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3" r:id="rId4"/>
    <p:sldId id="304" r:id="rId5"/>
    <p:sldId id="305" r:id="rId6"/>
    <p:sldId id="306" r:id="rId7"/>
    <p:sldId id="307" r:id="rId8"/>
    <p:sldId id="308" r:id="rId9"/>
    <p:sldId id="309" r:id="rId10"/>
    <p:sldId id="312" r:id="rId11"/>
    <p:sldId id="315" r:id="rId12"/>
    <p:sldId id="316" r:id="rId13"/>
    <p:sldId id="317" r:id="rId14"/>
    <p:sldId id="318" r:id="rId15"/>
    <p:sldId id="321" r:id="rId16"/>
    <p:sldId id="322" r:id="rId17"/>
    <p:sldId id="324" r:id="rId18"/>
    <p:sldId id="327" r:id="rId19"/>
    <p:sldId id="328" r:id="rId20"/>
    <p:sldId id="330" r:id="rId21"/>
    <p:sldId id="32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21" autoAdjust="0"/>
    <p:restoredTop sz="94660"/>
  </p:normalViewPr>
  <p:slideViewPr>
    <p:cSldViewPr snapToGrid="0">
      <p:cViewPr varScale="1">
        <p:scale>
          <a:sx n="114" d="100"/>
          <a:sy n="114" d="100"/>
        </p:scale>
        <p:origin x="30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a:t>Klik om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16-4-2018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04866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16-4-2018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76412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a:t>Klik om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16-4-2018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3932361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a:t>Klik om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16-4-2018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38013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16-4-2018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572420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16-4-2018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839213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16-4-2018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60691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16-4-2018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024393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16-4-2018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208452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p:cNvSpPr>
            <a:spLocks noGrp="1"/>
          </p:cNvSpPr>
          <p:nvPr>
            <p:ph type="dt" sz="half" idx="10"/>
          </p:nvPr>
        </p:nvSpPr>
        <p:spPr/>
        <p:txBody>
          <a:bodyPr/>
          <a:lstStyle/>
          <a:p>
            <a:fld id="{08B9990C-A131-4198-B05B-B97153813F8B}" type="datetimeFigureOut">
              <a:rPr lang="nl-NL" smtClean="0"/>
              <a:t>16-4-2018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216868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16-4-2018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81994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8B9990C-A131-4198-B05B-B97153813F8B}" type="datetimeFigureOut">
              <a:rPr lang="nl-NL" smtClean="0"/>
              <a:t>16-4-2018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63084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8B9990C-A131-4198-B05B-B97153813F8B}" type="datetimeFigureOut">
              <a:rPr lang="nl-NL" smtClean="0"/>
              <a:t>16-4-2018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95823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7" name="Date Placeholder 2"/>
          <p:cNvSpPr>
            <a:spLocks noGrp="1"/>
          </p:cNvSpPr>
          <p:nvPr>
            <p:ph type="dt" sz="half" idx="10"/>
          </p:nvPr>
        </p:nvSpPr>
        <p:spPr/>
        <p:txBody>
          <a:bodyPr/>
          <a:lstStyle/>
          <a:p>
            <a:fld id="{08B9990C-A131-4198-B05B-B97153813F8B}" type="datetimeFigureOut">
              <a:rPr lang="nl-NL" smtClean="0"/>
              <a:t>16-4-2018</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0952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8B9990C-A131-4198-B05B-B97153813F8B}" type="datetimeFigureOut">
              <a:rPr lang="nl-NL" smtClean="0"/>
              <a:t>16-4-2018</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10922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7" name="Date Placeholder 4"/>
          <p:cNvSpPr>
            <a:spLocks noGrp="1"/>
          </p:cNvSpPr>
          <p:nvPr>
            <p:ph type="dt" sz="half" idx="10"/>
          </p:nvPr>
        </p:nvSpPr>
        <p:spPr/>
        <p:txBody>
          <a:bodyPr/>
          <a:lstStyle/>
          <a:p>
            <a:fld id="{08B9990C-A131-4198-B05B-B97153813F8B}" type="datetimeFigureOut">
              <a:rPr lang="nl-NL" smtClean="0"/>
              <a:t>16-4-2018</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91757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16-4-2018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58241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a:t>Klik om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8B9990C-A131-4198-B05B-B97153813F8B}" type="datetimeFigureOut">
              <a:rPr lang="nl-NL" smtClean="0"/>
              <a:t>16-4-2018</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088733-1E60-497C-A1C8-2EF59AA7FA35}" type="slidenum">
              <a:rPr lang="nl-NL" smtClean="0"/>
              <a:t>‹nr.›</a:t>
            </a:fld>
            <a:endParaRPr lang="nl-NL"/>
          </a:p>
        </p:txBody>
      </p:sp>
    </p:spTree>
    <p:extLst>
      <p:ext uri="{BB962C8B-B14F-4D97-AF65-F5344CB8AC3E}">
        <p14:creationId xmlns:p14="http://schemas.microsoft.com/office/powerpoint/2010/main" val="7207251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CBD1E5-AA38-418A-9AD8-0966B130AAB4}"/>
              </a:ext>
            </a:extLst>
          </p:cNvPr>
          <p:cNvSpPr>
            <a:spLocks noGrp="1"/>
          </p:cNvSpPr>
          <p:nvPr>
            <p:ph type="ctrTitle"/>
          </p:nvPr>
        </p:nvSpPr>
        <p:spPr>
          <a:xfrm>
            <a:off x="1154954" y="1447800"/>
            <a:ext cx="9275586" cy="2688265"/>
          </a:xfrm>
        </p:spPr>
        <p:txBody>
          <a:bodyPr/>
          <a:lstStyle/>
          <a:p>
            <a:r>
              <a:rPr lang="nl-NL" sz="4800" dirty="0"/>
              <a:t>Volmacht data goud waard:</a:t>
            </a:r>
            <a:br>
              <a:rPr lang="nl-NL" sz="4800" dirty="0"/>
            </a:br>
            <a:r>
              <a:rPr lang="nl-NL" sz="4800" dirty="0"/>
              <a:t>De grenzen aan het gebruik van persoonsgegevens</a:t>
            </a:r>
          </a:p>
        </p:txBody>
      </p:sp>
      <p:sp>
        <p:nvSpPr>
          <p:cNvPr id="3" name="Ondertitel 2">
            <a:extLst>
              <a:ext uri="{FF2B5EF4-FFF2-40B4-BE49-F238E27FC236}">
                <a16:creationId xmlns:a16="http://schemas.microsoft.com/office/drawing/2014/main" id="{8714093F-EBB3-4441-A7D6-7CC13EE706CD}"/>
              </a:ext>
            </a:extLst>
          </p:cNvPr>
          <p:cNvSpPr>
            <a:spLocks noGrp="1"/>
          </p:cNvSpPr>
          <p:nvPr>
            <p:ph type="subTitle" idx="1"/>
          </p:nvPr>
        </p:nvSpPr>
        <p:spPr>
          <a:xfrm>
            <a:off x="1154955" y="4777380"/>
            <a:ext cx="8825658" cy="1166220"/>
          </a:xfrm>
        </p:spPr>
        <p:txBody>
          <a:bodyPr>
            <a:normAutofit fontScale="92500" lnSpcReduction="10000"/>
          </a:bodyPr>
          <a:lstStyle/>
          <a:p>
            <a:r>
              <a:rPr lang="nl-NL" dirty="0"/>
              <a:t>Bart van der Sloot</a:t>
            </a:r>
          </a:p>
          <a:p>
            <a:r>
              <a:rPr lang="en-US" dirty="0"/>
              <a:t>Tilburg Institute for Law, Technology, and Society (TILT)</a:t>
            </a:r>
          </a:p>
          <a:p>
            <a:r>
              <a:rPr lang="en-US" dirty="0">
                <a:hlinkClick r:id="rId2"/>
              </a:rPr>
              <a:t>Www.bartvandersloot.nl</a:t>
            </a:r>
            <a:r>
              <a:rPr lang="en-US" dirty="0"/>
              <a:t> </a:t>
            </a:r>
            <a:endParaRPr lang="nl-NL" dirty="0"/>
          </a:p>
        </p:txBody>
      </p:sp>
    </p:spTree>
    <p:extLst>
      <p:ext uri="{BB962C8B-B14F-4D97-AF65-F5344CB8AC3E}">
        <p14:creationId xmlns:p14="http://schemas.microsoft.com/office/powerpoint/2010/main" val="139721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31A5D7-9D7E-4BD1-B6EF-FB6BFF5E288B}"/>
              </a:ext>
            </a:extLst>
          </p:cNvPr>
          <p:cNvSpPr>
            <a:spLocks noGrp="1"/>
          </p:cNvSpPr>
          <p:nvPr>
            <p:ph type="title"/>
          </p:nvPr>
        </p:nvSpPr>
        <p:spPr/>
        <p:txBody>
          <a:bodyPr/>
          <a:lstStyle/>
          <a:p>
            <a:r>
              <a:rPr lang="nl-NL" dirty="0"/>
              <a:t>Vijf </a:t>
            </a:r>
            <a:r>
              <a:rPr lang="nl-NL" dirty="0" err="1"/>
              <a:t>kernprinciples</a:t>
            </a:r>
            <a:endParaRPr lang="nl-NL" dirty="0"/>
          </a:p>
        </p:txBody>
      </p:sp>
      <p:sp>
        <p:nvSpPr>
          <p:cNvPr id="3" name="Tijdelijke aanduiding voor inhoud 2">
            <a:extLst>
              <a:ext uri="{FF2B5EF4-FFF2-40B4-BE49-F238E27FC236}">
                <a16:creationId xmlns:a16="http://schemas.microsoft.com/office/drawing/2014/main" id="{71088B81-370E-47CA-844F-ECEFC9E95AA6}"/>
              </a:ext>
            </a:extLst>
          </p:cNvPr>
          <p:cNvSpPr>
            <a:spLocks noGrp="1"/>
          </p:cNvSpPr>
          <p:nvPr>
            <p:ph idx="1"/>
          </p:nvPr>
        </p:nvSpPr>
        <p:spPr/>
        <p:txBody>
          <a:bodyPr/>
          <a:lstStyle/>
          <a:p>
            <a:r>
              <a:rPr lang="nl-NL" dirty="0"/>
              <a:t>1. Mensenrechtendiscours</a:t>
            </a:r>
          </a:p>
          <a:p>
            <a:r>
              <a:rPr lang="nl-NL" dirty="0"/>
              <a:t>2. Fair Information </a:t>
            </a:r>
            <a:r>
              <a:rPr lang="nl-NL" dirty="0" err="1"/>
              <a:t>Principles</a:t>
            </a:r>
            <a:endParaRPr lang="nl-NL" dirty="0"/>
          </a:p>
          <a:p>
            <a:r>
              <a:rPr lang="nl-NL" dirty="0"/>
              <a:t>3. Legitiem belang</a:t>
            </a:r>
          </a:p>
          <a:p>
            <a:r>
              <a:rPr lang="nl-NL" dirty="0"/>
              <a:t>4. Bijzondere persoonsgegevens</a:t>
            </a:r>
          </a:p>
          <a:p>
            <a:r>
              <a:rPr lang="nl-NL" dirty="0"/>
              <a:t>5. Doorvoer van persoonsgegevens</a:t>
            </a:r>
          </a:p>
        </p:txBody>
      </p:sp>
    </p:spTree>
    <p:extLst>
      <p:ext uri="{BB962C8B-B14F-4D97-AF65-F5344CB8AC3E}">
        <p14:creationId xmlns:p14="http://schemas.microsoft.com/office/powerpoint/2010/main" val="2647125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Handvest voor de Grondrechten van de Europese Unie</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a:t>Artikel</a:t>
            </a:r>
            <a:r>
              <a:rPr lang="en-US" dirty="0"/>
              <a:t> 7 </a:t>
            </a:r>
            <a:r>
              <a:rPr lang="nl-NL" dirty="0"/>
              <a:t>Eerbiediging van het </a:t>
            </a:r>
            <a:r>
              <a:rPr lang="nl-NL" dirty="0" err="1"/>
              <a:t>privé-leven</a:t>
            </a:r>
            <a:r>
              <a:rPr lang="nl-NL" dirty="0"/>
              <a:t> en het familie- en gezinsleven</a:t>
            </a:r>
          </a:p>
          <a:p>
            <a:r>
              <a:rPr lang="nl-NL" dirty="0"/>
              <a:t>Eenieder heeft recht op eerbiediging van zijn </a:t>
            </a:r>
            <a:r>
              <a:rPr lang="nl-NL" dirty="0" err="1"/>
              <a:t>privé-leven</a:t>
            </a:r>
            <a:r>
              <a:rPr lang="nl-NL" dirty="0"/>
              <a:t>, zijn familie- en gezinsleven, zijn woning en </a:t>
            </a:r>
            <a:r>
              <a:rPr lang="en-US" dirty="0" err="1"/>
              <a:t>zijn</a:t>
            </a:r>
            <a:r>
              <a:rPr lang="en-US" dirty="0"/>
              <a:t> </a:t>
            </a:r>
            <a:r>
              <a:rPr lang="en-US" dirty="0" err="1"/>
              <a:t>communicatie</a:t>
            </a:r>
            <a:r>
              <a:rPr lang="en-US" dirty="0"/>
              <a:t>.</a:t>
            </a:r>
          </a:p>
          <a:p>
            <a:endParaRPr lang="en-US" dirty="0"/>
          </a:p>
          <a:p>
            <a:r>
              <a:rPr lang="en-US" dirty="0" err="1"/>
              <a:t>Artikel</a:t>
            </a:r>
            <a:r>
              <a:rPr lang="en-US" dirty="0"/>
              <a:t> 8 </a:t>
            </a:r>
            <a:r>
              <a:rPr lang="en-US" dirty="0" err="1"/>
              <a:t>Bescherming</a:t>
            </a:r>
            <a:r>
              <a:rPr lang="en-US" dirty="0"/>
              <a:t> van </a:t>
            </a:r>
            <a:r>
              <a:rPr lang="en-US" dirty="0" err="1"/>
              <a:t>persoonsgegevens</a:t>
            </a:r>
            <a:endParaRPr lang="en-US" dirty="0"/>
          </a:p>
          <a:p>
            <a:r>
              <a:rPr lang="nl-NL" dirty="0"/>
              <a:t>1. Eenieder heeft recht op bescherming van de hem betreffende persoonsgegevens.</a:t>
            </a:r>
          </a:p>
          <a:p>
            <a:r>
              <a:rPr lang="nl-NL" dirty="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r>
              <a:rPr lang="nl-NL" dirty="0"/>
              <a:t>3. Een onafhankelijke autoriteit ziet toe op de naleving van deze regels.</a:t>
            </a:r>
            <a:endParaRPr lang="en-US" dirty="0"/>
          </a:p>
        </p:txBody>
      </p:sp>
    </p:spTree>
    <p:extLst>
      <p:ext uri="{BB962C8B-B14F-4D97-AF65-F5344CB8AC3E}">
        <p14:creationId xmlns:p14="http://schemas.microsoft.com/office/powerpoint/2010/main" val="282064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A71E37-C565-474F-89AF-E3EEE622CFB3}"/>
              </a:ext>
            </a:extLst>
          </p:cNvPr>
          <p:cNvSpPr>
            <a:spLocks noGrp="1"/>
          </p:cNvSpPr>
          <p:nvPr>
            <p:ph type="title"/>
          </p:nvPr>
        </p:nvSpPr>
        <p:spPr/>
        <p:txBody>
          <a:bodyPr/>
          <a:lstStyle/>
          <a:p>
            <a:r>
              <a:rPr lang="nl-NL" dirty="0"/>
              <a:t>Principes</a:t>
            </a:r>
          </a:p>
        </p:txBody>
      </p:sp>
      <p:sp>
        <p:nvSpPr>
          <p:cNvPr id="3" name="Tijdelijke aanduiding voor inhoud 2">
            <a:extLst>
              <a:ext uri="{FF2B5EF4-FFF2-40B4-BE49-F238E27FC236}">
                <a16:creationId xmlns:a16="http://schemas.microsoft.com/office/drawing/2014/main" id="{0D0BA760-8A3D-4D2F-BB88-C48425AB0C15}"/>
              </a:ext>
            </a:extLst>
          </p:cNvPr>
          <p:cNvSpPr>
            <a:spLocks noGrp="1"/>
          </p:cNvSpPr>
          <p:nvPr>
            <p:ph idx="1"/>
          </p:nvPr>
        </p:nvSpPr>
        <p:spPr/>
        <p:txBody>
          <a:bodyPr>
            <a:normAutofit/>
          </a:bodyPr>
          <a:lstStyle/>
          <a:p>
            <a:r>
              <a:rPr lang="nl-NL" dirty="0"/>
              <a:t>Noodzakelijkheid</a:t>
            </a:r>
          </a:p>
          <a:p>
            <a:r>
              <a:rPr lang="nl-NL" dirty="0"/>
              <a:t>Proportionaliteit</a:t>
            </a:r>
          </a:p>
          <a:p>
            <a:r>
              <a:rPr lang="nl-NL" dirty="0"/>
              <a:t>Subsidiariteit</a:t>
            </a:r>
          </a:p>
          <a:p>
            <a:r>
              <a:rPr lang="nl-NL" dirty="0"/>
              <a:t>Effectiviteit</a:t>
            </a:r>
          </a:p>
        </p:txBody>
      </p:sp>
    </p:spTree>
    <p:extLst>
      <p:ext uri="{BB962C8B-B14F-4D97-AF65-F5344CB8AC3E}">
        <p14:creationId xmlns:p14="http://schemas.microsoft.com/office/powerpoint/2010/main" val="3209655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CB1E70-8D5C-49B7-A143-D6787EFF6417}"/>
              </a:ext>
            </a:extLst>
          </p:cNvPr>
          <p:cNvSpPr>
            <a:spLocks noGrp="1"/>
          </p:cNvSpPr>
          <p:nvPr>
            <p:ph type="title"/>
          </p:nvPr>
        </p:nvSpPr>
        <p:spPr/>
        <p:txBody>
          <a:bodyPr/>
          <a:lstStyle/>
          <a:p>
            <a:r>
              <a:rPr lang="nl-NL" dirty="0"/>
              <a:t>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9E79CB8B-CFD7-4803-906B-90CDA268C071}"/>
              </a:ext>
            </a:extLst>
          </p:cNvPr>
          <p:cNvSpPr>
            <a:spLocks noGrp="1"/>
          </p:cNvSpPr>
          <p:nvPr>
            <p:ph idx="1"/>
          </p:nvPr>
        </p:nvSpPr>
        <p:spPr/>
        <p:txBody>
          <a:bodyPr>
            <a:normAutofit/>
          </a:bodyPr>
          <a:lstStyle/>
          <a:p>
            <a:r>
              <a:rPr lang="nl-NL" u="sng" dirty="0"/>
              <a:t>Doelspecificatie</a:t>
            </a:r>
            <a:r>
              <a:rPr lang="nl-NL" dirty="0"/>
              <a:t>:</a:t>
            </a:r>
            <a:r>
              <a:rPr lang="nl-NL" b="1" dirty="0"/>
              <a:t> </a:t>
            </a:r>
          </a:p>
          <a:p>
            <a:r>
              <a:rPr lang="nl-NL" u="sng" dirty="0"/>
              <a:t>Dataminimalisatie</a:t>
            </a:r>
            <a:r>
              <a:rPr lang="nl-NL" dirty="0"/>
              <a:t>: </a:t>
            </a:r>
          </a:p>
          <a:p>
            <a:r>
              <a:rPr lang="nl-NL" u="sng" dirty="0"/>
              <a:t>Doelbinding</a:t>
            </a:r>
            <a:r>
              <a:rPr lang="nl-NL" dirty="0"/>
              <a:t>:</a:t>
            </a:r>
            <a:r>
              <a:rPr lang="nl-NL" b="1" dirty="0"/>
              <a:t> </a:t>
            </a:r>
          </a:p>
          <a:p>
            <a:r>
              <a:rPr lang="nl-NL" u="sng" dirty="0"/>
              <a:t>Opslagbeperking</a:t>
            </a:r>
            <a:r>
              <a:rPr lang="nl-NL" dirty="0"/>
              <a:t>:</a:t>
            </a:r>
            <a:r>
              <a:rPr lang="nl-NL" b="1" dirty="0"/>
              <a:t> </a:t>
            </a:r>
          </a:p>
          <a:p>
            <a:r>
              <a:rPr lang="nl-NL" u="sng" dirty="0"/>
              <a:t>Correct en Up-to-date</a:t>
            </a:r>
            <a:r>
              <a:rPr lang="nl-NL" dirty="0"/>
              <a:t>:</a:t>
            </a:r>
            <a:r>
              <a:rPr lang="nl-NL" b="1" dirty="0"/>
              <a:t> </a:t>
            </a:r>
          </a:p>
        </p:txBody>
      </p:sp>
    </p:spTree>
    <p:extLst>
      <p:ext uri="{BB962C8B-B14F-4D97-AF65-F5344CB8AC3E}">
        <p14:creationId xmlns:p14="http://schemas.microsoft.com/office/powerpoint/2010/main" val="3320889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794E37-4FFD-4765-AD27-CE4328FF3919}"/>
              </a:ext>
            </a:extLst>
          </p:cNvPr>
          <p:cNvSpPr>
            <a:spLocks noGrp="1"/>
          </p:cNvSpPr>
          <p:nvPr>
            <p:ph type="title"/>
          </p:nvPr>
        </p:nvSpPr>
        <p:spPr/>
        <p:txBody>
          <a:bodyPr/>
          <a:lstStyle/>
          <a:p>
            <a:r>
              <a:rPr lang="nl-NL" dirty="0"/>
              <a:t>Legitiem belang</a:t>
            </a:r>
          </a:p>
        </p:txBody>
      </p:sp>
      <p:sp>
        <p:nvSpPr>
          <p:cNvPr id="3" name="Tijdelijke aanduiding voor inhoud 2">
            <a:extLst>
              <a:ext uri="{FF2B5EF4-FFF2-40B4-BE49-F238E27FC236}">
                <a16:creationId xmlns:a16="http://schemas.microsoft.com/office/drawing/2014/main" id="{4000743F-D87A-41FB-8C75-16BFD6B2D721}"/>
              </a:ext>
            </a:extLst>
          </p:cNvPr>
          <p:cNvSpPr>
            <a:spLocks noGrp="1"/>
          </p:cNvSpPr>
          <p:nvPr>
            <p:ph idx="1"/>
          </p:nvPr>
        </p:nvSpPr>
        <p:spPr>
          <a:xfrm>
            <a:off x="275772" y="1524000"/>
            <a:ext cx="11088914" cy="5123543"/>
          </a:xfrm>
        </p:spPr>
        <p:txBody>
          <a:bodyPr>
            <a:normAutofit lnSpcReduction="10000"/>
          </a:bodyPr>
          <a:lstStyle/>
          <a:p>
            <a:r>
              <a:rPr lang="nl-NL" dirty="0"/>
              <a:t>Artikel 6  Rechtmatigheid van de verwerking </a:t>
            </a:r>
          </a:p>
          <a:p>
            <a:endParaRPr lang="nl-NL" dirty="0"/>
          </a:p>
          <a:p>
            <a:r>
              <a:rPr lang="nl-NL" dirty="0"/>
              <a:t>1. de betrokkene heeft toestemming gegeven voor de verwerking van zijn persoonsgegevens </a:t>
            </a:r>
          </a:p>
          <a:p>
            <a:r>
              <a:rPr lang="nl-NL" dirty="0"/>
              <a:t>2. de verwerking is noodzakelijk voor de uitvoering van een overeenkomst waarbij de betrokkene partij is</a:t>
            </a:r>
          </a:p>
          <a:p>
            <a:r>
              <a:rPr lang="nl-NL" dirty="0"/>
              <a:t>3. de verwerking is noodzakelijk om te voldoen aan een wettelijke verplichting </a:t>
            </a:r>
          </a:p>
          <a:p>
            <a:r>
              <a:rPr lang="nl-NL" dirty="0"/>
              <a:t>4. de verwerking is noodzakelijk om de vitale belangen van de betrokkene te beschermen </a:t>
            </a:r>
          </a:p>
          <a:p>
            <a:r>
              <a:rPr lang="nl-NL" dirty="0"/>
              <a:t>5. de verwerking is noodzakelijk voor de vervulling van een taak van algemeen belang</a:t>
            </a:r>
          </a:p>
          <a:p>
            <a:r>
              <a:rPr lang="nl-NL" dirty="0"/>
              <a:t>6. de verwerking is noodzakelijk voor de behartiging van de gerechtvaardigde belangen van de verwerkingsverantwoordelijke, behalve wanneer de belangen van de betrokkene zwaarder wegen</a:t>
            </a:r>
          </a:p>
        </p:txBody>
      </p:sp>
    </p:spTree>
    <p:extLst>
      <p:ext uri="{BB962C8B-B14F-4D97-AF65-F5344CB8AC3E}">
        <p14:creationId xmlns:p14="http://schemas.microsoft.com/office/powerpoint/2010/main" val="840158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397CBE-A9EC-4FBA-A8A2-1EA9BA1E522C}"/>
              </a:ext>
            </a:extLst>
          </p:cNvPr>
          <p:cNvSpPr>
            <a:spLocks noGrp="1"/>
          </p:cNvSpPr>
          <p:nvPr>
            <p:ph type="title"/>
          </p:nvPr>
        </p:nvSpPr>
        <p:spPr/>
        <p:txBody>
          <a:bodyPr/>
          <a:lstStyle/>
          <a:p>
            <a:r>
              <a:rPr lang="nl-NL" dirty="0"/>
              <a:t>Toestemming</a:t>
            </a:r>
          </a:p>
        </p:txBody>
      </p:sp>
      <p:sp>
        <p:nvSpPr>
          <p:cNvPr id="3" name="Tijdelijke aanduiding voor inhoud 2">
            <a:extLst>
              <a:ext uri="{FF2B5EF4-FFF2-40B4-BE49-F238E27FC236}">
                <a16:creationId xmlns:a16="http://schemas.microsoft.com/office/drawing/2014/main" id="{BAFB6CDE-C0CB-485C-AFEE-D98948DC4F75}"/>
              </a:ext>
            </a:extLst>
          </p:cNvPr>
          <p:cNvSpPr>
            <a:spLocks noGrp="1"/>
          </p:cNvSpPr>
          <p:nvPr>
            <p:ph idx="1"/>
          </p:nvPr>
        </p:nvSpPr>
        <p:spPr/>
        <p:txBody>
          <a:bodyPr>
            <a:normAutofit/>
          </a:bodyPr>
          <a:lstStyle/>
          <a:p>
            <a:r>
              <a:rPr lang="nl-NL" dirty="0"/>
              <a:t>Toestemming:</a:t>
            </a:r>
            <a:br>
              <a:rPr lang="nl-NL" dirty="0"/>
            </a:br>
            <a:endParaRPr lang="nl-NL" dirty="0"/>
          </a:p>
          <a:p>
            <a:r>
              <a:rPr lang="nl-NL" u="sng" dirty="0"/>
              <a:t>Vrij</a:t>
            </a:r>
            <a:r>
              <a:rPr lang="nl-NL" dirty="0"/>
              <a:t>: </a:t>
            </a:r>
          </a:p>
          <a:p>
            <a:pPr lvl="0"/>
            <a:r>
              <a:rPr lang="nl-NL" u="sng" dirty="0"/>
              <a:t>Specifiek</a:t>
            </a:r>
            <a:r>
              <a:rPr lang="nl-NL" dirty="0"/>
              <a:t>: </a:t>
            </a:r>
          </a:p>
          <a:p>
            <a:pPr lvl="0"/>
            <a:r>
              <a:rPr lang="nl-NL" u="sng" dirty="0"/>
              <a:t>Geïnformeerd</a:t>
            </a:r>
            <a:r>
              <a:rPr lang="nl-NL" dirty="0"/>
              <a:t>: </a:t>
            </a:r>
          </a:p>
          <a:p>
            <a:pPr lvl="0"/>
            <a:r>
              <a:rPr lang="nl-NL" u="sng" dirty="0"/>
              <a:t>Ondubbelzinnig</a:t>
            </a:r>
            <a:r>
              <a:rPr lang="nl-NL" dirty="0"/>
              <a:t>: </a:t>
            </a:r>
          </a:p>
          <a:p>
            <a:pPr lvl="0"/>
            <a:r>
              <a:rPr lang="nl-NL" u="sng" cap="small" dirty="0"/>
              <a:t>Bewijsbaar</a:t>
            </a:r>
            <a:r>
              <a:rPr lang="nl-NL" cap="small" dirty="0"/>
              <a:t>: </a:t>
            </a:r>
          </a:p>
          <a:p>
            <a:pPr lvl="0"/>
            <a:r>
              <a:rPr lang="nl-NL" u="sng" cap="small" dirty="0"/>
              <a:t>Minderjarigen</a:t>
            </a:r>
            <a:r>
              <a:rPr lang="nl-NL" cap="small" dirty="0"/>
              <a:t>:</a:t>
            </a:r>
            <a:endParaRPr lang="nl-NL" dirty="0"/>
          </a:p>
        </p:txBody>
      </p:sp>
    </p:spTree>
    <p:extLst>
      <p:ext uri="{BB962C8B-B14F-4D97-AF65-F5344CB8AC3E}">
        <p14:creationId xmlns:p14="http://schemas.microsoft.com/office/powerpoint/2010/main" val="2291558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3BFE0D-5AA9-4859-9C1E-EC749174A2FE}"/>
              </a:ext>
            </a:extLst>
          </p:cNvPr>
          <p:cNvSpPr>
            <a:spLocks noGrp="1"/>
          </p:cNvSpPr>
          <p:nvPr>
            <p:ph type="title"/>
          </p:nvPr>
        </p:nvSpPr>
        <p:spPr/>
        <p:txBody>
          <a:bodyPr/>
          <a:lstStyle/>
          <a:p>
            <a:r>
              <a:rPr lang="nl-NL" dirty="0"/>
              <a:t>Bijzondere </a:t>
            </a:r>
            <a:r>
              <a:rPr lang="nl-NL" dirty="0" err="1"/>
              <a:t>persoonsgegvens</a:t>
            </a:r>
            <a:endParaRPr lang="nl-NL" dirty="0"/>
          </a:p>
        </p:txBody>
      </p:sp>
      <p:sp>
        <p:nvSpPr>
          <p:cNvPr id="3" name="Tijdelijke aanduiding voor inhoud 2">
            <a:extLst>
              <a:ext uri="{FF2B5EF4-FFF2-40B4-BE49-F238E27FC236}">
                <a16:creationId xmlns:a16="http://schemas.microsoft.com/office/drawing/2014/main" id="{AA92BDA1-2449-48D3-9021-B2B627CEC371}"/>
              </a:ext>
            </a:extLst>
          </p:cNvPr>
          <p:cNvSpPr>
            <a:spLocks noGrp="1"/>
          </p:cNvSpPr>
          <p:nvPr>
            <p:ph idx="1"/>
          </p:nvPr>
        </p:nvSpPr>
        <p:spPr/>
        <p:txBody>
          <a:bodyPr>
            <a:normAutofit fontScale="92500" lnSpcReduction="20000"/>
          </a:bodyPr>
          <a:lstStyle/>
          <a:p>
            <a:r>
              <a:rPr lang="nl-NL" dirty="0"/>
              <a:t>Verwerking van persoonsgegevens waaruit ras of etnische afkomst, politieke opvattingen, religieuze of levensbeschouwelijke overtuigingen, of het lidmaatschap van een vakbond blijken, en verwerking van genetische gegevens, biometrische gegevens met het oog op de unieke identificatie van een persoon, of gegevens over gezondheid, of gegevens met betrekking tot iemands seksueel gedrag of seksuele gerichtheid zijn verboden. </a:t>
            </a:r>
          </a:p>
          <a:p>
            <a:pPr lvl="1"/>
            <a:r>
              <a:rPr lang="nl-NL" u="sng" dirty="0"/>
              <a:t>Gezondheid werknemer</a:t>
            </a:r>
            <a:endParaRPr lang="nl-NL" dirty="0"/>
          </a:p>
          <a:p>
            <a:pPr lvl="1"/>
            <a:r>
              <a:rPr lang="nl-NL" u="sng" dirty="0"/>
              <a:t>Arbeids-, </a:t>
            </a:r>
            <a:r>
              <a:rPr lang="nl-NL" u="sng" dirty="0" err="1"/>
              <a:t>socialezekerheids</a:t>
            </a:r>
            <a:r>
              <a:rPr lang="nl-NL" u="sng" dirty="0"/>
              <a:t>- en </a:t>
            </a:r>
            <a:r>
              <a:rPr lang="nl-NL" u="sng" dirty="0" err="1"/>
              <a:t>socialebeschermingsrecht</a:t>
            </a:r>
            <a:endParaRPr lang="nl-NL" dirty="0"/>
          </a:p>
          <a:p>
            <a:pPr lvl="1"/>
            <a:r>
              <a:rPr lang="nl-NL" u="sng" dirty="0"/>
              <a:t>Uitdrukkelijke toestemming</a:t>
            </a:r>
            <a:r>
              <a:rPr lang="nl-NL" dirty="0"/>
              <a:t> </a:t>
            </a:r>
          </a:p>
          <a:p>
            <a:pPr lvl="1"/>
            <a:r>
              <a:rPr lang="nl-NL" u="sng" dirty="0"/>
              <a:t>Uitdrukkelijk openbaar gemaakt</a:t>
            </a:r>
            <a:endParaRPr lang="nl-NL" dirty="0"/>
          </a:p>
          <a:p>
            <a:pPr lvl="1"/>
            <a:r>
              <a:rPr lang="nl-NL" u="sng" dirty="0"/>
              <a:t>Statistische analyse en wetenschappelijk onderzoek</a:t>
            </a:r>
            <a:endParaRPr lang="nl-NL" dirty="0"/>
          </a:p>
          <a:p>
            <a:pPr lvl="1"/>
            <a:r>
              <a:rPr lang="nl-NL" u="sng" dirty="0"/>
              <a:t>Volksgezondheid</a:t>
            </a:r>
            <a:endParaRPr lang="nl-NL" dirty="0"/>
          </a:p>
          <a:p>
            <a:pPr lvl="1"/>
            <a:r>
              <a:rPr lang="nl-NL" u="sng" dirty="0"/>
              <a:t>Zwaarwegend algemeen belang</a:t>
            </a:r>
            <a:r>
              <a:rPr lang="nl-NL" dirty="0"/>
              <a:t> </a:t>
            </a:r>
          </a:p>
          <a:p>
            <a:endParaRPr lang="nl-NL" dirty="0"/>
          </a:p>
        </p:txBody>
      </p:sp>
    </p:spTree>
    <p:extLst>
      <p:ext uri="{BB962C8B-B14F-4D97-AF65-F5344CB8AC3E}">
        <p14:creationId xmlns:p14="http://schemas.microsoft.com/office/powerpoint/2010/main" val="2350605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55B927-4508-41DF-A1B9-54A2A5176C48}"/>
              </a:ext>
            </a:extLst>
          </p:cNvPr>
          <p:cNvSpPr>
            <a:spLocks noGrp="1"/>
          </p:cNvSpPr>
          <p:nvPr>
            <p:ph type="title"/>
          </p:nvPr>
        </p:nvSpPr>
        <p:spPr/>
        <p:txBody>
          <a:bodyPr/>
          <a:lstStyle/>
          <a:p>
            <a:r>
              <a:rPr lang="nl-NL" dirty="0"/>
              <a:t>Legitieme doorvoer van gegevens</a:t>
            </a:r>
          </a:p>
        </p:txBody>
      </p:sp>
      <p:sp>
        <p:nvSpPr>
          <p:cNvPr id="3" name="Tijdelijke aanduiding voor inhoud 2">
            <a:extLst>
              <a:ext uri="{FF2B5EF4-FFF2-40B4-BE49-F238E27FC236}">
                <a16:creationId xmlns:a16="http://schemas.microsoft.com/office/drawing/2014/main" id="{15B137BA-D576-4CF3-BB59-9D1C44D47456}"/>
              </a:ext>
            </a:extLst>
          </p:cNvPr>
          <p:cNvSpPr>
            <a:spLocks noGrp="1"/>
          </p:cNvSpPr>
          <p:nvPr>
            <p:ph idx="1"/>
          </p:nvPr>
        </p:nvSpPr>
        <p:spPr/>
        <p:txBody>
          <a:bodyPr/>
          <a:lstStyle/>
          <a:p>
            <a:r>
              <a:rPr lang="nl-NL" dirty="0"/>
              <a:t>Persoonsgegevens die zijn bestemd om na doorgifte aan een derde land te worden verwerkt, mogen slechts worden doorgegeven indien de verwerkingsverantwoordelijke en de verwerker aan de in dit hoofdstuk neergelegde voorwaarden hebben voldaan </a:t>
            </a:r>
          </a:p>
          <a:p>
            <a:r>
              <a:rPr lang="nl-NL" dirty="0"/>
              <a:t>Artikel 45  Doorgiften op basis van adequaatheidsbesluiten </a:t>
            </a:r>
          </a:p>
          <a:p>
            <a:r>
              <a:rPr lang="nl-NL" dirty="0"/>
              <a:t>Artikel 46 Doorgiften op basis van passende waarborgen</a:t>
            </a:r>
          </a:p>
          <a:p>
            <a:r>
              <a:rPr lang="nl-NL" dirty="0"/>
              <a:t>Artikel 49 Afwijkingen voor specifieke situaties </a:t>
            </a:r>
          </a:p>
          <a:p>
            <a:endParaRPr lang="nl-NL" dirty="0"/>
          </a:p>
        </p:txBody>
      </p:sp>
    </p:spTree>
    <p:extLst>
      <p:ext uri="{BB962C8B-B14F-4D97-AF65-F5344CB8AC3E}">
        <p14:creationId xmlns:p14="http://schemas.microsoft.com/office/powerpoint/2010/main" val="1052337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373BBD-5F57-4C52-8E49-E16E5E5E5473}"/>
              </a:ext>
            </a:extLst>
          </p:cNvPr>
          <p:cNvSpPr>
            <a:spLocks noGrp="1"/>
          </p:cNvSpPr>
          <p:nvPr>
            <p:ph type="title"/>
          </p:nvPr>
        </p:nvSpPr>
        <p:spPr/>
        <p:txBody>
          <a:bodyPr/>
          <a:lstStyle/>
          <a:p>
            <a:r>
              <a:rPr lang="nl-NL" dirty="0"/>
              <a:t>Plichten</a:t>
            </a:r>
          </a:p>
        </p:txBody>
      </p:sp>
      <p:sp>
        <p:nvSpPr>
          <p:cNvPr id="3" name="Tijdelijke aanduiding voor inhoud 2">
            <a:extLst>
              <a:ext uri="{FF2B5EF4-FFF2-40B4-BE49-F238E27FC236}">
                <a16:creationId xmlns:a16="http://schemas.microsoft.com/office/drawing/2014/main" id="{56F8A4C4-B45B-41F1-BA1E-2A7003BB195C}"/>
              </a:ext>
            </a:extLst>
          </p:cNvPr>
          <p:cNvSpPr>
            <a:spLocks noGrp="1"/>
          </p:cNvSpPr>
          <p:nvPr>
            <p:ph idx="1"/>
          </p:nvPr>
        </p:nvSpPr>
        <p:spPr/>
        <p:txBody>
          <a:bodyPr>
            <a:normAutofit fontScale="92500" lnSpcReduction="10000"/>
          </a:bodyPr>
          <a:lstStyle/>
          <a:p>
            <a:r>
              <a:rPr lang="nl-NL" dirty="0"/>
              <a:t>1. Documentatieplicht</a:t>
            </a:r>
          </a:p>
          <a:p>
            <a:r>
              <a:rPr lang="nl-NL" dirty="0"/>
              <a:t>2. Data </a:t>
            </a:r>
            <a:r>
              <a:rPr lang="nl-NL" dirty="0" err="1"/>
              <a:t>Protection</a:t>
            </a:r>
            <a:r>
              <a:rPr lang="nl-NL" dirty="0"/>
              <a:t> </a:t>
            </a:r>
            <a:r>
              <a:rPr lang="nl-NL" dirty="0" err="1"/>
              <a:t>Officer</a:t>
            </a:r>
            <a:endParaRPr lang="nl-NL" dirty="0"/>
          </a:p>
          <a:p>
            <a:r>
              <a:rPr lang="nl-NL" dirty="0"/>
              <a:t>3. Data </a:t>
            </a:r>
            <a:r>
              <a:rPr lang="nl-NL" dirty="0" err="1"/>
              <a:t>Protection</a:t>
            </a:r>
            <a:r>
              <a:rPr lang="nl-NL" dirty="0"/>
              <a:t> Impact </a:t>
            </a:r>
            <a:r>
              <a:rPr lang="nl-NL" dirty="0" err="1"/>
              <a:t>Assessement</a:t>
            </a:r>
            <a:endParaRPr lang="nl-NL" dirty="0"/>
          </a:p>
          <a:p>
            <a:r>
              <a:rPr lang="nl-NL" dirty="0"/>
              <a:t>4. Veiligheid</a:t>
            </a:r>
          </a:p>
          <a:p>
            <a:pPr lvl="1"/>
            <a:r>
              <a:rPr lang="nl-NL" dirty="0"/>
              <a:t>Technische veiligheid</a:t>
            </a:r>
          </a:p>
          <a:p>
            <a:pPr lvl="1"/>
            <a:r>
              <a:rPr lang="nl-NL" dirty="0"/>
              <a:t>Organisatorische veiligheid</a:t>
            </a:r>
          </a:p>
          <a:p>
            <a:pPr lvl="1"/>
            <a:r>
              <a:rPr lang="nl-NL" dirty="0" err="1"/>
              <a:t>By</a:t>
            </a:r>
            <a:r>
              <a:rPr lang="nl-NL" dirty="0"/>
              <a:t> Design</a:t>
            </a:r>
          </a:p>
          <a:p>
            <a:r>
              <a:rPr lang="nl-NL" dirty="0"/>
              <a:t>5. Transparantie</a:t>
            </a:r>
          </a:p>
          <a:p>
            <a:pPr lvl="1"/>
            <a:r>
              <a:rPr lang="nl-NL" dirty="0"/>
              <a:t>Algemene transparantie</a:t>
            </a:r>
          </a:p>
          <a:p>
            <a:pPr lvl="1"/>
            <a:r>
              <a:rPr lang="nl-NL" dirty="0"/>
              <a:t>Informatie aan datasubject</a:t>
            </a:r>
          </a:p>
          <a:p>
            <a:pPr lvl="1"/>
            <a:r>
              <a:rPr lang="nl-NL" dirty="0"/>
              <a:t>Melding </a:t>
            </a:r>
            <a:r>
              <a:rPr lang="nl-NL" dirty="0" err="1"/>
              <a:t>datalek</a:t>
            </a:r>
            <a:endParaRPr lang="nl-NL" dirty="0"/>
          </a:p>
        </p:txBody>
      </p:sp>
    </p:spTree>
    <p:extLst>
      <p:ext uri="{BB962C8B-B14F-4D97-AF65-F5344CB8AC3E}">
        <p14:creationId xmlns:p14="http://schemas.microsoft.com/office/powerpoint/2010/main" val="1874355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13E30F-0E08-45BC-8646-34D7F2251664}"/>
              </a:ext>
            </a:extLst>
          </p:cNvPr>
          <p:cNvSpPr>
            <a:spLocks noGrp="1"/>
          </p:cNvSpPr>
          <p:nvPr>
            <p:ph type="title"/>
          </p:nvPr>
        </p:nvSpPr>
        <p:spPr/>
        <p:txBody>
          <a:bodyPr/>
          <a:lstStyle/>
          <a:p>
            <a:r>
              <a:rPr lang="nl-NL" dirty="0"/>
              <a:t>Rechten datasubject</a:t>
            </a:r>
          </a:p>
        </p:txBody>
      </p:sp>
      <p:sp>
        <p:nvSpPr>
          <p:cNvPr id="3" name="Tijdelijke aanduiding voor inhoud 2">
            <a:extLst>
              <a:ext uri="{FF2B5EF4-FFF2-40B4-BE49-F238E27FC236}">
                <a16:creationId xmlns:a16="http://schemas.microsoft.com/office/drawing/2014/main" id="{F093323D-A280-4763-BBB4-A08F6E0ADD3A}"/>
              </a:ext>
            </a:extLst>
          </p:cNvPr>
          <p:cNvSpPr>
            <a:spLocks noGrp="1"/>
          </p:cNvSpPr>
          <p:nvPr>
            <p:ph idx="1"/>
          </p:nvPr>
        </p:nvSpPr>
        <p:spPr>
          <a:xfrm>
            <a:off x="-449942" y="1364343"/>
            <a:ext cx="11524342" cy="5152571"/>
          </a:xfrm>
        </p:spPr>
        <p:txBody>
          <a:bodyPr>
            <a:normAutofit/>
          </a:bodyPr>
          <a:lstStyle/>
          <a:p>
            <a:pPr lvl="3"/>
            <a:endParaRPr lang="nl-NL" sz="2000" dirty="0"/>
          </a:p>
          <a:p>
            <a:pPr lvl="3"/>
            <a:r>
              <a:rPr lang="nl-NL" sz="2000" dirty="0"/>
              <a:t>1. Informatierecht</a:t>
            </a:r>
          </a:p>
          <a:p>
            <a:pPr lvl="3"/>
            <a:r>
              <a:rPr lang="nl-NL" sz="2000" dirty="0"/>
              <a:t>2. Inzagerecht</a:t>
            </a:r>
          </a:p>
          <a:p>
            <a:pPr lvl="3"/>
            <a:r>
              <a:rPr lang="nl-NL" sz="2000" dirty="0"/>
              <a:t>3. Recht op kopie</a:t>
            </a:r>
          </a:p>
          <a:p>
            <a:pPr lvl="3"/>
            <a:r>
              <a:rPr lang="nl-NL" sz="2000" dirty="0"/>
              <a:t>4. Recht op correctie en aanvulling</a:t>
            </a:r>
          </a:p>
          <a:p>
            <a:pPr lvl="3"/>
            <a:r>
              <a:rPr lang="nl-NL" sz="2000" dirty="0"/>
              <a:t>5. Recht op </a:t>
            </a:r>
            <a:r>
              <a:rPr lang="nl-NL" sz="2000" dirty="0" err="1"/>
              <a:t>dataportabiliteit</a:t>
            </a:r>
            <a:endParaRPr lang="nl-NL" sz="2000" dirty="0"/>
          </a:p>
          <a:p>
            <a:pPr lvl="3"/>
            <a:r>
              <a:rPr lang="nl-NL" sz="2000" dirty="0"/>
              <a:t>6. Recht om vergeten te worden</a:t>
            </a:r>
          </a:p>
          <a:p>
            <a:pPr lvl="3"/>
            <a:r>
              <a:rPr lang="nl-NL" sz="2000" dirty="0"/>
              <a:t>7. Recht op bezwaar</a:t>
            </a:r>
          </a:p>
          <a:p>
            <a:pPr lvl="3"/>
            <a:r>
              <a:rPr lang="nl-NL" sz="2000" dirty="0"/>
              <a:t>8. Recht op beperking</a:t>
            </a:r>
          </a:p>
          <a:p>
            <a:pPr lvl="3"/>
            <a:r>
              <a:rPr lang="nl-NL" sz="2000" dirty="0"/>
              <a:t>9. Verbod op automatische besluitvorming</a:t>
            </a:r>
          </a:p>
          <a:p>
            <a:pPr lvl="3"/>
            <a:r>
              <a:rPr lang="nl-NL" sz="2000" dirty="0"/>
              <a:t>10. Klachtrecht</a:t>
            </a:r>
          </a:p>
        </p:txBody>
      </p:sp>
    </p:spTree>
    <p:extLst>
      <p:ext uri="{BB962C8B-B14F-4D97-AF65-F5344CB8AC3E}">
        <p14:creationId xmlns:p14="http://schemas.microsoft.com/office/powerpoint/2010/main" val="3768735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DB27C9-95BD-4D93-A4D2-73735E7118AD}"/>
              </a:ext>
            </a:extLst>
          </p:cNvPr>
          <p:cNvSpPr>
            <a:spLocks noGrp="1"/>
          </p:cNvSpPr>
          <p:nvPr>
            <p:ph type="title"/>
          </p:nvPr>
        </p:nvSpPr>
        <p:spPr>
          <a:xfrm>
            <a:off x="646111" y="452718"/>
            <a:ext cx="9672348" cy="1400530"/>
          </a:xfrm>
        </p:spPr>
        <p:txBody>
          <a:bodyPr/>
          <a:lstStyle/>
          <a:p>
            <a:r>
              <a:rPr lang="nl-NL" dirty="0"/>
              <a:t>Overzicht: de Algemene Verordening Gegevensbescherming</a:t>
            </a:r>
          </a:p>
        </p:txBody>
      </p:sp>
      <p:sp>
        <p:nvSpPr>
          <p:cNvPr id="3" name="Tijdelijke aanduiding voor inhoud 2">
            <a:extLst>
              <a:ext uri="{FF2B5EF4-FFF2-40B4-BE49-F238E27FC236}">
                <a16:creationId xmlns:a16="http://schemas.microsoft.com/office/drawing/2014/main" id="{F3774413-57F1-4844-B554-C438CC98F5C8}"/>
              </a:ext>
            </a:extLst>
          </p:cNvPr>
          <p:cNvSpPr>
            <a:spLocks noGrp="1"/>
          </p:cNvSpPr>
          <p:nvPr>
            <p:ph idx="1"/>
          </p:nvPr>
        </p:nvSpPr>
        <p:spPr/>
        <p:txBody>
          <a:bodyPr/>
          <a:lstStyle/>
          <a:p>
            <a:r>
              <a:rPr lang="nl-NL" dirty="0"/>
              <a:t>(1) Achtergrond</a:t>
            </a:r>
          </a:p>
          <a:p>
            <a:r>
              <a:rPr lang="nl-NL" dirty="0"/>
              <a:t>(2) Toepassingsgebied</a:t>
            </a:r>
          </a:p>
          <a:p>
            <a:r>
              <a:rPr lang="nl-NL" dirty="0"/>
              <a:t>(3) Algemene kader </a:t>
            </a:r>
          </a:p>
          <a:p>
            <a:r>
              <a:rPr lang="nl-NL" dirty="0"/>
              <a:t>(4) Plichten</a:t>
            </a:r>
          </a:p>
          <a:p>
            <a:r>
              <a:rPr lang="nl-NL" dirty="0"/>
              <a:t>(5) Rechten</a:t>
            </a:r>
          </a:p>
        </p:txBody>
      </p:sp>
    </p:spTree>
    <p:extLst>
      <p:ext uri="{BB962C8B-B14F-4D97-AF65-F5344CB8AC3E}">
        <p14:creationId xmlns:p14="http://schemas.microsoft.com/office/powerpoint/2010/main" val="3202400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a:extLst>
              <a:ext uri="{FF2B5EF4-FFF2-40B4-BE49-F238E27FC236}">
                <a16:creationId xmlns:a16="http://schemas.microsoft.com/office/drawing/2014/main" id="{B01D7A88-9181-4455-BCAA-1A975BCAC9A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91589" y="329354"/>
            <a:ext cx="3980786" cy="6199292"/>
          </a:xfrm>
        </p:spPr>
      </p:pic>
    </p:spTree>
    <p:extLst>
      <p:ext uri="{BB962C8B-B14F-4D97-AF65-F5344CB8AC3E}">
        <p14:creationId xmlns:p14="http://schemas.microsoft.com/office/powerpoint/2010/main" val="1536086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A3B390-80B0-4EB6-95C2-60CFBB50626A}"/>
              </a:ext>
            </a:extLst>
          </p:cNvPr>
          <p:cNvSpPr>
            <a:spLocks noGrp="1"/>
          </p:cNvSpPr>
          <p:nvPr>
            <p:ph type="title"/>
          </p:nvPr>
        </p:nvSpPr>
        <p:spPr/>
        <p:txBody>
          <a:bodyPr/>
          <a:lstStyle/>
          <a:p>
            <a:r>
              <a:rPr lang="nl-NL" dirty="0"/>
              <a:t>Vragen</a:t>
            </a:r>
          </a:p>
        </p:txBody>
      </p:sp>
      <p:pic>
        <p:nvPicPr>
          <p:cNvPr id="7" name="Tijdelijke aanduiding voor inhoud 6">
            <a:extLst>
              <a:ext uri="{FF2B5EF4-FFF2-40B4-BE49-F238E27FC236}">
                <a16:creationId xmlns:a16="http://schemas.microsoft.com/office/drawing/2014/main" id="{91EAD449-ED56-4CE9-8B45-486D8D8BDE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90900" y="1729422"/>
            <a:ext cx="4086225" cy="4291469"/>
          </a:xfrm>
        </p:spPr>
      </p:pic>
    </p:spTree>
    <p:extLst>
      <p:ext uri="{BB962C8B-B14F-4D97-AF65-F5344CB8AC3E}">
        <p14:creationId xmlns:p14="http://schemas.microsoft.com/office/powerpoint/2010/main" val="407437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7C8EB1-ED30-499C-9124-CBBB477952E5}"/>
              </a:ext>
            </a:extLst>
          </p:cNvPr>
          <p:cNvSpPr>
            <a:spLocks noGrp="1"/>
          </p:cNvSpPr>
          <p:nvPr>
            <p:ph type="title"/>
          </p:nvPr>
        </p:nvSpPr>
        <p:spPr/>
        <p:txBody>
          <a:bodyPr/>
          <a:lstStyle/>
          <a:p>
            <a:r>
              <a:rPr lang="nl-NL" dirty="0"/>
              <a:t>Achtergrond</a:t>
            </a:r>
          </a:p>
        </p:txBody>
      </p:sp>
      <p:sp>
        <p:nvSpPr>
          <p:cNvPr id="3" name="Tijdelijke aanduiding voor inhoud 2">
            <a:extLst>
              <a:ext uri="{FF2B5EF4-FFF2-40B4-BE49-F238E27FC236}">
                <a16:creationId xmlns:a16="http://schemas.microsoft.com/office/drawing/2014/main" id="{2BAB49DD-FD20-4B1F-8E85-C311F2D82FF8}"/>
              </a:ext>
            </a:extLst>
          </p:cNvPr>
          <p:cNvSpPr>
            <a:spLocks noGrp="1"/>
          </p:cNvSpPr>
          <p:nvPr>
            <p:ph idx="1"/>
          </p:nvPr>
        </p:nvSpPr>
        <p:spPr/>
        <p:txBody>
          <a:bodyPr/>
          <a:lstStyle/>
          <a:p>
            <a:r>
              <a:rPr lang="nl-NL" dirty="0"/>
              <a:t>Wie</a:t>
            </a:r>
          </a:p>
          <a:p>
            <a:r>
              <a:rPr lang="nl-NL" dirty="0"/>
              <a:t>Wat</a:t>
            </a:r>
          </a:p>
          <a:p>
            <a:r>
              <a:rPr lang="nl-NL" dirty="0"/>
              <a:t>Waar </a:t>
            </a:r>
          </a:p>
          <a:p>
            <a:r>
              <a:rPr lang="nl-NL" dirty="0"/>
              <a:t>Waarom</a:t>
            </a:r>
          </a:p>
          <a:p>
            <a:r>
              <a:rPr lang="nl-NL" dirty="0"/>
              <a:t>Belang</a:t>
            </a:r>
          </a:p>
        </p:txBody>
      </p:sp>
    </p:spTree>
    <p:extLst>
      <p:ext uri="{BB962C8B-B14F-4D97-AF65-F5344CB8AC3E}">
        <p14:creationId xmlns:p14="http://schemas.microsoft.com/office/powerpoint/2010/main" val="19649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C538B4-AAFB-4F71-91D2-C112CE2B9CC6}"/>
              </a:ext>
            </a:extLst>
          </p:cNvPr>
          <p:cNvSpPr>
            <a:spLocks noGrp="1"/>
          </p:cNvSpPr>
          <p:nvPr>
            <p:ph type="title"/>
          </p:nvPr>
        </p:nvSpPr>
        <p:spPr/>
        <p:txBody>
          <a:bodyPr/>
          <a:lstStyle/>
          <a:p>
            <a:r>
              <a:rPr lang="nl-NL" dirty="0"/>
              <a:t>Toepassing</a:t>
            </a:r>
          </a:p>
        </p:txBody>
      </p:sp>
      <p:sp>
        <p:nvSpPr>
          <p:cNvPr id="3" name="Tijdelijke aanduiding voor inhoud 2">
            <a:extLst>
              <a:ext uri="{FF2B5EF4-FFF2-40B4-BE49-F238E27FC236}">
                <a16:creationId xmlns:a16="http://schemas.microsoft.com/office/drawing/2014/main" id="{1B141BCF-18AA-4DC6-ABA2-63506F36EEDC}"/>
              </a:ext>
            </a:extLst>
          </p:cNvPr>
          <p:cNvSpPr>
            <a:spLocks noGrp="1"/>
          </p:cNvSpPr>
          <p:nvPr>
            <p:ph idx="1"/>
          </p:nvPr>
        </p:nvSpPr>
        <p:spPr/>
        <p:txBody>
          <a:bodyPr/>
          <a:lstStyle/>
          <a:p>
            <a:r>
              <a:rPr lang="nl-NL" dirty="0"/>
              <a:t>1. Er worden persoonsgegevens</a:t>
            </a:r>
          </a:p>
          <a:p>
            <a:r>
              <a:rPr lang="nl-NL" dirty="0"/>
              <a:t>2. Verwerkt</a:t>
            </a:r>
          </a:p>
          <a:p>
            <a:r>
              <a:rPr lang="nl-NL" dirty="0"/>
              <a:t>3. Door een verantwoordelijke</a:t>
            </a:r>
          </a:p>
          <a:p>
            <a:r>
              <a:rPr lang="nl-NL" dirty="0"/>
              <a:t>4. EU heeft competentie</a:t>
            </a:r>
          </a:p>
          <a:p>
            <a:r>
              <a:rPr lang="nl-NL" dirty="0"/>
              <a:t>5. Geen uitzondering</a:t>
            </a:r>
          </a:p>
        </p:txBody>
      </p:sp>
    </p:spTree>
    <p:extLst>
      <p:ext uri="{BB962C8B-B14F-4D97-AF65-F5344CB8AC3E}">
        <p14:creationId xmlns:p14="http://schemas.microsoft.com/office/powerpoint/2010/main" val="203578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65E69-575B-4FC4-BDFB-A9780438E9CE}"/>
              </a:ext>
            </a:extLst>
          </p:cNvPr>
          <p:cNvSpPr>
            <a:spLocks noGrp="1"/>
          </p:cNvSpPr>
          <p:nvPr>
            <p:ph type="title"/>
          </p:nvPr>
        </p:nvSpPr>
        <p:spPr/>
        <p:txBody>
          <a:bodyPr/>
          <a:lstStyle/>
          <a:p>
            <a:r>
              <a:rPr lang="nl-NL" dirty="0"/>
              <a:t>Persoonsgegevens</a:t>
            </a:r>
          </a:p>
        </p:txBody>
      </p:sp>
      <p:sp>
        <p:nvSpPr>
          <p:cNvPr id="3" name="Tijdelijke aanduiding voor inhoud 2">
            <a:extLst>
              <a:ext uri="{FF2B5EF4-FFF2-40B4-BE49-F238E27FC236}">
                <a16:creationId xmlns:a16="http://schemas.microsoft.com/office/drawing/2014/main" id="{1DEF894F-16EF-4787-ACD9-3923FC03AEBF}"/>
              </a:ext>
            </a:extLst>
          </p:cNvPr>
          <p:cNvSpPr>
            <a:spLocks noGrp="1"/>
          </p:cNvSpPr>
          <p:nvPr>
            <p:ph idx="1"/>
          </p:nvPr>
        </p:nvSpPr>
        <p:spPr/>
        <p:txBody>
          <a:bodyPr/>
          <a:lstStyle/>
          <a:p>
            <a:r>
              <a:rPr lang="nl-NL" dirty="0"/>
              <a:t>„persoonsgegevens”: alle informatie over een geïdentificeerde of identificeerbare natuurlijke persoon („de betrokkene”); als identificeerbaar wordt beschouwd een natuurlijke persoon die direct of indirect kan worden geïdentificeerd, met name aan de hand van een </a:t>
            </a:r>
            <a:r>
              <a:rPr lang="nl-NL" dirty="0" err="1"/>
              <a:t>identificator</a:t>
            </a:r>
            <a:r>
              <a:rPr lang="nl-NL" dirty="0"/>
              <a:t> zoals een naam, een identificatienummer, locatiegegevens, een online </a:t>
            </a:r>
            <a:r>
              <a:rPr lang="nl-NL" dirty="0" err="1"/>
              <a:t>identificator</a:t>
            </a:r>
            <a:r>
              <a:rPr lang="nl-NL" dirty="0"/>
              <a:t> of van een of meer elementen die kenmerkend zijn voor de fysieke, fysiologische, genetische, psychische, economische, culturele of sociale identiteit van die natuurlijke persoon; </a:t>
            </a:r>
          </a:p>
        </p:txBody>
      </p:sp>
    </p:spTree>
    <p:extLst>
      <p:ext uri="{BB962C8B-B14F-4D97-AF65-F5344CB8AC3E}">
        <p14:creationId xmlns:p14="http://schemas.microsoft.com/office/powerpoint/2010/main" val="289377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F89A4D-0096-4337-A37D-AD9114192721}"/>
              </a:ext>
            </a:extLst>
          </p:cNvPr>
          <p:cNvSpPr>
            <a:spLocks noGrp="1"/>
          </p:cNvSpPr>
          <p:nvPr>
            <p:ph type="title"/>
          </p:nvPr>
        </p:nvSpPr>
        <p:spPr/>
        <p:txBody>
          <a:bodyPr/>
          <a:lstStyle/>
          <a:p>
            <a:r>
              <a:rPr lang="nl-NL" dirty="0"/>
              <a:t>Verwerkt</a:t>
            </a:r>
          </a:p>
        </p:txBody>
      </p:sp>
      <p:sp>
        <p:nvSpPr>
          <p:cNvPr id="3" name="Tijdelijke aanduiding voor inhoud 2">
            <a:extLst>
              <a:ext uri="{FF2B5EF4-FFF2-40B4-BE49-F238E27FC236}">
                <a16:creationId xmlns:a16="http://schemas.microsoft.com/office/drawing/2014/main" id="{A10B29E7-0945-4251-832A-C851A9EA4AB5}"/>
              </a:ext>
            </a:extLst>
          </p:cNvPr>
          <p:cNvSpPr>
            <a:spLocks noGrp="1"/>
          </p:cNvSpPr>
          <p:nvPr>
            <p:ph idx="1"/>
          </p:nvPr>
        </p:nvSpPr>
        <p:spPr/>
        <p:txBody>
          <a:bodyPr>
            <a:normAutofit/>
          </a:bodyPr>
          <a:lstStyle/>
          <a:p>
            <a:r>
              <a:rPr lang="nl-NL" dirty="0"/>
              <a:t>„verwerking”: een bewerking of een geheel van bewerkingen met betrekking tot persoonsgegevens of een geheel van persoonsgegevens, al dan niet uitgevoerd via geautomatiseerde procedés, zoals het verzamelen, vastleggen, ordenen, structureren, opslaan, bijwerken of wijzigen, opvragen, raadplegen, gebruiken, verstrekken door middel van doorzending, verspreiden of op andere wijze ter beschikking stellen, aligneren of combineren, afschermen, wissen of vernietigen van gegevens;</a:t>
            </a:r>
          </a:p>
        </p:txBody>
      </p:sp>
    </p:spTree>
    <p:extLst>
      <p:ext uri="{BB962C8B-B14F-4D97-AF65-F5344CB8AC3E}">
        <p14:creationId xmlns:p14="http://schemas.microsoft.com/office/powerpoint/2010/main" val="352248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32E30C-A9F1-4411-A988-912B74D3168B}"/>
              </a:ext>
            </a:extLst>
          </p:cNvPr>
          <p:cNvSpPr>
            <a:spLocks noGrp="1"/>
          </p:cNvSpPr>
          <p:nvPr>
            <p:ph type="title"/>
          </p:nvPr>
        </p:nvSpPr>
        <p:spPr/>
        <p:txBody>
          <a:bodyPr/>
          <a:lstStyle/>
          <a:p>
            <a:r>
              <a:rPr lang="nl-NL" dirty="0"/>
              <a:t>Verantwoordelijke</a:t>
            </a:r>
          </a:p>
        </p:txBody>
      </p:sp>
      <p:sp>
        <p:nvSpPr>
          <p:cNvPr id="3" name="Tijdelijke aanduiding voor inhoud 2">
            <a:extLst>
              <a:ext uri="{FF2B5EF4-FFF2-40B4-BE49-F238E27FC236}">
                <a16:creationId xmlns:a16="http://schemas.microsoft.com/office/drawing/2014/main" id="{EED06708-EC9A-4F3E-8D16-E65847E801DB}"/>
              </a:ext>
            </a:extLst>
          </p:cNvPr>
          <p:cNvSpPr>
            <a:spLocks noGrp="1"/>
          </p:cNvSpPr>
          <p:nvPr>
            <p:ph idx="1"/>
          </p:nvPr>
        </p:nvSpPr>
        <p:spPr/>
        <p:txBody>
          <a:bodyPr>
            <a:normAutofit/>
          </a:bodyPr>
          <a:lstStyle/>
          <a:p>
            <a:r>
              <a:rPr lang="nl-NL" dirty="0"/>
              <a:t>„verwerkingsverantwoordelijke”: een natuurlijke persoon of rechtspersoon, een overheidsinstantie, een dienst of een ander orgaan die/dat, alleen of samen met anderen, het doel van en de middelen voor de verwerking van persoonsgegevens vaststelt; wanneer de doelstellingen van en de middelen voor deze verwerking in het Unierecht of het </a:t>
            </a:r>
            <a:r>
              <a:rPr lang="nl-NL" dirty="0" err="1"/>
              <a:t>lidstatelijke</a:t>
            </a:r>
            <a:r>
              <a:rPr lang="nl-NL" dirty="0"/>
              <a:t> recht worden vastgesteld, kan daarin worden bepaald wie de verwerkingsverantwoordelijke is of volgens welke criteria deze wordt aangewezen;  </a:t>
            </a:r>
          </a:p>
          <a:p>
            <a:r>
              <a:rPr lang="nl-NL" dirty="0"/>
              <a:t>„verwerker”: een natuurlijke persoon of rechtspersoon, een overheidsinstantie, een dienst of een ander orgaan die/ dat ten behoeve van de verwerkingsverantwoordelijke persoonsgegevens verwerkt; </a:t>
            </a:r>
          </a:p>
        </p:txBody>
      </p:sp>
    </p:spTree>
    <p:extLst>
      <p:ext uri="{BB962C8B-B14F-4D97-AF65-F5344CB8AC3E}">
        <p14:creationId xmlns:p14="http://schemas.microsoft.com/office/powerpoint/2010/main" val="137253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1AA014-9E56-4D8A-8987-BB69702A6CAE}"/>
              </a:ext>
            </a:extLst>
          </p:cNvPr>
          <p:cNvSpPr>
            <a:spLocks noGrp="1"/>
          </p:cNvSpPr>
          <p:nvPr>
            <p:ph type="title"/>
          </p:nvPr>
        </p:nvSpPr>
        <p:spPr/>
        <p:txBody>
          <a:bodyPr/>
          <a:lstStyle/>
          <a:p>
            <a:r>
              <a:rPr lang="nl-NL" dirty="0"/>
              <a:t>EU competentie</a:t>
            </a:r>
          </a:p>
        </p:txBody>
      </p:sp>
      <p:sp>
        <p:nvSpPr>
          <p:cNvPr id="3" name="Tijdelijke aanduiding voor inhoud 2">
            <a:extLst>
              <a:ext uri="{FF2B5EF4-FFF2-40B4-BE49-F238E27FC236}">
                <a16:creationId xmlns:a16="http://schemas.microsoft.com/office/drawing/2014/main" id="{67791147-B14F-4FF3-B31C-53A0EBC79C45}"/>
              </a:ext>
            </a:extLst>
          </p:cNvPr>
          <p:cNvSpPr>
            <a:spLocks noGrp="1"/>
          </p:cNvSpPr>
          <p:nvPr>
            <p:ph idx="1"/>
          </p:nvPr>
        </p:nvSpPr>
        <p:spPr>
          <a:xfrm>
            <a:off x="1103312" y="1553030"/>
            <a:ext cx="8946541" cy="4695370"/>
          </a:xfrm>
        </p:spPr>
        <p:txBody>
          <a:bodyPr>
            <a:normAutofit fontScale="92500" lnSpcReduction="20000"/>
          </a:bodyPr>
          <a:lstStyle/>
          <a:p>
            <a:r>
              <a:rPr lang="nl-NL" dirty="0"/>
              <a:t>Artikel 3  Territoriaal toepassingsgebied </a:t>
            </a:r>
          </a:p>
          <a:p>
            <a:r>
              <a:rPr lang="nl-NL" dirty="0"/>
              <a:t>1. Deze verordening is van toepassing op de verwerking van persoonsgegevens in het kader van de activiteiten van een vestiging van een verwerkingsverantwoordelijke of een verwerker in de Unie, ongeacht of de verwerking in de Unie al dan niet plaatsvindt. </a:t>
            </a:r>
          </a:p>
          <a:p>
            <a:r>
              <a:rPr lang="nl-NL" dirty="0"/>
              <a:t>2. Deze verordening is van toepassing op de verwerking van persoonsgegevens van betrokkenen die zich in de Unie bevinden, door een niet in de Unie gevestigde verwerkingsverantwoordelijke of verwerker, wanneer de verwerking verband houdt met: </a:t>
            </a:r>
          </a:p>
          <a:p>
            <a:r>
              <a:rPr lang="nl-NL" dirty="0"/>
              <a:t>a)  het aanbieden van goederen of diensten aan deze betrokkenen in de Unie, ongeacht of een betaling door de betrokkenen is vereist; of </a:t>
            </a:r>
          </a:p>
          <a:p>
            <a:r>
              <a:rPr lang="nl-NL" dirty="0"/>
              <a:t>b)  het monitoren van hun gedrag, voor zover dit gedrag in de Unie plaatsvindt. </a:t>
            </a:r>
          </a:p>
          <a:p>
            <a:r>
              <a:rPr lang="nl-NL" dirty="0"/>
              <a:t>3. Deze verordening is van toepassing op de verwerking van persoonsgegevens door een verwerkingsverantwoordelijke die niet in de Unie is gevestigd, maar op een plaats waar krachtens het internationaal publiekrecht het </a:t>
            </a:r>
            <a:r>
              <a:rPr lang="nl-NL" dirty="0" err="1"/>
              <a:t>lidstatelijke</a:t>
            </a:r>
            <a:r>
              <a:rPr lang="nl-NL" dirty="0"/>
              <a:t> recht van toepassing is</a:t>
            </a:r>
          </a:p>
        </p:txBody>
      </p:sp>
    </p:spTree>
    <p:extLst>
      <p:ext uri="{BB962C8B-B14F-4D97-AF65-F5344CB8AC3E}">
        <p14:creationId xmlns:p14="http://schemas.microsoft.com/office/powerpoint/2010/main" val="2677415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2B7FF7-13FC-4CC9-8A9A-2D4989A36A8E}"/>
              </a:ext>
            </a:extLst>
          </p:cNvPr>
          <p:cNvSpPr>
            <a:spLocks noGrp="1"/>
          </p:cNvSpPr>
          <p:nvPr>
            <p:ph type="title"/>
          </p:nvPr>
        </p:nvSpPr>
        <p:spPr/>
        <p:txBody>
          <a:bodyPr/>
          <a:lstStyle/>
          <a:p>
            <a:r>
              <a:rPr lang="nl-NL" dirty="0"/>
              <a:t>Uitzonderingen</a:t>
            </a:r>
          </a:p>
        </p:txBody>
      </p:sp>
      <p:sp>
        <p:nvSpPr>
          <p:cNvPr id="3" name="Tijdelijke aanduiding voor inhoud 2">
            <a:extLst>
              <a:ext uri="{FF2B5EF4-FFF2-40B4-BE49-F238E27FC236}">
                <a16:creationId xmlns:a16="http://schemas.microsoft.com/office/drawing/2014/main" id="{14F3AAAD-72E7-40F3-BB14-6D0475A65B55}"/>
              </a:ext>
            </a:extLst>
          </p:cNvPr>
          <p:cNvSpPr>
            <a:spLocks noGrp="1"/>
          </p:cNvSpPr>
          <p:nvPr>
            <p:ph idx="1"/>
          </p:nvPr>
        </p:nvSpPr>
        <p:spPr/>
        <p:txBody>
          <a:bodyPr>
            <a:normAutofit/>
          </a:bodyPr>
          <a:lstStyle/>
          <a:p>
            <a:r>
              <a:rPr lang="nl-NL" dirty="0"/>
              <a:t>Nationale veiligheid</a:t>
            </a:r>
          </a:p>
          <a:p>
            <a:r>
              <a:rPr lang="nl-NL" dirty="0"/>
              <a:t>Politie en justitie</a:t>
            </a:r>
          </a:p>
          <a:p>
            <a:r>
              <a:rPr lang="nl-NL" dirty="0"/>
              <a:t>Privédoeleinden</a:t>
            </a:r>
          </a:p>
        </p:txBody>
      </p:sp>
    </p:spTree>
    <p:extLst>
      <p:ext uri="{BB962C8B-B14F-4D97-AF65-F5344CB8AC3E}">
        <p14:creationId xmlns:p14="http://schemas.microsoft.com/office/powerpoint/2010/main" val="485448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378</TotalTime>
  <Words>1027</Words>
  <Application>Microsoft Office PowerPoint</Application>
  <PresentationFormat>Breedbeeld</PresentationFormat>
  <Paragraphs>121</Paragraphs>
  <Slides>21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21</vt:i4>
      </vt:variant>
    </vt:vector>
  </HeadingPairs>
  <TitlesOfParts>
    <vt:vector size="25" baseType="lpstr">
      <vt:lpstr>Arial</vt:lpstr>
      <vt:lpstr>Century Gothic</vt:lpstr>
      <vt:lpstr>Wingdings 3</vt:lpstr>
      <vt:lpstr>Ion</vt:lpstr>
      <vt:lpstr>Volmacht data goud waard: De grenzen aan het gebruik van persoonsgegevens</vt:lpstr>
      <vt:lpstr>Overzicht: de Algemene Verordening Gegevensbescherming</vt:lpstr>
      <vt:lpstr>Achtergrond</vt:lpstr>
      <vt:lpstr>Toepassing</vt:lpstr>
      <vt:lpstr>Persoonsgegevens</vt:lpstr>
      <vt:lpstr>Verwerkt</vt:lpstr>
      <vt:lpstr>Verantwoordelijke</vt:lpstr>
      <vt:lpstr>EU competentie</vt:lpstr>
      <vt:lpstr>Uitzonderingen</vt:lpstr>
      <vt:lpstr>Vijf kernprinciples</vt:lpstr>
      <vt:lpstr>Handvest voor de Grondrechten van de Europese Unie</vt:lpstr>
      <vt:lpstr>Principes</vt:lpstr>
      <vt:lpstr>Fair information principles</vt:lpstr>
      <vt:lpstr>Legitiem belang</vt:lpstr>
      <vt:lpstr>Toestemming</vt:lpstr>
      <vt:lpstr>Bijzondere persoonsgegvens</vt:lpstr>
      <vt:lpstr>Legitieme doorvoer van gegevens</vt:lpstr>
      <vt:lpstr>Plichten</vt:lpstr>
      <vt:lpstr>Rechten datasubject</vt:lpstr>
      <vt:lpstr>PowerPoint-presentatie</vt:lpstr>
      <vt:lpstr>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en de Algemene Verordening Gegevensbescherming</dc:title>
  <dc:creator>Computer</dc:creator>
  <cp:lastModifiedBy>HP</cp:lastModifiedBy>
  <cp:revision>70</cp:revision>
  <dcterms:created xsi:type="dcterms:W3CDTF">2018-03-22T19:55:58Z</dcterms:created>
  <dcterms:modified xsi:type="dcterms:W3CDTF">2018-04-16T10:15:07Z</dcterms:modified>
</cp:coreProperties>
</file>