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03"/>
  </p:notesMasterIdLst>
  <p:sldIdLst>
    <p:sldId id="256" r:id="rId2"/>
    <p:sldId id="266" r:id="rId3"/>
    <p:sldId id="267" r:id="rId4"/>
    <p:sldId id="268" r:id="rId5"/>
    <p:sldId id="257" r:id="rId6"/>
    <p:sldId id="258" r:id="rId7"/>
    <p:sldId id="259" r:id="rId8"/>
    <p:sldId id="260" r:id="rId9"/>
    <p:sldId id="261" r:id="rId10"/>
    <p:sldId id="269" r:id="rId11"/>
    <p:sldId id="278" r:id="rId12"/>
    <p:sldId id="279" r:id="rId13"/>
    <p:sldId id="280" r:id="rId14"/>
    <p:sldId id="281" r:id="rId15"/>
    <p:sldId id="282" r:id="rId16"/>
    <p:sldId id="283" r:id="rId17"/>
    <p:sldId id="270" r:id="rId18"/>
    <p:sldId id="285" r:id="rId19"/>
    <p:sldId id="286" r:id="rId20"/>
    <p:sldId id="298" r:id="rId21"/>
    <p:sldId id="287" r:id="rId22"/>
    <p:sldId id="288" r:id="rId23"/>
    <p:sldId id="289" r:id="rId24"/>
    <p:sldId id="290" r:id="rId25"/>
    <p:sldId id="291" r:id="rId26"/>
    <p:sldId id="292" r:id="rId27"/>
    <p:sldId id="293" r:id="rId28"/>
    <p:sldId id="294" r:id="rId29"/>
    <p:sldId id="295" r:id="rId30"/>
    <p:sldId id="296" r:id="rId31"/>
    <p:sldId id="299" r:id="rId32"/>
    <p:sldId id="300" r:id="rId33"/>
    <p:sldId id="301" r:id="rId34"/>
    <p:sldId id="302" r:id="rId35"/>
    <p:sldId id="303" r:id="rId36"/>
    <p:sldId id="304" r:id="rId37"/>
    <p:sldId id="305" r:id="rId38"/>
    <p:sldId id="306" r:id="rId39"/>
    <p:sldId id="307" r:id="rId40"/>
    <p:sldId id="308" r:id="rId41"/>
    <p:sldId id="274"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277" r:id="rId62"/>
    <p:sldId id="330" r:id="rId63"/>
    <p:sldId id="331" r:id="rId64"/>
    <p:sldId id="333" r:id="rId65"/>
    <p:sldId id="334" r:id="rId66"/>
    <p:sldId id="332" r:id="rId67"/>
    <p:sldId id="335" r:id="rId68"/>
    <p:sldId id="336" r:id="rId69"/>
    <p:sldId id="864" r:id="rId70"/>
    <p:sldId id="339" r:id="rId71"/>
    <p:sldId id="340" r:id="rId72"/>
    <p:sldId id="338" r:id="rId73"/>
    <p:sldId id="343" r:id="rId74"/>
    <p:sldId id="783" r:id="rId75"/>
    <p:sldId id="784" r:id="rId76"/>
    <p:sldId id="344" r:id="rId77"/>
    <p:sldId id="262" r:id="rId78"/>
    <p:sldId id="263" r:id="rId79"/>
    <p:sldId id="345" r:id="rId80"/>
    <p:sldId id="395" r:id="rId81"/>
    <p:sldId id="394" r:id="rId82"/>
    <p:sldId id="390" r:id="rId83"/>
    <p:sldId id="392" r:id="rId84"/>
    <p:sldId id="856" r:id="rId85"/>
    <p:sldId id="397" r:id="rId86"/>
    <p:sldId id="857" r:id="rId87"/>
    <p:sldId id="399" r:id="rId88"/>
    <p:sldId id="398" r:id="rId89"/>
    <p:sldId id="858" r:id="rId90"/>
    <p:sldId id="862" r:id="rId91"/>
    <p:sldId id="863" r:id="rId92"/>
    <p:sldId id="859" r:id="rId93"/>
    <p:sldId id="860" r:id="rId94"/>
    <p:sldId id="850" r:id="rId95"/>
    <p:sldId id="861" r:id="rId96"/>
    <p:sldId id="851" r:id="rId97"/>
    <p:sldId id="820" r:id="rId98"/>
    <p:sldId id="855" r:id="rId99"/>
    <p:sldId id="853" r:id="rId100"/>
    <p:sldId id="852" r:id="rId101"/>
    <p:sldId id="337"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114" d="100"/>
          <a:sy n="114"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3BE65-E101-40DD-8DE8-42000557C60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nl-NL"/>
        </a:p>
      </dgm:t>
    </dgm:pt>
    <dgm:pt modelId="{3D2AE9CD-B24D-4C5D-9532-C1FC149EE762}">
      <dgm:prSet phldrT="[Tekst]" custT="1"/>
      <dgm:spPr/>
      <dgm:t>
        <a:bodyPr/>
        <a:lstStyle/>
        <a:p>
          <a:r>
            <a:rPr lang="nl-NL" sz="1200" b="1">
              <a:latin typeface="Times New Roman" panose="02020603050405020304" pitchFamily="18" charset="0"/>
              <a:cs typeface="Times New Roman" panose="02020603050405020304" pitchFamily="18" charset="0"/>
            </a:rPr>
            <a:t>Physical Reality (PR)</a:t>
          </a:r>
        </a:p>
      </dgm:t>
    </dgm:pt>
    <dgm:pt modelId="{01180568-283A-4D23-9C5F-C6D78531BBFC}" type="parTrans" cxnId="{469A2628-E41A-4FE4-9987-6801D5C90F76}">
      <dgm:prSet/>
      <dgm:spPr/>
      <dgm:t>
        <a:bodyPr/>
        <a:lstStyle/>
        <a:p>
          <a:endParaRPr lang="nl-NL"/>
        </a:p>
      </dgm:t>
    </dgm:pt>
    <dgm:pt modelId="{F9803CE3-5DBC-4381-919F-DDC1FE99948D}" type="sibTrans" cxnId="{469A2628-E41A-4FE4-9987-6801D5C90F76}">
      <dgm:prSet/>
      <dgm:spPr/>
      <dgm:t>
        <a:bodyPr/>
        <a:lstStyle/>
        <a:p>
          <a:endParaRPr lang="nl-NL"/>
        </a:p>
      </dgm:t>
    </dgm:pt>
    <dgm:pt modelId="{71F4359D-7079-436D-9A66-7D55848380CE}">
      <dgm:prSet phldrT="[Tekst]" custT="1"/>
      <dgm:spPr/>
      <dgm:t>
        <a:bodyPr/>
        <a:lstStyle/>
        <a:p>
          <a:r>
            <a:rPr lang="nl-NL" sz="1200">
              <a:latin typeface="Times New Roman" panose="02020603050405020304" pitchFamily="18" charset="0"/>
              <a:cs typeface="Times New Roman" panose="02020603050405020304" pitchFamily="18" charset="0"/>
            </a:rPr>
            <a:t>Natural people, natural world</a:t>
          </a:r>
        </a:p>
      </dgm:t>
    </dgm:pt>
    <dgm:pt modelId="{C1AB0F47-49B3-4B24-BAF7-52EA20097789}" type="parTrans" cxnId="{74E1DDDD-9381-485A-99D7-57280A0652A8}">
      <dgm:prSet/>
      <dgm:spPr/>
      <dgm:t>
        <a:bodyPr/>
        <a:lstStyle/>
        <a:p>
          <a:endParaRPr lang="nl-NL"/>
        </a:p>
      </dgm:t>
    </dgm:pt>
    <dgm:pt modelId="{744017C3-0B3A-4BB9-89B0-7C0B1AB97E62}" type="sibTrans" cxnId="{74E1DDDD-9381-485A-99D7-57280A0652A8}">
      <dgm:prSet/>
      <dgm:spPr/>
      <dgm:t>
        <a:bodyPr/>
        <a:lstStyle/>
        <a:p>
          <a:endParaRPr lang="nl-NL"/>
        </a:p>
      </dgm:t>
    </dgm:pt>
    <dgm:pt modelId="{FBDDE6B5-9667-488F-A389-42A96288281F}">
      <dgm:prSet phldrT="[Tekst]" custT="1"/>
      <dgm:spPr/>
      <dgm:t>
        <a:bodyPr/>
        <a:lstStyle/>
        <a:p>
          <a:r>
            <a:rPr lang="nl-NL" sz="1200" b="1">
              <a:solidFill>
                <a:sysClr val="windowText" lastClr="000000"/>
              </a:solidFill>
              <a:latin typeface="Times New Roman" panose="02020603050405020304" pitchFamily="18" charset="0"/>
              <a:cs typeface="Times New Roman" panose="02020603050405020304" pitchFamily="18" charset="0"/>
            </a:rPr>
            <a:t>Inacurate</a:t>
          </a:r>
          <a:r>
            <a:rPr lang="nl-NL" sz="1200" b="1" dirty="0">
              <a:solidFill>
                <a:sysClr val="windowText" lastClr="000000"/>
              </a:solidFill>
              <a:latin typeface="Times New Roman" panose="02020603050405020304" pitchFamily="18" charset="0"/>
              <a:cs typeface="Times New Roman" panose="02020603050405020304" pitchFamily="18" charset="0"/>
            </a:rPr>
            <a:t> PR </a:t>
          </a:r>
          <a:r>
            <a:rPr lang="nl-NL" sz="1200" b="1"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dirty="0">
              <a:solidFill>
                <a:sysClr val="windowText" lastClr="000000"/>
              </a:solidFill>
              <a:latin typeface="Times New Roman" panose="02020603050405020304" pitchFamily="18" charset="0"/>
              <a:cs typeface="Times New Roman" panose="02020603050405020304" pitchFamily="18" charset="0"/>
            </a:rPr>
            <a:t> </a:t>
          </a:r>
          <a:r>
            <a:rPr lang="nl-NL" sz="1200" b="1" dirty="0" err="1">
              <a:solidFill>
                <a:sysClr val="windowText" lastClr="000000"/>
              </a:solidFill>
              <a:latin typeface="Times New Roman" panose="02020603050405020304" pitchFamily="18" charset="0"/>
              <a:cs typeface="Times New Roman" panose="02020603050405020304" pitchFamily="18" charset="0"/>
            </a:rPr>
            <a:t>with</a:t>
          </a:r>
          <a:r>
            <a:rPr lang="nl-NL" sz="1200" b="1" dirty="0">
              <a:solidFill>
                <a:sysClr val="windowText" lastClr="000000"/>
              </a:solidFill>
              <a:latin typeface="Times New Roman" panose="02020603050405020304" pitchFamily="18" charset="0"/>
              <a:cs typeface="Times New Roman" panose="02020603050405020304" pitchFamily="18" charset="0"/>
            </a:rPr>
            <a:t> real </a:t>
          </a:r>
          <a:r>
            <a:rPr lang="nl-NL" sz="1200" b="1" dirty="0" err="1">
              <a:solidFill>
                <a:sysClr val="windowText" lastClr="000000"/>
              </a:solidFill>
              <a:latin typeface="Times New Roman" panose="02020603050405020304" pitchFamily="18" charset="0"/>
              <a:cs typeface="Times New Roman" panose="02020603050405020304" pitchFamily="18" charset="0"/>
            </a:rPr>
            <a:t>effects</a:t>
          </a:r>
          <a:r>
            <a:rPr lang="nl-NL" sz="1200" b="1" dirty="0">
              <a:solidFill>
                <a:sysClr val="windowText" lastClr="000000"/>
              </a:solidFill>
              <a:latin typeface="Times New Roman" panose="02020603050405020304" pitchFamily="18" charset="0"/>
              <a:cs typeface="Times New Roman" panose="02020603050405020304" pitchFamily="18" charset="0"/>
            </a:rPr>
            <a:t> on PR</a:t>
          </a:r>
        </a:p>
      </dgm:t>
    </dgm:pt>
    <dgm:pt modelId="{40FDD069-6BC1-4C25-956B-DC54601943FC}" type="parTrans" cxnId="{682E8B14-7D58-47C1-8478-604145A548C9}">
      <dgm:prSet/>
      <dgm:spPr/>
      <dgm:t>
        <a:bodyPr/>
        <a:lstStyle/>
        <a:p>
          <a:endParaRPr lang="nl-NL"/>
        </a:p>
      </dgm:t>
    </dgm:pt>
    <dgm:pt modelId="{C094CC07-FE7E-42A6-81BF-C7A0FD29C1CF}" type="sibTrans" cxnId="{682E8B14-7D58-47C1-8478-604145A548C9}">
      <dgm:prSet/>
      <dgm:spPr/>
      <dgm:t>
        <a:bodyPr/>
        <a:lstStyle/>
        <a:p>
          <a:endParaRPr lang="nl-NL"/>
        </a:p>
      </dgm:t>
    </dgm:pt>
    <dgm:pt modelId="{D9F9AD7B-874E-4D44-85BB-458A8B1FAA3D}">
      <dgm:prSet phldrT="[Tekst]" custT="1"/>
      <dgm:spPr/>
      <dgm:t>
        <a:bodyPr/>
        <a:lstStyle/>
        <a:p>
          <a:r>
            <a:rPr lang="nl-NL" sz="1200">
              <a:latin typeface="Times New Roman" panose="02020603050405020304" pitchFamily="18" charset="0"/>
              <a:cs typeface="Times New Roman" panose="02020603050405020304" pitchFamily="18" charset="0"/>
            </a:rPr>
            <a:t>Deepfake leading to violence, theft, etc.</a:t>
          </a:r>
        </a:p>
      </dgm:t>
    </dgm:pt>
    <dgm:pt modelId="{7CD28863-E9E8-401D-88EA-456A3D8C3DB3}" type="parTrans" cxnId="{93ACF02A-3032-4D94-A5F6-CBAC765C40A0}">
      <dgm:prSet/>
      <dgm:spPr/>
      <dgm:t>
        <a:bodyPr/>
        <a:lstStyle/>
        <a:p>
          <a:endParaRPr lang="nl-NL"/>
        </a:p>
      </dgm:t>
    </dgm:pt>
    <dgm:pt modelId="{66D0DAA5-B0E0-492F-9D20-E92748416904}" type="sibTrans" cxnId="{93ACF02A-3032-4D94-A5F6-CBAC765C40A0}">
      <dgm:prSet/>
      <dgm:spPr/>
      <dgm:t>
        <a:bodyPr/>
        <a:lstStyle/>
        <a:p>
          <a:endParaRPr lang="nl-NL"/>
        </a:p>
      </dgm:t>
    </dgm:pt>
    <dgm:pt modelId="{D5DCFD0F-7BF7-4E62-AB12-2CF023173867}">
      <dgm:prSet phldrT="[Tekst]" custT="1"/>
      <dgm:spPr/>
      <dgm:t>
        <a:bodyPr/>
        <a:lstStyle/>
        <a:p>
          <a:r>
            <a:rPr lang="nl-NL" sz="1200">
              <a:latin typeface="Times New Roman" panose="02020603050405020304" pitchFamily="18" charset="0"/>
              <a:cs typeface="Times New Roman" panose="02020603050405020304" pitchFamily="18" charset="0"/>
            </a:rPr>
            <a:t>Treatment in VR; AR omiting parts of PR</a:t>
          </a:r>
        </a:p>
      </dgm:t>
    </dgm:pt>
    <dgm:pt modelId="{62B605F3-01E7-471A-94D8-7AE3BCE1A380}" type="parTrans" cxnId="{F2A27D14-2312-49B5-AEC3-D025B8CC9E9B}">
      <dgm:prSet/>
      <dgm:spPr/>
      <dgm:t>
        <a:bodyPr/>
        <a:lstStyle/>
        <a:p>
          <a:endParaRPr lang="nl-NL"/>
        </a:p>
      </dgm:t>
    </dgm:pt>
    <dgm:pt modelId="{FD50C2C3-BD7A-4EAF-B829-D69448B674F3}" type="sibTrans" cxnId="{F2A27D14-2312-49B5-AEC3-D025B8CC9E9B}">
      <dgm:prSet/>
      <dgm:spPr/>
      <dgm:t>
        <a:bodyPr/>
        <a:lstStyle/>
        <a:p>
          <a:endParaRPr lang="nl-NL"/>
        </a:p>
      </dgm:t>
    </dgm:pt>
    <dgm:pt modelId="{C88EBCBC-6966-4C97-9BA3-FBE679D7861C}">
      <dgm:prSet phldrT="[Tekst]" custT="1"/>
      <dgm:spPr/>
      <dgm:t>
        <a:bodyPr/>
        <a:lstStyle/>
        <a:p>
          <a:r>
            <a:rPr lang="nl-NL" sz="1200" b="1">
              <a:latin typeface="Times New Roman" panose="02020603050405020304" pitchFamily="18" charset="0"/>
              <a:cs typeface="Times New Roman" panose="02020603050405020304" pitchFamily="18" charset="0"/>
            </a:rPr>
            <a:t>AI-generted content (non representative) with real impact on PR</a:t>
          </a:r>
        </a:p>
      </dgm:t>
    </dgm:pt>
    <dgm:pt modelId="{379AF946-B728-4A8D-AB8A-5497AB599DB9}" type="parTrans" cxnId="{7B876BCD-418F-45B4-9B16-2171CB0DC282}">
      <dgm:prSet/>
      <dgm:spPr/>
      <dgm:t>
        <a:bodyPr/>
        <a:lstStyle/>
        <a:p>
          <a:endParaRPr lang="nl-NL"/>
        </a:p>
      </dgm:t>
    </dgm:pt>
    <dgm:pt modelId="{ACE11821-4D21-4F4A-A15F-1DC736F48BFC}" type="sibTrans" cxnId="{7B876BCD-418F-45B4-9B16-2171CB0DC282}">
      <dgm:prSet/>
      <dgm:spPr/>
      <dgm:t>
        <a:bodyPr/>
        <a:lstStyle/>
        <a:p>
          <a:endParaRPr lang="nl-NL"/>
        </a:p>
      </dgm:t>
    </dgm:pt>
    <dgm:pt modelId="{1549DC5D-B586-4DCC-A0A5-3CE58529456F}">
      <dgm:prSet phldrT="[Tekst]" custT="1"/>
      <dgm:spPr/>
      <dgm:t>
        <a:bodyPr/>
        <a:lstStyle/>
        <a:p>
          <a:r>
            <a:rPr lang="nl-NL" sz="1200" dirty="0">
              <a:latin typeface="Times New Roman" panose="02020603050405020304" pitchFamily="18" charset="0"/>
              <a:cs typeface="Times New Roman" panose="02020603050405020304" pitchFamily="18" charset="0"/>
            </a:rPr>
            <a:t>Chat GPT essay; AI </a:t>
          </a:r>
          <a:r>
            <a:rPr lang="nl-NL" sz="1200" dirty="0" err="1">
              <a:latin typeface="Times New Roman" panose="02020603050405020304" pitchFamily="18" charset="0"/>
              <a:cs typeface="Times New Roman" panose="02020603050405020304" pitchFamily="18" charset="0"/>
            </a:rPr>
            <a:t>generated</a:t>
          </a:r>
          <a:r>
            <a:rPr lang="nl-NL" sz="1200" dirty="0">
              <a:latin typeface="Times New Roman" panose="02020603050405020304" pitchFamily="18" charset="0"/>
              <a:cs typeface="Times New Roman" panose="02020603050405020304" pitchFamily="18" charset="0"/>
            </a:rPr>
            <a:t> art; etc. </a:t>
          </a:r>
        </a:p>
      </dgm:t>
    </dgm:pt>
    <dgm:pt modelId="{D35D6591-96DB-4B01-A14E-5F4BFFA129F4}" type="parTrans" cxnId="{5CD7D56B-643C-4FBD-BB7E-97FFD2197D7C}">
      <dgm:prSet/>
      <dgm:spPr/>
      <dgm:t>
        <a:bodyPr/>
        <a:lstStyle/>
        <a:p>
          <a:endParaRPr lang="nl-NL"/>
        </a:p>
      </dgm:t>
    </dgm:pt>
    <dgm:pt modelId="{7EF0C80D-F944-427C-B002-55AE1C5AB122}" type="sibTrans" cxnId="{5CD7D56B-643C-4FBD-BB7E-97FFD2197D7C}">
      <dgm:prSet/>
      <dgm:spPr/>
      <dgm:t>
        <a:bodyPr/>
        <a:lstStyle/>
        <a:p>
          <a:endParaRPr lang="nl-NL"/>
        </a:p>
      </dgm:t>
    </dgm:pt>
    <dgm:pt modelId="{F791603F-36D1-45B6-87CA-BDCFE07D5722}">
      <dgm:prSet phldrT="[Tekst]"/>
      <dgm:spPr/>
      <dgm:t>
        <a:bodyPr/>
        <a:lstStyle/>
        <a:p>
          <a:r>
            <a:rPr lang="nl-NL">
              <a:latin typeface="Times New Roman" panose="02020603050405020304" pitchFamily="18" charset="0"/>
              <a:cs typeface="Times New Roman" panose="02020603050405020304" pitchFamily="18" charset="0"/>
            </a:rPr>
            <a:t>AI generated avatar influencer</a:t>
          </a:r>
        </a:p>
      </dgm:t>
    </dgm:pt>
    <dgm:pt modelId="{1B6C3286-82C2-4244-B29B-7DDA52523D80}" type="parTrans" cxnId="{F570A4B9-99DC-4900-A37A-B24A68E2CBBF}">
      <dgm:prSet/>
      <dgm:spPr/>
      <dgm:t>
        <a:bodyPr/>
        <a:lstStyle/>
        <a:p>
          <a:endParaRPr lang="nl-NL"/>
        </a:p>
      </dgm:t>
    </dgm:pt>
    <dgm:pt modelId="{F40DC145-B649-45B5-A34D-D7DC52529301}" type="sibTrans" cxnId="{F570A4B9-99DC-4900-A37A-B24A68E2CBBF}">
      <dgm:prSet/>
      <dgm:spPr/>
      <dgm:t>
        <a:bodyPr/>
        <a:lstStyle/>
        <a:p>
          <a:endParaRPr lang="nl-NL"/>
        </a:p>
      </dgm:t>
    </dgm:pt>
    <dgm:pt modelId="{EA194D3C-0391-4B24-A480-3F362F9739E2}">
      <dgm:prSet custT="1"/>
      <dgm:spPr/>
      <dgm:t>
        <a:bodyPr/>
        <a:lstStyle/>
        <a:p>
          <a:r>
            <a:rPr lang="nl-NL" sz="1200" b="1">
              <a:latin typeface="Times New Roman" panose="02020603050405020304" pitchFamily="18" charset="0"/>
              <a:cs typeface="Times New Roman" panose="02020603050405020304" pitchFamily="18" charset="0"/>
            </a:rPr>
            <a:t>AI-generated content being placed in PR</a:t>
          </a:r>
        </a:p>
      </dgm:t>
    </dgm:pt>
    <dgm:pt modelId="{60C17ED4-8D04-4AD4-99DF-0AA6552A4AED}" type="parTrans" cxnId="{FF6C16D6-C816-472A-9F8B-32B354E044E5}">
      <dgm:prSet/>
      <dgm:spPr/>
      <dgm:t>
        <a:bodyPr/>
        <a:lstStyle/>
        <a:p>
          <a:endParaRPr lang="nl-NL"/>
        </a:p>
      </dgm:t>
    </dgm:pt>
    <dgm:pt modelId="{337C7E05-9DF1-4587-A533-9315E6814462}" type="sibTrans" cxnId="{FF6C16D6-C816-472A-9F8B-32B354E044E5}">
      <dgm:prSet/>
      <dgm:spPr/>
      <dgm:t>
        <a:bodyPr/>
        <a:lstStyle/>
        <a:p>
          <a:endParaRPr lang="nl-NL"/>
        </a:p>
      </dgm:t>
    </dgm:pt>
    <dgm:pt modelId="{2A755D3A-070E-4C10-B311-D5AD6C46510D}">
      <dgm:prSet custT="1"/>
      <dgm:spPr/>
      <dgm:t>
        <a:bodyPr/>
        <a:lstStyle/>
        <a:p>
          <a:r>
            <a:rPr lang="nl-NL" sz="1200">
              <a:latin typeface="Times New Roman" panose="02020603050405020304" pitchFamily="18" charset="0"/>
              <a:cs typeface="Times New Roman" panose="02020603050405020304" pitchFamily="18" charset="0"/>
            </a:rPr>
            <a:t>HRs</a:t>
          </a:r>
        </a:p>
      </dgm:t>
    </dgm:pt>
    <dgm:pt modelId="{56F1DDAB-A84A-4B26-9FAD-DA4CA2806842}" type="parTrans" cxnId="{0915D2AC-EB3A-4AFF-BDDB-D3DB776BC7E8}">
      <dgm:prSet/>
      <dgm:spPr/>
      <dgm:t>
        <a:bodyPr/>
        <a:lstStyle/>
        <a:p>
          <a:endParaRPr lang="nl-NL"/>
        </a:p>
      </dgm:t>
    </dgm:pt>
    <dgm:pt modelId="{E66DE244-2D1D-4874-A981-1B978837FCE6}" type="sibTrans" cxnId="{0915D2AC-EB3A-4AFF-BDDB-D3DB776BC7E8}">
      <dgm:prSet/>
      <dgm:spPr/>
      <dgm:t>
        <a:bodyPr/>
        <a:lstStyle/>
        <a:p>
          <a:endParaRPr lang="nl-NL"/>
        </a:p>
      </dgm:t>
    </dgm:pt>
    <dgm:pt modelId="{2F11BB82-48E9-4367-92C1-F54CEA45EFFC}">
      <dgm:prSet/>
      <dgm:spPr/>
      <dgm:t>
        <a:bodyPr/>
        <a:lstStyle/>
        <a:p>
          <a:r>
            <a:rPr lang="nl-NL" b="1">
              <a:latin typeface="Times New Roman" panose="02020603050405020304" pitchFamily="18" charset="0"/>
              <a:cs typeface="Times New Roman" panose="02020603050405020304" pitchFamily="18" charset="0"/>
            </a:rPr>
            <a:t>AI-generated content allowing better perception of reality</a:t>
          </a:r>
        </a:p>
      </dgm:t>
    </dgm:pt>
    <dgm:pt modelId="{08B0720F-D329-479B-B759-0BEE090AF0BC}" type="parTrans" cxnId="{5F08883C-1AB3-4C6D-BD4C-AC8EF0B4A1F7}">
      <dgm:prSet/>
      <dgm:spPr/>
      <dgm:t>
        <a:bodyPr/>
        <a:lstStyle/>
        <a:p>
          <a:endParaRPr lang="nl-NL"/>
        </a:p>
      </dgm:t>
    </dgm:pt>
    <dgm:pt modelId="{1E5F1243-EAFF-4762-8A14-F3C301ED3874}" type="sibTrans" cxnId="{5F08883C-1AB3-4C6D-BD4C-AC8EF0B4A1F7}">
      <dgm:prSet/>
      <dgm:spPr/>
      <dgm:t>
        <a:bodyPr/>
        <a:lstStyle/>
        <a:p>
          <a:endParaRPr lang="nl-NL"/>
        </a:p>
      </dgm:t>
    </dgm:pt>
    <dgm:pt modelId="{63DFE215-5EFA-4B2B-85E6-B86D71AD0B39}">
      <dgm:prSet custT="1"/>
      <dgm:spPr/>
      <dgm:t>
        <a:bodyPr/>
        <a:lstStyle/>
        <a:p>
          <a:r>
            <a:rPr lang="nl-NL" sz="1200">
              <a:latin typeface="Times New Roman" panose="02020603050405020304" pitchFamily="18" charset="0"/>
              <a:cs typeface="Times New Roman" panose="02020603050405020304" pitchFamily="18" charset="0"/>
            </a:rPr>
            <a:t>AR allowing perception of ultra-violet, sonar signals, etc. </a:t>
          </a:r>
        </a:p>
      </dgm:t>
    </dgm:pt>
    <dgm:pt modelId="{A117870A-0FD0-45DC-8996-8743F666F780}" type="parTrans" cxnId="{D6F3B286-2A1B-4329-B56C-C9AA32C1E8C1}">
      <dgm:prSet/>
      <dgm:spPr/>
      <dgm:t>
        <a:bodyPr/>
        <a:lstStyle/>
        <a:p>
          <a:endParaRPr lang="nl-NL"/>
        </a:p>
      </dgm:t>
    </dgm:pt>
    <dgm:pt modelId="{C61D33B1-C9A2-42D4-AC42-16420D6378B5}" type="sibTrans" cxnId="{D6F3B286-2A1B-4329-B56C-C9AA32C1E8C1}">
      <dgm:prSet/>
      <dgm:spPr/>
      <dgm:t>
        <a:bodyPr/>
        <a:lstStyle/>
        <a:p>
          <a:endParaRPr lang="nl-NL"/>
        </a:p>
      </dgm:t>
    </dgm:pt>
    <dgm:pt modelId="{EEDF90D2-5A19-49A9-BC1A-B9D75B78C5CE}" type="pres">
      <dgm:prSet presAssocID="{08E3BE65-E101-40DD-8DE8-42000557C607}" presName="theList" presStyleCnt="0">
        <dgm:presLayoutVars>
          <dgm:dir/>
          <dgm:animLvl val="lvl"/>
          <dgm:resizeHandles val="exact"/>
        </dgm:presLayoutVars>
      </dgm:prSet>
      <dgm:spPr/>
    </dgm:pt>
    <dgm:pt modelId="{E24674CA-E3B0-4D23-84E7-35C6C6EACFC8}" type="pres">
      <dgm:prSet presAssocID="{3D2AE9CD-B24D-4C5D-9532-C1FC149EE762}" presName="compNode" presStyleCnt="0"/>
      <dgm:spPr/>
    </dgm:pt>
    <dgm:pt modelId="{C8DD5B40-48DF-41E9-93AE-52D1D6E773D3}" type="pres">
      <dgm:prSet presAssocID="{3D2AE9CD-B24D-4C5D-9532-C1FC149EE762}" presName="aNode" presStyleLbl="bgShp" presStyleIdx="0" presStyleCnt="5"/>
      <dgm:spPr/>
    </dgm:pt>
    <dgm:pt modelId="{A06BC9ED-C74A-44DE-BA49-AAAAA58A4E07}" type="pres">
      <dgm:prSet presAssocID="{3D2AE9CD-B24D-4C5D-9532-C1FC149EE762}" presName="textNode" presStyleLbl="bgShp" presStyleIdx="0" presStyleCnt="5"/>
      <dgm:spPr/>
    </dgm:pt>
    <dgm:pt modelId="{94DF92A1-9B35-44B4-B99C-E1365A834714}" type="pres">
      <dgm:prSet presAssocID="{3D2AE9CD-B24D-4C5D-9532-C1FC149EE762}" presName="compChildNode" presStyleCnt="0"/>
      <dgm:spPr/>
    </dgm:pt>
    <dgm:pt modelId="{7EB92F76-2928-41B0-8C98-E9F73E4C488B}" type="pres">
      <dgm:prSet presAssocID="{3D2AE9CD-B24D-4C5D-9532-C1FC149EE762}" presName="theInnerList" presStyleCnt="0"/>
      <dgm:spPr/>
    </dgm:pt>
    <dgm:pt modelId="{2B86D346-E57C-4654-9E33-C35BE0484044}" type="pres">
      <dgm:prSet presAssocID="{71F4359D-7079-436D-9A66-7D55848380CE}" presName="childNode" presStyleLbl="node1" presStyleIdx="0" presStyleCnt="7">
        <dgm:presLayoutVars>
          <dgm:bulletEnabled val="1"/>
        </dgm:presLayoutVars>
      </dgm:prSet>
      <dgm:spPr/>
    </dgm:pt>
    <dgm:pt modelId="{AF427D25-BCC3-40D1-8EFC-0D95888BE6B9}" type="pres">
      <dgm:prSet presAssocID="{3D2AE9CD-B24D-4C5D-9532-C1FC149EE762}" presName="aSpace" presStyleCnt="0"/>
      <dgm:spPr/>
    </dgm:pt>
    <dgm:pt modelId="{8631CC17-5CB7-42C5-B78E-0851663FAB22}" type="pres">
      <dgm:prSet presAssocID="{FBDDE6B5-9667-488F-A389-42A96288281F}" presName="compNode" presStyleCnt="0"/>
      <dgm:spPr/>
    </dgm:pt>
    <dgm:pt modelId="{B02BE1FE-DB1E-4DC8-9171-CD0E4E451BFF}" type="pres">
      <dgm:prSet presAssocID="{FBDDE6B5-9667-488F-A389-42A96288281F}" presName="aNode" presStyleLbl="bgShp" presStyleIdx="1" presStyleCnt="5"/>
      <dgm:spPr/>
    </dgm:pt>
    <dgm:pt modelId="{00B67123-CD29-4E4A-8401-F8F36DEAD6AC}" type="pres">
      <dgm:prSet presAssocID="{FBDDE6B5-9667-488F-A389-42A96288281F}" presName="textNode" presStyleLbl="bgShp" presStyleIdx="1" presStyleCnt="5"/>
      <dgm:spPr/>
    </dgm:pt>
    <dgm:pt modelId="{5D886176-FE77-438B-AEBA-DCEF6EA1EB00}" type="pres">
      <dgm:prSet presAssocID="{FBDDE6B5-9667-488F-A389-42A96288281F}" presName="compChildNode" presStyleCnt="0"/>
      <dgm:spPr/>
    </dgm:pt>
    <dgm:pt modelId="{C6D427DC-DA40-4E11-8C5D-15F480EF1145}" type="pres">
      <dgm:prSet presAssocID="{FBDDE6B5-9667-488F-A389-42A96288281F}" presName="theInnerList" presStyleCnt="0"/>
      <dgm:spPr/>
    </dgm:pt>
    <dgm:pt modelId="{8830CC80-FADC-4274-9538-78BE3B97CF41}" type="pres">
      <dgm:prSet presAssocID="{D9F9AD7B-874E-4D44-85BB-458A8B1FAA3D}" presName="childNode" presStyleLbl="node1" presStyleIdx="1" presStyleCnt="7">
        <dgm:presLayoutVars>
          <dgm:bulletEnabled val="1"/>
        </dgm:presLayoutVars>
      </dgm:prSet>
      <dgm:spPr/>
    </dgm:pt>
    <dgm:pt modelId="{6D2CE31D-2348-4C04-BDD2-F593FF0FE53B}" type="pres">
      <dgm:prSet presAssocID="{D9F9AD7B-874E-4D44-85BB-458A8B1FAA3D}" presName="aSpace2" presStyleCnt="0"/>
      <dgm:spPr/>
    </dgm:pt>
    <dgm:pt modelId="{5D09E6BF-D89B-4E2D-AABA-C40BE704A9C8}" type="pres">
      <dgm:prSet presAssocID="{D5DCFD0F-7BF7-4E62-AB12-2CF023173867}" presName="childNode" presStyleLbl="node1" presStyleIdx="2" presStyleCnt="7">
        <dgm:presLayoutVars>
          <dgm:bulletEnabled val="1"/>
        </dgm:presLayoutVars>
      </dgm:prSet>
      <dgm:spPr/>
    </dgm:pt>
    <dgm:pt modelId="{41A1755D-A770-4094-B55B-AEAC42B8226E}" type="pres">
      <dgm:prSet presAssocID="{FBDDE6B5-9667-488F-A389-42A96288281F}" presName="aSpace" presStyleCnt="0"/>
      <dgm:spPr/>
    </dgm:pt>
    <dgm:pt modelId="{23CCBCB3-D91A-4463-A29E-9639786A23B9}" type="pres">
      <dgm:prSet presAssocID="{C88EBCBC-6966-4C97-9BA3-FBE679D7861C}" presName="compNode" presStyleCnt="0"/>
      <dgm:spPr/>
    </dgm:pt>
    <dgm:pt modelId="{69FF541D-3BC2-41FD-A146-C5B8D5D2F777}" type="pres">
      <dgm:prSet presAssocID="{C88EBCBC-6966-4C97-9BA3-FBE679D7861C}" presName="aNode" presStyleLbl="bgShp" presStyleIdx="2" presStyleCnt="5"/>
      <dgm:spPr/>
    </dgm:pt>
    <dgm:pt modelId="{84F232E1-6DB9-4C51-8464-6DF97CBDD406}" type="pres">
      <dgm:prSet presAssocID="{C88EBCBC-6966-4C97-9BA3-FBE679D7861C}" presName="textNode" presStyleLbl="bgShp" presStyleIdx="2" presStyleCnt="5"/>
      <dgm:spPr/>
    </dgm:pt>
    <dgm:pt modelId="{A2CCE85F-DF5D-4119-A979-E12D264D3982}" type="pres">
      <dgm:prSet presAssocID="{C88EBCBC-6966-4C97-9BA3-FBE679D7861C}" presName="compChildNode" presStyleCnt="0"/>
      <dgm:spPr/>
    </dgm:pt>
    <dgm:pt modelId="{40D2F302-8F31-441D-8733-7D71E7D2B161}" type="pres">
      <dgm:prSet presAssocID="{C88EBCBC-6966-4C97-9BA3-FBE679D7861C}" presName="theInnerList" presStyleCnt="0"/>
      <dgm:spPr/>
    </dgm:pt>
    <dgm:pt modelId="{F1B6B646-DACC-4CAB-94C7-ED579131D120}" type="pres">
      <dgm:prSet presAssocID="{1549DC5D-B586-4DCC-A0A5-3CE58529456F}" presName="childNode" presStyleLbl="node1" presStyleIdx="3" presStyleCnt="7">
        <dgm:presLayoutVars>
          <dgm:bulletEnabled val="1"/>
        </dgm:presLayoutVars>
      </dgm:prSet>
      <dgm:spPr/>
    </dgm:pt>
    <dgm:pt modelId="{EA18C953-95B6-4035-9FA9-CCE5344AC229}" type="pres">
      <dgm:prSet presAssocID="{1549DC5D-B586-4DCC-A0A5-3CE58529456F}" presName="aSpace2" presStyleCnt="0"/>
      <dgm:spPr/>
    </dgm:pt>
    <dgm:pt modelId="{CACBFB05-EDC0-4A3D-A1C2-C7D081AFD8E8}" type="pres">
      <dgm:prSet presAssocID="{F791603F-36D1-45B6-87CA-BDCFE07D5722}" presName="childNode" presStyleLbl="node1" presStyleIdx="4" presStyleCnt="7">
        <dgm:presLayoutVars>
          <dgm:bulletEnabled val="1"/>
        </dgm:presLayoutVars>
      </dgm:prSet>
      <dgm:spPr/>
    </dgm:pt>
    <dgm:pt modelId="{A6BB1BBF-2D56-4C20-8D1C-AD04D349F75B}" type="pres">
      <dgm:prSet presAssocID="{C88EBCBC-6966-4C97-9BA3-FBE679D7861C}" presName="aSpace" presStyleCnt="0"/>
      <dgm:spPr/>
    </dgm:pt>
    <dgm:pt modelId="{6CFF5788-DADC-4EF8-8410-8549098D62F7}" type="pres">
      <dgm:prSet presAssocID="{EA194D3C-0391-4B24-A480-3F362F9739E2}" presName="compNode" presStyleCnt="0"/>
      <dgm:spPr/>
    </dgm:pt>
    <dgm:pt modelId="{05BD013F-A0D0-41FD-9F15-C04FAECB2709}" type="pres">
      <dgm:prSet presAssocID="{EA194D3C-0391-4B24-A480-3F362F9739E2}" presName="aNode" presStyleLbl="bgShp" presStyleIdx="3" presStyleCnt="5"/>
      <dgm:spPr/>
    </dgm:pt>
    <dgm:pt modelId="{4A98CC29-FF36-42DA-AA9E-938B58577A4D}" type="pres">
      <dgm:prSet presAssocID="{EA194D3C-0391-4B24-A480-3F362F9739E2}" presName="textNode" presStyleLbl="bgShp" presStyleIdx="3" presStyleCnt="5"/>
      <dgm:spPr/>
    </dgm:pt>
    <dgm:pt modelId="{A5017A7B-148C-494D-9065-850E58E15641}" type="pres">
      <dgm:prSet presAssocID="{EA194D3C-0391-4B24-A480-3F362F9739E2}" presName="compChildNode" presStyleCnt="0"/>
      <dgm:spPr/>
    </dgm:pt>
    <dgm:pt modelId="{E05E61F0-39AC-448B-BA38-9841BCFBADFC}" type="pres">
      <dgm:prSet presAssocID="{EA194D3C-0391-4B24-A480-3F362F9739E2}" presName="theInnerList" presStyleCnt="0"/>
      <dgm:spPr/>
    </dgm:pt>
    <dgm:pt modelId="{C090FD7B-090F-4E8A-B561-76A5C5D02651}" type="pres">
      <dgm:prSet presAssocID="{2A755D3A-070E-4C10-B311-D5AD6C46510D}" presName="childNode" presStyleLbl="node1" presStyleIdx="5" presStyleCnt="7">
        <dgm:presLayoutVars>
          <dgm:bulletEnabled val="1"/>
        </dgm:presLayoutVars>
      </dgm:prSet>
      <dgm:spPr/>
    </dgm:pt>
    <dgm:pt modelId="{42E9A2C9-23D2-4614-ACC6-BA44799B6E06}" type="pres">
      <dgm:prSet presAssocID="{EA194D3C-0391-4B24-A480-3F362F9739E2}" presName="aSpace" presStyleCnt="0"/>
      <dgm:spPr/>
    </dgm:pt>
    <dgm:pt modelId="{FEAC36AE-0BFA-47C5-AE7A-7DA1C2965C9C}" type="pres">
      <dgm:prSet presAssocID="{2F11BB82-48E9-4367-92C1-F54CEA45EFFC}" presName="compNode" presStyleCnt="0"/>
      <dgm:spPr/>
    </dgm:pt>
    <dgm:pt modelId="{13796329-81F9-4D66-AA03-FECA2B1FAA93}" type="pres">
      <dgm:prSet presAssocID="{2F11BB82-48E9-4367-92C1-F54CEA45EFFC}" presName="aNode" presStyleLbl="bgShp" presStyleIdx="4" presStyleCnt="5"/>
      <dgm:spPr/>
    </dgm:pt>
    <dgm:pt modelId="{30314E67-9184-4885-B0AC-B24E730D3A41}" type="pres">
      <dgm:prSet presAssocID="{2F11BB82-48E9-4367-92C1-F54CEA45EFFC}" presName="textNode" presStyleLbl="bgShp" presStyleIdx="4" presStyleCnt="5"/>
      <dgm:spPr/>
    </dgm:pt>
    <dgm:pt modelId="{48E7E216-DED3-4DC5-8089-F428E9E41116}" type="pres">
      <dgm:prSet presAssocID="{2F11BB82-48E9-4367-92C1-F54CEA45EFFC}" presName="compChildNode" presStyleCnt="0"/>
      <dgm:spPr/>
    </dgm:pt>
    <dgm:pt modelId="{AD48230F-18EF-4A40-9CB2-276BD6A6D957}" type="pres">
      <dgm:prSet presAssocID="{2F11BB82-48E9-4367-92C1-F54CEA45EFFC}" presName="theInnerList" presStyleCnt="0"/>
      <dgm:spPr/>
    </dgm:pt>
    <dgm:pt modelId="{53745B49-EB41-472F-BF4C-218F7689FF82}" type="pres">
      <dgm:prSet presAssocID="{63DFE215-5EFA-4B2B-85E6-B86D71AD0B39}" presName="childNode" presStyleLbl="node1" presStyleIdx="6" presStyleCnt="7">
        <dgm:presLayoutVars>
          <dgm:bulletEnabled val="1"/>
        </dgm:presLayoutVars>
      </dgm:prSet>
      <dgm:spPr/>
    </dgm:pt>
  </dgm:ptLst>
  <dgm:cxnLst>
    <dgm:cxn modelId="{29097807-C4DC-4353-BE55-202AEFE19AB4}" type="presOf" srcId="{3D2AE9CD-B24D-4C5D-9532-C1FC149EE762}" destId="{C8DD5B40-48DF-41E9-93AE-52D1D6E773D3}" srcOrd="0" destOrd="0" presId="urn:microsoft.com/office/officeart/2005/8/layout/lProcess2"/>
    <dgm:cxn modelId="{A7DD7907-BAC7-4254-B718-84F625615E77}" type="presOf" srcId="{FBDDE6B5-9667-488F-A389-42A96288281F}" destId="{B02BE1FE-DB1E-4DC8-9171-CD0E4E451BFF}" srcOrd="0" destOrd="0" presId="urn:microsoft.com/office/officeart/2005/8/layout/lProcess2"/>
    <dgm:cxn modelId="{03932910-9953-498A-BD48-B9C5EFA7670C}" type="presOf" srcId="{C88EBCBC-6966-4C97-9BA3-FBE679D7861C}" destId="{84F232E1-6DB9-4C51-8464-6DF97CBDD406}" srcOrd="1" destOrd="0" presId="urn:microsoft.com/office/officeart/2005/8/layout/lProcess2"/>
    <dgm:cxn modelId="{F2A27D14-2312-49B5-AEC3-D025B8CC9E9B}" srcId="{FBDDE6B5-9667-488F-A389-42A96288281F}" destId="{D5DCFD0F-7BF7-4E62-AB12-2CF023173867}" srcOrd="1" destOrd="0" parTransId="{62B605F3-01E7-471A-94D8-7AE3BCE1A380}" sibTransId="{FD50C2C3-BD7A-4EAF-B829-D69448B674F3}"/>
    <dgm:cxn modelId="{682E8B14-7D58-47C1-8478-604145A548C9}" srcId="{08E3BE65-E101-40DD-8DE8-42000557C607}" destId="{FBDDE6B5-9667-488F-A389-42A96288281F}" srcOrd="1" destOrd="0" parTransId="{40FDD069-6BC1-4C25-956B-DC54601943FC}" sibTransId="{C094CC07-FE7E-42A6-81BF-C7A0FD29C1CF}"/>
    <dgm:cxn modelId="{CE715527-0991-400D-B3B8-685AC4A7ED7A}" type="presOf" srcId="{2F11BB82-48E9-4367-92C1-F54CEA45EFFC}" destId="{30314E67-9184-4885-B0AC-B24E730D3A41}" srcOrd="1" destOrd="0" presId="urn:microsoft.com/office/officeart/2005/8/layout/lProcess2"/>
    <dgm:cxn modelId="{469A2628-E41A-4FE4-9987-6801D5C90F76}" srcId="{08E3BE65-E101-40DD-8DE8-42000557C607}" destId="{3D2AE9CD-B24D-4C5D-9532-C1FC149EE762}" srcOrd="0" destOrd="0" parTransId="{01180568-283A-4D23-9C5F-C6D78531BBFC}" sibTransId="{F9803CE3-5DBC-4381-919F-DDC1FE99948D}"/>
    <dgm:cxn modelId="{93ACF02A-3032-4D94-A5F6-CBAC765C40A0}" srcId="{FBDDE6B5-9667-488F-A389-42A96288281F}" destId="{D9F9AD7B-874E-4D44-85BB-458A8B1FAA3D}" srcOrd="0" destOrd="0" parTransId="{7CD28863-E9E8-401D-88EA-456A3D8C3DB3}" sibTransId="{66D0DAA5-B0E0-492F-9D20-E92748416904}"/>
    <dgm:cxn modelId="{5F08883C-1AB3-4C6D-BD4C-AC8EF0B4A1F7}" srcId="{08E3BE65-E101-40DD-8DE8-42000557C607}" destId="{2F11BB82-48E9-4367-92C1-F54CEA45EFFC}" srcOrd="4" destOrd="0" parTransId="{08B0720F-D329-479B-B759-0BEE090AF0BC}" sibTransId="{1E5F1243-EAFF-4762-8A14-F3C301ED3874}"/>
    <dgm:cxn modelId="{12824D45-1419-432F-97BD-4272D7D508CE}" type="presOf" srcId="{08E3BE65-E101-40DD-8DE8-42000557C607}" destId="{EEDF90D2-5A19-49A9-BC1A-B9D75B78C5CE}" srcOrd="0" destOrd="0" presId="urn:microsoft.com/office/officeart/2005/8/layout/lProcess2"/>
    <dgm:cxn modelId="{5CD7D56B-643C-4FBD-BB7E-97FFD2197D7C}" srcId="{C88EBCBC-6966-4C97-9BA3-FBE679D7861C}" destId="{1549DC5D-B586-4DCC-A0A5-3CE58529456F}" srcOrd="0" destOrd="0" parTransId="{D35D6591-96DB-4B01-A14E-5F4BFFA129F4}" sibTransId="{7EF0C80D-F944-427C-B002-55AE1C5AB122}"/>
    <dgm:cxn modelId="{7F091A70-C906-4E02-9DAE-5D674D46B5B7}" type="presOf" srcId="{71F4359D-7079-436D-9A66-7D55848380CE}" destId="{2B86D346-E57C-4654-9E33-C35BE0484044}" srcOrd="0" destOrd="0" presId="urn:microsoft.com/office/officeart/2005/8/layout/lProcess2"/>
    <dgm:cxn modelId="{7557EF79-6AFB-4A43-A3D3-EC339369746A}" type="presOf" srcId="{C88EBCBC-6966-4C97-9BA3-FBE679D7861C}" destId="{69FF541D-3BC2-41FD-A146-C5B8D5D2F777}" srcOrd="0" destOrd="0" presId="urn:microsoft.com/office/officeart/2005/8/layout/lProcess2"/>
    <dgm:cxn modelId="{D6F3B286-2A1B-4329-B56C-C9AA32C1E8C1}" srcId="{2F11BB82-48E9-4367-92C1-F54CEA45EFFC}" destId="{63DFE215-5EFA-4B2B-85E6-B86D71AD0B39}" srcOrd="0" destOrd="0" parTransId="{A117870A-0FD0-45DC-8996-8743F666F780}" sibTransId="{C61D33B1-C9A2-42D4-AC42-16420D6378B5}"/>
    <dgm:cxn modelId="{76FE618E-47AE-4735-920F-DB3652328347}" type="presOf" srcId="{EA194D3C-0391-4B24-A480-3F362F9739E2}" destId="{4A98CC29-FF36-42DA-AA9E-938B58577A4D}" srcOrd="1" destOrd="0" presId="urn:microsoft.com/office/officeart/2005/8/layout/lProcess2"/>
    <dgm:cxn modelId="{FDA5969D-B6B6-40E3-9FEA-64FA6C32F7A4}" type="presOf" srcId="{F791603F-36D1-45B6-87CA-BDCFE07D5722}" destId="{CACBFB05-EDC0-4A3D-A1C2-C7D081AFD8E8}" srcOrd="0" destOrd="0" presId="urn:microsoft.com/office/officeart/2005/8/layout/lProcess2"/>
    <dgm:cxn modelId="{0915D2AC-EB3A-4AFF-BDDB-D3DB776BC7E8}" srcId="{EA194D3C-0391-4B24-A480-3F362F9739E2}" destId="{2A755D3A-070E-4C10-B311-D5AD6C46510D}" srcOrd="0" destOrd="0" parTransId="{56F1DDAB-A84A-4B26-9FAD-DA4CA2806842}" sibTransId="{E66DE244-2D1D-4874-A981-1B978837FCE6}"/>
    <dgm:cxn modelId="{9DD536B0-9A74-40E1-AA7D-D785B0524644}" type="presOf" srcId="{3D2AE9CD-B24D-4C5D-9532-C1FC149EE762}" destId="{A06BC9ED-C74A-44DE-BA49-AAAAA58A4E07}" srcOrd="1" destOrd="0" presId="urn:microsoft.com/office/officeart/2005/8/layout/lProcess2"/>
    <dgm:cxn modelId="{F570A4B9-99DC-4900-A37A-B24A68E2CBBF}" srcId="{C88EBCBC-6966-4C97-9BA3-FBE679D7861C}" destId="{F791603F-36D1-45B6-87CA-BDCFE07D5722}" srcOrd="1" destOrd="0" parTransId="{1B6C3286-82C2-4244-B29B-7DDA52523D80}" sibTransId="{F40DC145-B649-45B5-A34D-D7DC52529301}"/>
    <dgm:cxn modelId="{9A55D5C4-ECEF-48DC-9471-04510E5EE3FB}" type="presOf" srcId="{D9F9AD7B-874E-4D44-85BB-458A8B1FAA3D}" destId="{8830CC80-FADC-4274-9538-78BE3B97CF41}" srcOrd="0" destOrd="0" presId="urn:microsoft.com/office/officeart/2005/8/layout/lProcess2"/>
    <dgm:cxn modelId="{7B876BCD-418F-45B4-9B16-2171CB0DC282}" srcId="{08E3BE65-E101-40DD-8DE8-42000557C607}" destId="{C88EBCBC-6966-4C97-9BA3-FBE679D7861C}" srcOrd="2" destOrd="0" parTransId="{379AF946-B728-4A8D-AB8A-5497AB599DB9}" sibTransId="{ACE11821-4D21-4F4A-A15F-1DC736F48BFC}"/>
    <dgm:cxn modelId="{34D7D5D0-3509-465F-909E-E207E9C4EF83}" type="presOf" srcId="{EA194D3C-0391-4B24-A480-3F362F9739E2}" destId="{05BD013F-A0D0-41FD-9F15-C04FAECB2709}" srcOrd="0" destOrd="0" presId="urn:microsoft.com/office/officeart/2005/8/layout/lProcess2"/>
    <dgm:cxn modelId="{B0970DD6-FAFA-4230-9F43-6132FE1BAEF2}" type="presOf" srcId="{D5DCFD0F-7BF7-4E62-AB12-2CF023173867}" destId="{5D09E6BF-D89B-4E2D-AABA-C40BE704A9C8}" srcOrd="0" destOrd="0" presId="urn:microsoft.com/office/officeart/2005/8/layout/lProcess2"/>
    <dgm:cxn modelId="{FF6C16D6-C816-472A-9F8B-32B354E044E5}" srcId="{08E3BE65-E101-40DD-8DE8-42000557C607}" destId="{EA194D3C-0391-4B24-A480-3F362F9739E2}" srcOrd="3" destOrd="0" parTransId="{60C17ED4-8D04-4AD4-99DF-0AA6552A4AED}" sibTransId="{337C7E05-9DF1-4587-A533-9315E6814462}"/>
    <dgm:cxn modelId="{74E1DDDD-9381-485A-99D7-57280A0652A8}" srcId="{3D2AE9CD-B24D-4C5D-9532-C1FC149EE762}" destId="{71F4359D-7079-436D-9A66-7D55848380CE}" srcOrd="0" destOrd="0" parTransId="{C1AB0F47-49B3-4B24-BAF7-52EA20097789}" sibTransId="{744017C3-0B3A-4BB9-89B0-7C0B1AB97E62}"/>
    <dgm:cxn modelId="{81264EE6-28D5-4A86-913E-DC0F6FEFD1A5}" type="presOf" srcId="{FBDDE6B5-9667-488F-A389-42A96288281F}" destId="{00B67123-CD29-4E4A-8401-F8F36DEAD6AC}" srcOrd="1" destOrd="0" presId="urn:microsoft.com/office/officeart/2005/8/layout/lProcess2"/>
    <dgm:cxn modelId="{02B21AE7-A31F-4EEE-8EB3-CC4721331EBB}" type="presOf" srcId="{63DFE215-5EFA-4B2B-85E6-B86D71AD0B39}" destId="{53745B49-EB41-472F-BF4C-218F7689FF82}" srcOrd="0" destOrd="0" presId="urn:microsoft.com/office/officeart/2005/8/layout/lProcess2"/>
    <dgm:cxn modelId="{54F376F3-3D5D-44F4-B6C4-833EF0FF7F64}" type="presOf" srcId="{1549DC5D-B586-4DCC-A0A5-3CE58529456F}" destId="{F1B6B646-DACC-4CAB-94C7-ED579131D120}" srcOrd="0" destOrd="0" presId="urn:microsoft.com/office/officeart/2005/8/layout/lProcess2"/>
    <dgm:cxn modelId="{CB0784F3-A8CA-4D6A-ACB9-92D9B1196CCC}" type="presOf" srcId="{2A755D3A-070E-4C10-B311-D5AD6C46510D}" destId="{C090FD7B-090F-4E8A-B561-76A5C5D02651}" srcOrd="0" destOrd="0" presId="urn:microsoft.com/office/officeart/2005/8/layout/lProcess2"/>
    <dgm:cxn modelId="{BEFB51F4-9084-4FF6-9D97-F583152BCF1B}" type="presOf" srcId="{2F11BB82-48E9-4367-92C1-F54CEA45EFFC}" destId="{13796329-81F9-4D66-AA03-FECA2B1FAA93}" srcOrd="0" destOrd="0" presId="urn:microsoft.com/office/officeart/2005/8/layout/lProcess2"/>
    <dgm:cxn modelId="{42B68F31-E027-40B1-9E1C-D03A41196CAB}" type="presParOf" srcId="{EEDF90D2-5A19-49A9-BC1A-B9D75B78C5CE}" destId="{E24674CA-E3B0-4D23-84E7-35C6C6EACFC8}" srcOrd="0" destOrd="0" presId="urn:microsoft.com/office/officeart/2005/8/layout/lProcess2"/>
    <dgm:cxn modelId="{76D83304-3286-442A-B09E-96CF3CF56CCD}" type="presParOf" srcId="{E24674CA-E3B0-4D23-84E7-35C6C6EACFC8}" destId="{C8DD5B40-48DF-41E9-93AE-52D1D6E773D3}" srcOrd="0" destOrd="0" presId="urn:microsoft.com/office/officeart/2005/8/layout/lProcess2"/>
    <dgm:cxn modelId="{DA0299E9-FEBE-4AFA-8DB3-AB0EDB5190A0}" type="presParOf" srcId="{E24674CA-E3B0-4D23-84E7-35C6C6EACFC8}" destId="{A06BC9ED-C74A-44DE-BA49-AAAAA58A4E07}" srcOrd="1" destOrd="0" presId="urn:microsoft.com/office/officeart/2005/8/layout/lProcess2"/>
    <dgm:cxn modelId="{BC46AA42-ADE5-465C-AFD2-B1AD65C98820}" type="presParOf" srcId="{E24674CA-E3B0-4D23-84E7-35C6C6EACFC8}" destId="{94DF92A1-9B35-44B4-B99C-E1365A834714}" srcOrd="2" destOrd="0" presId="urn:microsoft.com/office/officeart/2005/8/layout/lProcess2"/>
    <dgm:cxn modelId="{9E09CF21-4CE8-47D4-B04A-8BF31B833D6D}" type="presParOf" srcId="{94DF92A1-9B35-44B4-B99C-E1365A834714}" destId="{7EB92F76-2928-41B0-8C98-E9F73E4C488B}" srcOrd="0" destOrd="0" presId="urn:microsoft.com/office/officeart/2005/8/layout/lProcess2"/>
    <dgm:cxn modelId="{46E98989-96B6-4AC3-898E-5156ECCF23E4}" type="presParOf" srcId="{7EB92F76-2928-41B0-8C98-E9F73E4C488B}" destId="{2B86D346-E57C-4654-9E33-C35BE0484044}" srcOrd="0" destOrd="0" presId="urn:microsoft.com/office/officeart/2005/8/layout/lProcess2"/>
    <dgm:cxn modelId="{D9AEAAE3-93B2-42AF-B060-35F7BB2E00B7}" type="presParOf" srcId="{EEDF90D2-5A19-49A9-BC1A-B9D75B78C5CE}" destId="{AF427D25-BCC3-40D1-8EFC-0D95888BE6B9}" srcOrd="1" destOrd="0" presId="urn:microsoft.com/office/officeart/2005/8/layout/lProcess2"/>
    <dgm:cxn modelId="{A9946244-4C68-4B48-976A-9F0ABD901FF5}" type="presParOf" srcId="{EEDF90D2-5A19-49A9-BC1A-B9D75B78C5CE}" destId="{8631CC17-5CB7-42C5-B78E-0851663FAB22}" srcOrd="2" destOrd="0" presId="urn:microsoft.com/office/officeart/2005/8/layout/lProcess2"/>
    <dgm:cxn modelId="{A856465C-A9E1-4440-8E54-09B92867AF8D}" type="presParOf" srcId="{8631CC17-5CB7-42C5-B78E-0851663FAB22}" destId="{B02BE1FE-DB1E-4DC8-9171-CD0E4E451BFF}" srcOrd="0" destOrd="0" presId="urn:microsoft.com/office/officeart/2005/8/layout/lProcess2"/>
    <dgm:cxn modelId="{9F372F62-9395-4C39-BC9F-5C008B104955}" type="presParOf" srcId="{8631CC17-5CB7-42C5-B78E-0851663FAB22}" destId="{00B67123-CD29-4E4A-8401-F8F36DEAD6AC}" srcOrd="1" destOrd="0" presId="urn:microsoft.com/office/officeart/2005/8/layout/lProcess2"/>
    <dgm:cxn modelId="{D4F8386B-0D73-4B0F-909E-FBCBB250AFF9}" type="presParOf" srcId="{8631CC17-5CB7-42C5-B78E-0851663FAB22}" destId="{5D886176-FE77-438B-AEBA-DCEF6EA1EB00}" srcOrd="2" destOrd="0" presId="urn:microsoft.com/office/officeart/2005/8/layout/lProcess2"/>
    <dgm:cxn modelId="{CC43F203-DC65-4C9C-922B-4407B304DB47}" type="presParOf" srcId="{5D886176-FE77-438B-AEBA-DCEF6EA1EB00}" destId="{C6D427DC-DA40-4E11-8C5D-15F480EF1145}" srcOrd="0" destOrd="0" presId="urn:microsoft.com/office/officeart/2005/8/layout/lProcess2"/>
    <dgm:cxn modelId="{63DF2A85-4267-46BE-9A84-B032860A4078}" type="presParOf" srcId="{C6D427DC-DA40-4E11-8C5D-15F480EF1145}" destId="{8830CC80-FADC-4274-9538-78BE3B97CF41}" srcOrd="0" destOrd="0" presId="urn:microsoft.com/office/officeart/2005/8/layout/lProcess2"/>
    <dgm:cxn modelId="{7497E310-9AB4-49BA-9C18-E3F7243503DC}" type="presParOf" srcId="{C6D427DC-DA40-4E11-8C5D-15F480EF1145}" destId="{6D2CE31D-2348-4C04-BDD2-F593FF0FE53B}" srcOrd="1" destOrd="0" presId="urn:microsoft.com/office/officeart/2005/8/layout/lProcess2"/>
    <dgm:cxn modelId="{F57CF756-98EC-4352-85BC-41DA60E44574}" type="presParOf" srcId="{C6D427DC-DA40-4E11-8C5D-15F480EF1145}" destId="{5D09E6BF-D89B-4E2D-AABA-C40BE704A9C8}" srcOrd="2" destOrd="0" presId="urn:microsoft.com/office/officeart/2005/8/layout/lProcess2"/>
    <dgm:cxn modelId="{81645DB1-9585-4FA6-B611-F2432E2DCB9A}" type="presParOf" srcId="{EEDF90D2-5A19-49A9-BC1A-B9D75B78C5CE}" destId="{41A1755D-A770-4094-B55B-AEAC42B8226E}" srcOrd="3" destOrd="0" presId="urn:microsoft.com/office/officeart/2005/8/layout/lProcess2"/>
    <dgm:cxn modelId="{4D45954C-CA29-4D2B-8538-5320E0A03B2C}" type="presParOf" srcId="{EEDF90D2-5A19-49A9-BC1A-B9D75B78C5CE}" destId="{23CCBCB3-D91A-4463-A29E-9639786A23B9}" srcOrd="4" destOrd="0" presId="urn:microsoft.com/office/officeart/2005/8/layout/lProcess2"/>
    <dgm:cxn modelId="{07930DC2-87A3-45D4-BD41-6B0089E2F889}" type="presParOf" srcId="{23CCBCB3-D91A-4463-A29E-9639786A23B9}" destId="{69FF541D-3BC2-41FD-A146-C5B8D5D2F777}" srcOrd="0" destOrd="0" presId="urn:microsoft.com/office/officeart/2005/8/layout/lProcess2"/>
    <dgm:cxn modelId="{6D40C33C-DE97-4918-9F5C-93047E378AB5}" type="presParOf" srcId="{23CCBCB3-D91A-4463-A29E-9639786A23B9}" destId="{84F232E1-6DB9-4C51-8464-6DF97CBDD406}" srcOrd="1" destOrd="0" presId="urn:microsoft.com/office/officeart/2005/8/layout/lProcess2"/>
    <dgm:cxn modelId="{8D68F881-D8E1-44DB-B5D0-957A390ABBCD}" type="presParOf" srcId="{23CCBCB3-D91A-4463-A29E-9639786A23B9}" destId="{A2CCE85F-DF5D-4119-A979-E12D264D3982}" srcOrd="2" destOrd="0" presId="urn:microsoft.com/office/officeart/2005/8/layout/lProcess2"/>
    <dgm:cxn modelId="{166A0867-2F01-48A4-BAE9-D200A07D6966}" type="presParOf" srcId="{A2CCE85F-DF5D-4119-A979-E12D264D3982}" destId="{40D2F302-8F31-441D-8733-7D71E7D2B161}" srcOrd="0" destOrd="0" presId="urn:microsoft.com/office/officeart/2005/8/layout/lProcess2"/>
    <dgm:cxn modelId="{B5ED1383-2556-4FF1-8355-178022385638}" type="presParOf" srcId="{40D2F302-8F31-441D-8733-7D71E7D2B161}" destId="{F1B6B646-DACC-4CAB-94C7-ED579131D120}" srcOrd="0" destOrd="0" presId="urn:microsoft.com/office/officeart/2005/8/layout/lProcess2"/>
    <dgm:cxn modelId="{0140947E-F86C-4655-A40A-CA3CBB4B75A5}" type="presParOf" srcId="{40D2F302-8F31-441D-8733-7D71E7D2B161}" destId="{EA18C953-95B6-4035-9FA9-CCE5344AC229}" srcOrd="1" destOrd="0" presId="urn:microsoft.com/office/officeart/2005/8/layout/lProcess2"/>
    <dgm:cxn modelId="{F51E0793-2C39-4E7C-8433-1EB1427DCE0A}" type="presParOf" srcId="{40D2F302-8F31-441D-8733-7D71E7D2B161}" destId="{CACBFB05-EDC0-4A3D-A1C2-C7D081AFD8E8}" srcOrd="2" destOrd="0" presId="urn:microsoft.com/office/officeart/2005/8/layout/lProcess2"/>
    <dgm:cxn modelId="{CC17C830-E098-489C-8685-AEC65928F59E}" type="presParOf" srcId="{EEDF90D2-5A19-49A9-BC1A-B9D75B78C5CE}" destId="{A6BB1BBF-2D56-4C20-8D1C-AD04D349F75B}" srcOrd="5" destOrd="0" presId="urn:microsoft.com/office/officeart/2005/8/layout/lProcess2"/>
    <dgm:cxn modelId="{F486D127-10F9-4024-9FCC-2F75BD0F741F}" type="presParOf" srcId="{EEDF90D2-5A19-49A9-BC1A-B9D75B78C5CE}" destId="{6CFF5788-DADC-4EF8-8410-8549098D62F7}" srcOrd="6" destOrd="0" presId="urn:microsoft.com/office/officeart/2005/8/layout/lProcess2"/>
    <dgm:cxn modelId="{FABAD3ED-7F38-479E-BB0E-78E3CD987295}" type="presParOf" srcId="{6CFF5788-DADC-4EF8-8410-8549098D62F7}" destId="{05BD013F-A0D0-41FD-9F15-C04FAECB2709}" srcOrd="0" destOrd="0" presId="urn:microsoft.com/office/officeart/2005/8/layout/lProcess2"/>
    <dgm:cxn modelId="{3A2F5A92-544D-42AB-A585-EB76BA02FDC5}" type="presParOf" srcId="{6CFF5788-DADC-4EF8-8410-8549098D62F7}" destId="{4A98CC29-FF36-42DA-AA9E-938B58577A4D}" srcOrd="1" destOrd="0" presId="urn:microsoft.com/office/officeart/2005/8/layout/lProcess2"/>
    <dgm:cxn modelId="{AAB20D98-2D43-4845-BEFF-7FDE2ABD43D0}" type="presParOf" srcId="{6CFF5788-DADC-4EF8-8410-8549098D62F7}" destId="{A5017A7B-148C-494D-9065-850E58E15641}" srcOrd="2" destOrd="0" presId="urn:microsoft.com/office/officeart/2005/8/layout/lProcess2"/>
    <dgm:cxn modelId="{6F9EB7DF-94D6-440D-B901-93A3A82CDCDE}" type="presParOf" srcId="{A5017A7B-148C-494D-9065-850E58E15641}" destId="{E05E61F0-39AC-448B-BA38-9841BCFBADFC}" srcOrd="0" destOrd="0" presId="urn:microsoft.com/office/officeart/2005/8/layout/lProcess2"/>
    <dgm:cxn modelId="{177F9C7A-90F1-40E0-8C2C-8D4A005D8BAB}" type="presParOf" srcId="{E05E61F0-39AC-448B-BA38-9841BCFBADFC}" destId="{C090FD7B-090F-4E8A-B561-76A5C5D02651}" srcOrd="0" destOrd="0" presId="urn:microsoft.com/office/officeart/2005/8/layout/lProcess2"/>
    <dgm:cxn modelId="{D536D9CD-2DB3-478A-A69D-578A13AF2D0E}" type="presParOf" srcId="{EEDF90D2-5A19-49A9-BC1A-B9D75B78C5CE}" destId="{42E9A2C9-23D2-4614-ACC6-BA44799B6E06}" srcOrd="7" destOrd="0" presId="urn:microsoft.com/office/officeart/2005/8/layout/lProcess2"/>
    <dgm:cxn modelId="{1296804E-AD44-44C7-B139-60C4E29B96DF}" type="presParOf" srcId="{EEDF90D2-5A19-49A9-BC1A-B9D75B78C5CE}" destId="{FEAC36AE-0BFA-47C5-AE7A-7DA1C2965C9C}" srcOrd="8" destOrd="0" presId="urn:microsoft.com/office/officeart/2005/8/layout/lProcess2"/>
    <dgm:cxn modelId="{E86E8F60-DB03-474F-BFC5-104A41D739FC}" type="presParOf" srcId="{FEAC36AE-0BFA-47C5-AE7A-7DA1C2965C9C}" destId="{13796329-81F9-4D66-AA03-FECA2B1FAA93}" srcOrd="0" destOrd="0" presId="urn:microsoft.com/office/officeart/2005/8/layout/lProcess2"/>
    <dgm:cxn modelId="{2C225D23-2B9A-40D9-8A5E-68C5ECEB07FB}" type="presParOf" srcId="{FEAC36AE-0BFA-47C5-AE7A-7DA1C2965C9C}" destId="{30314E67-9184-4885-B0AC-B24E730D3A41}" srcOrd="1" destOrd="0" presId="urn:microsoft.com/office/officeart/2005/8/layout/lProcess2"/>
    <dgm:cxn modelId="{520525F3-C1F7-4B58-BFDB-B8D034012B76}" type="presParOf" srcId="{FEAC36AE-0BFA-47C5-AE7A-7DA1C2965C9C}" destId="{48E7E216-DED3-4DC5-8089-F428E9E41116}" srcOrd="2" destOrd="0" presId="urn:microsoft.com/office/officeart/2005/8/layout/lProcess2"/>
    <dgm:cxn modelId="{A720C2A6-8CB4-4358-A2A4-447BC1310DBD}" type="presParOf" srcId="{48E7E216-DED3-4DC5-8089-F428E9E41116}" destId="{AD48230F-18EF-4A40-9CB2-276BD6A6D957}" srcOrd="0" destOrd="0" presId="urn:microsoft.com/office/officeart/2005/8/layout/lProcess2"/>
    <dgm:cxn modelId="{F45AFC9D-BA5E-46E3-B914-667BF0796CF5}" type="presParOf" srcId="{AD48230F-18EF-4A40-9CB2-276BD6A6D957}" destId="{53745B49-EB41-472F-BF4C-218F7689FF8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D5B40-48DF-41E9-93AE-52D1D6E773D3}">
      <dsp:nvSpPr>
        <dsp:cNvPr id="0" name=""/>
        <dsp:cNvSpPr/>
      </dsp:nvSpPr>
      <dsp:spPr>
        <a:xfrm>
          <a:off x="4134"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Physical Reality (PR)</a:t>
          </a:r>
        </a:p>
      </dsp:txBody>
      <dsp:txXfrm>
        <a:off x="4134" y="0"/>
        <a:ext cx="1450924" cy="1195656"/>
      </dsp:txXfrm>
    </dsp:sp>
    <dsp:sp modelId="{2B86D346-E57C-4654-9E33-C35BE0484044}">
      <dsp:nvSpPr>
        <dsp:cNvPr id="0" name=""/>
        <dsp:cNvSpPr/>
      </dsp:nvSpPr>
      <dsp:spPr>
        <a:xfrm>
          <a:off x="14922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Natural people, natural world</a:t>
          </a:r>
        </a:p>
      </dsp:txBody>
      <dsp:txXfrm>
        <a:off x="183224" y="1229653"/>
        <a:ext cx="1092745" cy="2522594"/>
      </dsp:txXfrm>
    </dsp:sp>
    <dsp:sp modelId="{B02BE1FE-DB1E-4DC8-9171-CD0E4E451BFF}">
      <dsp:nvSpPr>
        <dsp:cNvPr id="0" name=""/>
        <dsp:cNvSpPr/>
      </dsp:nvSpPr>
      <dsp:spPr>
        <a:xfrm>
          <a:off x="156387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solidFill>
                <a:sysClr val="windowText" lastClr="000000"/>
              </a:solidFill>
              <a:latin typeface="Times New Roman" panose="02020603050405020304" pitchFamily="18" charset="0"/>
              <a:cs typeface="Times New Roman" panose="02020603050405020304" pitchFamily="18" charset="0"/>
            </a:rPr>
            <a:t>Inacurate</a:t>
          </a:r>
          <a:r>
            <a:rPr lang="nl-NL" sz="1200" b="1" kern="1200" dirty="0">
              <a:solidFill>
                <a:sysClr val="windowText" lastClr="000000"/>
              </a:solidFill>
              <a:latin typeface="Times New Roman" panose="02020603050405020304" pitchFamily="18" charset="0"/>
              <a:cs typeface="Times New Roman" panose="02020603050405020304" pitchFamily="18" charset="0"/>
            </a:rPr>
            <a:t> PR </a:t>
          </a:r>
          <a:r>
            <a:rPr lang="nl-NL" sz="1200" b="1" kern="1200" dirty="0" err="1">
              <a:solidFill>
                <a:sysClr val="windowText" lastClr="000000"/>
              </a:solidFill>
              <a:latin typeface="Times New Roman" panose="02020603050405020304" pitchFamily="18" charset="0"/>
              <a:cs typeface="Times New Roman" panose="02020603050405020304" pitchFamily="18" charset="0"/>
            </a:rPr>
            <a:t>representation</a:t>
          </a:r>
          <a:r>
            <a:rPr lang="nl-NL" sz="1200" b="1" kern="1200" dirty="0">
              <a:solidFill>
                <a:sysClr val="windowText" lastClr="000000"/>
              </a:solidFill>
              <a:latin typeface="Times New Roman" panose="02020603050405020304" pitchFamily="18" charset="0"/>
              <a:cs typeface="Times New Roman" panose="02020603050405020304" pitchFamily="18" charset="0"/>
            </a:rPr>
            <a:t> </a:t>
          </a:r>
          <a:r>
            <a:rPr lang="nl-NL" sz="1200" b="1" kern="1200" dirty="0" err="1">
              <a:solidFill>
                <a:sysClr val="windowText" lastClr="000000"/>
              </a:solidFill>
              <a:latin typeface="Times New Roman" panose="02020603050405020304" pitchFamily="18" charset="0"/>
              <a:cs typeface="Times New Roman" panose="02020603050405020304" pitchFamily="18" charset="0"/>
            </a:rPr>
            <a:t>with</a:t>
          </a:r>
          <a:r>
            <a:rPr lang="nl-NL" sz="1200" b="1" kern="1200" dirty="0">
              <a:solidFill>
                <a:sysClr val="windowText" lastClr="000000"/>
              </a:solidFill>
              <a:latin typeface="Times New Roman" panose="02020603050405020304" pitchFamily="18" charset="0"/>
              <a:cs typeface="Times New Roman" panose="02020603050405020304" pitchFamily="18" charset="0"/>
            </a:rPr>
            <a:t> real </a:t>
          </a:r>
          <a:r>
            <a:rPr lang="nl-NL" sz="1200" b="1" kern="1200" dirty="0" err="1">
              <a:solidFill>
                <a:sysClr val="windowText" lastClr="000000"/>
              </a:solidFill>
              <a:latin typeface="Times New Roman" panose="02020603050405020304" pitchFamily="18" charset="0"/>
              <a:cs typeface="Times New Roman" panose="02020603050405020304" pitchFamily="18" charset="0"/>
            </a:rPr>
            <a:t>effects</a:t>
          </a:r>
          <a:r>
            <a:rPr lang="nl-NL" sz="1200" b="1" kern="1200" dirty="0">
              <a:solidFill>
                <a:sysClr val="windowText" lastClr="000000"/>
              </a:solidFill>
              <a:latin typeface="Times New Roman" panose="02020603050405020304" pitchFamily="18" charset="0"/>
              <a:cs typeface="Times New Roman" panose="02020603050405020304" pitchFamily="18" charset="0"/>
            </a:rPr>
            <a:t> on PR</a:t>
          </a:r>
        </a:p>
      </dsp:txBody>
      <dsp:txXfrm>
        <a:off x="1563878" y="0"/>
        <a:ext cx="1450924" cy="1195656"/>
      </dsp:txXfrm>
    </dsp:sp>
    <dsp:sp modelId="{8830CC80-FADC-4274-9538-78BE3B97CF41}">
      <dsp:nvSpPr>
        <dsp:cNvPr id="0" name=""/>
        <dsp:cNvSpPr/>
      </dsp:nvSpPr>
      <dsp:spPr>
        <a:xfrm>
          <a:off x="1708970"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Deepfake leading to violence, theft, etc.</a:t>
          </a:r>
        </a:p>
      </dsp:txBody>
      <dsp:txXfrm>
        <a:off x="1742967" y="1230820"/>
        <a:ext cx="1092745" cy="1133695"/>
      </dsp:txXfrm>
    </dsp:sp>
    <dsp:sp modelId="{5D09E6BF-D89B-4E2D-AABA-C40BE704A9C8}">
      <dsp:nvSpPr>
        <dsp:cNvPr id="0" name=""/>
        <dsp:cNvSpPr/>
      </dsp:nvSpPr>
      <dsp:spPr>
        <a:xfrm>
          <a:off x="1708970"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Treatment in VR; AR omiting parts of PR</a:t>
          </a:r>
        </a:p>
      </dsp:txBody>
      <dsp:txXfrm>
        <a:off x="1742967" y="2617385"/>
        <a:ext cx="1092745" cy="1133695"/>
      </dsp:txXfrm>
    </dsp:sp>
    <dsp:sp modelId="{69FF541D-3BC2-41FD-A146-C5B8D5D2F777}">
      <dsp:nvSpPr>
        <dsp:cNvPr id="0" name=""/>
        <dsp:cNvSpPr/>
      </dsp:nvSpPr>
      <dsp:spPr>
        <a:xfrm>
          <a:off x="3123621"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AI-generted content (non representative) with real impact on PR</a:t>
          </a:r>
        </a:p>
      </dsp:txBody>
      <dsp:txXfrm>
        <a:off x="3123621" y="0"/>
        <a:ext cx="1450924" cy="1195656"/>
      </dsp:txXfrm>
    </dsp:sp>
    <dsp:sp modelId="{F1B6B646-DACC-4CAB-94C7-ED579131D120}">
      <dsp:nvSpPr>
        <dsp:cNvPr id="0" name=""/>
        <dsp:cNvSpPr/>
      </dsp:nvSpPr>
      <dsp:spPr>
        <a:xfrm>
          <a:off x="3268714" y="1196823"/>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dirty="0">
              <a:latin typeface="Times New Roman" panose="02020603050405020304" pitchFamily="18" charset="0"/>
              <a:cs typeface="Times New Roman" panose="02020603050405020304" pitchFamily="18" charset="0"/>
            </a:rPr>
            <a:t>Chat GPT essay; AI </a:t>
          </a:r>
          <a:r>
            <a:rPr lang="nl-NL" sz="1200" kern="1200" dirty="0" err="1">
              <a:latin typeface="Times New Roman" panose="02020603050405020304" pitchFamily="18" charset="0"/>
              <a:cs typeface="Times New Roman" panose="02020603050405020304" pitchFamily="18" charset="0"/>
            </a:rPr>
            <a:t>generated</a:t>
          </a:r>
          <a:r>
            <a:rPr lang="nl-NL" sz="1200" kern="1200" dirty="0">
              <a:latin typeface="Times New Roman" panose="02020603050405020304" pitchFamily="18" charset="0"/>
              <a:cs typeface="Times New Roman" panose="02020603050405020304" pitchFamily="18" charset="0"/>
            </a:rPr>
            <a:t> art; etc. </a:t>
          </a:r>
        </a:p>
      </dsp:txBody>
      <dsp:txXfrm>
        <a:off x="3302711" y="1230820"/>
        <a:ext cx="1092745" cy="1133695"/>
      </dsp:txXfrm>
    </dsp:sp>
    <dsp:sp modelId="{CACBFB05-EDC0-4A3D-A1C2-C7D081AFD8E8}">
      <dsp:nvSpPr>
        <dsp:cNvPr id="0" name=""/>
        <dsp:cNvSpPr/>
      </dsp:nvSpPr>
      <dsp:spPr>
        <a:xfrm>
          <a:off x="3268714" y="2583388"/>
          <a:ext cx="1160739" cy="12016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nl-NL" sz="1900" kern="1200">
              <a:latin typeface="Times New Roman" panose="02020603050405020304" pitchFamily="18" charset="0"/>
              <a:cs typeface="Times New Roman" panose="02020603050405020304" pitchFamily="18" charset="0"/>
            </a:rPr>
            <a:t>AI generated avatar influencer</a:t>
          </a:r>
        </a:p>
      </dsp:txBody>
      <dsp:txXfrm>
        <a:off x="3302711" y="2617385"/>
        <a:ext cx="1092745" cy="1133695"/>
      </dsp:txXfrm>
    </dsp:sp>
    <dsp:sp modelId="{05BD013F-A0D0-41FD-9F15-C04FAECB2709}">
      <dsp:nvSpPr>
        <dsp:cNvPr id="0" name=""/>
        <dsp:cNvSpPr/>
      </dsp:nvSpPr>
      <dsp:spPr>
        <a:xfrm>
          <a:off x="4683365"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a:latin typeface="Times New Roman" panose="02020603050405020304" pitchFamily="18" charset="0"/>
              <a:cs typeface="Times New Roman" panose="02020603050405020304" pitchFamily="18" charset="0"/>
            </a:rPr>
            <a:t>AI-generated content being placed in PR</a:t>
          </a:r>
        </a:p>
      </dsp:txBody>
      <dsp:txXfrm>
        <a:off x="4683365" y="0"/>
        <a:ext cx="1450924" cy="1195656"/>
      </dsp:txXfrm>
    </dsp:sp>
    <dsp:sp modelId="{C090FD7B-090F-4E8A-B561-76A5C5D02651}">
      <dsp:nvSpPr>
        <dsp:cNvPr id="0" name=""/>
        <dsp:cNvSpPr/>
      </dsp:nvSpPr>
      <dsp:spPr>
        <a:xfrm>
          <a:off x="4828457"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HRs</a:t>
          </a:r>
        </a:p>
      </dsp:txBody>
      <dsp:txXfrm>
        <a:off x="4862454" y="1229653"/>
        <a:ext cx="1092745" cy="2522594"/>
      </dsp:txXfrm>
    </dsp:sp>
    <dsp:sp modelId="{13796329-81F9-4D66-AA03-FECA2B1FAA93}">
      <dsp:nvSpPr>
        <dsp:cNvPr id="0" name=""/>
        <dsp:cNvSpPr/>
      </dsp:nvSpPr>
      <dsp:spPr>
        <a:xfrm>
          <a:off x="6243108" y="0"/>
          <a:ext cx="1450924" cy="39855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a:latin typeface="Times New Roman" panose="02020603050405020304" pitchFamily="18" charset="0"/>
              <a:cs typeface="Times New Roman" panose="02020603050405020304" pitchFamily="18" charset="0"/>
            </a:rPr>
            <a:t>AI-generated content allowing better perception of reality</a:t>
          </a:r>
        </a:p>
      </dsp:txBody>
      <dsp:txXfrm>
        <a:off x="6243108" y="0"/>
        <a:ext cx="1450924" cy="1195656"/>
      </dsp:txXfrm>
    </dsp:sp>
    <dsp:sp modelId="{53745B49-EB41-472F-BF4C-218F7689FF82}">
      <dsp:nvSpPr>
        <dsp:cNvPr id="0" name=""/>
        <dsp:cNvSpPr/>
      </dsp:nvSpPr>
      <dsp:spPr>
        <a:xfrm>
          <a:off x="6388201" y="1195656"/>
          <a:ext cx="1160739" cy="259058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nl-NL" sz="1200" kern="1200">
              <a:latin typeface="Times New Roman" panose="02020603050405020304" pitchFamily="18" charset="0"/>
              <a:cs typeface="Times New Roman" panose="02020603050405020304" pitchFamily="18" charset="0"/>
            </a:rPr>
            <a:t>AR allowing perception of ultra-violet, sonar signals, etc. </a:t>
          </a:r>
        </a:p>
      </dsp:txBody>
      <dsp:txXfrm>
        <a:off x="6422198" y="1229653"/>
        <a:ext cx="1092745" cy="252259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B6556-63FE-4C33-910E-A249E7ED573C}" type="datetimeFigureOut">
              <a:rPr lang="nl-NL" smtClean="0"/>
              <a:t>30-8-2023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6DF8-3E83-474E-88D2-A600BD18C619}" type="slidenum">
              <a:rPr lang="nl-NL" smtClean="0"/>
              <a:t>‹#›</a:t>
            </a:fld>
            <a:endParaRPr lang="nl-NL"/>
          </a:p>
        </p:txBody>
      </p:sp>
    </p:spTree>
    <p:extLst>
      <p:ext uri="{BB962C8B-B14F-4D97-AF65-F5344CB8AC3E}">
        <p14:creationId xmlns:p14="http://schemas.microsoft.com/office/powerpoint/2010/main" val="81145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pPr>
              <a:defRPr/>
            </a:pPr>
            <a:fld id="{04DFD4D7-D249-4864-ABF0-78F712FF0B57}" type="slidenum">
              <a:rPr lang="en-GB" smtClean="0"/>
              <a:pPr>
                <a:defRPr/>
              </a:pPr>
              <a:t>83</a:t>
            </a:fld>
            <a:endParaRPr lang="en-GB"/>
          </a:p>
        </p:txBody>
      </p:sp>
    </p:spTree>
    <p:extLst>
      <p:ext uri="{BB962C8B-B14F-4D97-AF65-F5344CB8AC3E}">
        <p14:creationId xmlns:p14="http://schemas.microsoft.com/office/powerpoint/2010/main" val="2803812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6CCBF3A-D7FB-4B97-8FD5-6FFB20CB1E84}" type="datetimeFigureOut">
              <a:rPr lang="en-US" smtClean="0"/>
              <a:t>8/30/2023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4390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33667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924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76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4191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41496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52998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05090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19519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93434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CBF3A-D7FB-4B97-8FD5-6FFB20CB1E84}" type="datetimeFigureOut">
              <a:rPr lang="en-US" smtClean="0"/>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0607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56044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CBF3A-D7FB-4B97-8FD5-6FFB20CB1E84}" type="datetimeFigureOut">
              <a:rPr lang="en-US" smtClean="0"/>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32243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CBF3A-D7FB-4B97-8FD5-6FFB20CB1E84}" type="datetimeFigureOut">
              <a:rPr lang="en-US" smtClean="0"/>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0553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CBF3A-D7FB-4B97-8FD5-6FFB20CB1E84}" type="datetimeFigureOut">
              <a:rPr lang="en-US" smtClean="0"/>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6375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11662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85120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CCBF3A-D7FB-4B97-8FD5-6FFB20CB1E84}" type="datetimeFigureOut">
              <a:rPr lang="en-US" smtClean="0"/>
              <a:t>8/30/2023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09D357-8067-4A1F-97B2-93C5160B78D9}" type="slidenum">
              <a:rPr lang="en-US" smtClean="0"/>
              <a:t>‹#›</a:t>
            </a:fld>
            <a:endParaRPr lang="en-US"/>
          </a:p>
        </p:txBody>
      </p:sp>
    </p:spTree>
    <p:extLst>
      <p:ext uri="{BB962C8B-B14F-4D97-AF65-F5344CB8AC3E}">
        <p14:creationId xmlns:p14="http://schemas.microsoft.com/office/powerpoint/2010/main" val="1340287138"/>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9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 Id="rId5" Type="http://schemas.openxmlformats.org/officeDocument/2006/relationships/image" Target="../media/image104.emf"/><Relationship Id="rId4" Type="http://schemas.openxmlformats.org/officeDocument/2006/relationships/image" Target="../media/image10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1DC3-D455-D302-70AE-D84E334231A2}"/>
              </a:ext>
            </a:extLst>
          </p:cNvPr>
          <p:cNvSpPr>
            <a:spLocks noGrp="1"/>
          </p:cNvSpPr>
          <p:nvPr>
            <p:ph type="ctrTitle"/>
          </p:nvPr>
        </p:nvSpPr>
        <p:spPr>
          <a:xfrm>
            <a:off x="1251082" y="4660681"/>
            <a:ext cx="9689834" cy="1125050"/>
          </a:xfrm>
        </p:spPr>
        <p:txBody>
          <a:bodyPr anchor="b">
            <a:normAutofit/>
          </a:bodyPr>
          <a:lstStyle/>
          <a:p>
            <a:pPr algn="ctr"/>
            <a:r>
              <a:rPr lang="en-US" sz="3700" b="1" dirty="0"/>
              <a:t>Generative AI &amp; </a:t>
            </a:r>
            <a:r>
              <a:rPr lang="en-US" sz="3700" b="1" dirty="0" err="1"/>
              <a:t>regulering</a:t>
            </a:r>
            <a:endParaRPr lang="nl-NL" sz="3700" dirty="0"/>
          </a:p>
        </p:txBody>
      </p:sp>
      <p:sp>
        <p:nvSpPr>
          <p:cNvPr id="3" name="Subtitle 2">
            <a:extLst>
              <a:ext uri="{FF2B5EF4-FFF2-40B4-BE49-F238E27FC236}">
                <a16:creationId xmlns:a16="http://schemas.microsoft.com/office/drawing/2014/main" id="{BD5C0735-5161-FE68-359B-57833F99A818}"/>
              </a:ext>
            </a:extLst>
          </p:cNvPr>
          <p:cNvSpPr>
            <a:spLocks noGrp="1"/>
          </p:cNvSpPr>
          <p:nvPr>
            <p:ph type="subTitle" idx="1"/>
          </p:nvPr>
        </p:nvSpPr>
        <p:spPr>
          <a:xfrm>
            <a:off x="1938997" y="5866227"/>
            <a:ext cx="8314005" cy="696351"/>
          </a:xfrm>
        </p:spPr>
        <p:txBody>
          <a:bodyPr>
            <a:normAutofit/>
          </a:bodyPr>
          <a:lstStyle/>
          <a:p>
            <a:pPr algn="ctr"/>
            <a:r>
              <a:rPr lang="en-US"/>
              <a:t>Bart van der Sloot</a:t>
            </a:r>
            <a:endParaRPr lang="nl-NL"/>
          </a:p>
        </p:txBody>
      </p:sp>
      <p:sp>
        <p:nvSpPr>
          <p:cNvPr id="20" name="Slide Number Placeholder 18">
            <a:extLst>
              <a:ext uri="{FF2B5EF4-FFF2-40B4-BE49-F238E27FC236}">
                <a16:creationId xmlns:a16="http://schemas.microsoft.com/office/drawing/2014/main" id="{C1C55277-AB30-473F-9D07-4466F5769291}"/>
              </a:ext>
            </a:extLst>
          </p:cNvPr>
          <p:cNvSpPr>
            <a:spLocks noGrp="1"/>
          </p:cNvSpPr>
          <p:nvPr>
            <p:ph type="sldNum" sz="quarter" idx="12"/>
          </p:nvPr>
        </p:nvSpPr>
        <p:spPr/>
        <p:txBody>
          <a:bodyPr>
            <a:normAutofit/>
          </a:bodyPr>
          <a:lstStyle/>
          <a:p>
            <a:pPr>
              <a:spcAft>
                <a:spcPts val="600"/>
              </a:spcAft>
            </a:pPr>
            <a:fld id="{3E131995-E962-4131-8504-6B962D7140A6}" type="slidenum">
              <a:rPr lang="en-US" smtClean="0"/>
              <a:pPr>
                <a:spcAft>
                  <a:spcPts val="600"/>
                </a:spcAft>
              </a:pPr>
              <a:t>1</a:t>
            </a:fld>
            <a:endParaRPr lang="en-US"/>
          </a:p>
        </p:txBody>
      </p:sp>
      <p:pic>
        <p:nvPicPr>
          <p:cNvPr id="4" name="Picture 3" descr="Close up of circuit board">
            <a:extLst>
              <a:ext uri="{FF2B5EF4-FFF2-40B4-BE49-F238E27FC236}">
                <a16:creationId xmlns:a16="http://schemas.microsoft.com/office/drawing/2014/main" id="{73C747BA-37BE-FAFE-589E-E19A70B7E62B}"/>
              </a:ext>
            </a:extLst>
          </p:cNvPr>
          <p:cNvPicPr>
            <a:picLocks noChangeAspect="1"/>
          </p:cNvPicPr>
          <p:nvPr/>
        </p:nvPicPr>
        <p:blipFill rotWithShape="1">
          <a:blip r:embed="rId2"/>
          <a:srcRect t="21024" b="26073"/>
          <a:stretch/>
        </p:blipFill>
        <p:spPr>
          <a:xfrm>
            <a:off x="20" y="1"/>
            <a:ext cx="12191980" cy="4305300"/>
          </a:xfrm>
          <a:prstGeom prst="rect">
            <a:avLst/>
          </a:prstGeom>
          <a:noFill/>
        </p:spPr>
      </p:pic>
    </p:spTree>
    <p:extLst>
      <p:ext uri="{BB962C8B-B14F-4D97-AF65-F5344CB8AC3E}">
        <p14:creationId xmlns:p14="http://schemas.microsoft.com/office/powerpoint/2010/main" val="1480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creenshot, font, symbol&#10;&#10;Description automatically generated">
            <a:extLst>
              <a:ext uri="{FF2B5EF4-FFF2-40B4-BE49-F238E27FC236}">
                <a16:creationId xmlns:a16="http://schemas.microsoft.com/office/drawing/2014/main" id="{DA870CB3-F025-1A25-C3AF-6ECE8197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249" y="989045"/>
            <a:ext cx="8233942" cy="4823926"/>
          </a:xfrm>
          <a:prstGeom prst="rect">
            <a:avLst/>
          </a:prstGeom>
        </p:spPr>
      </p:pic>
      <p:sp>
        <p:nvSpPr>
          <p:cNvPr id="19" name="TextBox 18">
            <a:extLst>
              <a:ext uri="{FF2B5EF4-FFF2-40B4-BE49-F238E27FC236}">
                <a16:creationId xmlns:a16="http://schemas.microsoft.com/office/drawing/2014/main" id="{FBD17500-BBF5-A358-E38E-0029604DB235}"/>
              </a:ext>
            </a:extLst>
          </p:cNvPr>
          <p:cNvSpPr txBox="1"/>
          <p:nvPr/>
        </p:nvSpPr>
        <p:spPr>
          <a:xfrm>
            <a:off x="4697835" y="451636"/>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Resembling reality</a:t>
            </a:r>
            <a:endParaRPr lang="nl-NL" sz="2400" b="1" dirty="0"/>
          </a:p>
        </p:txBody>
      </p:sp>
      <p:sp>
        <p:nvSpPr>
          <p:cNvPr id="20" name="TextBox 19">
            <a:extLst>
              <a:ext uri="{FF2B5EF4-FFF2-40B4-BE49-F238E27FC236}">
                <a16:creationId xmlns:a16="http://schemas.microsoft.com/office/drawing/2014/main" id="{15AD74E3-75C4-7570-0797-C2437A5764F4}"/>
              </a:ext>
            </a:extLst>
          </p:cNvPr>
          <p:cNvSpPr txBox="1"/>
          <p:nvPr/>
        </p:nvSpPr>
        <p:spPr>
          <a:xfrm>
            <a:off x="8658836" y="3170175"/>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Interactive</a:t>
            </a:r>
            <a:endParaRPr lang="nl-NL" sz="2400" b="1" dirty="0"/>
          </a:p>
        </p:txBody>
      </p:sp>
      <p:sp>
        <p:nvSpPr>
          <p:cNvPr id="21" name="TextBox 20">
            <a:extLst>
              <a:ext uri="{FF2B5EF4-FFF2-40B4-BE49-F238E27FC236}">
                <a16:creationId xmlns:a16="http://schemas.microsoft.com/office/drawing/2014/main" id="{FAEEA69C-45EB-77B5-CF9E-871015AD1C11}"/>
              </a:ext>
            </a:extLst>
          </p:cNvPr>
          <p:cNvSpPr txBox="1"/>
          <p:nvPr/>
        </p:nvSpPr>
        <p:spPr>
          <a:xfrm>
            <a:off x="890631" y="3170174"/>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One-Directional</a:t>
            </a:r>
            <a:endParaRPr lang="nl-NL" sz="2400" b="1" dirty="0"/>
          </a:p>
        </p:txBody>
      </p:sp>
      <p:sp>
        <p:nvSpPr>
          <p:cNvPr id="22" name="TextBox 21">
            <a:extLst>
              <a:ext uri="{FF2B5EF4-FFF2-40B4-BE49-F238E27FC236}">
                <a16:creationId xmlns:a16="http://schemas.microsoft.com/office/drawing/2014/main" id="{FDAC004F-0954-1940-79FE-C98B90E074A8}"/>
              </a:ext>
            </a:extLst>
          </p:cNvPr>
          <p:cNvSpPr txBox="1"/>
          <p:nvPr/>
        </p:nvSpPr>
        <p:spPr>
          <a:xfrm>
            <a:off x="4728594" y="5944699"/>
            <a:ext cx="2734811" cy="461665"/>
          </a:xfrm>
          <a:prstGeom prst="rect">
            <a:avLst/>
          </a:prstGeom>
          <a:noFill/>
        </p:spPr>
        <p:txBody>
          <a:bodyPr wrap="square" rtlCol="0">
            <a:spAutoFit/>
          </a:bodyPr>
          <a:lstStyle/>
          <a:p>
            <a:r>
              <a:rPr lang="en-GB" sz="2400" b="1" dirty="0">
                <a:effectLst/>
                <a:latin typeface="Times New Roman" panose="02020603050405020304" pitchFamily="18" charset="0"/>
                <a:ea typeface="Calibri" panose="020F0502020204030204" pitchFamily="34" charset="0"/>
              </a:rPr>
              <a:t>Clearly Inauthentic</a:t>
            </a:r>
            <a:endParaRPr lang="nl-NL" sz="2400" b="1" dirty="0"/>
          </a:p>
        </p:txBody>
      </p:sp>
    </p:spTree>
    <p:extLst>
      <p:ext uri="{BB962C8B-B14F-4D97-AF65-F5344CB8AC3E}">
        <p14:creationId xmlns:p14="http://schemas.microsoft.com/office/powerpoint/2010/main" val="18055250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0E517-9714-C4E1-5B74-BF370ADCD145}"/>
              </a:ext>
            </a:extLst>
          </p:cNvPr>
          <p:cNvSpPr>
            <a:spLocks noGrp="1"/>
          </p:cNvSpPr>
          <p:nvPr>
            <p:ph type="title"/>
          </p:nvPr>
        </p:nvSpPr>
        <p:spPr/>
        <p:txBody>
          <a:bodyPr/>
          <a:lstStyle/>
          <a:p>
            <a:r>
              <a:rPr lang="nl-NL" dirty="0"/>
              <a:t>Lastige dilemma's</a:t>
            </a:r>
          </a:p>
        </p:txBody>
      </p:sp>
      <p:sp>
        <p:nvSpPr>
          <p:cNvPr id="3" name="Tijdelijke aanduiding voor inhoud 2">
            <a:extLst>
              <a:ext uri="{FF2B5EF4-FFF2-40B4-BE49-F238E27FC236}">
                <a16:creationId xmlns:a16="http://schemas.microsoft.com/office/drawing/2014/main" id="{C250D3F1-B67C-A87B-F04E-0453A7BA22AC}"/>
              </a:ext>
            </a:extLst>
          </p:cNvPr>
          <p:cNvSpPr>
            <a:spLocks noGrp="1"/>
          </p:cNvSpPr>
          <p:nvPr>
            <p:ph idx="1"/>
          </p:nvPr>
        </p:nvSpPr>
        <p:spPr>
          <a:xfrm>
            <a:off x="1103312" y="1591978"/>
            <a:ext cx="8946541" cy="4656422"/>
          </a:xfrm>
        </p:spPr>
        <p:txBody>
          <a:bodyPr>
            <a:normAutofit fontScale="92500" lnSpcReduction="20000"/>
          </a:bodyPr>
          <a:lstStyle/>
          <a:p>
            <a:r>
              <a:rPr lang="nl-NL" b="1" dirty="0"/>
              <a:t>Willen we de privésfeer verder inperken? Is de kuur niet erger dan de kwaal?</a:t>
            </a:r>
            <a:br>
              <a:rPr lang="nl-NL" b="1" dirty="0"/>
            </a:br>
            <a:endParaRPr lang="nl-NL" b="1" dirty="0"/>
          </a:p>
          <a:p>
            <a:r>
              <a:rPr lang="nl-NL" b="1" dirty="0"/>
              <a:t>Willen we de vrijheid van meningsuiting verder inperken? Moet het verspreiden van leugens als zodanig onrechtmatig zijn? Wie bepaalt er wat ‘waar’ is? </a:t>
            </a:r>
            <a:br>
              <a:rPr lang="nl-NL" b="1" dirty="0"/>
            </a:br>
            <a:endParaRPr lang="nl-NL" b="1" dirty="0"/>
          </a:p>
          <a:p>
            <a:r>
              <a:rPr lang="nl-NL" b="1" dirty="0"/>
              <a:t>Willen we dode en niet-bestaande wezens (virtueel) leven inblazen? Hebben die wezens zelfstandige rechten/zijn er morele grenzen?</a:t>
            </a:r>
            <a:br>
              <a:rPr lang="nl-NL" b="1" dirty="0"/>
            </a:br>
            <a:endParaRPr lang="nl-NL" b="1" dirty="0"/>
          </a:p>
          <a:p>
            <a:r>
              <a:rPr lang="nl-NL" b="1" dirty="0"/>
              <a:t>Op wie zou een controle-/ handhavingsplicht moeten rusten bij een mogelijk ex ante verbod?</a:t>
            </a:r>
          </a:p>
        </p:txBody>
      </p:sp>
    </p:spTree>
    <p:extLst>
      <p:ext uri="{BB962C8B-B14F-4D97-AF65-F5344CB8AC3E}">
        <p14:creationId xmlns:p14="http://schemas.microsoft.com/office/powerpoint/2010/main" val="14486775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hould we use questions to teach? – Part 1 | ...to the real.">
            <a:extLst>
              <a:ext uri="{FF2B5EF4-FFF2-40B4-BE49-F238E27FC236}">
                <a16:creationId xmlns:a16="http://schemas.microsoft.com/office/drawing/2014/main" id="{D5014803-663B-1130-A6EF-6230B875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675" y="639193"/>
            <a:ext cx="5766786" cy="576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n na Hotel Akasaka (Robot Hotel) - The Best Japan">
            <a:extLst>
              <a:ext uri="{FF2B5EF4-FFF2-40B4-BE49-F238E27FC236}">
                <a16:creationId xmlns:a16="http://schemas.microsoft.com/office/drawing/2014/main" id="{FC47F727-2FF5-FF80-C4E7-EF52F70F4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975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24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Robot Taxis Will Change Transportation">
            <a:extLst>
              <a:ext uri="{FF2B5EF4-FFF2-40B4-BE49-F238E27FC236}">
                <a16:creationId xmlns:a16="http://schemas.microsoft.com/office/drawing/2014/main" id="{2800A483-D2DE-EEA0-57C1-C6E98196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09" y="0"/>
            <a:ext cx="5042597" cy="378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w, A Humanoid Robot Will Be Your Tour Guide In Japan - Outlook Traveller">
            <a:extLst>
              <a:ext uri="{FF2B5EF4-FFF2-40B4-BE49-F238E27FC236}">
                <a16:creationId xmlns:a16="http://schemas.microsoft.com/office/drawing/2014/main" id="{312C3D72-49A3-7B9C-F1EB-036B0FEF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332" y="2915815"/>
            <a:ext cx="6380468" cy="365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72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Have Humanoid Robots Been Effective in Supporting our Healthcare  Workers during COVID-19? | Aldebaran">
            <a:extLst>
              <a:ext uri="{FF2B5EF4-FFF2-40B4-BE49-F238E27FC236}">
                <a16:creationId xmlns:a16="http://schemas.microsoft.com/office/drawing/2014/main" id="{CC24C633-FDE3-AC2E-261D-5651A2D5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36" y="372447"/>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ots to be used in UK care homes to help reduce loneliness | Social care  | The Guardian">
            <a:extLst>
              <a:ext uri="{FF2B5EF4-FFF2-40B4-BE49-F238E27FC236}">
                <a16:creationId xmlns:a16="http://schemas.microsoft.com/office/drawing/2014/main" id="{D811D075-6142-5EA6-8F29-09EACBD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611" y="362805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84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bonaut 2 - ROBOTS: Your Guide to the World of Robotics">
            <a:extLst>
              <a:ext uri="{FF2B5EF4-FFF2-40B4-BE49-F238E27FC236}">
                <a16:creationId xmlns:a16="http://schemas.microsoft.com/office/drawing/2014/main" id="{5A1C8CB8-9B61-6314-FDE7-1472183A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616" y="0"/>
            <a:ext cx="5959151" cy="446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there a problem, (robotic) officer?” - Richard van Hooijdonk Blog">
            <a:extLst>
              <a:ext uri="{FF2B5EF4-FFF2-40B4-BE49-F238E27FC236}">
                <a16:creationId xmlns:a16="http://schemas.microsoft.com/office/drawing/2014/main" id="{F417606B-54D5-B096-FBCC-FC422099A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75" y="2846031"/>
            <a:ext cx="5891644" cy="38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ll Robots Make Good Friends? Scientists Are Already Starting to Find Out">
            <a:extLst>
              <a:ext uri="{FF2B5EF4-FFF2-40B4-BE49-F238E27FC236}">
                <a16:creationId xmlns:a16="http://schemas.microsoft.com/office/drawing/2014/main" id="{01B8247C-6F3A-399D-A483-D862D9BF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07" y="223936"/>
            <a:ext cx="6188976" cy="3482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a robot ever become your friend?">
            <a:extLst>
              <a:ext uri="{FF2B5EF4-FFF2-40B4-BE49-F238E27FC236}">
                <a16:creationId xmlns:a16="http://schemas.microsoft.com/office/drawing/2014/main" id="{9CC0F542-3AD2-6C43-53D9-3E97DDD84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05" y="2532565"/>
            <a:ext cx="5500946" cy="41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09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5B261D-1C0E-626B-0F5E-DD77CEE9C64F}"/>
              </a:ext>
            </a:extLst>
          </p:cNvPr>
          <p:cNvPicPr>
            <a:picLocks noChangeAspect="1"/>
          </p:cNvPicPr>
          <p:nvPr/>
        </p:nvPicPr>
        <p:blipFill>
          <a:blip r:embed="rId3"/>
          <a:stretch>
            <a:fillRect/>
          </a:stretch>
        </p:blipFill>
        <p:spPr>
          <a:xfrm>
            <a:off x="5948914" y="317239"/>
            <a:ext cx="5820697" cy="4975123"/>
          </a:xfrm>
          <a:prstGeom prst="rect">
            <a:avLst/>
          </a:prstGeom>
        </p:spPr>
      </p:pic>
      <p:pic>
        <p:nvPicPr>
          <p:cNvPr id="6146" name="Picture 2" descr="Sex robots could soon feel sensations 'just like humans' after creepy  'printed skin' developed giving a sense of touch | The US Sun">
            <a:extLst>
              <a:ext uri="{FF2B5EF4-FFF2-40B4-BE49-F238E27FC236}">
                <a16:creationId xmlns:a16="http://schemas.microsoft.com/office/drawing/2014/main" id="{D34604EF-2AE4-D586-1837-BCB5B5C1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68" y="2603242"/>
            <a:ext cx="5075855" cy="3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6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ou can't unsee this deepfake of Napoleon singing the 'Evangelion' theme">
            <a:extLst>
              <a:ext uri="{FF2B5EF4-FFF2-40B4-BE49-F238E27FC236}">
                <a16:creationId xmlns:a16="http://schemas.microsoft.com/office/drawing/2014/main" id="{B95E8818-A3ED-1591-F50D-3443C284B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06" y="513184"/>
            <a:ext cx="6864946" cy="515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6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ideo Conferencing in China | Ultimate Guide | Xinergy Global">
            <a:extLst>
              <a:ext uri="{FF2B5EF4-FFF2-40B4-BE49-F238E27FC236}">
                <a16:creationId xmlns:a16="http://schemas.microsoft.com/office/drawing/2014/main" id="{151B7951-AE68-B162-B4DE-434B2DE4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607" y="673434"/>
            <a:ext cx="7648769" cy="51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a:extLst>
              <a:ext uri="{FF2B5EF4-FFF2-40B4-BE49-F238E27FC236}">
                <a16:creationId xmlns:a16="http://schemas.microsoft.com/office/drawing/2014/main" id="{8A5A747E-8BAE-5DE4-ACD6-96DFDABB3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525" y="2306508"/>
            <a:ext cx="9422949" cy="2704031"/>
          </a:xfrm>
          <a:prstGeom prst="rect">
            <a:avLst/>
          </a:prstGeom>
          <a:noFill/>
          <a:ln>
            <a:noFill/>
          </a:ln>
        </p:spPr>
      </p:pic>
    </p:spTree>
    <p:extLst>
      <p:ext uri="{BB962C8B-B14F-4D97-AF65-F5344CB8AC3E}">
        <p14:creationId xmlns:p14="http://schemas.microsoft.com/office/powerpoint/2010/main" val="1407792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0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ation Island: RUTTE DOET het met KAAG!? - YouTube">
            <a:extLst>
              <a:ext uri="{FF2B5EF4-FFF2-40B4-BE49-F238E27FC236}">
                <a16:creationId xmlns:a16="http://schemas.microsoft.com/office/drawing/2014/main" id="{50ED1FEC-217E-5F20-06A7-96FC3BC3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52" y="1567542"/>
            <a:ext cx="7928948" cy="446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useum creates deepfake Salvador Dalí to greet visitors">
            <a:extLst>
              <a:ext uri="{FF2B5EF4-FFF2-40B4-BE49-F238E27FC236}">
                <a16:creationId xmlns:a16="http://schemas.microsoft.com/office/drawing/2014/main" id="{11FE11CB-3188-8608-F0AB-C4714026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5" y="354565"/>
            <a:ext cx="81153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C39802C-FA75-2BAA-969B-5E5C8272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645" y="2877521"/>
            <a:ext cx="5388816" cy="362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d to Cart: Why deepfakes are good for retail - AdNews">
            <a:extLst>
              <a:ext uri="{FF2B5EF4-FFF2-40B4-BE49-F238E27FC236}">
                <a16:creationId xmlns:a16="http://schemas.microsoft.com/office/drawing/2014/main" id="{FBB12927-6501-1338-2A34-F33E57895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763" y="1313986"/>
            <a:ext cx="7261355" cy="42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6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80D01E48-041E-829D-DE4A-54C04AA3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3" y="1204135"/>
            <a:ext cx="7668986" cy="478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1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ugmented reality games: Will this summer's releases be booms or busts?">
            <a:extLst>
              <a:ext uri="{FF2B5EF4-FFF2-40B4-BE49-F238E27FC236}">
                <a16:creationId xmlns:a16="http://schemas.microsoft.com/office/drawing/2014/main" id="{1A9656CE-0DB4-FF9E-176B-402E03B4B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68" y="923731"/>
            <a:ext cx="6336521" cy="35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11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solutely real: Virtual and augmented reality open new avenues in the BMW  Group Production System">
            <a:extLst>
              <a:ext uri="{FF2B5EF4-FFF2-40B4-BE49-F238E27FC236}">
                <a16:creationId xmlns:a16="http://schemas.microsoft.com/office/drawing/2014/main" id="{06F9BB6E-F5D7-9BB5-C73E-BB7A73CD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3" y="969865"/>
            <a:ext cx="7096708" cy="4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8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3: Wikitude Augmented Reality Browser | Download Scientific Diagram">
            <a:extLst>
              <a:ext uri="{FF2B5EF4-FFF2-40B4-BE49-F238E27FC236}">
                <a16:creationId xmlns:a16="http://schemas.microsoft.com/office/drawing/2014/main" id="{9048BEBC-F4E8-4E58-D754-020F6D00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341055"/>
            <a:ext cx="5096801" cy="340052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LVision AR glasses spot people with high temperatures - IoT M2M Council">
            <a:extLst>
              <a:ext uri="{FF2B5EF4-FFF2-40B4-BE49-F238E27FC236}">
                <a16:creationId xmlns:a16="http://schemas.microsoft.com/office/drawing/2014/main" id="{8E261695-DBFD-1A5A-0CC2-A8470446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57" y="3207593"/>
            <a:ext cx="5438775"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2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ugmented Reality for Smart City Solutions | Techno FAQ">
            <a:extLst>
              <a:ext uri="{FF2B5EF4-FFF2-40B4-BE49-F238E27FC236}">
                <a16:creationId xmlns:a16="http://schemas.microsoft.com/office/drawing/2014/main" id="{89AA378C-7242-6068-413D-EED83D3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16" y="1147471"/>
            <a:ext cx="7846268" cy="442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0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loan Science &amp; Film">
            <a:extLst>
              <a:ext uri="{FF2B5EF4-FFF2-40B4-BE49-F238E27FC236}">
                <a16:creationId xmlns:a16="http://schemas.microsoft.com/office/drawing/2014/main" id="{41FE4963-A244-7F15-6519-CE663B9E0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24" y="340277"/>
            <a:ext cx="601027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989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hinese startup makes facial recognition glasses for police - Nikkei Asia">
            <a:extLst>
              <a:ext uri="{FF2B5EF4-FFF2-40B4-BE49-F238E27FC236}">
                <a16:creationId xmlns:a16="http://schemas.microsoft.com/office/drawing/2014/main" id="{5CBEACB5-D5E9-932F-527F-BC2D9893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093" y="871235"/>
            <a:ext cx="7240555" cy="465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5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Augmented Reality Books: Safari Animals, World of Fairytales (Paparmali) -  YouTube">
            <a:extLst>
              <a:ext uri="{FF2B5EF4-FFF2-40B4-BE49-F238E27FC236}">
                <a16:creationId xmlns:a16="http://schemas.microsoft.com/office/drawing/2014/main" id="{B2DBA12A-B0AD-052F-D5B5-C80EB1BA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6" y="1240971"/>
            <a:ext cx="8061650" cy="45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ow the Travel Industry benefits from Virtual Reality? - Clover Infotech">
            <a:extLst>
              <a:ext uri="{FF2B5EF4-FFF2-40B4-BE49-F238E27FC236}">
                <a16:creationId xmlns:a16="http://schemas.microsoft.com/office/drawing/2014/main" id="{0565B31F-FCC2-68C4-C5AF-832CF17F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62" y="875133"/>
            <a:ext cx="8406851" cy="46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rtual Reality Therapy: How Does It Work? – Forbes Health">
            <a:extLst>
              <a:ext uri="{FF2B5EF4-FFF2-40B4-BE49-F238E27FC236}">
                <a16:creationId xmlns:a16="http://schemas.microsoft.com/office/drawing/2014/main" id="{A3CBCF31-4765-D08B-FBE1-BC01AC47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74" y="78144"/>
            <a:ext cx="5957077" cy="3350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eet Virtual Reality, Your New Physical Therapist - The New York Times">
            <a:extLst>
              <a:ext uri="{FF2B5EF4-FFF2-40B4-BE49-F238E27FC236}">
                <a16:creationId xmlns:a16="http://schemas.microsoft.com/office/drawing/2014/main" id="{4118064A-453B-4EA3-258C-BEE2E97F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72" y="2145485"/>
            <a:ext cx="6438440" cy="4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0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rtual Reality Comes to the Classroom">
            <a:extLst>
              <a:ext uri="{FF2B5EF4-FFF2-40B4-BE49-F238E27FC236}">
                <a16:creationId xmlns:a16="http://schemas.microsoft.com/office/drawing/2014/main" id="{B4A3FC5C-0931-64B7-ACB1-31E8503A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80" y="957936"/>
            <a:ext cx="5316810" cy="35456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 Best Examples Of VR And AR In Education">
            <a:extLst>
              <a:ext uri="{FF2B5EF4-FFF2-40B4-BE49-F238E27FC236}">
                <a16:creationId xmlns:a16="http://schemas.microsoft.com/office/drawing/2014/main" id="{096B7607-648D-6E8E-9588-7F0BFDD9C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2" y="3098054"/>
            <a:ext cx="6303349" cy="354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21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his VR Platform Invites Users To Have Virtual Sex With Real Performers">
            <a:extLst>
              <a:ext uri="{FF2B5EF4-FFF2-40B4-BE49-F238E27FC236}">
                <a16:creationId xmlns:a16="http://schemas.microsoft.com/office/drawing/2014/main" id="{7F51EE17-186D-14AE-4343-F3C6504D5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4" y="724288"/>
            <a:ext cx="4808375" cy="270471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eledildonics: Making Your Fantasies — And Long Distance Relationships —  Possible | Ravishly">
            <a:extLst>
              <a:ext uri="{FF2B5EF4-FFF2-40B4-BE49-F238E27FC236}">
                <a16:creationId xmlns:a16="http://schemas.microsoft.com/office/drawing/2014/main" id="{425EDA19-9238-F30A-DF2D-4013078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531" y="2886853"/>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34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Robot Protesting Slavery Stock Photo - Download Image Now - Slavery,  Technology, Artificial Intelligence - iStock">
            <a:extLst>
              <a:ext uri="{FF2B5EF4-FFF2-40B4-BE49-F238E27FC236}">
                <a16:creationId xmlns:a16="http://schemas.microsoft.com/office/drawing/2014/main" id="{8935BADE-C005-0218-B938-C924CB8D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12" y="449036"/>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04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AI Robot Using Cyber Security To Protect Information Privacy Stock  Illustration - Illustration of cyborg, concept: 198791459">
            <a:extLst>
              <a:ext uri="{FF2B5EF4-FFF2-40B4-BE49-F238E27FC236}">
                <a16:creationId xmlns:a16="http://schemas.microsoft.com/office/drawing/2014/main" id="{13BF824B-A65C-6671-0654-2869A1C52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 t="1" r="411" b="11428"/>
          <a:stretch/>
        </p:blipFill>
        <p:spPr bwMode="auto">
          <a:xfrm>
            <a:off x="2500603" y="1198417"/>
            <a:ext cx="8790343" cy="44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8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eet the humanoid robot bartender 'Carl'">
            <a:extLst>
              <a:ext uri="{FF2B5EF4-FFF2-40B4-BE49-F238E27FC236}">
                <a16:creationId xmlns:a16="http://schemas.microsoft.com/office/drawing/2014/main" id="{2F7DCEAD-DB7D-1173-49A0-9CFA6822B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640" y="784743"/>
            <a:ext cx="6857611" cy="45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80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ill Robots and Artificial Intelligence replace Human jobs by 2030? -">
            <a:extLst>
              <a:ext uri="{FF2B5EF4-FFF2-40B4-BE49-F238E27FC236}">
                <a16:creationId xmlns:a16="http://schemas.microsoft.com/office/drawing/2014/main" id="{797535F1-D1DF-F147-EFAD-CD1BCAE0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726" y="386054"/>
            <a:ext cx="7747518" cy="58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6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o Robot Interviewers Eliminate Bias? | SmartRecruiters">
            <a:extLst>
              <a:ext uri="{FF2B5EF4-FFF2-40B4-BE49-F238E27FC236}">
                <a16:creationId xmlns:a16="http://schemas.microsoft.com/office/drawing/2014/main" id="{619CD19C-5242-95E4-279F-BED7807B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16" y="1102599"/>
            <a:ext cx="8277395" cy="46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8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4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an we learn from robots about love? Robot Love 2018, robotic, artificial  intelligence and neuroscience in the heart of Eindhoven, Netherlands -  ARTJAWS.COM">
            <a:extLst>
              <a:ext uri="{FF2B5EF4-FFF2-40B4-BE49-F238E27FC236}">
                <a16:creationId xmlns:a16="http://schemas.microsoft.com/office/drawing/2014/main" id="{84BA7D3F-61EA-C2B4-C929-AB8C54164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700" y="158620"/>
            <a:ext cx="5124994" cy="6270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31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elmoeds hoofd werd gebruikt in een deepfake pornovideo - FunX.nl">
            <a:extLst>
              <a:ext uri="{FF2B5EF4-FFF2-40B4-BE49-F238E27FC236}">
                <a16:creationId xmlns:a16="http://schemas.microsoft.com/office/drawing/2014/main" id="{89E296CD-229C-990E-2E7C-1E240DC9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304"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9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chool Building Images - Free Download on Freepik">
            <a:extLst>
              <a:ext uri="{FF2B5EF4-FFF2-40B4-BE49-F238E27FC236}">
                <a16:creationId xmlns:a16="http://schemas.microsoft.com/office/drawing/2014/main" id="{6140C147-F005-687F-4742-78B2138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9" y="1175658"/>
            <a:ext cx="8489677" cy="47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57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A fraudulent case in which 25 million yen is deceived by synthesized speech  created by AI occurred - GIGAZINE">
            <a:extLst>
              <a:ext uri="{FF2B5EF4-FFF2-40B4-BE49-F238E27FC236}">
                <a16:creationId xmlns:a16="http://schemas.microsoft.com/office/drawing/2014/main" id="{253C0978-1240-5F96-1A3C-314CE04F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42" y="510239"/>
            <a:ext cx="7655767" cy="583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74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Twitter flooded with deepfakes of Donald Trump resisting arrest | Sky News  Australia">
            <a:extLst>
              <a:ext uri="{FF2B5EF4-FFF2-40B4-BE49-F238E27FC236}">
                <a16:creationId xmlns:a16="http://schemas.microsoft.com/office/drawing/2014/main" id="{7282C493-92BB-6718-3D9D-98CB5A22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8" y="1270211"/>
            <a:ext cx="8609045" cy="484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Deepfakes and elections: A quick guide for electoral stakeholders |  Democracy Reporting International">
            <a:extLst>
              <a:ext uri="{FF2B5EF4-FFF2-40B4-BE49-F238E27FC236}">
                <a16:creationId xmlns:a16="http://schemas.microsoft.com/office/drawing/2014/main" id="{C8092CE4-1CC0-A2F2-0505-1B5280B7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3" y="1101012"/>
            <a:ext cx="9333003" cy="52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52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874339-4D66-9173-EB19-0BF8DF7C4F2D}"/>
              </a:ext>
            </a:extLst>
          </p:cNvPr>
          <p:cNvPicPr>
            <a:picLocks noChangeAspect="1"/>
          </p:cNvPicPr>
          <p:nvPr/>
        </p:nvPicPr>
        <p:blipFill>
          <a:blip r:embed="rId3"/>
          <a:stretch>
            <a:fillRect/>
          </a:stretch>
        </p:blipFill>
        <p:spPr>
          <a:xfrm>
            <a:off x="2727248" y="1386097"/>
            <a:ext cx="8062452" cy="4552335"/>
          </a:xfrm>
          <a:prstGeom prst="rect">
            <a:avLst/>
          </a:prstGeom>
        </p:spPr>
      </p:pic>
    </p:spTree>
    <p:extLst>
      <p:ext uri="{BB962C8B-B14F-4D97-AF65-F5344CB8AC3E}">
        <p14:creationId xmlns:p14="http://schemas.microsoft.com/office/powerpoint/2010/main" val="1138700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ew Rohingya Refugee Arrivals in Bangladesh Surge to 270,000 — Radio Free  Asia">
            <a:extLst>
              <a:ext uri="{FF2B5EF4-FFF2-40B4-BE49-F238E27FC236}">
                <a16:creationId xmlns:a16="http://schemas.microsoft.com/office/drawing/2014/main" id="{E50131C7-BCC0-0805-8964-2516F126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72" y="909433"/>
            <a:ext cx="7799843" cy="4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20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Why people get sick in virtual reality | UNSW Newsroom">
            <a:extLst>
              <a:ext uri="{FF2B5EF4-FFF2-40B4-BE49-F238E27FC236}">
                <a16:creationId xmlns:a16="http://schemas.microsoft.com/office/drawing/2014/main" id="{193ACAD8-7DAE-2A46-F5F5-6B70A9C43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672" y="357095"/>
            <a:ext cx="4609305" cy="3233393"/>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elp with Depersonalisation and Derealisation | Anxietynomore">
            <a:extLst>
              <a:ext uri="{FF2B5EF4-FFF2-40B4-BE49-F238E27FC236}">
                <a16:creationId xmlns:a16="http://schemas.microsoft.com/office/drawing/2014/main" id="{CE58F536-FACF-77C2-00A7-A4D694424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250" y="2769833"/>
            <a:ext cx="5032113" cy="335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45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On the Problem of VR and Addiction">
            <a:extLst>
              <a:ext uri="{FF2B5EF4-FFF2-40B4-BE49-F238E27FC236}">
                <a16:creationId xmlns:a16="http://schemas.microsoft.com/office/drawing/2014/main" id="{E0915032-A2D0-9D92-80D0-16062952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896644"/>
            <a:ext cx="8400249" cy="472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Zero Latency opens its first New Zealand virtual reality gaming arena - NZ  Herald">
            <a:extLst>
              <a:ext uri="{FF2B5EF4-FFF2-40B4-BE49-F238E27FC236}">
                <a16:creationId xmlns:a16="http://schemas.microsoft.com/office/drawing/2014/main" id="{41FA10C2-858A-F01E-BD39-D0E35109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971" y="2579477"/>
            <a:ext cx="6727111" cy="37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1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as Pokémon Go Given Augmented Reality a Lift? | Ad Age">
            <a:extLst>
              <a:ext uri="{FF2B5EF4-FFF2-40B4-BE49-F238E27FC236}">
                <a16:creationId xmlns:a16="http://schemas.microsoft.com/office/drawing/2014/main" id="{F4748AC0-2663-B75C-EC58-7CDE6C21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053" y="422984"/>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ow Augmented Reality Creates a Seamless Driving Experience | TomTom Blog">
            <a:extLst>
              <a:ext uri="{FF2B5EF4-FFF2-40B4-BE49-F238E27FC236}">
                <a16:creationId xmlns:a16="http://schemas.microsoft.com/office/drawing/2014/main" id="{FA5C5B80-BDE2-9FFA-6503-132880F1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02" y="2911875"/>
            <a:ext cx="6699998" cy="351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96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descr="UK accused of 'assisting' covert CIA drone strikes – Channel 4 News">
            <a:extLst>
              <a:ext uri="{FF2B5EF4-FFF2-40B4-BE49-F238E27FC236}">
                <a16:creationId xmlns:a16="http://schemas.microsoft.com/office/drawing/2014/main" id="{2C09CCB0-BC86-FCDF-5777-2A58760B6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083" y="870011"/>
            <a:ext cx="7784731" cy="4378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33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mart City Augmented Reality Technology Concept Stock Vector (Royalty Free)  1041158038 | Shutterstock">
            <a:extLst>
              <a:ext uri="{FF2B5EF4-FFF2-40B4-BE49-F238E27FC236}">
                <a16:creationId xmlns:a16="http://schemas.microsoft.com/office/drawing/2014/main" id="{9101A8C6-1156-7022-6407-7E66A638D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25"/>
          <a:stretch/>
        </p:blipFill>
        <p:spPr bwMode="auto">
          <a:xfrm>
            <a:off x="3834368" y="328474"/>
            <a:ext cx="5551487" cy="638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2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FAT MAN BEAT SABER PRO | Stream Highlights #4 - YouTube">
            <a:extLst>
              <a:ext uri="{FF2B5EF4-FFF2-40B4-BE49-F238E27FC236}">
                <a16:creationId xmlns:a16="http://schemas.microsoft.com/office/drawing/2014/main" id="{91A64351-8997-849D-45A0-4EDC8DD61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065" y="1131903"/>
            <a:ext cx="8167456" cy="459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3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Virtual Reality Games and Aggression: Exploring the Evidence">
            <a:extLst>
              <a:ext uri="{FF2B5EF4-FFF2-40B4-BE49-F238E27FC236}">
                <a16:creationId xmlns:a16="http://schemas.microsoft.com/office/drawing/2014/main" id="{9E181A22-3C1A-2DD7-33ED-387A446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970" y="1011222"/>
            <a:ext cx="8596544" cy="48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Long Term Effects - HIPAA Secure Now!">
            <a:extLst>
              <a:ext uri="{FF2B5EF4-FFF2-40B4-BE49-F238E27FC236}">
                <a16:creationId xmlns:a16="http://schemas.microsoft.com/office/drawing/2014/main" id="{4044ED16-F6D2-4CBE-C272-2EBFABE86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36" y="1140286"/>
            <a:ext cx="8162278" cy="476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6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5492FFD3-3575-1EA9-8791-C8032E922C8D}"/>
              </a:ext>
            </a:extLst>
          </p:cNvPr>
          <p:cNvGraphicFramePr/>
          <p:nvPr>
            <p:extLst>
              <p:ext uri="{D42A27DB-BD31-4B8C-83A1-F6EECF244321}">
                <p14:modId xmlns:p14="http://schemas.microsoft.com/office/powerpoint/2010/main" val="2962167127"/>
              </p:ext>
            </p:extLst>
          </p:nvPr>
        </p:nvGraphicFramePr>
        <p:xfrm>
          <a:off x="2595124" y="1081428"/>
          <a:ext cx="7698168" cy="3985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5717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Democracy - Our World in Data">
            <a:extLst>
              <a:ext uri="{FF2B5EF4-FFF2-40B4-BE49-F238E27FC236}">
                <a16:creationId xmlns:a16="http://schemas.microsoft.com/office/drawing/2014/main" id="{5A53B39A-15D0-DD30-C61B-D3FBFECD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38" y="228271"/>
            <a:ext cx="6688400" cy="350095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Justice delayed: Courts overwhelmed by pandemic backlog - CalMatters">
            <a:extLst>
              <a:ext uri="{FF2B5EF4-FFF2-40B4-BE49-F238E27FC236}">
                <a16:creationId xmlns:a16="http://schemas.microsoft.com/office/drawing/2014/main" id="{68C6237E-8DB2-3BDB-A5F3-8B524A984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3" y="2450237"/>
            <a:ext cx="4888666" cy="325810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AFE03098-3836-B51E-741D-79F27FFC4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3"/>
          <a:stretch/>
        </p:blipFill>
        <p:spPr bwMode="auto">
          <a:xfrm>
            <a:off x="3926203" y="4347640"/>
            <a:ext cx="4067175" cy="2282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The Pros &amp; Cons of Traditional Media - MindEcology">
            <a:extLst>
              <a:ext uri="{FF2B5EF4-FFF2-40B4-BE49-F238E27FC236}">
                <a16:creationId xmlns:a16="http://schemas.microsoft.com/office/drawing/2014/main" id="{3F8885B9-37B1-BB7F-63E4-4B9951BCE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154" y="1687366"/>
            <a:ext cx="4171693" cy="31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93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Frontiers | Child-Robot Interactions for Second Language Tutoring to  Preschool Children">
            <a:extLst>
              <a:ext uri="{FF2B5EF4-FFF2-40B4-BE49-F238E27FC236}">
                <a16:creationId xmlns:a16="http://schemas.microsoft.com/office/drawing/2014/main" id="{D414D355-F418-5074-9B1A-0FF221E6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33" y="289726"/>
            <a:ext cx="38100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omepage • Robot Love">
            <a:extLst>
              <a:ext uri="{FF2B5EF4-FFF2-40B4-BE49-F238E27FC236}">
                <a16:creationId xmlns:a16="http://schemas.microsoft.com/office/drawing/2014/main" id="{20477A6D-98DB-F0B3-D9B9-16523B82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92" y="861134"/>
            <a:ext cx="3700818" cy="434561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Falling In Love With A Robot: Could A Robot Ever Be Mistaken For A Human?">
            <a:extLst>
              <a:ext uri="{FF2B5EF4-FFF2-40B4-BE49-F238E27FC236}">
                <a16:creationId xmlns:a16="http://schemas.microsoft.com/office/drawing/2014/main" id="{B9675445-6FFC-CD25-C415-0C4BE520D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90" y="3033943"/>
            <a:ext cx="5026980" cy="33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30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Robot pets and VR headsets can reduce older adults' loneliness. So why  don't they? | Mint">
            <a:extLst>
              <a:ext uri="{FF2B5EF4-FFF2-40B4-BE49-F238E27FC236}">
                <a16:creationId xmlns:a16="http://schemas.microsoft.com/office/drawing/2014/main" id="{5FD43ABB-E87E-49D0-ED3D-74EC8C8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98848"/>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mt: a child stranded on a lush forested alien planet with his robot  companion who carries all his memories">
            <a:extLst>
              <a:ext uri="{FF2B5EF4-FFF2-40B4-BE49-F238E27FC236}">
                <a16:creationId xmlns:a16="http://schemas.microsoft.com/office/drawing/2014/main" id="{EB7DBE8E-81E8-6844-10EB-8F4C0FD8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044" y="2232733"/>
            <a:ext cx="3861786" cy="386178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Barney the Swiss robot bartender ready to shake up cocktails">
            <a:extLst>
              <a:ext uri="{FF2B5EF4-FFF2-40B4-BE49-F238E27FC236}">
                <a16:creationId xmlns:a16="http://schemas.microsoft.com/office/drawing/2014/main" id="{91E7508F-5950-1182-E564-AF07BAE8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03" y="3298702"/>
            <a:ext cx="4861053" cy="32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9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C97CE-A69D-12B5-68E9-A0009736F492}"/>
              </a:ext>
            </a:extLst>
          </p:cNvPr>
          <p:cNvPicPr>
            <a:picLocks noChangeAspect="1"/>
          </p:cNvPicPr>
          <p:nvPr/>
        </p:nvPicPr>
        <p:blipFill>
          <a:blip r:embed="rId2"/>
          <a:stretch>
            <a:fillRect/>
          </a:stretch>
        </p:blipFill>
        <p:spPr>
          <a:xfrm>
            <a:off x="3215390" y="813589"/>
            <a:ext cx="5761219" cy="5230821"/>
          </a:xfrm>
          <a:prstGeom prst="rect">
            <a:avLst/>
          </a:prstGeom>
        </p:spPr>
      </p:pic>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9154" name="Picture 2" descr="Rosa Parks | Biography, Accomplishments, Quotes, Family, &amp; Facts |  Britannica">
            <a:extLst>
              <a:ext uri="{FF2B5EF4-FFF2-40B4-BE49-F238E27FC236}">
                <a16:creationId xmlns:a16="http://schemas.microsoft.com/office/drawing/2014/main" id="{2A7EB1D0-A588-011B-AD52-AB2E5BC82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682" y="1340528"/>
            <a:ext cx="6587056" cy="4425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13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Deepfake music threatens the music industry">
            <a:extLst>
              <a:ext uri="{FF2B5EF4-FFF2-40B4-BE49-F238E27FC236}">
                <a16:creationId xmlns:a16="http://schemas.microsoft.com/office/drawing/2014/main" id="{410A4378-B8E9-1ECE-F7F5-A42DAD903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090" y="1286635"/>
            <a:ext cx="6881769" cy="387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11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3250" name="Picture 2" descr="Political “Deepfake” Laws Threaten Freedom of Expression | Institute For Free  Speech">
            <a:extLst>
              <a:ext uri="{FF2B5EF4-FFF2-40B4-BE49-F238E27FC236}">
                <a16:creationId xmlns:a16="http://schemas.microsoft.com/office/drawing/2014/main" id="{F341FB59-967A-E577-33B0-1B2757107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764" y="813732"/>
            <a:ext cx="5878183" cy="46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23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AI makes dead woman talk at her own funeral. 5 technologies bringing the  dead back to">
            <a:extLst>
              <a:ext uri="{FF2B5EF4-FFF2-40B4-BE49-F238E27FC236}">
                <a16:creationId xmlns:a16="http://schemas.microsoft.com/office/drawing/2014/main" id="{C78FBCC9-A6C9-2933-6575-1EFBE23AB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186" y="1233182"/>
            <a:ext cx="8127301" cy="457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4897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descr="The Real Reason This Tech Is Banned - SlashGear">
            <a:extLst>
              <a:ext uri="{FF2B5EF4-FFF2-40B4-BE49-F238E27FC236}">
                <a16:creationId xmlns:a16="http://schemas.microsoft.com/office/drawing/2014/main" id="{2A5EB844-57EC-9CC4-8E1A-B703E5D59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1343025"/>
            <a:ext cx="742950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6546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4274" name="Picture 2" descr="Law Enforcement | Bureau of Justice Statistics">
            <a:extLst>
              <a:ext uri="{FF2B5EF4-FFF2-40B4-BE49-F238E27FC236}">
                <a16:creationId xmlns:a16="http://schemas.microsoft.com/office/drawing/2014/main" id="{FA56255C-612B-45E6-688C-E0D3E8D65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648" y="1372764"/>
            <a:ext cx="7656352" cy="510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660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Limitation of Liability Clauses Protect Sellers from the Unexpected |  plasticstoday.com">
            <a:extLst>
              <a:ext uri="{FF2B5EF4-FFF2-40B4-BE49-F238E27FC236}">
                <a16:creationId xmlns:a16="http://schemas.microsoft.com/office/drawing/2014/main" id="{38695C44-C643-6B86-F916-86F0FC6D2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194" y="995034"/>
            <a:ext cx="9369852" cy="486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247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Q&amp;A with Jennifer Mnookin: Raising the bar for scientific evidence in court  | UCLA">
            <a:extLst>
              <a:ext uri="{FF2B5EF4-FFF2-40B4-BE49-F238E27FC236}">
                <a16:creationId xmlns:a16="http://schemas.microsoft.com/office/drawing/2014/main" id="{33ADB01E-137D-4F00-0553-8764615F3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404938"/>
            <a:ext cx="6096000"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115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What's Slowing Down India's Fast-Track Courts">
            <a:extLst>
              <a:ext uri="{FF2B5EF4-FFF2-40B4-BE49-F238E27FC236}">
                <a16:creationId xmlns:a16="http://schemas.microsoft.com/office/drawing/2014/main" id="{88338D2B-164C-7441-7874-58FE72C2E2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54" b="4607"/>
          <a:stretch/>
        </p:blipFill>
        <p:spPr bwMode="auto">
          <a:xfrm>
            <a:off x="224163" y="266331"/>
            <a:ext cx="3477826" cy="2040608"/>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Do Robots Deserve Human Rights? | Discover Magazine">
            <a:extLst>
              <a:ext uri="{FF2B5EF4-FFF2-40B4-BE49-F238E27FC236}">
                <a16:creationId xmlns:a16="http://schemas.microsoft.com/office/drawing/2014/main" id="{9D6977E0-AAB9-4AB6-A065-A61D04E55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366838"/>
            <a:ext cx="6191250"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3781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0CD-BEBB-402C-B69C-BED2F0B2F842}"/>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3E5750F3-029F-8410-4B05-75127A62667A}"/>
              </a:ext>
            </a:extLst>
          </p:cNvPr>
          <p:cNvSpPr>
            <a:spLocks noGrp="1"/>
          </p:cNvSpPr>
          <p:nvPr>
            <p:ph idx="1"/>
          </p:nvPr>
        </p:nvSpPr>
        <p:spPr/>
        <p:txBody>
          <a:bodyPr/>
          <a:lstStyle/>
          <a:p>
            <a:r>
              <a:rPr lang="nl-NL" dirty="0"/>
              <a:t>https://www.youtube.com/watch?v=cQ54GDm1eL0</a:t>
            </a:r>
          </a:p>
        </p:txBody>
      </p:sp>
    </p:spTree>
    <p:extLst>
      <p:ext uri="{BB962C8B-B14F-4D97-AF65-F5344CB8AC3E}">
        <p14:creationId xmlns:p14="http://schemas.microsoft.com/office/powerpoint/2010/main" val="297355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7" descr="why mask blurry · Issue #892 · iperov/DeepFaceLab · GitHub">
            <a:extLst>
              <a:ext uri="{FF2B5EF4-FFF2-40B4-BE49-F238E27FC236}">
                <a16:creationId xmlns:a16="http://schemas.microsoft.com/office/drawing/2014/main" id="{D86553FD-6461-EB5B-A1EC-00A3DC9BE9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302" y="1270211"/>
            <a:ext cx="2857500" cy="2822575"/>
          </a:xfrm>
          <a:prstGeom prst="rect">
            <a:avLst/>
          </a:prstGeom>
          <a:noFill/>
          <a:ln>
            <a:noFill/>
          </a:ln>
        </p:spPr>
      </p:pic>
      <p:pic>
        <p:nvPicPr>
          <p:cNvPr id="4" name="Afbeelding 8" descr="LEGACY] [GUIDE] - DeepFaceLab 1.0 Guide">
            <a:extLst>
              <a:ext uri="{FF2B5EF4-FFF2-40B4-BE49-F238E27FC236}">
                <a16:creationId xmlns:a16="http://schemas.microsoft.com/office/drawing/2014/main" id="{72B0EA53-7DC8-145E-C36F-4057E4276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3802" y="1270211"/>
            <a:ext cx="2762250" cy="2835275"/>
          </a:xfrm>
          <a:prstGeom prst="rect">
            <a:avLst/>
          </a:prstGeom>
          <a:noFill/>
          <a:ln>
            <a:noFill/>
          </a:ln>
        </p:spPr>
      </p:pic>
      <p:pic>
        <p:nvPicPr>
          <p:cNvPr id="5" name="Afbeelding 26" descr="Fakelab – A Deepfake Audio Detection Tool">
            <a:extLst>
              <a:ext uri="{FF2B5EF4-FFF2-40B4-BE49-F238E27FC236}">
                <a16:creationId xmlns:a16="http://schemas.microsoft.com/office/drawing/2014/main" id="{8BD9B57B-74A2-BDEB-7D29-445D7CFDA900}"/>
              </a:ext>
            </a:extLst>
          </p:cNvPr>
          <p:cNvPicPr>
            <a:picLocks noChangeAspect="1"/>
          </p:cNvPicPr>
          <p:nvPr/>
        </p:nvPicPr>
        <p:blipFill rotWithShape="1">
          <a:blip r:embed="rId5">
            <a:extLst>
              <a:ext uri="{28A0092B-C50C-407E-A947-70E740481C1C}">
                <a14:useLocalDpi xmlns:a14="http://schemas.microsoft.com/office/drawing/2010/main" val="0"/>
              </a:ext>
            </a:extLst>
          </a:blip>
          <a:srcRect l="2810" t="6492" r="2778" b="6209"/>
          <a:stretch/>
        </p:blipFill>
        <p:spPr bwMode="auto">
          <a:xfrm>
            <a:off x="3512489" y="4092786"/>
            <a:ext cx="5643563"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9972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BD7-E1FE-DBE7-F3CD-33F1929CB30D}"/>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747F9453-11A2-2805-759F-7C9E1AB08434}"/>
              </a:ext>
            </a:extLst>
          </p:cNvPr>
          <p:cNvSpPr>
            <a:spLocks noGrp="1"/>
          </p:cNvSpPr>
          <p:nvPr>
            <p:ph idx="1"/>
          </p:nvPr>
        </p:nvSpPr>
        <p:spPr/>
        <p:txBody>
          <a:bodyPr/>
          <a:lstStyle/>
          <a:p>
            <a:r>
              <a:rPr lang="nl-NL" dirty="0"/>
              <a:t>https://www.youtube.com/watch?v=GgPCt2kzB2I</a:t>
            </a:r>
          </a:p>
        </p:txBody>
      </p:sp>
    </p:spTree>
    <p:extLst>
      <p:ext uri="{BB962C8B-B14F-4D97-AF65-F5344CB8AC3E}">
        <p14:creationId xmlns:p14="http://schemas.microsoft.com/office/powerpoint/2010/main" val="1394217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35ED-23FD-F02B-C16D-4A0CFED0D1F5}"/>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64B7EA0A-7EF1-32CF-43A3-7AB1A34373C9}"/>
              </a:ext>
            </a:extLst>
          </p:cNvPr>
          <p:cNvSpPr>
            <a:spLocks noGrp="1"/>
          </p:cNvSpPr>
          <p:nvPr>
            <p:ph idx="1"/>
          </p:nvPr>
        </p:nvSpPr>
        <p:spPr/>
        <p:txBody>
          <a:bodyPr/>
          <a:lstStyle/>
          <a:p>
            <a:r>
              <a:rPr lang="nl-NL" dirty="0"/>
              <a:t>https://www.youtube.com/watch?v=IvY-Abd2FfM</a:t>
            </a:r>
          </a:p>
        </p:txBody>
      </p:sp>
    </p:spTree>
    <p:extLst>
      <p:ext uri="{BB962C8B-B14F-4D97-AF65-F5344CB8AC3E}">
        <p14:creationId xmlns:p14="http://schemas.microsoft.com/office/powerpoint/2010/main" val="3332104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CF459-17BF-C2BF-A517-1DBFDA396D4C}"/>
              </a:ext>
            </a:extLst>
          </p:cNvPr>
          <p:cNvSpPr>
            <a:spLocks noGrp="1"/>
          </p:cNvSpPr>
          <p:nvPr>
            <p:ph type="title"/>
          </p:nvPr>
        </p:nvSpPr>
        <p:spPr/>
        <p:txBody>
          <a:bodyPr/>
          <a:lstStyle/>
          <a:p>
            <a:r>
              <a:rPr lang="en-US" dirty="0" err="1"/>
              <a:t>filmpjes</a:t>
            </a:r>
            <a:endParaRPr lang="nl-NL" dirty="0"/>
          </a:p>
        </p:txBody>
      </p:sp>
      <p:sp>
        <p:nvSpPr>
          <p:cNvPr id="3" name="Content Placeholder 2">
            <a:extLst>
              <a:ext uri="{FF2B5EF4-FFF2-40B4-BE49-F238E27FC236}">
                <a16:creationId xmlns:a16="http://schemas.microsoft.com/office/drawing/2014/main" id="{38FB05FA-2576-BE30-CD60-01087DEFBD04}"/>
              </a:ext>
            </a:extLst>
          </p:cNvPr>
          <p:cNvSpPr>
            <a:spLocks noGrp="1"/>
          </p:cNvSpPr>
          <p:nvPr>
            <p:ph idx="1"/>
          </p:nvPr>
        </p:nvSpPr>
        <p:spPr/>
        <p:txBody>
          <a:bodyPr/>
          <a:lstStyle/>
          <a:p>
            <a:r>
              <a:rPr lang="nl-NL" dirty="0"/>
              <a:t>https://www.striscialanotizia.mediaset.it/news/questa-sera-a-striscia-un-fuorionda-incredibile-di-matteo-renzi_9709/</a:t>
            </a:r>
          </a:p>
        </p:txBody>
      </p:sp>
    </p:spTree>
    <p:extLst>
      <p:ext uri="{BB962C8B-B14F-4D97-AF65-F5344CB8AC3E}">
        <p14:creationId xmlns:p14="http://schemas.microsoft.com/office/powerpoint/2010/main" val="2076458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26E6D-2FEF-4C99-99CA-D7428A921EB5}"/>
              </a:ext>
            </a:extLst>
          </p:cNvPr>
          <p:cNvSpPr>
            <a:spLocks noGrp="1"/>
          </p:cNvSpPr>
          <p:nvPr>
            <p:ph type="title"/>
          </p:nvPr>
        </p:nvSpPr>
        <p:spPr/>
        <p:txBody>
          <a:bodyPr/>
          <a:lstStyle/>
          <a:p>
            <a:r>
              <a:rPr lang="nl-NL" dirty="0"/>
              <a:t>Definitie</a:t>
            </a:r>
          </a:p>
        </p:txBody>
      </p:sp>
      <p:sp>
        <p:nvSpPr>
          <p:cNvPr id="3" name="Tijdelijke aanduiding voor inhoud 2">
            <a:extLst>
              <a:ext uri="{FF2B5EF4-FFF2-40B4-BE49-F238E27FC236}">
                <a16:creationId xmlns:a16="http://schemas.microsoft.com/office/drawing/2014/main" id="{50E46502-CFED-499B-9997-42EB7655A58A}"/>
              </a:ext>
            </a:extLst>
          </p:cNvPr>
          <p:cNvSpPr>
            <a:spLocks noGrp="1"/>
          </p:cNvSpPr>
          <p:nvPr>
            <p:ph idx="1"/>
          </p:nvPr>
        </p:nvSpPr>
        <p:spPr/>
        <p:txBody>
          <a:bodyPr>
            <a:normAutofit fontScale="92500" lnSpcReduction="20000"/>
          </a:bodyPr>
          <a:lstStyle/>
          <a:p>
            <a:r>
              <a:rPr lang="nl-NL" dirty="0"/>
              <a:t>Definitie </a:t>
            </a:r>
            <a:r>
              <a:rPr lang="nl-NL" dirty="0" err="1"/>
              <a:t>deepfake</a:t>
            </a:r>
            <a:r>
              <a:rPr lang="nl-NL" dirty="0"/>
              <a:t>: </a:t>
            </a: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Beeld, geluid of ander materiaal dat geheel of gedeeltelijk is gefabriceerd of bestaand beeld, geluid of ander materiaal dat is gemanipuleerd met behulp van geavanceerde technische hulpmiddelen en dat niet of nauwelijks van echt te onderscheiden is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dirty="0" err="1"/>
              <a:t>Deepfake</a:t>
            </a:r>
            <a:r>
              <a:rPr lang="nl-NL" dirty="0"/>
              <a:t> als ideaalconcept:</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Type gegevensdrager en daarmee de mate waarin de content bij de gebruiker ‘binnenkomt’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Gebruikte technologie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van manipulatie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manipulatie wezenlijk is</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vraag of de </a:t>
            </a:r>
            <a:r>
              <a:rPr lang="nl-NL"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dirty="0">
                <a:effectLst/>
                <a:latin typeface="Times New Roman" panose="02020603050405020304" pitchFamily="18" charset="0"/>
                <a:ea typeface="Calibri" panose="020F0502020204030204" pitchFamily="34" charset="0"/>
                <a:cs typeface="Times New Roman" panose="02020603050405020304" pitchFamily="18" charset="0"/>
              </a:rPr>
              <a:t> een bestaand of niet bestaand persoon betreft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gebruiker de content voor waar aanneemt</a:t>
            </a:r>
          </a:p>
          <a:p>
            <a:endParaRPr lang="nl-NL" dirty="0"/>
          </a:p>
        </p:txBody>
      </p:sp>
    </p:spTree>
    <p:extLst>
      <p:ext uri="{BB962C8B-B14F-4D97-AF65-F5344CB8AC3E}">
        <p14:creationId xmlns:p14="http://schemas.microsoft.com/office/powerpoint/2010/main" val="2832181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C3B80-AFF7-42BC-AA3E-53913FDE27C0}"/>
              </a:ext>
            </a:extLst>
          </p:cNvPr>
          <p:cNvSpPr>
            <a:spLocks noGrp="1"/>
          </p:cNvSpPr>
          <p:nvPr>
            <p:ph type="title"/>
          </p:nvPr>
        </p:nvSpPr>
        <p:spPr/>
        <p:txBody>
          <a:bodyPr/>
          <a:lstStyle/>
          <a:p>
            <a:r>
              <a:rPr lang="nl-NL" dirty="0"/>
              <a:t>Kansen  </a:t>
            </a:r>
            <a:r>
              <a:rPr lang="nl-NL" dirty="0" err="1"/>
              <a:t>Deepfakes</a:t>
            </a:r>
            <a:endParaRPr lang="nl-NL" dirty="0"/>
          </a:p>
        </p:txBody>
      </p:sp>
      <p:sp>
        <p:nvSpPr>
          <p:cNvPr id="3" name="Tijdelijke aanduiding voor inhoud 2">
            <a:extLst>
              <a:ext uri="{FF2B5EF4-FFF2-40B4-BE49-F238E27FC236}">
                <a16:creationId xmlns:a16="http://schemas.microsoft.com/office/drawing/2014/main" id="{BBBF3F4C-0AEB-4097-9EFB-98B92957979B}"/>
              </a:ext>
            </a:extLst>
          </p:cNvPr>
          <p:cNvSpPr>
            <a:spLocks noGrp="1"/>
          </p:cNvSpPr>
          <p:nvPr>
            <p:ph idx="1"/>
          </p:nvPr>
        </p:nvSpPr>
        <p:spPr/>
        <p:txBody>
          <a:bodyPr>
            <a:normAutofit fontScale="70000" lnSpcReduction="20000"/>
          </a:bodyPr>
          <a:lstStyle/>
          <a:p>
            <a:r>
              <a:rPr lang="nl-NL" dirty="0"/>
              <a:t>Satire: politici, staatshoofd, acteurs, bekenden</a:t>
            </a:r>
          </a:p>
          <a:p>
            <a:r>
              <a:rPr lang="nl-NL" dirty="0"/>
              <a:t>Overleden personen: kunst, acteurs, bekenden</a:t>
            </a:r>
          </a:p>
          <a:p>
            <a:r>
              <a:rPr lang="nl-NL" dirty="0"/>
              <a:t>Vervanging werknemers: virtuele assistent, </a:t>
            </a:r>
            <a:r>
              <a:rPr lang="nl-NL" dirty="0" err="1"/>
              <a:t>influencer</a:t>
            </a:r>
            <a:r>
              <a:rPr lang="nl-NL" dirty="0"/>
              <a:t>, acteurs</a:t>
            </a:r>
          </a:p>
          <a:p>
            <a:r>
              <a:rPr lang="nl-NL" dirty="0"/>
              <a:t>Live gesprekken: </a:t>
            </a:r>
            <a:r>
              <a:rPr lang="nl-NL" dirty="0" err="1"/>
              <a:t>businesscall</a:t>
            </a:r>
            <a:r>
              <a:rPr lang="nl-NL" dirty="0"/>
              <a:t>, medische toepassing, journalistiek</a:t>
            </a:r>
          </a:p>
          <a:p>
            <a:r>
              <a:rPr lang="nl-NL" dirty="0"/>
              <a:t>Medische toepassing: scans, modellen, spraakproblemen, </a:t>
            </a:r>
            <a:r>
              <a:rPr lang="nl-NL" dirty="0" err="1"/>
              <a:t>identiteitsproblement</a:t>
            </a:r>
            <a:endParaRPr lang="nl-NL" dirty="0"/>
          </a:p>
          <a:p>
            <a:r>
              <a:rPr lang="nl-NL" dirty="0"/>
              <a:t>Strafrechtelijk: </a:t>
            </a:r>
            <a:r>
              <a:rPr lang="nl-NL" dirty="0" err="1"/>
              <a:t>Sweetie</a:t>
            </a:r>
            <a:r>
              <a:rPr lang="nl-NL" dirty="0"/>
              <a:t> 2.0, nabootsing plaats delict</a:t>
            </a:r>
          </a:p>
          <a:p>
            <a:r>
              <a:rPr lang="nl-NL" dirty="0"/>
              <a:t>Retail: kleding passen, virtuele tour winkel</a:t>
            </a:r>
          </a:p>
          <a:p>
            <a:r>
              <a:rPr lang="nl-NL" dirty="0"/>
              <a:t>Onderwijs: college door historisch figuur</a:t>
            </a:r>
          </a:p>
          <a:p>
            <a:r>
              <a:rPr lang="nl-NL" dirty="0"/>
              <a:t>Goede doelen: oproep alle talen door BN’er + politici</a:t>
            </a:r>
          </a:p>
          <a:p>
            <a:endParaRPr lang="nl-NL" dirty="0"/>
          </a:p>
        </p:txBody>
      </p:sp>
    </p:spTree>
    <p:extLst>
      <p:ext uri="{BB962C8B-B14F-4D97-AF65-F5344CB8AC3E}">
        <p14:creationId xmlns:p14="http://schemas.microsoft.com/office/powerpoint/2010/main" val="1993440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1C9CA-C57D-4966-8A51-8B016FBF8F5F}"/>
              </a:ext>
            </a:extLst>
          </p:cNvPr>
          <p:cNvSpPr>
            <a:spLocks noGrp="1"/>
          </p:cNvSpPr>
          <p:nvPr>
            <p:ph type="title"/>
          </p:nvPr>
        </p:nvSpPr>
        <p:spPr/>
        <p:txBody>
          <a:bodyPr/>
          <a:lstStyle/>
          <a:p>
            <a:r>
              <a:rPr lang="nl-NL" dirty="0"/>
              <a:t>Risico’s </a:t>
            </a:r>
            <a:r>
              <a:rPr lang="nl-NL" dirty="0" err="1"/>
              <a:t>Deepfakes</a:t>
            </a:r>
            <a:endParaRPr lang="nl-NL" dirty="0"/>
          </a:p>
        </p:txBody>
      </p:sp>
      <p:sp>
        <p:nvSpPr>
          <p:cNvPr id="3" name="Tijdelijke aanduiding voor inhoud 2">
            <a:extLst>
              <a:ext uri="{FF2B5EF4-FFF2-40B4-BE49-F238E27FC236}">
                <a16:creationId xmlns:a16="http://schemas.microsoft.com/office/drawing/2014/main" id="{2809173E-0F3E-42EA-98F0-CE4ACC7715E3}"/>
              </a:ext>
            </a:extLst>
          </p:cNvPr>
          <p:cNvSpPr>
            <a:spLocks noGrp="1"/>
          </p:cNvSpPr>
          <p:nvPr>
            <p:ph idx="1"/>
          </p:nvPr>
        </p:nvSpPr>
        <p:spPr/>
        <p:txBody>
          <a:bodyPr>
            <a:normAutofit fontScale="62500" lnSpcReduction="20000"/>
          </a:bodyPr>
          <a:lstStyle/>
          <a:p>
            <a:r>
              <a:rPr lang="nl-NL" dirty="0"/>
              <a:t>Wraakporno</a:t>
            </a:r>
          </a:p>
          <a:p>
            <a:r>
              <a:rPr lang="nl-NL" dirty="0"/>
              <a:t>Identiteitsvervalsing: afpersing, misleiding, ontfutselen geheimen</a:t>
            </a:r>
          </a:p>
          <a:p>
            <a:r>
              <a:rPr lang="nl-NL" dirty="0"/>
              <a:t>Democratische rechtsorde: beïnvloeding verkiezingen binnenland of buitenland</a:t>
            </a:r>
          </a:p>
          <a:p>
            <a:r>
              <a:rPr lang="nl-NL" dirty="0"/>
              <a:t>Reputatieschade: persoonlijke, commerciële of politieke vijanden zwart maken</a:t>
            </a:r>
          </a:p>
          <a:p>
            <a:r>
              <a:rPr lang="nl-NL" dirty="0"/>
              <a:t>Destabiliseren financiële markten: nepnieuws over omvallende banken</a:t>
            </a:r>
          </a:p>
          <a:p>
            <a:r>
              <a:rPr lang="nl-NL" dirty="0"/>
              <a:t>Aanzetten haat minderheden: </a:t>
            </a:r>
          </a:p>
          <a:p>
            <a:r>
              <a:rPr lang="nl-NL" dirty="0"/>
              <a:t>Post </a:t>
            </a:r>
            <a:r>
              <a:rPr lang="nl-NL" dirty="0" err="1"/>
              <a:t>mortem</a:t>
            </a:r>
            <a:r>
              <a:rPr lang="nl-NL" dirty="0"/>
              <a:t> privacy:</a:t>
            </a:r>
          </a:p>
          <a:p>
            <a:r>
              <a:rPr lang="nl-NL" dirty="0"/>
              <a:t>Militaire dreigingen</a:t>
            </a:r>
          </a:p>
          <a:p>
            <a:r>
              <a:rPr lang="nl-NL" dirty="0"/>
              <a:t>Vertrouwen media</a:t>
            </a:r>
          </a:p>
          <a:p>
            <a:r>
              <a:rPr lang="nl-NL" dirty="0"/>
              <a:t>Rechtszaal</a:t>
            </a:r>
          </a:p>
        </p:txBody>
      </p:sp>
    </p:spTree>
    <p:extLst>
      <p:ext uri="{BB962C8B-B14F-4D97-AF65-F5344CB8AC3E}">
        <p14:creationId xmlns:p14="http://schemas.microsoft.com/office/powerpoint/2010/main" val="1041438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a:xfrm>
            <a:off x="1087632" y="0"/>
            <a:ext cx="9905998" cy="1478570"/>
          </a:xfrm>
        </p:spPr>
        <p:txBody>
          <a:bodyPr/>
          <a:lstStyle/>
          <a:p>
            <a:r>
              <a:rPr lang="nl-NL" dirty="0"/>
              <a:t>Interviews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a:xfrm>
            <a:off x="710470" y="1361732"/>
            <a:ext cx="10393898" cy="5223264"/>
          </a:xfrm>
        </p:spPr>
        <p:txBody>
          <a:bodyPr>
            <a:normAutofit fontScale="92500" lnSpcReduction="10000"/>
          </a:bodyPr>
          <a:lstStyle/>
          <a:p>
            <a:r>
              <a:rPr lang="nl-NL" sz="1800" dirty="0">
                <a:effectLst/>
                <a:latin typeface="Times New Roman" panose="02020603050405020304" pitchFamily="18" charset="0"/>
                <a:ea typeface="Calibri" panose="020F0502020204030204" pitchFamily="34" charset="0"/>
              </a:rPr>
              <a:t>Experts voorspellen dat over </a:t>
            </a:r>
            <a:r>
              <a:rPr lang="nl-NL" sz="1800" b="1" dirty="0">
                <a:effectLst/>
                <a:latin typeface="Times New Roman" panose="02020603050405020304" pitchFamily="18" charset="0"/>
                <a:ea typeface="Calibri" panose="020F0502020204030204" pitchFamily="34" charset="0"/>
              </a:rPr>
              <a:t>zo’n zes jaar meer dan 90% van alle digitale content in meer of mindere mate is gemanipuleerd.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beste detectietechnieken die nu bestaan kunnen slechts zo’n 65%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ontdekken, de andere 35% glipt door het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net. De verwachting van experts is dat de mogelijkheid om via technische middelen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 ontdekken eerder af dan toe zal nemen. Bovendien wijzen zij erop dat ook het omgekeerde probleem zal ontstaan: het is vrij eenvoudig om met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een bestaand en niet gemanipuleerd materiaal sporen (artefacten) van manipulaties achter te laten, die de detectie-technologie kan ontdekken. De detectie-technologie zal het materiaal dan aanmerken als fake en blokkeren, terwijl het om authentiek materiaal gaat. Bovendien is het probleem dat dergelijke technieken meestal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‘waarheids-’ of ‘betrouwbaarheidspercentages’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geven. Dan is bijvoorbeeld de uitkomst: de kans dat deze video authentiek, dat wil zeggen niet gemanipuleerd, is, is 78%. </a:t>
            </a:r>
          </a:p>
          <a:p>
            <a:r>
              <a:rPr lang="nl-NL" sz="1800" dirty="0">
                <a:effectLst/>
                <a:latin typeface="Times New Roman" panose="02020603050405020304" pitchFamily="18" charset="0"/>
                <a:ea typeface="Calibri" panose="020F0502020204030204" pitchFamily="34" charset="0"/>
              </a:rPr>
              <a:t>Deze experts wijzen erop dat de </a:t>
            </a:r>
            <a:r>
              <a:rPr lang="nl-NL" sz="1800" b="1" dirty="0">
                <a:effectLst/>
                <a:latin typeface="Times New Roman" panose="02020603050405020304" pitchFamily="18" charset="0"/>
                <a:ea typeface="Calibri" panose="020F0502020204030204" pitchFamily="34" charset="0"/>
              </a:rPr>
              <a:t>wetenschap dat een filmpje </a:t>
            </a:r>
            <a:r>
              <a:rPr lang="nl-NL" sz="1800" b="1" dirty="0" err="1">
                <a:effectLst/>
                <a:latin typeface="Times New Roman" panose="02020603050405020304" pitchFamily="18" charset="0"/>
                <a:ea typeface="Calibri" panose="020F0502020204030204" pitchFamily="34" charset="0"/>
              </a:rPr>
              <a:t>deepfake</a:t>
            </a:r>
            <a:r>
              <a:rPr lang="nl-NL" sz="1800" b="1" dirty="0">
                <a:effectLst/>
                <a:latin typeface="Times New Roman" panose="02020603050405020304" pitchFamily="18" charset="0"/>
                <a:ea typeface="Calibri" panose="020F0502020204030204" pitchFamily="34" charset="0"/>
              </a:rPr>
              <a:t> is maar van beperkt belang is</a:t>
            </a:r>
            <a:r>
              <a:rPr lang="nl-NL" sz="1800" dirty="0">
                <a:effectLst/>
                <a:latin typeface="Times New Roman" panose="02020603050405020304" pitchFamily="18" charset="0"/>
                <a:ea typeface="Calibri" panose="020F0502020204030204" pitchFamily="34" charset="0"/>
              </a:rPr>
              <a:t>. De sociale consequenties van een </a:t>
            </a:r>
            <a:r>
              <a:rPr lang="nl-NL" sz="1800" dirty="0" err="1">
                <a:effectLst/>
                <a:latin typeface="Times New Roman" panose="02020603050405020304" pitchFamily="18" charset="0"/>
                <a:ea typeface="Calibri" panose="020F0502020204030204" pitchFamily="34" charset="0"/>
              </a:rPr>
              <a:t>porno-filmpje</a:t>
            </a:r>
            <a:r>
              <a:rPr lang="nl-NL" sz="1800" dirty="0">
                <a:effectLst/>
                <a:latin typeface="Times New Roman" panose="02020603050405020304" pitchFamily="18" charset="0"/>
                <a:ea typeface="Calibri" panose="020F0502020204030204" pitchFamily="34" charset="0"/>
              </a:rPr>
              <a:t> voor een opgroeiend meisje kunnen aanzienlijk zijn, ook al weet de groep dat het een </a:t>
            </a:r>
            <a:r>
              <a:rPr lang="nl-NL" sz="1800" dirty="0" err="1">
                <a:effectLst/>
                <a:latin typeface="Times New Roman" panose="02020603050405020304" pitchFamily="18" charset="0"/>
                <a:ea typeface="Calibri" panose="020F0502020204030204" pitchFamily="34" charset="0"/>
              </a:rPr>
              <a:t>deepfake</a:t>
            </a:r>
            <a:r>
              <a:rPr lang="nl-NL" sz="1800" dirty="0">
                <a:effectLst/>
                <a:latin typeface="Times New Roman" panose="02020603050405020304" pitchFamily="18" charset="0"/>
                <a:ea typeface="Calibri" panose="020F0502020204030204" pitchFamily="34" charset="0"/>
              </a:rPr>
              <a:t> betreft. Ook kan het zien van een dergelijk filmpje het zelfbeeld van de vrouw in kwestie aantasten. Ook al weet ze dat het materiaal nep is, toch kan het bekijken van jezelf terwijl je allerhande expliciete handelingen verricht een negatieve impact hebben op je zelfvertrouwen en zelfwaarde. Dit punt – dat ook al is het bekend dat bepaalde content fake is, de gevolgen er niet minder om zijn - geldt bijvoorbeeld ook bij fakenieuws.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7610828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E5C21-483F-47F4-950B-B0820242D43C}"/>
              </a:ext>
            </a:extLst>
          </p:cNvPr>
          <p:cNvSpPr>
            <a:spLocks noGrp="1"/>
          </p:cNvSpPr>
          <p:nvPr>
            <p:ph type="title"/>
          </p:nvPr>
        </p:nvSpPr>
        <p:spPr>
          <a:xfrm>
            <a:off x="1143001" y="299737"/>
            <a:ext cx="9905998" cy="1478570"/>
          </a:xfrm>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179B65C2-16E2-4E81-9F0D-7497DC6F4E6B}"/>
              </a:ext>
            </a:extLst>
          </p:cNvPr>
          <p:cNvSpPr>
            <a:spLocks noGrp="1"/>
          </p:cNvSpPr>
          <p:nvPr>
            <p:ph idx="1"/>
          </p:nvPr>
        </p:nvSpPr>
        <p:spPr>
          <a:xfrm>
            <a:off x="734921" y="1500331"/>
            <a:ext cx="10389183" cy="4959675"/>
          </a:xfrm>
        </p:spPr>
        <p:txBody>
          <a:bodyPr>
            <a:normAutofit fontScale="850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eerste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grote gevolgen hebben voor het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vertrouwen in de media, het functioneren van de rechtsstaat en van de democratie; ook kunnen ze in den algemene een negatieve impact hebben op de sociale en maatschappelijke positie van vrouwen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Naast deze grotere, meer maatschappelijke gevaren zijn er ook specifieke, kwalijke toepassingen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-pornofilm kan een catastrofale impact hebben op de professionele carrière van een vrouw, haar sociale positie en haar zelfbeeld; in extreme gevallen kan dit tot zelfmoord leiden.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misbruikt voor het plegen van fraude en misleiding. Dit kan gaan om financieel gewin, ook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om bedrijfsgeheimen te ontfutselen of politieke besluitvorming te beïnvloeden of te frustreren. Daarnaast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om aan te zetten tot haat en geweld, bijvoorbeeld tegen minderheden, en kunnen ze worden gebruikt om de intellectuele eigendomsrechten van artiesten te omzeilen en te ondermijnen.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tweede zijn er ook diverse positieve toepassingen. Daarbij wordt onder meer gewezen de mogelijkheden voor de politie om fakes in te zetten bij de infiltratie van criminele netwerken, zijn er medische toepassingen, kan een realistische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avatar figureren in een game, kan een keukengigant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impressie van het huis met het nieuwe kookeiland geven, kan een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een acteur gevaarlijke stunts uitvoeren en kunnen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ingezet door politici die minderheden willen toespreken, BN´ers die oproepen tot een goed doel en in zakelijke gesprekken, bijvoorbeeld tussen Nederlandse en Chinese werknemers, waarbij wat zij in hun eigen taal zeggen real time wordt vertaald, maar wederom hun lipbewegingen daarop worden aangepast. Bij deze brede verzameling van mogelijke positieve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cases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valt een ding op: het zijn veelal toepassingen binnen professionele relaties, zoals tussen klant en bedrijf, patiënt en arts, burger en politicus, sekswerker en klant, werknemers van verschillende nationaliteit die met elkaar vergaderen en toepassingen binnen de entertainmentindustrie.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Deze studie heeft maar een veelvoorkomende toepassing van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in burger-burgerrelaties geïdentificeerd en dat is de inzet voor satire. </a:t>
            </a:r>
          </a:p>
          <a:p>
            <a:endParaRPr lang="nl-NL" dirty="0"/>
          </a:p>
        </p:txBody>
      </p:sp>
    </p:spTree>
    <p:extLst>
      <p:ext uri="{BB962C8B-B14F-4D97-AF65-F5344CB8AC3E}">
        <p14:creationId xmlns:p14="http://schemas.microsoft.com/office/powerpoint/2010/main" val="2117632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30F64-1825-4B57-9D4F-3473A9F8A78F}"/>
              </a:ext>
            </a:extLst>
          </p:cNvPr>
          <p:cNvSpPr>
            <a:spLocks noGrp="1"/>
          </p:cNvSpPr>
          <p:nvPr>
            <p:ph type="title"/>
          </p:nvPr>
        </p:nvSpPr>
        <p:spPr>
          <a:xfrm>
            <a:off x="1143001" y="272642"/>
            <a:ext cx="9905998" cy="1478570"/>
          </a:xfrm>
        </p:spPr>
        <p:txBody>
          <a:bodyPr/>
          <a:lstStyle/>
          <a:p>
            <a:r>
              <a:rPr lang="nl-NL" dirty="0"/>
              <a:t>Inzichten literatuurstudie</a:t>
            </a:r>
          </a:p>
        </p:txBody>
      </p:sp>
      <p:sp>
        <p:nvSpPr>
          <p:cNvPr id="3" name="Tijdelijke aanduiding voor inhoud 2">
            <a:extLst>
              <a:ext uri="{FF2B5EF4-FFF2-40B4-BE49-F238E27FC236}">
                <a16:creationId xmlns:a16="http://schemas.microsoft.com/office/drawing/2014/main" id="{8D694557-42E8-4EC0-8E6F-C623371718E1}"/>
              </a:ext>
            </a:extLst>
          </p:cNvPr>
          <p:cNvSpPr>
            <a:spLocks noGrp="1"/>
          </p:cNvSpPr>
          <p:nvPr>
            <p:ph idx="1"/>
          </p:nvPr>
        </p:nvSpPr>
        <p:spPr>
          <a:xfrm>
            <a:off x="677334" y="1526796"/>
            <a:ext cx="8596668" cy="5058562"/>
          </a:xfrm>
        </p:spPr>
        <p:txBody>
          <a:bodyPr>
            <a:normAutofit fontScale="850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derde is techniek nimmer neutraal. Bepaalde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use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-cases worden gefaciliteerd of mogelijk gemaakt door het ontwerp van een technologie, andere afgeremd of onmogelijk gemaakt.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Dat is van belang omdat uit onderzoek blijkt dat meer dan 95%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wordt gebruikt voor zogenoemde non-</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consensual</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porn</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het vervaardigen van pornografisch materiaal over iemand zonder dienst toestemming. Daarbij moet worden opgeteld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fraude, misleiding en het verspreiden van schadelijk nepnieuws en het feit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door de toenemende verwarring tussen fictie en werkelijkheid die zij per definitie veroorzaken, een negatieve impact kunnen hebben op het vertrouwen in de media, de rechtstaat en de democratie en het bestaan van een gedeelde werkelijkheid. Voor deze studie geïnterviewde experts geven bijvoorbeeld aan dat de verwarring over wat echt is en wat nep nu al zichtbaar is, terwijl de techniek nog maar in de kinderschoenen staat.</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Ten vierde is van belang om te benadrukken dat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tot nu toe worden ingezet op een wijze die aansluit bij maatschappelijke tendensen die toch al zichtbaar zijn.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Het ‘werkelijke’ probleem is breder en maatschappelijk van aard.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pornofilmpjes zijn in feite een uitvloeisel van het disrespect voor vrouwen en het objectiveren van het vrouwenlichaam dat zowel offline en zeker online hoogtij viert.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misinformatie past in het post-</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truth</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tijdperk, waarin meningen belangrijker worden dan feiten en waarin steeds meer groepen in hun eigen bubbel en waarheid leven. Het gebruik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voor politieke doeleinden sluit aan bij een toename aan interstatelijke-vijandelijkheden via digitale wegen, die zich ook uitten in tal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hacks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en spionageactiviteiten. Fraude wordt al eeuwen gepleegd 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zijn slechts het volgende middel om vals bewijs in een rechtszaak te introduceren. Zelfs in een wereld zonder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zouden deze tendensen zich voordoen.</a:t>
            </a:r>
          </a:p>
        </p:txBody>
      </p:sp>
    </p:spTree>
    <p:extLst>
      <p:ext uri="{BB962C8B-B14F-4D97-AF65-F5344CB8AC3E}">
        <p14:creationId xmlns:p14="http://schemas.microsoft.com/office/powerpoint/2010/main" val="149238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p:txBody>
          <a:bodyPr/>
          <a:lstStyle/>
          <a:p>
            <a:r>
              <a:rPr lang="nl-NL" dirty="0"/>
              <a:t>Inzichten landenstudies</a:t>
            </a:r>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p:txBody>
          <a:bodyPr/>
          <a:lstStyle/>
          <a:p>
            <a:r>
              <a:rPr lang="nl-NL" sz="1800" dirty="0">
                <a:effectLst/>
                <a:latin typeface="Times New Roman" panose="02020603050405020304" pitchFamily="18" charset="0"/>
                <a:ea typeface="Calibri" panose="020F0502020204030204" pitchFamily="34" charset="0"/>
              </a:rPr>
              <a:t>Diversiteit aan </a:t>
            </a:r>
            <a:r>
              <a:rPr lang="nl-NL" dirty="0">
                <a:latin typeface="Times New Roman" panose="02020603050405020304" pitchFamily="18" charset="0"/>
                <a:ea typeface="Calibri" panose="020F0502020204030204" pitchFamily="34" charset="0"/>
              </a:rPr>
              <a:t>benadering: voornamelijk nadruk op kansen of op </a:t>
            </a:r>
            <a:r>
              <a:rPr lang="nl-NL" dirty="0" err="1">
                <a:latin typeface="Times New Roman" panose="02020603050405020304" pitchFamily="18" charset="0"/>
                <a:ea typeface="Calibri" panose="020F0502020204030204" pitchFamily="34" charset="0"/>
              </a:rPr>
              <a:t>risicio’s</a:t>
            </a:r>
            <a:endParaRPr lang="nl-NL" dirty="0">
              <a:latin typeface="Times New Roman" panose="02020603050405020304" pitchFamily="18" charset="0"/>
              <a:ea typeface="Calibri" panose="020F0502020204030204" pitchFamily="34" charset="0"/>
            </a:endParaRPr>
          </a:p>
          <a:p>
            <a:r>
              <a:rPr lang="nl-NL" dirty="0">
                <a:latin typeface="Times New Roman" panose="02020603050405020304" pitchFamily="18" charset="0"/>
                <a:ea typeface="Calibri" panose="020F0502020204030204" pitchFamily="34" charset="0"/>
              </a:rPr>
              <a:t>Diversiteit aan risico’s: verkiezingen, porno, fake </a:t>
            </a:r>
            <a:r>
              <a:rPr lang="nl-NL" dirty="0" err="1">
                <a:latin typeface="Times New Roman" panose="02020603050405020304" pitchFamily="18" charset="0"/>
                <a:ea typeface="Calibri" panose="020F0502020204030204" pitchFamily="34" charset="0"/>
              </a:rPr>
              <a:t>news</a:t>
            </a:r>
            <a:endParaRPr lang="nl-NL" dirty="0">
              <a:latin typeface="Times New Roman" panose="02020603050405020304" pitchFamily="18" charset="0"/>
              <a:ea typeface="Calibri" panose="020F0502020204030204" pitchFamily="34" charset="0"/>
            </a:endParaRPr>
          </a:p>
          <a:p>
            <a:r>
              <a:rPr lang="nl-NL" sz="1800" dirty="0">
                <a:effectLst/>
                <a:latin typeface="Times New Roman" panose="02020603050405020304" pitchFamily="18" charset="0"/>
                <a:ea typeface="Calibri" panose="020F0502020204030204" pitchFamily="34" charset="0"/>
              </a:rPr>
              <a:t>Diversiteit aan benaderingen; strafrecht, bestuursrecht, civielrecht</a:t>
            </a:r>
          </a:p>
          <a:p>
            <a:r>
              <a:rPr lang="nl-NL" dirty="0">
                <a:latin typeface="Times New Roman" panose="02020603050405020304" pitchFamily="18" charset="0"/>
                <a:ea typeface="Calibri" panose="020F0502020204030204" pitchFamily="34" charset="0"/>
                <a:cs typeface="Times New Roman" panose="02020603050405020304" pitchFamily="18" charset="0"/>
              </a:rPr>
              <a:t>Diversiteit aan reguleringskeuzes: bv in China grotere nadruk op verantwoordelijkheid van internet providers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312849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gmented reality will give us superpowers - Big Think">
            <a:extLst>
              <a:ext uri="{FF2B5EF4-FFF2-40B4-BE49-F238E27FC236}">
                <a16:creationId xmlns:a16="http://schemas.microsoft.com/office/drawing/2014/main" id="{5212FD92-173F-E265-B063-3707F799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78" y="3698552"/>
            <a:ext cx="5075852" cy="2855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ugmented reality: What is it &amp; how will it affect telecommunications? -  VertiGIS">
            <a:extLst>
              <a:ext uri="{FF2B5EF4-FFF2-40B4-BE49-F238E27FC236}">
                <a16:creationId xmlns:a16="http://schemas.microsoft.com/office/drawing/2014/main" id="{B8518902-0F0D-1EE1-BAD1-FB7008CB2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52" y="3607868"/>
            <a:ext cx="4253982" cy="28359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gmented Reality Glasses: Things to know about top AR glasses in 2021">
            <a:extLst>
              <a:ext uri="{FF2B5EF4-FFF2-40B4-BE49-F238E27FC236}">
                <a16:creationId xmlns:a16="http://schemas.microsoft.com/office/drawing/2014/main" id="{42DAEEBE-A4F3-2974-34A5-7154D5C6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219831"/>
            <a:ext cx="6783734" cy="293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563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141413" y="1802914"/>
            <a:ext cx="4042792" cy="4857776"/>
          </a:xfrm>
        </p:spPr>
        <p:txBody>
          <a:bodyPr>
            <a:normAutofit fontScale="85000" lnSpcReduction="10000"/>
          </a:bodyPr>
          <a:lstStyle/>
          <a:p>
            <a:r>
              <a:rPr lang="nl-NL" sz="2200" dirty="0"/>
              <a:t>gegevensaantasting (art. 350a lid 1 Sr)</a:t>
            </a:r>
          </a:p>
          <a:p>
            <a:pPr marL="0" indent="0">
              <a:buNone/>
            </a:pPr>
            <a:r>
              <a:rPr lang="nl-NL" dirty="0"/>
              <a:t>‘Hij die opzettelijk en wederrechtelijk gegevens die door middel van een geautomatiseerd werk of door middel van telecommunicatie zijn opgeslagen, worden verwerkt of overgedragen, verandert, wist, onbruikbaar of ontoegankelijk maakt, dan wel andere gegevens daaraan toevoegt, wordt gestraft met gevangenisstraf van ten hoogste twee jaren of geldboete van de vierde categorie.’</a:t>
            </a:r>
            <a:endParaRPr lang="en-GB" dirty="0"/>
          </a:p>
          <a:p>
            <a:endParaRPr lang="en-GB" sz="1900" dirty="0"/>
          </a:p>
        </p:txBody>
      </p:sp>
      <p:sp>
        <p:nvSpPr>
          <p:cNvPr id="4" name="Tijdelijke aanduiding voor inhoud 2"/>
          <p:cNvSpPr txBox="1">
            <a:spLocks/>
          </p:cNvSpPr>
          <p:nvPr/>
        </p:nvSpPr>
        <p:spPr bwMode="auto">
          <a:xfrm>
            <a:off x="6094412" y="618518"/>
            <a:ext cx="3898776" cy="46905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b="1" dirty="0">
                <a:solidFill>
                  <a:schemeClr val="bg1"/>
                </a:solidFill>
              </a:rPr>
              <a:t>conclusie</a:t>
            </a:r>
          </a:p>
          <a:p>
            <a:r>
              <a:rPr lang="nl-NL" b="1" dirty="0">
                <a:solidFill>
                  <a:schemeClr val="bg1"/>
                </a:solidFill>
              </a:rPr>
              <a:t>lang verhaal (zie rapport) kort: deze bepaling lijkt van toepassing (deepfakes veranderen immers gegevens), maar is dat niet</a:t>
            </a:r>
          </a:p>
          <a:p>
            <a:r>
              <a:rPr lang="nl-NL" b="1" dirty="0">
                <a:solidFill>
                  <a:schemeClr val="bg1"/>
                </a:solidFill>
              </a:rPr>
              <a:t>ook de voorbereidingshandeling (art. 350d Sr) is dus niet toepasbaar, dus het maken, verspreiden of bezitten van </a:t>
            </a:r>
            <a:r>
              <a:rPr lang="nl-NL" b="1" dirty="0" err="1">
                <a:solidFill>
                  <a:schemeClr val="bg1"/>
                </a:solidFill>
              </a:rPr>
              <a:t>deepfaketechnologie</a:t>
            </a:r>
            <a:r>
              <a:rPr lang="nl-NL" b="1" dirty="0">
                <a:solidFill>
                  <a:schemeClr val="bg1"/>
                </a:solidFill>
              </a:rPr>
              <a:t> is niet als zodanig strafbaar</a:t>
            </a:r>
          </a:p>
          <a:p>
            <a:pPr marL="0" indent="0">
              <a:buNone/>
            </a:pPr>
            <a:endParaRPr lang="nl-NL" sz="2400" b="1" dirty="0">
              <a:solidFill>
                <a:schemeClr val="bg1"/>
              </a:solidFill>
            </a:endParaRPr>
          </a:p>
        </p:txBody>
      </p:sp>
    </p:spTree>
    <p:extLst>
      <p:ext uri="{BB962C8B-B14F-4D97-AF65-F5344CB8AC3E}">
        <p14:creationId xmlns:p14="http://schemas.microsoft.com/office/powerpoint/2010/main" val="36903911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379757" y="1499332"/>
            <a:ext cx="4042792" cy="4857776"/>
          </a:xfrm>
        </p:spPr>
        <p:txBody>
          <a:bodyPr>
            <a:normAutofit fontScale="70000" lnSpcReduction="20000"/>
          </a:bodyPr>
          <a:lstStyle/>
          <a:p>
            <a:r>
              <a:rPr lang="de-DE" sz="2200" dirty="0" err="1"/>
              <a:t>discriminatie</a:t>
            </a:r>
            <a:r>
              <a:rPr lang="de-DE" sz="2200" dirty="0"/>
              <a:t> (art. 137c </a:t>
            </a:r>
            <a:r>
              <a:rPr lang="de-DE" sz="2200" dirty="0" err="1"/>
              <a:t>e.v.</a:t>
            </a:r>
            <a:r>
              <a:rPr lang="de-DE" sz="2200" dirty="0"/>
              <a:t> </a:t>
            </a:r>
            <a:r>
              <a:rPr lang="de-DE" sz="2200" dirty="0" err="1"/>
              <a:t>Sr</a:t>
            </a:r>
            <a:r>
              <a:rPr lang="de-DE" sz="2200" dirty="0"/>
              <a:t>)</a:t>
            </a:r>
            <a:endParaRPr lang="nl-NL" sz="2200" dirty="0"/>
          </a:p>
          <a:p>
            <a:r>
              <a:rPr lang="nl-NL" sz="2200" dirty="0"/>
              <a:t>smaad, smaadschrift, laster en belediging (art. 261, 262 en 266 Sr)</a:t>
            </a:r>
          </a:p>
          <a:p>
            <a:r>
              <a:rPr lang="nl-NL" sz="2200" dirty="0"/>
              <a:t>wraakporno en het wederrechtelijk maken van seksuele afbeeldingen (art. 139h Sr)</a:t>
            </a:r>
          </a:p>
          <a:p>
            <a:r>
              <a:rPr lang="nl-NL" sz="2200" dirty="0"/>
              <a:t>overig, bijv.:</a:t>
            </a:r>
          </a:p>
          <a:p>
            <a:pPr lvl="1"/>
            <a:r>
              <a:rPr lang="nl-NL" sz="1900" dirty="0"/>
              <a:t>kinderpornografie (art. 240b Sr) (omvat ook virtuele afbeeldingen)</a:t>
            </a:r>
          </a:p>
          <a:p>
            <a:pPr lvl="1"/>
            <a:r>
              <a:rPr lang="nl-NL" sz="1900" dirty="0"/>
              <a:t>dierenpornografie (art. 254a Sr) (omvat ook virtuele afbeeldingen)</a:t>
            </a:r>
          </a:p>
          <a:p>
            <a:pPr lvl="1"/>
            <a:r>
              <a:rPr lang="nl-NL" sz="1900" dirty="0"/>
              <a:t>ongevraagd sturen van oneerbare afbeeldingen (art. 240 onder 2</a:t>
            </a:r>
            <a:r>
              <a:rPr lang="nl-NL" sz="1900" baseline="30000" dirty="0"/>
              <a:t>o</a:t>
            </a:r>
            <a:r>
              <a:rPr lang="nl-NL" sz="1900" dirty="0"/>
              <a:t> Sr)</a:t>
            </a:r>
          </a:p>
          <a:p>
            <a:pPr lvl="1"/>
            <a:r>
              <a:rPr lang="nl-NL" sz="1900" dirty="0"/>
              <a:t>belaging (art. 285b Sr)</a:t>
            </a:r>
          </a:p>
          <a:p>
            <a:pPr lvl="1"/>
            <a:r>
              <a:rPr lang="nl-NL" sz="1900" dirty="0"/>
              <a:t>inbreuken op portretrecht (art. 19-21 </a:t>
            </a:r>
            <a:r>
              <a:rPr lang="nl-NL" sz="1900" dirty="0" err="1"/>
              <a:t>Aw</a:t>
            </a:r>
            <a:r>
              <a:rPr lang="nl-NL" sz="1900" dirty="0"/>
              <a:t>) (maar niet strafrechtelijk gehandhaafd)</a:t>
            </a:r>
            <a:endParaRPr lang="en-GB" sz="1900" dirty="0"/>
          </a:p>
        </p:txBody>
      </p:sp>
      <p:sp>
        <p:nvSpPr>
          <p:cNvPr id="4" name="Tijdelijke aanduiding voor inhoud 2"/>
          <p:cNvSpPr txBox="1">
            <a:spLocks/>
          </p:cNvSpPr>
          <p:nvPr/>
        </p:nvSpPr>
        <p:spPr bwMode="auto">
          <a:xfrm>
            <a:off x="5660893" y="360728"/>
            <a:ext cx="3898776" cy="55283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b="1" dirty="0">
                <a:solidFill>
                  <a:schemeClr val="bg1"/>
                </a:solidFill>
              </a:rPr>
              <a:t>conclusies</a:t>
            </a:r>
          </a:p>
          <a:p>
            <a:r>
              <a:rPr lang="nl-NL" sz="1600" b="1" dirty="0">
                <a:solidFill>
                  <a:schemeClr val="bg1"/>
                </a:solidFill>
              </a:rPr>
              <a:t>vrijwel alle bepalingen zijn goed toepasbaar, vanwege de technologie-neutrale formuleringen</a:t>
            </a:r>
          </a:p>
          <a:p>
            <a:r>
              <a:rPr lang="nl-NL" sz="1600" b="1" dirty="0">
                <a:solidFill>
                  <a:schemeClr val="bg1"/>
                </a:solidFill>
              </a:rPr>
              <a:t>wraakporno (art. 139h lid 2 Sr) is een zeer belangrijke bepaling die toepasbaar is op deepfakes</a:t>
            </a:r>
          </a:p>
          <a:p>
            <a:pPr lvl="1"/>
            <a:r>
              <a:rPr lang="nl-NL" sz="1600" b="1" dirty="0">
                <a:solidFill>
                  <a:schemeClr val="bg1"/>
                </a:solidFill>
              </a:rPr>
              <a:t>NB alleen openbaarmaking (verspreiding) is strafbaar, het maken (voor eigen gebruik) niet; is dat een lacune? </a:t>
            </a:r>
          </a:p>
          <a:p>
            <a:r>
              <a:rPr lang="nl-NL" sz="1600" b="1" dirty="0">
                <a:solidFill>
                  <a:schemeClr val="bg1"/>
                </a:solidFill>
              </a:rPr>
              <a:t>ook smaad, laster en belediging zijn belangrijk om kwalijke deepfakes tegen te gaan – maar de grens tussen acceptabele en strafbare deepfake-uitingen is moeilijk bepaalbaar en zal in jurisprudentie verder ontwikkeld moeten worden</a:t>
            </a:r>
          </a:p>
          <a:p>
            <a:endParaRPr lang="nl-NL" sz="1600" b="1" dirty="0">
              <a:solidFill>
                <a:schemeClr val="bg1"/>
              </a:solidFill>
            </a:endParaRPr>
          </a:p>
        </p:txBody>
      </p:sp>
    </p:spTree>
    <p:extLst>
      <p:ext uri="{BB962C8B-B14F-4D97-AF65-F5344CB8AC3E}">
        <p14:creationId xmlns:p14="http://schemas.microsoft.com/office/powerpoint/2010/main" val="2577442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008077" y="2006417"/>
            <a:ext cx="4042792" cy="4260762"/>
          </a:xfrm>
        </p:spPr>
        <p:txBody>
          <a:bodyPr>
            <a:normAutofit fontScale="92500" lnSpcReduction="20000"/>
          </a:bodyPr>
          <a:lstStyle/>
          <a:p>
            <a:r>
              <a:rPr lang="nl-NL" dirty="0"/>
              <a:t>oplichting (art. 326 Sr)</a:t>
            </a:r>
          </a:p>
          <a:p>
            <a:r>
              <a:rPr lang="nl-NL" dirty="0"/>
              <a:t>afpersing en afdreiging (art. 317-318 Sr)</a:t>
            </a:r>
          </a:p>
          <a:p>
            <a:r>
              <a:rPr lang="nl-NL" dirty="0"/>
              <a:t>identiteitsfraude (art. 231a-231b Sr)</a:t>
            </a:r>
          </a:p>
          <a:p>
            <a:r>
              <a:rPr lang="nl-NL" dirty="0"/>
              <a:t>overig, bijv. </a:t>
            </a:r>
          </a:p>
          <a:p>
            <a:pPr lvl="1"/>
            <a:r>
              <a:rPr lang="nl-NL" sz="1800" dirty="0"/>
              <a:t>bedrijfsgeheimen (art. 273 Sr)</a:t>
            </a:r>
          </a:p>
          <a:p>
            <a:pPr lvl="1"/>
            <a:r>
              <a:rPr lang="nl-NL" sz="1800" dirty="0"/>
              <a:t>oneerlijke mededinging (art. 328bis Sr)</a:t>
            </a:r>
          </a:p>
          <a:p>
            <a:pPr lvl="1"/>
            <a:r>
              <a:rPr lang="nl-NL" sz="1800" dirty="0"/>
              <a:t>koersmanipulatie (art. 334 Sr)</a:t>
            </a:r>
          </a:p>
          <a:p>
            <a:pPr lvl="1"/>
            <a:r>
              <a:rPr lang="nl-NL" sz="1800" dirty="0"/>
              <a:t>valsheid in geschrifte (art. 225 Sr)</a:t>
            </a:r>
          </a:p>
        </p:txBody>
      </p:sp>
      <p:sp>
        <p:nvSpPr>
          <p:cNvPr id="4" name="Tijdelijke aanduiding voor inhoud 2"/>
          <p:cNvSpPr txBox="1">
            <a:spLocks/>
          </p:cNvSpPr>
          <p:nvPr/>
        </p:nvSpPr>
        <p:spPr bwMode="auto">
          <a:xfrm>
            <a:off x="5705969" y="618518"/>
            <a:ext cx="3898776" cy="58476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b="1" dirty="0">
                <a:solidFill>
                  <a:schemeClr val="bg1"/>
                </a:solidFill>
              </a:rPr>
              <a:t>conclusies</a:t>
            </a:r>
          </a:p>
          <a:p>
            <a:r>
              <a:rPr lang="nl-NL" b="1" dirty="0">
                <a:solidFill>
                  <a:schemeClr val="bg1"/>
                </a:solidFill>
              </a:rPr>
              <a:t>vrijwel alle bepalingen zijn goed toepasbaar, vanwege de technologie-neutrale formuleringen</a:t>
            </a:r>
          </a:p>
          <a:p>
            <a:r>
              <a:rPr lang="nl-NL" b="1" dirty="0">
                <a:solidFill>
                  <a:schemeClr val="bg1"/>
                </a:solidFill>
              </a:rPr>
              <a:t>vooral oplichting is een belangrijke bepaling om misbruik van deepfakes te bestrijden (bijv. bij CEO-fraude, vriend-in-nood-fraude)</a:t>
            </a:r>
          </a:p>
          <a:p>
            <a:r>
              <a:rPr lang="nl-NL" b="1" dirty="0">
                <a:solidFill>
                  <a:schemeClr val="bg1"/>
                </a:solidFill>
              </a:rPr>
              <a:t>mogelijke lacune: identiteitsfraude</a:t>
            </a:r>
          </a:p>
        </p:txBody>
      </p:sp>
    </p:spTree>
    <p:extLst>
      <p:ext uri="{BB962C8B-B14F-4D97-AF65-F5344CB8AC3E}">
        <p14:creationId xmlns:p14="http://schemas.microsoft.com/office/powerpoint/2010/main" val="5370342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Strafrecht</a:t>
            </a:r>
            <a:endParaRPr lang="en-GB" dirty="0"/>
          </a:p>
        </p:txBody>
      </p:sp>
      <p:sp>
        <p:nvSpPr>
          <p:cNvPr id="3" name="Tijdelijke aanduiding voor inhoud 2"/>
          <p:cNvSpPr>
            <a:spLocks noGrp="1"/>
          </p:cNvSpPr>
          <p:nvPr>
            <p:ph idx="1"/>
          </p:nvPr>
        </p:nvSpPr>
        <p:spPr>
          <a:xfrm>
            <a:off x="1251358" y="1570482"/>
            <a:ext cx="4042792" cy="4677918"/>
          </a:xfrm>
        </p:spPr>
        <p:txBody>
          <a:bodyPr>
            <a:normAutofit fontScale="70000" lnSpcReduction="20000"/>
          </a:bodyPr>
          <a:lstStyle/>
          <a:p>
            <a:pPr marL="0" indent="0">
              <a:buNone/>
            </a:pPr>
            <a:r>
              <a:rPr lang="nl-NL" u="sng" dirty="0"/>
              <a:t>art. 231a lid 1 Sr</a:t>
            </a:r>
          </a:p>
          <a:p>
            <a:pPr marL="0" indent="0">
              <a:buNone/>
            </a:pPr>
            <a:r>
              <a:rPr lang="nl-NL" dirty="0"/>
              <a:t>1. Hij die </a:t>
            </a:r>
            <a:r>
              <a:rPr lang="nl-NL" b="1" dirty="0"/>
              <a:t>biometrische kenmerken of biometrische persoonsgegevens </a:t>
            </a:r>
            <a:r>
              <a:rPr lang="nl-NL" dirty="0"/>
              <a:t>valselijk opmaakt of vervalst met het oogmerk om deze als echt en onvervalst te gebruiken of te doen gebruiken in gevallen waarin die kenmerken of persoonsgegevens worden gebruikt voor het vaststellen van iemands identiteit, teneinde zijn identiteit te verhelen of de identiteit van een ander te verhelen of misbruiken, wordt gestraft met gevangenisstraf van ten hoogste zes jaren of geldboete van de vijfde categorie.</a:t>
            </a:r>
          </a:p>
        </p:txBody>
      </p:sp>
      <p:sp>
        <p:nvSpPr>
          <p:cNvPr id="4" name="Tijdelijke aanduiding voor inhoud 2"/>
          <p:cNvSpPr txBox="1">
            <a:spLocks/>
          </p:cNvSpPr>
          <p:nvPr/>
        </p:nvSpPr>
        <p:spPr bwMode="auto">
          <a:xfrm>
            <a:off x="5404095" y="911014"/>
            <a:ext cx="3898776" cy="46779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1pPr>
            <a:lvl2pPr marL="742950" indent="-285750" algn="l" defTabSz="457200" rtl="0" eaLnBrk="0" fontAlgn="base" hangingPunct="0">
              <a:spcBef>
                <a:spcPct val="20000"/>
              </a:spcBef>
              <a:spcAft>
                <a:spcPts val="600"/>
              </a:spcAft>
              <a:buFont typeface="Arial"/>
              <a:buChar char="•"/>
              <a:defRPr sz="2000" kern="1200">
                <a:solidFill>
                  <a:schemeClr val="tx2"/>
                </a:solidFill>
                <a:latin typeface="Arial"/>
                <a:ea typeface="ヒラギノ角ゴ Pro W3" pitchFamily="-109" charset="-128"/>
                <a:cs typeface="Arial"/>
              </a:defRPr>
            </a:lvl2pPr>
            <a:lvl3pPr marL="1143000" indent="-228600" algn="l" defTabSz="457200" rtl="0" eaLnBrk="0" fontAlgn="base" hangingPunct="0">
              <a:spcBef>
                <a:spcPct val="20000"/>
              </a:spcBef>
              <a:spcAft>
                <a:spcPts val="600"/>
              </a:spcAft>
              <a:buFont typeface="Arial" pitchFamily="34" charset="0"/>
              <a:buChar char="•"/>
              <a:defRPr sz="2000" kern="1200">
                <a:solidFill>
                  <a:schemeClr val="tx2"/>
                </a:solidFill>
                <a:latin typeface="Arial"/>
                <a:ea typeface="ヒラギノ角ゴ Pro W3" pitchFamily="-109" charset="-128"/>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0" fontAlgn="base" hangingPunct="0">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800" b="1" u="sng" dirty="0">
                <a:solidFill>
                  <a:schemeClr val="bg1"/>
                </a:solidFill>
              </a:rPr>
              <a:t>art. 231b Sr</a:t>
            </a:r>
          </a:p>
          <a:p>
            <a:pPr marL="0" indent="0">
              <a:buNone/>
            </a:pPr>
            <a:r>
              <a:rPr lang="nl-NL" sz="1800" b="1" dirty="0">
                <a:solidFill>
                  <a:schemeClr val="bg1"/>
                </a:solidFill>
              </a:rPr>
              <a:t>Hij die opzettelijk en wederrechtelijk identificerende persoonsgegevens, niet zijnde biometrische persoonsgegevens, van een ander gebruikt met het oogmerk om zijn identiteit te verhelen of de identiteit van de ander te verhelen of misbruiken, waardoor uit dat gebruik enig nadeel kan ontstaan, wordt gestraft met een gevangenisstraf van ten hoogste vijf jaren of geldboete van de vijfde categorie.</a:t>
            </a:r>
            <a:endParaRPr lang="nl-NL" sz="1400" b="1" dirty="0">
              <a:solidFill>
                <a:schemeClr val="bg1"/>
              </a:solidFill>
            </a:endParaRPr>
          </a:p>
        </p:txBody>
      </p:sp>
    </p:spTree>
    <p:extLst>
      <p:ext uri="{BB962C8B-B14F-4D97-AF65-F5344CB8AC3E}">
        <p14:creationId xmlns:p14="http://schemas.microsoft.com/office/powerpoint/2010/main" val="1486230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EACBC-A756-173B-0D05-6605103C403E}"/>
              </a:ext>
            </a:extLst>
          </p:cNvPr>
          <p:cNvSpPr>
            <a:spLocks noGrp="1"/>
          </p:cNvSpPr>
          <p:nvPr>
            <p:ph type="title"/>
          </p:nvPr>
        </p:nvSpPr>
        <p:spPr>
          <a:xfrm>
            <a:off x="1141413" y="157124"/>
            <a:ext cx="9905998" cy="1478570"/>
          </a:xfrm>
        </p:spPr>
        <p:txBody>
          <a:bodyPr/>
          <a:lstStyle/>
          <a:p>
            <a:r>
              <a:rPr lang="nl-NL" dirty="0"/>
              <a:t>Strafrecht</a:t>
            </a:r>
          </a:p>
        </p:txBody>
      </p:sp>
      <p:sp>
        <p:nvSpPr>
          <p:cNvPr id="3" name="Tijdelijke aanduiding voor inhoud 2">
            <a:extLst>
              <a:ext uri="{FF2B5EF4-FFF2-40B4-BE49-F238E27FC236}">
                <a16:creationId xmlns:a16="http://schemas.microsoft.com/office/drawing/2014/main" id="{324A5FC0-60C3-A8A4-C020-BEF68E408C80}"/>
              </a:ext>
            </a:extLst>
          </p:cNvPr>
          <p:cNvSpPr>
            <a:spLocks noGrp="1"/>
          </p:cNvSpPr>
          <p:nvPr>
            <p:ph idx="1"/>
          </p:nvPr>
        </p:nvSpPr>
        <p:spPr>
          <a:xfrm>
            <a:off x="1141412" y="1451295"/>
            <a:ext cx="9905999" cy="4655890"/>
          </a:xfrm>
        </p:spPr>
        <p:txBody>
          <a:bodyPr>
            <a:normAutofit/>
          </a:bodyPr>
          <a:lstStyle/>
          <a:p>
            <a:pPr algn="l"/>
            <a:r>
              <a:rPr lang="nl-NL" sz="1600" b="1" i="0" u="none" strike="noStrike" baseline="0" dirty="0">
                <a:latin typeface="ScalaSansPro"/>
              </a:rPr>
              <a:t>Dit betekent dat </a:t>
            </a:r>
            <a:r>
              <a:rPr lang="nl-NL" sz="1600" b="1" i="0" u="none" strike="noStrike" baseline="0" dirty="0" err="1">
                <a:latin typeface="ScalaSansPro"/>
              </a:rPr>
              <a:t>deepfakevideo’s</a:t>
            </a:r>
            <a:r>
              <a:rPr lang="nl-NL" sz="1600" b="1" i="0" u="none" strike="noStrike" baseline="0" dirty="0">
                <a:latin typeface="ScalaSansPro"/>
              </a:rPr>
              <a:t> of -audiobestanden alleen onder artikel 231b Sr zullen vallen indien de bestanden naast iemands uiterlijk of stem ook diens (bij)naam of een ander beschrijvend identiteitskenmerk vermelden. De strafbaarheid zit hem dan in het misbruik van de aanduiding van de persoon, niet in het misbruik van het uiterlijk of de stem. De kern van de meeste </a:t>
            </a:r>
            <a:r>
              <a:rPr lang="nl-NL" sz="1600" b="1" i="0" u="none" strike="noStrike" baseline="0" dirty="0" err="1">
                <a:latin typeface="ScalaSansPro"/>
              </a:rPr>
              <a:t>deepfakes</a:t>
            </a:r>
            <a:r>
              <a:rPr lang="nl-NL" sz="1600" b="1" i="0" u="none" strike="noStrike" baseline="0" dirty="0">
                <a:latin typeface="ScalaSansPro"/>
              </a:rPr>
              <a:t> is echter juist dit laatste: het gebruiken van iemands herkenbare uiterlijk, stem of gedrag, om de indruk te wekken dat het om die persoon gaat.</a:t>
            </a:r>
          </a:p>
          <a:p>
            <a:pPr algn="l"/>
            <a:r>
              <a:rPr lang="nl-NL" sz="1600" b="1" i="0" u="none" strike="noStrike" baseline="0" dirty="0">
                <a:latin typeface="ScalaSansPro"/>
              </a:rPr>
              <a:t>Voor de strafbaarheid van </a:t>
            </a:r>
            <a:r>
              <a:rPr lang="nl-NL" sz="1600" b="1" i="0" u="none" strike="noStrike" baseline="0" dirty="0" err="1">
                <a:latin typeface="ScalaSansPro"/>
              </a:rPr>
              <a:t>deepfakes</a:t>
            </a:r>
            <a:r>
              <a:rPr lang="nl-NL" sz="1600" b="1" i="0" u="none" strike="noStrike" baseline="0" dirty="0">
                <a:latin typeface="ScalaSansPro"/>
              </a:rPr>
              <a:t> als zodanig  betekent dit dat identiteitsfraude eigenlijk vooral  toepasbaar is wanneer </a:t>
            </a:r>
            <a:r>
              <a:rPr lang="nl-NL" sz="1600" b="1" i="0" u="none" strike="noStrike" baseline="0" dirty="0" err="1">
                <a:latin typeface="ScalaSansPro"/>
              </a:rPr>
              <a:t>deepfakes</a:t>
            </a:r>
            <a:r>
              <a:rPr lang="nl-NL" sz="1600" b="1" i="0" u="none" strike="noStrike" baseline="0" dirty="0">
                <a:latin typeface="ScalaSansPro"/>
              </a:rPr>
              <a:t> worden gebruikt om de schuld aan een misdrijf te verhullen of om biometrische identiteitscontroles te omzeilen; dan is artikel 231a Sr toepasbaar. Het omzeile</a:t>
            </a:r>
            <a:r>
              <a:rPr lang="nl-NL" sz="1600" b="1" dirty="0">
                <a:latin typeface="ScalaSansPro"/>
              </a:rPr>
              <a:t>n </a:t>
            </a:r>
            <a:r>
              <a:rPr lang="nl-NL" sz="1600" b="1" i="0" u="none" strike="noStrike" baseline="0" dirty="0">
                <a:latin typeface="ScalaSansPro"/>
              </a:rPr>
              <a:t>van identiteitscontroles door middel van </a:t>
            </a:r>
            <a:r>
              <a:rPr lang="nl-NL" sz="1600" b="1" i="0" u="none" strike="noStrike" baseline="0" dirty="0" err="1">
                <a:latin typeface="ScalaSansPro"/>
              </a:rPr>
              <a:t>deepfakes</a:t>
            </a:r>
            <a:r>
              <a:rPr lang="nl-NL" sz="1600" b="1" i="0" u="none" strike="noStrike" baseline="0" dirty="0">
                <a:latin typeface="ScalaSansPro"/>
              </a:rPr>
              <a:t> zal zelden voorkomen; er zijn in deze studie weinig voorbeelden naar voren gekomen van </a:t>
            </a:r>
            <a:r>
              <a:rPr lang="nl-NL" sz="1600" b="1" i="0" u="none" strike="noStrike" baseline="0" dirty="0" err="1">
                <a:latin typeface="ScalaSansPro"/>
              </a:rPr>
              <a:t>deepfakes</a:t>
            </a:r>
            <a:r>
              <a:rPr lang="nl-NL" sz="1600" b="1" i="0" u="none" strike="noStrike" baseline="0" dirty="0">
                <a:latin typeface="ScalaSansPro"/>
              </a:rPr>
              <a:t> om onrechtmatig een gebouw of evenement binnen te komen of anderszins identiteitscontroleurs te foppen. Artikel 231b Sr zal niet kunnen worden ingeroepen om </a:t>
            </a:r>
            <a:r>
              <a:rPr lang="nl-NL" sz="1600" b="1" i="0" u="none" strike="noStrike" baseline="0" dirty="0" err="1">
                <a:latin typeface="ScalaSansPro"/>
              </a:rPr>
              <a:t>deepfakes</a:t>
            </a:r>
            <a:r>
              <a:rPr lang="nl-NL" sz="1600" b="1" i="0" u="none" strike="noStrike" baseline="0" dirty="0">
                <a:latin typeface="ScalaSansPro"/>
              </a:rPr>
              <a:t> als zodanig te bestrijden waarbij zonder iemands toestemming diens beeld of stem wordt gebruikt en ‘enig nadeel’ kan ontstaan, behalve in gevallen waarin ook expliciet de (bij)naam of andere beschrijvende aanduiding van de persoon wordt vermeld. Of dat een ernstige lacune is, hangt af van de vraag of andere strafbaarstellingen voldoende dergelijke situaties afdekken.</a:t>
            </a:r>
            <a:endParaRPr lang="nl-NL" b="1" dirty="0"/>
          </a:p>
        </p:txBody>
      </p:sp>
    </p:spTree>
    <p:extLst>
      <p:ext uri="{BB962C8B-B14F-4D97-AF65-F5344CB8AC3E}">
        <p14:creationId xmlns:p14="http://schemas.microsoft.com/office/powerpoint/2010/main" val="17941616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BA1F32-B310-450C-9B43-45D207CBCAF9}"/>
              </a:ext>
            </a:extLst>
          </p:cNvPr>
          <p:cNvSpPr>
            <a:spLocks noGrp="1"/>
          </p:cNvSpPr>
          <p:nvPr>
            <p:ph type="title"/>
          </p:nvPr>
        </p:nvSpPr>
        <p:spPr>
          <a:xfrm>
            <a:off x="1143001" y="111145"/>
            <a:ext cx="9905998" cy="1478570"/>
          </a:xfrm>
        </p:spPr>
        <p:txBody>
          <a:bodyPr/>
          <a:lstStyle/>
          <a:p>
            <a:r>
              <a:rPr lang="nl-NL" dirty="0"/>
              <a:t>Gegevensbeschermingsrecht</a:t>
            </a:r>
          </a:p>
        </p:txBody>
      </p:sp>
      <p:sp>
        <p:nvSpPr>
          <p:cNvPr id="3" name="Tijdelijke aanduiding voor inhoud 2">
            <a:extLst>
              <a:ext uri="{FF2B5EF4-FFF2-40B4-BE49-F238E27FC236}">
                <a16:creationId xmlns:a16="http://schemas.microsoft.com/office/drawing/2014/main" id="{6C2D6317-FEEC-4F30-A1C4-9556E5647D94}"/>
              </a:ext>
            </a:extLst>
          </p:cNvPr>
          <p:cNvSpPr>
            <a:spLocks noGrp="1"/>
          </p:cNvSpPr>
          <p:nvPr>
            <p:ph idx="1"/>
          </p:nvPr>
        </p:nvSpPr>
        <p:spPr>
          <a:xfrm>
            <a:off x="910167" y="1333850"/>
            <a:ext cx="10371665" cy="4689445"/>
          </a:xfrm>
        </p:spPr>
        <p:txBody>
          <a:bodyPr>
            <a:normAutofit/>
          </a:bodyPr>
          <a:lstStyle/>
          <a:p>
            <a:r>
              <a:rPr lang="nl-NL" b="1" dirty="0">
                <a:effectLst/>
                <a:latin typeface="Times New Roman" panose="02020603050405020304" pitchFamily="18" charset="0"/>
                <a:ea typeface="Calibri" panose="020F0502020204030204" pitchFamily="34" charset="0"/>
                <a:cs typeface="Times New Roman" panose="02020603050405020304" pitchFamily="18" charset="0"/>
              </a:rPr>
              <a:t>Legitieme verwerkingsgrond</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Informatieplicht</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Datakwaliteit</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Rechten datasubject: rectificatie, recht om vergeten te worden, etc.</a:t>
            </a:r>
          </a:p>
          <a:p>
            <a:r>
              <a:rPr lang="nl-NL" b="1" dirty="0">
                <a:effectLst/>
                <a:latin typeface="Times New Roman" panose="02020603050405020304" pitchFamily="18" charset="0"/>
                <a:ea typeface="Calibri" panose="020F0502020204030204" pitchFamily="34" charset="0"/>
                <a:cs typeface="Times New Roman" panose="02020603050405020304" pitchFamily="18" charset="0"/>
              </a:rPr>
              <a:t>Dan zijn er ook nog de diverse rechten van het datasubject waar rekening mee moet worden</a:t>
            </a:r>
          </a:p>
        </p:txBody>
      </p:sp>
    </p:spTree>
    <p:extLst>
      <p:ext uri="{BB962C8B-B14F-4D97-AF65-F5344CB8AC3E}">
        <p14:creationId xmlns:p14="http://schemas.microsoft.com/office/powerpoint/2010/main" val="7965278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31BF5-92EB-47BC-92C5-36FD5A912D93}"/>
              </a:ext>
            </a:extLst>
          </p:cNvPr>
          <p:cNvSpPr>
            <a:spLocks noGrp="1"/>
          </p:cNvSpPr>
          <p:nvPr>
            <p:ph type="title"/>
          </p:nvPr>
        </p:nvSpPr>
        <p:spPr/>
        <p:txBody>
          <a:bodyPr/>
          <a:lstStyle/>
          <a:p>
            <a:r>
              <a:rPr lang="nl-NL" dirty="0"/>
              <a:t>Gegevensbeschermingsrecht</a:t>
            </a:r>
          </a:p>
        </p:txBody>
      </p:sp>
      <p:sp>
        <p:nvSpPr>
          <p:cNvPr id="3" name="Tijdelijke aanduiding voor inhoud 2">
            <a:extLst>
              <a:ext uri="{FF2B5EF4-FFF2-40B4-BE49-F238E27FC236}">
                <a16:creationId xmlns:a16="http://schemas.microsoft.com/office/drawing/2014/main" id="{DA71F78C-2983-210C-6EDD-C442240CAD05}"/>
              </a:ext>
            </a:extLst>
          </p:cNvPr>
          <p:cNvSpPr>
            <a:spLocks noGrp="1"/>
          </p:cNvSpPr>
          <p:nvPr>
            <p:ph idx="1"/>
          </p:nvPr>
        </p:nvSpPr>
        <p:spPr>
          <a:xfrm>
            <a:off x="1141412" y="1954635"/>
            <a:ext cx="9905999" cy="3836566"/>
          </a:xfrm>
        </p:spPr>
        <p:txBody>
          <a:bodyPr/>
          <a:lstStyle/>
          <a:p>
            <a:r>
              <a:rPr lang="nl-NL" b="1" dirty="0"/>
              <a:t>Persoonsgegevens</a:t>
            </a:r>
          </a:p>
          <a:p>
            <a:pPr lvl="1"/>
            <a:r>
              <a:rPr lang="nl-NL" b="1" dirty="0"/>
              <a:t>Niet bestaande personen</a:t>
            </a:r>
          </a:p>
          <a:p>
            <a:pPr lvl="1"/>
            <a:r>
              <a:rPr lang="nl-NL" b="1" dirty="0"/>
              <a:t>Combinatie van meerdere personen</a:t>
            </a:r>
          </a:p>
          <a:p>
            <a:pPr lvl="1"/>
            <a:r>
              <a:rPr lang="nl-NL" b="1" dirty="0"/>
              <a:t>Overleden persoon</a:t>
            </a:r>
          </a:p>
          <a:p>
            <a:r>
              <a:rPr lang="nl-NL" b="1" dirty="0"/>
              <a:t>Huishoudelijke exceptie</a:t>
            </a:r>
          </a:p>
          <a:p>
            <a:pPr lvl="1"/>
            <a:r>
              <a:rPr lang="nl-NL" b="1" dirty="0"/>
              <a:t>Privaat-publiek</a:t>
            </a:r>
          </a:p>
          <a:p>
            <a:pPr lvl="1"/>
            <a:r>
              <a:rPr lang="nl-NL" b="1" dirty="0"/>
              <a:t>Schade</a:t>
            </a:r>
          </a:p>
        </p:txBody>
      </p:sp>
    </p:spTree>
    <p:extLst>
      <p:ext uri="{BB962C8B-B14F-4D97-AF65-F5344CB8AC3E}">
        <p14:creationId xmlns:p14="http://schemas.microsoft.com/office/powerpoint/2010/main" val="3828145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2DF46-DB6B-44E1-BD2A-2F1F801EFDB7}"/>
              </a:ext>
            </a:extLst>
          </p:cNvPr>
          <p:cNvSpPr>
            <a:spLocks noGrp="1"/>
          </p:cNvSpPr>
          <p:nvPr>
            <p:ph type="title"/>
          </p:nvPr>
        </p:nvSpPr>
        <p:spPr>
          <a:xfrm>
            <a:off x="1359526" y="17024"/>
            <a:ext cx="9905998" cy="1478570"/>
          </a:xfrm>
        </p:spPr>
        <p:txBody>
          <a:bodyPr/>
          <a:lstStyle/>
          <a:p>
            <a:r>
              <a:rPr lang="nl-NL" dirty="0"/>
              <a:t>AI ACT</a:t>
            </a:r>
          </a:p>
        </p:txBody>
      </p:sp>
      <p:sp>
        <p:nvSpPr>
          <p:cNvPr id="3" name="Tijdelijke aanduiding voor inhoud 2">
            <a:extLst>
              <a:ext uri="{FF2B5EF4-FFF2-40B4-BE49-F238E27FC236}">
                <a16:creationId xmlns:a16="http://schemas.microsoft.com/office/drawing/2014/main" id="{35595B41-6C84-4AA3-A9EF-B612AF763AA9}"/>
              </a:ext>
            </a:extLst>
          </p:cNvPr>
          <p:cNvSpPr>
            <a:spLocks noGrp="1"/>
          </p:cNvSpPr>
          <p:nvPr>
            <p:ph idx="1"/>
          </p:nvPr>
        </p:nvSpPr>
        <p:spPr>
          <a:xfrm>
            <a:off x="697070" y="1124126"/>
            <a:ext cx="9780780" cy="5329302"/>
          </a:xfrm>
        </p:spPr>
        <p:txBody>
          <a:bodyPr>
            <a:normAutofit fontScale="70000" lnSpcReduction="20000"/>
          </a:bodyPr>
          <a:lstStyle/>
          <a:p>
            <a:r>
              <a:rPr lang="nl-NL" b="1" dirty="0"/>
              <a:t>Er is een overweldigend vage bepaling in de voorgestelde AI-wet over </a:t>
            </a:r>
            <a:r>
              <a:rPr lang="nl-NL" b="1" dirty="0" err="1"/>
              <a:t>deepfakes</a:t>
            </a:r>
            <a:r>
              <a:rPr lang="nl-NL" b="1" dirty="0"/>
              <a:t>. De bepaling houdt in: 'Gebruikers van een AI-systeem dat beeld-, audio- of video-inhoud genereert of manipuleert die aanmerkelijk lijkt op bestaande personen, objecten, plaatsen of andere entiteiten of gebeurtenissen en ten onrechte voor een persoon authentiek of waarheidsgetrouw lijkt te zijn ('</a:t>
            </a:r>
            <a:r>
              <a:rPr lang="nl-NL" b="1" dirty="0" err="1"/>
              <a:t>deep</a:t>
            </a:r>
            <a:r>
              <a:rPr lang="nl-NL" b="1" dirty="0"/>
              <a:t> fake'), zal onthullen dat de inhoud kunstmatig is gegenereerd of gemanipuleerd.’ </a:t>
            </a:r>
          </a:p>
          <a:p>
            <a:pPr lvl="1"/>
            <a:r>
              <a:rPr lang="nl-NL" b="1" dirty="0"/>
              <a:t>De bepaling heeft betrekking op alle gemanipuleerde inhoud; het probleem is echter dat, afhankelijk van je definitie van manipulatie, elke communicatietechnologie vervormt. Videoservices hebben ingebouwde tools die huidtinten egaliseren, audioservices filteren hoge tonen automatisch weg, enz. De schatting is dat over 5 jaar meer dan 90% van alle online content in een of andere vorm zal worden gemanipuleerd. Belangrijk is dat de AI-wet ook verwijst naar gemanipuleerde content over objecten en plaatsen, zoals een zon met een smiley. Is deze bepaling van toepassing op al deze inhoud?</a:t>
            </a:r>
          </a:p>
          <a:p>
            <a:pPr lvl="1"/>
            <a:r>
              <a:rPr lang="nl-NL" b="1" dirty="0"/>
              <a:t>De bepaling houdt alleen in dat de gebruiker moet melden dat de inhoud is gemanipuleerd: maar aan wie moet hij dergelijke informatie bekendmaken? Het algemene publiek; de afgebeelde persoon; het platform waarop het is geplaatst? </a:t>
            </a:r>
          </a:p>
          <a:p>
            <a:pPr lvl="1"/>
            <a:r>
              <a:rPr lang="nl-NL" b="1" dirty="0"/>
              <a:t>Het is de gebruiker van het AI-systeem die de verplichting heeft om informatie over de manipulatie van de media vrij te geven; hoe moet het dit doen? Via metacontent of in de content zelf? Hoe groot of klein moet de uitleg zijn? Wat moet die informatie inhouden: ‘deze inhoud is gemanipuleerd’ of een beschrijving van wat is gemanipuleerd? </a:t>
            </a:r>
          </a:p>
          <a:p>
            <a:pPr lvl="1"/>
            <a:r>
              <a:rPr lang="nl-NL" b="1" dirty="0"/>
              <a:t>Hoe verhoudt deze bepaling zich tot de AVG? Enerzijds benadrukt de AVG onder meer dat de verwerkte gegevens correct en actueel moeten zijn (principe van datakwaliteit); moet deze bepaling worden gezien als op zich een verbod op </a:t>
            </a:r>
            <a:r>
              <a:rPr lang="nl-NL" b="1" dirty="0" err="1"/>
              <a:t>deepfakes</a:t>
            </a:r>
            <a:r>
              <a:rPr lang="nl-NL" b="1" dirty="0"/>
              <a:t> en zo ja, moet de AI-wetregel worden gezien als een uitzondering daarop en andere beperkingen uit de AVG? En wat voegt de AI-wet toe aan de transparantieverplichting van de AVG?</a:t>
            </a:r>
          </a:p>
        </p:txBody>
      </p:sp>
    </p:spTree>
    <p:extLst>
      <p:ext uri="{BB962C8B-B14F-4D97-AF65-F5344CB8AC3E}">
        <p14:creationId xmlns:p14="http://schemas.microsoft.com/office/powerpoint/2010/main" val="4136646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5D88B-C288-428E-BE77-589D14AAAADA}"/>
              </a:ext>
            </a:extLst>
          </p:cNvPr>
          <p:cNvSpPr>
            <a:spLocks noGrp="1"/>
          </p:cNvSpPr>
          <p:nvPr>
            <p:ph type="title"/>
          </p:nvPr>
        </p:nvSpPr>
        <p:spPr>
          <a:xfrm>
            <a:off x="1143001" y="0"/>
            <a:ext cx="9905998" cy="1478570"/>
          </a:xfrm>
        </p:spPr>
        <p:txBody>
          <a:bodyPr/>
          <a:lstStyle/>
          <a:p>
            <a:r>
              <a:rPr lang="nl-NL" dirty="0"/>
              <a:t>Vrijheid van meningsuiting</a:t>
            </a:r>
          </a:p>
        </p:txBody>
      </p:sp>
      <p:sp>
        <p:nvSpPr>
          <p:cNvPr id="3" name="Tijdelijke aanduiding voor inhoud 2">
            <a:extLst>
              <a:ext uri="{FF2B5EF4-FFF2-40B4-BE49-F238E27FC236}">
                <a16:creationId xmlns:a16="http://schemas.microsoft.com/office/drawing/2014/main" id="{C7DAEAC4-B305-491F-A57F-FC404C0188D0}"/>
              </a:ext>
            </a:extLst>
          </p:cNvPr>
          <p:cNvSpPr>
            <a:spLocks noGrp="1"/>
          </p:cNvSpPr>
          <p:nvPr>
            <p:ph idx="1"/>
          </p:nvPr>
        </p:nvSpPr>
        <p:spPr>
          <a:xfrm>
            <a:off x="677334" y="1585519"/>
            <a:ext cx="8596668" cy="4815281"/>
          </a:xfrm>
        </p:spPr>
        <p:txBody>
          <a:bodyPr>
            <a:normAutofit fontScale="77500" lnSpcReduction="20000"/>
          </a:bodyPr>
          <a:lstStyle/>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Binnen het Europees Verdrag voor de Rechten van de Mens moet er voor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gekeken naar het samenspel van artikel 8 EVRM, waarin het recht op privacy is vervat, en artikel 10 EVRM, waarin het recht op vrijheid van meningsuiting is vervat.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Bij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met een mogelijk onrechtmatig karakter zullen vaak twee partijen een beroep kunnen doen op twee verschillende mensenrechten: de maker van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vrijheid van meningsuiting, de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afgebeeldene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zijn recht op eer en goede naam en recht op reputatie. Dit zal per zaak moeten worden bekeken. Wel zijn twee bijzondere punten van belang.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Enerzijds heeft het Hof een uitgebreide doctrine aangaande wat het noemt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reasonable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expectation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of privacy’</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daaruit volgt dat mensen zelfs in een werkomgeving of in de publieke ruimte mogen verwachten dat hun privacy wordt beschermd. Zelfs als een persoon zelf extreme seksuele afbeeldingen van zichzelf op het internet zet, dan nog mag hij verwachten dat zijn privacy door anderen wordt gerespecteerd. Dat is van belang omdat hieruit volgt dat het recht op privacy op veruit het meeste materiaal dat wordt gebruik voor het genereren van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van toepassing zal zijn.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Anderzijds geldt er een speciale doctrine voor bekende personen: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legitimate</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expectation</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of privacy</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Dit is van belang omdat de meeste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worden gemaakt ofwel over personen in de directe omgeving van de maker ofwel over bekende personen. Deze bekende personen moeten, zeker als het politici of ambtsdragers betreft, volgens het Hof meer dulden in termen van inperkingen in hun privésfeer en hun reputatie, eer en goede naam dan gewone burgers. Toch blijkt dat het Hof eveneens benadrukt dat dergelijke inperkingen alsnog proportioneel dienen te zijn en dat ook publieke personen een recht op privacy toekomt. </a:t>
            </a:r>
          </a:p>
          <a:p>
            <a:endParaRPr lang="nl-NL" dirty="0"/>
          </a:p>
        </p:txBody>
      </p:sp>
    </p:spTree>
    <p:extLst>
      <p:ext uri="{BB962C8B-B14F-4D97-AF65-F5344CB8AC3E}">
        <p14:creationId xmlns:p14="http://schemas.microsoft.com/office/powerpoint/2010/main" val="32878935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9482C3-E7A0-6AD4-09B2-6144D40B813D}"/>
              </a:ext>
            </a:extLst>
          </p:cNvPr>
          <p:cNvSpPr>
            <a:spLocks noGrp="1"/>
          </p:cNvSpPr>
          <p:nvPr>
            <p:ph type="title"/>
          </p:nvPr>
        </p:nvSpPr>
        <p:spPr/>
        <p:txBody>
          <a:bodyPr/>
          <a:lstStyle/>
          <a:p>
            <a:r>
              <a:rPr lang="nl-NL" dirty="0"/>
              <a:t>Vrijheid van meningsuiting</a:t>
            </a:r>
          </a:p>
        </p:txBody>
      </p:sp>
      <p:sp>
        <p:nvSpPr>
          <p:cNvPr id="3" name="Tijdelijke aanduiding voor inhoud 2">
            <a:extLst>
              <a:ext uri="{FF2B5EF4-FFF2-40B4-BE49-F238E27FC236}">
                <a16:creationId xmlns:a16="http://schemas.microsoft.com/office/drawing/2014/main" id="{AEB6BE7B-F82B-B4D1-AAC0-5331D8847C14}"/>
              </a:ext>
            </a:extLst>
          </p:cNvPr>
          <p:cNvSpPr>
            <a:spLocks noGrp="1"/>
          </p:cNvSpPr>
          <p:nvPr>
            <p:ph idx="1"/>
          </p:nvPr>
        </p:nvSpPr>
        <p:spPr/>
        <p:txBody>
          <a:bodyPr>
            <a:normAutofit fontScale="85000" lnSpcReduction="20000"/>
          </a:bodyPr>
          <a:lstStyle/>
          <a:p>
            <a:r>
              <a:rPr lang="nl-NL" dirty="0" err="1"/>
              <a:t>Reasonable</a:t>
            </a:r>
            <a:r>
              <a:rPr lang="nl-NL" dirty="0"/>
              <a:t> </a:t>
            </a:r>
            <a:r>
              <a:rPr lang="nl-NL" dirty="0" err="1"/>
              <a:t>expectation</a:t>
            </a:r>
            <a:r>
              <a:rPr lang="nl-NL" dirty="0"/>
              <a:t> is vrijwel absoluut &gt; grote implicaties voor de mogelijkheid tot hergebruik van zowel privédata als data uit het publieke domein</a:t>
            </a:r>
          </a:p>
          <a:p>
            <a:r>
              <a:rPr lang="nl-NL" dirty="0" err="1"/>
              <a:t>Legitimate</a:t>
            </a:r>
            <a:r>
              <a:rPr lang="nl-NL" dirty="0"/>
              <a:t> </a:t>
            </a:r>
            <a:r>
              <a:rPr lang="nl-NL" dirty="0" err="1"/>
              <a:t>expectation</a:t>
            </a:r>
            <a:r>
              <a:rPr lang="nl-NL" dirty="0"/>
              <a:t> is ruim, maar kan vaak beperkt worden &gt; is het wenselijk publieke figuren betere bescherming te bieden</a:t>
            </a:r>
          </a:p>
          <a:p>
            <a:r>
              <a:rPr lang="nl-NL" dirty="0"/>
              <a:t>Onwaarheden zijn niet als zodanig problematisch; mogelijke lacunes:</a:t>
            </a:r>
          </a:p>
          <a:p>
            <a:pPr lvl="1"/>
            <a:r>
              <a:rPr lang="nl-NL" dirty="0"/>
              <a:t>Causale relatie onwaarheid en schade niet altijd helder (bv haat minderheden en geweld tegen minderheden)</a:t>
            </a:r>
          </a:p>
          <a:p>
            <a:pPr lvl="1"/>
            <a:r>
              <a:rPr lang="nl-NL" dirty="0"/>
              <a:t>‘Onschuldige’ en ‘kleine’ onwaarheden kunnen toch bijdragen aan post-</a:t>
            </a:r>
            <a:r>
              <a:rPr lang="nl-NL" dirty="0" err="1"/>
              <a:t>truth</a:t>
            </a:r>
            <a:r>
              <a:rPr lang="nl-NL" dirty="0"/>
              <a:t> </a:t>
            </a:r>
            <a:r>
              <a:rPr lang="nl-NL" dirty="0" err="1"/>
              <a:t>tijdper</a:t>
            </a:r>
            <a:endParaRPr lang="nl-NL" dirty="0"/>
          </a:p>
          <a:p>
            <a:pPr lvl="1"/>
            <a:r>
              <a:rPr lang="nl-NL" dirty="0"/>
              <a:t>Grote onwaarheden soms lastig te koppelen aan onrechtmatigheid, bv fake </a:t>
            </a:r>
            <a:r>
              <a:rPr lang="nl-NL" dirty="0" err="1"/>
              <a:t>satelietbeelden</a:t>
            </a:r>
            <a:r>
              <a:rPr lang="nl-NL" dirty="0"/>
              <a:t> waarin Rusland kernrakketten naar de Letse grens lijkt te verplaatsen</a:t>
            </a:r>
          </a:p>
          <a:p>
            <a:endParaRPr lang="nl-NL" dirty="0"/>
          </a:p>
        </p:txBody>
      </p:sp>
    </p:spTree>
    <p:extLst>
      <p:ext uri="{BB962C8B-B14F-4D97-AF65-F5344CB8AC3E}">
        <p14:creationId xmlns:p14="http://schemas.microsoft.com/office/powerpoint/2010/main" val="135644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ve automatic virtual environment - Wikipedia">
            <a:extLst>
              <a:ext uri="{FF2B5EF4-FFF2-40B4-BE49-F238E27FC236}">
                <a16:creationId xmlns:a16="http://schemas.microsoft.com/office/drawing/2014/main" id="{46553603-3F7C-0E86-363E-C3C6FD80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387" y="1110343"/>
            <a:ext cx="6357257"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2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DFAE0-35E5-58B7-2097-E781F7C550BF}"/>
              </a:ext>
            </a:extLst>
          </p:cNvPr>
          <p:cNvSpPr>
            <a:spLocks noGrp="1"/>
          </p:cNvSpPr>
          <p:nvPr>
            <p:ph type="title"/>
          </p:nvPr>
        </p:nvSpPr>
        <p:spPr/>
        <p:txBody>
          <a:bodyPr/>
          <a:lstStyle/>
          <a:p>
            <a:r>
              <a:rPr lang="nl-NL" dirty="0"/>
              <a:t>Aansprakelijkheidsrecht</a:t>
            </a:r>
          </a:p>
        </p:txBody>
      </p:sp>
      <p:sp>
        <p:nvSpPr>
          <p:cNvPr id="3" name="Tijdelijke aanduiding voor inhoud 2">
            <a:extLst>
              <a:ext uri="{FF2B5EF4-FFF2-40B4-BE49-F238E27FC236}">
                <a16:creationId xmlns:a16="http://schemas.microsoft.com/office/drawing/2014/main" id="{D5D24FC6-853D-0E6A-B1EB-27A324F8D9F5}"/>
              </a:ext>
            </a:extLst>
          </p:cNvPr>
          <p:cNvSpPr>
            <a:spLocks noGrp="1"/>
          </p:cNvSpPr>
          <p:nvPr>
            <p:ph idx="1"/>
          </p:nvPr>
        </p:nvSpPr>
        <p:spPr>
          <a:xfrm>
            <a:off x="1141412" y="1879134"/>
            <a:ext cx="9905999" cy="4429387"/>
          </a:xfrm>
        </p:spPr>
        <p:txBody>
          <a:bodyPr>
            <a:normAutofit fontScale="55000" lnSpcReduction="20000"/>
          </a:bodyPr>
          <a:lstStyle/>
          <a:p>
            <a:r>
              <a:rPr lang="nl-NL" b="1" dirty="0"/>
              <a:t>Artikel 16 -Kennisgevings- en actiemechanismen</a:t>
            </a:r>
          </a:p>
          <a:p>
            <a:r>
              <a:rPr lang="nl-NL" b="1" dirty="0"/>
              <a:t>1.   Aanbieders van hostingdiensten voorzien in mechanismen om personen of entiteiten de mogelijkheid te bieden hen in kennis te stellen van de aanwezigheid op hun dienst van specifieke informatie die de persoon of entiteit als illegale inhoud beschouwt. Die mechanismen moeten gemakkelijk toegankelijk en gebruikersvriendelijk zijn en moeten het mogelijk maken om meldingen uitsluitend met elektronische middelen te doen.</a:t>
            </a:r>
          </a:p>
          <a:p>
            <a:r>
              <a:rPr lang="nl-NL" b="1" dirty="0"/>
              <a:t>2.   De in lid 1 bedoelde mechanismen vergemakkelijken de indiening van voldoende nauwkeurige en naar behoren gemotiveerde meldingen. Hiertoe nemen de aanbieders van hostingdiensten de nodige maatregelen om de indiening mogelijk te maken en te vergemakkelijken van meldingen die elk van de volgende elementen bevatten:</a:t>
            </a:r>
          </a:p>
          <a:p>
            <a:r>
              <a:rPr lang="nl-NL" b="1" dirty="0"/>
              <a:t>a) een voldoende gemotiveerde verklaring van de redenen waarom de persoon of entiteit aanvoert dat de betrokken informatie illegale inhoud is;</a:t>
            </a:r>
          </a:p>
          <a:p>
            <a:r>
              <a:rPr lang="nl-NL" b="1" dirty="0"/>
              <a:t>b) een duidelijke vermelding van de exacte elektronische locatie van die informatie, zoals de exacte URL of URL’s, en, waar nodig, bijkomende informatie waarmee de illegale inhoud, afgestemd op het type inhoud en het specifieke type hostingdienst, kan worden vastgesteld;</a:t>
            </a:r>
          </a:p>
          <a:p>
            <a:r>
              <a:rPr lang="nl-NL" b="1" dirty="0"/>
              <a:t>c) de naam en een e-mailadres van de persoon of entiteit die de melding doet, behalve bij informatie waarvan wordt geacht dat zij een van de in de artikelen 3 tot en met 7 van Richtlijn 2011/93/EU beschreven strafbare feiten omvat;</a:t>
            </a:r>
          </a:p>
          <a:p>
            <a:r>
              <a:rPr lang="nl-NL" b="1" dirty="0"/>
              <a:t>d) een verklaring van de overtuiging te goeder trouw van de persoon of entiteit die de melding doet dat de daarin vervatte informatie en beweringen nauwkeurig en volledig zijn.</a:t>
            </a:r>
          </a:p>
        </p:txBody>
      </p:sp>
    </p:spTree>
    <p:extLst>
      <p:ext uri="{BB962C8B-B14F-4D97-AF65-F5344CB8AC3E}">
        <p14:creationId xmlns:p14="http://schemas.microsoft.com/office/powerpoint/2010/main" val="2857295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09AAB-FC93-1024-4C9A-44D3FFDF8A54}"/>
              </a:ext>
            </a:extLst>
          </p:cNvPr>
          <p:cNvSpPr>
            <a:spLocks noGrp="1"/>
          </p:cNvSpPr>
          <p:nvPr>
            <p:ph type="title"/>
          </p:nvPr>
        </p:nvSpPr>
        <p:spPr/>
        <p:txBody>
          <a:bodyPr/>
          <a:lstStyle/>
          <a:p>
            <a:r>
              <a:rPr lang="nl-NL" dirty="0"/>
              <a:t>Aansprakelijkheidsrecht</a:t>
            </a:r>
          </a:p>
        </p:txBody>
      </p:sp>
      <p:sp>
        <p:nvSpPr>
          <p:cNvPr id="3" name="Tijdelijke aanduiding voor inhoud 2">
            <a:extLst>
              <a:ext uri="{FF2B5EF4-FFF2-40B4-BE49-F238E27FC236}">
                <a16:creationId xmlns:a16="http://schemas.microsoft.com/office/drawing/2014/main" id="{58130164-E321-0890-604B-E1ED50FE2216}"/>
              </a:ext>
            </a:extLst>
          </p:cNvPr>
          <p:cNvSpPr>
            <a:spLocks noGrp="1"/>
          </p:cNvSpPr>
          <p:nvPr>
            <p:ph idx="1"/>
          </p:nvPr>
        </p:nvSpPr>
        <p:spPr/>
        <p:txBody>
          <a:bodyPr>
            <a:normAutofit fontScale="92500" lnSpcReduction="20000"/>
          </a:bodyPr>
          <a:lstStyle/>
          <a:p>
            <a:r>
              <a:rPr lang="nl-NL" b="1" dirty="0"/>
              <a:t>Actieve hostingproviders nog te vergelijken met carriers van weleer?</a:t>
            </a:r>
          </a:p>
          <a:p>
            <a:r>
              <a:rPr lang="nl-NL" b="1" dirty="0"/>
              <a:t>Actieve monitoringplicht en/of actieve filterplicht?</a:t>
            </a:r>
          </a:p>
          <a:p>
            <a:pPr lvl="1"/>
            <a:r>
              <a:rPr lang="nl-NL" b="1" dirty="0"/>
              <a:t>Manueel of met AI? </a:t>
            </a:r>
          </a:p>
          <a:p>
            <a:pPr lvl="1"/>
            <a:r>
              <a:rPr lang="nl-NL" b="1" dirty="0"/>
              <a:t>Wat te doen met twijfelgevallen/protest?</a:t>
            </a:r>
          </a:p>
          <a:p>
            <a:pPr lvl="1"/>
            <a:r>
              <a:rPr lang="nl-NL" b="1" dirty="0"/>
              <a:t>Willen we private partijen op de stoel van de rechter?</a:t>
            </a:r>
          </a:p>
          <a:p>
            <a:r>
              <a:rPr lang="nl-NL" b="1" dirty="0"/>
              <a:t>Aansprakelijkheid tussenpersonen wenselijk/haalbaar?</a:t>
            </a:r>
          </a:p>
          <a:p>
            <a:pPr lvl="1"/>
            <a:r>
              <a:rPr lang="nl-NL" b="1" dirty="0"/>
              <a:t>Diverse regels omtrent o.a. privacy en </a:t>
            </a:r>
            <a:r>
              <a:rPr lang="nl-NL" b="1" dirty="0" err="1"/>
              <a:t>vvmu</a:t>
            </a:r>
            <a:r>
              <a:rPr lang="nl-NL" b="1" dirty="0"/>
              <a:t> in diverse jurisdicties</a:t>
            </a:r>
          </a:p>
          <a:p>
            <a:pPr lvl="1"/>
            <a:r>
              <a:rPr lang="nl-NL" b="1" dirty="0"/>
              <a:t>Lastig af te dwingen</a:t>
            </a:r>
          </a:p>
          <a:p>
            <a:pPr lvl="1"/>
            <a:r>
              <a:rPr lang="nl-NL" b="1" dirty="0"/>
              <a:t>Effect: hang naar in bv Rusland gevestigde internet intermediairs?</a:t>
            </a:r>
          </a:p>
          <a:p>
            <a:endParaRPr lang="nl-NL" b="1" dirty="0"/>
          </a:p>
        </p:txBody>
      </p:sp>
    </p:spTree>
    <p:extLst>
      <p:ext uri="{BB962C8B-B14F-4D97-AF65-F5344CB8AC3E}">
        <p14:creationId xmlns:p14="http://schemas.microsoft.com/office/powerpoint/2010/main" val="39358669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5925D-AADE-5CCF-2EAA-8CE0B2E7B148}"/>
              </a:ext>
            </a:extLst>
          </p:cNvPr>
          <p:cNvSpPr>
            <a:spLocks noGrp="1"/>
          </p:cNvSpPr>
          <p:nvPr>
            <p:ph type="title"/>
          </p:nvPr>
        </p:nvSpPr>
        <p:spPr>
          <a:xfrm>
            <a:off x="1141413" y="241173"/>
            <a:ext cx="9905998" cy="1478570"/>
          </a:xfrm>
        </p:spPr>
        <p:txBody>
          <a:bodyPr/>
          <a:lstStyle/>
          <a:p>
            <a:r>
              <a:rPr lang="nl-NL" dirty="0"/>
              <a:t>Intellectueel eigendomsrecht</a:t>
            </a:r>
          </a:p>
        </p:txBody>
      </p:sp>
      <p:sp>
        <p:nvSpPr>
          <p:cNvPr id="3" name="Tijdelijke aanduiding voor inhoud 2">
            <a:extLst>
              <a:ext uri="{FF2B5EF4-FFF2-40B4-BE49-F238E27FC236}">
                <a16:creationId xmlns:a16="http://schemas.microsoft.com/office/drawing/2014/main" id="{BD9BFAF9-1AF8-E42C-E486-FB952750E986}"/>
              </a:ext>
            </a:extLst>
          </p:cNvPr>
          <p:cNvSpPr>
            <a:spLocks noGrp="1"/>
          </p:cNvSpPr>
          <p:nvPr>
            <p:ph idx="1"/>
          </p:nvPr>
        </p:nvSpPr>
        <p:spPr>
          <a:xfrm>
            <a:off x="1141412" y="1719742"/>
            <a:ext cx="9905999" cy="4412609"/>
          </a:xfrm>
        </p:spPr>
        <p:txBody>
          <a:bodyPr>
            <a:normAutofit fontScale="92500" lnSpcReduction="10000"/>
          </a:bodyPr>
          <a:lstStyle/>
          <a:p>
            <a:pPr algn="l"/>
            <a:r>
              <a:rPr lang="nl-NL" sz="1400" b="1" i="0" u="none" strike="noStrike" baseline="0" dirty="0">
                <a:latin typeface="ScalaSansPro"/>
              </a:rPr>
              <a:t>Artikel 21 van de Auteurswet luidt: </a:t>
            </a:r>
            <a:r>
              <a:rPr lang="nl-NL" sz="1400" b="1" i="1" u="none" strike="noStrike" baseline="0" dirty="0">
                <a:latin typeface="ScalaSansPro-Ita"/>
              </a:rPr>
              <a:t>“Is een portret vervaardigd zonder daartoe strekkende opdracht, den maker door of vanwege den geportretteerde, of te diens behoeve, gegeven, dan is openbaarmaking daarvan door </a:t>
            </a:r>
            <a:r>
              <a:rPr lang="nl-NL" sz="1400" b="1" i="1" u="none" strike="noStrike" baseline="0" dirty="0" err="1">
                <a:latin typeface="ScalaSansPro-Ita"/>
              </a:rPr>
              <a:t>dengene</a:t>
            </a:r>
            <a:r>
              <a:rPr lang="nl-NL" sz="1400" b="1" i="1" u="none" strike="noStrike" baseline="0" dirty="0">
                <a:latin typeface="ScalaSansPro-Ita"/>
              </a:rPr>
              <a:t>, </a:t>
            </a:r>
            <a:r>
              <a:rPr lang="nl-NL" sz="1400" b="1" i="1" u="none" strike="noStrike" baseline="0" dirty="0" err="1">
                <a:latin typeface="ScalaSansPro-Ita"/>
              </a:rPr>
              <a:t>wien</a:t>
            </a:r>
            <a:r>
              <a:rPr lang="nl-NL" sz="1400" b="1" i="1" u="none" strike="noStrike" baseline="0" dirty="0">
                <a:latin typeface="ScalaSansPro-Ita"/>
              </a:rPr>
              <a:t> het auteursrecht daarop toekomt, niet geoorloofd, voor </a:t>
            </a:r>
            <a:r>
              <a:rPr lang="nl-NL" sz="1400" b="1" i="1" u="none" strike="noStrike" baseline="0" dirty="0" err="1">
                <a:latin typeface="ScalaSansPro-Ita"/>
              </a:rPr>
              <a:t>zoover</a:t>
            </a:r>
            <a:r>
              <a:rPr lang="nl-NL" sz="1400" b="1" i="1" dirty="0">
                <a:latin typeface="ScalaSansPro-Ita"/>
              </a:rPr>
              <a:t> </a:t>
            </a:r>
            <a:r>
              <a:rPr lang="nl-NL" sz="1400" b="1" i="1" u="none" strike="noStrike" baseline="0" dirty="0">
                <a:latin typeface="ScalaSansPro-Ita"/>
              </a:rPr>
              <a:t>een redelijk belang van den geportretteerde of, na zijn overlijden, van een zijner nabestaanden zich tegen de openbaarmaking verzet.”</a:t>
            </a:r>
          </a:p>
          <a:p>
            <a:pPr algn="l"/>
            <a:r>
              <a:rPr lang="nl-NL" sz="1400" b="1" i="0" u="none" strike="noStrike" baseline="0" dirty="0">
                <a:latin typeface="ScalaSansPro"/>
              </a:rPr>
              <a:t>Memorie van Toelichting bij artikel 21 Auteurswet, wordt hieronder verstaan ‘een afbeelding van het gelaat van een persoon, met of zonder die van verdere lichaamsdelen, op welke wijze zij ook vervaardigd is’.</a:t>
            </a:r>
          </a:p>
          <a:p>
            <a:pPr algn="l"/>
            <a:r>
              <a:rPr lang="nl-NL" sz="1400" b="1" i="0" u="none" strike="noStrike" baseline="0" dirty="0">
                <a:latin typeface="ScalaSansPro"/>
              </a:rPr>
              <a:t>In het arrest </a:t>
            </a:r>
            <a:r>
              <a:rPr lang="nl-NL" sz="1400" b="1" i="0" u="none" strike="noStrike" baseline="0" dirty="0" err="1">
                <a:latin typeface="ScalaSansPro"/>
              </a:rPr>
              <a:t>Cruijf</a:t>
            </a:r>
            <a:r>
              <a:rPr lang="nl-NL" sz="1400" b="1" i="0" u="none" strike="noStrike" baseline="0" dirty="0">
                <a:latin typeface="ScalaSansPro"/>
              </a:rPr>
              <a:t>/</a:t>
            </a:r>
            <a:r>
              <a:rPr lang="nl-NL" sz="1400" b="1" i="0" u="none" strike="noStrike" baseline="0" dirty="0" err="1">
                <a:latin typeface="ScalaSansPro"/>
              </a:rPr>
              <a:t>Tirion</a:t>
            </a:r>
            <a:r>
              <a:rPr lang="nl-NL" sz="1400" b="1" dirty="0">
                <a:latin typeface="ScalaSansPro"/>
              </a:rPr>
              <a:t> stelt </a:t>
            </a:r>
            <a:r>
              <a:rPr lang="nl-NL" sz="1400" b="1" i="0" u="none" strike="noStrike" baseline="0" dirty="0">
                <a:latin typeface="ScalaSansPro"/>
              </a:rPr>
              <a:t>de Hoge Raad over niet publieke personen “dat zij openbaarmaking van hun portret in beginsel niet behoeven te dulden”</a:t>
            </a:r>
          </a:p>
          <a:p>
            <a:pPr algn="l"/>
            <a:r>
              <a:rPr lang="nl-NL" sz="1400" b="1" dirty="0">
                <a:latin typeface="ScalaSansPro"/>
              </a:rPr>
              <a:t>Parodie/Lookalike in reclames (bv </a:t>
            </a:r>
            <a:r>
              <a:rPr lang="nn-NO" sz="1400" b="1" i="0" u="none" strike="noStrike" baseline="0" dirty="0">
                <a:latin typeface="ScalaSansPro"/>
              </a:rPr>
              <a:t>Rb. Breda 24 juni 2005, AMI 2005/5 nr. 14, Katja </a:t>
            </a:r>
            <a:r>
              <a:rPr lang="nl-NL" sz="1400" b="1" i="0" u="none" strike="noStrike" baseline="0" dirty="0">
                <a:latin typeface="ScalaSansPro"/>
              </a:rPr>
              <a:t>Schuurman &amp; Hof Amsterdam 2 juni 2020, ECLI:NL: GHAMS:2020:1410, Verstappen)</a:t>
            </a:r>
          </a:p>
          <a:p>
            <a:pPr algn="l"/>
            <a:r>
              <a:rPr lang="nl-NL" sz="1400" b="1" dirty="0">
                <a:latin typeface="ScalaSansPro"/>
              </a:rPr>
              <a:t>Collagefoto’s</a:t>
            </a:r>
          </a:p>
          <a:p>
            <a:pPr algn="l"/>
            <a:r>
              <a:rPr lang="nl-NL" sz="1400" b="1" dirty="0">
                <a:latin typeface="ScalaSansPro"/>
              </a:rPr>
              <a:t>Portretrecht nabestaanden</a:t>
            </a:r>
          </a:p>
          <a:p>
            <a:pPr algn="l"/>
            <a:r>
              <a:rPr lang="nl-NL" sz="1400" b="1" dirty="0">
                <a:latin typeface="ScalaSansPro"/>
              </a:rPr>
              <a:t>Audiofragmenten</a:t>
            </a:r>
          </a:p>
          <a:p>
            <a:pPr algn="l"/>
            <a:r>
              <a:rPr lang="nl-NL" sz="1400" b="1" dirty="0">
                <a:latin typeface="ScalaSansPro"/>
              </a:rPr>
              <a:t>Morele rechten</a:t>
            </a:r>
          </a:p>
          <a:p>
            <a:pPr algn="l"/>
            <a:r>
              <a:rPr lang="nl-NL" sz="1400" b="1" dirty="0">
                <a:latin typeface="ScalaSansPro"/>
              </a:rPr>
              <a:t>Privékopie-exceptie</a:t>
            </a:r>
          </a:p>
        </p:txBody>
      </p:sp>
    </p:spTree>
    <p:extLst>
      <p:ext uri="{BB962C8B-B14F-4D97-AF65-F5344CB8AC3E}">
        <p14:creationId xmlns:p14="http://schemas.microsoft.com/office/powerpoint/2010/main" val="625886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8ABD7-3369-DAC9-9E13-8B28CE3064C7}"/>
              </a:ext>
            </a:extLst>
          </p:cNvPr>
          <p:cNvSpPr>
            <a:spLocks noGrp="1"/>
          </p:cNvSpPr>
          <p:nvPr>
            <p:ph type="title"/>
          </p:nvPr>
        </p:nvSpPr>
        <p:spPr/>
        <p:txBody>
          <a:bodyPr/>
          <a:lstStyle/>
          <a:p>
            <a:r>
              <a:rPr lang="nl-NL" dirty="0"/>
              <a:t>Bewijsrecht</a:t>
            </a:r>
          </a:p>
        </p:txBody>
      </p:sp>
      <p:sp>
        <p:nvSpPr>
          <p:cNvPr id="3" name="Tijdelijke aanduiding voor inhoud 2">
            <a:extLst>
              <a:ext uri="{FF2B5EF4-FFF2-40B4-BE49-F238E27FC236}">
                <a16:creationId xmlns:a16="http://schemas.microsoft.com/office/drawing/2014/main" id="{7A71087D-D38B-3B9C-179F-207373751084}"/>
              </a:ext>
            </a:extLst>
          </p:cNvPr>
          <p:cNvSpPr>
            <a:spLocks noGrp="1"/>
          </p:cNvSpPr>
          <p:nvPr>
            <p:ph idx="1"/>
          </p:nvPr>
        </p:nvSpPr>
        <p:spPr/>
        <p:txBody>
          <a:bodyPr>
            <a:normAutofit fontScale="77500" lnSpcReduction="20000"/>
          </a:bodyPr>
          <a:lstStyle/>
          <a:p>
            <a:r>
              <a:rPr lang="nl-NL" dirty="0"/>
              <a:t>Controle authenticiteit gebeurt niet standaard, maar slechts bij contra-indicaties/stelling van een van de partijen</a:t>
            </a:r>
          </a:p>
          <a:p>
            <a:r>
              <a:rPr lang="nl-NL" dirty="0"/>
              <a:t>Geen helder kader voor wie wat precies moet bewijzen, welke standaarden daarvoor gelden, welke mate van zekerheid geldt</a:t>
            </a:r>
          </a:p>
          <a:p>
            <a:r>
              <a:rPr lang="nl-NL" dirty="0"/>
              <a:t>Hoe moet een AI-detectie die aangeeft dat de kans dat een bewijsstuk authentiek is 67% is worden beoordeeld? </a:t>
            </a:r>
          </a:p>
          <a:p>
            <a:pPr lvl="1"/>
            <a:r>
              <a:rPr lang="nl-NL" dirty="0"/>
              <a:t>Meer nadruk op ondersteunend bewijs?</a:t>
            </a:r>
          </a:p>
          <a:p>
            <a:pPr lvl="1"/>
            <a:r>
              <a:rPr lang="nl-NL" dirty="0"/>
              <a:t>Andere standaarden voor administratief, civiel en strafrecht?</a:t>
            </a:r>
          </a:p>
          <a:p>
            <a:pPr lvl="1"/>
            <a:r>
              <a:rPr lang="nl-NL" dirty="0"/>
              <a:t>Nog grotere rol voor getuigen/deskundigen in de </a:t>
            </a:r>
            <a:r>
              <a:rPr lang="nl-NL" dirty="0" err="1"/>
              <a:t>rechtzaal</a:t>
            </a:r>
            <a:r>
              <a:rPr lang="nl-NL" dirty="0"/>
              <a:t>?</a:t>
            </a:r>
          </a:p>
          <a:p>
            <a:r>
              <a:rPr lang="nl-NL" dirty="0"/>
              <a:t>Sancties voor het indienen van niet-authentiek bewijs laag tot non-existent</a:t>
            </a:r>
          </a:p>
        </p:txBody>
      </p:sp>
    </p:spTree>
    <p:extLst>
      <p:ext uri="{BB962C8B-B14F-4D97-AF65-F5344CB8AC3E}">
        <p14:creationId xmlns:p14="http://schemas.microsoft.com/office/powerpoint/2010/main" val="4298525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923D1C-B32D-AB5A-3A56-AFFF85E789A6}"/>
              </a:ext>
            </a:extLst>
          </p:cNvPr>
          <p:cNvSpPr>
            <a:spLocks noGrp="1"/>
          </p:cNvSpPr>
          <p:nvPr>
            <p:ph type="title"/>
          </p:nvPr>
        </p:nvSpPr>
        <p:spPr/>
        <p:txBody>
          <a:bodyPr/>
          <a:lstStyle/>
          <a:p>
            <a:r>
              <a:rPr lang="nl-NL" dirty="0"/>
              <a:t>Toezicht en handhaving</a:t>
            </a:r>
          </a:p>
        </p:txBody>
      </p:sp>
      <p:sp>
        <p:nvSpPr>
          <p:cNvPr id="3" name="Tijdelijke aanduiding voor inhoud 2">
            <a:extLst>
              <a:ext uri="{FF2B5EF4-FFF2-40B4-BE49-F238E27FC236}">
                <a16:creationId xmlns:a16="http://schemas.microsoft.com/office/drawing/2014/main" id="{5102A4C8-8C69-D855-6197-BDAF9E814B8D}"/>
              </a:ext>
            </a:extLst>
          </p:cNvPr>
          <p:cNvSpPr>
            <a:spLocks noGrp="1"/>
          </p:cNvSpPr>
          <p:nvPr>
            <p:ph idx="1"/>
          </p:nvPr>
        </p:nvSpPr>
        <p:spPr/>
        <p:txBody>
          <a:bodyPr>
            <a:normAutofit fontScale="85000" lnSpcReduction="10000"/>
          </a:bodyPr>
          <a:lstStyle/>
          <a:p>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Het belangrijkste probleem ten aanzien van </a:t>
            </a:r>
            <a:r>
              <a:rPr lang="nl-NL" sz="20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en meer in het algemeen van </a:t>
            </a:r>
            <a:r>
              <a:rPr lang="nl-NL" sz="2000" b="1" dirty="0" err="1">
                <a:effectLst/>
                <a:latin typeface="Times New Roman" panose="02020603050405020304" pitchFamily="18" charset="0"/>
                <a:ea typeface="Calibri" panose="020F0502020204030204" pitchFamily="34" charset="0"/>
                <a:cs typeface="Times New Roman" panose="02020603050405020304" pitchFamily="18" charset="0"/>
              </a:rPr>
              <a:t>privacyschendingen</a:t>
            </a:r>
            <a:r>
              <a:rPr lang="nl-NL" sz="2000" b="1" dirty="0">
                <a:effectLst/>
                <a:latin typeface="Times New Roman" panose="02020603050405020304" pitchFamily="18" charset="0"/>
                <a:ea typeface="Calibri" panose="020F0502020204030204" pitchFamily="34" charset="0"/>
                <a:cs typeface="Times New Roman" panose="02020603050405020304" pitchFamily="18" charset="0"/>
              </a:rPr>
              <a:t> in horizontale verhoudingen is het toezicht op en de naleving van het vigerende recht. </a:t>
            </a:r>
          </a:p>
          <a:p>
            <a:r>
              <a:rPr lang="nl-NL" sz="2000" dirty="0">
                <a:effectLst/>
                <a:latin typeface="Times New Roman" panose="02020603050405020304" pitchFamily="18" charset="0"/>
                <a:ea typeface="Calibri" panose="020F0502020204030204" pitchFamily="34" charset="0"/>
                <a:cs typeface="Times New Roman" panose="02020603050405020304" pitchFamily="18" charset="0"/>
              </a:rPr>
              <a:t>Het vervaardigen van pornografisch materiaal van een ander zonder diens toestemming is al verboden; het genereren van kinderporno van een fictief kind is al verboden; het plegen van fraude en misleiding middels een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al verboden; het aandragen van valselijk bewijsmateriaal in een rechtszaak is al verboden; het aanzetten tot haat of geweld tussen groepen middels een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al verboden; het zonder toestemming exploiteren van iemands beeld of gelijkenis of creatieve werken is al verboden; het schade berokkenen aan een ander middels een fake-bericht kan al onder het onrechtmatige-</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daadsregime</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worden aangepakt; etc. De juridische inkadering van </a:t>
            </a:r>
            <a:r>
              <a:rPr lang="nl-NL" sz="20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2000" dirty="0">
                <a:effectLst/>
                <a:latin typeface="Times New Roman" panose="02020603050405020304" pitchFamily="18" charset="0"/>
                <a:ea typeface="Calibri" panose="020F0502020204030204" pitchFamily="34" charset="0"/>
                <a:cs typeface="Times New Roman" panose="02020603050405020304" pitchFamily="18" charset="0"/>
              </a:rPr>
              <a:t> is daarom niet het primaire probleem, het probleem is de handhaving van de bestaande en eventuele aanvullende rechtsregels. </a:t>
            </a:r>
          </a:p>
          <a:p>
            <a:endParaRPr lang="nl-NL" dirty="0"/>
          </a:p>
        </p:txBody>
      </p:sp>
    </p:spTree>
    <p:extLst>
      <p:ext uri="{BB962C8B-B14F-4D97-AF65-F5344CB8AC3E}">
        <p14:creationId xmlns:p14="http://schemas.microsoft.com/office/powerpoint/2010/main" val="18354931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666F9D-4BD3-860F-76C6-28B803E7AC9C}"/>
              </a:ext>
            </a:extLst>
          </p:cNvPr>
          <p:cNvSpPr>
            <a:spLocks noGrp="1"/>
          </p:cNvSpPr>
          <p:nvPr>
            <p:ph type="title"/>
          </p:nvPr>
        </p:nvSpPr>
        <p:spPr/>
        <p:txBody>
          <a:bodyPr/>
          <a:lstStyle/>
          <a:p>
            <a:r>
              <a:rPr lang="nl-NL" dirty="0"/>
              <a:t>Toezicht en handhaving</a:t>
            </a:r>
          </a:p>
        </p:txBody>
      </p:sp>
      <p:sp>
        <p:nvSpPr>
          <p:cNvPr id="3" name="Tijdelijke aanduiding voor inhoud 2">
            <a:extLst>
              <a:ext uri="{FF2B5EF4-FFF2-40B4-BE49-F238E27FC236}">
                <a16:creationId xmlns:a16="http://schemas.microsoft.com/office/drawing/2014/main" id="{BC1213B7-9185-2BAB-BBDA-E37606A402FE}"/>
              </a:ext>
            </a:extLst>
          </p:cNvPr>
          <p:cNvSpPr>
            <a:spLocks noGrp="1"/>
          </p:cNvSpPr>
          <p:nvPr>
            <p:ph idx="1"/>
          </p:nvPr>
        </p:nvSpPr>
        <p:spPr/>
        <p:txBody>
          <a:bodyPr>
            <a:normAutofit fontScale="85000" lnSpcReduction="20000"/>
          </a:bodyPr>
          <a:lstStyle/>
          <a:p>
            <a:r>
              <a:rPr lang="nl-NL" dirty="0"/>
              <a:t>Nadruk op individuele belangen</a:t>
            </a:r>
          </a:p>
          <a:p>
            <a:r>
              <a:rPr lang="nl-NL" dirty="0"/>
              <a:t>Nadruk op ex-post regulering</a:t>
            </a:r>
          </a:p>
          <a:p>
            <a:pPr lvl="1"/>
            <a:r>
              <a:rPr lang="nl-NL" dirty="0"/>
              <a:t>Schade al ontstaan</a:t>
            </a:r>
          </a:p>
          <a:p>
            <a:pPr lvl="1"/>
            <a:r>
              <a:rPr lang="nl-NL" dirty="0"/>
              <a:t>Dader vaak lastig te achterhalen</a:t>
            </a:r>
          </a:p>
          <a:p>
            <a:pPr lvl="1"/>
            <a:r>
              <a:rPr lang="nl-NL" dirty="0"/>
              <a:t>Schadevergoeding vaak minimaal/kosten hoog</a:t>
            </a:r>
          </a:p>
          <a:p>
            <a:pPr lvl="1"/>
            <a:r>
              <a:rPr lang="nl-NL" dirty="0"/>
              <a:t>Bij professionele partijen ongelijkheid in kennis/geld/macht</a:t>
            </a:r>
          </a:p>
          <a:p>
            <a:pPr lvl="1"/>
            <a:r>
              <a:rPr lang="nl-NL" dirty="0"/>
              <a:t>Barbara Streisand effect</a:t>
            </a:r>
          </a:p>
          <a:p>
            <a:pPr lvl="1"/>
            <a:r>
              <a:rPr lang="nl-NL" dirty="0"/>
              <a:t>Grote hoeveelheid brengt met zich dat Politie/OM/AP/</a:t>
            </a:r>
            <a:r>
              <a:rPr lang="nl-NL" dirty="0" err="1"/>
              <a:t>etc</a:t>
            </a:r>
            <a:r>
              <a:rPr lang="nl-NL" dirty="0"/>
              <a:t> slechts een klein deel van de meest extreme schendingen kan adresseren</a:t>
            </a:r>
          </a:p>
          <a:p>
            <a:pPr lvl="1"/>
            <a:r>
              <a:rPr lang="nl-NL" dirty="0"/>
              <a:t>Normalisering van rechtsschendingen</a:t>
            </a:r>
          </a:p>
          <a:p>
            <a:pPr lvl="1"/>
            <a:endParaRPr lang="nl-NL" dirty="0"/>
          </a:p>
        </p:txBody>
      </p:sp>
    </p:spTree>
    <p:extLst>
      <p:ext uri="{BB962C8B-B14F-4D97-AF65-F5344CB8AC3E}">
        <p14:creationId xmlns:p14="http://schemas.microsoft.com/office/powerpoint/2010/main" val="11973192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38B19-BA70-F2D6-2828-0CEB1486C9DC}"/>
              </a:ext>
            </a:extLst>
          </p:cNvPr>
          <p:cNvSpPr>
            <a:spLocks noGrp="1"/>
          </p:cNvSpPr>
          <p:nvPr>
            <p:ph type="title"/>
          </p:nvPr>
        </p:nvSpPr>
        <p:spPr/>
        <p:txBody>
          <a:bodyPr/>
          <a:lstStyle/>
          <a:p>
            <a:r>
              <a:rPr lang="nl-NL" dirty="0"/>
              <a:t>Oplossingsrichtingen</a:t>
            </a:r>
          </a:p>
        </p:txBody>
      </p:sp>
    </p:spTree>
    <p:extLst>
      <p:ext uri="{BB962C8B-B14F-4D97-AF65-F5344CB8AC3E}">
        <p14:creationId xmlns:p14="http://schemas.microsoft.com/office/powerpoint/2010/main" val="2433859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6767D6B0-0C1A-D7A5-7A5E-7DFF433A88FB}"/>
              </a:ext>
            </a:extLst>
          </p:cNvPr>
          <p:cNvPicPr>
            <a:picLocks noChangeAspect="1"/>
          </p:cNvPicPr>
          <p:nvPr/>
        </p:nvPicPr>
        <p:blipFill>
          <a:blip r:embed="rId2"/>
          <a:stretch>
            <a:fillRect/>
          </a:stretch>
        </p:blipFill>
        <p:spPr>
          <a:xfrm>
            <a:off x="772895" y="220246"/>
            <a:ext cx="2296012" cy="6554071"/>
          </a:xfrm>
          <a:prstGeom prst="rect">
            <a:avLst/>
          </a:prstGeom>
        </p:spPr>
      </p:pic>
      <p:pic>
        <p:nvPicPr>
          <p:cNvPr id="19" name="Afbeelding 18">
            <a:extLst>
              <a:ext uri="{FF2B5EF4-FFF2-40B4-BE49-F238E27FC236}">
                <a16:creationId xmlns:a16="http://schemas.microsoft.com/office/drawing/2014/main" id="{39F66156-B039-29A8-8828-D33172501597}"/>
              </a:ext>
            </a:extLst>
          </p:cNvPr>
          <p:cNvPicPr>
            <a:picLocks noChangeAspect="1"/>
          </p:cNvPicPr>
          <p:nvPr/>
        </p:nvPicPr>
        <p:blipFill>
          <a:blip r:embed="rId3"/>
          <a:stretch>
            <a:fillRect/>
          </a:stretch>
        </p:blipFill>
        <p:spPr>
          <a:xfrm>
            <a:off x="3068907" y="392854"/>
            <a:ext cx="2604147" cy="6316134"/>
          </a:xfrm>
          <a:prstGeom prst="rect">
            <a:avLst/>
          </a:prstGeom>
        </p:spPr>
      </p:pic>
      <p:pic>
        <p:nvPicPr>
          <p:cNvPr id="21" name="Afbeelding 20">
            <a:extLst>
              <a:ext uri="{FF2B5EF4-FFF2-40B4-BE49-F238E27FC236}">
                <a16:creationId xmlns:a16="http://schemas.microsoft.com/office/drawing/2014/main" id="{A763758F-71B1-79DB-D7B2-FD6D466FB3CF}"/>
              </a:ext>
            </a:extLst>
          </p:cNvPr>
          <p:cNvPicPr>
            <a:picLocks noChangeAspect="1"/>
          </p:cNvPicPr>
          <p:nvPr/>
        </p:nvPicPr>
        <p:blipFill>
          <a:blip r:embed="rId4"/>
          <a:stretch>
            <a:fillRect/>
          </a:stretch>
        </p:blipFill>
        <p:spPr>
          <a:xfrm>
            <a:off x="5435371" y="285578"/>
            <a:ext cx="2283878" cy="6423410"/>
          </a:xfrm>
          <a:prstGeom prst="rect">
            <a:avLst/>
          </a:prstGeom>
        </p:spPr>
      </p:pic>
      <p:pic>
        <p:nvPicPr>
          <p:cNvPr id="23" name="Afbeelding 22">
            <a:extLst>
              <a:ext uri="{FF2B5EF4-FFF2-40B4-BE49-F238E27FC236}">
                <a16:creationId xmlns:a16="http://schemas.microsoft.com/office/drawing/2014/main" id="{4FED0F47-0522-A28B-FD89-BFDB06255CB8}"/>
              </a:ext>
            </a:extLst>
          </p:cNvPr>
          <p:cNvPicPr>
            <a:picLocks noChangeAspect="1"/>
          </p:cNvPicPr>
          <p:nvPr/>
        </p:nvPicPr>
        <p:blipFill>
          <a:blip r:embed="rId5"/>
          <a:stretch>
            <a:fillRect/>
          </a:stretch>
        </p:blipFill>
        <p:spPr>
          <a:xfrm>
            <a:off x="7719249" y="285578"/>
            <a:ext cx="2747983" cy="6423409"/>
          </a:xfrm>
          <a:prstGeom prst="rect">
            <a:avLst/>
          </a:prstGeom>
        </p:spPr>
      </p:pic>
      <p:pic>
        <p:nvPicPr>
          <p:cNvPr id="7" name="Afbeelding 6">
            <a:extLst>
              <a:ext uri="{FF2B5EF4-FFF2-40B4-BE49-F238E27FC236}">
                <a16:creationId xmlns:a16="http://schemas.microsoft.com/office/drawing/2014/main" id="{3C4D726E-1D95-748E-ED11-FF5A1E6FF73A}"/>
              </a:ext>
            </a:extLst>
          </p:cNvPr>
          <p:cNvPicPr>
            <a:picLocks noChangeAspect="1"/>
          </p:cNvPicPr>
          <p:nvPr/>
        </p:nvPicPr>
        <p:blipFill>
          <a:blip r:embed="rId6"/>
          <a:stretch>
            <a:fillRect/>
          </a:stretch>
        </p:blipFill>
        <p:spPr>
          <a:xfrm>
            <a:off x="4092004" y="2869064"/>
            <a:ext cx="2604147" cy="661538"/>
          </a:xfrm>
          <a:prstGeom prst="rect">
            <a:avLst/>
          </a:prstGeom>
        </p:spPr>
      </p:pic>
    </p:spTree>
    <p:extLst>
      <p:ext uri="{BB962C8B-B14F-4D97-AF65-F5344CB8AC3E}">
        <p14:creationId xmlns:p14="http://schemas.microsoft.com/office/powerpoint/2010/main" val="37982083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79F3F2-51D9-C6FB-8756-CB91D1BB91A7}"/>
              </a:ext>
            </a:extLst>
          </p:cNvPr>
          <p:cNvSpPr>
            <a:spLocks noGrp="1"/>
          </p:cNvSpPr>
          <p:nvPr>
            <p:ph idx="1"/>
          </p:nvPr>
        </p:nvSpPr>
        <p:spPr/>
        <p:txBody>
          <a:bodyPr/>
          <a:lstStyle/>
          <a:p>
            <a:r>
              <a:rPr lang="nl-NL" dirty="0"/>
              <a:t>Zorgplicht advocaat/OvJ/professionele partij</a:t>
            </a:r>
          </a:p>
          <a:p>
            <a:r>
              <a:rPr lang="nl-NL" dirty="0"/>
              <a:t>Grotere rol politie/justitie toetsing</a:t>
            </a:r>
          </a:p>
          <a:p>
            <a:r>
              <a:rPr lang="nl-NL" dirty="0"/>
              <a:t>Grotere rol NFI</a:t>
            </a:r>
          </a:p>
          <a:p>
            <a:r>
              <a:rPr lang="nl-NL" dirty="0"/>
              <a:t>Toelaatbaarheid van brontypen</a:t>
            </a:r>
          </a:p>
          <a:p>
            <a:r>
              <a:rPr lang="nl-NL" dirty="0"/>
              <a:t>Betere sanctionering</a:t>
            </a:r>
          </a:p>
          <a:p>
            <a:r>
              <a:rPr lang="nl-NL" dirty="0"/>
              <a:t>Grotere nadruk op ondersteunend bewijs</a:t>
            </a:r>
          </a:p>
        </p:txBody>
      </p:sp>
      <p:pic>
        <p:nvPicPr>
          <p:cNvPr id="4" name="Afbeelding 3">
            <a:extLst>
              <a:ext uri="{FF2B5EF4-FFF2-40B4-BE49-F238E27FC236}">
                <a16:creationId xmlns:a16="http://schemas.microsoft.com/office/drawing/2014/main" id="{51D3131C-E64D-09AB-5B83-8ED8219385F4}"/>
              </a:ext>
            </a:extLst>
          </p:cNvPr>
          <p:cNvPicPr>
            <a:picLocks noChangeAspect="1"/>
          </p:cNvPicPr>
          <p:nvPr/>
        </p:nvPicPr>
        <p:blipFill>
          <a:blip r:embed="rId2"/>
          <a:stretch>
            <a:fillRect/>
          </a:stretch>
        </p:blipFill>
        <p:spPr>
          <a:xfrm>
            <a:off x="8224200" y="1168941"/>
            <a:ext cx="2991064" cy="4953952"/>
          </a:xfrm>
          <a:prstGeom prst="rect">
            <a:avLst/>
          </a:prstGeom>
        </p:spPr>
      </p:pic>
    </p:spTree>
    <p:extLst>
      <p:ext uri="{BB962C8B-B14F-4D97-AF65-F5344CB8AC3E}">
        <p14:creationId xmlns:p14="http://schemas.microsoft.com/office/powerpoint/2010/main" val="975919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784042-146D-0C2E-1082-2D19813ED399}"/>
              </a:ext>
            </a:extLst>
          </p:cNvPr>
          <p:cNvPicPr>
            <a:picLocks noChangeAspect="1"/>
          </p:cNvPicPr>
          <p:nvPr/>
        </p:nvPicPr>
        <p:blipFill>
          <a:blip r:embed="rId2"/>
          <a:stretch>
            <a:fillRect/>
          </a:stretch>
        </p:blipFill>
        <p:spPr>
          <a:xfrm>
            <a:off x="843080" y="508099"/>
            <a:ext cx="3622339" cy="889697"/>
          </a:xfrm>
          <a:prstGeom prst="rect">
            <a:avLst/>
          </a:prstGeom>
        </p:spPr>
      </p:pic>
      <p:pic>
        <p:nvPicPr>
          <p:cNvPr id="7" name="Afbeelding 6">
            <a:extLst>
              <a:ext uri="{FF2B5EF4-FFF2-40B4-BE49-F238E27FC236}">
                <a16:creationId xmlns:a16="http://schemas.microsoft.com/office/drawing/2014/main" id="{406C8418-C1D9-3A09-1BBC-E192AAFD5BE8}"/>
              </a:ext>
            </a:extLst>
          </p:cNvPr>
          <p:cNvPicPr>
            <a:picLocks noChangeAspect="1"/>
          </p:cNvPicPr>
          <p:nvPr/>
        </p:nvPicPr>
        <p:blipFill>
          <a:blip r:embed="rId3"/>
          <a:stretch>
            <a:fillRect/>
          </a:stretch>
        </p:blipFill>
        <p:spPr>
          <a:xfrm>
            <a:off x="775346" y="1397797"/>
            <a:ext cx="3288653" cy="4500261"/>
          </a:xfrm>
          <a:prstGeom prst="rect">
            <a:avLst/>
          </a:prstGeom>
        </p:spPr>
      </p:pic>
      <p:pic>
        <p:nvPicPr>
          <p:cNvPr id="9" name="Afbeelding 8">
            <a:extLst>
              <a:ext uri="{FF2B5EF4-FFF2-40B4-BE49-F238E27FC236}">
                <a16:creationId xmlns:a16="http://schemas.microsoft.com/office/drawing/2014/main" id="{3AAE365B-F23A-D3C1-2A9D-A162C42CD32C}"/>
              </a:ext>
            </a:extLst>
          </p:cNvPr>
          <p:cNvPicPr>
            <a:picLocks noChangeAspect="1"/>
          </p:cNvPicPr>
          <p:nvPr/>
        </p:nvPicPr>
        <p:blipFill>
          <a:blip r:embed="rId4"/>
          <a:stretch>
            <a:fillRect/>
          </a:stretch>
        </p:blipFill>
        <p:spPr>
          <a:xfrm>
            <a:off x="4063999" y="1397797"/>
            <a:ext cx="3061548" cy="4404584"/>
          </a:xfrm>
          <a:prstGeom prst="rect">
            <a:avLst/>
          </a:prstGeom>
        </p:spPr>
      </p:pic>
      <p:pic>
        <p:nvPicPr>
          <p:cNvPr id="11" name="Afbeelding 10">
            <a:extLst>
              <a:ext uri="{FF2B5EF4-FFF2-40B4-BE49-F238E27FC236}">
                <a16:creationId xmlns:a16="http://schemas.microsoft.com/office/drawing/2014/main" id="{686EDD48-8630-5EB4-B31A-01F3C16C7A71}"/>
              </a:ext>
            </a:extLst>
          </p:cNvPr>
          <p:cNvPicPr>
            <a:picLocks noChangeAspect="1"/>
          </p:cNvPicPr>
          <p:nvPr/>
        </p:nvPicPr>
        <p:blipFill>
          <a:blip r:embed="rId5"/>
          <a:stretch>
            <a:fillRect/>
          </a:stretch>
        </p:blipFill>
        <p:spPr>
          <a:xfrm>
            <a:off x="7125548" y="1397798"/>
            <a:ext cx="3149600" cy="4404583"/>
          </a:xfrm>
          <a:prstGeom prst="rect">
            <a:avLst/>
          </a:prstGeom>
        </p:spPr>
      </p:pic>
    </p:spTree>
    <p:extLst>
      <p:ext uri="{BB962C8B-B14F-4D97-AF65-F5344CB8AC3E}">
        <p14:creationId xmlns:p14="http://schemas.microsoft.com/office/powerpoint/2010/main" val="26472578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184</TotalTime>
  <Words>4006</Words>
  <Application>Microsoft Office PowerPoint</Application>
  <PresentationFormat>Widescreen</PresentationFormat>
  <Paragraphs>208</Paragraphs>
  <Slides>101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101</vt:i4>
      </vt:variant>
    </vt:vector>
  </HeadingPairs>
  <TitlesOfParts>
    <vt:vector size="108" baseType="lpstr">
      <vt:lpstr>Arial</vt:lpstr>
      <vt:lpstr>Calibri</vt:lpstr>
      <vt:lpstr>ScalaSansPro</vt:lpstr>
      <vt:lpstr>ScalaSansPro-Ita</vt:lpstr>
      <vt:lpstr>Times New Roman</vt:lpstr>
      <vt:lpstr>Tw Cen MT</vt:lpstr>
      <vt:lpstr>Circuit</vt:lpstr>
      <vt:lpstr>Generative AI &amp; regulering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filmpjes</vt:lpstr>
      <vt:lpstr>filmpjes</vt:lpstr>
      <vt:lpstr>Filmpjes</vt:lpstr>
      <vt:lpstr>filmpjes</vt:lpstr>
      <vt:lpstr>Definitie</vt:lpstr>
      <vt:lpstr>Kansen  Deepfakes</vt:lpstr>
      <vt:lpstr>Risico’s Deepfakes</vt:lpstr>
      <vt:lpstr>Interviews</vt:lpstr>
      <vt:lpstr>Inzichten literatuurstudie</vt:lpstr>
      <vt:lpstr>Inzichten literatuurstudie</vt:lpstr>
      <vt:lpstr>Inzichten landenstudies</vt:lpstr>
      <vt:lpstr>Strafrecht</vt:lpstr>
      <vt:lpstr>Strafrecht</vt:lpstr>
      <vt:lpstr>Strafrecht</vt:lpstr>
      <vt:lpstr>Strafrecht</vt:lpstr>
      <vt:lpstr>Strafrecht</vt:lpstr>
      <vt:lpstr>Gegevensbeschermingsrecht</vt:lpstr>
      <vt:lpstr>Gegevensbeschermingsrecht</vt:lpstr>
      <vt:lpstr>AI ACT</vt:lpstr>
      <vt:lpstr>Vrijheid van meningsuiting</vt:lpstr>
      <vt:lpstr>Vrijheid van meningsuiting</vt:lpstr>
      <vt:lpstr>Aansprakelijkheidsrecht</vt:lpstr>
      <vt:lpstr>Aansprakelijkheidsrecht</vt:lpstr>
      <vt:lpstr>Intellectueel eigendomsrecht</vt:lpstr>
      <vt:lpstr>Bewijsrecht</vt:lpstr>
      <vt:lpstr>Toezicht en handhaving</vt:lpstr>
      <vt:lpstr>Toezicht en handhaving</vt:lpstr>
      <vt:lpstr>Oplossingsrichtingen</vt:lpstr>
      <vt:lpstr>PowerPoint Presentation</vt:lpstr>
      <vt:lpstr>PowerPoint Presentation</vt:lpstr>
      <vt:lpstr>PowerPoint Presentation</vt:lpstr>
      <vt:lpstr>Lastige dilemma's</vt:lpstr>
      <vt:lpstr>PowerPoint Presentation</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Life &amp; the Darker Sides of Technology</dc:title>
  <dc:creator>Bart van der Sloot</dc:creator>
  <cp:lastModifiedBy>Bart van der Sloot</cp:lastModifiedBy>
  <cp:revision>26</cp:revision>
  <dcterms:created xsi:type="dcterms:W3CDTF">2023-05-10T15:40:10Z</dcterms:created>
  <dcterms:modified xsi:type="dcterms:W3CDTF">2023-08-30T16:08:48Z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2023-05-12T14:33:55Z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f57c7477-1440-4d05-a534-9093e8330d2c</vt:lpwstr>
  </property>
  <property fmtid="{D5CDD505-2E9C-101B-9397-08002B2CF9AE}" pid="8" name="MSIP_Label_b29f4804-9ab0-4527-a877-f7a87100f5fc_ContentBits">
    <vt:lpwstr>0</vt:lpwstr>
  </property>
</Properties>
</file>