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524" r:id="rId3"/>
    <p:sldId id="594" r:id="rId4"/>
    <p:sldId id="259" r:id="rId5"/>
    <p:sldId id="260" r:id="rId6"/>
    <p:sldId id="261" r:id="rId7"/>
    <p:sldId id="597" r:id="rId8"/>
    <p:sldId id="262" r:id="rId9"/>
    <p:sldId id="598" r:id="rId10"/>
    <p:sldId id="599" r:id="rId11"/>
    <p:sldId id="600" r:id="rId12"/>
    <p:sldId id="601" r:id="rId13"/>
    <p:sldId id="602" r:id="rId14"/>
    <p:sldId id="605" r:id="rId15"/>
    <p:sldId id="263" r:id="rId16"/>
    <p:sldId id="606" r:id="rId17"/>
    <p:sldId id="528" r:id="rId18"/>
    <p:sldId id="565" r:id="rId19"/>
    <p:sldId id="566" r:id="rId20"/>
    <p:sldId id="567" r:id="rId21"/>
    <p:sldId id="568" r:id="rId22"/>
    <p:sldId id="569" r:id="rId23"/>
    <p:sldId id="570" r:id="rId24"/>
    <p:sldId id="571" r:id="rId25"/>
    <p:sldId id="572" r:id="rId26"/>
    <p:sldId id="573" r:id="rId27"/>
    <p:sldId id="574" r:id="rId28"/>
    <p:sldId id="575" r:id="rId29"/>
    <p:sldId id="582" r:id="rId30"/>
    <p:sldId id="529" r:id="rId31"/>
    <p:sldId id="532" r:id="rId32"/>
    <p:sldId id="533" r:id="rId33"/>
    <p:sldId id="534" r:id="rId34"/>
    <p:sldId id="535" r:id="rId35"/>
    <p:sldId id="536" r:id="rId36"/>
    <p:sldId id="537" r:id="rId37"/>
    <p:sldId id="538" r:id="rId38"/>
    <p:sldId id="539" r:id="rId39"/>
    <p:sldId id="540" r:id="rId40"/>
    <p:sldId id="543" r:id="rId41"/>
    <p:sldId id="544" r:id="rId42"/>
    <p:sldId id="545" r:id="rId43"/>
    <p:sldId id="546" r:id="rId44"/>
    <p:sldId id="550" r:id="rId45"/>
    <p:sldId id="549" r:id="rId46"/>
    <p:sldId id="551" r:id="rId47"/>
    <p:sldId id="552" r:id="rId48"/>
    <p:sldId id="553" r:id="rId49"/>
    <p:sldId id="554" r:id="rId50"/>
    <p:sldId id="555" r:id="rId51"/>
    <p:sldId id="583" r:id="rId52"/>
    <p:sldId id="557" r:id="rId53"/>
    <p:sldId id="584" r:id="rId54"/>
    <p:sldId id="586" r:id="rId55"/>
    <p:sldId id="587" r:id="rId56"/>
    <p:sldId id="588" r:id="rId57"/>
    <p:sldId id="589" r:id="rId58"/>
    <p:sldId id="585" r:id="rId59"/>
    <p:sldId id="558" r:id="rId60"/>
    <p:sldId id="561" r:id="rId61"/>
    <p:sldId id="363" r:id="rId62"/>
    <p:sldId id="358" r:id="rId63"/>
    <p:sldId id="359" r:id="rId64"/>
    <p:sldId id="360" r:id="rId65"/>
    <p:sldId id="376" r:id="rId66"/>
    <p:sldId id="378" r:id="rId67"/>
    <p:sldId id="379" r:id="rId68"/>
    <p:sldId id="380" r:id="rId69"/>
    <p:sldId id="381" r:id="rId70"/>
    <p:sldId id="590" r:id="rId71"/>
    <p:sldId id="591" r:id="rId72"/>
    <p:sldId id="386" r:id="rId73"/>
    <p:sldId id="387" r:id="rId74"/>
    <p:sldId id="388" r:id="rId75"/>
    <p:sldId id="389" r:id="rId76"/>
    <p:sldId id="390" r:id="rId77"/>
    <p:sldId id="391" r:id="rId78"/>
    <p:sldId id="592" r:id="rId79"/>
    <p:sldId id="264" r:id="rId80"/>
    <p:sldId id="265" r:id="rId81"/>
    <p:sldId id="266" r:id="rId82"/>
    <p:sldId id="267" r:id="rId83"/>
    <p:sldId id="268" r:id="rId84"/>
    <p:sldId id="269" r:id="rId85"/>
    <p:sldId id="270" r:id="rId86"/>
    <p:sldId id="271" r:id="rId87"/>
    <p:sldId id="272" r:id="rId88"/>
    <p:sldId id="593" r:id="rId89"/>
    <p:sldId id="595"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114" d="100"/>
          <a:sy n="114" d="100"/>
        </p:scale>
        <p:origin x="3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991598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774069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47927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88341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58850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83495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257834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247484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103339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708148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60378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58888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07136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961441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563655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511553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8/18/2021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46267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es/url?sa=i&amp;rct=j&amp;q=&amp;esrc=s&amp;source=images&amp;cd=&amp;cad=rja&amp;uact=8&amp;ved=0ahUKEwjN9OTGt7nYAhVFzRQKHV77CpcQjRwIBw&amp;url=https://commons.wikimedia.org/wiki/File:Graph_of_Martin-Quinn_Scores_of_Supreme_Court_Justices_1937-Now.png&amp;psig=AOvVaw0NpxEMoliwhY6R1MsNGNF1&amp;ust=151498781256134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es/url?sa=i&amp;rct=j&amp;q=&amp;esrc=s&amp;source=images&amp;cd=&amp;cad=rja&amp;uact=8&amp;ved=0ahUKEwi-1L25qbnYAhXKPBQKHchKAuIQjRwIBw&amp;url=https://commons.wikimedia.org/wiki/File:Integrated_security_system_schematic.jpg&amp;psig=AOvVaw3EkysQUrqcyLA9dVYoFR44&amp;ust=1514984024384732"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google.es/url?sa=i&amp;rct=j&amp;q=&amp;esrc=s&amp;source=images&amp;cd=&amp;cad=rja&amp;uact=8&amp;ved=0ahUKEwik7MPWsbnYAhWCtRQKHSVDAw4QjRwIBw&amp;url=https://en.wikipedia.org/wiki/European_migrant_crisis&amp;psig=AOvVaw3sjP5LtGx6gWVmQQNI7YYf&amp;ust=151498623523712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www.google.es/url?sa=i&amp;rct=j&amp;q=&amp;esrc=s&amp;source=images&amp;cd=&amp;cad=rja&amp;uact=8&amp;ved=2ahUKEwjLrPi4msHYAhVCsBQKHQZBBn4QjRx6BAgAEAY&amp;url=https://commons.wikimedia.org/wiki/File:IBM_Watson.PNG&amp;psig=AOvVaw3upKz5Xxm4OoJ9kQVEmSKl&amp;ust=1515254860252207" TargetMode="External"/><Relationship Id="rId1" Type="http://schemas.openxmlformats.org/officeDocument/2006/relationships/slideLayout" Target="../slideLayouts/slideLayout2.xml"/><Relationship Id="rId6" Type="http://schemas.openxmlformats.org/officeDocument/2006/relationships/hyperlink" Target="http://www.google.nl/url?sa=i&amp;rct=j&amp;q=&amp;esrc=s&amp;source=images&amp;cd=&amp;cad=rja&amp;uact=8&amp;ved=2ahUKEwjN5r77spvZAhUS2KQKHaoyCO0QjRx6BAgAEAY&amp;url=http://www.dla.mil/News/Images/igphoto/2001524687/&amp;psig=AOvVaw1JKO9LO5a6pP-C6fyNAdEu&amp;ust=1518353830943975" TargetMode="External"/><Relationship Id="rId5" Type="http://schemas.openxmlformats.org/officeDocument/2006/relationships/image" Target="../media/image16.jpeg"/><Relationship Id="rId4" Type="http://schemas.openxmlformats.org/officeDocument/2006/relationships/hyperlink" Target="https://www.google.es/url?sa=i&amp;rct=j&amp;q=&amp;esrc=s&amp;source=images&amp;cd=&amp;cad=rja&amp;uact=8&amp;ved=2ahUKEwieq9rkoMHYAhWKOxQKHeRQAkgQjRx6BAgAEAY&amp;url=https://commons.wikimedia.org/wiki/File:ASIMO_2nd-gen_model_dancing.jpg&amp;psig=AOvVaw3Kb4Lhp_HWDqFJgqbn_Vro&amp;ust=151525656763685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nl/url?sa=i&amp;rct=j&amp;q=&amp;esrc=s&amp;source=images&amp;cd=&amp;cad=rja&amp;uact=8&amp;ved=0ahUKEwjs2qPK_OvZAhXDKewKHb4dCIMQjRwIBg&amp;url=https://technode.com/2017/08/23/chinas-social-credit-system-ai-driven-panopticon-or-fragmented-foundation-for-a-sincerity-culture/&amp;psig=AOvVaw2ZUgvSkuI_R3aTci3aF0bU&amp;ust=15211219591862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nl/url?sa=i&amp;rct=j&amp;q=&amp;esrc=s&amp;source=images&amp;cd=&amp;cad=rja&amp;uact=8&amp;ved=0ahUKEwjL8J2OpcPYAhWBYlAKHdjLAQEQjRwIBw&amp;url=https://commons.wikimedia.org/wiki/File:National_Security_Agency_headquarters,_Fort_Meade,_Maryland.jpg&amp;psig=AOvVaw3VtQC0R-U5bzAGCt429PZr&amp;ust=1515326444757109"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www.google.nl/url?sa=i&amp;rct=j&amp;q=&amp;esrc=s&amp;source=images&amp;cd=&amp;cad=rja&amp;uact=8&amp;ved=0ahUKEwj2scDyrcPYAhVLb1AKHV_cCHMQjRwIBw&amp;url=https://commons.wikimedia.org/wiki/File:Gebouw_AIVD_Zoetermeer.jpeg&amp;psig=AOvVaw0fwuKX7-6UHRbRoB9uNduD&amp;ust=1515328808304862"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es/url?sa=i&amp;rct=j&amp;q=&amp;esrc=s&amp;source=images&amp;cd=&amp;cad=rja&amp;uact=8&amp;ved=0ahUKEwjLipaE3LfYAhVEuRQKHYTiD0cQjRwIBw&amp;url=https://www.flickr.com/photos/dielis/8197950092&amp;psig=AOvVaw3iKpEm6CypUeaB9KIrJuid&amp;ust=151492887213986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es/url?sa=i&amp;rct=j&amp;q=&amp;esrc=s&amp;source=images&amp;cd=&amp;cad=rja&amp;uact=8&amp;ved=0ahUKEwj3pIWClLnYAhWL7BQKHVmGCPIQjRwIBw&amp;url=https://commons.wikimedia.org/wiki/File:Criminaliteits_Anticipatie_Systeem.png&amp;psig=AOvVaw0VJ_pbNgZWVsrPCzJjWmy0&amp;ust=1514978262492366"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0ahUKEwiEmuruvrnYAhWE0RQKHbNLCAEQjRwIBw&amp;url=https://vimeo.com/219820643&amp;psig=AOvVaw13_LVOnXhBZacOpt2-TzzK&amp;ust=151498973550760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nl/url?sa=i&amp;rct=j&amp;q=&amp;esrc=s&amp;source=images&amp;cd=&amp;cad=rja&amp;uact=8&amp;ved=0ahUKEwiV5Nal-evZAhVEsaQKHfOZDJkQjRwIBg&amp;url=https://www.recode.net/2017/2/3/14494754/brian-stelter-cnn-fake-news-recode-podcast&amp;psig=AOvVaw3JLInFpJjfc_Hv7a37XoRv&amp;ust=1521121479873491"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google.es/url?sa=i&amp;rct=j&amp;q=&amp;esrc=s&amp;source=images&amp;cd=&amp;cad=rja&amp;uact=8&amp;ved=0ahUKEwiz8qac7LvYAhUjleAKHdVEDg0QjRwIBw&amp;url=https://hi.wikipedia.org/wiki/%E0%A4%AA%E0%A5%89%E0%A4%9C%E0%A4%BF%E0%A4%BC%E0%A4%9F%E0%A5%8D%E0%A4%B0%E0%A4%BE%E0%A4%A8_%E0%A4%89%E0%A4%A4%E0%A5%8D%E0%A4%B8%E0%A4%B0%E0%A5%8D%E0%A4%9C%E0%A4%A8_%E0%A4%9F%E0%A5%8B%E0%A4%AE%E0%A5%8B%E0%A4%97%E0%A5%8D%E0%A4%B0%E0%A4%BE%E0%A4%AB%E0%A5%80&amp;psig=AOvVaw0Pcyyvnbpi1uppFFqlCBCI&amp;ust=1515070646925605" TargetMode="External"/><Relationship Id="rId1" Type="http://schemas.openxmlformats.org/officeDocument/2006/relationships/slideLayout" Target="../slideLayouts/slideLayout2.xml"/><Relationship Id="rId6" Type="http://schemas.openxmlformats.org/officeDocument/2006/relationships/hyperlink" Target="https://www.sleepcycle.com/wp-content/uploads/2016/06/microphone.jpg" TargetMode="External"/><Relationship Id="rId5" Type="http://schemas.openxmlformats.org/officeDocument/2006/relationships/image" Target="../media/image7.jpeg"/><Relationship Id="rId4" Type="http://schemas.openxmlformats.org/officeDocument/2006/relationships/hyperlink" Target="https://www.google.es/url?sa=i&amp;rct=j&amp;q=&amp;esrc=s&amp;source=images&amp;cd=&amp;cad=rja&amp;uact=8&amp;ved=0ahUKEwj_1uqt9bvYAhXBY98KHZQkAb4QjRwIBw&amp;url=https://www.flickr.com/photos/andrikoolme/28266998101&amp;psig=AOvVaw2BC8l0W8hpN2L1e8knzv9T&amp;ust=1515073103342495"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www.google.nl/url?sa=i&amp;rct=j&amp;q=&amp;esrc=s&amp;source=images&amp;cd=&amp;cad=rja&amp;uact=8&amp;ved=2ahUKEwi6guTqpM7YAhVL46QKHZekC1YQjRx6BAgAEAY&amp;url=https://commons.wikimedia.org/wiki/File:Shadow_200_UAV_(2).jpg&amp;psig=AOvVaw20r7X02TOTepYoZcf1YVep&amp;ust=1515704335670253" TargetMode="External"/><Relationship Id="rId1" Type="http://schemas.openxmlformats.org/officeDocument/2006/relationships/slideLayout" Target="../slideLayouts/slideLayout2.xml"/><Relationship Id="rId6" Type="http://schemas.openxmlformats.org/officeDocument/2006/relationships/hyperlink" Target="https://www.google.es/url?sa=i&amp;rct=j&amp;q=&amp;esrc=s&amp;source=images&amp;cd=&amp;cad=rja&amp;uact=8&amp;ved=0ahUKEwit_bach7zYAhVnB8AKHf6yCsgQjRwIBw&amp;url=https://pixabay.com/en/smart-home-home-technology-2769239/&amp;psig=AOvVaw0XnF-hT2EyH_iBkwK7M1rx&amp;ust=1515077238968135" TargetMode="External"/><Relationship Id="rId5" Type="http://schemas.openxmlformats.org/officeDocument/2006/relationships/image" Target="../media/image10.jpeg"/><Relationship Id="rId4" Type="http://schemas.openxmlformats.org/officeDocument/2006/relationships/hyperlink" Target="https://www.google.nl/url?sa=i&amp;rct=j&amp;q=&amp;esrc=s&amp;source=images&amp;cd=&amp;cad=rja&amp;uact=8&amp;ved=2ahUKEwjBuL6Npc7YAhXH4aQKHeV6AfgQjRx6BAgAEAY&amp;url=https://www.flickr.com/photos/smoothgroover22/15104006386&amp;psig=AOvVaw2thBt7CQzal3ogAw1rLX3e&amp;ust=15157044049251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B2198-FC57-49A9-B0FF-0C29CB21CC46}"/>
              </a:ext>
            </a:extLst>
          </p:cNvPr>
          <p:cNvSpPr>
            <a:spLocks noGrp="1"/>
          </p:cNvSpPr>
          <p:nvPr>
            <p:ph type="ctrTitle"/>
          </p:nvPr>
        </p:nvSpPr>
        <p:spPr>
          <a:xfrm>
            <a:off x="470518" y="1661236"/>
            <a:ext cx="9010834" cy="2345924"/>
          </a:xfrm>
        </p:spPr>
        <p:txBody>
          <a:bodyPr>
            <a:noAutofit/>
          </a:bodyPr>
          <a:lstStyle/>
          <a:p>
            <a:pPr algn="ctr"/>
            <a:r>
              <a:rPr lang="nl-NL" sz="4800" dirty="0" err="1">
                <a:solidFill>
                  <a:schemeClr val="bg1"/>
                </a:solidFill>
              </a:rPr>
              <a:t>Quality</a:t>
            </a:r>
            <a:r>
              <a:rPr lang="nl-NL" sz="4800" dirty="0">
                <a:solidFill>
                  <a:schemeClr val="bg1"/>
                </a:solidFill>
              </a:rPr>
              <a:t> of </a:t>
            </a:r>
            <a:r>
              <a:rPr lang="nl-NL" sz="4800" dirty="0" err="1">
                <a:solidFill>
                  <a:schemeClr val="bg1"/>
                </a:solidFill>
              </a:rPr>
              <a:t>law</a:t>
            </a:r>
            <a:br>
              <a:rPr lang="nl-NL" sz="4800" dirty="0">
                <a:solidFill>
                  <a:schemeClr val="bg1"/>
                </a:solidFill>
              </a:rPr>
            </a:br>
            <a:r>
              <a:rPr lang="nl-NL" sz="4800" dirty="0">
                <a:solidFill>
                  <a:schemeClr val="bg1"/>
                </a:solidFill>
              </a:rPr>
              <a:t>IT Summerschool</a:t>
            </a:r>
            <a:br>
              <a:rPr lang="nl-NL" sz="4800" dirty="0">
                <a:solidFill>
                  <a:schemeClr val="bg1"/>
                </a:solidFill>
              </a:rPr>
            </a:br>
            <a:endParaRPr lang="nl-NL" sz="4800" b="1" dirty="0"/>
          </a:p>
        </p:txBody>
      </p:sp>
      <p:sp>
        <p:nvSpPr>
          <p:cNvPr id="3" name="Tekstvak 2">
            <a:extLst>
              <a:ext uri="{FF2B5EF4-FFF2-40B4-BE49-F238E27FC236}">
                <a16:creationId xmlns:a16="http://schemas.microsoft.com/office/drawing/2014/main" id="{69ADED81-8078-4756-AE0D-A3A23EF53399}"/>
              </a:ext>
            </a:extLst>
          </p:cNvPr>
          <p:cNvSpPr txBox="1"/>
          <p:nvPr/>
        </p:nvSpPr>
        <p:spPr>
          <a:xfrm>
            <a:off x="2759978" y="4538444"/>
            <a:ext cx="5519956" cy="646331"/>
          </a:xfrm>
          <a:prstGeom prst="rect">
            <a:avLst/>
          </a:prstGeom>
          <a:noFill/>
        </p:spPr>
        <p:txBody>
          <a:bodyPr wrap="square" rtlCol="0">
            <a:spAutoFit/>
          </a:bodyPr>
          <a:lstStyle/>
          <a:p>
            <a:r>
              <a:rPr lang="nl-NL" dirty="0">
                <a:solidFill>
                  <a:schemeClr val="bg1"/>
                </a:solidFill>
              </a:rPr>
              <a:t>Bart van der Sloot</a:t>
            </a:r>
          </a:p>
          <a:p>
            <a:r>
              <a:rPr lang="nl-NL" dirty="0">
                <a:solidFill>
                  <a:schemeClr val="bg1"/>
                </a:solidFill>
                <a:hlinkClick r:id="rId2"/>
              </a:rPr>
              <a:t>www.bartvandersloot.com</a:t>
            </a:r>
            <a:r>
              <a:rPr lang="nl-NL" dirty="0">
                <a:solidFill>
                  <a:schemeClr val="bg1"/>
                </a:solidFill>
              </a:rPr>
              <a:t> </a:t>
            </a:r>
          </a:p>
        </p:txBody>
      </p:sp>
    </p:spTree>
    <p:extLst>
      <p:ext uri="{BB962C8B-B14F-4D97-AF65-F5344CB8AC3E}">
        <p14:creationId xmlns:p14="http://schemas.microsoft.com/office/powerpoint/2010/main" val="41387437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court data">
            <a:hlinkClick r:id="rId2" tgtFrame="&quot;_blank&quot;"/>
            <a:extLst>
              <a:ext uri="{FF2B5EF4-FFF2-40B4-BE49-F238E27FC236}">
                <a16:creationId xmlns:a16="http://schemas.microsoft.com/office/drawing/2014/main" id="{05BFCC48-A823-42D1-BB7A-275913BFEA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42" y="568064"/>
            <a:ext cx="9345954" cy="5554944"/>
          </a:xfrm>
          <a:prstGeom prst="rect">
            <a:avLst/>
          </a:prstGeom>
          <a:noFill/>
          <a:ln>
            <a:noFill/>
          </a:ln>
        </p:spPr>
      </p:pic>
    </p:spTree>
    <p:extLst>
      <p:ext uri="{BB962C8B-B14F-4D97-AF65-F5344CB8AC3E}">
        <p14:creationId xmlns:p14="http://schemas.microsoft.com/office/powerpoint/2010/main" val="356111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airport security data">
            <a:hlinkClick r:id="rId2" tgtFrame="&quot;_blank&quot;"/>
            <a:extLst>
              <a:ext uri="{FF2B5EF4-FFF2-40B4-BE49-F238E27FC236}">
                <a16:creationId xmlns:a16="http://schemas.microsoft.com/office/drawing/2014/main" id="{EBBBF761-030F-40C6-92B9-E7B8FE7E10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2222" y="249080"/>
            <a:ext cx="7455241" cy="4386805"/>
          </a:xfrm>
          <a:prstGeom prst="rect">
            <a:avLst/>
          </a:prstGeom>
          <a:noFill/>
          <a:ln>
            <a:noFill/>
          </a:ln>
        </p:spPr>
      </p:pic>
      <p:pic>
        <p:nvPicPr>
          <p:cNvPr id="3" name="Afbeelding 2" descr="Afbeeldingsresultaat voor frontex data">
            <a:hlinkClick r:id="rId4" tgtFrame="&quot;_blank&quot;"/>
            <a:extLst>
              <a:ext uri="{FF2B5EF4-FFF2-40B4-BE49-F238E27FC236}">
                <a16:creationId xmlns:a16="http://schemas.microsoft.com/office/drawing/2014/main" id="{6052242B-DC71-4463-A374-709032319A3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524" y="3136740"/>
            <a:ext cx="5686425" cy="3472180"/>
          </a:xfrm>
          <a:prstGeom prst="rect">
            <a:avLst/>
          </a:prstGeom>
          <a:noFill/>
          <a:ln>
            <a:noFill/>
          </a:ln>
        </p:spPr>
      </p:pic>
    </p:spTree>
    <p:extLst>
      <p:ext uri="{BB962C8B-B14F-4D97-AF65-F5344CB8AC3E}">
        <p14:creationId xmlns:p14="http://schemas.microsoft.com/office/powerpoint/2010/main" val="255343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watson ibm">
            <a:hlinkClick r:id="rId2" tgtFrame="&quot;_blank&quot;"/>
            <a:extLst>
              <a:ext uri="{FF2B5EF4-FFF2-40B4-BE49-F238E27FC236}">
                <a16:creationId xmlns:a16="http://schemas.microsoft.com/office/drawing/2014/main" id="{6C7A7589-1BAD-4EFB-97FA-7EA79C2B8E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90" y="529902"/>
            <a:ext cx="4063526" cy="2899097"/>
          </a:xfrm>
          <a:prstGeom prst="rect">
            <a:avLst/>
          </a:prstGeom>
          <a:noFill/>
          <a:ln>
            <a:noFill/>
          </a:ln>
        </p:spPr>
      </p:pic>
      <p:pic>
        <p:nvPicPr>
          <p:cNvPr id="3" name="Afbeelding 2" descr="Afbeeldingsresultaat voor robot healthcare">
            <a:hlinkClick r:id="rId4" tgtFrame="&quot;_blank&quot;"/>
            <a:extLst>
              <a:ext uri="{FF2B5EF4-FFF2-40B4-BE49-F238E27FC236}">
                <a16:creationId xmlns:a16="http://schemas.microsoft.com/office/drawing/2014/main" id="{8E4F6F5E-AADB-4736-9346-558B59238F0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616" y="927181"/>
            <a:ext cx="4752015" cy="4698116"/>
          </a:xfrm>
          <a:prstGeom prst="rect">
            <a:avLst/>
          </a:prstGeom>
          <a:noFill/>
          <a:ln>
            <a:noFill/>
          </a:ln>
        </p:spPr>
      </p:pic>
      <p:pic>
        <p:nvPicPr>
          <p:cNvPr id="4" name="Afbeelding 3" descr="Afbeeldingsresultaat voor google glass">
            <a:hlinkClick r:id="rId6"/>
            <a:extLst>
              <a:ext uri="{FF2B5EF4-FFF2-40B4-BE49-F238E27FC236}">
                <a16:creationId xmlns:a16="http://schemas.microsoft.com/office/drawing/2014/main" id="{4DC9A58C-110C-43A0-ABC4-34548B597F3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20990" y="3924269"/>
            <a:ext cx="4063526" cy="2403829"/>
          </a:xfrm>
          <a:prstGeom prst="rect">
            <a:avLst/>
          </a:prstGeom>
          <a:noFill/>
          <a:ln>
            <a:noFill/>
          </a:ln>
        </p:spPr>
      </p:pic>
    </p:spTree>
    <p:extLst>
      <p:ext uri="{BB962C8B-B14F-4D97-AF65-F5344CB8AC3E}">
        <p14:creationId xmlns:p14="http://schemas.microsoft.com/office/powerpoint/2010/main" val="363515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social credit score">
            <a:hlinkClick r:id="rId2" tgtFrame="&quot;_blank&quot;"/>
            <a:extLst>
              <a:ext uri="{FF2B5EF4-FFF2-40B4-BE49-F238E27FC236}">
                <a16:creationId xmlns:a16="http://schemas.microsoft.com/office/drawing/2014/main" id="{9AEE19FA-A394-457D-B4C9-E08705963C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463" y="543844"/>
            <a:ext cx="9724856" cy="5590738"/>
          </a:xfrm>
          <a:prstGeom prst="rect">
            <a:avLst/>
          </a:prstGeom>
          <a:noFill/>
          <a:ln>
            <a:noFill/>
          </a:ln>
        </p:spPr>
      </p:pic>
    </p:spTree>
    <p:extLst>
      <p:ext uri="{BB962C8B-B14F-4D97-AF65-F5344CB8AC3E}">
        <p14:creationId xmlns:p14="http://schemas.microsoft.com/office/powerpoint/2010/main" val="280542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6A0E2-5761-4DD0-8351-EA3EA6961FFE}"/>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A2E2956C-145D-4743-AB2F-72C6C811F6C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607077"/>
            <a:ext cx="9404723" cy="5307585"/>
          </a:xfrm>
          <a:prstGeom prst="rect">
            <a:avLst/>
          </a:prstGeom>
          <a:noFill/>
          <a:ln>
            <a:noFill/>
          </a:ln>
        </p:spPr>
      </p:pic>
    </p:spTree>
    <p:extLst>
      <p:ext uri="{BB962C8B-B14F-4D97-AF65-F5344CB8AC3E}">
        <p14:creationId xmlns:p14="http://schemas.microsoft.com/office/powerpoint/2010/main" val="299017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nsa">
            <a:hlinkClick r:id="rId2" tgtFrame="&quot;_blank&quot;"/>
            <a:extLst>
              <a:ext uri="{FF2B5EF4-FFF2-40B4-BE49-F238E27FC236}">
                <a16:creationId xmlns:a16="http://schemas.microsoft.com/office/drawing/2014/main" id="{FC357FF9-9CC3-47D3-819C-FE310408440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12" y="834224"/>
            <a:ext cx="4904411" cy="3714627"/>
          </a:xfrm>
          <a:prstGeom prst="rect">
            <a:avLst/>
          </a:prstGeom>
          <a:noFill/>
          <a:ln>
            <a:noFill/>
          </a:ln>
        </p:spPr>
      </p:pic>
      <p:pic>
        <p:nvPicPr>
          <p:cNvPr id="3" name="Afbeelding 2" descr="Afbeeldingsresultaat voor aivd">
            <a:hlinkClick r:id="rId4" tgtFrame="&quot;_blank&quot;"/>
            <a:extLst>
              <a:ext uri="{FF2B5EF4-FFF2-40B4-BE49-F238E27FC236}">
                <a16:creationId xmlns:a16="http://schemas.microsoft.com/office/drawing/2014/main" id="{EAA0C678-07B3-4F69-B1A5-DCE2335A508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7397" y="1961588"/>
            <a:ext cx="6325955" cy="4230868"/>
          </a:xfrm>
          <a:prstGeom prst="rect">
            <a:avLst/>
          </a:prstGeom>
          <a:noFill/>
          <a:ln>
            <a:noFill/>
          </a:ln>
        </p:spPr>
      </p:pic>
    </p:spTree>
    <p:extLst>
      <p:ext uri="{BB962C8B-B14F-4D97-AF65-F5344CB8AC3E}">
        <p14:creationId xmlns:p14="http://schemas.microsoft.com/office/powerpoint/2010/main" val="1874535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ses de Edward Snowden (42 citações) | Citações e frases famosas">
            <a:extLst>
              <a:ext uri="{FF2B5EF4-FFF2-40B4-BE49-F238E27FC236}">
                <a16:creationId xmlns:a16="http://schemas.microsoft.com/office/drawing/2014/main" id="{56AAEC11-985C-4526-9184-F2FA090C02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3804" y="523547"/>
            <a:ext cx="4359496" cy="5252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8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a:solidFill>
                  <a:schemeClr val="bg1"/>
                </a:solidFill>
              </a:rPr>
              <a:t>Exhaustion</a:t>
            </a: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Tree>
    <p:extLst>
      <p:ext uri="{BB962C8B-B14F-4D97-AF65-F5344CB8AC3E}">
        <p14:creationId xmlns:p14="http://schemas.microsoft.com/office/powerpoint/2010/main" val="303767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sz="2100" b="1" dirty="0">
                <a:solidFill>
                  <a:schemeClr val="accent1"/>
                </a:solidFill>
              </a:rPr>
              <a:t>Exhaustion</a:t>
            </a: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7DF30A5D-FE9E-4419-9E37-0CAD02A4FBD1}"/>
              </a:ext>
            </a:extLst>
          </p:cNvPr>
          <p:cNvSpPr txBox="1"/>
          <p:nvPr/>
        </p:nvSpPr>
        <p:spPr>
          <a:xfrm>
            <a:off x="4024442" y="1930400"/>
            <a:ext cx="5078027" cy="1754326"/>
          </a:xfrm>
          <a:prstGeom prst="rect">
            <a:avLst/>
          </a:prstGeom>
          <a:noFill/>
        </p:spPr>
        <p:txBody>
          <a:bodyPr wrap="square" rtlCol="0">
            <a:spAutoFit/>
          </a:bodyPr>
          <a:lstStyle/>
          <a:p>
            <a:pPr algn="ctr"/>
            <a:r>
              <a:rPr lang="nl-NL" sz="1800" b="1" i="0" u="none" strike="noStrike" baseline="0" dirty="0">
                <a:solidFill>
                  <a:schemeClr val="bg1"/>
                </a:solidFill>
                <a:latin typeface="Futura Std Medium"/>
              </a:rPr>
              <a:t>ARTICLE 35 </a:t>
            </a:r>
            <a:endParaRPr lang="nl-NL" sz="1800" b="0" i="0" u="none" strike="noStrike" baseline="0" dirty="0">
              <a:solidFill>
                <a:schemeClr val="bg1"/>
              </a:solidFill>
              <a:latin typeface="Futura Std Medium"/>
            </a:endParaRPr>
          </a:p>
          <a:p>
            <a:pPr algn="ctr"/>
            <a:r>
              <a:rPr lang="nl-NL" sz="1800" b="1" i="0" u="none" strike="noStrike" baseline="0" dirty="0" err="1">
                <a:solidFill>
                  <a:schemeClr val="bg1"/>
                </a:solidFill>
                <a:latin typeface="Futura Std Book"/>
              </a:rPr>
              <a:t>Admissibility</a:t>
            </a:r>
            <a:r>
              <a:rPr lang="nl-NL" sz="1800" b="1" i="0" u="none" strike="noStrike" baseline="0" dirty="0">
                <a:solidFill>
                  <a:schemeClr val="bg1"/>
                </a:solidFill>
                <a:latin typeface="Futura Std Book"/>
              </a:rPr>
              <a:t> criteria </a:t>
            </a:r>
            <a:endParaRPr lang="nl-NL" sz="1800" b="0" i="0" u="none" strike="noStrike" baseline="0" dirty="0">
              <a:solidFill>
                <a:schemeClr val="bg1"/>
              </a:solidFill>
              <a:latin typeface="Futura Std Book"/>
            </a:endParaRPr>
          </a:p>
          <a:p>
            <a:pPr algn="just"/>
            <a:endParaRPr lang="en-US"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1. The Court may only deal with the matter after </a:t>
            </a:r>
            <a:r>
              <a:rPr lang="en-US" sz="1800" b="1" i="0" u="none" strike="noStrike" baseline="0" dirty="0">
                <a:solidFill>
                  <a:schemeClr val="bg1"/>
                </a:solidFill>
                <a:highlight>
                  <a:srgbClr val="008000"/>
                </a:highlight>
                <a:latin typeface="Futura Std Book"/>
              </a:rPr>
              <a:t>all domestic remedies have been exhausted</a:t>
            </a:r>
            <a:r>
              <a:rPr lang="en-US" sz="1800" b="0" i="0" u="none" strike="noStrike" baseline="0" dirty="0">
                <a:solidFill>
                  <a:schemeClr val="bg1"/>
                </a:solidFill>
                <a:latin typeface="Futura Std Book"/>
              </a:rPr>
              <a:t>, </a:t>
            </a:r>
            <a:endParaRPr lang="nl-NL" dirty="0">
              <a:solidFill>
                <a:schemeClr val="bg1"/>
              </a:solidFill>
            </a:endParaRPr>
          </a:p>
        </p:txBody>
      </p:sp>
    </p:spTree>
    <p:extLst>
      <p:ext uri="{BB962C8B-B14F-4D97-AF65-F5344CB8AC3E}">
        <p14:creationId xmlns:p14="http://schemas.microsoft.com/office/powerpoint/2010/main" val="87023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a:solidFill>
                  <a:schemeClr val="bg1"/>
                </a:solidFill>
              </a:rPr>
              <a:t>Exhaustion</a:t>
            </a:r>
          </a:p>
          <a:p>
            <a:pPr lvl="1"/>
            <a:r>
              <a:rPr lang="en-US" sz="2100" b="1" dirty="0">
                <a:solidFill>
                  <a:schemeClr val="accent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2AF25E40-68B2-4BD0-86E1-F4F1C721A244}"/>
              </a:ext>
            </a:extLst>
          </p:cNvPr>
          <p:cNvSpPr txBox="1"/>
          <p:nvPr/>
        </p:nvSpPr>
        <p:spPr>
          <a:xfrm>
            <a:off x="4024442" y="1930400"/>
            <a:ext cx="5078027" cy="2308324"/>
          </a:xfrm>
          <a:prstGeom prst="rect">
            <a:avLst/>
          </a:prstGeom>
          <a:noFill/>
        </p:spPr>
        <p:txBody>
          <a:bodyPr wrap="square" rtlCol="0">
            <a:spAutoFit/>
          </a:bodyPr>
          <a:lstStyle/>
          <a:p>
            <a:pPr algn="ctr"/>
            <a:r>
              <a:rPr lang="nl-NL" sz="1800" b="1" i="0" u="none" strike="noStrike" baseline="0" dirty="0">
                <a:solidFill>
                  <a:schemeClr val="bg1"/>
                </a:solidFill>
              </a:rPr>
              <a:t>ARTICLE 35 </a:t>
            </a:r>
            <a:endParaRPr lang="nl-NL" sz="1800" b="0" i="0" u="none" strike="noStrike" baseline="0" dirty="0">
              <a:solidFill>
                <a:schemeClr val="bg1"/>
              </a:solidFill>
            </a:endParaRPr>
          </a:p>
          <a:p>
            <a:pPr algn="ctr"/>
            <a:r>
              <a:rPr lang="nl-NL" sz="1800" b="1" i="0" u="none" strike="noStrike" baseline="0" dirty="0" err="1">
                <a:solidFill>
                  <a:schemeClr val="bg1"/>
                </a:solidFill>
              </a:rPr>
              <a:t>Admissibility</a:t>
            </a:r>
            <a:r>
              <a:rPr lang="nl-NL" sz="1800" b="1" i="0" u="none" strike="noStrike" baseline="0" dirty="0">
                <a:solidFill>
                  <a:schemeClr val="bg1"/>
                </a:solidFill>
              </a:rPr>
              <a:t> criteria </a:t>
            </a:r>
            <a:endParaRPr lang="nl-NL" sz="1800" b="0" i="0" u="none" strike="noStrike" baseline="0" dirty="0">
              <a:solidFill>
                <a:schemeClr val="bg1"/>
              </a:solidFill>
            </a:endParaRPr>
          </a:p>
          <a:p>
            <a:pPr algn="just"/>
            <a:r>
              <a:rPr lang="en-US" sz="1800" b="0" i="0" u="none" strike="noStrike" baseline="0" dirty="0">
                <a:solidFill>
                  <a:schemeClr val="bg1"/>
                </a:solidFill>
              </a:rPr>
              <a:t>1. The Court may only deal with the matter after all domestic remedies have been exhausted, according to the generally </a:t>
            </a:r>
            <a:r>
              <a:rPr lang="en-US" sz="1800" b="0" i="0" u="none" strike="noStrike" baseline="0" dirty="0" err="1">
                <a:solidFill>
                  <a:schemeClr val="bg1"/>
                </a:solidFill>
              </a:rPr>
              <a:t>recognised</a:t>
            </a:r>
            <a:r>
              <a:rPr lang="en-US" sz="1800" b="0" i="0" u="none" strike="noStrike" baseline="0" dirty="0">
                <a:solidFill>
                  <a:schemeClr val="bg1"/>
                </a:solidFill>
              </a:rPr>
              <a:t> rules of international law, and </a:t>
            </a:r>
            <a:r>
              <a:rPr lang="en-US" sz="1800" b="0" i="0" u="none" strike="noStrike" baseline="0" dirty="0">
                <a:solidFill>
                  <a:schemeClr val="bg1"/>
                </a:solidFill>
                <a:highlight>
                  <a:srgbClr val="008000"/>
                </a:highlight>
              </a:rPr>
              <a:t>within a period of six months from the date on which the final decision was taken. </a:t>
            </a:r>
            <a:endParaRPr lang="nl-NL" dirty="0">
              <a:solidFill>
                <a:schemeClr val="bg1"/>
              </a:solidFill>
              <a:highlight>
                <a:srgbClr val="008000"/>
              </a:highlight>
            </a:endParaRPr>
          </a:p>
        </p:txBody>
      </p:sp>
    </p:spTree>
    <p:extLst>
      <p:ext uri="{BB962C8B-B14F-4D97-AF65-F5344CB8AC3E}">
        <p14:creationId xmlns:p14="http://schemas.microsoft.com/office/powerpoint/2010/main" val="128778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lstStyle/>
          <a:p>
            <a:r>
              <a:rPr lang="nl-NL" dirty="0" err="1"/>
              <a:t>Overview</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a:bodyPr>
          <a:lstStyle/>
          <a:p>
            <a:r>
              <a:rPr lang="nl-NL" sz="3200" dirty="0">
                <a:solidFill>
                  <a:schemeClr val="bg1"/>
                </a:solidFill>
              </a:rPr>
              <a:t>(1) Mass surveillance</a:t>
            </a:r>
          </a:p>
          <a:p>
            <a:r>
              <a:rPr lang="nl-NL" sz="3200" dirty="0">
                <a:solidFill>
                  <a:schemeClr val="bg1"/>
                </a:solidFill>
              </a:rPr>
              <a:t>(2) </a:t>
            </a:r>
            <a:r>
              <a:rPr lang="nl-NL" sz="3200" dirty="0" err="1">
                <a:solidFill>
                  <a:schemeClr val="bg1"/>
                </a:solidFill>
              </a:rPr>
              <a:t>Complaint</a:t>
            </a:r>
            <a:r>
              <a:rPr lang="nl-NL" sz="3200" dirty="0">
                <a:solidFill>
                  <a:schemeClr val="bg1"/>
                </a:solidFill>
              </a:rPr>
              <a:t> procedure</a:t>
            </a:r>
          </a:p>
          <a:p>
            <a:r>
              <a:rPr lang="nl-NL" sz="3200" dirty="0">
                <a:solidFill>
                  <a:schemeClr val="bg1"/>
                </a:solidFill>
              </a:rPr>
              <a:t>(3) In </a:t>
            </a:r>
            <a:r>
              <a:rPr lang="nl-NL" sz="3200" dirty="0" err="1">
                <a:solidFill>
                  <a:schemeClr val="bg1"/>
                </a:solidFill>
              </a:rPr>
              <a:t>accordance</a:t>
            </a:r>
            <a:r>
              <a:rPr lang="nl-NL" sz="3200" dirty="0">
                <a:solidFill>
                  <a:schemeClr val="bg1"/>
                </a:solidFill>
              </a:rPr>
              <a:t> </a:t>
            </a:r>
            <a:r>
              <a:rPr lang="nl-NL" sz="3200" dirty="0" err="1">
                <a:solidFill>
                  <a:schemeClr val="bg1"/>
                </a:solidFill>
              </a:rPr>
              <a:t>with</a:t>
            </a:r>
            <a:r>
              <a:rPr lang="nl-NL" sz="3200" dirty="0">
                <a:solidFill>
                  <a:schemeClr val="bg1"/>
                </a:solidFill>
              </a:rPr>
              <a:t> </a:t>
            </a:r>
            <a:r>
              <a:rPr lang="nl-NL" sz="3200" dirty="0" err="1">
                <a:solidFill>
                  <a:schemeClr val="bg1"/>
                </a:solidFill>
              </a:rPr>
              <a:t>the</a:t>
            </a:r>
            <a:r>
              <a:rPr lang="nl-NL" sz="3200" dirty="0">
                <a:solidFill>
                  <a:schemeClr val="bg1"/>
                </a:solidFill>
              </a:rPr>
              <a:t> </a:t>
            </a:r>
            <a:r>
              <a:rPr lang="nl-NL" sz="3200" dirty="0" err="1">
                <a:solidFill>
                  <a:schemeClr val="bg1"/>
                </a:solidFill>
              </a:rPr>
              <a:t>law</a:t>
            </a:r>
            <a:endParaRPr lang="nl-NL" sz="3200" dirty="0">
              <a:solidFill>
                <a:schemeClr val="bg1"/>
              </a:solidFill>
            </a:endParaRPr>
          </a:p>
          <a:p>
            <a:r>
              <a:rPr lang="nl-NL" sz="3200" dirty="0">
                <a:solidFill>
                  <a:schemeClr val="bg1"/>
                </a:solidFill>
              </a:rPr>
              <a:t>(4) Q&amp;A</a:t>
            </a:r>
          </a:p>
        </p:txBody>
      </p:sp>
    </p:spTree>
    <p:extLst>
      <p:ext uri="{BB962C8B-B14F-4D97-AF65-F5344CB8AC3E}">
        <p14:creationId xmlns:p14="http://schemas.microsoft.com/office/powerpoint/2010/main" val="207524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619458" cy="4318000"/>
          </a:xfrm>
        </p:spPr>
        <p:txBody>
          <a:bodyPr>
            <a:normAutofit fontScale="85000" lnSpcReduction="20000"/>
          </a:bodyPr>
          <a:lstStyle/>
          <a:p>
            <a:r>
              <a:rPr lang="en-US" dirty="0">
                <a:solidFill>
                  <a:schemeClr val="bg1"/>
                </a:solidFill>
              </a:rPr>
              <a:t>Formal criteria</a:t>
            </a:r>
          </a:p>
          <a:p>
            <a:pPr lvl="1"/>
            <a:r>
              <a:rPr lang="en-US" dirty="0">
                <a:solidFill>
                  <a:schemeClr val="bg1"/>
                </a:solidFill>
              </a:rPr>
              <a:t>Exhaustion</a:t>
            </a:r>
          </a:p>
          <a:p>
            <a:pPr lvl="1"/>
            <a:r>
              <a:rPr lang="en-US" dirty="0">
                <a:solidFill>
                  <a:schemeClr val="bg1"/>
                </a:solidFill>
              </a:rPr>
              <a:t>Time limit</a:t>
            </a:r>
          </a:p>
          <a:p>
            <a:pPr lvl="1"/>
            <a:r>
              <a:rPr lang="en-US" sz="1900" b="1" dirty="0">
                <a:solidFill>
                  <a:schemeClr val="accent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2DDB6D1C-C1D9-44CF-B85B-2CE2F64B9326}"/>
              </a:ext>
            </a:extLst>
          </p:cNvPr>
          <p:cNvSpPr txBox="1"/>
          <p:nvPr/>
        </p:nvSpPr>
        <p:spPr>
          <a:xfrm>
            <a:off x="4195975" y="1930400"/>
            <a:ext cx="5078027" cy="3139321"/>
          </a:xfrm>
          <a:prstGeom prst="rect">
            <a:avLst/>
          </a:prstGeom>
          <a:noFill/>
        </p:spPr>
        <p:txBody>
          <a:bodyPr wrap="square" rtlCol="0">
            <a:spAutoFit/>
          </a:bodyPr>
          <a:lstStyle/>
          <a:p>
            <a:pPr algn="ctr"/>
            <a:r>
              <a:rPr lang="nl-NL" sz="1800" b="1" i="0" u="none" strike="noStrike" baseline="0" dirty="0">
                <a:solidFill>
                  <a:schemeClr val="bg1"/>
                </a:solidFill>
              </a:rPr>
              <a:t>ARTICLE 35 </a:t>
            </a:r>
            <a:endParaRPr lang="nl-NL" sz="1800" b="0" i="0" u="none" strike="noStrike" baseline="0" dirty="0">
              <a:solidFill>
                <a:schemeClr val="bg1"/>
              </a:solidFill>
            </a:endParaRPr>
          </a:p>
          <a:p>
            <a:pPr algn="ctr"/>
            <a:r>
              <a:rPr lang="nl-NL" sz="1800" b="1" i="0" u="none" strike="noStrike" baseline="0" dirty="0" err="1">
                <a:solidFill>
                  <a:schemeClr val="bg1"/>
                </a:solidFill>
              </a:rPr>
              <a:t>Admissibility</a:t>
            </a:r>
            <a:r>
              <a:rPr lang="nl-NL" sz="1800" b="1" i="0" u="none" strike="noStrike" baseline="0" dirty="0">
                <a:solidFill>
                  <a:schemeClr val="bg1"/>
                </a:solidFill>
              </a:rPr>
              <a:t> criteria </a:t>
            </a:r>
            <a:endParaRPr lang="nl-NL" sz="1800" b="0" i="0" u="none" strike="noStrike" baseline="0" dirty="0">
              <a:solidFill>
                <a:schemeClr val="bg1"/>
              </a:solidFill>
            </a:endParaRPr>
          </a:p>
          <a:p>
            <a:pPr algn="just"/>
            <a:r>
              <a:rPr lang="en-US" sz="1800" b="0" i="0" u="none" strike="noStrike" baseline="0" dirty="0">
                <a:solidFill>
                  <a:schemeClr val="bg1"/>
                </a:solidFill>
                <a:latin typeface="Futura Std Book"/>
              </a:rPr>
              <a:t>2. The Court shall not deal with any application submitted under Article 34 that </a:t>
            </a:r>
          </a:p>
          <a:p>
            <a:pPr algn="just"/>
            <a:r>
              <a:rPr lang="nl-NL" sz="1800" b="0" i="0" u="none" strike="noStrike" baseline="0" dirty="0">
                <a:solidFill>
                  <a:schemeClr val="bg1"/>
                </a:solidFill>
                <a:latin typeface="Futura Std Book"/>
              </a:rPr>
              <a:t>(a) is </a:t>
            </a:r>
            <a:r>
              <a:rPr lang="nl-NL" sz="1800" b="0" i="0" u="none" strike="noStrike" baseline="0" dirty="0" err="1">
                <a:solidFill>
                  <a:schemeClr val="bg1"/>
                </a:solidFill>
                <a:latin typeface="Futura Std Book"/>
              </a:rPr>
              <a:t>anonymous</a:t>
            </a:r>
            <a:r>
              <a:rPr lang="nl-NL" sz="1800" b="0" i="0" u="none" strike="noStrike" baseline="0" dirty="0">
                <a:solidFill>
                  <a:schemeClr val="bg1"/>
                </a:solidFill>
                <a:latin typeface="Futura Std Book"/>
              </a:rPr>
              <a:t>; or </a:t>
            </a:r>
          </a:p>
          <a:p>
            <a:pPr algn="just"/>
            <a:r>
              <a:rPr lang="en-US" sz="1800" b="1" i="0" u="none" strike="noStrike" baseline="0" dirty="0">
                <a:solidFill>
                  <a:schemeClr val="bg1"/>
                </a:solidFill>
                <a:highlight>
                  <a:srgbClr val="008000"/>
                </a:highlight>
                <a:latin typeface="Futura Std Book"/>
              </a:rPr>
              <a:t>(b) is substantially the same as a matter that has already been examined by the Court or has already been submitted to another procedure of international investigation or settlement and contains no relevant new information.</a:t>
            </a:r>
            <a:endParaRPr lang="nl-NL" b="1" dirty="0">
              <a:solidFill>
                <a:schemeClr val="bg1"/>
              </a:solidFill>
              <a:highlight>
                <a:srgbClr val="008000"/>
              </a:highlight>
            </a:endParaRPr>
          </a:p>
        </p:txBody>
      </p:sp>
    </p:spTree>
    <p:extLst>
      <p:ext uri="{BB962C8B-B14F-4D97-AF65-F5344CB8AC3E}">
        <p14:creationId xmlns:p14="http://schemas.microsoft.com/office/powerpoint/2010/main" val="3642548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a:solidFill>
                  <a:schemeClr val="bg1"/>
                </a:solidFill>
              </a:rPr>
              <a:t>Exhaustion</a:t>
            </a:r>
          </a:p>
          <a:p>
            <a:pPr lvl="1"/>
            <a:r>
              <a:rPr lang="en-US" dirty="0">
                <a:solidFill>
                  <a:schemeClr val="bg1"/>
                </a:solidFill>
              </a:rPr>
              <a:t>Time limit</a:t>
            </a:r>
          </a:p>
          <a:p>
            <a:pPr lvl="1"/>
            <a:r>
              <a:rPr lang="en-US" dirty="0">
                <a:solidFill>
                  <a:schemeClr val="bg1"/>
                </a:solidFill>
              </a:rPr>
              <a:t>Substantially the same</a:t>
            </a:r>
          </a:p>
          <a:p>
            <a:pPr lvl="1"/>
            <a:r>
              <a:rPr lang="en-US" sz="2100" b="1" dirty="0">
                <a:solidFill>
                  <a:schemeClr val="accent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09BFF345-1767-4AFE-BAED-F3B09F98A1DD}"/>
              </a:ext>
            </a:extLst>
          </p:cNvPr>
          <p:cNvSpPr txBox="1"/>
          <p:nvPr/>
        </p:nvSpPr>
        <p:spPr>
          <a:xfrm>
            <a:off x="4195975" y="1930400"/>
            <a:ext cx="5078027" cy="3139321"/>
          </a:xfrm>
          <a:prstGeom prst="rect">
            <a:avLst/>
          </a:prstGeom>
          <a:noFill/>
        </p:spPr>
        <p:txBody>
          <a:bodyPr wrap="square" rtlCol="0">
            <a:spAutoFit/>
          </a:bodyPr>
          <a:lstStyle/>
          <a:p>
            <a:pPr algn="ctr"/>
            <a:r>
              <a:rPr lang="nl-NL" sz="1800" b="1" i="0" u="none" strike="noStrike" baseline="0" dirty="0">
                <a:solidFill>
                  <a:schemeClr val="bg1"/>
                </a:solidFill>
              </a:rPr>
              <a:t>ARTICLE 35 </a:t>
            </a:r>
            <a:endParaRPr lang="nl-NL" sz="1800" b="0" i="0" u="none" strike="noStrike" baseline="0" dirty="0">
              <a:solidFill>
                <a:schemeClr val="bg1"/>
              </a:solidFill>
            </a:endParaRPr>
          </a:p>
          <a:p>
            <a:pPr algn="ctr"/>
            <a:r>
              <a:rPr lang="nl-NL" sz="1800" b="1" i="0" u="none" strike="noStrike" baseline="0" dirty="0" err="1">
                <a:solidFill>
                  <a:schemeClr val="bg1"/>
                </a:solidFill>
              </a:rPr>
              <a:t>Admissibility</a:t>
            </a:r>
            <a:r>
              <a:rPr lang="nl-NL" sz="1800" b="1" i="0" u="none" strike="noStrike" baseline="0" dirty="0">
                <a:solidFill>
                  <a:schemeClr val="bg1"/>
                </a:solidFill>
              </a:rPr>
              <a:t> criteria </a:t>
            </a:r>
            <a:endParaRPr lang="nl-NL" sz="1800" b="0" i="0" u="none" strike="noStrike" baseline="0" dirty="0">
              <a:solidFill>
                <a:schemeClr val="bg1"/>
              </a:solidFill>
            </a:endParaRPr>
          </a:p>
          <a:p>
            <a:endParaRPr lang="nl-NL" dirty="0">
              <a:solidFill>
                <a:schemeClr val="bg1"/>
              </a:solidFill>
            </a:endParaRPr>
          </a:p>
          <a:p>
            <a:pPr algn="just"/>
            <a:r>
              <a:rPr lang="en-US" sz="1800" b="0" i="0" u="none" strike="noStrike" baseline="0" dirty="0">
                <a:solidFill>
                  <a:schemeClr val="bg1"/>
                </a:solidFill>
                <a:latin typeface="Futura Std Book"/>
              </a:rPr>
              <a:t>3. The Court shall declare inadmissible any individual application submitted under Article 34 if it considers that: </a:t>
            </a:r>
          </a:p>
          <a:p>
            <a:pPr algn="just"/>
            <a:r>
              <a:rPr lang="en-US" sz="1800" i="0" u="none" strike="noStrike" baseline="0" dirty="0">
                <a:solidFill>
                  <a:schemeClr val="bg1"/>
                </a:solidFill>
                <a:latin typeface="Futura Std Book"/>
              </a:rPr>
              <a:t>(a) the application is incompatible with the provisions of the Convention or the Protocols thereto, manifestly ill-founded, or </a:t>
            </a:r>
            <a:r>
              <a:rPr lang="en-US" sz="1800" b="1" i="0" u="none" strike="noStrike" baseline="0" dirty="0">
                <a:solidFill>
                  <a:schemeClr val="bg1"/>
                </a:solidFill>
                <a:highlight>
                  <a:srgbClr val="008000"/>
                </a:highlight>
                <a:latin typeface="Futura Std Book"/>
              </a:rPr>
              <a:t>an abuse of the right of individual application; or. </a:t>
            </a:r>
            <a:endParaRPr lang="nl-NL" b="1" dirty="0">
              <a:solidFill>
                <a:schemeClr val="bg1"/>
              </a:solidFill>
              <a:highlight>
                <a:srgbClr val="008000"/>
              </a:highlight>
            </a:endParaRPr>
          </a:p>
        </p:txBody>
      </p:sp>
    </p:spTree>
    <p:extLst>
      <p:ext uri="{BB962C8B-B14F-4D97-AF65-F5344CB8AC3E}">
        <p14:creationId xmlns:p14="http://schemas.microsoft.com/office/powerpoint/2010/main" val="370600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a:solidFill>
                  <a:schemeClr val="bg1"/>
                </a:solidFill>
              </a:rPr>
              <a:t>Exhaustion</a:t>
            </a: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sz="2100" b="1" dirty="0">
                <a:solidFill>
                  <a:schemeClr val="accent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D5FBB517-F944-4DE5-BA4A-498700A3585A}"/>
              </a:ext>
            </a:extLst>
          </p:cNvPr>
          <p:cNvSpPr txBox="1"/>
          <p:nvPr/>
        </p:nvSpPr>
        <p:spPr>
          <a:xfrm>
            <a:off x="4195975" y="1930400"/>
            <a:ext cx="5078027" cy="3970318"/>
          </a:xfrm>
          <a:prstGeom prst="rect">
            <a:avLst/>
          </a:prstGeom>
          <a:noFill/>
        </p:spPr>
        <p:txBody>
          <a:bodyPr wrap="square" rtlCol="0">
            <a:spAutoFit/>
          </a:bodyPr>
          <a:lstStyle/>
          <a:p>
            <a:pPr algn="ctr"/>
            <a:r>
              <a:rPr lang="nl-NL" sz="1800" b="1" i="0" u="none" strike="noStrike" baseline="0" dirty="0">
                <a:solidFill>
                  <a:schemeClr val="bg1"/>
                </a:solidFill>
                <a:latin typeface="Futura Std Medium"/>
              </a:rPr>
              <a:t>ARTICLE 35 </a:t>
            </a:r>
            <a:endParaRPr lang="nl-NL" sz="1800" b="0" i="0" u="none" strike="noStrike" baseline="0" dirty="0">
              <a:solidFill>
                <a:schemeClr val="bg1"/>
              </a:solidFill>
              <a:latin typeface="Futura Std Medium"/>
            </a:endParaRPr>
          </a:p>
          <a:p>
            <a:pPr algn="ctr"/>
            <a:r>
              <a:rPr lang="nl-NL" sz="1800" b="1" i="0" u="none" strike="noStrike" baseline="0" dirty="0" err="1">
                <a:solidFill>
                  <a:schemeClr val="bg1"/>
                </a:solidFill>
                <a:latin typeface="Futura Std Book"/>
              </a:rPr>
              <a:t>Admissibility</a:t>
            </a:r>
            <a:r>
              <a:rPr lang="nl-NL" sz="1800" b="1" i="0" u="none" strike="noStrike" baseline="0" dirty="0">
                <a:solidFill>
                  <a:schemeClr val="bg1"/>
                </a:solidFill>
                <a:latin typeface="Futura Std Book"/>
              </a:rPr>
              <a:t> criteria </a:t>
            </a:r>
          </a:p>
          <a:p>
            <a:pPr algn="ctr"/>
            <a:endParaRPr lang="nl-NL" b="1" dirty="0">
              <a:solidFill>
                <a:schemeClr val="bg1"/>
              </a:solidFill>
              <a:latin typeface="Futura Std Book"/>
            </a:endParaRPr>
          </a:p>
          <a:p>
            <a:pPr algn="ctr"/>
            <a:r>
              <a:rPr lang="en-US" sz="1800" b="0" i="0" u="none" strike="noStrike" baseline="0" dirty="0">
                <a:solidFill>
                  <a:schemeClr val="bg1"/>
                </a:solidFill>
                <a:latin typeface="Futura Std Book"/>
              </a:rPr>
              <a:t>3. The Court shall declare inadmissible any individual application submitted under Article 34 if it considers that: </a:t>
            </a:r>
          </a:p>
          <a:p>
            <a:pPr algn="just"/>
            <a:r>
              <a:rPr lang="en-US" sz="1800" b="1" i="0" u="none" strike="noStrike" baseline="0" dirty="0">
                <a:solidFill>
                  <a:schemeClr val="bg1"/>
                </a:solidFill>
                <a:highlight>
                  <a:srgbClr val="008000"/>
                </a:highlight>
                <a:latin typeface="Futura Std Book"/>
              </a:rPr>
              <a:t>(b) the applicant has not suffered a significant disadvantage, unless respect for human rights as defined in the Convention and the Protocols thereto requires an examination of the application on the merits and provided that no case may be rejected on this ground which has not been duly considered by a domestic tribunal. </a:t>
            </a:r>
            <a:endParaRPr lang="nl-NL" b="1" dirty="0">
              <a:solidFill>
                <a:schemeClr val="bg1"/>
              </a:solidFill>
              <a:highlight>
                <a:srgbClr val="008000"/>
              </a:highlight>
            </a:endParaRPr>
          </a:p>
        </p:txBody>
      </p:sp>
    </p:spTree>
    <p:extLst>
      <p:ext uri="{BB962C8B-B14F-4D97-AF65-F5344CB8AC3E}">
        <p14:creationId xmlns:p14="http://schemas.microsoft.com/office/powerpoint/2010/main" val="535632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a:solidFill>
                  <a:schemeClr val="bg1"/>
                </a:solidFill>
              </a:rPr>
              <a:t>Exhaustion</a:t>
            </a: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sz="2100" b="1" dirty="0">
                <a:solidFill>
                  <a:schemeClr val="accent1"/>
                </a:solidFill>
              </a:rPr>
              <a:t>De Minimis rule</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034860D2-42E1-4B85-ADA9-86C3B83EA221}"/>
              </a:ext>
            </a:extLst>
          </p:cNvPr>
          <p:cNvSpPr txBox="1"/>
          <p:nvPr/>
        </p:nvSpPr>
        <p:spPr>
          <a:xfrm>
            <a:off x="4195975" y="1930400"/>
            <a:ext cx="5078027" cy="3970318"/>
          </a:xfrm>
          <a:prstGeom prst="rect">
            <a:avLst/>
          </a:prstGeom>
          <a:noFill/>
        </p:spPr>
        <p:txBody>
          <a:bodyPr wrap="square" rtlCol="0">
            <a:spAutoFit/>
          </a:bodyPr>
          <a:lstStyle/>
          <a:p>
            <a:pPr algn="ctr"/>
            <a:r>
              <a:rPr lang="nl-NL" sz="1800" b="1" i="0" u="none" strike="noStrike" baseline="0" dirty="0">
                <a:solidFill>
                  <a:schemeClr val="bg1"/>
                </a:solidFill>
                <a:latin typeface="Futura Std Medium"/>
              </a:rPr>
              <a:t>ARTICLE 35 </a:t>
            </a:r>
            <a:endParaRPr lang="nl-NL" sz="1800" b="0" i="0" u="none" strike="noStrike" baseline="0" dirty="0">
              <a:solidFill>
                <a:schemeClr val="bg1"/>
              </a:solidFill>
              <a:latin typeface="Futura Std Medium"/>
            </a:endParaRPr>
          </a:p>
          <a:p>
            <a:pPr algn="ctr"/>
            <a:r>
              <a:rPr lang="nl-NL" sz="1800" b="1" i="0" u="none" strike="noStrike" baseline="0" dirty="0" err="1">
                <a:solidFill>
                  <a:schemeClr val="bg1"/>
                </a:solidFill>
                <a:latin typeface="Futura Std Book"/>
              </a:rPr>
              <a:t>Admissibility</a:t>
            </a:r>
            <a:r>
              <a:rPr lang="nl-NL" sz="1800" b="1" i="0" u="none" strike="noStrike" baseline="0" dirty="0">
                <a:solidFill>
                  <a:schemeClr val="bg1"/>
                </a:solidFill>
                <a:latin typeface="Futura Std Book"/>
              </a:rPr>
              <a:t> criteria </a:t>
            </a:r>
          </a:p>
          <a:p>
            <a:pPr algn="ctr"/>
            <a:endParaRPr lang="nl-NL" b="1" dirty="0">
              <a:solidFill>
                <a:schemeClr val="bg1"/>
              </a:solidFill>
              <a:latin typeface="Futura Std Book"/>
            </a:endParaRPr>
          </a:p>
          <a:p>
            <a:pPr algn="ctr"/>
            <a:r>
              <a:rPr lang="en-US" sz="1800" b="0" i="0" u="none" strike="noStrike" baseline="0" dirty="0">
                <a:solidFill>
                  <a:schemeClr val="bg1"/>
                </a:solidFill>
                <a:latin typeface="Futura Std Book"/>
              </a:rPr>
              <a:t>3. The Court shall declare inadmissible any individual application submitted under Article 34 if it considers that: </a:t>
            </a:r>
          </a:p>
          <a:p>
            <a:pPr algn="just"/>
            <a:r>
              <a:rPr lang="en-US" sz="1800" b="1" i="0" u="none" strike="noStrike" baseline="0" dirty="0">
                <a:solidFill>
                  <a:schemeClr val="bg1"/>
                </a:solidFill>
                <a:highlight>
                  <a:srgbClr val="008000"/>
                </a:highlight>
                <a:latin typeface="Futura Std Book"/>
              </a:rPr>
              <a:t>(b) the applicant has not suffered a significant disadvantage, unless respect for human rights as defined in the Convention and the Protocols thereto requires an examination of the application on the merits and provided that no case may be rejected on this ground which has not been duly considered by a domestic tribunal. </a:t>
            </a:r>
            <a:endParaRPr lang="nl-NL" b="1" dirty="0">
              <a:solidFill>
                <a:schemeClr val="bg1"/>
              </a:solidFill>
              <a:highlight>
                <a:srgbClr val="008000"/>
              </a:highlight>
            </a:endParaRPr>
          </a:p>
        </p:txBody>
      </p:sp>
    </p:spTree>
    <p:extLst>
      <p:ext uri="{BB962C8B-B14F-4D97-AF65-F5344CB8AC3E}">
        <p14:creationId xmlns:p14="http://schemas.microsoft.com/office/powerpoint/2010/main" val="316414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a:solidFill>
                  <a:schemeClr val="bg1"/>
                </a:solidFill>
              </a:rPr>
              <a:t>Exhaustion</a:t>
            </a: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sz="2100" b="1" dirty="0">
                <a:solidFill>
                  <a:schemeClr val="accent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1DF2FE41-9807-4863-9EA6-A091304BAA34}"/>
              </a:ext>
            </a:extLst>
          </p:cNvPr>
          <p:cNvSpPr txBox="1"/>
          <p:nvPr/>
        </p:nvSpPr>
        <p:spPr>
          <a:xfrm>
            <a:off x="4195975" y="1930400"/>
            <a:ext cx="5078027" cy="3139321"/>
          </a:xfrm>
          <a:prstGeom prst="rect">
            <a:avLst/>
          </a:prstGeom>
          <a:noFill/>
        </p:spPr>
        <p:txBody>
          <a:bodyPr wrap="square" rtlCol="0">
            <a:spAutoFit/>
          </a:bodyPr>
          <a:lstStyle/>
          <a:p>
            <a:pPr algn="ctr"/>
            <a:r>
              <a:rPr lang="nl-NL" sz="1800" b="1" i="0" u="none" strike="noStrike" baseline="0" dirty="0">
                <a:solidFill>
                  <a:schemeClr val="bg1"/>
                </a:solidFill>
              </a:rPr>
              <a:t>ARTICLE 35 </a:t>
            </a:r>
            <a:endParaRPr lang="nl-NL" sz="1800" b="0" i="0" u="none" strike="noStrike" baseline="0" dirty="0">
              <a:solidFill>
                <a:schemeClr val="bg1"/>
              </a:solidFill>
            </a:endParaRPr>
          </a:p>
          <a:p>
            <a:pPr algn="ctr"/>
            <a:r>
              <a:rPr lang="nl-NL" sz="1800" b="1" i="0" u="none" strike="noStrike" baseline="0" dirty="0" err="1">
                <a:solidFill>
                  <a:schemeClr val="bg1"/>
                </a:solidFill>
              </a:rPr>
              <a:t>Admissibility</a:t>
            </a:r>
            <a:r>
              <a:rPr lang="nl-NL" sz="1800" b="1" i="0" u="none" strike="noStrike" baseline="0" dirty="0">
                <a:solidFill>
                  <a:schemeClr val="bg1"/>
                </a:solidFill>
              </a:rPr>
              <a:t> criteria </a:t>
            </a:r>
            <a:endParaRPr lang="nl-NL" sz="1800" b="0" i="0" u="none" strike="noStrike" baseline="0" dirty="0">
              <a:solidFill>
                <a:schemeClr val="bg1"/>
              </a:solidFill>
            </a:endParaRPr>
          </a:p>
          <a:p>
            <a:endParaRPr lang="nl-NL" dirty="0">
              <a:solidFill>
                <a:schemeClr val="bg1"/>
              </a:solidFill>
            </a:endParaRPr>
          </a:p>
          <a:p>
            <a:pPr algn="just"/>
            <a:r>
              <a:rPr lang="en-US" sz="1800" b="0" i="0" u="none" strike="noStrike" baseline="0" dirty="0">
                <a:solidFill>
                  <a:schemeClr val="bg1"/>
                </a:solidFill>
                <a:latin typeface="Futura Std Book"/>
              </a:rPr>
              <a:t>3. The Court shall declare inadmissible any individual application submitted under Article 34 if it considers that: </a:t>
            </a:r>
          </a:p>
          <a:p>
            <a:pPr algn="just"/>
            <a:r>
              <a:rPr lang="en-US" sz="1800" i="0" u="none" strike="noStrike" baseline="0" dirty="0">
                <a:solidFill>
                  <a:schemeClr val="bg1"/>
                </a:solidFill>
                <a:latin typeface="Futura Std Book"/>
              </a:rPr>
              <a:t>(a) the application is incompatible with the provisions of the Convention or the Protocols thereto, </a:t>
            </a:r>
            <a:r>
              <a:rPr lang="en-US" sz="1800" b="1" i="0" u="none" strike="noStrike" baseline="0" dirty="0">
                <a:solidFill>
                  <a:schemeClr val="bg1"/>
                </a:solidFill>
                <a:highlight>
                  <a:srgbClr val="008000"/>
                </a:highlight>
                <a:latin typeface="Futura Std Book"/>
              </a:rPr>
              <a:t>manifestly ill-founded, </a:t>
            </a:r>
            <a:r>
              <a:rPr lang="en-US" sz="1800" i="0" u="none" strike="noStrike" baseline="0" dirty="0">
                <a:solidFill>
                  <a:schemeClr val="bg1"/>
                </a:solidFill>
                <a:latin typeface="Futura Std Book"/>
              </a:rPr>
              <a:t>or an abuse of the right of individual application; or. </a:t>
            </a:r>
            <a:endParaRPr lang="nl-NL" dirty="0">
              <a:solidFill>
                <a:schemeClr val="bg1"/>
              </a:solidFill>
            </a:endParaRPr>
          </a:p>
        </p:txBody>
      </p:sp>
    </p:spTree>
    <p:extLst>
      <p:ext uri="{BB962C8B-B14F-4D97-AF65-F5344CB8AC3E}">
        <p14:creationId xmlns:p14="http://schemas.microsoft.com/office/powerpoint/2010/main" val="278006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a:solidFill>
                  <a:schemeClr val="bg1"/>
                </a:solidFill>
              </a:rPr>
              <a:t>Exhaustion</a:t>
            </a: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sz="2100" b="1" dirty="0" err="1">
                <a:solidFill>
                  <a:schemeClr val="accent1"/>
                </a:solidFill>
              </a:rPr>
              <a:t>Ratione</a:t>
            </a:r>
            <a:r>
              <a:rPr lang="en-US" sz="2100" b="1" dirty="0">
                <a:solidFill>
                  <a:schemeClr val="accent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92B9AEBB-72A5-4978-9948-8F67A59FF840}"/>
              </a:ext>
            </a:extLst>
          </p:cNvPr>
          <p:cNvSpPr txBox="1"/>
          <p:nvPr/>
        </p:nvSpPr>
        <p:spPr>
          <a:xfrm>
            <a:off x="4195975" y="1930400"/>
            <a:ext cx="5078027" cy="1754326"/>
          </a:xfrm>
          <a:prstGeom prst="rect">
            <a:avLst/>
          </a:prstGeom>
          <a:noFill/>
        </p:spPr>
        <p:txBody>
          <a:bodyPr wrap="square" rtlCol="0">
            <a:spAutoFit/>
          </a:bodyPr>
          <a:lstStyle/>
          <a:p>
            <a:r>
              <a:rPr lang="nl-NL" dirty="0" err="1">
                <a:solidFill>
                  <a:schemeClr val="bg1"/>
                </a:solidFill>
              </a:rPr>
              <a:t>Admissibility</a:t>
            </a:r>
            <a:r>
              <a:rPr lang="nl-NL" dirty="0">
                <a:solidFill>
                  <a:schemeClr val="bg1"/>
                </a:solidFill>
              </a:rPr>
              <a:t> Guide ECHR </a:t>
            </a:r>
          </a:p>
          <a:p>
            <a:endParaRPr lang="nl-NL" dirty="0">
              <a:solidFill>
                <a:schemeClr val="bg1"/>
              </a:solidFill>
            </a:endParaRPr>
          </a:p>
          <a:p>
            <a:r>
              <a:rPr lang="nl-NL" dirty="0">
                <a:solidFill>
                  <a:schemeClr val="bg1"/>
                </a:solidFill>
                <a:highlight>
                  <a:srgbClr val="008000"/>
                </a:highlight>
              </a:rPr>
              <a:t>191. </a:t>
            </a:r>
            <a:r>
              <a:rPr lang="en-US" dirty="0">
                <a:solidFill>
                  <a:schemeClr val="bg1"/>
                </a:solidFill>
                <a:highlight>
                  <a:srgbClr val="008000"/>
                </a:highlight>
              </a:rPr>
              <a:t>Compatibility </a:t>
            </a:r>
            <a:r>
              <a:rPr lang="en-US" dirty="0" err="1">
                <a:solidFill>
                  <a:schemeClr val="bg1"/>
                </a:solidFill>
                <a:highlight>
                  <a:srgbClr val="008000"/>
                </a:highlight>
              </a:rPr>
              <a:t>ratione</a:t>
            </a:r>
            <a:r>
              <a:rPr lang="en-US" dirty="0">
                <a:solidFill>
                  <a:schemeClr val="bg1"/>
                </a:solidFill>
                <a:highlight>
                  <a:srgbClr val="008000"/>
                </a:highlight>
              </a:rPr>
              <a:t> personae requires the alleged violation of the Convention to have been committed by a Contracting State or to be in some way attributable to it.</a:t>
            </a:r>
            <a:endParaRPr lang="nl-NL" dirty="0">
              <a:solidFill>
                <a:schemeClr val="bg1"/>
              </a:solidFill>
              <a:highlight>
                <a:srgbClr val="008000"/>
              </a:highlight>
            </a:endParaRPr>
          </a:p>
        </p:txBody>
      </p:sp>
    </p:spTree>
    <p:extLst>
      <p:ext uri="{BB962C8B-B14F-4D97-AF65-F5344CB8AC3E}">
        <p14:creationId xmlns:p14="http://schemas.microsoft.com/office/powerpoint/2010/main" val="268453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err="1">
                <a:solidFill>
                  <a:schemeClr val="bg1"/>
                </a:solidFill>
              </a:rPr>
              <a:t>Exaustion</a:t>
            </a:r>
            <a:endParaRPr lang="en-US" dirty="0">
              <a:solidFill>
                <a:schemeClr val="bg1"/>
              </a:solidFill>
            </a:endParaRP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sz="2100" b="1" dirty="0" err="1">
                <a:solidFill>
                  <a:schemeClr val="accent1"/>
                </a:solidFill>
              </a:rPr>
              <a:t>Ratione</a:t>
            </a:r>
            <a:r>
              <a:rPr lang="en-US" sz="2100" b="1" dirty="0">
                <a:solidFill>
                  <a:schemeClr val="accent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44B95FF0-82EB-4891-A322-7F0FDA0CFA81}"/>
              </a:ext>
            </a:extLst>
          </p:cNvPr>
          <p:cNvSpPr txBox="1"/>
          <p:nvPr/>
        </p:nvSpPr>
        <p:spPr>
          <a:xfrm>
            <a:off x="4195975" y="1930400"/>
            <a:ext cx="5078027" cy="2031325"/>
          </a:xfrm>
          <a:prstGeom prst="rect">
            <a:avLst/>
          </a:prstGeom>
          <a:noFill/>
        </p:spPr>
        <p:txBody>
          <a:bodyPr wrap="square" rtlCol="0">
            <a:spAutoFit/>
          </a:bodyPr>
          <a:lstStyle/>
          <a:p>
            <a:r>
              <a:rPr lang="nl-NL" dirty="0" err="1">
                <a:solidFill>
                  <a:schemeClr val="bg1"/>
                </a:solidFill>
              </a:rPr>
              <a:t>Admissibility</a:t>
            </a:r>
            <a:r>
              <a:rPr lang="nl-NL" dirty="0">
                <a:solidFill>
                  <a:schemeClr val="bg1"/>
                </a:solidFill>
              </a:rPr>
              <a:t> Guide ECHR </a:t>
            </a:r>
          </a:p>
          <a:p>
            <a:endParaRPr lang="nl-NL" dirty="0">
              <a:solidFill>
                <a:schemeClr val="bg1"/>
              </a:solidFill>
            </a:endParaRPr>
          </a:p>
          <a:p>
            <a:r>
              <a:rPr lang="en-US" dirty="0">
                <a:solidFill>
                  <a:schemeClr val="bg1"/>
                </a:solidFill>
                <a:highlight>
                  <a:srgbClr val="008000"/>
                </a:highlight>
              </a:rPr>
              <a:t>216. Compatibility </a:t>
            </a:r>
            <a:r>
              <a:rPr lang="en-US" dirty="0" err="1">
                <a:solidFill>
                  <a:schemeClr val="bg1"/>
                </a:solidFill>
                <a:highlight>
                  <a:srgbClr val="008000"/>
                </a:highlight>
              </a:rPr>
              <a:t>ratione</a:t>
            </a:r>
            <a:r>
              <a:rPr lang="en-US" dirty="0">
                <a:solidFill>
                  <a:schemeClr val="bg1"/>
                </a:solidFill>
                <a:highlight>
                  <a:srgbClr val="008000"/>
                </a:highlight>
              </a:rPr>
              <a:t> loci requires the alleged violation of the Convention to have taken place within the jurisdiction of the respondent State or in territory effectively controlled by it</a:t>
            </a:r>
            <a:endParaRPr lang="nl-NL" dirty="0">
              <a:solidFill>
                <a:schemeClr val="bg1"/>
              </a:solidFill>
              <a:highlight>
                <a:srgbClr val="008000"/>
              </a:highlight>
            </a:endParaRPr>
          </a:p>
        </p:txBody>
      </p:sp>
    </p:spTree>
    <p:extLst>
      <p:ext uri="{BB962C8B-B14F-4D97-AF65-F5344CB8AC3E}">
        <p14:creationId xmlns:p14="http://schemas.microsoft.com/office/powerpoint/2010/main" val="234521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a:solidFill>
                  <a:schemeClr val="bg1"/>
                </a:solidFill>
              </a:rPr>
              <a:t>Exhaustion</a:t>
            </a: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sz="2100" b="1" dirty="0" err="1">
                <a:solidFill>
                  <a:schemeClr val="accent1"/>
                </a:solidFill>
              </a:rPr>
              <a:t>Ratione</a:t>
            </a:r>
            <a:r>
              <a:rPr lang="en-US" sz="2100" b="1" dirty="0">
                <a:solidFill>
                  <a:schemeClr val="accent1"/>
                </a:solidFill>
              </a:rPr>
              <a:t> </a:t>
            </a:r>
            <a:r>
              <a:rPr lang="en-US" sz="2100" b="1" dirty="0" err="1">
                <a:solidFill>
                  <a:schemeClr val="accent1"/>
                </a:solidFill>
              </a:rPr>
              <a:t>Temporis</a:t>
            </a:r>
            <a:endParaRPr lang="en-US" sz="2100" b="1" dirty="0">
              <a:solidFill>
                <a:schemeClr val="accent1"/>
              </a:solidFill>
            </a:endParaRPr>
          </a:p>
          <a:p>
            <a:pPr lvl="1"/>
            <a:r>
              <a:rPr lang="en-US" dirty="0" err="1">
                <a:solidFill>
                  <a:schemeClr val="bg1"/>
                </a:solidFill>
              </a:rPr>
              <a:t>Ratione</a:t>
            </a:r>
            <a:r>
              <a:rPr lang="en-US" dirty="0">
                <a:solidFill>
                  <a:schemeClr val="bg1"/>
                </a:solidFill>
              </a:rPr>
              <a:t> </a:t>
            </a:r>
            <a:r>
              <a:rPr lang="en-US" dirty="0" err="1">
                <a:solidFill>
                  <a:schemeClr val="bg1"/>
                </a:solidFill>
              </a:rPr>
              <a:t>Materiae</a:t>
            </a:r>
            <a:endParaRPr lang="en-US" dirty="0">
              <a:solidFill>
                <a:schemeClr val="bg1"/>
              </a:solidFill>
            </a:endParaRPr>
          </a:p>
        </p:txBody>
      </p:sp>
      <p:sp>
        <p:nvSpPr>
          <p:cNvPr id="4" name="Tekstvak 3">
            <a:extLst>
              <a:ext uri="{FF2B5EF4-FFF2-40B4-BE49-F238E27FC236}">
                <a16:creationId xmlns:a16="http://schemas.microsoft.com/office/drawing/2014/main" id="{6B470173-108B-4CBE-A4B7-B7A7526D6D3E}"/>
              </a:ext>
            </a:extLst>
          </p:cNvPr>
          <p:cNvSpPr txBox="1"/>
          <p:nvPr/>
        </p:nvSpPr>
        <p:spPr>
          <a:xfrm>
            <a:off x="4195975" y="1930400"/>
            <a:ext cx="5078027" cy="2862322"/>
          </a:xfrm>
          <a:prstGeom prst="rect">
            <a:avLst/>
          </a:prstGeom>
          <a:noFill/>
        </p:spPr>
        <p:txBody>
          <a:bodyPr wrap="square" rtlCol="0">
            <a:spAutoFit/>
          </a:bodyPr>
          <a:lstStyle/>
          <a:p>
            <a:r>
              <a:rPr lang="nl-NL" dirty="0" err="1">
                <a:solidFill>
                  <a:schemeClr val="bg1"/>
                </a:solidFill>
              </a:rPr>
              <a:t>Admissibility</a:t>
            </a:r>
            <a:r>
              <a:rPr lang="nl-NL" dirty="0">
                <a:solidFill>
                  <a:schemeClr val="bg1"/>
                </a:solidFill>
              </a:rPr>
              <a:t> Guide ECHR </a:t>
            </a:r>
          </a:p>
          <a:p>
            <a:endParaRPr lang="nl-NL" dirty="0">
              <a:solidFill>
                <a:schemeClr val="bg1"/>
              </a:solidFill>
            </a:endParaRPr>
          </a:p>
          <a:p>
            <a:r>
              <a:rPr lang="en-US" dirty="0">
                <a:solidFill>
                  <a:schemeClr val="bg1"/>
                </a:solidFill>
                <a:highlight>
                  <a:srgbClr val="008000"/>
                </a:highlight>
              </a:rPr>
              <a:t>225. In accordance with the general rules of international law (principle of non-retroactivity of treaties), the provisions of the Convention do not bind a Contracting Party in relation to any act or fact which took place or any situation which ceased to exist before the date of the entry into force of the Convention in respect of that Party </a:t>
            </a:r>
            <a:endParaRPr lang="nl-NL" dirty="0">
              <a:solidFill>
                <a:schemeClr val="bg1"/>
              </a:solidFill>
              <a:highlight>
                <a:srgbClr val="008000"/>
              </a:highlight>
            </a:endParaRPr>
          </a:p>
        </p:txBody>
      </p:sp>
    </p:spTree>
    <p:extLst>
      <p:ext uri="{BB962C8B-B14F-4D97-AF65-F5344CB8AC3E}">
        <p14:creationId xmlns:p14="http://schemas.microsoft.com/office/powerpoint/2010/main" val="227906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Content Placeholder 2"/>
          <p:cNvSpPr>
            <a:spLocks noGrp="1"/>
          </p:cNvSpPr>
          <p:nvPr>
            <p:ph idx="1"/>
          </p:nvPr>
        </p:nvSpPr>
        <p:spPr>
          <a:xfrm>
            <a:off x="677334" y="1930400"/>
            <a:ext cx="3051287" cy="4063927"/>
          </a:xfrm>
        </p:spPr>
        <p:txBody>
          <a:bodyPr>
            <a:normAutofit fontScale="77500" lnSpcReduction="20000"/>
          </a:bodyPr>
          <a:lstStyle/>
          <a:p>
            <a:r>
              <a:rPr lang="en-US" dirty="0">
                <a:solidFill>
                  <a:schemeClr val="bg1"/>
                </a:solidFill>
              </a:rPr>
              <a:t>Formal criteria</a:t>
            </a:r>
          </a:p>
          <a:p>
            <a:pPr lvl="1"/>
            <a:r>
              <a:rPr lang="en-US" dirty="0" err="1">
                <a:solidFill>
                  <a:schemeClr val="bg1"/>
                </a:solidFill>
              </a:rPr>
              <a:t>Exaustion</a:t>
            </a:r>
            <a:endParaRPr lang="en-US" dirty="0">
              <a:solidFill>
                <a:schemeClr val="bg1"/>
              </a:solidFill>
            </a:endParaRPr>
          </a:p>
          <a:p>
            <a:pPr lvl="1"/>
            <a:r>
              <a:rPr lang="en-US" dirty="0">
                <a:solidFill>
                  <a:schemeClr val="bg1"/>
                </a:solidFill>
              </a:rPr>
              <a:t>Time limit</a:t>
            </a:r>
          </a:p>
          <a:p>
            <a:pPr lvl="1"/>
            <a:r>
              <a:rPr lang="en-US" dirty="0">
                <a:solidFill>
                  <a:schemeClr val="bg1"/>
                </a:solidFill>
              </a:rPr>
              <a:t>Substantially the same</a:t>
            </a:r>
          </a:p>
          <a:p>
            <a:pPr lvl="1"/>
            <a:r>
              <a:rPr lang="en-US" dirty="0">
                <a:solidFill>
                  <a:schemeClr val="bg1"/>
                </a:solidFill>
              </a:rPr>
              <a:t>Abuse of right</a:t>
            </a:r>
          </a:p>
          <a:p>
            <a:pPr lvl="1"/>
            <a:r>
              <a:rPr lang="en-US" dirty="0">
                <a:solidFill>
                  <a:schemeClr val="bg1"/>
                </a:solidFill>
              </a:rPr>
              <a:t>Locus standi</a:t>
            </a:r>
          </a:p>
          <a:p>
            <a:pPr lvl="1"/>
            <a:r>
              <a:rPr lang="en-US" dirty="0">
                <a:solidFill>
                  <a:schemeClr val="bg1"/>
                </a:solidFill>
              </a:rPr>
              <a:t>De Minimis regel</a:t>
            </a:r>
          </a:p>
          <a:p>
            <a:pPr lvl="1"/>
            <a:r>
              <a:rPr lang="en-US" dirty="0">
                <a:solidFill>
                  <a:schemeClr val="bg1"/>
                </a:solidFill>
              </a:rPr>
              <a:t>Manifestly ill-founded</a:t>
            </a:r>
          </a:p>
          <a:p>
            <a:pPr lvl="1"/>
            <a:endParaRPr lang="en-US" dirty="0">
              <a:solidFill>
                <a:schemeClr val="bg1"/>
              </a:solidFill>
            </a:endParaRPr>
          </a:p>
          <a:p>
            <a:r>
              <a:rPr lang="en-US" dirty="0">
                <a:solidFill>
                  <a:schemeClr val="bg1"/>
                </a:solidFill>
              </a:rPr>
              <a:t>Material criteria</a:t>
            </a:r>
          </a:p>
          <a:p>
            <a:pPr lvl="1"/>
            <a:r>
              <a:rPr lang="en-US" dirty="0" err="1">
                <a:solidFill>
                  <a:schemeClr val="bg1"/>
                </a:solidFill>
              </a:rPr>
              <a:t>Ratione</a:t>
            </a:r>
            <a:r>
              <a:rPr lang="en-US" dirty="0">
                <a:solidFill>
                  <a:schemeClr val="bg1"/>
                </a:solidFill>
              </a:rPr>
              <a:t> Personae</a:t>
            </a:r>
          </a:p>
          <a:p>
            <a:pPr lvl="1"/>
            <a:r>
              <a:rPr lang="en-US" dirty="0" err="1">
                <a:solidFill>
                  <a:schemeClr val="bg1"/>
                </a:solidFill>
              </a:rPr>
              <a:t>Ratione</a:t>
            </a:r>
            <a:r>
              <a:rPr lang="en-US" dirty="0">
                <a:solidFill>
                  <a:schemeClr val="bg1"/>
                </a:solidFill>
              </a:rPr>
              <a:t> Loci</a:t>
            </a:r>
          </a:p>
          <a:p>
            <a:pPr lvl="1"/>
            <a:r>
              <a:rPr lang="en-US" dirty="0" err="1">
                <a:solidFill>
                  <a:schemeClr val="bg1"/>
                </a:solidFill>
              </a:rPr>
              <a:t>Ratione</a:t>
            </a:r>
            <a:r>
              <a:rPr lang="en-US" dirty="0">
                <a:solidFill>
                  <a:schemeClr val="bg1"/>
                </a:solidFill>
              </a:rPr>
              <a:t> </a:t>
            </a:r>
            <a:r>
              <a:rPr lang="en-US" dirty="0" err="1">
                <a:solidFill>
                  <a:schemeClr val="bg1"/>
                </a:solidFill>
              </a:rPr>
              <a:t>Temporis</a:t>
            </a:r>
            <a:endParaRPr lang="en-US" dirty="0">
              <a:solidFill>
                <a:schemeClr val="bg1"/>
              </a:solidFill>
            </a:endParaRPr>
          </a:p>
          <a:p>
            <a:pPr lvl="1"/>
            <a:r>
              <a:rPr lang="en-US" sz="2100" b="1" dirty="0" err="1">
                <a:solidFill>
                  <a:schemeClr val="accent1"/>
                </a:solidFill>
              </a:rPr>
              <a:t>Ratione</a:t>
            </a:r>
            <a:r>
              <a:rPr lang="en-US" sz="2100" b="1" dirty="0">
                <a:solidFill>
                  <a:schemeClr val="accent1"/>
                </a:solidFill>
              </a:rPr>
              <a:t> </a:t>
            </a:r>
            <a:r>
              <a:rPr lang="en-US" sz="2100" b="1" dirty="0" err="1">
                <a:solidFill>
                  <a:schemeClr val="accent1"/>
                </a:solidFill>
              </a:rPr>
              <a:t>Materiae</a:t>
            </a:r>
            <a:endParaRPr lang="en-US" sz="2100" b="1" dirty="0">
              <a:solidFill>
                <a:schemeClr val="accent1"/>
              </a:solidFill>
            </a:endParaRPr>
          </a:p>
        </p:txBody>
      </p:sp>
      <p:sp>
        <p:nvSpPr>
          <p:cNvPr id="4" name="Tekstvak 3">
            <a:extLst>
              <a:ext uri="{FF2B5EF4-FFF2-40B4-BE49-F238E27FC236}">
                <a16:creationId xmlns:a16="http://schemas.microsoft.com/office/drawing/2014/main" id="{03DA74D5-F1E8-44CB-96F4-E929D69A03E4}"/>
              </a:ext>
            </a:extLst>
          </p:cNvPr>
          <p:cNvSpPr txBox="1"/>
          <p:nvPr/>
        </p:nvSpPr>
        <p:spPr>
          <a:xfrm>
            <a:off x="4195975" y="1930400"/>
            <a:ext cx="5078027" cy="2862322"/>
          </a:xfrm>
          <a:prstGeom prst="rect">
            <a:avLst/>
          </a:prstGeom>
          <a:noFill/>
        </p:spPr>
        <p:txBody>
          <a:bodyPr wrap="square" rtlCol="0">
            <a:spAutoFit/>
          </a:bodyPr>
          <a:lstStyle/>
          <a:p>
            <a:r>
              <a:rPr lang="nl-NL" dirty="0" err="1">
                <a:solidFill>
                  <a:schemeClr val="bg1"/>
                </a:solidFill>
              </a:rPr>
              <a:t>Admissibility</a:t>
            </a:r>
            <a:r>
              <a:rPr lang="nl-NL" dirty="0">
                <a:solidFill>
                  <a:schemeClr val="bg1"/>
                </a:solidFill>
              </a:rPr>
              <a:t> Guide ECHR </a:t>
            </a:r>
          </a:p>
          <a:p>
            <a:endParaRPr lang="nl-NL" dirty="0">
              <a:solidFill>
                <a:schemeClr val="bg1"/>
              </a:solidFill>
            </a:endParaRPr>
          </a:p>
          <a:p>
            <a:r>
              <a:rPr lang="en-US" dirty="0">
                <a:solidFill>
                  <a:schemeClr val="bg1"/>
                </a:solidFill>
                <a:highlight>
                  <a:srgbClr val="008000"/>
                </a:highlight>
              </a:rPr>
              <a:t>252. The compatibility </a:t>
            </a:r>
            <a:r>
              <a:rPr lang="en-US" dirty="0" err="1">
                <a:solidFill>
                  <a:schemeClr val="bg1"/>
                </a:solidFill>
                <a:highlight>
                  <a:srgbClr val="008000"/>
                </a:highlight>
              </a:rPr>
              <a:t>ratione</a:t>
            </a:r>
            <a:r>
              <a:rPr lang="en-US" dirty="0">
                <a:solidFill>
                  <a:schemeClr val="bg1"/>
                </a:solidFill>
                <a:highlight>
                  <a:srgbClr val="008000"/>
                </a:highlight>
              </a:rPr>
              <a:t> </a:t>
            </a:r>
            <a:r>
              <a:rPr lang="en-US" dirty="0" err="1">
                <a:solidFill>
                  <a:schemeClr val="bg1"/>
                </a:solidFill>
                <a:highlight>
                  <a:srgbClr val="008000"/>
                </a:highlight>
              </a:rPr>
              <a:t>materiae</a:t>
            </a:r>
            <a:r>
              <a:rPr lang="en-US" dirty="0">
                <a:solidFill>
                  <a:schemeClr val="bg1"/>
                </a:solidFill>
                <a:highlight>
                  <a:srgbClr val="008000"/>
                </a:highlight>
              </a:rPr>
              <a:t> with the Convention of an application or complaint derives from the Court’s substantive jurisdiction. For a complaint to be compatible </a:t>
            </a:r>
            <a:r>
              <a:rPr lang="en-US" dirty="0" err="1">
                <a:solidFill>
                  <a:schemeClr val="bg1"/>
                </a:solidFill>
                <a:highlight>
                  <a:srgbClr val="008000"/>
                </a:highlight>
              </a:rPr>
              <a:t>ratione</a:t>
            </a:r>
            <a:r>
              <a:rPr lang="en-US" dirty="0">
                <a:solidFill>
                  <a:schemeClr val="bg1"/>
                </a:solidFill>
                <a:highlight>
                  <a:srgbClr val="008000"/>
                </a:highlight>
              </a:rPr>
              <a:t> </a:t>
            </a:r>
            <a:r>
              <a:rPr lang="en-US" dirty="0" err="1">
                <a:solidFill>
                  <a:schemeClr val="bg1"/>
                </a:solidFill>
                <a:highlight>
                  <a:srgbClr val="008000"/>
                </a:highlight>
              </a:rPr>
              <a:t>materiae</a:t>
            </a:r>
            <a:r>
              <a:rPr lang="en-US" dirty="0">
                <a:solidFill>
                  <a:schemeClr val="bg1"/>
                </a:solidFill>
                <a:highlight>
                  <a:srgbClr val="008000"/>
                </a:highlight>
              </a:rPr>
              <a:t> with the Convention, the right relied on by the applicant must be protected by the Convention and the Protocols thereto that have come into force.</a:t>
            </a:r>
            <a:endParaRPr lang="nl-NL" dirty="0">
              <a:solidFill>
                <a:schemeClr val="bg1"/>
              </a:solidFill>
              <a:highlight>
                <a:srgbClr val="008000"/>
              </a:highlight>
            </a:endParaRPr>
          </a:p>
        </p:txBody>
      </p:sp>
    </p:spTree>
    <p:extLst>
      <p:ext uri="{BB962C8B-B14F-4D97-AF65-F5344CB8AC3E}">
        <p14:creationId xmlns:p14="http://schemas.microsoft.com/office/powerpoint/2010/main" val="305585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FA735-7D93-4B51-AD36-49EC7C57AA4A}"/>
              </a:ext>
            </a:extLst>
          </p:cNvPr>
          <p:cNvSpPr>
            <a:spLocks noGrp="1"/>
          </p:cNvSpPr>
          <p:nvPr>
            <p:ph type="title"/>
          </p:nvPr>
        </p:nvSpPr>
        <p:spPr/>
        <p:txBody>
          <a:bodyPr/>
          <a:lstStyle/>
          <a:p>
            <a:r>
              <a:rPr lang="nl-NL" dirty="0"/>
              <a:t>(2) </a:t>
            </a:r>
            <a:r>
              <a:rPr lang="nl-NL" dirty="0" err="1"/>
              <a:t>Complaint</a:t>
            </a:r>
            <a:r>
              <a:rPr lang="nl-NL" dirty="0"/>
              <a:t> procedure </a:t>
            </a:r>
            <a:r>
              <a:rPr lang="nl-NL" dirty="0" err="1"/>
              <a:t>under</a:t>
            </a:r>
            <a:r>
              <a:rPr lang="nl-NL" dirty="0"/>
              <a:t> </a:t>
            </a:r>
            <a:r>
              <a:rPr lang="nl-NL" dirty="0" err="1"/>
              <a:t>the</a:t>
            </a:r>
            <a:r>
              <a:rPr lang="nl-NL" dirty="0"/>
              <a:t> ECHR</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E309DEC3-1D4D-46EE-8B3B-2545A8829A8F}"/>
              </a:ext>
            </a:extLst>
          </p:cNvPr>
          <p:cNvSpPr>
            <a:spLocks noGrp="1"/>
          </p:cNvSpPr>
          <p:nvPr>
            <p:ph idx="1"/>
          </p:nvPr>
        </p:nvSpPr>
        <p:spPr/>
        <p:txBody>
          <a:bodyPr/>
          <a:lstStyle/>
          <a:p>
            <a:r>
              <a:rPr lang="en-US" dirty="0">
                <a:solidFill>
                  <a:schemeClr val="bg1"/>
                </a:solidFill>
              </a:rPr>
              <a:t>Applications will be declared incompatible </a:t>
            </a:r>
            <a:r>
              <a:rPr lang="en-US" dirty="0" err="1">
                <a:solidFill>
                  <a:schemeClr val="bg1"/>
                </a:solidFill>
              </a:rPr>
              <a:t>ratione</a:t>
            </a:r>
            <a:r>
              <a:rPr lang="en-US" dirty="0">
                <a:solidFill>
                  <a:schemeClr val="bg1"/>
                </a:solidFill>
              </a:rPr>
              <a:t> personae with the Convention on the following grounds: </a:t>
            </a:r>
          </a:p>
          <a:p>
            <a:r>
              <a:rPr lang="en-US" dirty="0">
                <a:solidFill>
                  <a:schemeClr val="bg1"/>
                </a:solidFill>
              </a:rPr>
              <a:t>if the applicant lacks standing as regards Article 34 of the Convention </a:t>
            </a:r>
          </a:p>
          <a:p>
            <a:r>
              <a:rPr lang="en-US" dirty="0">
                <a:solidFill>
                  <a:schemeClr val="bg1"/>
                </a:solidFill>
              </a:rPr>
              <a:t>if the applicant is unable to show that he or she is a victim of the alleged violation</a:t>
            </a:r>
          </a:p>
          <a:p>
            <a:r>
              <a:rPr lang="en-US" dirty="0">
                <a:solidFill>
                  <a:schemeClr val="bg1"/>
                </a:solidFill>
              </a:rPr>
              <a:t>if the application is brought against an individual </a:t>
            </a:r>
          </a:p>
          <a:p>
            <a:r>
              <a:rPr lang="en-US" dirty="0">
                <a:solidFill>
                  <a:schemeClr val="bg1"/>
                </a:solidFill>
              </a:rPr>
              <a:t>if the application is brought directly against an international </a:t>
            </a:r>
            <a:r>
              <a:rPr lang="en-US" dirty="0" err="1">
                <a:solidFill>
                  <a:schemeClr val="bg1"/>
                </a:solidFill>
              </a:rPr>
              <a:t>organisation</a:t>
            </a:r>
            <a:r>
              <a:rPr lang="en-US" dirty="0">
                <a:solidFill>
                  <a:schemeClr val="bg1"/>
                </a:solidFill>
              </a:rPr>
              <a:t> which has not acceded to the Convention</a:t>
            </a:r>
          </a:p>
          <a:p>
            <a:r>
              <a:rPr lang="en-US" dirty="0">
                <a:solidFill>
                  <a:schemeClr val="bg1"/>
                </a:solidFill>
              </a:rPr>
              <a:t>if the complaint involves a Protocol to the Convention which the respondent State has not ratified</a:t>
            </a:r>
            <a:endParaRPr lang="nl-NL" dirty="0">
              <a:solidFill>
                <a:schemeClr val="bg1"/>
              </a:solidFill>
            </a:endParaRPr>
          </a:p>
          <a:p>
            <a:endParaRPr lang="nl-NL" dirty="0"/>
          </a:p>
        </p:txBody>
      </p:sp>
    </p:spTree>
    <p:extLst>
      <p:ext uri="{BB962C8B-B14F-4D97-AF65-F5344CB8AC3E}">
        <p14:creationId xmlns:p14="http://schemas.microsoft.com/office/powerpoint/2010/main" val="185168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D54B2-C72E-49FA-B2CB-0D548D5565F7}"/>
              </a:ext>
            </a:extLst>
          </p:cNvPr>
          <p:cNvSpPr>
            <a:spLocks noGrp="1"/>
          </p:cNvSpPr>
          <p:nvPr>
            <p:ph type="title"/>
          </p:nvPr>
        </p:nvSpPr>
        <p:spPr/>
        <p:txBody>
          <a:bodyPr/>
          <a:lstStyle/>
          <a:p>
            <a:r>
              <a:rPr lang="nl-NL" dirty="0"/>
              <a:t>(1) Mass surveillance</a:t>
            </a:r>
          </a:p>
        </p:txBody>
      </p:sp>
      <p:sp>
        <p:nvSpPr>
          <p:cNvPr id="3" name="Tijdelijke aanduiding voor inhoud 2">
            <a:extLst>
              <a:ext uri="{FF2B5EF4-FFF2-40B4-BE49-F238E27FC236}">
                <a16:creationId xmlns:a16="http://schemas.microsoft.com/office/drawing/2014/main" id="{183E73EE-6DAC-47CE-B104-40D0D01991F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881216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A422F-F2FF-4FFB-B906-A642702FC785}"/>
              </a:ext>
            </a:extLst>
          </p:cNvPr>
          <p:cNvSpPr>
            <a:spLocks noGrp="1"/>
          </p:cNvSpPr>
          <p:nvPr>
            <p:ph type="title"/>
          </p:nvPr>
        </p:nvSpPr>
        <p:spPr/>
        <p:txBody>
          <a:bodyPr>
            <a:normAutofit/>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1E1492E4-DA8B-4B59-BFC9-49EB8A50ECDD}"/>
              </a:ext>
            </a:extLst>
          </p:cNvPr>
          <p:cNvSpPr>
            <a:spLocks noGrp="1"/>
          </p:cNvSpPr>
          <p:nvPr>
            <p:ph idx="1"/>
          </p:nvPr>
        </p:nvSpPr>
        <p:spPr/>
        <p:txBody>
          <a:bodyPr>
            <a:normAutofit lnSpcReduction="10000"/>
          </a:bodyPr>
          <a:lstStyle/>
          <a:p>
            <a:pPr algn="ctr"/>
            <a:r>
              <a:rPr lang="nl-NL" sz="1800" b="1" i="0" u="none" strike="noStrike" baseline="0" dirty="0">
                <a:solidFill>
                  <a:schemeClr val="bg1"/>
                </a:solidFill>
                <a:latin typeface="Futura Std Medium"/>
              </a:rPr>
              <a:t>ARTICLE 33 </a:t>
            </a:r>
            <a:endParaRPr lang="nl-NL" sz="1800" b="0" i="0" u="none" strike="noStrike" baseline="0" dirty="0">
              <a:solidFill>
                <a:schemeClr val="bg1"/>
              </a:solidFill>
              <a:latin typeface="Futura Std Medium"/>
            </a:endParaRPr>
          </a:p>
          <a:p>
            <a:pPr algn="ctr"/>
            <a:r>
              <a:rPr lang="nl-NL" sz="1800" b="1" i="0" u="none" strike="noStrike" baseline="0" dirty="0" err="1">
                <a:solidFill>
                  <a:schemeClr val="bg1"/>
                </a:solidFill>
                <a:latin typeface="Futura Std Book"/>
              </a:rPr>
              <a:t>Inter</a:t>
            </a:r>
            <a:r>
              <a:rPr lang="nl-NL" sz="1800" b="1" i="0" u="none" strike="noStrike" baseline="0" dirty="0">
                <a:solidFill>
                  <a:schemeClr val="bg1"/>
                </a:solidFill>
                <a:latin typeface="Futura Std Book"/>
              </a:rPr>
              <a:t>-State cases </a:t>
            </a:r>
            <a:endParaRPr lang="nl-NL"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Any High Contracting Party may refer to the Court any alleged breach of the provisions of the Convention and the Protocols thereto by another High Contracting Party. </a:t>
            </a:r>
          </a:p>
          <a:p>
            <a:pPr algn="ctr"/>
            <a:r>
              <a:rPr lang="nl-NL" sz="1800" b="1" i="0" u="none" strike="noStrike" baseline="0" dirty="0">
                <a:solidFill>
                  <a:schemeClr val="bg1"/>
                </a:solidFill>
                <a:latin typeface="Futura Std Medium"/>
              </a:rPr>
              <a:t>ARTICLE 34 </a:t>
            </a:r>
            <a:endParaRPr lang="nl-NL" sz="1800" b="0" i="0" u="none" strike="noStrike" baseline="0" dirty="0">
              <a:solidFill>
                <a:schemeClr val="bg1"/>
              </a:solidFill>
              <a:latin typeface="Futura Std Medium"/>
            </a:endParaRPr>
          </a:p>
          <a:p>
            <a:pPr algn="ctr"/>
            <a:r>
              <a:rPr lang="nl-NL" sz="1800" b="1" i="0" u="none" strike="noStrike" baseline="0" dirty="0" err="1">
                <a:solidFill>
                  <a:schemeClr val="bg1"/>
                </a:solidFill>
                <a:latin typeface="Futura Std Book"/>
              </a:rPr>
              <a:t>Individual</a:t>
            </a:r>
            <a:r>
              <a:rPr lang="nl-NL" sz="1800" b="1" i="0" u="none" strike="noStrike" baseline="0" dirty="0">
                <a:solidFill>
                  <a:schemeClr val="bg1"/>
                </a:solidFill>
                <a:latin typeface="Futura Std Book"/>
              </a:rPr>
              <a:t> </a:t>
            </a:r>
            <a:r>
              <a:rPr lang="nl-NL" sz="1800" b="1" i="0" u="none" strike="noStrike" baseline="0" dirty="0" err="1">
                <a:solidFill>
                  <a:schemeClr val="bg1"/>
                </a:solidFill>
                <a:latin typeface="Futura Std Book"/>
              </a:rPr>
              <a:t>applications</a:t>
            </a:r>
            <a:r>
              <a:rPr lang="nl-NL" sz="1800" b="1" i="0" u="none" strike="noStrike" baseline="0" dirty="0">
                <a:solidFill>
                  <a:schemeClr val="bg1"/>
                </a:solidFill>
                <a:latin typeface="Futura Std Book"/>
              </a:rPr>
              <a:t> </a:t>
            </a:r>
            <a:endParaRPr lang="nl-NL"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The Court may receive applications from any person, non-governmental </a:t>
            </a:r>
            <a:r>
              <a:rPr lang="en-US" sz="1800" b="0" i="0" u="none" strike="noStrike" baseline="0" dirty="0" err="1">
                <a:solidFill>
                  <a:schemeClr val="bg1"/>
                </a:solidFill>
                <a:latin typeface="Futura Std Book"/>
              </a:rPr>
              <a:t>organisation</a:t>
            </a:r>
            <a:r>
              <a:rPr lang="en-US" sz="1800" b="0" i="0" u="none" strike="noStrike" baseline="0" dirty="0">
                <a:solidFill>
                  <a:schemeClr val="bg1"/>
                </a:solidFill>
                <a:latin typeface="Futura Std Book"/>
              </a:rPr>
              <a:t> or group of individuals claiming to be the victim of a violation by one of the High Contracting Parties of the rights set forth in the Convention or the Protocols thereto. The High Contracting Parties undertake not to hinder in any way the effective exercise of this right. </a:t>
            </a:r>
            <a:endParaRPr lang="nl-NL" dirty="0">
              <a:solidFill>
                <a:schemeClr val="bg1"/>
              </a:solidFill>
            </a:endParaRPr>
          </a:p>
        </p:txBody>
      </p:sp>
    </p:spTree>
    <p:extLst>
      <p:ext uri="{BB962C8B-B14F-4D97-AF65-F5344CB8AC3E}">
        <p14:creationId xmlns:p14="http://schemas.microsoft.com/office/powerpoint/2010/main" val="1714713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a:bodyPr>
          <a:lstStyle/>
          <a:p>
            <a:r>
              <a:rPr lang="nl-NL" dirty="0" err="1">
                <a:solidFill>
                  <a:schemeClr val="bg1"/>
                </a:solidFill>
              </a:rPr>
              <a:t>Dicussions</a:t>
            </a:r>
            <a:r>
              <a:rPr lang="nl-NL" dirty="0">
                <a:solidFill>
                  <a:schemeClr val="bg1"/>
                </a:solidFill>
              </a:rPr>
              <a:t> </a:t>
            </a:r>
            <a:r>
              <a:rPr lang="nl-NL" dirty="0" err="1">
                <a:solidFill>
                  <a:schemeClr val="bg1"/>
                </a:solidFill>
              </a:rPr>
              <a:t>when</a:t>
            </a:r>
            <a:r>
              <a:rPr lang="nl-NL" dirty="0">
                <a:solidFill>
                  <a:schemeClr val="bg1"/>
                </a:solidFill>
              </a:rPr>
              <a:t> </a:t>
            </a:r>
            <a:r>
              <a:rPr lang="nl-NL" dirty="0" err="1">
                <a:solidFill>
                  <a:schemeClr val="bg1"/>
                </a:solidFill>
              </a:rPr>
              <a:t>drafting</a:t>
            </a:r>
            <a:r>
              <a:rPr lang="nl-NL" dirty="0">
                <a:solidFill>
                  <a:schemeClr val="bg1"/>
                </a:solidFill>
              </a:rPr>
              <a:t>:</a:t>
            </a:r>
          </a:p>
          <a:p>
            <a:pPr marL="457200" lvl="1" indent="0">
              <a:buNone/>
            </a:pPr>
            <a:r>
              <a:rPr lang="nl-NL" dirty="0">
                <a:solidFill>
                  <a:schemeClr val="bg1"/>
                </a:solidFill>
              </a:rPr>
              <a:t>1. </a:t>
            </a:r>
            <a:r>
              <a:rPr lang="nl-NL" dirty="0" err="1">
                <a:solidFill>
                  <a:schemeClr val="bg1"/>
                </a:solidFill>
              </a:rPr>
              <a:t>Should</a:t>
            </a:r>
            <a:r>
              <a:rPr lang="nl-NL" dirty="0">
                <a:solidFill>
                  <a:schemeClr val="bg1"/>
                </a:solidFill>
              </a:rPr>
              <a:t> </a:t>
            </a:r>
            <a:r>
              <a:rPr lang="nl-NL" dirty="0" err="1">
                <a:solidFill>
                  <a:schemeClr val="bg1"/>
                </a:solidFill>
              </a:rPr>
              <a:t>there</a:t>
            </a:r>
            <a:r>
              <a:rPr lang="nl-NL" dirty="0">
                <a:solidFill>
                  <a:schemeClr val="bg1"/>
                </a:solidFill>
              </a:rPr>
              <a:t> </a:t>
            </a:r>
            <a:r>
              <a:rPr lang="nl-NL" dirty="0" err="1">
                <a:solidFill>
                  <a:schemeClr val="bg1"/>
                </a:solidFill>
              </a:rPr>
              <a:t>be</a:t>
            </a:r>
            <a:r>
              <a:rPr lang="nl-NL" dirty="0">
                <a:solidFill>
                  <a:schemeClr val="bg1"/>
                </a:solidFill>
              </a:rPr>
              <a:t> a European </a:t>
            </a:r>
            <a:r>
              <a:rPr lang="nl-NL" dirty="0" err="1">
                <a:solidFill>
                  <a:schemeClr val="bg1"/>
                </a:solidFill>
              </a:rPr>
              <a:t>Convention</a:t>
            </a:r>
            <a:r>
              <a:rPr lang="nl-NL" dirty="0">
                <a:solidFill>
                  <a:schemeClr val="bg1"/>
                </a:solidFill>
              </a:rPr>
              <a:t>? </a:t>
            </a:r>
          </a:p>
          <a:p>
            <a:pPr marL="457200" lvl="1" indent="0">
              <a:buNone/>
            </a:pPr>
            <a:r>
              <a:rPr lang="nl-NL" dirty="0">
                <a:solidFill>
                  <a:schemeClr val="bg1"/>
                </a:solidFill>
              </a:rPr>
              <a:t>2. How </a:t>
            </a:r>
            <a:r>
              <a:rPr lang="nl-NL" dirty="0" err="1">
                <a:solidFill>
                  <a:schemeClr val="bg1"/>
                </a:solidFill>
              </a:rPr>
              <a:t>should</a:t>
            </a:r>
            <a:r>
              <a:rPr lang="nl-NL" dirty="0">
                <a:solidFill>
                  <a:schemeClr val="bg1"/>
                </a:solidFill>
              </a:rPr>
              <a:t> </a:t>
            </a:r>
            <a:r>
              <a:rPr lang="nl-NL" dirty="0" err="1">
                <a:solidFill>
                  <a:schemeClr val="bg1"/>
                </a:solidFill>
              </a:rPr>
              <a:t>such</a:t>
            </a:r>
            <a:r>
              <a:rPr lang="nl-NL" dirty="0">
                <a:solidFill>
                  <a:schemeClr val="bg1"/>
                </a:solidFill>
              </a:rPr>
              <a:t> a </a:t>
            </a:r>
            <a:r>
              <a:rPr lang="nl-NL" dirty="0" err="1">
                <a:solidFill>
                  <a:schemeClr val="bg1"/>
                </a:solidFill>
              </a:rPr>
              <a:t>Convention</a:t>
            </a:r>
            <a:r>
              <a:rPr lang="nl-NL" dirty="0">
                <a:solidFill>
                  <a:schemeClr val="bg1"/>
                </a:solidFill>
              </a:rPr>
              <a:t> look like?</a:t>
            </a:r>
          </a:p>
          <a:p>
            <a:pPr marL="457200" lvl="1" indent="0">
              <a:buNone/>
            </a:pPr>
            <a:r>
              <a:rPr lang="nl-NL" dirty="0">
                <a:solidFill>
                  <a:schemeClr val="bg1"/>
                </a:solidFill>
              </a:rPr>
              <a:t>3. </a:t>
            </a:r>
            <a:r>
              <a:rPr lang="nl-NL" dirty="0" err="1">
                <a:solidFill>
                  <a:schemeClr val="bg1"/>
                </a:solidFill>
              </a:rPr>
              <a:t>Should</a:t>
            </a:r>
            <a:r>
              <a:rPr lang="nl-NL" dirty="0">
                <a:solidFill>
                  <a:schemeClr val="bg1"/>
                </a:solidFill>
              </a:rPr>
              <a:t> </a:t>
            </a:r>
            <a:r>
              <a:rPr lang="nl-NL" dirty="0" err="1">
                <a:solidFill>
                  <a:schemeClr val="bg1"/>
                </a:solidFill>
              </a:rPr>
              <a:t>there</a:t>
            </a:r>
            <a:r>
              <a:rPr lang="nl-NL" dirty="0">
                <a:solidFill>
                  <a:schemeClr val="bg1"/>
                </a:solidFill>
              </a:rPr>
              <a:t> </a:t>
            </a:r>
            <a:r>
              <a:rPr lang="nl-NL" dirty="0" err="1">
                <a:solidFill>
                  <a:schemeClr val="bg1"/>
                </a:solidFill>
              </a:rPr>
              <a:t>be</a:t>
            </a:r>
            <a:r>
              <a:rPr lang="nl-NL" dirty="0">
                <a:solidFill>
                  <a:schemeClr val="bg1"/>
                </a:solidFill>
              </a:rPr>
              <a:t> a </a:t>
            </a:r>
            <a:r>
              <a:rPr lang="nl-NL" dirty="0" err="1">
                <a:solidFill>
                  <a:schemeClr val="bg1"/>
                </a:solidFill>
              </a:rPr>
              <a:t>Commission</a:t>
            </a:r>
            <a:r>
              <a:rPr lang="nl-NL" dirty="0">
                <a:solidFill>
                  <a:schemeClr val="bg1"/>
                </a:solidFill>
              </a:rPr>
              <a:t>?</a:t>
            </a:r>
          </a:p>
          <a:p>
            <a:pPr marL="457200" lvl="1" indent="0">
              <a:buNone/>
            </a:pPr>
            <a:r>
              <a:rPr lang="nl-NL" dirty="0">
                <a:solidFill>
                  <a:schemeClr val="bg1"/>
                </a:solidFill>
              </a:rPr>
              <a:t>4. </a:t>
            </a:r>
            <a:r>
              <a:rPr lang="nl-NL" dirty="0" err="1">
                <a:solidFill>
                  <a:schemeClr val="bg1"/>
                </a:solidFill>
              </a:rPr>
              <a:t>Should</a:t>
            </a:r>
            <a:r>
              <a:rPr lang="nl-NL" dirty="0">
                <a:solidFill>
                  <a:schemeClr val="bg1"/>
                </a:solidFill>
              </a:rPr>
              <a:t> </a:t>
            </a:r>
            <a:r>
              <a:rPr lang="nl-NL" dirty="0" err="1">
                <a:solidFill>
                  <a:schemeClr val="bg1"/>
                </a:solidFill>
              </a:rPr>
              <a:t>there</a:t>
            </a:r>
            <a:r>
              <a:rPr lang="nl-NL" dirty="0">
                <a:solidFill>
                  <a:schemeClr val="bg1"/>
                </a:solidFill>
              </a:rPr>
              <a:t> </a:t>
            </a:r>
            <a:r>
              <a:rPr lang="nl-NL" dirty="0" err="1">
                <a:solidFill>
                  <a:schemeClr val="bg1"/>
                </a:solidFill>
              </a:rPr>
              <a:t>be</a:t>
            </a:r>
            <a:r>
              <a:rPr lang="nl-NL" dirty="0">
                <a:solidFill>
                  <a:schemeClr val="bg1"/>
                </a:solidFill>
              </a:rPr>
              <a:t> a Court?</a:t>
            </a:r>
          </a:p>
          <a:p>
            <a:pPr marL="457200" lvl="1" indent="0">
              <a:buNone/>
            </a:pPr>
            <a:r>
              <a:rPr lang="nl-NL" dirty="0">
                <a:solidFill>
                  <a:schemeClr val="bg1"/>
                </a:solidFill>
              </a:rPr>
              <a:t>5. </a:t>
            </a:r>
            <a:r>
              <a:rPr lang="nl-NL" dirty="0" err="1">
                <a:solidFill>
                  <a:schemeClr val="bg1"/>
                </a:solidFill>
              </a:rPr>
              <a:t>Should</a:t>
            </a:r>
            <a:r>
              <a:rPr lang="nl-NL" dirty="0">
                <a:solidFill>
                  <a:schemeClr val="bg1"/>
                </a:solidFill>
              </a:rPr>
              <a:t> </a:t>
            </a:r>
            <a:r>
              <a:rPr lang="nl-NL" dirty="0" err="1">
                <a:solidFill>
                  <a:schemeClr val="bg1"/>
                </a:solidFill>
              </a:rPr>
              <a:t>individuals</a:t>
            </a:r>
            <a:r>
              <a:rPr lang="nl-NL" dirty="0">
                <a:solidFill>
                  <a:schemeClr val="bg1"/>
                </a:solidFill>
              </a:rPr>
              <a:t> have a right </a:t>
            </a:r>
            <a:r>
              <a:rPr lang="nl-NL" dirty="0" err="1">
                <a:solidFill>
                  <a:schemeClr val="bg1"/>
                </a:solidFill>
              </a:rPr>
              <a:t>to</a:t>
            </a:r>
            <a:r>
              <a:rPr lang="nl-NL" dirty="0">
                <a:solidFill>
                  <a:schemeClr val="bg1"/>
                </a:solidFill>
              </a:rPr>
              <a:t> </a:t>
            </a:r>
            <a:r>
              <a:rPr lang="nl-NL" dirty="0" err="1">
                <a:solidFill>
                  <a:schemeClr val="bg1"/>
                </a:solidFill>
              </a:rPr>
              <a:t>complain</a:t>
            </a:r>
            <a:r>
              <a:rPr lang="nl-NL" dirty="0">
                <a:solidFill>
                  <a:schemeClr val="bg1"/>
                </a:solidFill>
              </a:rPr>
              <a:t>?</a:t>
            </a:r>
          </a:p>
        </p:txBody>
      </p:sp>
    </p:spTree>
    <p:extLst>
      <p:ext uri="{BB962C8B-B14F-4D97-AF65-F5344CB8AC3E}">
        <p14:creationId xmlns:p14="http://schemas.microsoft.com/office/powerpoint/2010/main" val="1841690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a:bodyPr>
          <a:lstStyle/>
          <a:p>
            <a:r>
              <a:rPr lang="nl-NL" dirty="0">
                <a:solidFill>
                  <a:schemeClr val="bg1"/>
                </a:solidFill>
              </a:rPr>
              <a:t>1. </a:t>
            </a:r>
            <a:r>
              <a:rPr lang="nl-NL" dirty="0" err="1">
                <a:solidFill>
                  <a:schemeClr val="bg1"/>
                </a:solidFill>
              </a:rPr>
              <a:t>Should</a:t>
            </a:r>
            <a:r>
              <a:rPr lang="nl-NL" dirty="0">
                <a:solidFill>
                  <a:schemeClr val="bg1"/>
                </a:solidFill>
              </a:rPr>
              <a:t> </a:t>
            </a:r>
            <a:r>
              <a:rPr lang="nl-NL" dirty="0" err="1">
                <a:solidFill>
                  <a:schemeClr val="bg1"/>
                </a:solidFill>
              </a:rPr>
              <a:t>there</a:t>
            </a:r>
            <a:r>
              <a:rPr lang="nl-NL" dirty="0">
                <a:solidFill>
                  <a:schemeClr val="bg1"/>
                </a:solidFill>
              </a:rPr>
              <a:t> </a:t>
            </a:r>
            <a:r>
              <a:rPr lang="nl-NL" dirty="0" err="1">
                <a:solidFill>
                  <a:schemeClr val="bg1"/>
                </a:solidFill>
              </a:rPr>
              <a:t>be</a:t>
            </a:r>
            <a:r>
              <a:rPr lang="nl-NL" dirty="0">
                <a:solidFill>
                  <a:schemeClr val="bg1"/>
                </a:solidFill>
              </a:rPr>
              <a:t> a European </a:t>
            </a:r>
            <a:r>
              <a:rPr lang="nl-NL" dirty="0" err="1">
                <a:solidFill>
                  <a:schemeClr val="bg1"/>
                </a:solidFill>
              </a:rPr>
              <a:t>Convention</a:t>
            </a:r>
            <a:r>
              <a:rPr lang="nl-NL" dirty="0">
                <a:solidFill>
                  <a:schemeClr val="bg1"/>
                </a:solidFill>
              </a:rPr>
              <a:t>?</a:t>
            </a:r>
          </a:p>
          <a:p>
            <a:pPr lvl="1"/>
            <a:r>
              <a:rPr lang="nl-NL" dirty="0">
                <a:solidFill>
                  <a:schemeClr val="bg1"/>
                </a:solidFill>
              </a:rPr>
              <a:t>Yes, Europe </a:t>
            </a:r>
            <a:r>
              <a:rPr lang="nl-NL" dirty="0" err="1">
                <a:solidFill>
                  <a:schemeClr val="bg1"/>
                </a:solidFill>
              </a:rPr>
              <a:t>should</a:t>
            </a:r>
            <a:r>
              <a:rPr lang="nl-NL" dirty="0">
                <a:solidFill>
                  <a:schemeClr val="bg1"/>
                </a:solidFill>
              </a:rPr>
              <a:t> have </a:t>
            </a:r>
            <a:r>
              <a:rPr lang="nl-NL" dirty="0" err="1">
                <a:solidFill>
                  <a:schemeClr val="bg1"/>
                </a:solidFill>
              </a:rPr>
              <a:t>its</a:t>
            </a:r>
            <a:r>
              <a:rPr lang="nl-NL" dirty="0">
                <a:solidFill>
                  <a:schemeClr val="bg1"/>
                </a:solidFill>
              </a:rPr>
              <a:t> </a:t>
            </a:r>
            <a:r>
              <a:rPr lang="nl-NL" dirty="0" err="1">
                <a:solidFill>
                  <a:schemeClr val="bg1"/>
                </a:solidFill>
              </a:rPr>
              <a:t>own</a:t>
            </a:r>
            <a:r>
              <a:rPr lang="nl-NL" dirty="0">
                <a:solidFill>
                  <a:schemeClr val="bg1"/>
                </a:solidFill>
              </a:rPr>
              <a:t> list of </a:t>
            </a:r>
            <a:r>
              <a:rPr lang="nl-NL" dirty="0" err="1">
                <a:solidFill>
                  <a:schemeClr val="bg1"/>
                </a:solidFill>
              </a:rPr>
              <a:t>rights</a:t>
            </a:r>
            <a:r>
              <a:rPr lang="nl-NL" dirty="0">
                <a:solidFill>
                  <a:schemeClr val="bg1"/>
                </a:solidFill>
              </a:rPr>
              <a:t> </a:t>
            </a:r>
            <a:r>
              <a:rPr lang="nl-NL" dirty="0" err="1">
                <a:solidFill>
                  <a:schemeClr val="bg1"/>
                </a:solidFill>
              </a:rPr>
              <a:t>and</a:t>
            </a:r>
            <a:r>
              <a:rPr lang="nl-NL" dirty="0">
                <a:solidFill>
                  <a:schemeClr val="bg1"/>
                </a:solidFill>
              </a:rPr>
              <a:t> have a more </a:t>
            </a:r>
            <a:r>
              <a:rPr lang="nl-NL" dirty="0" err="1">
                <a:solidFill>
                  <a:schemeClr val="bg1"/>
                </a:solidFill>
              </a:rPr>
              <a:t>precise</a:t>
            </a:r>
            <a:r>
              <a:rPr lang="nl-NL" dirty="0">
                <a:solidFill>
                  <a:schemeClr val="bg1"/>
                </a:solidFill>
              </a:rPr>
              <a:t> </a:t>
            </a:r>
            <a:r>
              <a:rPr lang="nl-NL" dirty="0" err="1">
                <a:solidFill>
                  <a:schemeClr val="bg1"/>
                </a:solidFill>
              </a:rPr>
              <a:t>and</a:t>
            </a:r>
            <a:r>
              <a:rPr lang="nl-NL" dirty="0">
                <a:solidFill>
                  <a:schemeClr val="bg1"/>
                </a:solidFill>
              </a:rPr>
              <a:t> </a:t>
            </a:r>
            <a:r>
              <a:rPr lang="nl-NL" dirty="0" err="1">
                <a:solidFill>
                  <a:schemeClr val="bg1"/>
                </a:solidFill>
              </a:rPr>
              <a:t>effective</a:t>
            </a:r>
            <a:r>
              <a:rPr lang="nl-NL" dirty="0">
                <a:solidFill>
                  <a:schemeClr val="bg1"/>
                </a:solidFill>
              </a:rPr>
              <a:t> </a:t>
            </a:r>
            <a:r>
              <a:rPr lang="nl-NL" dirty="0" err="1">
                <a:solidFill>
                  <a:schemeClr val="bg1"/>
                </a:solidFill>
              </a:rPr>
              <a:t>mechanism</a:t>
            </a:r>
            <a:r>
              <a:rPr lang="nl-NL" dirty="0">
                <a:solidFill>
                  <a:schemeClr val="bg1"/>
                </a:solidFill>
              </a:rPr>
              <a:t> of </a:t>
            </a:r>
            <a:r>
              <a:rPr lang="nl-NL" dirty="0" err="1">
                <a:solidFill>
                  <a:schemeClr val="bg1"/>
                </a:solidFill>
              </a:rPr>
              <a:t>enforcement</a:t>
            </a:r>
            <a:endParaRPr lang="nl-NL" dirty="0">
              <a:solidFill>
                <a:schemeClr val="bg1"/>
              </a:solidFill>
            </a:endParaRPr>
          </a:p>
          <a:p>
            <a:pPr lvl="1"/>
            <a:r>
              <a:rPr lang="nl-NL" dirty="0">
                <a:solidFill>
                  <a:schemeClr val="bg1"/>
                </a:solidFill>
              </a:rPr>
              <a:t>No, we </a:t>
            </a:r>
            <a:r>
              <a:rPr lang="nl-NL" dirty="0" err="1">
                <a:solidFill>
                  <a:schemeClr val="bg1"/>
                </a:solidFill>
              </a:rPr>
              <a:t>already</a:t>
            </a:r>
            <a:r>
              <a:rPr lang="nl-NL" dirty="0">
                <a:solidFill>
                  <a:schemeClr val="bg1"/>
                </a:solidFill>
              </a:rPr>
              <a:t> have a Universal </a:t>
            </a:r>
            <a:r>
              <a:rPr lang="nl-NL" dirty="0" err="1">
                <a:solidFill>
                  <a:schemeClr val="bg1"/>
                </a:solidFill>
              </a:rPr>
              <a:t>Declaration</a:t>
            </a:r>
            <a:r>
              <a:rPr lang="nl-NL" dirty="0">
                <a:solidFill>
                  <a:schemeClr val="bg1"/>
                </a:solidFill>
              </a:rPr>
              <a:t> of Human </a:t>
            </a:r>
            <a:r>
              <a:rPr lang="nl-NL" dirty="0" err="1">
                <a:solidFill>
                  <a:schemeClr val="bg1"/>
                </a:solidFill>
              </a:rPr>
              <a:t>Rights</a:t>
            </a:r>
            <a:r>
              <a:rPr lang="nl-NL" dirty="0">
                <a:solidFill>
                  <a:schemeClr val="bg1"/>
                </a:solidFill>
              </a:rPr>
              <a:t> </a:t>
            </a:r>
            <a:r>
              <a:rPr lang="nl-NL" dirty="0" err="1">
                <a:solidFill>
                  <a:schemeClr val="bg1"/>
                </a:solidFill>
              </a:rPr>
              <a:t>and</a:t>
            </a:r>
            <a:r>
              <a:rPr lang="nl-NL" dirty="0">
                <a:solidFill>
                  <a:schemeClr val="bg1"/>
                </a:solidFill>
              </a:rPr>
              <a:t> we </a:t>
            </a:r>
            <a:r>
              <a:rPr lang="nl-NL" dirty="0" err="1">
                <a:solidFill>
                  <a:schemeClr val="bg1"/>
                </a:solidFill>
              </a:rPr>
              <a:t>should</a:t>
            </a:r>
            <a:r>
              <a:rPr lang="nl-NL" dirty="0">
                <a:solidFill>
                  <a:schemeClr val="bg1"/>
                </a:solidFill>
              </a:rPr>
              <a:t> </a:t>
            </a:r>
            <a:r>
              <a:rPr lang="nl-NL" dirty="0" err="1">
                <a:solidFill>
                  <a:schemeClr val="bg1"/>
                </a:solidFill>
              </a:rPr>
              <a:t>not</a:t>
            </a:r>
            <a:r>
              <a:rPr lang="nl-NL" dirty="0">
                <a:solidFill>
                  <a:schemeClr val="bg1"/>
                </a:solidFill>
              </a:rPr>
              <a:t> have a document </a:t>
            </a:r>
            <a:r>
              <a:rPr lang="nl-NL" dirty="0" err="1">
                <a:solidFill>
                  <a:schemeClr val="bg1"/>
                </a:solidFill>
              </a:rPr>
              <a:t>that</a:t>
            </a:r>
            <a:r>
              <a:rPr lang="nl-NL" dirty="0">
                <a:solidFill>
                  <a:schemeClr val="bg1"/>
                </a:solidFill>
              </a:rPr>
              <a:t>  </a:t>
            </a:r>
            <a:r>
              <a:rPr lang="nl-NL" dirty="0" err="1">
                <a:solidFill>
                  <a:schemeClr val="bg1"/>
                </a:solidFill>
              </a:rPr>
              <a:t>could</a:t>
            </a:r>
            <a:r>
              <a:rPr lang="nl-NL" dirty="0">
                <a:solidFill>
                  <a:schemeClr val="bg1"/>
                </a:solidFill>
              </a:rPr>
              <a:t> conflict </a:t>
            </a:r>
            <a:r>
              <a:rPr lang="nl-NL" dirty="0" err="1">
                <a:solidFill>
                  <a:schemeClr val="bg1"/>
                </a:solidFill>
              </a:rPr>
              <a:t>with</a:t>
            </a:r>
            <a:r>
              <a:rPr lang="nl-NL" dirty="0">
                <a:solidFill>
                  <a:schemeClr val="bg1"/>
                </a:solidFill>
              </a:rPr>
              <a:t> </a:t>
            </a:r>
            <a:r>
              <a:rPr lang="nl-NL" dirty="0" err="1">
                <a:solidFill>
                  <a:schemeClr val="bg1"/>
                </a:solidFill>
              </a:rPr>
              <a:t>it</a:t>
            </a:r>
            <a:br>
              <a:rPr lang="nl-NL" dirty="0">
                <a:solidFill>
                  <a:schemeClr val="bg1"/>
                </a:solidFill>
              </a:rPr>
            </a:br>
            <a:endParaRPr lang="nl-NL" dirty="0">
              <a:solidFill>
                <a:schemeClr val="bg1"/>
              </a:solidFill>
            </a:endParaRPr>
          </a:p>
          <a:p>
            <a:r>
              <a:rPr lang="nl-NL" dirty="0" err="1">
                <a:solidFill>
                  <a:schemeClr val="bg1"/>
                </a:solidFill>
              </a:rPr>
              <a:t>Compromise</a:t>
            </a:r>
            <a:endParaRPr lang="nl-NL" dirty="0">
              <a:solidFill>
                <a:schemeClr val="bg1"/>
              </a:solidFill>
            </a:endParaRPr>
          </a:p>
          <a:p>
            <a:pPr lvl="1"/>
            <a:r>
              <a:rPr lang="nl-NL" dirty="0">
                <a:solidFill>
                  <a:schemeClr val="bg1"/>
                </a:solidFill>
              </a:rPr>
              <a:t>Yes, </a:t>
            </a:r>
            <a:r>
              <a:rPr lang="nl-NL" dirty="0" err="1">
                <a:solidFill>
                  <a:schemeClr val="bg1"/>
                </a:solidFill>
              </a:rPr>
              <a:t>there</a:t>
            </a:r>
            <a:r>
              <a:rPr lang="nl-NL" dirty="0">
                <a:solidFill>
                  <a:schemeClr val="bg1"/>
                </a:solidFill>
              </a:rPr>
              <a:t> is a </a:t>
            </a:r>
            <a:r>
              <a:rPr lang="nl-NL" dirty="0" err="1">
                <a:solidFill>
                  <a:schemeClr val="bg1"/>
                </a:solidFill>
              </a:rPr>
              <a:t>Convention</a:t>
            </a:r>
            <a:r>
              <a:rPr lang="nl-NL" dirty="0">
                <a:solidFill>
                  <a:schemeClr val="bg1"/>
                </a:solidFill>
              </a:rPr>
              <a:t>, but </a:t>
            </a:r>
            <a:r>
              <a:rPr lang="nl-NL" dirty="0" err="1">
                <a:solidFill>
                  <a:schemeClr val="bg1"/>
                </a:solidFill>
              </a:rPr>
              <a:t>signing</a:t>
            </a:r>
            <a:r>
              <a:rPr lang="nl-NL" dirty="0">
                <a:solidFill>
                  <a:schemeClr val="bg1"/>
                </a:solidFill>
              </a:rPr>
              <a:t> was </a:t>
            </a:r>
            <a:r>
              <a:rPr lang="nl-NL" dirty="0" err="1">
                <a:solidFill>
                  <a:schemeClr val="bg1"/>
                </a:solidFill>
              </a:rPr>
              <a:t>optional</a:t>
            </a:r>
            <a:endParaRPr lang="nl-NL" dirty="0">
              <a:solidFill>
                <a:schemeClr val="bg1"/>
              </a:solidFill>
            </a:endParaRPr>
          </a:p>
          <a:p>
            <a:pPr marL="457200" lvl="1" indent="0">
              <a:buNone/>
            </a:pPr>
            <a:endParaRPr lang="nl-NL" dirty="0">
              <a:solidFill>
                <a:schemeClr val="bg1"/>
              </a:solidFill>
            </a:endParaRPr>
          </a:p>
          <a:p>
            <a:pPr marL="457200" lvl="1" indent="0">
              <a:buNone/>
            </a:pPr>
            <a:r>
              <a:rPr lang="nl-NL" dirty="0">
                <a:solidFill>
                  <a:schemeClr val="bg1"/>
                </a:solidFill>
              </a:rPr>
              <a:t> </a:t>
            </a:r>
          </a:p>
          <a:p>
            <a:endParaRPr lang="nl-NL" dirty="0">
              <a:solidFill>
                <a:schemeClr val="bg1"/>
              </a:solidFill>
            </a:endParaRPr>
          </a:p>
        </p:txBody>
      </p:sp>
    </p:spTree>
    <p:extLst>
      <p:ext uri="{BB962C8B-B14F-4D97-AF65-F5344CB8AC3E}">
        <p14:creationId xmlns:p14="http://schemas.microsoft.com/office/powerpoint/2010/main" val="1891469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a:solidFill>
                  <a:schemeClr val="bg1"/>
                </a:solidFill>
              </a:rPr>
              <a:t>2. How </a:t>
            </a:r>
            <a:r>
              <a:rPr lang="nl-NL" dirty="0" err="1">
                <a:solidFill>
                  <a:schemeClr val="bg1"/>
                </a:solidFill>
              </a:rPr>
              <a:t>should</a:t>
            </a:r>
            <a:r>
              <a:rPr lang="nl-NL" dirty="0">
                <a:solidFill>
                  <a:schemeClr val="bg1"/>
                </a:solidFill>
              </a:rPr>
              <a:t> </a:t>
            </a:r>
            <a:r>
              <a:rPr lang="nl-NL" dirty="0" err="1">
                <a:solidFill>
                  <a:schemeClr val="bg1"/>
                </a:solidFill>
              </a:rPr>
              <a:t>such</a:t>
            </a:r>
            <a:r>
              <a:rPr lang="nl-NL" dirty="0">
                <a:solidFill>
                  <a:schemeClr val="bg1"/>
                </a:solidFill>
              </a:rPr>
              <a:t> a </a:t>
            </a:r>
            <a:r>
              <a:rPr lang="nl-NL" dirty="0" err="1">
                <a:solidFill>
                  <a:schemeClr val="bg1"/>
                </a:solidFill>
              </a:rPr>
              <a:t>Convention</a:t>
            </a:r>
            <a:r>
              <a:rPr lang="nl-NL" dirty="0">
                <a:solidFill>
                  <a:schemeClr val="bg1"/>
                </a:solidFill>
              </a:rPr>
              <a:t> look like?</a:t>
            </a:r>
          </a:p>
          <a:p>
            <a:pPr lvl="1"/>
            <a:r>
              <a:rPr lang="nl-NL" dirty="0" err="1">
                <a:solidFill>
                  <a:schemeClr val="bg1"/>
                </a:solidFill>
              </a:rPr>
              <a:t>Ennumeration</a:t>
            </a:r>
            <a:r>
              <a:rPr lang="nl-NL" dirty="0">
                <a:solidFill>
                  <a:schemeClr val="bg1"/>
                </a:solidFill>
              </a:rPr>
              <a:t> (</a:t>
            </a:r>
            <a:r>
              <a:rPr lang="nl-NL" dirty="0" err="1">
                <a:solidFill>
                  <a:schemeClr val="bg1"/>
                </a:solidFill>
              </a:rPr>
              <a:t>Alternative</a:t>
            </a:r>
            <a:r>
              <a:rPr lang="nl-NL" dirty="0">
                <a:solidFill>
                  <a:schemeClr val="bg1"/>
                </a:solidFill>
              </a:rPr>
              <a:t> A)</a:t>
            </a:r>
          </a:p>
          <a:p>
            <a:pPr lvl="1"/>
            <a:r>
              <a:rPr lang="nl-NL" dirty="0" err="1">
                <a:solidFill>
                  <a:schemeClr val="bg1"/>
                </a:solidFill>
              </a:rPr>
              <a:t>Precise</a:t>
            </a:r>
            <a:r>
              <a:rPr lang="nl-NL" dirty="0">
                <a:solidFill>
                  <a:schemeClr val="bg1"/>
                </a:solidFill>
              </a:rPr>
              <a:t> </a:t>
            </a:r>
            <a:r>
              <a:rPr lang="nl-NL" dirty="0" err="1">
                <a:solidFill>
                  <a:schemeClr val="bg1"/>
                </a:solidFill>
              </a:rPr>
              <a:t>definition</a:t>
            </a:r>
            <a:r>
              <a:rPr lang="nl-NL" dirty="0">
                <a:solidFill>
                  <a:schemeClr val="bg1"/>
                </a:solidFill>
              </a:rPr>
              <a:t> (</a:t>
            </a:r>
            <a:r>
              <a:rPr lang="nl-NL" dirty="0" err="1">
                <a:solidFill>
                  <a:schemeClr val="bg1"/>
                </a:solidFill>
              </a:rPr>
              <a:t>Alternative</a:t>
            </a:r>
            <a:r>
              <a:rPr lang="nl-NL" dirty="0">
                <a:solidFill>
                  <a:schemeClr val="bg1"/>
                </a:solidFill>
              </a:rPr>
              <a:t> B)</a:t>
            </a:r>
            <a:br>
              <a:rPr lang="nl-NL" dirty="0">
                <a:solidFill>
                  <a:schemeClr val="bg1"/>
                </a:solidFill>
              </a:rPr>
            </a:br>
            <a:endParaRPr lang="nl-NL" dirty="0">
              <a:solidFill>
                <a:schemeClr val="bg1"/>
              </a:solidFill>
            </a:endParaRPr>
          </a:p>
          <a:p>
            <a:r>
              <a:rPr lang="nl-NL" dirty="0" err="1">
                <a:solidFill>
                  <a:schemeClr val="bg1"/>
                </a:solidFill>
              </a:rPr>
              <a:t>Compromise</a:t>
            </a:r>
            <a:endParaRPr lang="nl-NL" dirty="0">
              <a:solidFill>
                <a:schemeClr val="bg1"/>
              </a:solidFill>
            </a:endParaRPr>
          </a:p>
          <a:p>
            <a:pPr lvl="1"/>
            <a:r>
              <a:rPr lang="nl-NL" dirty="0" err="1">
                <a:solidFill>
                  <a:schemeClr val="bg1"/>
                </a:solidFill>
              </a:rPr>
              <a:t>Precise</a:t>
            </a:r>
            <a:r>
              <a:rPr lang="nl-NL" dirty="0">
                <a:solidFill>
                  <a:schemeClr val="bg1"/>
                </a:solidFill>
              </a:rPr>
              <a:t> </a:t>
            </a:r>
            <a:r>
              <a:rPr lang="nl-NL" dirty="0" err="1">
                <a:solidFill>
                  <a:schemeClr val="bg1"/>
                </a:solidFill>
              </a:rPr>
              <a:t>definition</a:t>
            </a:r>
            <a:r>
              <a:rPr lang="nl-NL" dirty="0">
                <a:solidFill>
                  <a:schemeClr val="bg1"/>
                </a:solidFill>
              </a:rPr>
              <a:t> was taken as basis, but </a:t>
            </a:r>
            <a:r>
              <a:rPr lang="nl-NL" dirty="0" err="1">
                <a:solidFill>
                  <a:schemeClr val="bg1"/>
                </a:solidFill>
              </a:rPr>
              <a:t>the</a:t>
            </a:r>
            <a:r>
              <a:rPr lang="nl-NL" dirty="0">
                <a:solidFill>
                  <a:schemeClr val="bg1"/>
                </a:solidFill>
              </a:rPr>
              <a:t> </a:t>
            </a:r>
            <a:r>
              <a:rPr lang="nl-NL" dirty="0" err="1">
                <a:solidFill>
                  <a:schemeClr val="bg1"/>
                </a:solidFill>
              </a:rPr>
              <a:t>rights</a:t>
            </a:r>
            <a:r>
              <a:rPr lang="nl-NL" dirty="0">
                <a:solidFill>
                  <a:schemeClr val="bg1"/>
                </a:solidFill>
              </a:rPr>
              <a:t> </a:t>
            </a:r>
            <a:r>
              <a:rPr lang="nl-NL" dirty="0" err="1">
                <a:solidFill>
                  <a:schemeClr val="bg1"/>
                </a:solidFill>
              </a:rPr>
              <a:t>ennumerated</a:t>
            </a:r>
            <a:r>
              <a:rPr lang="nl-NL" dirty="0">
                <a:solidFill>
                  <a:schemeClr val="bg1"/>
                </a:solidFill>
              </a:rPr>
              <a:t> in </a:t>
            </a:r>
            <a:r>
              <a:rPr lang="nl-NL" dirty="0" err="1">
                <a:solidFill>
                  <a:schemeClr val="bg1"/>
                </a:solidFill>
              </a:rPr>
              <a:t>Alternative</a:t>
            </a:r>
            <a:r>
              <a:rPr lang="nl-NL" dirty="0">
                <a:solidFill>
                  <a:schemeClr val="bg1"/>
                </a:solidFill>
              </a:rPr>
              <a:t> A </a:t>
            </a:r>
            <a:r>
              <a:rPr lang="nl-NL" dirty="0" err="1">
                <a:solidFill>
                  <a:schemeClr val="bg1"/>
                </a:solidFill>
              </a:rPr>
              <a:t>and</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other</a:t>
            </a:r>
            <a:r>
              <a:rPr lang="nl-NL" dirty="0">
                <a:solidFill>
                  <a:schemeClr val="bg1"/>
                </a:solidFill>
              </a:rPr>
              <a:t> </a:t>
            </a:r>
            <a:r>
              <a:rPr lang="nl-NL" dirty="0" err="1">
                <a:solidFill>
                  <a:schemeClr val="bg1"/>
                </a:solidFill>
              </a:rPr>
              <a:t>provisions</a:t>
            </a:r>
            <a:r>
              <a:rPr lang="nl-NL" dirty="0">
                <a:solidFill>
                  <a:schemeClr val="bg1"/>
                </a:solidFill>
              </a:rPr>
              <a:t> </a:t>
            </a:r>
            <a:r>
              <a:rPr lang="nl-NL" dirty="0" err="1">
                <a:solidFill>
                  <a:schemeClr val="bg1"/>
                </a:solidFill>
              </a:rPr>
              <a:t>were</a:t>
            </a:r>
            <a:r>
              <a:rPr lang="nl-NL" dirty="0">
                <a:solidFill>
                  <a:schemeClr val="bg1"/>
                </a:solidFill>
              </a:rPr>
              <a:t> </a:t>
            </a:r>
            <a:r>
              <a:rPr lang="nl-NL" dirty="0" err="1">
                <a:solidFill>
                  <a:schemeClr val="bg1"/>
                </a:solidFill>
              </a:rPr>
              <a:t>merged</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821154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DF8F4-3955-4525-A41F-0FCA86B253BB}"/>
              </a:ext>
            </a:extLst>
          </p:cNvPr>
          <p:cNvSpPr>
            <a:spLocks noGrp="1"/>
          </p:cNvSpPr>
          <p:nvPr>
            <p:ph type="title"/>
          </p:nvPr>
        </p:nvSpPr>
        <p:spPr>
          <a:xfrm>
            <a:off x="838200" y="149290"/>
            <a:ext cx="10190584" cy="2313992"/>
          </a:xfrm>
        </p:spPr>
        <p:txBody>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4D1DE911-AF3F-4F54-A080-673F56B1F33E}"/>
              </a:ext>
            </a:extLst>
          </p:cNvPr>
          <p:cNvSpPr>
            <a:spLocks noGrp="1"/>
          </p:cNvSpPr>
          <p:nvPr>
            <p:ph idx="1"/>
          </p:nvPr>
        </p:nvSpPr>
        <p:spPr>
          <a:xfrm>
            <a:off x="838200" y="1968759"/>
            <a:ext cx="10515600" cy="4208204"/>
          </a:xfrm>
        </p:spPr>
        <p:txBody>
          <a:bodyPr/>
          <a:lstStyle/>
          <a:p>
            <a:pPr marL="0" indent="0">
              <a:buNone/>
            </a:pPr>
            <a:endParaRPr lang="nl-NL" dirty="0"/>
          </a:p>
        </p:txBody>
      </p:sp>
      <p:pic>
        <p:nvPicPr>
          <p:cNvPr id="4" name="Afbeelding 3">
            <a:extLst>
              <a:ext uri="{FF2B5EF4-FFF2-40B4-BE49-F238E27FC236}">
                <a16:creationId xmlns:a16="http://schemas.microsoft.com/office/drawing/2014/main" id="{A225E82A-EC58-4F58-8FA3-12E4C6A44E77}"/>
              </a:ext>
            </a:extLst>
          </p:cNvPr>
          <p:cNvPicPr>
            <a:picLocks noChangeAspect="1"/>
          </p:cNvPicPr>
          <p:nvPr/>
        </p:nvPicPr>
        <p:blipFill>
          <a:blip r:embed="rId2"/>
          <a:stretch>
            <a:fillRect/>
          </a:stretch>
        </p:blipFill>
        <p:spPr>
          <a:xfrm>
            <a:off x="838200" y="1125380"/>
            <a:ext cx="8558294" cy="4474423"/>
          </a:xfrm>
          <a:prstGeom prst="rect">
            <a:avLst/>
          </a:prstGeom>
        </p:spPr>
      </p:pic>
    </p:spTree>
    <p:extLst>
      <p:ext uri="{BB962C8B-B14F-4D97-AF65-F5344CB8AC3E}">
        <p14:creationId xmlns:p14="http://schemas.microsoft.com/office/powerpoint/2010/main" val="21924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DF8F4-3955-4525-A41F-0FCA86B253BB}"/>
              </a:ext>
            </a:extLst>
          </p:cNvPr>
          <p:cNvSpPr>
            <a:spLocks noGrp="1"/>
          </p:cNvSpPr>
          <p:nvPr>
            <p:ph type="title"/>
          </p:nvPr>
        </p:nvSpPr>
        <p:spPr>
          <a:xfrm>
            <a:off x="838200" y="149290"/>
            <a:ext cx="10190584" cy="2313992"/>
          </a:xfrm>
        </p:spPr>
        <p:txBody>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4D1DE911-AF3F-4F54-A080-673F56B1F33E}"/>
              </a:ext>
            </a:extLst>
          </p:cNvPr>
          <p:cNvSpPr>
            <a:spLocks noGrp="1"/>
          </p:cNvSpPr>
          <p:nvPr>
            <p:ph idx="1"/>
          </p:nvPr>
        </p:nvSpPr>
        <p:spPr>
          <a:xfrm>
            <a:off x="838200" y="1968759"/>
            <a:ext cx="10515600" cy="4208204"/>
          </a:xfrm>
        </p:spPr>
        <p:txBody>
          <a:bodyPr/>
          <a:lstStyle/>
          <a:p>
            <a:pPr marL="0" indent="0">
              <a:buNone/>
            </a:pPr>
            <a:endParaRPr lang="nl-NL" dirty="0"/>
          </a:p>
        </p:txBody>
      </p:sp>
      <p:pic>
        <p:nvPicPr>
          <p:cNvPr id="6" name="Tijdelijke aanduiding voor inhoud 3">
            <a:extLst>
              <a:ext uri="{FF2B5EF4-FFF2-40B4-BE49-F238E27FC236}">
                <a16:creationId xmlns:a16="http://schemas.microsoft.com/office/drawing/2014/main" id="{8C5D85CF-4B41-41B5-A35F-139E64AEB372}"/>
              </a:ext>
            </a:extLst>
          </p:cNvPr>
          <p:cNvPicPr>
            <a:picLocks noChangeAspect="1"/>
          </p:cNvPicPr>
          <p:nvPr/>
        </p:nvPicPr>
        <p:blipFill>
          <a:blip r:embed="rId2"/>
          <a:stretch>
            <a:fillRect/>
          </a:stretch>
        </p:blipFill>
        <p:spPr>
          <a:xfrm>
            <a:off x="935853" y="1607099"/>
            <a:ext cx="7587343" cy="4569864"/>
          </a:xfrm>
          <a:prstGeom prst="rect">
            <a:avLst/>
          </a:prstGeom>
        </p:spPr>
      </p:pic>
    </p:spTree>
    <p:extLst>
      <p:ext uri="{BB962C8B-B14F-4D97-AF65-F5344CB8AC3E}">
        <p14:creationId xmlns:p14="http://schemas.microsoft.com/office/powerpoint/2010/main" val="248623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a:bodyPr>
          <a:lstStyle/>
          <a:p>
            <a:r>
              <a:rPr lang="nl-NL" dirty="0">
                <a:solidFill>
                  <a:schemeClr val="bg1"/>
                </a:solidFill>
              </a:rPr>
              <a:t>3. </a:t>
            </a:r>
            <a:r>
              <a:rPr lang="nl-NL" dirty="0" err="1">
                <a:solidFill>
                  <a:schemeClr val="bg1"/>
                </a:solidFill>
              </a:rPr>
              <a:t>Should</a:t>
            </a:r>
            <a:r>
              <a:rPr lang="nl-NL" dirty="0">
                <a:solidFill>
                  <a:schemeClr val="bg1"/>
                </a:solidFill>
              </a:rPr>
              <a:t> </a:t>
            </a:r>
            <a:r>
              <a:rPr lang="nl-NL" dirty="0" err="1">
                <a:solidFill>
                  <a:schemeClr val="bg1"/>
                </a:solidFill>
              </a:rPr>
              <a:t>there</a:t>
            </a:r>
            <a:r>
              <a:rPr lang="nl-NL" dirty="0">
                <a:solidFill>
                  <a:schemeClr val="bg1"/>
                </a:solidFill>
              </a:rPr>
              <a:t> </a:t>
            </a:r>
            <a:r>
              <a:rPr lang="nl-NL" dirty="0" err="1">
                <a:solidFill>
                  <a:schemeClr val="bg1"/>
                </a:solidFill>
              </a:rPr>
              <a:t>be</a:t>
            </a:r>
            <a:r>
              <a:rPr lang="nl-NL" dirty="0">
                <a:solidFill>
                  <a:schemeClr val="bg1"/>
                </a:solidFill>
              </a:rPr>
              <a:t> a </a:t>
            </a:r>
            <a:r>
              <a:rPr lang="nl-NL" dirty="0" err="1">
                <a:solidFill>
                  <a:schemeClr val="bg1"/>
                </a:solidFill>
              </a:rPr>
              <a:t>Commission</a:t>
            </a:r>
            <a:r>
              <a:rPr lang="nl-NL" dirty="0">
                <a:solidFill>
                  <a:schemeClr val="bg1"/>
                </a:solidFill>
              </a:rPr>
              <a:t>?</a:t>
            </a:r>
          </a:p>
          <a:p>
            <a:pPr lvl="1"/>
            <a:r>
              <a:rPr lang="nl-NL" dirty="0">
                <a:solidFill>
                  <a:schemeClr val="bg1"/>
                </a:solidFill>
              </a:rPr>
              <a:t>Yes, </a:t>
            </a:r>
            <a:r>
              <a:rPr lang="nl-NL" dirty="0" err="1">
                <a:solidFill>
                  <a:schemeClr val="bg1"/>
                </a:solidFill>
              </a:rPr>
              <a:t>the</a:t>
            </a:r>
            <a:r>
              <a:rPr lang="nl-NL" dirty="0">
                <a:solidFill>
                  <a:schemeClr val="bg1"/>
                </a:solidFill>
              </a:rPr>
              <a:t> </a:t>
            </a:r>
            <a:r>
              <a:rPr lang="nl-NL" dirty="0" err="1">
                <a:solidFill>
                  <a:schemeClr val="bg1"/>
                </a:solidFill>
              </a:rPr>
              <a:t>Commission</a:t>
            </a:r>
            <a:r>
              <a:rPr lang="nl-NL" dirty="0">
                <a:solidFill>
                  <a:schemeClr val="bg1"/>
                </a:solidFill>
              </a:rPr>
              <a:t> </a:t>
            </a:r>
            <a:r>
              <a:rPr lang="nl-NL" dirty="0" err="1">
                <a:solidFill>
                  <a:schemeClr val="bg1"/>
                </a:solidFill>
              </a:rPr>
              <a:t>could</a:t>
            </a:r>
            <a:r>
              <a:rPr lang="nl-NL" dirty="0">
                <a:solidFill>
                  <a:schemeClr val="bg1"/>
                </a:solidFill>
              </a:rPr>
              <a:t> </a:t>
            </a:r>
            <a:r>
              <a:rPr lang="nl-NL" dirty="0" err="1">
                <a:solidFill>
                  <a:schemeClr val="bg1"/>
                </a:solidFill>
              </a:rPr>
              <a:t>investigate</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facts</a:t>
            </a:r>
            <a:r>
              <a:rPr lang="nl-NL" dirty="0">
                <a:solidFill>
                  <a:schemeClr val="bg1"/>
                </a:solidFill>
              </a:rPr>
              <a:t> of </a:t>
            </a:r>
            <a:r>
              <a:rPr lang="nl-NL" dirty="0" err="1">
                <a:solidFill>
                  <a:schemeClr val="bg1"/>
                </a:solidFill>
              </a:rPr>
              <a:t>the</a:t>
            </a:r>
            <a:r>
              <a:rPr lang="nl-NL" dirty="0">
                <a:solidFill>
                  <a:schemeClr val="bg1"/>
                </a:solidFill>
              </a:rPr>
              <a:t> matter, </a:t>
            </a:r>
            <a:r>
              <a:rPr lang="nl-NL" dirty="0" err="1">
                <a:solidFill>
                  <a:schemeClr val="bg1"/>
                </a:solidFill>
              </a:rPr>
              <a:t>its</a:t>
            </a:r>
            <a:r>
              <a:rPr lang="nl-NL" dirty="0">
                <a:solidFill>
                  <a:schemeClr val="bg1"/>
                </a:solidFill>
              </a:rPr>
              <a:t> </a:t>
            </a:r>
            <a:r>
              <a:rPr lang="nl-NL" dirty="0" err="1">
                <a:solidFill>
                  <a:schemeClr val="bg1"/>
                </a:solidFill>
              </a:rPr>
              <a:t>judgement</a:t>
            </a:r>
            <a:r>
              <a:rPr lang="nl-NL" dirty="0">
                <a:solidFill>
                  <a:schemeClr val="bg1"/>
                </a:solidFill>
              </a:rPr>
              <a:t> </a:t>
            </a:r>
            <a:r>
              <a:rPr lang="nl-NL" dirty="0" err="1">
                <a:solidFill>
                  <a:schemeClr val="bg1"/>
                </a:solidFill>
              </a:rPr>
              <a:t>would</a:t>
            </a:r>
            <a:r>
              <a:rPr lang="nl-NL" dirty="0">
                <a:solidFill>
                  <a:schemeClr val="bg1"/>
                </a:solidFill>
              </a:rPr>
              <a:t> have a </a:t>
            </a:r>
            <a:r>
              <a:rPr lang="nl-NL" dirty="0" err="1">
                <a:solidFill>
                  <a:schemeClr val="bg1"/>
                </a:solidFill>
              </a:rPr>
              <a:t>reputational</a:t>
            </a:r>
            <a:r>
              <a:rPr lang="nl-NL" dirty="0">
                <a:solidFill>
                  <a:schemeClr val="bg1"/>
                </a:solidFill>
              </a:rPr>
              <a:t> effect </a:t>
            </a:r>
            <a:r>
              <a:rPr lang="nl-NL" dirty="0" err="1">
                <a:solidFill>
                  <a:schemeClr val="bg1"/>
                </a:solidFill>
              </a:rPr>
              <a:t>and</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Commission</a:t>
            </a:r>
            <a:r>
              <a:rPr lang="nl-NL" dirty="0">
                <a:solidFill>
                  <a:schemeClr val="bg1"/>
                </a:solidFill>
              </a:rPr>
              <a:t> </a:t>
            </a:r>
            <a:r>
              <a:rPr lang="nl-NL" dirty="0" err="1">
                <a:solidFill>
                  <a:schemeClr val="bg1"/>
                </a:solidFill>
              </a:rPr>
              <a:t>could</a:t>
            </a:r>
            <a:r>
              <a:rPr lang="nl-NL" dirty="0">
                <a:solidFill>
                  <a:schemeClr val="bg1"/>
                </a:solidFill>
              </a:rPr>
              <a:t> </a:t>
            </a:r>
            <a:r>
              <a:rPr lang="nl-NL" dirty="0" err="1">
                <a:solidFill>
                  <a:schemeClr val="bg1"/>
                </a:solidFill>
              </a:rPr>
              <a:t>try</a:t>
            </a:r>
            <a:r>
              <a:rPr lang="nl-NL" dirty="0">
                <a:solidFill>
                  <a:schemeClr val="bg1"/>
                </a:solidFill>
              </a:rPr>
              <a:t> </a:t>
            </a:r>
            <a:r>
              <a:rPr lang="nl-NL" dirty="0" err="1">
                <a:solidFill>
                  <a:schemeClr val="bg1"/>
                </a:solidFill>
              </a:rPr>
              <a:t>and</a:t>
            </a:r>
            <a:r>
              <a:rPr lang="nl-NL" dirty="0">
                <a:solidFill>
                  <a:schemeClr val="bg1"/>
                </a:solidFill>
              </a:rPr>
              <a:t> </a:t>
            </a:r>
            <a:r>
              <a:rPr lang="nl-NL" dirty="0" err="1">
                <a:solidFill>
                  <a:schemeClr val="bg1"/>
                </a:solidFill>
              </a:rPr>
              <a:t>it</a:t>
            </a:r>
            <a:r>
              <a:rPr lang="nl-NL" dirty="0">
                <a:solidFill>
                  <a:schemeClr val="bg1"/>
                </a:solidFill>
              </a:rPr>
              <a:t> </a:t>
            </a:r>
            <a:r>
              <a:rPr lang="nl-NL" dirty="0" err="1">
                <a:solidFill>
                  <a:schemeClr val="bg1"/>
                </a:solidFill>
              </a:rPr>
              <a:t>could</a:t>
            </a:r>
            <a:r>
              <a:rPr lang="nl-NL" dirty="0">
                <a:solidFill>
                  <a:schemeClr val="bg1"/>
                </a:solidFill>
              </a:rPr>
              <a:t> </a:t>
            </a:r>
            <a:r>
              <a:rPr lang="nl-NL" dirty="0" err="1">
                <a:solidFill>
                  <a:schemeClr val="bg1"/>
                </a:solidFill>
              </a:rPr>
              <a:t>stimulate</a:t>
            </a:r>
            <a:r>
              <a:rPr lang="nl-NL" dirty="0">
                <a:solidFill>
                  <a:schemeClr val="bg1"/>
                </a:solidFill>
              </a:rPr>
              <a:t> a </a:t>
            </a:r>
            <a:r>
              <a:rPr lang="nl-NL" dirty="0" err="1">
                <a:solidFill>
                  <a:schemeClr val="bg1"/>
                </a:solidFill>
              </a:rPr>
              <a:t>settlement</a:t>
            </a:r>
            <a:endParaRPr lang="nl-NL" dirty="0">
              <a:solidFill>
                <a:schemeClr val="bg1"/>
              </a:solidFill>
            </a:endParaRPr>
          </a:p>
          <a:p>
            <a:pPr lvl="1"/>
            <a:r>
              <a:rPr lang="nl-NL" dirty="0">
                <a:solidFill>
                  <a:schemeClr val="bg1"/>
                </a:solidFill>
              </a:rPr>
              <a:t>No, </a:t>
            </a:r>
            <a:r>
              <a:rPr lang="nl-NL" dirty="0" err="1">
                <a:solidFill>
                  <a:schemeClr val="bg1"/>
                </a:solidFill>
              </a:rPr>
              <a:t>there</a:t>
            </a:r>
            <a:r>
              <a:rPr lang="nl-NL" dirty="0">
                <a:solidFill>
                  <a:schemeClr val="bg1"/>
                </a:solidFill>
              </a:rPr>
              <a:t> is no </a:t>
            </a:r>
            <a:r>
              <a:rPr lang="nl-NL" dirty="0" err="1">
                <a:solidFill>
                  <a:schemeClr val="bg1"/>
                </a:solidFill>
              </a:rPr>
              <a:t>need</a:t>
            </a:r>
            <a:r>
              <a:rPr lang="nl-NL" dirty="0">
                <a:solidFill>
                  <a:schemeClr val="bg1"/>
                </a:solidFill>
              </a:rPr>
              <a:t> </a:t>
            </a:r>
            <a:r>
              <a:rPr lang="nl-NL" dirty="0" err="1">
                <a:solidFill>
                  <a:schemeClr val="bg1"/>
                </a:solidFill>
              </a:rPr>
              <a:t>for</a:t>
            </a:r>
            <a:r>
              <a:rPr lang="nl-NL" dirty="0">
                <a:solidFill>
                  <a:schemeClr val="bg1"/>
                </a:solidFill>
              </a:rPr>
              <a:t> a </a:t>
            </a:r>
            <a:r>
              <a:rPr lang="nl-NL" dirty="0" err="1">
                <a:solidFill>
                  <a:schemeClr val="bg1"/>
                </a:solidFill>
              </a:rPr>
              <a:t>supervisory</a:t>
            </a:r>
            <a:r>
              <a:rPr lang="nl-NL" dirty="0">
                <a:solidFill>
                  <a:schemeClr val="bg1"/>
                </a:solidFill>
              </a:rPr>
              <a:t> </a:t>
            </a:r>
            <a:r>
              <a:rPr lang="nl-NL" dirty="0" err="1">
                <a:solidFill>
                  <a:schemeClr val="bg1"/>
                </a:solidFill>
              </a:rPr>
              <a:t>mechanism</a:t>
            </a:r>
            <a:r>
              <a:rPr lang="nl-NL" dirty="0">
                <a:solidFill>
                  <a:schemeClr val="bg1"/>
                </a:solidFill>
              </a:rPr>
              <a:t> </a:t>
            </a:r>
            <a:r>
              <a:rPr lang="nl-NL" dirty="0" err="1">
                <a:solidFill>
                  <a:schemeClr val="bg1"/>
                </a:solidFill>
              </a:rPr>
              <a:t>within</a:t>
            </a:r>
            <a:r>
              <a:rPr lang="nl-NL" dirty="0">
                <a:solidFill>
                  <a:schemeClr val="bg1"/>
                </a:solidFill>
              </a:rPr>
              <a:t> </a:t>
            </a:r>
            <a:r>
              <a:rPr lang="nl-NL" dirty="0" err="1">
                <a:solidFill>
                  <a:schemeClr val="bg1"/>
                </a:solidFill>
              </a:rPr>
              <a:t>the</a:t>
            </a:r>
            <a:r>
              <a:rPr lang="nl-NL" dirty="0">
                <a:solidFill>
                  <a:schemeClr val="bg1"/>
                </a:solidFill>
              </a:rPr>
              <a:t> Council of Europe, </a:t>
            </a:r>
            <a:r>
              <a:rPr lang="nl-NL" dirty="0" err="1">
                <a:solidFill>
                  <a:schemeClr val="bg1"/>
                </a:solidFill>
              </a:rPr>
              <a:t>both</a:t>
            </a:r>
            <a:r>
              <a:rPr lang="nl-NL" dirty="0">
                <a:solidFill>
                  <a:schemeClr val="bg1"/>
                </a:solidFill>
              </a:rPr>
              <a:t> </a:t>
            </a:r>
            <a:r>
              <a:rPr lang="nl-NL" dirty="0" err="1">
                <a:solidFill>
                  <a:schemeClr val="bg1"/>
                </a:solidFill>
              </a:rPr>
              <a:t>because</a:t>
            </a:r>
            <a:r>
              <a:rPr lang="nl-NL" dirty="0">
                <a:solidFill>
                  <a:schemeClr val="bg1"/>
                </a:solidFill>
              </a:rPr>
              <a:t> </a:t>
            </a:r>
            <a:r>
              <a:rPr lang="nl-NL" dirty="0" err="1">
                <a:solidFill>
                  <a:schemeClr val="bg1"/>
                </a:solidFill>
              </a:rPr>
              <a:t>countries</a:t>
            </a:r>
            <a:r>
              <a:rPr lang="nl-NL" dirty="0">
                <a:solidFill>
                  <a:schemeClr val="bg1"/>
                </a:solidFill>
              </a:rPr>
              <a:t> had </a:t>
            </a:r>
            <a:r>
              <a:rPr lang="nl-NL" dirty="0" err="1">
                <a:solidFill>
                  <a:schemeClr val="bg1"/>
                </a:solidFill>
              </a:rPr>
              <a:t>mechanisms</a:t>
            </a:r>
            <a:r>
              <a:rPr lang="nl-NL" dirty="0">
                <a:solidFill>
                  <a:schemeClr val="bg1"/>
                </a:solidFill>
              </a:rPr>
              <a:t> in </a:t>
            </a:r>
            <a:r>
              <a:rPr lang="nl-NL" dirty="0" err="1">
                <a:solidFill>
                  <a:schemeClr val="bg1"/>
                </a:solidFill>
              </a:rPr>
              <a:t>place</a:t>
            </a:r>
            <a:r>
              <a:rPr lang="nl-NL" dirty="0">
                <a:solidFill>
                  <a:schemeClr val="bg1"/>
                </a:solidFill>
              </a:rPr>
              <a:t> </a:t>
            </a:r>
            <a:r>
              <a:rPr lang="nl-NL" dirty="0" err="1">
                <a:solidFill>
                  <a:schemeClr val="bg1"/>
                </a:solidFill>
              </a:rPr>
              <a:t>and</a:t>
            </a:r>
            <a:r>
              <a:rPr lang="nl-NL" dirty="0">
                <a:solidFill>
                  <a:schemeClr val="bg1"/>
                </a:solidFill>
              </a:rPr>
              <a:t> </a:t>
            </a:r>
            <a:r>
              <a:rPr lang="nl-NL" dirty="0" err="1">
                <a:solidFill>
                  <a:schemeClr val="bg1"/>
                </a:solidFill>
              </a:rPr>
              <a:t>because</a:t>
            </a:r>
            <a:r>
              <a:rPr lang="nl-NL" dirty="0">
                <a:solidFill>
                  <a:schemeClr val="bg1"/>
                </a:solidFill>
              </a:rPr>
              <a:t> </a:t>
            </a:r>
            <a:r>
              <a:rPr lang="nl-NL" dirty="0" err="1">
                <a:solidFill>
                  <a:schemeClr val="bg1"/>
                </a:solidFill>
              </a:rPr>
              <a:t>there</a:t>
            </a:r>
            <a:r>
              <a:rPr lang="nl-NL" dirty="0">
                <a:solidFill>
                  <a:schemeClr val="bg1"/>
                </a:solidFill>
              </a:rPr>
              <a:t> was </a:t>
            </a:r>
            <a:r>
              <a:rPr lang="nl-NL" dirty="0" err="1">
                <a:solidFill>
                  <a:schemeClr val="bg1"/>
                </a:solidFill>
              </a:rPr>
              <a:t>the</a:t>
            </a:r>
            <a:r>
              <a:rPr lang="nl-NL" dirty="0">
                <a:solidFill>
                  <a:schemeClr val="bg1"/>
                </a:solidFill>
              </a:rPr>
              <a:t> International Court of </a:t>
            </a:r>
            <a:r>
              <a:rPr lang="nl-NL" dirty="0" err="1">
                <a:solidFill>
                  <a:schemeClr val="bg1"/>
                </a:solidFill>
              </a:rPr>
              <a:t>Justice</a:t>
            </a:r>
            <a:r>
              <a:rPr lang="nl-NL" dirty="0">
                <a:solidFill>
                  <a:schemeClr val="bg1"/>
                </a:solidFill>
              </a:rPr>
              <a:t> in The Hague</a:t>
            </a:r>
            <a:br>
              <a:rPr lang="nl-NL" dirty="0">
                <a:solidFill>
                  <a:schemeClr val="bg1"/>
                </a:solidFill>
              </a:rPr>
            </a:br>
            <a:endParaRPr lang="nl-NL" dirty="0">
              <a:solidFill>
                <a:schemeClr val="bg1"/>
              </a:solidFill>
            </a:endParaRPr>
          </a:p>
          <a:p>
            <a:r>
              <a:rPr lang="nl-NL" dirty="0" err="1">
                <a:solidFill>
                  <a:schemeClr val="bg1"/>
                </a:solidFill>
              </a:rPr>
              <a:t>Compromise</a:t>
            </a:r>
            <a:endParaRPr lang="nl-NL" dirty="0">
              <a:solidFill>
                <a:schemeClr val="bg1"/>
              </a:solidFill>
            </a:endParaRPr>
          </a:p>
          <a:p>
            <a:pPr lvl="1"/>
            <a:r>
              <a:rPr lang="nl-NL" dirty="0">
                <a:solidFill>
                  <a:schemeClr val="bg1"/>
                </a:solidFill>
              </a:rPr>
              <a:t>Yes, </a:t>
            </a:r>
            <a:r>
              <a:rPr lang="nl-NL" dirty="0" err="1">
                <a:solidFill>
                  <a:schemeClr val="bg1"/>
                </a:solidFill>
              </a:rPr>
              <a:t>there</a:t>
            </a:r>
            <a:r>
              <a:rPr lang="nl-NL" dirty="0">
                <a:solidFill>
                  <a:schemeClr val="bg1"/>
                </a:solidFill>
              </a:rPr>
              <a:t> is a </a:t>
            </a:r>
            <a:r>
              <a:rPr lang="nl-NL" dirty="0" err="1">
                <a:solidFill>
                  <a:schemeClr val="bg1"/>
                </a:solidFill>
              </a:rPr>
              <a:t>Commission</a:t>
            </a:r>
            <a:r>
              <a:rPr lang="nl-NL" dirty="0">
                <a:solidFill>
                  <a:schemeClr val="bg1"/>
                </a:solidFill>
              </a:rPr>
              <a:t>, but </a:t>
            </a:r>
            <a:r>
              <a:rPr lang="nl-NL" dirty="0" err="1">
                <a:solidFill>
                  <a:schemeClr val="bg1"/>
                </a:solidFill>
              </a:rPr>
              <a:t>its</a:t>
            </a:r>
            <a:r>
              <a:rPr lang="nl-NL" dirty="0">
                <a:solidFill>
                  <a:schemeClr val="bg1"/>
                </a:solidFill>
              </a:rPr>
              <a:t> </a:t>
            </a:r>
            <a:r>
              <a:rPr lang="nl-NL" dirty="0" err="1">
                <a:solidFill>
                  <a:schemeClr val="bg1"/>
                </a:solidFill>
              </a:rPr>
              <a:t>authority</a:t>
            </a:r>
            <a:r>
              <a:rPr lang="nl-NL" dirty="0">
                <a:solidFill>
                  <a:schemeClr val="bg1"/>
                </a:solidFill>
              </a:rPr>
              <a:t> was </a:t>
            </a:r>
            <a:r>
              <a:rPr lang="nl-NL" dirty="0" err="1">
                <a:solidFill>
                  <a:schemeClr val="bg1"/>
                </a:solidFill>
              </a:rPr>
              <a:t>dependent</a:t>
            </a:r>
            <a:r>
              <a:rPr lang="nl-NL" dirty="0">
                <a:solidFill>
                  <a:schemeClr val="bg1"/>
                </a:solidFill>
              </a:rPr>
              <a:t> on </a:t>
            </a:r>
            <a:r>
              <a:rPr lang="nl-NL" dirty="0" err="1">
                <a:solidFill>
                  <a:schemeClr val="bg1"/>
                </a:solidFill>
              </a:rPr>
              <a:t>ratification</a:t>
            </a:r>
            <a:r>
              <a:rPr lang="nl-NL" dirty="0">
                <a:solidFill>
                  <a:schemeClr val="bg1"/>
                </a:solidFill>
              </a:rPr>
              <a:t> </a:t>
            </a:r>
            <a:r>
              <a:rPr lang="nl-NL" dirty="0" err="1">
                <a:solidFill>
                  <a:schemeClr val="bg1"/>
                </a:solidFill>
              </a:rPr>
              <a:t>by</a:t>
            </a:r>
            <a:r>
              <a:rPr lang="nl-NL" dirty="0">
                <a:solidFill>
                  <a:schemeClr val="bg1"/>
                </a:solidFill>
              </a:rPr>
              <a:t> </a:t>
            </a:r>
            <a:r>
              <a:rPr lang="nl-NL" dirty="0" err="1">
                <a:solidFill>
                  <a:schemeClr val="bg1"/>
                </a:solidFill>
              </a:rPr>
              <a:t>each</a:t>
            </a:r>
            <a:r>
              <a:rPr lang="nl-NL" dirty="0">
                <a:solidFill>
                  <a:schemeClr val="bg1"/>
                </a:solidFill>
              </a:rPr>
              <a:t> </a:t>
            </a:r>
            <a:r>
              <a:rPr lang="nl-NL" dirty="0" err="1">
                <a:solidFill>
                  <a:schemeClr val="bg1"/>
                </a:solidFill>
              </a:rPr>
              <a:t>individual</a:t>
            </a:r>
            <a:r>
              <a:rPr lang="nl-NL" dirty="0">
                <a:solidFill>
                  <a:schemeClr val="bg1"/>
                </a:solidFill>
              </a:rPr>
              <a:t> Member State</a:t>
            </a:r>
          </a:p>
          <a:p>
            <a:endParaRPr lang="nl-NL" dirty="0">
              <a:solidFill>
                <a:schemeClr val="bg1"/>
              </a:solidFill>
            </a:endParaRPr>
          </a:p>
        </p:txBody>
      </p:sp>
    </p:spTree>
    <p:extLst>
      <p:ext uri="{BB962C8B-B14F-4D97-AF65-F5344CB8AC3E}">
        <p14:creationId xmlns:p14="http://schemas.microsoft.com/office/powerpoint/2010/main" val="1873966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normAutofit/>
          </a:bodyPr>
          <a:lstStyle/>
          <a:p>
            <a:r>
              <a:rPr lang="nl-NL" dirty="0">
                <a:solidFill>
                  <a:schemeClr val="bg1"/>
                </a:solidFill>
              </a:rPr>
              <a:t>4. </a:t>
            </a:r>
            <a:r>
              <a:rPr lang="nl-NL" dirty="0" err="1">
                <a:solidFill>
                  <a:schemeClr val="bg1"/>
                </a:solidFill>
              </a:rPr>
              <a:t>Should</a:t>
            </a:r>
            <a:r>
              <a:rPr lang="nl-NL" dirty="0">
                <a:solidFill>
                  <a:schemeClr val="bg1"/>
                </a:solidFill>
              </a:rPr>
              <a:t> </a:t>
            </a:r>
            <a:r>
              <a:rPr lang="nl-NL" dirty="0" err="1">
                <a:solidFill>
                  <a:schemeClr val="bg1"/>
                </a:solidFill>
              </a:rPr>
              <a:t>there</a:t>
            </a:r>
            <a:r>
              <a:rPr lang="nl-NL" dirty="0">
                <a:solidFill>
                  <a:schemeClr val="bg1"/>
                </a:solidFill>
              </a:rPr>
              <a:t> </a:t>
            </a:r>
            <a:r>
              <a:rPr lang="nl-NL" dirty="0" err="1">
                <a:solidFill>
                  <a:schemeClr val="bg1"/>
                </a:solidFill>
              </a:rPr>
              <a:t>be</a:t>
            </a:r>
            <a:r>
              <a:rPr lang="nl-NL" dirty="0">
                <a:solidFill>
                  <a:schemeClr val="bg1"/>
                </a:solidFill>
              </a:rPr>
              <a:t> a Court?</a:t>
            </a:r>
          </a:p>
          <a:p>
            <a:pPr lvl="1"/>
            <a:r>
              <a:rPr lang="nl-NL" dirty="0">
                <a:solidFill>
                  <a:schemeClr val="bg1"/>
                </a:solidFill>
              </a:rPr>
              <a:t>Yes, a Court </a:t>
            </a:r>
            <a:r>
              <a:rPr lang="nl-NL" dirty="0" err="1">
                <a:solidFill>
                  <a:schemeClr val="bg1"/>
                </a:solidFill>
              </a:rPr>
              <a:t>could</a:t>
            </a:r>
            <a:r>
              <a:rPr lang="nl-NL" dirty="0">
                <a:solidFill>
                  <a:schemeClr val="bg1"/>
                </a:solidFill>
              </a:rPr>
              <a:t> </a:t>
            </a:r>
            <a:r>
              <a:rPr lang="nl-NL" dirty="0" err="1">
                <a:solidFill>
                  <a:schemeClr val="bg1"/>
                </a:solidFill>
              </a:rPr>
              <a:t>impose</a:t>
            </a:r>
            <a:r>
              <a:rPr lang="nl-NL" dirty="0">
                <a:solidFill>
                  <a:schemeClr val="bg1"/>
                </a:solidFill>
              </a:rPr>
              <a:t> </a:t>
            </a:r>
            <a:r>
              <a:rPr lang="nl-NL" dirty="0" err="1">
                <a:solidFill>
                  <a:schemeClr val="bg1"/>
                </a:solidFill>
              </a:rPr>
              <a:t>sanctions</a:t>
            </a:r>
            <a:r>
              <a:rPr lang="nl-NL" dirty="0">
                <a:solidFill>
                  <a:schemeClr val="bg1"/>
                </a:solidFill>
              </a:rPr>
              <a:t> </a:t>
            </a:r>
            <a:r>
              <a:rPr lang="nl-NL" dirty="0" err="1">
                <a:solidFill>
                  <a:schemeClr val="bg1"/>
                </a:solidFill>
              </a:rPr>
              <a:t>and</a:t>
            </a:r>
            <a:r>
              <a:rPr lang="nl-NL" dirty="0">
                <a:solidFill>
                  <a:schemeClr val="bg1"/>
                </a:solidFill>
              </a:rPr>
              <a:t> </a:t>
            </a:r>
            <a:r>
              <a:rPr lang="nl-NL" dirty="0" err="1">
                <a:solidFill>
                  <a:schemeClr val="bg1"/>
                </a:solidFill>
              </a:rPr>
              <a:t>penalties</a:t>
            </a:r>
            <a:r>
              <a:rPr lang="nl-NL" dirty="0">
                <a:solidFill>
                  <a:schemeClr val="bg1"/>
                </a:solidFill>
              </a:rPr>
              <a:t>, </a:t>
            </a:r>
            <a:r>
              <a:rPr lang="nl-NL" dirty="0" err="1">
                <a:solidFill>
                  <a:schemeClr val="bg1"/>
                </a:solidFill>
              </a:rPr>
              <a:t>meaning</a:t>
            </a:r>
            <a:r>
              <a:rPr lang="nl-NL" dirty="0">
                <a:solidFill>
                  <a:schemeClr val="bg1"/>
                </a:solidFill>
              </a:rPr>
              <a:t> </a:t>
            </a:r>
            <a:r>
              <a:rPr lang="nl-NL" dirty="0" err="1">
                <a:solidFill>
                  <a:schemeClr val="bg1"/>
                </a:solidFill>
              </a:rPr>
              <a:t>that</a:t>
            </a:r>
            <a:r>
              <a:rPr lang="nl-NL" dirty="0">
                <a:solidFill>
                  <a:schemeClr val="bg1"/>
                </a:solidFill>
              </a:rPr>
              <a:t> </a:t>
            </a:r>
            <a:r>
              <a:rPr lang="nl-NL" dirty="0" err="1">
                <a:solidFill>
                  <a:schemeClr val="bg1"/>
                </a:solidFill>
              </a:rPr>
              <a:t>there</a:t>
            </a:r>
            <a:r>
              <a:rPr lang="nl-NL" dirty="0">
                <a:solidFill>
                  <a:schemeClr val="bg1"/>
                </a:solidFill>
              </a:rPr>
              <a:t> </a:t>
            </a:r>
            <a:r>
              <a:rPr lang="nl-NL" dirty="0" err="1">
                <a:solidFill>
                  <a:schemeClr val="bg1"/>
                </a:solidFill>
              </a:rPr>
              <a:t>would</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an</a:t>
            </a:r>
            <a:r>
              <a:rPr lang="nl-NL" dirty="0">
                <a:solidFill>
                  <a:schemeClr val="bg1"/>
                </a:solidFill>
              </a:rPr>
              <a:t> </a:t>
            </a:r>
            <a:r>
              <a:rPr lang="nl-NL" dirty="0" err="1">
                <a:solidFill>
                  <a:schemeClr val="bg1"/>
                </a:solidFill>
              </a:rPr>
              <a:t>effective</a:t>
            </a:r>
            <a:r>
              <a:rPr lang="nl-NL" dirty="0">
                <a:solidFill>
                  <a:schemeClr val="bg1"/>
                </a:solidFill>
              </a:rPr>
              <a:t> </a:t>
            </a:r>
            <a:r>
              <a:rPr lang="nl-NL" dirty="0" err="1">
                <a:solidFill>
                  <a:schemeClr val="bg1"/>
                </a:solidFill>
              </a:rPr>
              <a:t>enforcement-mechanism</a:t>
            </a:r>
            <a:r>
              <a:rPr lang="nl-NL" dirty="0">
                <a:solidFill>
                  <a:schemeClr val="bg1"/>
                </a:solidFill>
              </a:rPr>
              <a:t> </a:t>
            </a:r>
            <a:r>
              <a:rPr lang="nl-NL" dirty="0" err="1">
                <a:solidFill>
                  <a:schemeClr val="bg1"/>
                </a:solidFill>
              </a:rPr>
              <a:t>for</a:t>
            </a:r>
            <a:r>
              <a:rPr lang="nl-NL" dirty="0">
                <a:solidFill>
                  <a:schemeClr val="bg1"/>
                </a:solidFill>
              </a:rPr>
              <a:t> </a:t>
            </a:r>
            <a:r>
              <a:rPr lang="nl-NL" dirty="0" err="1">
                <a:solidFill>
                  <a:schemeClr val="bg1"/>
                </a:solidFill>
              </a:rPr>
              <a:t>the</a:t>
            </a:r>
            <a:r>
              <a:rPr lang="nl-NL" dirty="0">
                <a:solidFill>
                  <a:schemeClr val="bg1"/>
                </a:solidFill>
              </a:rPr>
              <a:t> ECHR</a:t>
            </a:r>
          </a:p>
          <a:p>
            <a:pPr lvl="1"/>
            <a:r>
              <a:rPr lang="nl-NL" dirty="0">
                <a:solidFill>
                  <a:schemeClr val="bg1"/>
                </a:solidFill>
              </a:rPr>
              <a:t>No, </a:t>
            </a:r>
            <a:r>
              <a:rPr lang="nl-NL" dirty="0" err="1">
                <a:solidFill>
                  <a:schemeClr val="bg1"/>
                </a:solidFill>
              </a:rPr>
              <a:t>this</a:t>
            </a:r>
            <a:r>
              <a:rPr lang="nl-NL" dirty="0">
                <a:solidFill>
                  <a:schemeClr val="bg1"/>
                </a:solidFill>
              </a:rPr>
              <a:t> </a:t>
            </a:r>
            <a:r>
              <a:rPr lang="nl-NL" dirty="0" err="1">
                <a:solidFill>
                  <a:schemeClr val="bg1"/>
                </a:solidFill>
              </a:rPr>
              <a:t>would</a:t>
            </a:r>
            <a:r>
              <a:rPr lang="nl-NL" dirty="0">
                <a:solidFill>
                  <a:schemeClr val="bg1"/>
                </a:solidFill>
              </a:rPr>
              <a:t> </a:t>
            </a:r>
            <a:r>
              <a:rPr lang="nl-NL" dirty="0" err="1">
                <a:solidFill>
                  <a:schemeClr val="bg1"/>
                </a:solidFill>
              </a:rPr>
              <a:t>limmit</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national</a:t>
            </a:r>
            <a:r>
              <a:rPr lang="nl-NL" dirty="0">
                <a:solidFill>
                  <a:schemeClr val="bg1"/>
                </a:solidFill>
              </a:rPr>
              <a:t> </a:t>
            </a:r>
            <a:r>
              <a:rPr lang="nl-NL" dirty="0" err="1">
                <a:solidFill>
                  <a:schemeClr val="bg1"/>
                </a:solidFill>
              </a:rPr>
              <a:t>authority</a:t>
            </a:r>
            <a:r>
              <a:rPr lang="nl-NL" dirty="0">
                <a:solidFill>
                  <a:schemeClr val="bg1"/>
                </a:solidFill>
              </a:rPr>
              <a:t> + </a:t>
            </a:r>
            <a:r>
              <a:rPr lang="nl-NL" dirty="0" err="1">
                <a:solidFill>
                  <a:schemeClr val="bg1"/>
                </a:solidFill>
              </a:rPr>
              <a:t>if</a:t>
            </a:r>
            <a:r>
              <a:rPr lang="nl-NL" dirty="0">
                <a:solidFill>
                  <a:schemeClr val="bg1"/>
                </a:solidFill>
              </a:rPr>
              <a:t> </a:t>
            </a:r>
            <a:r>
              <a:rPr lang="nl-NL" dirty="0" err="1">
                <a:solidFill>
                  <a:schemeClr val="bg1"/>
                </a:solidFill>
              </a:rPr>
              <a:t>there</a:t>
            </a:r>
            <a:r>
              <a:rPr lang="nl-NL" dirty="0">
                <a:solidFill>
                  <a:schemeClr val="bg1"/>
                </a:solidFill>
              </a:rPr>
              <a:t> was a </a:t>
            </a:r>
            <a:r>
              <a:rPr lang="nl-NL" dirty="0" err="1">
                <a:solidFill>
                  <a:schemeClr val="bg1"/>
                </a:solidFill>
              </a:rPr>
              <a:t>truly</a:t>
            </a:r>
            <a:r>
              <a:rPr lang="nl-NL" dirty="0">
                <a:solidFill>
                  <a:schemeClr val="bg1"/>
                </a:solidFill>
              </a:rPr>
              <a:t> </a:t>
            </a:r>
            <a:r>
              <a:rPr lang="nl-NL" dirty="0" err="1">
                <a:solidFill>
                  <a:schemeClr val="bg1"/>
                </a:solidFill>
              </a:rPr>
              <a:t>totalitarian</a:t>
            </a:r>
            <a:r>
              <a:rPr lang="nl-NL" dirty="0">
                <a:solidFill>
                  <a:schemeClr val="bg1"/>
                </a:solidFill>
              </a:rPr>
              <a:t> regime, </a:t>
            </a:r>
            <a:r>
              <a:rPr lang="nl-NL" dirty="0" err="1">
                <a:solidFill>
                  <a:schemeClr val="bg1"/>
                </a:solidFill>
              </a:rPr>
              <a:t>it</a:t>
            </a:r>
            <a:r>
              <a:rPr lang="nl-NL" dirty="0">
                <a:solidFill>
                  <a:schemeClr val="bg1"/>
                </a:solidFill>
              </a:rPr>
              <a:t> </a:t>
            </a:r>
            <a:r>
              <a:rPr lang="nl-NL" dirty="0" err="1">
                <a:solidFill>
                  <a:schemeClr val="bg1"/>
                </a:solidFill>
              </a:rPr>
              <a:t>would</a:t>
            </a:r>
            <a:r>
              <a:rPr lang="nl-NL" dirty="0">
                <a:solidFill>
                  <a:schemeClr val="bg1"/>
                </a:solidFill>
              </a:rPr>
              <a:t> </a:t>
            </a:r>
            <a:r>
              <a:rPr lang="nl-NL" dirty="0" err="1">
                <a:solidFill>
                  <a:schemeClr val="bg1"/>
                </a:solidFill>
              </a:rPr>
              <a:t>not</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stopped</a:t>
            </a:r>
            <a:r>
              <a:rPr lang="nl-NL" dirty="0">
                <a:solidFill>
                  <a:schemeClr val="bg1"/>
                </a:solidFill>
              </a:rPr>
              <a:t> </a:t>
            </a:r>
            <a:r>
              <a:rPr lang="nl-NL" dirty="0" err="1">
                <a:solidFill>
                  <a:schemeClr val="bg1"/>
                </a:solidFill>
              </a:rPr>
              <a:t>by</a:t>
            </a:r>
            <a:r>
              <a:rPr lang="nl-NL" dirty="0">
                <a:solidFill>
                  <a:schemeClr val="bg1"/>
                </a:solidFill>
              </a:rPr>
              <a:t> a European Court + </a:t>
            </a:r>
            <a:r>
              <a:rPr lang="nl-NL" dirty="0" err="1">
                <a:solidFill>
                  <a:schemeClr val="bg1"/>
                </a:solidFill>
              </a:rPr>
              <a:t>the</a:t>
            </a:r>
            <a:r>
              <a:rPr lang="nl-NL" dirty="0">
                <a:solidFill>
                  <a:schemeClr val="bg1"/>
                </a:solidFill>
              </a:rPr>
              <a:t> </a:t>
            </a:r>
            <a:r>
              <a:rPr lang="nl-NL" dirty="0" err="1">
                <a:solidFill>
                  <a:schemeClr val="bg1"/>
                </a:solidFill>
              </a:rPr>
              <a:t>judgements</a:t>
            </a:r>
            <a:r>
              <a:rPr lang="nl-NL" dirty="0">
                <a:solidFill>
                  <a:schemeClr val="bg1"/>
                </a:solidFill>
              </a:rPr>
              <a:t> </a:t>
            </a:r>
            <a:r>
              <a:rPr lang="nl-NL" dirty="0" err="1">
                <a:solidFill>
                  <a:schemeClr val="bg1"/>
                </a:solidFill>
              </a:rPr>
              <a:t>by</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Commission</a:t>
            </a:r>
            <a:r>
              <a:rPr lang="nl-NL" dirty="0">
                <a:solidFill>
                  <a:schemeClr val="bg1"/>
                </a:solidFill>
              </a:rPr>
              <a:t> </a:t>
            </a:r>
            <a:r>
              <a:rPr lang="nl-NL" dirty="0" err="1">
                <a:solidFill>
                  <a:schemeClr val="bg1"/>
                </a:solidFill>
              </a:rPr>
              <a:t>would</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sufficient</a:t>
            </a:r>
            <a:br>
              <a:rPr lang="nl-NL" dirty="0">
                <a:solidFill>
                  <a:schemeClr val="bg1"/>
                </a:solidFill>
              </a:rPr>
            </a:br>
            <a:endParaRPr lang="nl-NL" dirty="0">
              <a:solidFill>
                <a:schemeClr val="bg1"/>
              </a:solidFill>
            </a:endParaRPr>
          </a:p>
          <a:p>
            <a:r>
              <a:rPr lang="nl-NL" dirty="0" err="1">
                <a:solidFill>
                  <a:schemeClr val="bg1"/>
                </a:solidFill>
              </a:rPr>
              <a:t>Compromise</a:t>
            </a:r>
            <a:endParaRPr lang="nl-NL" dirty="0">
              <a:solidFill>
                <a:schemeClr val="bg1"/>
              </a:solidFill>
            </a:endParaRPr>
          </a:p>
          <a:p>
            <a:pPr lvl="1"/>
            <a:r>
              <a:rPr lang="nl-NL" dirty="0" err="1">
                <a:solidFill>
                  <a:schemeClr val="bg1"/>
                </a:solidFill>
              </a:rPr>
              <a:t>Again</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Court’s</a:t>
            </a:r>
            <a:r>
              <a:rPr lang="nl-NL" dirty="0">
                <a:solidFill>
                  <a:schemeClr val="bg1"/>
                </a:solidFill>
              </a:rPr>
              <a:t> </a:t>
            </a:r>
            <a:r>
              <a:rPr lang="nl-NL" dirty="0" err="1">
                <a:solidFill>
                  <a:schemeClr val="bg1"/>
                </a:solidFill>
              </a:rPr>
              <a:t>authority</a:t>
            </a:r>
            <a:r>
              <a:rPr lang="nl-NL" dirty="0">
                <a:solidFill>
                  <a:schemeClr val="bg1"/>
                </a:solidFill>
              </a:rPr>
              <a:t> was </a:t>
            </a:r>
            <a:r>
              <a:rPr lang="nl-NL" dirty="0" err="1">
                <a:solidFill>
                  <a:schemeClr val="bg1"/>
                </a:solidFill>
              </a:rPr>
              <a:t>optional</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8045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30FAA-29D4-4616-A6BB-6D2AF52780E3}"/>
              </a:ext>
            </a:extLst>
          </p:cNvPr>
          <p:cNvSpPr>
            <a:spLocks noGrp="1"/>
          </p:cNvSpPr>
          <p:nvPr>
            <p:ph type="title"/>
          </p:nvPr>
        </p:nvSpPr>
        <p:spPr/>
        <p:txBody>
          <a:bodyPr>
            <a:normAutofit/>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31B021F4-22F8-4892-996C-A3811A1943A2}"/>
              </a:ext>
            </a:extLst>
          </p:cNvPr>
          <p:cNvSpPr>
            <a:spLocks noGrp="1"/>
          </p:cNvSpPr>
          <p:nvPr>
            <p:ph idx="1"/>
          </p:nvPr>
        </p:nvSpPr>
        <p:spPr/>
        <p:txBody>
          <a:bodyPr/>
          <a:lstStyle/>
          <a:p>
            <a:r>
              <a:rPr lang="nl-NL" dirty="0">
                <a:solidFill>
                  <a:schemeClr val="bg1"/>
                </a:solidFill>
              </a:rPr>
              <a:t>5. </a:t>
            </a:r>
            <a:r>
              <a:rPr lang="nl-NL" dirty="0" err="1">
                <a:solidFill>
                  <a:schemeClr val="bg1"/>
                </a:solidFill>
              </a:rPr>
              <a:t>Should</a:t>
            </a:r>
            <a:r>
              <a:rPr lang="nl-NL" dirty="0">
                <a:solidFill>
                  <a:schemeClr val="bg1"/>
                </a:solidFill>
              </a:rPr>
              <a:t> </a:t>
            </a:r>
            <a:r>
              <a:rPr lang="nl-NL" dirty="0" err="1">
                <a:solidFill>
                  <a:schemeClr val="bg1"/>
                </a:solidFill>
              </a:rPr>
              <a:t>individuals</a:t>
            </a:r>
            <a:r>
              <a:rPr lang="nl-NL" dirty="0">
                <a:solidFill>
                  <a:schemeClr val="bg1"/>
                </a:solidFill>
              </a:rPr>
              <a:t> have a right </a:t>
            </a:r>
            <a:r>
              <a:rPr lang="nl-NL" dirty="0" err="1">
                <a:solidFill>
                  <a:schemeClr val="bg1"/>
                </a:solidFill>
              </a:rPr>
              <a:t>to</a:t>
            </a:r>
            <a:r>
              <a:rPr lang="nl-NL" dirty="0">
                <a:solidFill>
                  <a:schemeClr val="bg1"/>
                </a:solidFill>
              </a:rPr>
              <a:t> </a:t>
            </a:r>
            <a:r>
              <a:rPr lang="nl-NL" dirty="0" err="1">
                <a:solidFill>
                  <a:schemeClr val="bg1"/>
                </a:solidFill>
              </a:rPr>
              <a:t>complain</a:t>
            </a:r>
            <a:r>
              <a:rPr lang="nl-NL" dirty="0">
                <a:solidFill>
                  <a:schemeClr val="bg1"/>
                </a:solidFill>
              </a:rPr>
              <a:t>?</a:t>
            </a:r>
          </a:p>
          <a:p>
            <a:pPr lvl="1"/>
            <a:r>
              <a:rPr lang="nl-NL" dirty="0">
                <a:solidFill>
                  <a:schemeClr val="bg1"/>
                </a:solidFill>
              </a:rPr>
              <a:t>Yes, </a:t>
            </a:r>
            <a:r>
              <a:rPr lang="nl-NL" dirty="0" err="1">
                <a:solidFill>
                  <a:schemeClr val="bg1"/>
                </a:solidFill>
              </a:rPr>
              <a:t>otherwise</a:t>
            </a:r>
            <a:r>
              <a:rPr lang="nl-NL" dirty="0">
                <a:solidFill>
                  <a:schemeClr val="bg1"/>
                </a:solidFill>
              </a:rPr>
              <a:t> </a:t>
            </a:r>
            <a:r>
              <a:rPr lang="nl-NL" dirty="0" err="1">
                <a:solidFill>
                  <a:schemeClr val="bg1"/>
                </a:solidFill>
              </a:rPr>
              <a:t>the</a:t>
            </a:r>
            <a:r>
              <a:rPr lang="nl-NL" dirty="0">
                <a:solidFill>
                  <a:schemeClr val="bg1"/>
                </a:solidFill>
              </a:rPr>
              <a:t> ECHR </a:t>
            </a:r>
            <a:r>
              <a:rPr lang="nl-NL" dirty="0" err="1">
                <a:solidFill>
                  <a:schemeClr val="bg1"/>
                </a:solidFill>
              </a:rPr>
              <a:t>would</a:t>
            </a:r>
            <a:r>
              <a:rPr lang="nl-NL" dirty="0">
                <a:solidFill>
                  <a:schemeClr val="bg1"/>
                </a:solidFill>
              </a:rPr>
              <a:t> </a:t>
            </a:r>
            <a:r>
              <a:rPr lang="nl-NL" dirty="0" err="1">
                <a:solidFill>
                  <a:schemeClr val="bg1"/>
                </a:solidFill>
              </a:rPr>
              <a:t>not</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effective</a:t>
            </a:r>
            <a:r>
              <a:rPr lang="nl-NL" dirty="0">
                <a:solidFill>
                  <a:schemeClr val="bg1"/>
                </a:solidFill>
              </a:rPr>
              <a:t> as a human </a:t>
            </a:r>
            <a:r>
              <a:rPr lang="nl-NL" dirty="0" err="1">
                <a:solidFill>
                  <a:schemeClr val="bg1"/>
                </a:solidFill>
              </a:rPr>
              <a:t>rights</a:t>
            </a:r>
            <a:r>
              <a:rPr lang="nl-NL" dirty="0">
                <a:solidFill>
                  <a:schemeClr val="bg1"/>
                </a:solidFill>
              </a:rPr>
              <a:t> </a:t>
            </a:r>
            <a:r>
              <a:rPr lang="nl-NL" dirty="0" err="1">
                <a:solidFill>
                  <a:schemeClr val="bg1"/>
                </a:solidFill>
              </a:rPr>
              <a:t>guarantee</a:t>
            </a:r>
            <a:endParaRPr lang="nl-NL" dirty="0">
              <a:solidFill>
                <a:schemeClr val="bg1"/>
              </a:solidFill>
            </a:endParaRPr>
          </a:p>
          <a:p>
            <a:pPr lvl="1"/>
            <a:r>
              <a:rPr lang="nl-NL" dirty="0">
                <a:solidFill>
                  <a:schemeClr val="bg1"/>
                </a:solidFill>
              </a:rPr>
              <a:t>No, </a:t>
            </a:r>
            <a:r>
              <a:rPr lang="nl-NL" dirty="0" err="1">
                <a:solidFill>
                  <a:schemeClr val="bg1"/>
                </a:solidFill>
              </a:rPr>
              <a:t>fear</a:t>
            </a:r>
            <a:r>
              <a:rPr lang="nl-NL" dirty="0">
                <a:solidFill>
                  <a:schemeClr val="bg1"/>
                </a:solidFill>
              </a:rPr>
              <a:t> of </a:t>
            </a:r>
            <a:r>
              <a:rPr lang="nl-NL" dirty="0" err="1">
                <a:solidFill>
                  <a:schemeClr val="bg1"/>
                </a:solidFill>
              </a:rPr>
              <a:t>higher</a:t>
            </a:r>
            <a:r>
              <a:rPr lang="nl-NL" dirty="0">
                <a:solidFill>
                  <a:schemeClr val="bg1"/>
                </a:solidFill>
              </a:rPr>
              <a:t> </a:t>
            </a:r>
            <a:r>
              <a:rPr lang="nl-NL" dirty="0" err="1">
                <a:solidFill>
                  <a:schemeClr val="bg1"/>
                </a:solidFill>
              </a:rPr>
              <a:t>numbers</a:t>
            </a:r>
            <a:r>
              <a:rPr lang="nl-NL" dirty="0">
                <a:solidFill>
                  <a:schemeClr val="bg1"/>
                </a:solidFill>
              </a:rPr>
              <a:t> of </a:t>
            </a:r>
            <a:r>
              <a:rPr lang="nl-NL" dirty="0" err="1">
                <a:solidFill>
                  <a:schemeClr val="bg1"/>
                </a:solidFill>
              </a:rPr>
              <a:t>complaints</a:t>
            </a:r>
            <a:r>
              <a:rPr lang="nl-NL" dirty="0">
                <a:solidFill>
                  <a:schemeClr val="bg1"/>
                </a:solidFill>
              </a:rPr>
              <a:t> + </a:t>
            </a:r>
            <a:r>
              <a:rPr lang="nl-NL" dirty="0" err="1">
                <a:solidFill>
                  <a:schemeClr val="bg1"/>
                </a:solidFill>
              </a:rPr>
              <a:t>fear</a:t>
            </a:r>
            <a:r>
              <a:rPr lang="nl-NL" dirty="0">
                <a:solidFill>
                  <a:schemeClr val="bg1"/>
                </a:solidFill>
              </a:rPr>
              <a:t> of </a:t>
            </a:r>
            <a:r>
              <a:rPr lang="nl-NL" dirty="0" err="1">
                <a:solidFill>
                  <a:schemeClr val="bg1"/>
                </a:solidFill>
              </a:rPr>
              <a:t>abuse</a:t>
            </a:r>
            <a:r>
              <a:rPr lang="nl-NL" dirty="0">
                <a:solidFill>
                  <a:schemeClr val="bg1"/>
                </a:solidFill>
              </a:rPr>
              <a:t> of right + </a:t>
            </a:r>
            <a:r>
              <a:rPr lang="nl-NL" dirty="0" err="1">
                <a:solidFill>
                  <a:schemeClr val="bg1"/>
                </a:solidFill>
              </a:rPr>
              <a:t>fear</a:t>
            </a:r>
            <a:r>
              <a:rPr lang="nl-NL" dirty="0">
                <a:solidFill>
                  <a:schemeClr val="bg1"/>
                </a:solidFill>
              </a:rPr>
              <a:t> of </a:t>
            </a:r>
            <a:r>
              <a:rPr lang="nl-NL" dirty="0" err="1">
                <a:solidFill>
                  <a:schemeClr val="bg1"/>
                </a:solidFill>
              </a:rPr>
              <a:t>many</a:t>
            </a:r>
            <a:r>
              <a:rPr lang="nl-NL" dirty="0">
                <a:solidFill>
                  <a:schemeClr val="bg1"/>
                </a:solidFill>
              </a:rPr>
              <a:t> small, </a:t>
            </a:r>
            <a:r>
              <a:rPr lang="nl-NL" dirty="0" err="1">
                <a:solidFill>
                  <a:schemeClr val="bg1"/>
                </a:solidFill>
              </a:rPr>
              <a:t>individual</a:t>
            </a:r>
            <a:r>
              <a:rPr lang="nl-NL" dirty="0">
                <a:solidFill>
                  <a:schemeClr val="bg1"/>
                </a:solidFill>
              </a:rPr>
              <a:t> </a:t>
            </a:r>
            <a:r>
              <a:rPr lang="nl-NL" dirty="0" err="1">
                <a:solidFill>
                  <a:schemeClr val="bg1"/>
                </a:solidFill>
              </a:rPr>
              <a:t>matters</a:t>
            </a:r>
            <a:r>
              <a:rPr lang="nl-NL" dirty="0">
                <a:solidFill>
                  <a:schemeClr val="bg1"/>
                </a:solidFill>
              </a:rPr>
              <a:t> put forward</a:t>
            </a:r>
          </a:p>
          <a:p>
            <a:pPr lvl="1"/>
            <a:endParaRPr lang="nl-NL" dirty="0">
              <a:solidFill>
                <a:schemeClr val="bg1"/>
              </a:solidFill>
            </a:endParaRPr>
          </a:p>
          <a:p>
            <a:r>
              <a:rPr lang="nl-NL" dirty="0" err="1">
                <a:solidFill>
                  <a:schemeClr val="bg1"/>
                </a:solidFill>
              </a:rPr>
              <a:t>Compromise</a:t>
            </a:r>
            <a:r>
              <a:rPr lang="nl-NL" dirty="0">
                <a:solidFill>
                  <a:schemeClr val="bg1"/>
                </a:solidFill>
              </a:rPr>
              <a:t>:</a:t>
            </a:r>
          </a:p>
          <a:p>
            <a:pPr lvl="1"/>
            <a:r>
              <a:rPr lang="nl-NL" dirty="0">
                <a:solidFill>
                  <a:schemeClr val="bg1"/>
                </a:solidFill>
              </a:rPr>
              <a:t>Both </a:t>
            </a:r>
            <a:r>
              <a:rPr lang="nl-NL" dirty="0" err="1">
                <a:solidFill>
                  <a:schemeClr val="bg1"/>
                </a:solidFill>
              </a:rPr>
              <a:t>inter</a:t>
            </a:r>
            <a:r>
              <a:rPr lang="nl-NL" dirty="0">
                <a:solidFill>
                  <a:schemeClr val="bg1"/>
                </a:solidFill>
              </a:rPr>
              <a:t>-state &amp; </a:t>
            </a:r>
            <a:r>
              <a:rPr lang="nl-NL" dirty="0" err="1">
                <a:solidFill>
                  <a:schemeClr val="bg1"/>
                </a:solidFill>
              </a:rPr>
              <a:t>indivdiual</a:t>
            </a:r>
            <a:r>
              <a:rPr lang="nl-NL" dirty="0">
                <a:solidFill>
                  <a:schemeClr val="bg1"/>
                </a:solidFill>
              </a:rPr>
              <a:t> </a:t>
            </a:r>
            <a:r>
              <a:rPr lang="nl-NL" dirty="0" err="1">
                <a:solidFill>
                  <a:schemeClr val="bg1"/>
                </a:solidFill>
              </a:rPr>
              <a:t>complain</a:t>
            </a:r>
            <a:r>
              <a:rPr lang="nl-NL" dirty="0">
                <a:solidFill>
                  <a:schemeClr val="bg1"/>
                </a:solidFill>
              </a:rPr>
              <a:t> right, but </a:t>
            </a:r>
            <a:r>
              <a:rPr lang="nl-NL" dirty="0" err="1">
                <a:solidFill>
                  <a:schemeClr val="bg1"/>
                </a:solidFill>
              </a:rPr>
              <a:t>individuals</a:t>
            </a:r>
            <a:r>
              <a:rPr lang="nl-NL" dirty="0">
                <a:solidFill>
                  <a:schemeClr val="bg1"/>
                </a:solidFill>
              </a:rPr>
              <a:t> </a:t>
            </a:r>
            <a:r>
              <a:rPr lang="nl-NL" dirty="0" err="1">
                <a:solidFill>
                  <a:schemeClr val="bg1"/>
                </a:solidFill>
              </a:rPr>
              <a:t>only</a:t>
            </a:r>
            <a:r>
              <a:rPr lang="nl-NL" dirty="0">
                <a:solidFill>
                  <a:schemeClr val="bg1"/>
                </a:solidFill>
              </a:rPr>
              <a:t> </a:t>
            </a:r>
            <a:r>
              <a:rPr lang="nl-NL" dirty="0" err="1">
                <a:solidFill>
                  <a:schemeClr val="bg1"/>
                </a:solidFill>
              </a:rPr>
              <a:t>allowed</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pettition</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Commission</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2305883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B244-A81C-4B1C-9F3C-5CC27E503650}"/>
              </a:ext>
            </a:extLst>
          </p:cNvPr>
          <p:cNvSpPr>
            <a:spLocks noGrp="1"/>
          </p:cNvSpPr>
          <p:nvPr>
            <p:ph type="title"/>
          </p:nvPr>
        </p:nvSpPr>
        <p:spPr/>
        <p:txBody>
          <a:bodyPr/>
          <a:lstStyle/>
          <a:p>
            <a:r>
              <a:rPr lang="nl-NL" dirty="0"/>
              <a:t>(2) </a:t>
            </a:r>
            <a:r>
              <a:rPr lang="nl-NL" dirty="0" err="1"/>
              <a:t>Complaint</a:t>
            </a:r>
            <a:r>
              <a:rPr lang="nl-NL" dirty="0"/>
              <a:t> procedure: </a:t>
            </a:r>
            <a:r>
              <a:rPr lang="nl-NL" dirty="0" err="1"/>
              <a:t>T</a:t>
            </a:r>
            <a:r>
              <a:rPr lang="nl-NL" i="0" dirty="0" err="1">
                <a:effectLst/>
              </a:rPr>
              <a:t>ravaux</a:t>
            </a:r>
            <a:r>
              <a:rPr lang="nl-NL" i="0" dirty="0">
                <a:effectLst/>
              </a:rPr>
              <a:t> </a:t>
            </a:r>
            <a:r>
              <a:rPr lang="nl-NL" i="0" dirty="0" err="1">
                <a:effectLst/>
              </a:rPr>
              <a:t>préparatoires</a:t>
            </a:r>
            <a:endParaRPr lang="nl-NL" dirty="0"/>
          </a:p>
        </p:txBody>
      </p:sp>
      <p:sp>
        <p:nvSpPr>
          <p:cNvPr id="3" name="Tijdelijke aanduiding voor inhoud 2">
            <a:extLst>
              <a:ext uri="{FF2B5EF4-FFF2-40B4-BE49-F238E27FC236}">
                <a16:creationId xmlns:a16="http://schemas.microsoft.com/office/drawing/2014/main" id="{4A51A5A8-AAAF-4AE5-85FA-AE42714011BD}"/>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5BCBA11C-0A8E-467A-BE25-A0193A1483C7}"/>
              </a:ext>
            </a:extLst>
          </p:cNvPr>
          <p:cNvPicPr>
            <a:picLocks noChangeAspect="1"/>
          </p:cNvPicPr>
          <p:nvPr/>
        </p:nvPicPr>
        <p:blipFill>
          <a:blip r:embed="rId2"/>
          <a:stretch>
            <a:fillRect/>
          </a:stretch>
        </p:blipFill>
        <p:spPr>
          <a:xfrm>
            <a:off x="972273" y="2338086"/>
            <a:ext cx="9873205" cy="4151040"/>
          </a:xfrm>
          <a:prstGeom prst="rect">
            <a:avLst/>
          </a:prstGeom>
        </p:spPr>
      </p:pic>
    </p:spTree>
    <p:extLst>
      <p:ext uri="{BB962C8B-B14F-4D97-AF65-F5344CB8AC3E}">
        <p14:creationId xmlns:p14="http://schemas.microsoft.com/office/powerpoint/2010/main" val="72773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1F3E8-B306-4FA3-820B-4A4E0B5451F8}"/>
              </a:ext>
            </a:extLst>
          </p:cNvPr>
          <p:cNvSpPr>
            <a:spLocks noGrp="1"/>
          </p:cNvSpPr>
          <p:nvPr>
            <p:ph type="title"/>
          </p:nvPr>
        </p:nvSpPr>
        <p:spPr/>
        <p:txBody>
          <a:bodyPr/>
          <a:lstStyle/>
          <a:p>
            <a:endParaRPr lang="nl-NL" dirty="0"/>
          </a:p>
        </p:txBody>
      </p:sp>
      <p:pic>
        <p:nvPicPr>
          <p:cNvPr id="4" name="Tijdelijke aanduiding voor inhoud 3" descr="Afbeeldingsresultaat voor stratumseind">
            <a:hlinkClick r:id="rId2" tgtFrame="&quot;_blank&quot;"/>
            <a:extLst>
              <a:ext uri="{FF2B5EF4-FFF2-40B4-BE49-F238E27FC236}">
                <a16:creationId xmlns:a16="http://schemas.microsoft.com/office/drawing/2014/main" id="{312A266E-4CD3-404B-89B3-6E4D1234871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8398" y="1433458"/>
            <a:ext cx="9526772" cy="4971824"/>
          </a:xfrm>
          <a:prstGeom prst="rect">
            <a:avLst/>
          </a:prstGeom>
          <a:noFill/>
          <a:ln>
            <a:noFill/>
          </a:ln>
        </p:spPr>
      </p:pic>
    </p:spTree>
    <p:extLst>
      <p:ext uri="{BB962C8B-B14F-4D97-AF65-F5344CB8AC3E}">
        <p14:creationId xmlns:p14="http://schemas.microsoft.com/office/powerpoint/2010/main" val="2720309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a:t>
            </a:r>
            <a:r>
              <a:rPr lang="nl-NL" dirty="0" err="1"/>
              <a:t>Complaint</a:t>
            </a:r>
            <a:r>
              <a:rPr lang="nl-NL" dirty="0"/>
              <a:t> procedure: Dominant approach </a:t>
            </a:r>
            <a:r>
              <a:rPr lang="nl-NL" dirty="0" err="1"/>
              <a:t>by</a:t>
            </a:r>
            <a:r>
              <a:rPr lang="nl-NL" dirty="0"/>
              <a:t> </a:t>
            </a:r>
            <a:r>
              <a:rPr lang="nl-NL" dirty="0" err="1"/>
              <a:t>the</a:t>
            </a:r>
            <a:r>
              <a:rPr lang="nl-NL" dirty="0"/>
              <a:t> </a:t>
            </a:r>
            <a:r>
              <a:rPr lang="nl-NL" dirty="0" err="1"/>
              <a:t>ECtHR</a:t>
            </a:r>
            <a:r>
              <a:rPr lang="nl-NL" dirty="0"/>
              <a:t> </a:t>
            </a:r>
          </a:p>
        </p:txBody>
      </p:sp>
      <p:sp>
        <p:nvSpPr>
          <p:cNvPr id="3" name="Content Placeholder 2"/>
          <p:cNvSpPr>
            <a:spLocks noGrp="1"/>
          </p:cNvSpPr>
          <p:nvPr>
            <p:ph idx="1"/>
          </p:nvPr>
        </p:nvSpPr>
        <p:spPr/>
        <p:txBody>
          <a:bodyPr>
            <a:normAutofit/>
          </a:bodyPr>
          <a:lstStyle/>
          <a:p>
            <a:r>
              <a:rPr lang="en-US" dirty="0">
                <a:solidFill>
                  <a:schemeClr val="bg1"/>
                </a:solidFill>
              </a:rPr>
              <a:t>ARTICLE 33 Inter-State cases </a:t>
            </a:r>
          </a:p>
          <a:p>
            <a:r>
              <a:rPr lang="en-US" dirty="0">
                <a:solidFill>
                  <a:schemeClr val="bg1"/>
                </a:solidFill>
              </a:rPr>
              <a:t>Any High Contracting Party may refer to the Court any alleged breach of the provisions of the Convention and the Protocols thereto by another High Contracting Party.</a:t>
            </a:r>
          </a:p>
          <a:p>
            <a:r>
              <a:rPr lang="en-US" dirty="0">
                <a:solidFill>
                  <a:schemeClr val="bg1"/>
                </a:solidFill>
              </a:rPr>
              <a:t>ARTICLE 34 Individual applications </a:t>
            </a:r>
          </a:p>
          <a:p>
            <a:r>
              <a:rPr lang="en-US" dirty="0">
                <a:solidFill>
                  <a:schemeClr val="bg1"/>
                </a:solidFill>
              </a:rPr>
              <a:t>The Court may receive applications from any person, nongovernmental </a:t>
            </a:r>
            <a:r>
              <a:rPr lang="en-US" dirty="0" err="1">
                <a:solidFill>
                  <a:schemeClr val="bg1"/>
                </a:solidFill>
              </a:rPr>
              <a:t>organisation</a:t>
            </a:r>
            <a:r>
              <a:rPr lang="en-US" dirty="0">
                <a:solidFill>
                  <a:schemeClr val="bg1"/>
                </a:solidFill>
              </a:rPr>
              <a:t> or group of individuals claiming to be the victim of a violation by one of the High Contracting Parties of the rights set forth in the Convention or the Protocols thereto. The High Contracting Parties undertake not to hinder in any way the effective exercise of this right.</a:t>
            </a:r>
          </a:p>
        </p:txBody>
      </p:sp>
    </p:spTree>
    <p:extLst>
      <p:ext uri="{BB962C8B-B14F-4D97-AF65-F5344CB8AC3E}">
        <p14:creationId xmlns:p14="http://schemas.microsoft.com/office/powerpoint/2010/main" val="2774876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2DA2F-5E3B-44DF-A0D0-9CA8D2D5CE56}"/>
              </a:ext>
            </a:extLst>
          </p:cNvPr>
          <p:cNvSpPr>
            <a:spLocks noGrp="1"/>
          </p:cNvSpPr>
          <p:nvPr>
            <p:ph type="title"/>
          </p:nvPr>
        </p:nvSpPr>
        <p:spPr>
          <a:xfrm>
            <a:off x="365231" y="738231"/>
            <a:ext cx="11021291" cy="1325563"/>
          </a:xfrm>
        </p:spPr>
        <p:txBody>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51CEB302-AC0E-4846-9AAD-DC7C1C9C8E2D}"/>
              </a:ext>
            </a:extLst>
          </p:cNvPr>
          <p:cNvSpPr>
            <a:spLocks noGrp="1"/>
          </p:cNvSpPr>
          <p:nvPr>
            <p:ph idx="1"/>
          </p:nvPr>
        </p:nvSpPr>
        <p:spPr>
          <a:xfrm>
            <a:off x="881150" y="2152996"/>
            <a:ext cx="9285316" cy="4214553"/>
          </a:xfrm>
        </p:spPr>
        <p:txBody>
          <a:bodyPr>
            <a:normAutofit/>
          </a:bodyPr>
          <a:lstStyle/>
          <a:p>
            <a:r>
              <a:rPr lang="en-GB" b="1" dirty="0">
                <a:solidFill>
                  <a:schemeClr val="bg1"/>
                </a:solidFill>
              </a:rPr>
              <a:t>Protocol No. 9 to the Convention for the Protection of Human Rights and Fundamental Freedoms </a:t>
            </a:r>
            <a:r>
              <a:rPr lang="en-GB" dirty="0">
                <a:solidFill>
                  <a:schemeClr val="bg1"/>
                </a:solidFill>
              </a:rPr>
              <a:t>Rome, 6.XI.1990 </a:t>
            </a:r>
            <a:endParaRPr lang="nl-NL" dirty="0">
              <a:solidFill>
                <a:schemeClr val="bg1"/>
              </a:solidFill>
            </a:endParaRPr>
          </a:p>
          <a:p>
            <a:r>
              <a:rPr lang="en-GB" dirty="0">
                <a:solidFill>
                  <a:schemeClr val="bg1"/>
                </a:solidFill>
              </a:rPr>
              <a:t>Article 44 of the Convention shall read as follows: </a:t>
            </a:r>
            <a:endParaRPr lang="nl-NL" dirty="0">
              <a:solidFill>
                <a:schemeClr val="bg1"/>
              </a:solidFill>
            </a:endParaRPr>
          </a:p>
          <a:p>
            <a:r>
              <a:rPr lang="en-GB" dirty="0">
                <a:solidFill>
                  <a:schemeClr val="bg1"/>
                </a:solidFill>
              </a:rPr>
              <a:t>"Only the High Contracting Parties, the Commission, and persons, non-governmental organisations or groups of individuals having submitted a petition under Article 25 shall have the right to bring a case before the Court." </a:t>
            </a:r>
            <a:endParaRPr lang="nl-NL" dirty="0">
              <a:solidFill>
                <a:schemeClr val="bg1"/>
              </a:solidFill>
            </a:endParaRPr>
          </a:p>
          <a:p>
            <a:r>
              <a:rPr lang="en-GB" dirty="0">
                <a:solidFill>
                  <a:schemeClr val="bg1"/>
                </a:solidFill>
              </a:rPr>
              <a:t>Article 45 of the Convention shall read as follows: </a:t>
            </a:r>
            <a:endParaRPr lang="nl-NL" dirty="0">
              <a:solidFill>
                <a:schemeClr val="bg1"/>
              </a:solidFill>
            </a:endParaRPr>
          </a:p>
          <a:p>
            <a:r>
              <a:rPr lang="en-GB" dirty="0">
                <a:solidFill>
                  <a:schemeClr val="bg1"/>
                </a:solidFill>
              </a:rPr>
              <a:t>"The jurisdiction of the Court shall extend to all cases concerning the interpretation and application of the present Convention which are referred to it in accordance with Article 48." </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1695385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680321" y="2103120"/>
            <a:ext cx="9613861" cy="4563687"/>
          </a:xfrm>
        </p:spPr>
        <p:txBody>
          <a:bodyPr>
            <a:normAutofit fontScale="77500" lnSpcReduction="20000"/>
          </a:bodyPr>
          <a:lstStyle/>
          <a:p>
            <a:r>
              <a:rPr lang="en-GB" dirty="0">
                <a:solidFill>
                  <a:schemeClr val="bg1"/>
                </a:solidFill>
              </a:rPr>
              <a:t>Article 48 of the Convention shall read as follows: </a:t>
            </a:r>
            <a:endParaRPr lang="nl-NL" dirty="0">
              <a:solidFill>
                <a:schemeClr val="bg1"/>
              </a:solidFill>
            </a:endParaRPr>
          </a:p>
          <a:p>
            <a:r>
              <a:rPr lang="en-GB" dirty="0">
                <a:solidFill>
                  <a:schemeClr val="bg1"/>
                </a:solidFill>
              </a:rPr>
              <a:t>"1The following may refer a case to the Court, provided that the High Contracting Party concerned, if there is only one, or the High Contracting Parties concerned, if there is more than one, are subject to the compulsory jurisdiction of the Court or, failing that, with the consent of the High Contracting Party concerned, if there is only one, or of the High Contracting Parties concerned if there is more than one: </a:t>
            </a:r>
            <a:endParaRPr lang="nl-NL" dirty="0">
              <a:solidFill>
                <a:schemeClr val="bg1"/>
              </a:solidFill>
            </a:endParaRPr>
          </a:p>
          <a:p>
            <a:r>
              <a:rPr lang="en-GB" dirty="0">
                <a:solidFill>
                  <a:schemeClr val="bg1"/>
                </a:solidFill>
              </a:rPr>
              <a:t>a the Commission; </a:t>
            </a:r>
            <a:endParaRPr lang="nl-NL" dirty="0">
              <a:solidFill>
                <a:schemeClr val="bg1"/>
              </a:solidFill>
            </a:endParaRPr>
          </a:p>
          <a:p>
            <a:r>
              <a:rPr lang="en-GB" dirty="0" err="1">
                <a:solidFill>
                  <a:schemeClr val="bg1"/>
                </a:solidFill>
              </a:rPr>
              <a:t>ba</a:t>
            </a:r>
            <a:r>
              <a:rPr lang="en-GB" dirty="0">
                <a:solidFill>
                  <a:schemeClr val="bg1"/>
                </a:solidFill>
              </a:rPr>
              <a:t> High Contracting Party whose national is alleged to be a victim; </a:t>
            </a:r>
            <a:endParaRPr lang="nl-NL" dirty="0">
              <a:solidFill>
                <a:schemeClr val="bg1"/>
              </a:solidFill>
            </a:endParaRPr>
          </a:p>
          <a:p>
            <a:r>
              <a:rPr lang="en-GB" dirty="0">
                <a:solidFill>
                  <a:schemeClr val="bg1"/>
                </a:solidFill>
              </a:rPr>
              <a:t>ca High Contracting Party which referred the case to the Commission; </a:t>
            </a:r>
            <a:endParaRPr lang="nl-NL" dirty="0">
              <a:solidFill>
                <a:schemeClr val="bg1"/>
              </a:solidFill>
            </a:endParaRPr>
          </a:p>
          <a:p>
            <a:r>
              <a:rPr lang="en-GB" dirty="0">
                <a:solidFill>
                  <a:schemeClr val="bg1"/>
                </a:solidFill>
              </a:rPr>
              <a:t>da High Contracting Party against which the complaint has been lodged; </a:t>
            </a:r>
            <a:endParaRPr lang="nl-NL" dirty="0">
              <a:solidFill>
                <a:schemeClr val="bg1"/>
              </a:solidFill>
            </a:endParaRPr>
          </a:p>
          <a:p>
            <a:r>
              <a:rPr lang="en-GB" b="1" dirty="0">
                <a:solidFill>
                  <a:schemeClr val="bg1"/>
                </a:solidFill>
              </a:rPr>
              <a:t>e the person, non-governmental organisation or group of individuals having lodged the complaint with the Commission. </a:t>
            </a:r>
            <a:endParaRPr lang="nl-NL" b="1" dirty="0">
              <a:solidFill>
                <a:schemeClr val="bg1"/>
              </a:solidFill>
            </a:endParaRPr>
          </a:p>
          <a:p>
            <a:r>
              <a:rPr lang="en-GB" dirty="0">
                <a:solidFill>
                  <a:schemeClr val="bg1"/>
                </a:solidFill>
              </a:rPr>
              <a:t>2If a case is referred to the Court only in accordance with paragraph 1.e, it shall first be submitted to a panel composed of three members of the Court. There shall sit as an </a:t>
            </a:r>
            <a:r>
              <a:rPr lang="en-GB" i="1" dirty="0">
                <a:solidFill>
                  <a:schemeClr val="bg1"/>
                </a:solidFill>
              </a:rPr>
              <a:t>ex officio</a:t>
            </a:r>
            <a:r>
              <a:rPr lang="en-GB" dirty="0">
                <a:solidFill>
                  <a:schemeClr val="bg1"/>
                </a:solidFill>
              </a:rPr>
              <a:t> member of the panel the judge elected in respect of the High Contracting Party against which the complaint has been lodged, or, if there is none, a person of its choice who shall sit in the capacity of judge. If the complaint has been lodged against more than one High Contracting Party, the size of the panel shall be increased accordingly. </a:t>
            </a:r>
            <a:endParaRPr lang="nl-NL" dirty="0">
              <a:solidFill>
                <a:schemeClr val="bg1"/>
              </a:solidFill>
            </a:endParaRPr>
          </a:p>
          <a:p>
            <a:r>
              <a:rPr lang="en-GB" dirty="0">
                <a:solidFill>
                  <a:schemeClr val="bg1"/>
                </a:solidFill>
              </a:rPr>
              <a:t>If the case does not raise a serious question affecting the interpretation or application of the Convention and does not for any other reason warrant consideration by the Court, the panel may, by a unanimous vote, decide that it shall not be considered by the Court. In that event, the Committee of Ministers shall decide, in accordance with the provisions of Article 32, whether there has been a violation of the Convention." </a:t>
            </a:r>
            <a:endParaRPr lang="nl-NL"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12176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a:xfrm>
            <a:off x="680321" y="2103120"/>
            <a:ext cx="9613861" cy="4563687"/>
          </a:xfrm>
        </p:spPr>
        <p:txBody>
          <a:bodyPr>
            <a:normAutofit/>
          </a:bodyPr>
          <a:lstStyle/>
          <a:p>
            <a:r>
              <a:rPr lang="en-GB" b="1" dirty="0">
                <a:solidFill>
                  <a:schemeClr val="bg1"/>
                </a:solidFill>
              </a:rPr>
              <a:t>Protocol No. 11 to the Convention for the Protection of Human Rights and Fundamental Freedoms, restructuring the control machinery established thereby </a:t>
            </a:r>
            <a:r>
              <a:rPr lang="en-GB" dirty="0">
                <a:solidFill>
                  <a:schemeClr val="bg1"/>
                </a:solidFill>
              </a:rPr>
              <a:t>Strasbourg, 11.V.1994 </a:t>
            </a:r>
            <a:endParaRPr lang="nl-NL" dirty="0">
              <a:solidFill>
                <a:schemeClr val="bg1"/>
              </a:solidFill>
            </a:endParaRPr>
          </a:p>
          <a:p>
            <a:r>
              <a:rPr lang="en-GB" b="1" dirty="0">
                <a:solidFill>
                  <a:schemeClr val="bg1"/>
                </a:solidFill>
              </a:rPr>
              <a:t>Article 26 – Plenary Court</a:t>
            </a:r>
            <a:r>
              <a:rPr lang="en-GB" dirty="0">
                <a:solidFill>
                  <a:schemeClr val="bg1"/>
                </a:solidFill>
              </a:rPr>
              <a:t> </a:t>
            </a:r>
            <a:endParaRPr lang="nl-NL" dirty="0">
              <a:solidFill>
                <a:schemeClr val="bg1"/>
              </a:solidFill>
            </a:endParaRPr>
          </a:p>
          <a:p>
            <a:r>
              <a:rPr lang="en-GB" dirty="0">
                <a:solidFill>
                  <a:schemeClr val="bg1"/>
                </a:solidFill>
              </a:rPr>
              <a:t>The plenary Court shall: </a:t>
            </a:r>
            <a:endParaRPr lang="nl-NL" dirty="0">
              <a:solidFill>
                <a:schemeClr val="bg1"/>
              </a:solidFill>
            </a:endParaRPr>
          </a:p>
          <a:p>
            <a:r>
              <a:rPr lang="en-GB" dirty="0" err="1">
                <a:solidFill>
                  <a:schemeClr val="bg1"/>
                </a:solidFill>
              </a:rPr>
              <a:t>aelect</a:t>
            </a:r>
            <a:r>
              <a:rPr lang="en-GB" dirty="0">
                <a:solidFill>
                  <a:schemeClr val="bg1"/>
                </a:solidFill>
              </a:rPr>
              <a:t> its President and one or two Vice-Presidents for a period of three years; they may be re-elected; </a:t>
            </a:r>
            <a:endParaRPr lang="nl-NL" dirty="0">
              <a:solidFill>
                <a:schemeClr val="bg1"/>
              </a:solidFill>
            </a:endParaRPr>
          </a:p>
          <a:p>
            <a:r>
              <a:rPr lang="en-GB" dirty="0" err="1">
                <a:solidFill>
                  <a:schemeClr val="bg1"/>
                </a:solidFill>
              </a:rPr>
              <a:t>bset</a:t>
            </a:r>
            <a:r>
              <a:rPr lang="en-GB" dirty="0">
                <a:solidFill>
                  <a:schemeClr val="bg1"/>
                </a:solidFill>
              </a:rPr>
              <a:t> up Chambers, constituted for a fixed period of time; </a:t>
            </a:r>
            <a:endParaRPr lang="nl-NL" dirty="0">
              <a:solidFill>
                <a:schemeClr val="bg1"/>
              </a:solidFill>
            </a:endParaRPr>
          </a:p>
          <a:p>
            <a:r>
              <a:rPr lang="en-GB" dirty="0" err="1">
                <a:solidFill>
                  <a:schemeClr val="bg1"/>
                </a:solidFill>
              </a:rPr>
              <a:t>celect</a:t>
            </a:r>
            <a:r>
              <a:rPr lang="en-GB" dirty="0">
                <a:solidFill>
                  <a:schemeClr val="bg1"/>
                </a:solidFill>
              </a:rPr>
              <a:t> the Presidents of the Chambers of the Court; they may be re-elected; </a:t>
            </a:r>
            <a:endParaRPr lang="nl-NL" dirty="0">
              <a:solidFill>
                <a:schemeClr val="bg1"/>
              </a:solidFill>
            </a:endParaRPr>
          </a:p>
          <a:p>
            <a:r>
              <a:rPr lang="en-GB" dirty="0" err="1">
                <a:solidFill>
                  <a:schemeClr val="bg1"/>
                </a:solidFill>
              </a:rPr>
              <a:t>dadopt</a:t>
            </a:r>
            <a:r>
              <a:rPr lang="en-GB" dirty="0">
                <a:solidFill>
                  <a:schemeClr val="bg1"/>
                </a:solidFill>
              </a:rPr>
              <a:t> the rules of the Court; and </a:t>
            </a:r>
            <a:endParaRPr lang="nl-NL" dirty="0">
              <a:solidFill>
                <a:schemeClr val="bg1"/>
              </a:solidFill>
            </a:endParaRPr>
          </a:p>
          <a:p>
            <a:r>
              <a:rPr lang="en-GB" dirty="0" err="1">
                <a:solidFill>
                  <a:schemeClr val="bg1"/>
                </a:solidFill>
              </a:rPr>
              <a:t>eelect</a:t>
            </a:r>
            <a:r>
              <a:rPr lang="en-GB" dirty="0">
                <a:solidFill>
                  <a:schemeClr val="bg1"/>
                </a:solidFill>
              </a:rPr>
              <a:t> the Registrar and one or more Deputy Registrars. </a:t>
            </a:r>
            <a:endParaRPr lang="nl-NL"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28329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endParaRPr lang="en-US" dirty="0"/>
          </a:p>
        </p:txBody>
      </p:sp>
      <p:sp>
        <p:nvSpPr>
          <p:cNvPr id="3" name="Content Placeholder 2"/>
          <p:cNvSpPr>
            <a:spLocks noGrp="1"/>
          </p:cNvSpPr>
          <p:nvPr>
            <p:ph idx="1"/>
          </p:nvPr>
        </p:nvSpPr>
        <p:spPr/>
        <p:txBody>
          <a:bodyPr>
            <a:normAutofit/>
          </a:bodyPr>
          <a:lstStyle/>
          <a:p>
            <a:r>
              <a:rPr lang="en-US" b="1" dirty="0">
                <a:solidFill>
                  <a:schemeClr val="bg1"/>
                </a:solidFill>
              </a:rPr>
              <a:t>“[T]he extent to which a non-governmental organization can invoke such a right must be determined in the light of the specific nature of this right. It is true that under Article 9 of the Convention a church is capable of possessing and exercising the right to freedom of religion in its own capacity as a representative of its members and the entire functioning of churches depends on respect for this right. However, unlike Article 9, Article 8 of the Convention has more an individual than a collective character(…).” </a:t>
            </a:r>
            <a:endParaRPr lang="nl-NL" b="1" dirty="0">
              <a:solidFill>
                <a:schemeClr val="bg1"/>
              </a:solidFill>
            </a:endParaRPr>
          </a:p>
          <a:p>
            <a:r>
              <a:rPr lang="en-GB" dirty="0" err="1">
                <a:solidFill>
                  <a:schemeClr val="bg1"/>
                </a:solidFill>
              </a:rPr>
              <a:t>ECmHR</a:t>
            </a:r>
            <a:r>
              <a:rPr lang="en-GB" dirty="0">
                <a:solidFill>
                  <a:schemeClr val="bg1"/>
                </a:solidFill>
              </a:rPr>
              <a:t>, Church of Scientology of Paris v. France, application no. 19509/92, 09 January 1995.</a:t>
            </a:r>
            <a:endParaRPr lang="nl-NL" dirty="0">
              <a:solidFill>
                <a:schemeClr val="bg1"/>
              </a:solidFill>
            </a:endParaRPr>
          </a:p>
        </p:txBody>
      </p:sp>
    </p:spTree>
    <p:extLst>
      <p:ext uri="{BB962C8B-B14F-4D97-AF65-F5344CB8AC3E}">
        <p14:creationId xmlns:p14="http://schemas.microsoft.com/office/powerpoint/2010/main" val="3644646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3199764"/>
              </p:ext>
            </p:extLst>
          </p:nvPr>
        </p:nvGraphicFramePr>
        <p:xfrm>
          <a:off x="680283" y="2050473"/>
          <a:ext cx="9818692" cy="4659578"/>
        </p:xfrm>
        <a:graphic>
          <a:graphicData uri="http://schemas.openxmlformats.org/drawingml/2006/table">
            <a:tbl>
              <a:tblPr firstRow="1" bandRow="1">
                <a:tableStyleId>{5C22544A-7EE6-4342-B048-85BDC9FD1C3A}</a:tableStyleId>
              </a:tblPr>
              <a:tblGrid>
                <a:gridCol w="1530902">
                  <a:extLst>
                    <a:ext uri="{9D8B030D-6E8A-4147-A177-3AD203B41FA5}">
                      <a16:colId xmlns:a16="http://schemas.microsoft.com/office/drawing/2014/main" val="807350151"/>
                    </a:ext>
                  </a:extLst>
                </a:gridCol>
                <a:gridCol w="3216287">
                  <a:extLst>
                    <a:ext uri="{9D8B030D-6E8A-4147-A177-3AD203B41FA5}">
                      <a16:colId xmlns:a16="http://schemas.microsoft.com/office/drawing/2014/main" val="2611603938"/>
                    </a:ext>
                  </a:extLst>
                </a:gridCol>
                <a:gridCol w="5071503">
                  <a:extLst>
                    <a:ext uri="{9D8B030D-6E8A-4147-A177-3AD203B41FA5}">
                      <a16:colId xmlns:a16="http://schemas.microsoft.com/office/drawing/2014/main" val="4126485682"/>
                    </a:ext>
                  </a:extLst>
                </a:gridCol>
              </a:tblGrid>
              <a:tr h="636218">
                <a:tc>
                  <a:txBody>
                    <a:bodyPr/>
                    <a:lstStyle/>
                    <a:p>
                      <a:endParaRPr lang="en-US" sz="1600" dirty="0"/>
                    </a:p>
                    <a:p>
                      <a:r>
                        <a:rPr lang="en-US" sz="1600" dirty="0"/>
                        <a:t>Complaint by:</a:t>
                      </a:r>
                    </a:p>
                  </a:txBody>
                  <a:tcPr/>
                </a:tc>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extLst>
                  <a:ext uri="{0D108BD9-81ED-4DB2-BD59-A6C34878D82A}">
                    <a16:rowId xmlns:a16="http://schemas.microsoft.com/office/drawing/2014/main" val="1280436980"/>
                  </a:ext>
                </a:extLst>
              </a:tr>
              <a:tr h="575841">
                <a:tc>
                  <a:txBody>
                    <a:bodyPr/>
                    <a:lstStyle/>
                    <a:p>
                      <a:r>
                        <a:rPr lang="en-US" sz="1600" dirty="0"/>
                        <a:t>State</a:t>
                      </a:r>
                    </a:p>
                  </a:txBody>
                  <a:tcPr/>
                </a:tc>
                <a:tc>
                  <a:txBody>
                    <a:bodyPr/>
                    <a:lstStyle/>
                    <a:p>
                      <a:r>
                        <a:rPr lang="en-US" sz="1600" dirty="0"/>
                        <a:t>Authors thought states should take the main initiative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Inter-State complaints seldom used. About 20 so far, vis-à-vis 22000 individual complaints.</a:t>
                      </a:r>
                    </a:p>
                  </a:txBody>
                  <a:tcPr/>
                </a:tc>
                <a:extLst>
                  <a:ext uri="{0D108BD9-81ED-4DB2-BD59-A6C34878D82A}">
                    <a16:rowId xmlns:a16="http://schemas.microsoft.com/office/drawing/2014/main" val="138961630"/>
                  </a:ext>
                </a:extLst>
              </a:tr>
              <a:tr h="1040839">
                <a:tc>
                  <a:txBody>
                    <a:bodyPr/>
                    <a:lstStyle/>
                    <a:p>
                      <a:r>
                        <a:rPr lang="en-US" sz="1600" dirty="0"/>
                        <a:t>Group</a:t>
                      </a:r>
                    </a:p>
                  </a:txBody>
                  <a:tcPr/>
                </a:tc>
                <a:tc>
                  <a:txBody>
                    <a:bodyPr/>
                    <a:lstStyle/>
                    <a:p>
                      <a:r>
                        <a:rPr lang="en-US" sz="1600" dirty="0"/>
                        <a:t>WWII had an impact</a:t>
                      </a:r>
                      <a:r>
                        <a:rPr lang="en-US" sz="1600" baseline="0" dirty="0"/>
                        <a:t> on groups (Jews, Gays, Gypsies); minorities were granted a right to submit a complaint as a group.</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court has denied groups as group a claim right. Individuals can bundle their complaints,</a:t>
                      </a:r>
                      <a:r>
                        <a:rPr lang="en-US" sz="1600" baseline="0" dirty="0"/>
                        <a:t> but have to demonstrate individual harm each.</a:t>
                      </a:r>
                      <a:endParaRPr lang="en-US" sz="1600" dirty="0"/>
                    </a:p>
                  </a:txBody>
                  <a:tcPr/>
                </a:tc>
                <a:extLst>
                  <a:ext uri="{0D108BD9-81ED-4DB2-BD59-A6C34878D82A}">
                    <a16:rowId xmlns:a16="http://schemas.microsoft.com/office/drawing/2014/main" val="3650045706"/>
                  </a:ext>
                </a:extLst>
              </a:tr>
              <a:tr h="1278745">
                <a:tc>
                  <a:txBody>
                    <a:bodyPr/>
                    <a:lstStyle/>
                    <a:p>
                      <a:r>
                        <a:rPr lang="en-US" sz="1600" dirty="0"/>
                        <a:t>Legal person</a:t>
                      </a:r>
                    </a:p>
                  </a:txBody>
                  <a:tcPr/>
                </a:tc>
                <a:tc>
                  <a:txBody>
                    <a:bodyPr/>
                    <a:lstStyle/>
                    <a:p>
                      <a:r>
                        <a:rPr lang="en-US" sz="1600" dirty="0"/>
                        <a:t>Goal was to allows civil society/human rights organizations to submit a complaint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Legal persons are allowed to complain with respect to a number of rights, such as the freedom of religion or the freedom of speech, but the Court has been very hesitant to allow legal persons to submit a complaint. </a:t>
                      </a:r>
                    </a:p>
                  </a:txBody>
                  <a:tcPr/>
                </a:tc>
                <a:extLst>
                  <a:ext uri="{0D108BD9-81ED-4DB2-BD59-A6C34878D82A}">
                    <a16:rowId xmlns:a16="http://schemas.microsoft.com/office/drawing/2014/main" val="532554602"/>
                  </a:ext>
                </a:extLst>
              </a:tr>
              <a:tr h="1040839">
                <a:tc>
                  <a:txBody>
                    <a:bodyPr/>
                    <a:lstStyle/>
                    <a:p>
                      <a:r>
                        <a:rPr lang="en-US" sz="1600" dirty="0"/>
                        <a:t>Natural person</a:t>
                      </a:r>
                    </a:p>
                  </a:txBody>
                  <a:tcPr/>
                </a:tc>
                <a:tc>
                  <a:txBody>
                    <a:bodyPr/>
                    <a:lstStyle/>
                    <a:p>
                      <a:r>
                        <a:rPr lang="en-US" sz="1600" dirty="0"/>
                        <a:t>Many countries were very hesitant to allow natural</a:t>
                      </a:r>
                      <a:r>
                        <a:rPr lang="en-US" sz="1600" baseline="0" dirty="0"/>
                        <a:t> persons to complaint and made reservations</a:t>
                      </a:r>
                      <a:endParaRPr lang="en-US" sz="1600" dirty="0"/>
                    </a:p>
                  </a:txBody>
                  <a:tcPr/>
                </a:tc>
                <a:tc>
                  <a:txBody>
                    <a:bodyPr/>
                    <a:lstStyle/>
                    <a:p>
                      <a:r>
                        <a:rPr lang="en-US" sz="1600" dirty="0"/>
                        <a:t>Natural</a:t>
                      </a:r>
                      <a:r>
                        <a:rPr lang="en-US" sz="1600" baseline="0" dirty="0"/>
                        <a:t> persons</a:t>
                      </a:r>
                      <a:r>
                        <a:rPr lang="en-US" sz="1600" dirty="0"/>
                        <a:t> are responsible for the fast majority</a:t>
                      </a:r>
                      <a:r>
                        <a:rPr lang="en-US" sz="1600" baseline="0" dirty="0"/>
                        <a:t> of complaints. </a:t>
                      </a:r>
                      <a:r>
                        <a:rPr lang="en-US" sz="1600" dirty="0"/>
                        <a:t> </a:t>
                      </a:r>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4057013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6942549"/>
              </p:ext>
            </p:extLst>
          </p:nvPr>
        </p:nvGraphicFramePr>
        <p:xfrm>
          <a:off x="680320" y="2066175"/>
          <a:ext cx="10007253" cy="4484254"/>
        </p:xfrm>
        <a:graphic>
          <a:graphicData uri="http://schemas.openxmlformats.org/drawingml/2006/table">
            <a:tbl>
              <a:tblPr firstRow="1" bandRow="1">
                <a:tableStyleId>{5C22544A-7EE6-4342-B048-85BDC9FD1C3A}</a:tableStyleId>
              </a:tblPr>
              <a:tblGrid>
                <a:gridCol w="3826642">
                  <a:extLst>
                    <a:ext uri="{9D8B030D-6E8A-4147-A177-3AD203B41FA5}">
                      <a16:colId xmlns:a16="http://schemas.microsoft.com/office/drawing/2014/main" val="2611603938"/>
                    </a:ext>
                  </a:extLst>
                </a:gridCol>
                <a:gridCol w="6180611">
                  <a:extLst>
                    <a:ext uri="{9D8B030D-6E8A-4147-A177-3AD203B41FA5}">
                      <a16:colId xmlns:a16="http://schemas.microsoft.com/office/drawing/2014/main" val="4126485682"/>
                    </a:ext>
                  </a:extLst>
                </a:gridCol>
              </a:tblGrid>
              <a:tr h="753871">
                <a:tc>
                  <a:txBody>
                    <a:bodyPr/>
                    <a:lstStyle/>
                    <a:p>
                      <a:r>
                        <a:rPr lang="en-US" sz="1600" dirty="0"/>
                        <a:t>Original intention of authors</a:t>
                      </a:r>
                      <a:r>
                        <a:rPr lang="en-US" sz="1600" baseline="0" dirty="0"/>
                        <a:t> of the ECHR</a:t>
                      </a:r>
                      <a:endParaRPr lang="en-US" sz="1600" dirty="0"/>
                    </a:p>
                  </a:txBody>
                  <a:tcPr/>
                </a:tc>
                <a:tc>
                  <a:txBody>
                    <a:bodyPr/>
                    <a:lstStyle/>
                    <a:p>
                      <a:r>
                        <a:rPr lang="en-US" sz="1600" dirty="0"/>
                        <a:t>Dominant approach</a:t>
                      </a:r>
                    </a:p>
                  </a:txBody>
                  <a:tcPr/>
                </a:tc>
                <a:extLst>
                  <a:ext uri="{0D108BD9-81ED-4DB2-BD59-A6C34878D82A}">
                    <a16:rowId xmlns:a16="http://schemas.microsoft.com/office/drawing/2014/main" val="1280436980"/>
                  </a:ext>
                </a:extLst>
              </a:tr>
              <a:tr h="682329">
                <a:tc>
                  <a:txBody>
                    <a:bodyPr/>
                    <a:lstStyle/>
                    <a:p>
                      <a:r>
                        <a:rPr lang="en-US" sz="1600" b="0" dirty="0"/>
                        <a:t>Negative duty of the state </a:t>
                      </a:r>
                    </a:p>
                  </a:txBody>
                  <a:tcPr/>
                </a:tc>
                <a:tc>
                  <a:txBody>
                    <a:bodyPr/>
                    <a:lstStyle/>
                    <a:p>
                      <a:r>
                        <a:rPr lang="en-US" sz="1600" b="0" dirty="0"/>
                        <a:t>Positive duty of the state</a:t>
                      </a:r>
                    </a:p>
                  </a:txBody>
                  <a:tcPr/>
                </a:tc>
                <a:extLst>
                  <a:ext uri="{0D108BD9-81ED-4DB2-BD59-A6C34878D82A}">
                    <a16:rowId xmlns:a16="http://schemas.microsoft.com/office/drawing/2014/main" val="138961630"/>
                  </a:ext>
                </a:extLst>
              </a:tr>
              <a:tr h="1016018">
                <a:tc>
                  <a:txBody>
                    <a:bodyPr/>
                    <a:lstStyle/>
                    <a:p>
                      <a:r>
                        <a:rPr lang="en-US" sz="1600" b="0" dirty="0"/>
                        <a:t>Negative right/freedom of the individual </a:t>
                      </a:r>
                    </a:p>
                  </a:txBody>
                  <a:tcPr/>
                </a:tc>
                <a:tc>
                  <a:txBody>
                    <a:bodyPr/>
                    <a:lstStyle/>
                    <a:p>
                      <a:r>
                        <a:rPr lang="en-US" sz="1600" b="0" dirty="0"/>
                        <a:t>Positive right/freedom of the individual</a:t>
                      </a:r>
                    </a:p>
                  </a:txBody>
                  <a:tcPr/>
                </a:tc>
                <a:extLst>
                  <a:ext uri="{0D108BD9-81ED-4DB2-BD59-A6C34878D82A}">
                    <a16:rowId xmlns:a16="http://schemas.microsoft.com/office/drawing/2014/main" val="3650045706"/>
                  </a:ext>
                </a:extLst>
              </a:tr>
              <a:tr h="1016018">
                <a:tc>
                  <a:txBody>
                    <a:bodyPr/>
                    <a:lstStyle/>
                    <a:p>
                      <a:r>
                        <a:rPr lang="en-US" sz="1600" b="0" dirty="0"/>
                        <a:t>General interests/abuse of power </a:t>
                      </a:r>
                    </a:p>
                  </a:txBody>
                  <a:tcPr/>
                </a:tc>
                <a:tc>
                  <a:txBody>
                    <a:bodyPr/>
                    <a:lstStyle/>
                    <a:p>
                      <a:r>
                        <a:rPr lang="en-US" sz="1600" b="0" dirty="0"/>
                        <a:t>Individual interests/development of personality (almost</a:t>
                      </a:r>
                      <a:r>
                        <a:rPr lang="en-US" sz="1600" b="0" baseline="0" dirty="0"/>
                        <a:t> everything that affects a personal interest will fall under the scope of Article 8 ECHR)</a:t>
                      </a:r>
                      <a:endParaRPr lang="en-US" sz="1600" b="0" dirty="0"/>
                    </a:p>
                  </a:txBody>
                  <a:tcPr/>
                </a:tc>
                <a:extLst>
                  <a:ext uri="{0D108BD9-81ED-4DB2-BD59-A6C34878D82A}">
                    <a16:rowId xmlns:a16="http://schemas.microsoft.com/office/drawing/2014/main" val="532554602"/>
                  </a:ext>
                </a:extLst>
              </a:tr>
              <a:tr h="1016018">
                <a:tc>
                  <a:txBody>
                    <a:bodyPr/>
                    <a:lstStyle/>
                    <a:p>
                      <a:r>
                        <a:rPr lang="en-US" sz="1600" b="0" dirty="0"/>
                        <a:t>Societal/group harm </a:t>
                      </a:r>
                    </a:p>
                  </a:txBody>
                  <a:tcPr/>
                </a:tc>
                <a:tc>
                  <a:txBody>
                    <a:bodyPr/>
                    <a:lstStyle/>
                    <a:p>
                      <a:r>
                        <a:rPr lang="en-US" sz="1600" b="0" dirty="0"/>
                        <a:t>Individual harm (almost</a:t>
                      </a:r>
                      <a:r>
                        <a:rPr lang="en-US" sz="1600" b="0" baseline="0" dirty="0"/>
                        <a:t> all complaints in which no personal harm can be demonstrated will be rejected by the </a:t>
                      </a:r>
                      <a:r>
                        <a:rPr lang="en-US" sz="1600" b="0" baseline="0" dirty="0" err="1"/>
                        <a:t>ECtHR</a:t>
                      </a:r>
                      <a:r>
                        <a:rPr lang="en-US" sz="1600" b="0" baseline="0" dirty="0"/>
                        <a:t>)</a:t>
                      </a:r>
                      <a:endParaRPr lang="en-US" sz="1600" b="0" dirty="0"/>
                    </a:p>
                  </a:txBody>
                  <a:tcPr/>
                </a:tc>
                <a:extLst>
                  <a:ext uri="{0D108BD9-81ED-4DB2-BD59-A6C34878D82A}">
                    <a16:rowId xmlns:a16="http://schemas.microsoft.com/office/drawing/2014/main" val="1294525405"/>
                  </a:ext>
                </a:extLst>
              </a:tr>
            </a:tbl>
          </a:graphicData>
        </a:graphic>
      </p:graphicFrame>
    </p:spTree>
    <p:extLst>
      <p:ext uri="{BB962C8B-B14F-4D97-AF65-F5344CB8AC3E}">
        <p14:creationId xmlns:p14="http://schemas.microsoft.com/office/powerpoint/2010/main" val="1825416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55165-6473-4C49-8309-EDA478BBF5D5}"/>
              </a:ext>
            </a:extLst>
          </p:cNvPr>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B1813CEF-AC19-46A5-A353-B2EBD17601B1}"/>
              </a:ext>
            </a:extLst>
          </p:cNvPr>
          <p:cNvSpPr>
            <a:spLocks noGrp="1"/>
          </p:cNvSpPr>
          <p:nvPr>
            <p:ph idx="1"/>
          </p:nvPr>
        </p:nvSpPr>
        <p:spPr/>
        <p:txBody>
          <a:bodyPr>
            <a:normAutofit/>
          </a:bodyPr>
          <a:lstStyle/>
          <a:p>
            <a:r>
              <a:rPr lang="en-US" b="1" dirty="0">
                <a:solidFill>
                  <a:schemeClr val="bg1"/>
                </a:solidFill>
              </a:rPr>
              <a:t>“Insofar as the applicant complains in general of the legislative situation, the Commission recalls that it must confine itself to an examination of the concrete case before it and may not review the aforesaid law </a:t>
            </a:r>
            <a:r>
              <a:rPr lang="en-US" b="1" i="1" dirty="0">
                <a:solidFill>
                  <a:schemeClr val="bg1"/>
                </a:solidFill>
              </a:rPr>
              <a:t>in </a:t>
            </a:r>
            <a:r>
              <a:rPr lang="en-US" b="1" i="1" dirty="0" err="1">
                <a:solidFill>
                  <a:schemeClr val="bg1"/>
                </a:solidFill>
              </a:rPr>
              <a:t>abstracto</a:t>
            </a:r>
            <a:r>
              <a:rPr lang="en-US" b="1" dirty="0">
                <a:solidFill>
                  <a:schemeClr val="bg1"/>
                </a:solidFill>
              </a:rPr>
              <a:t>. The Commission therefore may only examine the applicant's complaints insofar as the system of which he complains has been applied against him.”</a:t>
            </a:r>
            <a:r>
              <a:rPr lang="en-GB" b="1" dirty="0">
                <a:solidFill>
                  <a:schemeClr val="bg1"/>
                </a:solidFill>
              </a:rPr>
              <a:t> </a:t>
            </a:r>
          </a:p>
          <a:p>
            <a:r>
              <a:rPr lang="en-GB" dirty="0">
                <a:solidFill>
                  <a:schemeClr val="bg1"/>
                </a:solidFill>
              </a:rPr>
              <a:t>ECtHR, Lawlor v. The United Kingdom, application no. 12763/87, 14 July 1988.</a:t>
            </a:r>
            <a:endParaRPr lang="nl-NL" dirty="0">
              <a:solidFill>
                <a:schemeClr val="bg1"/>
              </a:solidFill>
            </a:endParaRPr>
          </a:p>
        </p:txBody>
      </p:sp>
    </p:spTree>
    <p:extLst>
      <p:ext uri="{BB962C8B-B14F-4D97-AF65-F5344CB8AC3E}">
        <p14:creationId xmlns:p14="http://schemas.microsoft.com/office/powerpoint/2010/main" val="1030914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58E87-D3CB-42FB-BA69-08B5BE21E74C}"/>
              </a:ext>
            </a:extLst>
          </p:cNvPr>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081ED435-D6E6-4F4C-9997-57322C0729D6}"/>
              </a:ext>
            </a:extLst>
          </p:cNvPr>
          <p:cNvSpPr>
            <a:spLocks noGrp="1"/>
          </p:cNvSpPr>
          <p:nvPr>
            <p:ph idx="1"/>
          </p:nvPr>
        </p:nvSpPr>
        <p:spPr>
          <a:xfrm>
            <a:off x="680321" y="2069870"/>
            <a:ext cx="9613861" cy="4447308"/>
          </a:xfrm>
        </p:spPr>
        <p:txBody>
          <a:bodyPr>
            <a:normAutofit lnSpcReduction="10000"/>
          </a:bodyPr>
          <a:lstStyle/>
          <a:p>
            <a:r>
              <a:rPr lang="en-US" i="1" dirty="0">
                <a:solidFill>
                  <a:schemeClr val="bg1"/>
                </a:solidFill>
              </a:rPr>
              <a:t>A priori</a:t>
            </a:r>
            <a:r>
              <a:rPr lang="en-US" dirty="0">
                <a:solidFill>
                  <a:schemeClr val="bg1"/>
                </a:solidFill>
              </a:rPr>
              <a:t> claims </a:t>
            </a:r>
          </a:p>
          <a:p>
            <a:r>
              <a:rPr lang="en-US" b="1" dirty="0">
                <a:solidFill>
                  <a:schemeClr val="bg1"/>
                </a:solidFill>
              </a:rPr>
              <a:t>“It can be observed from the terms ‘victim’ and ‘violation’ and from the philosophy underlying the obligation to exhaust domestic remedies provided for in Article 26 that in the system for the protection of human rights conceived by the authors of the Convention, the exercise of the right of individual petition cannot be used to prevent a potential violation of the Convention: in theory, the organs designated by Article 19 to ensure the observance of the engagements undertaken by the Contracting Parties in the Convention cannot examine - or, if applicable, find – a violation other than </a:t>
            </a:r>
            <a:r>
              <a:rPr lang="en-US" b="1" i="1" dirty="0">
                <a:solidFill>
                  <a:schemeClr val="bg1"/>
                </a:solidFill>
              </a:rPr>
              <a:t>a posteriori</a:t>
            </a:r>
            <a:r>
              <a:rPr lang="en-US" b="1" dirty="0">
                <a:solidFill>
                  <a:schemeClr val="bg1"/>
                </a:solidFill>
              </a:rPr>
              <a:t>, once that violation has occurred. Similarly, the award of just satisfaction, i.e. compensation, under Article 50 of the Convention is limited to cases in which the internal law allows only partial reparation to be made, not for the violation itself, but for the consequences of the decision or measure in question which has been held to breach the obligations laid down in the Convention.”</a:t>
            </a:r>
            <a:endParaRPr lang="nl-NL" b="1" dirty="0">
              <a:solidFill>
                <a:schemeClr val="bg1"/>
              </a:solidFill>
            </a:endParaRPr>
          </a:p>
          <a:p>
            <a:r>
              <a:rPr lang="en-GB" dirty="0" err="1">
                <a:solidFill>
                  <a:schemeClr val="bg1"/>
                </a:solidFill>
              </a:rPr>
              <a:t>ECmHR</a:t>
            </a:r>
            <a:r>
              <a:rPr lang="en-GB" dirty="0">
                <a:solidFill>
                  <a:schemeClr val="bg1"/>
                </a:solidFill>
              </a:rPr>
              <a:t>, </a:t>
            </a:r>
            <a:r>
              <a:rPr lang="en-GB" dirty="0" err="1">
                <a:solidFill>
                  <a:schemeClr val="bg1"/>
                </a:solidFill>
              </a:rPr>
              <a:t>Tauira</a:t>
            </a:r>
            <a:r>
              <a:rPr lang="en-GB" dirty="0">
                <a:solidFill>
                  <a:schemeClr val="bg1"/>
                </a:solidFill>
              </a:rPr>
              <a:t> and others v. France, application no. 28204/95, 04 December 1995. </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1011893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1D15A-D465-4C05-9744-8B053320C5B5}"/>
              </a:ext>
            </a:extLst>
          </p:cNvPr>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p>
        </p:txBody>
      </p:sp>
      <p:sp>
        <p:nvSpPr>
          <p:cNvPr id="3" name="Tijdelijke aanduiding voor inhoud 2">
            <a:extLst>
              <a:ext uri="{FF2B5EF4-FFF2-40B4-BE49-F238E27FC236}">
                <a16:creationId xmlns:a16="http://schemas.microsoft.com/office/drawing/2014/main" id="{8870904B-1B9E-4906-95D5-8ADAB97FACAC}"/>
              </a:ext>
            </a:extLst>
          </p:cNvPr>
          <p:cNvSpPr>
            <a:spLocks noGrp="1"/>
          </p:cNvSpPr>
          <p:nvPr>
            <p:ph idx="1"/>
          </p:nvPr>
        </p:nvSpPr>
        <p:spPr>
          <a:xfrm>
            <a:off x="838200" y="2685011"/>
            <a:ext cx="9455982" cy="3747686"/>
          </a:xfrm>
        </p:spPr>
        <p:txBody>
          <a:bodyPr>
            <a:normAutofit/>
          </a:bodyPr>
          <a:lstStyle/>
          <a:p>
            <a:r>
              <a:rPr lang="en-US" dirty="0">
                <a:solidFill>
                  <a:schemeClr val="bg1"/>
                </a:solidFill>
              </a:rPr>
              <a:t>Hypothetical claim</a:t>
            </a:r>
            <a:endParaRPr lang="nl-NL" dirty="0">
              <a:solidFill>
                <a:schemeClr val="bg1"/>
              </a:solidFill>
            </a:endParaRPr>
          </a:p>
        </p:txBody>
      </p:sp>
    </p:spTree>
    <p:extLst>
      <p:ext uri="{BB962C8B-B14F-4D97-AF65-F5344CB8AC3E}">
        <p14:creationId xmlns:p14="http://schemas.microsoft.com/office/powerpoint/2010/main" val="66882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sresultaat voor predictive policing">
            <a:hlinkClick r:id="rId2" tgtFrame="&quot;_blank&quot;"/>
            <a:extLst>
              <a:ext uri="{FF2B5EF4-FFF2-40B4-BE49-F238E27FC236}">
                <a16:creationId xmlns:a16="http://schemas.microsoft.com/office/drawing/2014/main" id="{EB82C5E1-ED61-4586-8358-AB833B32DD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384" y="847362"/>
            <a:ext cx="8963601" cy="5183047"/>
          </a:xfrm>
          <a:prstGeom prst="rect">
            <a:avLst/>
          </a:prstGeom>
          <a:noFill/>
          <a:ln>
            <a:noFill/>
          </a:ln>
        </p:spPr>
      </p:pic>
    </p:spTree>
    <p:extLst>
      <p:ext uri="{BB962C8B-B14F-4D97-AF65-F5344CB8AC3E}">
        <p14:creationId xmlns:p14="http://schemas.microsoft.com/office/powerpoint/2010/main" val="3170093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(2) </a:t>
            </a:r>
            <a:r>
              <a:rPr lang="nl-NL" dirty="0" err="1"/>
              <a:t>Complaint</a:t>
            </a:r>
            <a:r>
              <a:rPr lang="nl-NL" dirty="0"/>
              <a:t> procedure: </a:t>
            </a:r>
            <a:r>
              <a:rPr lang="nl-NL" dirty="0" err="1"/>
              <a:t>Interpretation</a:t>
            </a:r>
            <a:r>
              <a:rPr lang="nl-NL" dirty="0"/>
              <a:t> </a:t>
            </a:r>
            <a:r>
              <a:rPr lang="nl-NL" dirty="0" err="1"/>
              <a:t>by</a:t>
            </a:r>
            <a:r>
              <a:rPr lang="nl-NL" dirty="0"/>
              <a:t> </a:t>
            </a:r>
            <a:br>
              <a:rPr lang="nl-NL" dirty="0"/>
            </a:br>
            <a:r>
              <a:rPr lang="nl-NL" dirty="0" err="1"/>
              <a:t>the</a:t>
            </a:r>
            <a:r>
              <a:rPr lang="nl-NL" dirty="0"/>
              <a:t> </a:t>
            </a:r>
            <a:r>
              <a:rPr lang="nl-NL" dirty="0" err="1"/>
              <a:t>ECtHR</a:t>
            </a:r>
            <a:r>
              <a:rPr lang="nl-NL" dirty="0"/>
              <a:t> </a:t>
            </a:r>
          </a:p>
        </p:txBody>
      </p:sp>
      <p:sp>
        <p:nvSpPr>
          <p:cNvPr id="3" name="Content Placeholder 2"/>
          <p:cNvSpPr>
            <a:spLocks noGrp="1"/>
          </p:cNvSpPr>
          <p:nvPr>
            <p:ph idx="1"/>
          </p:nvPr>
        </p:nvSpPr>
        <p:spPr/>
        <p:txBody>
          <a:bodyPr>
            <a:normAutofit/>
          </a:bodyPr>
          <a:lstStyle/>
          <a:p>
            <a:r>
              <a:rPr lang="en-US" b="1" dirty="0">
                <a:solidFill>
                  <a:schemeClr val="bg1"/>
                </a:solidFill>
              </a:rPr>
              <a:t>“The Court reiterates in that connection that the Convention does not allow an </a:t>
            </a:r>
            <a:r>
              <a:rPr lang="en-US" b="1" i="1" dirty="0" err="1">
                <a:solidFill>
                  <a:schemeClr val="bg1"/>
                </a:solidFill>
              </a:rPr>
              <a:t>actio</a:t>
            </a:r>
            <a:r>
              <a:rPr lang="en-US" b="1" i="1" dirty="0">
                <a:solidFill>
                  <a:schemeClr val="bg1"/>
                </a:solidFill>
              </a:rPr>
              <a:t> </a:t>
            </a:r>
            <a:r>
              <a:rPr lang="en-US" b="1" i="1" dirty="0" err="1">
                <a:solidFill>
                  <a:schemeClr val="bg1"/>
                </a:solidFill>
              </a:rPr>
              <a:t>popularis</a:t>
            </a:r>
            <a:r>
              <a:rPr lang="en-US" b="1" dirty="0">
                <a:solidFill>
                  <a:schemeClr val="bg1"/>
                </a:solidFill>
              </a:rPr>
              <a:t> but requires as a condition for exercise of the right of individual petition that an applicant must be able to claim on arguable grounds that he himself has been a direct or indirect victim of a violation of the Convention resulting from an act or omission which can be attributed to a Contracting State.”</a:t>
            </a:r>
            <a:endParaRPr lang="nl-NL" b="1" dirty="0">
              <a:solidFill>
                <a:schemeClr val="bg1"/>
              </a:solidFill>
            </a:endParaRPr>
          </a:p>
          <a:p>
            <a:r>
              <a:rPr lang="en-US" dirty="0" err="1">
                <a:solidFill>
                  <a:schemeClr val="bg1"/>
                </a:solidFill>
              </a:rPr>
              <a:t>ECtHR</a:t>
            </a:r>
            <a:r>
              <a:rPr lang="en-US" dirty="0">
                <a:solidFill>
                  <a:schemeClr val="bg1"/>
                </a:solidFill>
              </a:rPr>
              <a:t>, </a:t>
            </a:r>
            <a:r>
              <a:rPr lang="en-US" dirty="0" err="1">
                <a:solidFill>
                  <a:schemeClr val="bg1"/>
                </a:solidFill>
              </a:rPr>
              <a:t>Asselbourg</a:t>
            </a:r>
            <a:r>
              <a:rPr lang="en-US" dirty="0">
                <a:solidFill>
                  <a:schemeClr val="bg1"/>
                </a:solidFill>
              </a:rPr>
              <a:t> and 78 others and Greenpeace Association-Luxembourg v. Luxembourg, application no. 29121/95, 29 June 1999.</a:t>
            </a:r>
            <a:endParaRPr lang="nl-NL"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84612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E12F6-9CA3-4E0B-9D96-4C0F58FEA16A}"/>
              </a:ext>
            </a:extLst>
          </p:cNvPr>
          <p:cNvSpPr>
            <a:spLocks noGrp="1"/>
          </p:cNvSpPr>
          <p:nvPr>
            <p:ph type="title"/>
          </p:nvPr>
        </p:nvSpPr>
        <p:spPr/>
        <p:txBody>
          <a:bodyPr/>
          <a:lstStyle/>
          <a:p>
            <a:r>
              <a:rPr lang="nl-NL" dirty="0"/>
              <a:t>(2) </a:t>
            </a:r>
            <a:r>
              <a:rPr lang="nl-NL" dirty="0" err="1"/>
              <a:t>Complaint</a:t>
            </a:r>
            <a:r>
              <a:rPr lang="nl-NL" dirty="0"/>
              <a:t> procedure: </a:t>
            </a:r>
            <a:r>
              <a:rPr lang="nl-NL" dirty="0" err="1"/>
              <a:t>the</a:t>
            </a:r>
            <a:r>
              <a:rPr lang="nl-NL" dirty="0"/>
              <a:t> </a:t>
            </a:r>
            <a:r>
              <a:rPr lang="nl-NL" dirty="0" err="1"/>
              <a:t>problem</a:t>
            </a:r>
            <a:r>
              <a:rPr lang="nl-NL" dirty="0"/>
              <a:t> </a:t>
            </a:r>
            <a:r>
              <a:rPr lang="nl-NL" dirty="0" err="1"/>
              <a:t>with</a:t>
            </a:r>
            <a:r>
              <a:rPr lang="nl-NL" dirty="0"/>
              <a:t> </a:t>
            </a:r>
            <a:r>
              <a:rPr lang="nl-NL" dirty="0" err="1"/>
              <a:t>mass</a:t>
            </a:r>
            <a:r>
              <a:rPr lang="nl-NL" dirty="0"/>
              <a:t> surveillance</a:t>
            </a:r>
          </a:p>
        </p:txBody>
      </p:sp>
      <p:sp>
        <p:nvSpPr>
          <p:cNvPr id="3" name="Tijdelijke aanduiding voor inhoud 2">
            <a:extLst>
              <a:ext uri="{FF2B5EF4-FFF2-40B4-BE49-F238E27FC236}">
                <a16:creationId xmlns:a16="http://schemas.microsoft.com/office/drawing/2014/main" id="{4A7FD3A2-C27C-4B66-BFA3-3A9F7D86763A}"/>
              </a:ext>
            </a:extLst>
          </p:cNvPr>
          <p:cNvSpPr>
            <a:spLocks noGrp="1"/>
          </p:cNvSpPr>
          <p:nvPr>
            <p:ph idx="1"/>
          </p:nvPr>
        </p:nvSpPr>
        <p:spPr/>
        <p:txBody>
          <a:bodyPr/>
          <a:lstStyle/>
          <a:p>
            <a:r>
              <a:rPr lang="nl-NL" dirty="0" err="1">
                <a:solidFill>
                  <a:schemeClr val="bg1"/>
                </a:solidFill>
              </a:rPr>
              <a:t>Citizens</a:t>
            </a:r>
            <a:r>
              <a:rPr lang="nl-NL" dirty="0">
                <a:solidFill>
                  <a:schemeClr val="bg1"/>
                </a:solidFill>
              </a:rPr>
              <a:t> </a:t>
            </a:r>
            <a:r>
              <a:rPr lang="nl-NL" dirty="0" err="1">
                <a:solidFill>
                  <a:schemeClr val="bg1"/>
                </a:solidFill>
              </a:rPr>
              <a:t>often</a:t>
            </a:r>
            <a:r>
              <a:rPr lang="nl-NL" dirty="0">
                <a:solidFill>
                  <a:schemeClr val="bg1"/>
                </a:solidFill>
              </a:rPr>
              <a:t> </a:t>
            </a:r>
            <a:r>
              <a:rPr lang="nl-NL" dirty="0" err="1">
                <a:solidFill>
                  <a:schemeClr val="bg1"/>
                </a:solidFill>
              </a:rPr>
              <a:t>unaware</a:t>
            </a:r>
            <a:r>
              <a:rPr lang="nl-NL" dirty="0">
                <a:solidFill>
                  <a:schemeClr val="bg1"/>
                </a:solidFill>
              </a:rPr>
              <a:t> </a:t>
            </a:r>
            <a:r>
              <a:rPr lang="nl-NL" dirty="0" err="1">
                <a:solidFill>
                  <a:schemeClr val="bg1"/>
                </a:solidFill>
              </a:rPr>
              <a:t>that</a:t>
            </a:r>
            <a:r>
              <a:rPr lang="nl-NL" dirty="0">
                <a:solidFill>
                  <a:schemeClr val="bg1"/>
                </a:solidFill>
              </a:rPr>
              <a:t> </a:t>
            </a:r>
            <a:r>
              <a:rPr lang="nl-NL" dirty="0" err="1">
                <a:solidFill>
                  <a:schemeClr val="bg1"/>
                </a:solidFill>
              </a:rPr>
              <a:t>their</a:t>
            </a:r>
            <a:r>
              <a:rPr lang="nl-NL" dirty="0">
                <a:solidFill>
                  <a:schemeClr val="bg1"/>
                </a:solidFill>
              </a:rPr>
              <a:t> data are </a:t>
            </a:r>
            <a:r>
              <a:rPr lang="nl-NL" dirty="0" err="1">
                <a:solidFill>
                  <a:schemeClr val="bg1"/>
                </a:solidFill>
              </a:rPr>
              <a:t>gathered</a:t>
            </a:r>
            <a:endParaRPr lang="nl-NL" dirty="0">
              <a:solidFill>
                <a:schemeClr val="bg1"/>
              </a:solidFill>
            </a:endParaRPr>
          </a:p>
          <a:p>
            <a:r>
              <a:rPr lang="nl-NL" dirty="0">
                <a:solidFill>
                  <a:schemeClr val="bg1"/>
                </a:solidFill>
              </a:rPr>
              <a:t>Intelligence </a:t>
            </a:r>
            <a:r>
              <a:rPr lang="nl-NL" dirty="0" err="1">
                <a:solidFill>
                  <a:schemeClr val="bg1"/>
                </a:solidFill>
              </a:rPr>
              <a:t>agencies</a:t>
            </a:r>
            <a:r>
              <a:rPr lang="nl-NL" dirty="0">
                <a:solidFill>
                  <a:schemeClr val="bg1"/>
                </a:solidFill>
              </a:rPr>
              <a:t> </a:t>
            </a:r>
            <a:r>
              <a:rPr lang="nl-NL" dirty="0" err="1">
                <a:solidFill>
                  <a:schemeClr val="bg1"/>
                </a:solidFill>
              </a:rPr>
              <a:t>will</a:t>
            </a:r>
            <a:r>
              <a:rPr lang="nl-NL" dirty="0">
                <a:solidFill>
                  <a:schemeClr val="bg1"/>
                </a:solidFill>
              </a:rPr>
              <a:t> </a:t>
            </a:r>
            <a:r>
              <a:rPr lang="nl-NL" dirty="0" err="1">
                <a:solidFill>
                  <a:schemeClr val="bg1"/>
                </a:solidFill>
              </a:rPr>
              <a:t>not</a:t>
            </a:r>
            <a:r>
              <a:rPr lang="nl-NL" dirty="0">
                <a:solidFill>
                  <a:schemeClr val="bg1"/>
                </a:solidFill>
              </a:rPr>
              <a:t> </a:t>
            </a:r>
            <a:r>
              <a:rPr lang="nl-NL" dirty="0" err="1">
                <a:solidFill>
                  <a:schemeClr val="bg1"/>
                </a:solidFill>
              </a:rPr>
              <a:t>tell</a:t>
            </a:r>
            <a:r>
              <a:rPr lang="nl-NL" dirty="0">
                <a:solidFill>
                  <a:schemeClr val="bg1"/>
                </a:solidFill>
              </a:rPr>
              <a:t>, as </a:t>
            </a:r>
            <a:r>
              <a:rPr lang="nl-NL" dirty="0" err="1">
                <a:solidFill>
                  <a:schemeClr val="bg1"/>
                </a:solidFill>
              </a:rPr>
              <a:t>this</a:t>
            </a:r>
            <a:r>
              <a:rPr lang="nl-NL" dirty="0">
                <a:solidFill>
                  <a:schemeClr val="bg1"/>
                </a:solidFill>
              </a:rPr>
              <a:t> </a:t>
            </a:r>
            <a:r>
              <a:rPr lang="nl-NL" dirty="0" err="1">
                <a:solidFill>
                  <a:schemeClr val="bg1"/>
                </a:solidFill>
              </a:rPr>
              <a:t>jeopardizes</a:t>
            </a:r>
            <a:r>
              <a:rPr lang="nl-NL" dirty="0">
                <a:solidFill>
                  <a:schemeClr val="bg1"/>
                </a:solidFill>
              </a:rPr>
              <a:t> </a:t>
            </a:r>
            <a:r>
              <a:rPr lang="nl-NL" dirty="0" err="1">
                <a:solidFill>
                  <a:schemeClr val="bg1"/>
                </a:solidFill>
              </a:rPr>
              <a:t>their</a:t>
            </a:r>
            <a:r>
              <a:rPr lang="nl-NL" dirty="0">
                <a:solidFill>
                  <a:schemeClr val="bg1"/>
                </a:solidFill>
              </a:rPr>
              <a:t> </a:t>
            </a:r>
            <a:r>
              <a:rPr lang="nl-NL" dirty="0" err="1">
                <a:solidFill>
                  <a:schemeClr val="bg1"/>
                </a:solidFill>
              </a:rPr>
              <a:t>activities</a:t>
            </a:r>
            <a:endParaRPr lang="nl-NL" dirty="0">
              <a:solidFill>
                <a:schemeClr val="bg1"/>
              </a:solidFill>
            </a:endParaRPr>
          </a:p>
          <a:p>
            <a:r>
              <a:rPr lang="nl-NL" dirty="0">
                <a:solidFill>
                  <a:schemeClr val="bg1"/>
                </a:solidFill>
              </a:rPr>
              <a:t>Data </a:t>
            </a:r>
            <a:r>
              <a:rPr lang="nl-NL" dirty="0" err="1">
                <a:solidFill>
                  <a:schemeClr val="bg1"/>
                </a:solidFill>
              </a:rPr>
              <a:t>not</a:t>
            </a:r>
            <a:r>
              <a:rPr lang="nl-NL" dirty="0">
                <a:solidFill>
                  <a:schemeClr val="bg1"/>
                </a:solidFill>
              </a:rPr>
              <a:t> </a:t>
            </a:r>
            <a:r>
              <a:rPr lang="nl-NL" dirty="0" err="1">
                <a:solidFill>
                  <a:schemeClr val="bg1"/>
                </a:solidFill>
              </a:rPr>
              <a:t>gathered</a:t>
            </a:r>
            <a:r>
              <a:rPr lang="nl-NL" dirty="0">
                <a:solidFill>
                  <a:schemeClr val="bg1"/>
                </a:solidFill>
              </a:rPr>
              <a:t> </a:t>
            </a:r>
            <a:r>
              <a:rPr lang="nl-NL" dirty="0" err="1">
                <a:solidFill>
                  <a:schemeClr val="bg1"/>
                </a:solidFill>
              </a:rPr>
              <a:t>about</a:t>
            </a:r>
            <a:r>
              <a:rPr lang="nl-NL" dirty="0">
                <a:solidFill>
                  <a:schemeClr val="bg1"/>
                </a:solidFill>
              </a:rPr>
              <a:t> </a:t>
            </a:r>
            <a:r>
              <a:rPr lang="nl-NL" dirty="0" err="1">
                <a:solidFill>
                  <a:schemeClr val="bg1"/>
                </a:solidFill>
              </a:rPr>
              <a:t>specific</a:t>
            </a:r>
            <a:r>
              <a:rPr lang="nl-NL" dirty="0">
                <a:solidFill>
                  <a:schemeClr val="bg1"/>
                </a:solidFill>
              </a:rPr>
              <a:t> </a:t>
            </a:r>
            <a:r>
              <a:rPr lang="nl-NL" dirty="0" err="1">
                <a:solidFill>
                  <a:schemeClr val="bg1"/>
                </a:solidFill>
              </a:rPr>
              <a:t>individuals</a:t>
            </a:r>
            <a:r>
              <a:rPr lang="nl-NL" dirty="0">
                <a:solidFill>
                  <a:schemeClr val="bg1"/>
                </a:solidFill>
              </a:rPr>
              <a:t>, but </a:t>
            </a:r>
            <a:r>
              <a:rPr lang="nl-NL" dirty="0" err="1">
                <a:solidFill>
                  <a:schemeClr val="bg1"/>
                </a:solidFill>
              </a:rPr>
              <a:t>about</a:t>
            </a:r>
            <a:r>
              <a:rPr lang="nl-NL" dirty="0">
                <a:solidFill>
                  <a:schemeClr val="bg1"/>
                </a:solidFill>
              </a:rPr>
              <a:t> </a:t>
            </a:r>
            <a:r>
              <a:rPr lang="nl-NL" dirty="0" err="1">
                <a:solidFill>
                  <a:schemeClr val="bg1"/>
                </a:solidFill>
              </a:rPr>
              <a:t>millions</a:t>
            </a:r>
            <a:endParaRPr lang="nl-NL" dirty="0">
              <a:solidFill>
                <a:schemeClr val="bg1"/>
              </a:solidFill>
            </a:endParaRPr>
          </a:p>
          <a:p>
            <a:r>
              <a:rPr lang="nl-NL" dirty="0">
                <a:solidFill>
                  <a:schemeClr val="bg1"/>
                </a:solidFill>
              </a:rPr>
              <a:t>Data </a:t>
            </a:r>
            <a:r>
              <a:rPr lang="nl-NL" dirty="0" err="1">
                <a:solidFill>
                  <a:schemeClr val="bg1"/>
                </a:solidFill>
              </a:rPr>
              <a:t>not</a:t>
            </a:r>
            <a:r>
              <a:rPr lang="nl-NL" dirty="0">
                <a:solidFill>
                  <a:schemeClr val="bg1"/>
                </a:solidFill>
              </a:rPr>
              <a:t> </a:t>
            </a:r>
            <a:r>
              <a:rPr lang="nl-NL" dirty="0" err="1">
                <a:solidFill>
                  <a:schemeClr val="bg1"/>
                </a:solidFill>
              </a:rPr>
              <a:t>gathered</a:t>
            </a:r>
            <a:r>
              <a:rPr lang="nl-NL" dirty="0">
                <a:solidFill>
                  <a:schemeClr val="bg1"/>
                </a:solidFill>
              </a:rPr>
              <a:t> </a:t>
            </a:r>
            <a:r>
              <a:rPr lang="nl-NL" dirty="0" err="1">
                <a:solidFill>
                  <a:schemeClr val="bg1"/>
                </a:solidFill>
              </a:rPr>
              <a:t>with</a:t>
            </a:r>
            <a:r>
              <a:rPr lang="nl-NL" dirty="0">
                <a:solidFill>
                  <a:schemeClr val="bg1"/>
                </a:solidFill>
              </a:rPr>
              <a:t> a </a:t>
            </a:r>
            <a:r>
              <a:rPr lang="nl-NL" dirty="0" err="1">
                <a:solidFill>
                  <a:schemeClr val="bg1"/>
                </a:solidFill>
              </a:rPr>
              <a:t>specific</a:t>
            </a:r>
            <a:r>
              <a:rPr lang="nl-NL" dirty="0">
                <a:solidFill>
                  <a:schemeClr val="bg1"/>
                </a:solidFill>
              </a:rPr>
              <a:t> </a:t>
            </a:r>
            <a:r>
              <a:rPr lang="nl-NL" dirty="0" err="1">
                <a:solidFill>
                  <a:schemeClr val="bg1"/>
                </a:solidFill>
              </a:rPr>
              <a:t>reason</a:t>
            </a:r>
            <a:r>
              <a:rPr lang="nl-NL" dirty="0">
                <a:solidFill>
                  <a:schemeClr val="bg1"/>
                </a:solidFill>
              </a:rPr>
              <a:t>, but </a:t>
            </a:r>
            <a:r>
              <a:rPr lang="nl-NL" dirty="0" err="1">
                <a:solidFill>
                  <a:schemeClr val="bg1"/>
                </a:solidFill>
              </a:rPr>
              <a:t>for</a:t>
            </a:r>
            <a:r>
              <a:rPr lang="nl-NL" dirty="0">
                <a:solidFill>
                  <a:schemeClr val="bg1"/>
                </a:solidFill>
              </a:rPr>
              <a:t> prevention</a:t>
            </a:r>
          </a:p>
          <a:p>
            <a:r>
              <a:rPr lang="nl-NL" dirty="0">
                <a:solidFill>
                  <a:schemeClr val="bg1"/>
                </a:solidFill>
              </a:rPr>
              <a:t>Harm is </a:t>
            </a:r>
            <a:r>
              <a:rPr lang="nl-NL" dirty="0" err="1">
                <a:solidFill>
                  <a:schemeClr val="bg1"/>
                </a:solidFill>
              </a:rPr>
              <a:t>difficult</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substantiate</a:t>
            </a:r>
            <a:endParaRPr lang="nl-NL" dirty="0">
              <a:solidFill>
                <a:schemeClr val="bg1"/>
              </a:solidFill>
            </a:endParaRPr>
          </a:p>
          <a:p>
            <a:r>
              <a:rPr lang="nl-NL" dirty="0">
                <a:solidFill>
                  <a:schemeClr val="bg1"/>
                </a:solidFill>
              </a:rPr>
              <a:t>Harm is </a:t>
            </a:r>
            <a:r>
              <a:rPr lang="nl-NL" dirty="0" err="1">
                <a:solidFill>
                  <a:schemeClr val="bg1"/>
                </a:solidFill>
              </a:rPr>
              <a:t>difficult</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individualise</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4250708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(2) </a:t>
            </a:r>
            <a:r>
              <a:rPr lang="nl-NL" dirty="0" err="1"/>
              <a:t>Complaint</a:t>
            </a:r>
            <a:r>
              <a:rPr lang="nl-NL" dirty="0"/>
              <a:t> procedure: </a:t>
            </a:r>
            <a:r>
              <a:rPr lang="nl-NL" dirty="0" err="1"/>
              <a:t>the</a:t>
            </a:r>
            <a:r>
              <a:rPr lang="nl-NL" dirty="0"/>
              <a:t> </a:t>
            </a:r>
            <a:r>
              <a:rPr lang="nl-NL" dirty="0" err="1"/>
              <a:t>problem</a:t>
            </a:r>
            <a:r>
              <a:rPr lang="nl-NL" dirty="0"/>
              <a:t> </a:t>
            </a:r>
            <a:r>
              <a:rPr lang="nl-NL" dirty="0" err="1"/>
              <a:t>with</a:t>
            </a:r>
            <a:r>
              <a:rPr lang="nl-NL" dirty="0"/>
              <a:t> </a:t>
            </a:r>
            <a:r>
              <a:rPr lang="nl-NL" dirty="0" err="1"/>
              <a:t>mass</a:t>
            </a:r>
            <a:r>
              <a:rPr lang="nl-NL" dirty="0"/>
              <a:t> surveillance</a:t>
            </a:r>
            <a:endParaRPr lang="en-US" dirty="0"/>
          </a:p>
        </p:txBody>
      </p:sp>
      <p:sp>
        <p:nvSpPr>
          <p:cNvPr id="3" name="Content Placeholder 2"/>
          <p:cNvSpPr>
            <a:spLocks noGrp="1"/>
          </p:cNvSpPr>
          <p:nvPr>
            <p:ph idx="1"/>
          </p:nvPr>
        </p:nvSpPr>
        <p:spPr>
          <a:xfrm>
            <a:off x="680321" y="2336872"/>
            <a:ext cx="9613861" cy="4196931"/>
          </a:xfrm>
        </p:spPr>
        <p:txBody>
          <a:bodyPr>
            <a:normAutofit/>
          </a:bodyPr>
          <a:lstStyle/>
          <a:p>
            <a:r>
              <a:rPr lang="en-US" dirty="0">
                <a:solidFill>
                  <a:schemeClr val="bg1"/>
                </a:solidFill>
              </a:rPr>
              <a:t>“In Chappell v. the United Kingdom, the Court considered that a search conducted at a private individual's home which was also the registered office of a company run by him had amounted to interference with his right to respect for his home within the meaning of Article 8 of the Convention. The Court reiterates that the Convention is a living instrument which must be interpreted in the light of present day conditions. [] Building on its dynamic interpretation of the Convention, the Court considers that the time has come to hold that in certain circumstances the rights guaranteed by Article 8 of the Convention may be construed as including the right to respect for a company's registered office, branches or other business premises.”</a:t>
            </a:r>
          </a:p>
          <a:p>
            <a:r>
              <a:rPr lang="en-US" dirty="0" err="1">
                <a:solidFill>
                  <a:schemeClr val="bg1"/>
                </a:solidFill>
              </a:rPr>
              <a:t>ECtHR</a:t>
            </a:r>
            <a:r>
              <a:rPr lang="en-US" dirty="0">
                <a:solidFill>
                  <a:schemeClr val="bg1"/>
                </a:solidFill>
              </a:rPr>
              <a:t>, </a:t>
            </a:r>
            <a:r>
              <a:rPr lang="en-US" dirty="0" err="1">
                <a:solidFill>
                  <a:schemeClr val="bg1"/>
                </a:solidFill>
              </a:rPr>
              <a:t>Stes</a:t>
            </a:r>
            <a:r>
              <a:rPr lang="en-US" dirty="0">
                <a:solidFill>
                  <a:schemeClr val="bg1"/>
                </a:solidFill>
              </a:rPr>
              <a:t> Colas Est and others v. France, appl.no. 37971/97, 16 April 2002, § 40-41.</a:t>
            </a:r>
          </a:p>
        </p:txBody>
      </p:sp>
    </p:spTree>
    <p:extLst>
      <p:ext uri="{BB962C8B-B14F-4D97-AF65-F5344CB8AC3E}">
        <p14:creationId xmlns:p14="http://schemas.microsoft.com/office/powerpoint/2010/main" val="318721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D67E3-43D8-4CC3-B4B8-C8615DF1346D}"/>
              </a:ext>
            </a:extLst>
          </p:cNvPr>
          <p:cNvSpPr>
            <a:spLocks noGrp="1"/>
          </p:cNvSpPr>
          <p:nvPr>
            <p:ph type="title"/>
          </p:nvPr>
        </p:nvSpPr>
        <p:spPr/>
        <p:txBody>
          <a:bodyPr/>
          <a:lstStyle/>
          <a:p>
            <a:r>
              <a:rPr lang="nl-NL" dirty="0"/>
              <a:t>(2) </a:t>
            </a:r>
            <a:r>
              <a:rPr lang="nl-NL" dirty="0" err="1"/>
              <a:t>Complaint</a:t>
            </a:r>
            <a:r>
              <a:rPr lang="nl-NL" dirty="0"/>
              <a:t> procedure: </a:t>
            </a:r>
            <a:r>
              <a:rPr lang="nl-NL" dirty="0" err="1"/>
              <a:t>the</a:t>
            </a:r>
            <a:r>
              <a:rPr lang="nl-NL" dirty="0"/>
              <a:t> </a:t>
            </a:r>
            <a:r>
              <a:rPr lang="nl-NL" dirty="0" err="1"/>
              <a:t>problem</a:t>
            </a:r>
            <a:r>
              <a:rPr lang="nl-NL" dirty="0"/>
              <a:t> </a:t>
            </a:r>
            <a:r>
              <a:rPr lang="nl-NL" dirty="0" err="1"/>
              <a:t>with</a:t>
            </a:r>
            <a:r>
              <a:rPr lang="nl-NL" dirty="0"/>
              <a:t> </a:t>
            </a:r>
            <a:r>
              <a:rPr lang="nl-NL" dirty="0" err="1"/>
              <a:t>mass</a:t>
            </a:r>
            <a:r>
              <a:rPr lang="nl-NL" dirty="0"/>
              <a:t> surveillance</a:t>
            </a:r>
          </a:p>
        </p:txBody>
      </p:sp>
      <p:sp>
        <p:nvSpPr>
          <p:cNvPr id="3" name="Tijdelijke aanduiding voor inhoud 2">
            <a:extLst>
              <a:ext uri="{FF2B5EF4-FFF2-40B4-BE49-F238E27FC236}">
                <a16:creationId xmlns:a16="http://schemas.microsoft.com/office/drawing/2014/main" id="{15C5AE62-226D-4033-A3AD-C0983E8BE7A1}"/>
              </a:ext>
            </a:extLst>
          </p:cNvPr>
          <p:cNvSpPr>
            <a:spLocks noGrp="1"/>
          </p:cNvSpPr>
          <p:nvPr>
            <p:ph idx="1"/>
          </p:nvPr>
        </p:nvSpPr>
        <p:spPr/>
        <p:txBody>
          <a:bodyPr/>
          <a:lstStyle/>
          <a:p>
            <a:r>
              <a:rPr lang="en-US" dirty="0" err="1">
                <a:solidFill>
                  <a:schemeClr val="bg1"/>
                </a:solidFill>
              </a:rPr>
              <a:t>Klass</a:t>
            </a:r>
            <a:r>
              <a:rPr lang="en-US" dirty="0">
                <a:solidFill>
                  <a:schemeClr val="bg1"/>
                </a:solidFill>
              </a:rPr>
              <a:t> and others v. Germany: Before the Court, which dealt with the case in substance, the Delegates of the Commission considered that the government was requiring a too rigid standard for the notion of ‘victim’. They submitted that, in order to be able to claim to be the victim of an interference with the exercise of the right to privacy, ‘it should suffice that a person is in a situation where there is a reasonable risk of his being subjected to secret surveillance.’</a:t>
            </a:r>
          </a:p>
          <a:p>
            <a:r>
              <a:rPr lang="en-US" dirty="0">
                <a:solidFill>
                  <a:schemeClr val="bg1"/>
                </a:solidFill>
              </a:rPr>
              <a:t>The Court took it even one step further and held that ‘an individual may, under certain conditions, claim to be the victim of a violation occasioned by the mere existence of secret measures or of legislation permitting secret measures, without having to allege that such measures were in fact applied to him.’</a:t>
            </a:r>
            <a:endParaRPr lang="nl-NL" dirty="0">
              <a:solidFill>
                <a:schemeClr val="bg1"/>
              </a:solidFill>
            </a:endParaRPr>
          </a:p>
        </p:txBody>
      </p:sp>
    </p:spTree>
    <p:extLst>
      <p:ext uri="{BB962C8B-B14F-4D97-AF65-F5344CB8AC3E}">
        <p14:creationId xmlns:p14="http://schemas.microsoft.com/office/powerpoint/2010/main" val="145274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D67E3-43D8-4CC3-B4B8-C8615DF1346D}"/>
              </a:ext>
            </a:extLst>
          </p:cNvPr>
          <p:cNvSpPr>
            <a:spLocks noGrp="1"/>
          </p:cNvSpPr>
          <p:nvPr>
            <p:ph type="title"/>
          </p:nvPr>
        </p:nvSpPr>
        <p:spPr/>
        <p:txBody>
          <a:bodyPr/>
          <a:lstStyle/>
          <a:p>
            <a:r>
              <a:rPr lang="nl-NL" dirty="0"/>
              <a:t>(2) </a:t>
            </a:r>
            <a:r>
              <a:rPr lang="nl-NL" dirty="0" err="1"/>
              <a:t>Complaint</a:t>
            </a:r>
            <a:r>
              <a:rPr lang="nl-NL" dirty="0"/>
              <a:t> procedure: </a:t>
            </a:r>
            <a:r>
              <a:rPr lang="nl-NL" dirty="0" err="1"/>
              <a:t>the</a:t>
            </a:r>
            <a:r>
              <a:rPr lang="nl-NL" dirty="0"/>
              <a:t> </a:t>
            </a:r>
            <a:r>
              <a:rPr lang="nl-NL" dirty="0" err="1"/>
              <a:t>problem</a:t>
            </a:r>
            <a:r>
              <a:rPr lang="nl-NL" dirty="0"/>
              <a:t> </a:t>
            </a:r>
            <a:r>
              <a:rPr lang="nl-NL" dirty="0" err="1"/>
              <a:t>with</a:t>
            </a:r>
            <a:r>
              <a:rPr lang="nl-NL" dirty="0"/>
              <a:t> </a:t>
            </a:r>
            <a:r>
              <a:rPr lang="nl-NL" dirty="0" err="1"/>
              <a:t>mass</a:t>
            </a:r>
            <a:r>
              <a:rPr lang="nl-NL" dirty="0"/>
              <a:t> surveillance</a:t>
            </a:r>
          </a:p>
        </p:txBody>
      </p:sp>
      <p:sp>
        <p:nvSpPr>
          <p:cNvPr id="3" name="Tijdelijke aanduiding voor inhoud 2">
            <a:extLst>
              <a:ext uri="{FF2B5EF4-FFF2-40B4-BE49-F238E27FC236}">
                <a16:creationId xmlns:a16="http://schemas.microsoft.com/office/drawing/2014/main" id="{15C5AE62-226D-4033-A3AD-C0983E8BE7A1}"/>
              </a:ext>
            </a:extLst>
          </p:cNvPr>
          <p:cNvSpPr>
            <a:spLocks noGrp="1"/>
          </p:cNvSpPr>
          <p:nvPr>
            <p:ph idx="1"/>
          </p:nvPr>
        </p:nvSpPr>
        <p:spPr/>
        <p:txBody>
          <a:bodyPr>
            <a:normAutofit fontScale="92500"/>
          </a:bodyPr>
          <a:lstStyle/>
          <a:p>
            <a:r>
              <a:rPr lang="en-US" dirty="0">
                <a:solidFill>
                  <a:schemeClr val="bg1"/>
                </a:solidFill>
              </a:rPr>
              <a:t>In </a:t>
            </a:r>
            <a:r>
              <a:rPr lang="en-US" dirty="0" err="1">
                <a:solidFill>
                  <a:schemeClr val="bg1"/>
                </a:solidFill>
              </a:rPr>
              <a:t>Mersch</a:t>
            </a:r>
            <a:r>
              <a:rPr lang="en-US" dirty="0">
                <a:solidFill>
                  <a:schemeClr val="bg1"/>
                </a:solidFill>
              </a:rPr>
              <a:t> and others v. Luxembourg, the Commission carefully distinguished between the two tests, applying them to two different types of complaints. The case was declared incompatible with the provisions of the Convention in so far as it regarded a violation of the Convention’s provisions on account of measures taken under a legal instrument, as the claimants had not been subjected to surveillance measures. Likewise, the Commission stressed that legal persons, one of the applicants being a legal person, could not complain about such matters as they could not be subjected to monitoring or surveillance ordered in the course of criminal proceedings because legal persons had no criminal responsibility. </a:t>
            </a:r>
          </a:p>
          <a:p>
            <a:r>
              <a:rPr lang="en-US" dirty="0">
                <a:solidFill>
                  <a:schemeClr val="bg1"/>
                </a:solidFill>
              </a:rPr>
              <a:t>However, it continued to point out that another part of the claim regarded laws as such, allowing for surveillance not confined to persons who may be suspected of committing the criminal offences referred to therein. With regard to this abstract claim, the Commission accepted all applicants in their claim and declared the case admissible. </a:t>
            </a:r>
            <a:endParaRPr lang="nl-NL" dirty="0">
              <a:solidFill>
                <a:schemeClr val="bg1"/>
              </a:solidFill>
            </a:endParaRPr>
          </a:p>
        </p:txBody>
      </p:sp>
    </p:spTree>
    <p:extLst>
      <p:ext uri="{BB962C8B-B14F-4D97-AF65-F5344CB8AC3E}">
        <p14:creationId xmlns:p14="http://schemas.microsoft.com/office/powerpoint/2010/main" val="2040053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D67E3-43D8-4CC3-B4B8-C8615DF1346D}"/>
              </a:ext>
            </a:extLst>
          </p:cNvPr>
          <p:cNvSpPr>
            <a:spLocks noGrp="1"/>
          </p:cNvSpPr>
          <p:nvPr>
            <p:ph type="title"/>
          </p:nvPr>
        </p:nvSpPr>
        <p:spPr/>
        <p:txBody>
          <a:bodyPr/>
          <a:lstStyle/>
          <a:p>
            <a:r>
              <a:rPr lang="nl-NL" dirty="0"/>
              <a:t>(2) </a:t>
            </a:r>
            <a:r>
              <a:rPr lang="nl-NL" dirty="0" err="1"/>
              <a:t>Complaint</a:t>
            </a:r>
            <a:r>
              <a:rPr lang="nl-NL" dirty="0"/>
              <a:t> procedure: </a:t>
            </a:r>
            <a:r>
              <a:rPr lang="nl-NL" dirty="0" err="1"/>
              <a:t>the</a:t>
            </a:r>
            <a:r>
              <a:rPr lang="nl-NL" dirty="0"/>
              <a:t> </a:t>
            </a:r>
            <a:r>
              <a:rPr lang="nl-NL" dirty="0" err="1"/>
              <a:t>problem</a:t>
            </a:r>
            <a:r>
              <a:rPr lang="nl-NL" dirty="0"/>
              <a:t> </a:t>
            </a:r>
            <a:r>
              <a:rPr lang="nl-NL" dirty="0" err="1"/>
              <a:t>with</a:t>
            </a:r>
            <a:r>
              <a:rPr lang="nl-NL" dirty="0"/>
              <a:t> </a:t>
            </a:r>
            <a:r>
              <a:rPr lang="nl-NL" dirty="0" err="1"/>
              <a:t>mass</a:t>
            </a:r>
            <a:r>
              <a:rPr lang="nl-NL" dirty="0"/>
              <a:t> surveillance</a:t>
            </a:r>
          </a:p>
        </p:txBody>
      </p:sp>
      <p:sp>
        <p:nvSpPr>
          <p:cNvPr id="3" name="Tijdelijke aanduiding voor inhoud 2">
            <a:extLst>
              <a:ext uri="{FF2B5EF4-FFF2-40B4-BE49-F238E27FC236}">
                <a16:creationId xmlns:a16="http://schemas.microsoft.com/office/drawing/2014/main" id="{15C5AE62-226D-4033-A3AD-C0983E8BE7A1}"/>
              </a:ext>
            </a:extLst>
          </p:cNvPr>
          <p:cNvSpPr>
            <a:spLocks noGrp="1"/>
          </p:cNvSpPr>
          <p:nvPr>
            <p:ph idx="1"/>
          </p:nvPr>
        </p:nvSpPr>
        <p:spPr/>
        <p:txBody>
          <a:bodyPr/>
          <a:lstStyle/>
          <a:p>
            <a:r>
              <a:rPr lang="en-US" dirty="0">
                <a:solidFill>
                  <a:schemeClr val="bg1"/>
                </a:solidFill>
              </a:rPr>
              <a:t>Vice versa, in Hilton v. the UK, the Commission stated that ‘the </a:t>
            </a:r>
            <a:r>
              <a:rPr lang="en-US" dirty="0" err="1">
                <a:solidFill>
                  <a:schemeClr val="bg1"/>
                </a:solidFill>
              </a:rPr>
              <a:t>Klass</a:t>
            </a:r>
            <a:r>
              <a:rPr lang="en-US" dirty="0">
                <a:solidFill>
                  <a:schemeClr val="bg1"/>
                </a:solidFill>
              </a:rPr>
              <a:t> case falls to be distinguished from the present case in that there existed a legislative framework in that case which governed the use of secret measures and that this legislation potentially affected all users of postal and telecommunications services. In the present case the category of persons likely to be affected by the measures in question is significantly narrower. On the other hand, the Commission considers that it should be possible in certain cases to raise a complaint such as is made by the applicant without the necessity of proving the existence of a file of personal information. To fall into the latter category the Commission is of the opinion that applicants must be able to show that there is, at least, a reasonable likelihood that the Security Service has compiled and continues to retain personal information about them.’</a:t>
            </a:r>
            <a:endParaRPr lang="nl-NL" dirty="0">
              <a:solidFill>
                <a:schemeClr val="bg1"/>
              </a:solidFill>
            </a:endParaRPr>
          </a:p>
        </p:txBody>
      </p:sp>
    </p:spTree>
    <p:extLst>
      <p:ext uri="{BB962C8B-B14F-4D97-AF65-F5344CB8AC3E}">
        <p14:creationId xmlns:p14="http://schemas.microsoft.com/office/powerpoint/2010/main" val="3582708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D67E3-43D8-4CC3-B4B8-C8615DF1346D}"/>
              </a:ext>
            </a:extLst>
          </p:cNvPr>
          <p:cNvSpPr>
            <a:spLocks noGrp="1"/>
          </p:cNvSpPr>
          <p:nvPr>
            <p:ph type="title"/>
          </p:nvPr>
        </p:nvSpPr>
        <p:spPr/>
        <p:txBody>
          <a:bodyPr/>
          <a:lstStyle/>
          <a:p>
            <a:r>
              <a:rPr lang="nl-NL" dirty="0"/>
              <a:t>(2) </a:t>
            </a:r>
            <a:r>
              <a:rPr lang="nl-NL" dirty="0" err="1"/>
              <a:t>Complaint</a:t>
            </a:r>
            <a:r>
              <a:rPr lang="nl-NL" dirty="0"/>
              <a:t> procedure: </a:t>
            </a:r>
            <a:r>
              <a:rPr lang="nl-NL" dirty="0" err="1"/>
              <a:t>the</a:t>
            </a:r>
            <a:r>
              <a:rPr lang="nl-NL" dirty="0"/>
              <a:t> </a:t>
            </a:r>
            <a:r>
              <a:rPr lang="nl-NL" dirty="0" err="1"/>
              <a:t>problem</a:t>
            </a:r>
            <a:r>
              <a:rPr lang="nl-NL" dirty="0"/>
              <a:t> </a:t>
            </a:r>
            <a:r>
              <a:rPr lang="nl-NL" dirty="0" err="1"/>
              <a:t>with</a:t>
            </a:r>
            <a:r>
              <a:rPr lang="nl-NL" dirty="0"/>
              <a:t> </a:t>
            </a:r>
            <a:r>
              <a:rPr lang="nl-NL" dirty="0" err="1"/>
              <a:t>mass</a:t>
            </a:r>
            <a:r>
              <a:rPr lang="nl-NL" dirty="0"/>
              <a:t> surveillance</a:t>
            </a:r>
          </a:p>
        </p:txBody>
      </p:sp>
      <p:sp>
        <p:nvSpPr>
          <p:cNvPr id="3" name="Tijdelijke aanduiding voor inhoud 2">
            <a:extLst>
              <a:ext uri="{FF2B5EF4-FFF2-40B4-BE49-F238E27FC236}">
                <a16:creationId xmlns:a16="http://schemas.microsoft.com/office/drawing/2014/main" id="{15C5AE62-226D-4033-A3AD-C0983E8BE7A1}"/>
              </a:ext>
            </a:extLst>
          </p:cNvPr>
          <p:cNvSpPr>
            <a:spLocks noGrp="1"/>
          </p:cNvSpPr>
          <p:nvPr>
            <p:ph idx="1"/>
          </p:nvPr>
        </p:nvSpPr>
        <p:spPr/>
        <p:txBody>
          <a:bodyPr>
            <a:normAutofit/>
          </a:bodyPr>
          <a:lstStyle/>
          <a:p>
            <a:r>
              <a:rPr lang="en-US" dirty="0">
                <a:solidFill>
                  <a:schemeClr val="bg1"/>
                </a:solidFill>
              </a:rPr>
              <a:t>In Weber and Saravia v. Germany, the applicants claimed that certain provisions of the Fight against Crime Act violated Article 8 ECHR. The Court reiterated that the mere existence of legislation which allows a system for the secret monitoring of communications entails a threat of surveillance for all those to whom the legislation may be applied. ‘This threat necessarily strikes at freedom of communication between users of the telecommunications services and thereby amounts in itself to an interference with the exercise of the applicants’ rights under Article 8, irrespective of any measures actually taken against them’.</a:t>
            </a:r>
            <a:endParaRPr lang="nl-NL" dirty="0">
              <a:solidFill>
                <a:schemeClr val="bg1"/>
              </a:solidFill>
            </a:endParaRPr>
          </a:p>
        </p:txBody>
      </p:sp>
    </p:spTree>
    <p:extLst>
      <p:ext uri="{BB962C8B-B14F-4D97-AF65-F5344CB8AC3E}">
        <p14:creationId xmlns:p14="http://schemas.microsoft.com/office/powerpoint/2010/main" val="1334772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0FCA8-731C-4E04-9473-174617ADD9C2}"/>
              </a:ext>
            </a:extLst>
          </p:cNvPr>
          <p:cNvSpPr>
            <a:spLocks noGrp="1"/>
          </p:cNvSpPr>
          <p:nvPr>
            <p:ph type="title"/>
          </p:nvPr>
        </p:nvSpPr>
        <p:spPr/>
        <p:txBody>
          <a:bodyPr/>
          <a:lstStyle/>
          <a:p>
            <a:r>
              <a:rPr lang="nl-NL" dirty="0"/>
              <a:t>(2) </a:t>
            </a:r>
            <a:r>
              <a:rPr lang="nl-NL" dirty="0" err="1"/>
              <a:t>Complaint</a:t>
            </a:r>
            <a:r>
              <a:rPr lang="nl-NL" dirty="0"/>
              <a:t> procedure: </a:t>
            </a:r>
            <a:r>
              <a:rPr lang="nl-NL" dirty="0" err="1"/>
              <a:t>the</a:t>
            </a:r>
            <a:r>
              <a:rPr lang="nl-NL" dirty="0"/>
              <a:t> </a:t>
            </a:r>
            <a:r>
              <a:rPr lang="nl-NL" dirty="0" err="1"/>
              <a:t>problem</a:t>
            </a:r>
            <a:r>
              <a:rPr lang="nl-NL" dirty="0"/>
              <a:t> </a:t>
            </a:r>
            <a:r>
              <a:rPr lang="nl-NL" dirty="0" err="1"/>
              <a:t>with</a:t>
            </a:r>
            <a:r>
              <a:rPr lang="nl-NL" dirty="0"/>
              <a:t> </a:t>
            </a:r>
            <a:r>
              <a:rPr lang="nl-NL" dirty="0" err="1"/>
              <a:t>mass</a:t>
            </a:r>
            <a:r>
              <a:rPr lang="nl-NL" dirty="0"/>
              <a:t> surveillance</a:t>
            </a:r>
          </a:p>
        </p:txBody>
      </p:sp>
      <p:sp>
        <p:nvSpPr>
          <p:cNvPr id="3" name="Tijdelijke aanduiding voor inhoud 2">
            <a:extLst>
              <a:ext uri="{FF2B5EF4-FFF2-40B4-BE49-F238E27FC236}">
                <a16:creationId xmlns:a16="http://schemas.microsoft.com/office/drawing/2014/main" id="{87384AD5-1F65-4DAC-9138-B9E4848E8EF0}"/>
              </a:ext>
            </a:extLst>
          </p:cNvPr>
          <p:cNvSpPr>
            <a:spLocks noGrp="1"/>
          </p:cNvSpPr>
          <p:nvPr>
            <p:ph idx="1"/>
          </p:nvPr>
        </p:nvSpPr>
        <p:spPr/>
        <p:txBody>
          <a:bodyPr/>
          <a:lstStyle/>
          <a:p>
            <a:r>
              <a:rPr lang="en-US" dirty="0">
                <a:solidFill>
                  <a:schemeClr val="bg1"/>
                </a:solidFill>
              </a:rPr>
              <a:t>In Liberty and others v. the UK its findings ‘in previous cases to the effect that the mere existence of legislation which allows a system for the secret monitoring of communications entails a threat of surveillance for all those to whom the legislation may be applied. This threat necessarily strikes at freedom of communication between users of the telecommunications services and thereby amounts in itself to an interference with the exercise of the applicants’ rights under Article 8, irrespective of any measures actually taken against them.’</a:t>
            </a:r>
            <a:endParaRPr lang="nl-NL" dirty="0">
              <a:solidFill>
                <a:schemeClr val="bg1"/>
              </a:solidFill>
            </a:endParaRPr>
          </a:p>
        </p:txBody>
      </p:sp>
    </p:spTree>
    <p:extLst>
      <p:ext uri="{BB962C8B-B14F-4D97-AF65-F5344CB8AC3E}">
        <p14:creationId xmlns:p14="http://schemas.microsoft.com/office/powerpoint/2010/main" val="1384224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0FCA8-731C-4E04-9473-174617ADD9C2}"/>
              </a:ext>
            </a:extLst>
          </p:cNvPr>
          <p:cNvSpPr>
            <a:spLocks noGrp="1"/>
          </p:cNvSpPr>
          <p:nvPr>
            <p:ph type="title"/>
          </p:nvPr>
        </p:nvSpPr>
        <p:spPr/>
        <p:txBody>
          <a:bodyPr/>
          <a:lstStyle/>
          <a:p>
            <a:r>
              <a:rPr lang="nl-NL" dirty="0"/>
              <a:t>(2) </a:t>
            </a:r>
            <a:r>
              <a:rPr lang="nl-NL" dirty="0" err="1"/>
              <a:t>Complaint</a:t>
            </a:r>
            <a:r>
              <a:rPr lang="nl-NL" dirty="0"/>
              <a:t> procedure: a new approach</a:t>
            </a:r>
          </a:p>
        </p:txBody>
      </p:sp>
      <p:sp>
        <p:nvSpPr>
          <p:cNvPr id="3" name="Tijdelijke aanduiding voor inhoud 2">
            <a:extLst>
              <a:ext uri="{FF2B5EF4-FFF2-40B4-BE49-F238E27FC236}">
                <a16:creationId xmlns:a16="http://schemas.microsoft.com/office/drawing/2014/main" id="{87384AD5-1F65-4DAC-9138-B9E4848E8EF0}"/>
              </a:ext>
            </a:extLst>
          </p:cNvPr>
          <p:cNvSpPr>
            <a:spLocks noGrp="1"/>
          </p:cNvSpPr>
          <p:nvPr>
            <p:ph idx="1"/>
          </p:nvPr>
        </p:nvSpPr>
        <p:spPr/>
        <p:txBody>
          <a:bodyPr>
            <a:normAutofit fontScale="92500" lnSpcReduction="20000"/>
          </a:bodyPr>
          <a:lstStyle/>
          <a:p>
            <a:r>
              <a:rPr lang="nl-NL" dirty="0">
                <a:solidFill>
                  <a:schemeClr val="bg1"/>
                </a:solidFill>
              </a:rPr>
              <a:t>‘</a:t>
            </a:r>
            <a:r>
              <a:rPr lang="en-US" sz="1800" b="0" i="0" dirty="0">
                <a:solidFill>
                  <a:schemeClr val="bg1"/>
                </a:solidFill>
                <a:effectLst/>
                <a:latin typeface="Arial" panose="020B0604020202020204" pitchFamily="34" charset="0"/>
              </a:rPr>
              <a:t>As the Court observed in </a:t>
            </a:r>
            <a:r>
              <a:rPr lang="en-US" sz="1800" b="0" i="1" dirty="0">
                <a:solidFill>
                  <a:schemeClr val="bg1"/>
                </a:solidFill>
                <a:effectLst/>
                <a:latin typeface="Arial" panose="020B0604020202020204" pitchFamily="34" charset="0"/>
              </a:rPr>
              <a:t>Kennedy</a:t>
            </a:r>
            <a:r>
              <a:rPr lang="en-US" sz="1800" b="0" i="0" dirty="0">
                <a:solidFill>
                  <a:schemeClr val="bg1"/>
                </a:solidFill>
                <a:effectLst/>
                <a:latin typeface="Arial" panose="020B0604020202020204" pitchFamily="34" charset="0"/>
              </a:rPr>
              <a:t>, where the domestic system does not afford an effective remedy to the person who suspects that he was subjected to secret surveillance, widespread suspicion and concern among the general public that secret surveillance powers are being abused cannot be said to be unjustified. In such circumstances the threat of surveillance can be claimed in itself to restrict free communication through the postal and telecommunication services, thereby constituting for all users or potential users a direct interference with the right guaranteed by Article 8. There is therefore a greater need for scrutiny by the Court, and an exception to the rule denying individuals the right to challenge a law </a:t>
            </a:r>
            <a:r>
              <a:rPr lang="en-US" sz="1800" b="0" i="1" dirty="0">
                <a:solidFill>
                  <a:schemeClr val="bg1"/>
                </a:solidFill>
                <a:effectLst/>
                <a:latin typeface="Arial" panose="020B0604020202020204" pitchFamily="34" charset="0"/>
              </a:rPr>
              <a:t>in</a:t>
            </a:r>
            <a:r>
              <a:rPr lang="en-US" sz="1800" b="0" i="0" dirty="0">
                <a:solidFill>
                  <a:schemeClr val="bg1"/>
                </a:solidFill>
                <a:effectLst/>
                <a:latin typeface="Arial" panose="020B0604020202020204" pitchFamily="34" charset="0"/>
              </a:rPr>
              <a:t> </a:t>
            </a:r>
            <a:r>
              <a:rPr lang="en-US" sz="1800" b="0" i="1" dirty="0" err="1">
                <a:solidFill>
                  <a:schemeClr val="bg1"/>
                </a:solidFill>
                <a:effectLst/>
                <a:latin typeface="Arial" panose="020B0604020202020204" pitchFamily="34" charset="0"/>
              </a:rPr>
              <a:t>abstracto</a:t>
            </a:r>
            <a:r>
              <a:rPr lang="en-US" sz="1800" b="0" i="1" dirty="0">
                <a:solidFill>
                  <a:schemeClr val="bg1"/>
                </a:solidFill>
                <a:effectLst/>
                <a:latin typeface="Arial" panose="020B0604020202020204" pitchFamily="34" charset="0"/>
              </a:rPr>
              <a:t> </a:t>
            </a:r>
            <a:r>
              <a:rPr lang="en-US" sz="1800" b="0" i="0" dirty="0">
                <a:solidFill>
                  <a:schemeClr val="bg1"/>
                </a:solidFill>
                <a:effectLst/>
                <a:latin typeface="Arial" panose="020B0604020202020204" pitchFamily="34" charset="0"/>
              </a:rPr>
              <a:t>is justified. In such cases the individual does not need to demonstrate the existence of any risk that secret surveillance measures were applied to him. By contrast, if the national system provides for effective remedies, a widespread suspicion of abuse is more difficult to justify. In such cases, the individual may claim to be a victim of a violation occasioned by the mere existence of secret measures or of legislation permitting secret measures only if he is able to show that, due to his personal situation, he is potentially at risk of being subjected to such measures.’</a:t>
            </a:r>
            <a:endParaRPr lang="nl-NL" dirty="0">
              <a:solidFill>
                <a:schemeClr val="bg1"/>
              </a:solidFill>
            </a:endParaRPr>
          </a:p>
        </p:txBody>
      </p:sp>
    </p:spTree>
    <p:extLst>
      <p:ext uri="{BB962C8B-B14F-4D97-AF65-F5344CB8AC3E}">
        <p14:creationId xmlns:p14="http://schemas.microsoft.com/office/powerpoint/2010/main" val="137828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1E9F9-657D-450F-99D9-B3AAC793EB47}"/>
              </a:ext>
            </a:extLst>
          </p:cNvPr>
          <p:cNvSpPr>
            <a:spLocks noGrp="1"/>
          </p:cNvSpPr>
          <p:nvPr>
            <p:ph type="title"/>
          </p:nvPr>
        </p:nvSpPr>
        <p:spPr/>
        <p:txBody>
          <a:bodyPr/>
          <a:lstStyle/>
          <a:p>
            <a:r>
              <a:rPr lang="nl-NL" dirty="0"/>
              <a:t>(2) </a:t>
            </a:r>
            <a:r>
              <a:rPr lang="nl-NL" dirty="0" err="1"/>
              <a:t>Complaint</a:t>
            </a:r>
            <a:r>
              <a:rPr lang="nl-NL" dirty="0"/>
              <a:t> procedure: a new approach</a:t>
            </a:r>
          </a:p>
        </p:txBody>
      </p:sp>
      <p:sp>
        <p:nvSpPr>
          <p:cNvPr id="3" name="Tijdelijke aanduiding voor inhoud 2">
            <a:extLst>
              <a:ext uri="{FF2B5EF4-FFF2-40B4-BE49-F238E27FC236}">
                <a16:creationId xmlns:a16="http://schemas.microsoft.com/office/drawing/2014/main" id="{54DEE66F-0226-4963-ADEE-DAEDFB339122}"/>
              </a:ext>
            </a:extLst>
          </p:cNvPr>
          <p:cNvSpPr>
            <a:spLocks noGrp="1"/>
          </p:cNvSpPr>
          <p:nvPr>
            <p:ph idx="1"/>
          </p:nvPr>
        </p:nvSpPr>
        <p:spPr/>
        <p:txBody>
          <a:bodyPr>
            <a:normAutofit/>
          </a:bodyPr>
          <a:lstStyle/>
          <a:p>
            <a:r>
              <a:rPr lang="en-US" dirty="0">
                <a:solidFill>
                  <a:schemeClr val="bg1"/>
                </a:solidFill>
              </a:rPr>
              <a:t>Exceptions</a:t>
            </a:r>
          </a:p>
          <a:p>
            <a:r>
              <a:rPr lang="nl-NL" sz="1800" dirty="0" err="1">
                <a:solidFill>
                  <a:schemeClr val="bg1"/>
                </a:solidFill>
              </a:rPr>
              <a:t>Zakharov</a:t>
            </a:r>
            <a:r>
              <a:rPr lang="nl-NL" sz="1800" dirty="0">
                <a:solidFill>
                  <a:schemeClr val="bg1"/>
                </a:solidFill>
              </a:rPr>
              <a:t> v. Russia (2015)</a:t>
            </a:r>
          </a:p>
          <a:p>
            <a:r>
              <a:rPr lang="en-GB" sz="1800" dirty="0">
                <a:solidFill>
                  <a:schemeClr val="bg1"/>
                </a:solidFill>
                <a:effectLst/>
                <a:ea typeface="Calibri" panose="020F0502020204030204" pitchFamily="34" charset="0"/>
                <a:cs typeface="Times New Roman" panose="02020603050405020304" pitchFamily="18" charset="0"/>
              </a:rPr>
              <a:t>Centrum </a:t>
            </a:r>
            <a:r>
              <a:rPr lang="en-GB" sz="1800" dirty="0" err="1">
                <a:solidFill>
                  <a:schemeClr val="bg1"/>
                </a:solidFill>
                <a:effectLst/>
                <a:ea typeface="Calibri" panose="020F0502020204030204" pitchFamily="34" charset="0"/>
                <a:cs typeface="Times New Roman" panose="02020603050405020304" pitchFamily="18" charset="0"/>
              </a:rPr>
              <a:t>För</a:t>
            </a:r>
            <a:r>
              <a:rPr lang="en-GB" sz="1800" dirty="0">
                <a:solidFill>
                  <a:schemeClr val="bg1"/>
                </a:solidFill>
                <a:effectLst/>
                <a:ea typeface="Calibri" panose="020F0502020204030204" pitchFamily="34" charset="0"/>
                <a:cs typeface="Times New Roman" panose="02020603050405020304" pitchFamily="18" charset="0"/>
              </a:rPr>
              <a:t> </a:t>
            </a:r>
            <a:r>
              <a:rPr lang="en-GB" sz="1800" dirty="0" err="1">
                <a:solidFill>
                  <a:schemeClr val="bg1"/>
                </a:solidFill>
                <a:effectLst/>
                <a:ea typeface="Calibri" panose="020F0502020204030204" pitchFamily="34" charset="0"/>
                <a:cs typeface="Times New Roman" panose="02020603050405020304" pitchFamily="18" charset="0"/>
              </a:rPr>
              <a:t>Rättvisa</a:t>
            </a:r>
            <a:r>
              <a:rPr lang="en-GB" sz="1800" dirty="0">
                <a:solidFill>
                  <a:schemeClr val="bg1"/>
                </a:solidFill>
                <a:effectLst/>
                <a:ea typeface="Calibri" panose="020F0502020204030204" pitchFamily="34" charset="0"/>
                <a:cs typeface="Times New Roman" panose="02020603050405020304" pitchFamily="18" charset="0"/>
              </a:rPr>
              <a:t> v. Sweden (2018)</a:t>
            </a:r>
          </a:p>
          <a:p>
            <a:r>
              <a:rPr lang="en-GB" sz="1800" dirty="0">
                <a:solidFill>
                  <a:schemeClr val="bg1"/>
                </a:solidFill>
                <a:effectLst/>
                <a:ea typeface="Calibri" panose="020F0502020204030204" pitchFamily="34" charset="0"/>
                <a:cs typeface="Times New Roman" panose="02020603050405020304" pitchFamily="18" charset="0"/>
              </a:rPr>
              <a:t>Big Brother Watch and others v. the United Kingdom (2019)</a:t>
            </a:r>
          </a:p>
          <a:p>
            <a:r>
              <a:rPr lang="en-GB" sz="1800" dirty="0">
                <a:solidFill>
                  <a:schemeClr val="bg1"/>
                </a:solidFill>
                <a:effectLst/>
                <a:ea typeface="Calibri" panose="020F0502020204030204" pitchFamily="34" charset="0"/>
                <a:cs typeface="Times New Roman" panose="02020603050405020304" pitchFamily="18" charset="0"/>
              </a:rPr>
              <a:t>Centrum </a:t>
            </a:r>
            <a:r>
              <a:rPr lang="en-GB" sz="1800" dirty="0" err="1">
                <a:solidFill>
                  <a:schemeClr val="bg1"/>
                </a:solidFill>
                <a:effectLst/>
                <a:ea typeface="Calibri" panose="020F0502020204030204" pitchFamily="34" charset="0"/>
                <a:cs typeface="Times New Roman" panose="02020603050405020304" pitchFamily="18" charset="0"/>
              </a:rPr>
              <a:t>För</a:t>
            </a:r>
            <a:r>
              <a:rPr lang="en-GB" sz="1800" dirty="0">
                <a:solidFill>
                  <a:schemeClr val="bg1"/>
                </a:solidFill>
                <a:effectLst/>
                <a:ea typeface="Calibri" panose="020F0502020204030204" pitchFamily="34" charset="0"/>
                <a:cs typeface="Times New Roman" panose="02020603050405020304" pitchFamily="18" charset="0"/>
              </a:rPr>
              <a:t> </a:t>
            </a:r>
            <a:r>
              <a:rPr lang="en-GB" sz="1800" dirty="0" err="1">
                <a:solidFill>
                  <a:schemeClr val="bg1"/>
                </a:solidFill>
                <a:effectLst/>
                <a:ea typeface="Calibri" panose="020F0502020204030204" pitchFamily="34" charset="0"/>
                <a:cs typeface="Times New Roman" panose="02020603050405020304" pitchFamily="18" charset="0"/>
              </a:rPr>
              <a:t>Rättvisa</a:t>
            </a:r>
            <a:r>
              <a:rPr lang="en-GB" sz="1800" dirty="0">
                <a:solidFill>
                  <a:schemeClr val="bg1"/>
                </a:solidFill>
                <a:effectLst/>
                <a:ea typeface="Calibri" panose="020F0502020204030204" pitchFamily="34" charset="0"/>
                <a:cs typeface="Times New Roman" panose="02020603050405020304" pitchFamily="18" charset="0"/>
              </a:rPr>
              <a:t> v. Sweden Grand Chamber (2021)</a:t>
            </a:r>
          </a:p>
          <a:p>
            <a:r>
              <a:rPr lang="en-GB" sz="1800" dirty="0">
                <a:solidFill>
                  <a:schemeClr val="bg1"/>
                </a:solidFill>
                <a:effectLst/>
                <a:ea typeface="Calibri" panose="020F0502020204030204" pitchFamily="34" charset="0"/>
                <a:cs typeface="Times New Roman" panose="02020603050405020304" pitchFamily="18" charset="0"/>
              </a:rPr>
              <a:t>Big Brother Watch and others v. the United Kingdom Grand Chamber (2021)</a:t>
            </a:r>
          </a:p>
          <a:p>
            <a:endParaRPr lang="en-GB"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604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s://adwords.google.com/intl/nl_nl/home/images/hiw-videoads-reach_1x.png">
            <a:extLst>
              <a:ext uri="{FF2B5EF4-FFF2-40B4-BE49-F238E27FC236}">
                <a16:creationId xmlns:a16="http://schemas.microsoft.com/office/drawing/2014/main" id="{B3E7DA1F-F95D-4BBA-8D75-73BF44B998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0271" y="496312"/>
            <a:ext cx="9437105" cy="5302604"/>
          </a:xfrm>
          <a:prstGeom prst="rect">
            <a:avLst/>
          </a:prstGeom>
          <a:noFill/>
          <a:ln>
            <a:noFill/>
          </a:ln>
        </p:spPr>
      </p:pic>
      <p:pic>
        <p:nvPicPr>
          <p:cNvPr id="3" name="Afbeelding 2" descr="Afbeeldingsresultaat voor data advertising">
            <a:hlinkClick r:id="rId3" tgtFrame="&quot;_blank&quot;"/>
            <a:extLst>
              <a:ext uri="{FF2B5EF4-FFF2-40B4-BE49-F238E27FC236}">
                <a16:creationId xmlns:a16="http://schemas.microsoft.com/office/drawing/2014/main" id="{46EA7CB2-2044-47FF-AA24-D533C99F47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353" y="496312"/>
            <a:ext cx="10103252" cy="5865376"/>
          </a:xfrm>
          <a:prstGeom prst="rect">
            <a:avLst/>
          </a:prstGeom>
          <a:noFill/>
          <a:ln>
            <a:noFill/>
          </a:ln>
        </p:spPr>
      </p:pic>
    </p:spTree>
    <p:extLst>
      <p:ext uri="{BB962C8B-B14F-4D97-AF65-F5344CB8AC3E}">
        <p14:creationId xmlns:p14="http://schemas.microsoft.com/office/powerpoint/2010/main" val="2517079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Complaint</a:t>
            </a:r>
            <a:r>
              <a:rPr lang="nl-NL" dirty="0"/>
              <a:t> procedure: a new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4620399"/>
              </p:ext>
            </p:extLst>
          </p:nvPr>
        </p:nvGraphicFramePr>
        <p:xfrm>
          <a:off x="520485" y="1930400"/>
          <a:ext cx="10419126" cy="4643120"/>
        </p:xfrm>
        <a:graphic>
          <a:graphicData uri="http://schemas.openxmlformats.org/drawingml/2006/table">
            <a:tbl>
              <a:tblPr firstRow="1" bandRow="1">
                <a:tableStyleId>{5C22544A-7EE6-4342-B048-85BDC9FD1C3A}</a:tableStyleId>
              </a:tblPr>
              <a:tblGrid>
                <a:gridCol w="5209563">
                  <a:extLst>
                    <a:ext uri="{9D8B030D-6E8A-4147-A177-3AD203B41FA5}">
                      <a16:colId xmlns:a16="http://schemas.microsoft.com/office/drawing/2014/main" val="3275398968"/>
                    </a:ext>
                  </a:extLst>
                </a:gridCol>
                <a:gridCol w="5209563">
                  <a:extLst>
                    <a:ext uri="{9D8B030D-6E8A-4147-A177-3AD203B41FA5}">
                      <a16:colId xmlns:a16="http://schemas.microsoft.com/office/drawing/2014/main" val="2364997934"/>
                    </a:ext>
                  </a:extLst>
                </a:gridCol>
              </a:tblGrid>
              <a:tr h="370840">
                <a:tc>
                  <a:txBody>
                    <a:bodyPr/>
                    <a:lstStyle/>
                    <a:p>
                      <a:r>
                        <a:rPr lang="en-US" sz="1600" dirty="0"/>
                        <a:t>Normal</a:t>
                      </a:r>
                      <a:r>
                        <a:rPr lang="en-US" sz="1600" baseline="0" dirty="0"/>
                        <a:t> approach by the </a:t>
                      </a:r>
                      <a:r>
                        <a:rPr lang="en-US" sz="1600" baseline="0" dirty="0" err="1"/>
                        <a:t>ECtHR</a:t>
                      </a:r>
                      <a:endParaRPr lang="en-US" sz="1600" dirty="0"/>
                    </a:p>
                  </a:txBody>
                  <a:tcPr/>
                </a:tc>
                <a:tc>
                  <a:txBody>
                    <a:bodyPr/>
                    <a:lstStyle/>
                    <a:p>
                      <a:r>
                        <a:rPr lang="en-US" sz="1600" dirty="0"/>
                        <a:t>New</a:t>
                      </a:r>
                      <a:r>
                        <a:rPr lang="en-US" sz="1600" baseline="0" dirty="0"/>
                        <a:t> approach</a:t>
                      </a:r>
                      <a:endParaRPr lang="en-US" sz="1600" dirty="0"/>
                    </a:p>
                  </a:txBody>
                  <a:tcPr/>
                </a:tc>
                <a:extLst>
                  <a:ext uri="{0D108BD9-81ED-4DB2-BD59-A6C34878D82A}">
                    <a16:rowId xmlns:a16="http://schemas.microsoft.com/office/drawing/2014/main" val="1311530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a:t>
                      </a:r>
                      <a:r>
                        <a:rPr lang="en-US" sz="1600" baseline="0" dirty="0"/>
                        <a:t> i</a:t>
                      </a:r>
                      <a:r>
                        <a:rPr lang="en-US" sz="1600" dirty="0"/>
                        <a:t>n </a:t>
                      </a:r>
                      <a:r>
                        <a:rPr lang="en-US" sz="1600" dirty="0" err="1"/>
                        <a:t>abstracto</a:t>
                      </a:r>
                      <a:r>
                        <a:rPr lang="en-US" sz="1600" dirty="0"/>
                        <a:t> claims</a:t>
                      </a:r>
                    </a:p>
                  </a:txBody>
                  <a:tcPr/>
                </a:tc>
                <a:tc>
                  <a:txBody>
                    <a:bodyPr/>
                    <a:lstStyle/>
                    <a:p>
                      <a:r>
                        <a:rPr lang="en-US" sz="1600" dirty="0"/>
                        <a:t>In </a:t>
                      </a:r>
                      <a:r>
                        <a:rPr lang="en-US" sz="1600" dirty="0" err="1"/>
                        <a:t>abstracto</a:t>
                      </a:r>
                      <a:r>
                        <a:rPr lang="en-US" sz="1600" dirty="0"/>
                        <a:t> claims accepted in exceptional</a:t>
                      </a:r>
                      <a:r>
                        <a:rPr lang="en-US" sz="1600" baseline="0" dirty="0"/>
                        <a:t> cases</a:t>
                      </a:r>
                      <a:endParaRPr lang="en-US" sz="1600" dirty="0"/>
                    </a:p>
                  </a:txBody>
                  <a:tcPr/>
                </a:tc>
                <a:extLst>
                  <a:ext uri="{0D108BD9-81ED-4DB2-BD59-A6C34878D82A}">
                    <a16:rowId xmlns:a16="http://schemas.microsoft.com/office/drawing/2014/main" val="14521158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De </a:t>
                      </a:r>
                      <a:r>
                        <a:rPr lang="en-US" sz="1600" dirty="0" err="1"/>
                        <a:t>minimis</a:t>
                      </a:r>
                      <a:r>
                        <a:rPr lang="en-US" sz="1600" dirty="0"/>
                        <a:t> rule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law has not yet been</a:t>
                      </a:r>
                      <a:r>
                        <a:rPr lang="en-US" sz="1600" baseline="0" dirty="0"/>
                        <a:t> applied </a:t>
                      </a:r>
                      <a:endParaRPr lang="en-US" sz="1600" dirty="0"/>
                    </a:p>
                  </a:txBody>
                  <a:tcPr/>
                </a:tc>
                <a:extLst>
                  <a:ext uri="{0D108BD9-81ED-4DB2-BD59-A6C34878D82A}">
                    <a16:rowId xmlns:a16="http://schemas.microsoft.com/office/drawing/2014/main" val="999504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Individual interest</a:t>
                      </a:r>
                    </a:p>
                  </a:txBody>
                  <a:tcPr/>
                </a:tc>
                <a:tc>
                  <a:txBody>
                    <a:bodyPr/>
                    <a:lstStyle/>
                    <a:p>
                      <a:r>
                        <a:rPr lang="en-US" sz="1600" dirty="0"/>
                        <a:t>Societal interest at stake: legality &amp;</a:t>
                      </a:r>
                      <a:r>
                        <a:rPr lang="en-US" sz="1600" baseline="0" dirty="0"/>
                        <a:t> legitimacy</a:t>
                      </a:r>
                      <a:endParaRPr lang="en-US" sz="1600" dirty="0"/>
                    </a:p>
                  </a:txBody>
                  <a:tcPr/>
                </a:tc>
                <a:extLst>
                  <a:ext uri="{0D108BD9-81ED-4DB2-BD59-A6C34878D82A}">
                    <a16:rowId xmlns:a16="http://schemas.microsoft.com/office/drawing/2014/main" val="267796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Executive power (sometimes judgements)</a:t>
                      </a:r>
                    </a:p>
                  </a:txBody>
                  <a:tcPr/>
                </a:tc>
                <a:tc>
                  <a:txBody>
                    <a:bodyPr/>
                    <a:lstStyle/>
                    <a:p>
                      <a:r>
                        <a:rPr lang="en-US" sz="1600" dirty="0"/>
                        <a:t>Legislative power</a:t>
                      </a:r>
                    </a:p>
                  </a:txBody>
                  <a:tcPr/>
                </a:tc>
                <a:extLst>
                  <a:ext uri="{0D108BD9-81ED-4DB2-BD59-A6C34878D82A}">
                    <a16:rowId xmlns:a16="http://schemas.microsoft.com/office/drawing/2014/main" val="220720576"/>
                  </a:ext>
                </a:extLst>
              </a:tr>
              <a:tr h="423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Accordance with the law and is necessary in a democratic society</a:t>
                      </a:r>
                      <a:endParaRPr lang="en-US" sz="1600" dirty="0"/>
                    </a:p>
                  </a:txBody>
                  <a:tcPr/>
                </a:tc>
                <a:tc>
                  <a:txBody>
                    <a:bodyPr/>
                    <a:lstStyle/>
                    <a:p>
                      <a:r>
                        <a:rPr lang="en-US" sz="1600" dirty="0"/>
                        <a:t>Abstract test</a:t>
                      </a:r>
                    </a:p>
                  </a:txBody>
                  <a:tcPr/>
                </a:tc>
                <a:extLst>
                  <a:ext uri="{0D108BD9-81ED-4DB2-BD59-A6C34878D82A}">
                    <a16:rowId xmlns:a16="http://schemas.microsoft.com/office/drawing/2014/main" val="33516825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Court</a:t>
                      </a:r>
                      <a:r>
                        <a:rPr lang="en-US" sz="1600" baseline="0" dirty="0"/>
                        <a:t> hesitant to allow complaints by l</a:t>
                      </a:r>
                      <a:r>
                        <a:rPr lang="en-US" sz="1600" dirty="0"/>
                        <a:t>egal persons</a:t>
                      </a:r>
                    </a:p>
                  </a:txBody>
                  <a:tcPr/>
                </a:tc>
                <a:tc>
                  <a:txBody>
                    <a:bodyPr/>
                    <a:lstStyle/>
                    <a:p>
                      <a:r>
                        <a:rPr lang="en-US" sz="1600" dirty="0"/>
                        <a:t>Legal persons</a:t>
                      </a:r>
                      <a:r>
                        <a:rPr lang="en-US" sz="1600" baseline="0" dirty="0"/>
                        <a:t> and natural persons can submit a complaint</a:t>
                      </a:r>
                      <a:endParaRPr lang="en-US" sz="1600" dirty="0"/>
                    </a:p>
                  </a:txBody>
                  <a:tcPr/>
                </a:tc>
                <a:extLst>
                  <a:ext uri="{0D108BD9-81ED-4DB2-BD59-A6C34878D82A}">
                    <a16:rowId xmlns:a16="http://schemas.microsoft.com/office/drawing/2014/main" val="39227646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Time limit</a:t>
                      </a:r>
                    </a:p>
                  </a:txBody>
                  <a:tcPr/>
                </a:tc>
                <a:tc>
                  <a:txBody>
                    <a:bodyPr/>
                    <a:lstStyle/>
                    <a:p>
                      <a:r>
                        <a:rPr lang="en-US" sz="1600" dirty="0"/>
                        <a:t>No time limit</a:t>
                      </a:r>
                    </a:p>
                  </a:txBody>
                  <a:tcPr/>
                </a:tc>
                <a:extLst>
                  <a:ext uri="{0D108BD9-81ED-4DB2-BD59-A6C34878D82A}">
                    <a16:rowId xmlns:a16="http://schemas.microsoft.com/office/drawing/2014/main" val="4167794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Exhaustion of domestic remedies</a:t>
                      </a:r>
                    </a:p>
                  </a:txBody>
                  <a:tcPr/>
                </a:tc>
                <a:tc>
                  <a:txBody>
                    <a:bodyPr/>
                    <a:lstStyle/>
                    <a:p>
                      <a:r>
                        <a:rPr lang="en-US" sz="1600" dirty="0"/>
                        <a:t>Only effective remedy (reason to belief that there is an effective remedy)</a:t>
                      </a:r>
                    </a:p>
                  </a:txBody>
                  <a:tcPr/>
                </a:tc>
                <a:extLst>
                  <a:ext uri="{0D108BD9-81ED-4DB2-BD59-A6C34878D82A}">
                    <a16:rowId xmlns:a16="http://schemas.microsoft.com/office/drawing/2014/main" val="404973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Not</a:t>
                      </a:r>
                      <a:r>
                        <a:rPr lang="en-US" sz="1600" baseline="0" dirty="0"/>
                        <a:t> a court of f</a:t>
                      </a:r>
                      <a:r>
                        <a:rPr lang="en-US" sz="1600" dirty="0"/>
                        <a:t>ourth instance</a:t>
                      </a:r>
                    </a:p>
                  </a:txBody>
                  <a:tcPr/>
                </a:tc>
                <a:tc>
                  <a:txBody>
                    <a:bodyPr/>
                    <a:lstStyle/>
                    <a:p>
                      <a:r>
                        <a:rPr lang="en-US" sz="1600" dirty="0"/>
                        <a:t>Court of first</a:t>
                      </a:r>
                      <a:r>
                        <a:rPr lang="en-US" sz="1600" baseline="0" dirty="0"/>
                        <a:t> Instance</a:t>
                      </a:r>
                      <a:endParaRPr lang="en-US" sz="1600" dirty="0"/>
                    </a:p>
                  </a:txBody>
                  <a:tcPr/>
                </a:tc>
                <a:extLst>
                  <a:ext uri="{0D108BD9-81ED-4DB2-BD59-A6C34878D82A}">
                    <a16:rowId xmlns:a16="http://schemas.microsoft.com/office/drawing/2014/main" val="1504712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Case by case basis</a:t>
                      </a:r>
                    </a:p>
                  </a:txBody>
                  <a:tcPr/>
                </a:tc>
                <a:tc>
                  <a:txBody>
                    <a:bodyPr/>
                    <a:lstStyle/>
                    <a:p>
                      <a:r>
                        <a:rPr lang="en-US" sz="1600" dirty="0"/>
                        <a:t>Conventionality</a:t>
                      </a:r>
                    </a:p>
                  </a:txBody>
                  <a:tcPr/>
                </a:tc>
                <a:extLst>
                  <a:ext uri="{0D108BD9-81ED-4DB2-BD59-A6C34878D82A}">
                    <a16:rowId xmlns:a16="http://schemas.microsoft.com/office/drawing/2014/main" val="2400105686"/>
                  </a:ext>
                </a:extLst>
              </a:tr>
            </a:tbl>
          </a:graphicData>
        </a:graphic>
      </p:graphicFrame>
    </p:spTree>
    <p:extLst>
      <p:ext uri="{BB962C8B-B14F-4D97-AF65-F5344CB8AC3E}">
        <p14:creationId xmlns:p14="http://schemas.microsoft.com/office/powerpoint/2010/main" val="102805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endParaRPr lang="nl-NL" dirty="0"/>
          </a:p>
        </p:txBody>
      </p:sp>
      <p:sp>
        <p:nvSpPr>
          <p:cNvPr id="3" name="Tijdelijke aanduiding voor inhoud 2">
            <a:extLst>
              <a:ext uri="{FF2B5EF4-FFF2-40B4-BE49-F238E27FC236}">
                <a16:creationId xmlns:a16="http://schemas.microsoft.com/office/drawing/2014/main" id="{6B351331-2BE2-4D05-B551-AC3348A61D67}"/>
              </a:ext>
            </a:extLst>
          </p:cNvPr>
          <p:cNvSpPr>
            <a:spLocks noGrp="1"/>
          </p:cNvSpPr>
          <p:nvPr>
            <p:ph idx="1"/>
          </p:nvPr>
        </p:nvSpPr>
        <p:spPr/>
        <p:txBody>
          <a:bodyPr/>
          <a:lstStyle/>
          <a:p>
            <a:pPr algn="ctr"/>
            <a:r>
              <a:rPr lang="nl-NL" sz="1800" b="1" i="0" u="none" strike="noStrike" baseline="0" dirty="0">
                <a:solidFill>
                  <a:schemeClr val="bg1"/>
                </a:solidFill>
                <a:latin typeface="Futura Std Medium"/>
              </a:rPr>
              <a:t>ARTICLE 8 </a:t>
            </a:r>
            <a:endParaRPr lang="nl-NL" sz="1800" b="0" i="0" u="none" strike="noStrike" baseline="0" dirty="0">
              <a:solidFill>
                <a:schemeClr val="bg1"/>
              </a:solidFill>
              <a:latin typeface="Futura Std Medium"/>
            </a:endParaRPr>
          </a:p>
          <a:p>
            <a:pPr algn="ctr"/>
            <a:r>
              <a:rPr lang="en-US" sz="1800" b="1" i="0" u="none" strike="noStrike" baseline="0" dirty="0">
                <a:solidFill>
                  <a:schemeClr val="bg1"/>
                </a:solidFill>
                <a:latin typeface="Futura Std Book"/>
              </a:rPr>
              <a:t>Right to respect for private and family life </a:t>
            </a:r>
            <a:endParaRPr lang="en-US"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1. Everyone has the right to respect for his private and family life, his home and his correspondence. </a:t>
            </a:r>
          </a:p>
          <a:p>
            <a:pPr algn="just"/>
            <a:r>
              <a:rPr lang="en-US" sz="1800" b="0" i="0" u="none" strike="noStrike" baseline="0" dirty="0">
                <a:solidFill>
                  <a:schemeClr val="bg1"/>
                </a:solidFill>
                <a:highlight>
                  <a:srgbClr val="008000"/>
                </a:highlight>
                <a:latin typeface="Futura Std Book"/>
              </a:rPr>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endParaRPr lang="nl-NL" dirty="0">
              <a:solidFill>
                <a:schemeClr val="bg1"/>
              </a:solidFill>
              <a:highlight>
                <a:srgbClr val="008000"/>
              </a:highlight>
            </a:endParaRPr>
          </a:p>
        </p:txBody>
      </p:sp>
    </p:spTree>
    <p:extLst>
      <p:ext uri="{BB962C8B-B14F-4D97-AF65-F5344CB8AC3E}">
        <p14:creationId xmlns:p14="http://schemas.microsoft.com/office/powerpoint/2010/main" val="485942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endParaRPr lang="nl-NL" dirty="0"/>
          </a:p>
        </p:txBody>
      </p:sp>
      <p:sp>
        <p:nvSpPr>
          <p:cNvPr id="3" name="Tijdelijke aanduiding voor inhoud 2">
            <a:extLst>
              <a:ext uri="{FF2B5EF4-FFF2-40B4-BE49-F238E27FC236}">
                <a16:creationId xmlns:a16="http://schemas.microsoft.com/office/drawing/2014/main" id="{6B351331-2BE2-4D05-B551-AC3348A61D67}"/>
              </a:ext>
            </a:extLst>
          </p:cNvPr>
          <p:cNvSpPr>
            <a:spLocks noGrp="1"/>
          </p:cNvSpPr>
          <p:nvPr>
            <p:ph idx="1"/>
          </p:nvPr>
        </p:nvSpPr>
        <p:spPr/>
        <p:txBody>
          <a:bodyPr/>
          <a:lstStyle/>
          <a:p>
            <a:pPr algn="ctr"/>
            <a:r>
              <a:rPr lang="nl-NL" sz="1800" b="1" i="0" u="none" strike="noStrike" baseline="0" dirty="0">
                <a:solidFill>
                  <a:schemeClr val="bg1"/>
                </a:solidFill>
                <a:latin typeface="Futura Std Medium"/>
              </a:rPr>
              <a:t>ARTICLE 9 </a:t>
            </a:r>
            <a:endParaRPr lang="nl-NL" sz="1800" b="0" i="0" u="none" strike="noStrike" baseline="0" dirty="0">
              <a:solidFill>
                <a:schemeClr val="bg1"/>
              </a:solidFill>
              <a:latin typeface="Futura Std Medium"/>
            </a:endParaRPr>
          </a:p>
          <a:p>
            <a:pPr algn="ctr"/>
            <a:r>
              <a:rPr lang="en-US" sz="1800" b="1" i="0" u="none" strike="noStrike" baseline="0" dirty="0">
                <a:solidFill>
                  <a:schemeClr val="bg1"/>
                </a:solidFill>
                <a:latin typeface="Futura Std Book"/>
              </a:rPr>
              <a:t>Freedom of thought, conscience and religion </a:t>
            </a:r>
            <a:endParaRPr lang="en-US"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1. Everyone has the right to freedom of thought, conscience and religion; this right includes freedom to change his religion or belief and freedom, either alone or in community with others and in public or private, to manifest his religion or belief, in worship, teaching, practice and observance. </a:t>
            </a:r>
          </a:p>
          <a:p>
            <a:pPr algn="just"/>
            <a:r>
              <a:rPr lang="en-US" sz="1800" b="0" i="0" u="none" strike="noStrike" baseline="0" dirty="0">
                <a:solidFill>
                  <a:schemeClr val="bg1"/>
                </a:solidFill>
                <a:highlight>
                  <a:srgbClr val="008000"/>
                </a:highlight>
                <a:latin typeface="Futura Std Book"/>
              </a:rPr>
              <a:t>2. Freedom to manifest one’s religion or beliefs shall be subject only to such limitations as are prescribed by law and are necessary in a democratic society in the interests of public safety, for the protection of public order, health or morals, or for the protection of the rights and freedoms of others.</a:t>
            </a:r>
            <a:endParaRPr lang="nl-NL" dirty="0">
              <a:solidFill>
                <a:schemeClr val="bg1"/>
              </a:solidFill>
              <a:highlight>
                <a:srgbClr val="008000"/>
              </a:highlight>
            </a:endParaRPr>
          </a:p>
        </p:txBody>
      </p:sp>
    </p:spTree>
    <p:extLst>
      <p:ext uri="{BB962C8B-B14F-4D97-AF65-F5344CB8AC3E}">
        <p14:creationId xmlns:p14="http://schemas.microsoft.com/office/powerpoint/2010/main" val="1067416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endParaRPr lang="nl-NL" dirty="0"/>
          </a:p>
        </p:txBody>
      </p:sp>
      <p:sp>
        <p:nvSpPr>
          <p:cNvPr id="3" name="Tijdelijke aanduiding voor inhoud 2">
            <a:extLst>
              <a:ext uri="{FF2B5EF4-FFF2-40B4-BE49-F238E27FC236}">
                <a16:creationId xmlns:a16="http://schemas.microsoft.com/office/drawing/2014/main" id="{6B351331-2BE2-4D05-B551-AC3348A61D67}"/>
              </a:ext>
            </a:extLst>
          </p:cNvPr>
          <p:cNvSpPr>
            <a:spLocks noGrp="1"/>
          </p:cNvSpPr>
          <p:nvPr>
            <p:ph idx="1"/>
          </p:nvPr>
        </p:nvSpPr>
        <p:spPr/>
        <p:txBody>
          <a:bodyPr>
            <a:normAutofit fontScale="92500" lnSpcReduction="20000"/>
          </a:bodyPr>
          <a:lstStyle/>
          <a:p>
            <a:pPr algn="ctr"/>
            <a:r>
              <a:rPr lang="nl-NL" sz="1800" b="1" i="0" u="none" strike="noStrike" baseline="0" dirty="0">
                <a:solidFill>
                  <a:schemeClr val="bg1"/>
                </a:solidFill>
                <a:latin typeface="Futura Std Medium"/>
              </a:rPr>
              <a:t>ARTICLE 10 </a:t>
            </a:r>
            <a:endParaRPr lang="nl-NL" sz="1800" b="0" i="0" u="none" strike="noStrike" baseline="0" dirty="0">
              <a:solidFill>
                <a:schemeClr val="bg1"/>
              </a:solidFill>
              <a:latin typeface="Futura Std Medium"/>
            </a:endParaRPr>
          </a:p>
          <a:p>
            <a:pPr algn="ctr"/>
            <a:r>
              <a:rPr lang="nl-NL" sz="1800" b="1" i="0" u="none" strike="noStrike" baseline="0" dirty="0" err="1">
                <a:solidFill>
                  <a:schemeClr val="bg1"/>
                </a:solidFill>
                <a:latin typeface="Futura Std Book"/>
              </a:rPr>
              <a:t>Freedom</a:t>
            </a:r>
            <a:r>
              <a:rPr lang="nl-NL" sz="1800" b="1" i="0" u="none" strike="noStrike" baseline="0" dirty="0">
                <a:solidFill>
                  <a:schemeClr val="bg1"/>
                </a:solidFill>
                <a:latin typeface="Futura Std Book"/>
              </a:rPr>
              <a:t> of </a:t>
            </a:r>
            <a:r>
              <a:rPr lang="nl-NL" sz="1800" b="1" i="0" u="none" strike="noStrike" baseline="0" dirty="0" err="1">
                <a:solidFill>
                  <a:schemeClr val="bg1"/>
                </a:solidFill>
                <a:latin typeface="Futura Std Book"/>
              </a:rPr>
              <a:t>expression</a:t>
            </a:r>
            <a:r>
              <a:rPr lang="nl-NL" sz="1800" b="1" i="0" u="none" strike="noStrike" baseline="0" dirty="0">
                <a:solidFill>
                  <a:schemeClr val="bg1"/>
                </a:solidFill>
                <a:latin typeface="Futura Std Book"/>
              </a:rPr>
              <a:t> </a:t>
            </a:r>
            <a:endParaRPr lang="nl-NL"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1. 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 </a:t>
            </a:r>
          </a:p>
          <a:p>
            <a:pPr algn="just"/>
            <a:r>
              <a:rPr lang="en-US" sz="1800" b="0" i="0" u="none" strike="noStrike" baseline="0" dirty="0">
                <a:solidFill>
                  <a:schemeClr val="bg1"/>
                </a:solidFill>
                <a:highlight>
                  <a:srgbClr val="008000"/>
                </a:highlight>
                <a:latin typeface="Futura Std Book"/>
              </a:rPr>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 </a:t>
            </a:r>
            <a:endParaRPr lang="nl-NL" dirty="0">
              <a:solidFill>
                <a:schemeClr val="bg1"/>
              </a:solidFill>
              <a:highlight>
                <a:srgbClr val="008000"/>
              </a:highlight>
            </a:endParaRPr>
          </a:p>
        </p:txBody>
      </p:sp>
    </p:spTree>
    <p:extLst>
      <p:ext uri="{BB962C8B-B14F-4D97-AF65-F5344CB8AC3E}">
        <p14:creationId xmlns:p14="http://schemas.microsoft.com/office/powerpoint/2010/main" val="1995623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endParaRPr lang="nl-NL" dirty="0"/>
          </a:p>
        </p:txBody>
      </p:sp>
      <p:sp>
        <p:nvSpPr>
          <p:cNvPr id="3" name="Tijdelijke aanduiding voor inhoud 2">
            <a:extLst>
              <a:ext uri="{FF2B5EF4-FFF2-40B4-BE49-F238E27FC236}">
                <a16:creationId xmlns:a16="http://schemas.microsoft.com/office/drawing/2014/main" id="{6B351331-2BE2-4D05-B551-AC3348A61D67}"/>
              </a:ext>
            </a:extLst>
          </p:cNvPr>
          <p:cNvSpPr>
            <a:spLocks noGrp="1"/>
          </p:cNvSpPr>
          <p:nvPr>
            <p:ph idx="1"/>
          </p:nvPr>
        </p:nvSpPr>
        <p:spPr/>
        <p:txBody>
          <a:bodyPr>
            <a:normAutofit lnSpcReduction="10000"/>
          </a:bodyPr>
          <a:lstStyle/>
          <a:p>
            <a:pPr algn="ctr"/>
            <a:r>
              <a:rPr lang="nl-NL" sz="1800" b="1" i="0" u="none" strike="noStrike" baseline="0" dirty="0">
                <a:solidFill>
                  <a:schemeClr val="bg1"/>
                </a:solidFill>
                <a:latin typeface="Futura Std Medium"/>
              </a:rPr>
              <a:t>ARTICLE 11 </a:t>
            </a:r>
            <a:endParaRPr lang="nl-NL" sz="1800" b="0" i="0" u="none" strike="noStrike" baseline="0" dirty="0">
              <a:solidFill>
                <a:schemeClr val="bg1"/>
              </a:solidFill>
              <a:latin typeface="Futura Std Medium"/>
            </a:endParaRPr>
          </a:p>
          <a:p>
            <a:pPr algn="ctr"/>
            <a:r>
              <a:rPr lang="en-US" sz="1800" b="1" i="0" u="none" strike="noStrike" baseline="0" dirty="0">
                <a:solidFill>
                  <a:schemeClr val="bg1"/>
                </a:solidFill>
                <a:latin typeface="Futura Std Book"/>
              </a:rPr>
              <a:t>Freedom of assembly and association </a:t>
            </a:r>
            <a:endParaRPr lang="en-US"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1. Everyone has the right to freedom of peaceful assembly and to freedom of association with others, including the right to form and to join trade unions for the protection of his interests. </a:t>
            </a:r>
          </a:p>
          <a:p>
            <a:pPr algn="just"/>
            <a:r>
              <a:rPr lang="en-US" sz="1800" b="0" i="0" u="none" strike="noStrike" baseline="0" dirty="0">
                <a:solidFill>
                  <a:schemeClr val="bg1"/>
                </a:solidFill>
                <a:highlight>
                  <a:srgbClr val="008000"/>
                </a:highlight>
                <a:latin typeface="Futura Std Book"/>
              </a:rPr>
              <a:t>2. No restrictions shall be placed on the exercise of these rights other than such as are prescribed by law and are necessary in a democratic society in the interests of national security or public safety, for the prevention of disorder or crime, for the protection of health or morals or for the protection of the rights and freedoms of others. This Article shall not prevent the imposition of lawful restrictions on the exercise of these rights by members of the armed forces, of the police or of the administration of the State. </a:t>
            </a:r>
            <a:endParaRPr lang="nl-NL" dirty="0">
              <a:solidFill>
                <a:schemeClr val="bg1"/>
              </a:solidFill>
              <a:highlight>
                <a:srgbClr val="008000"/>
              </a:highlight>
            </a:endParaRPr>
          </a:p>
        </p:txBody>
      </p:sp>
    </p:spTree>
    <p:extLst>
      <p:ext uri="{BB962C8B-B14F-4D97-AF65-F5344CB8AC3E}">
        <p14:creationId xmlns:p14="http://schemas.microsoft.com/office/powerpoint/2010/main" val="4115075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Traveaux</a:t>
            </a:r>
            <a:r>
              <a:rPr lang="nl-NL" dirty="0"/>
              <a:t> </a:t>
            </a:r>
            <a:r>
              <a:rPr lang="nl-NL" dirty="0" err="1"/>
              <a:t>preparatoires</a:t>
            </a:r>
            <a:endParaRPr lang="nl-NL" dirty="0"/>
          </a:p>
        </p:txBody>
      </p:sp>
      <p:sp>
        <p:nvSpPr>
          <p:cNvPr id="3" name="Tijdelijke aanduiding voor inhoud 2">
            <a:extLst>
              <a:ext uri="{FF2B5EF4-FFF2-40B4-BE49-F238E27FC236}">
                <a16:creationId xmlns:a16="http://schemas.microsoft.com/office/drawing/2014/main" id="{6B351331-2BE2-4D05-B551-AC3348A61D67}"/>
              </a:ext>
            </a:extLst>
          </p:cNvPr>
          <p:cNvSpPr>
            <a:spLocks noGrp="1"/>
          </p:cNvSpPr>
          <p:nvPr>
            <p:ph idx="1"/>
          </p:nvPr>
        </p:nvSpPr>
        <p:spPr/>
        <p:txBody>
          <a:bodyPr/>
          <a:lstStyle/>
          <a:p>
            <a:pPr>
              <a:spcAft>
                <a:spcPts val="0"/>
              </a:spcAft>
            </a:pPr>
            <a:r>
              <a:rPr lang="en-US" sz="1800" dirty="0">
                <a:solidFill>
                  <a:schemeClr val="bg1"/>
                </a:solidFill>
                <a:effectLst/>
                <a:latin typeface="Times New Roman" panose="02020603050405020304" pitchFamily="18" charset="0"/>
                <a:ea typeface="Times New Roman" panose="02020603050405020304" pitchFamily="18" charset="0"/>
              </a:rPr>
              <a:t>Precise definition of enumeration method: </a:t>
            </a:r>
            <a:r>
              <a:rPr lang="en-US" sz="1800" i="1" dirty="0">
                <a:solidFill>
                  <a:schemeClr val="bg1"/>
                </a:solidFill>
                <a:effectLst/>
                <a:latin typeface="Times New Roman" panose="02020603050405020304" pitchFamily="18" charset="0"/>
                <a:ea typeface="Times New Roman" panose="02020603050405020304" pitchFamily="18" charset="0"/>
              </a:rPr>
              <a:t>Art. </a:t>
            </a:r>
            <a:r>
              <a:rPr lang="en-US" sz="1800" i="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6. </a:t>
            </a:r>
            <a:r>
              <a:rPr lang="en-US" sz="1800" dirty="0">
                <a:solidFill>
                  <a:schemeClr val="bg1"/>
                </a:solidFill>
                <a:effectLst/>
                <a:latin typeface="Times New Roman" panose="02020603050405020304" pitchFamily="18" charset="0"/>
                <a:ea typeface="Times New Roman" panose="02020603050405020304" pitchFamily="18" charset="0"/>
              </a:rPr>
              <a:t>In the exercise of these rights, and in the enjoyment of the freedoms guaranteed by the Convention, no </a:t>
            </a:r>
            <a:r>
              <a:rPr lang="en-US" sz="1800" dirty="0" err="1">
                <a:solidFill>
                  <a:schemeClr val="bg1"/>
                </a:solidFill>
                <a:effectLst/>
                <a:latin typeface="Times New Roman" panose="02020603050405020304" pitchFamily="18" charset="0"/>
                <a:ea typeface="Times New Roman" panose="02020603050405020304" pitchFamily="18" charset="0"/>
              </a:rPr>
              <a:t>lirnitations</a:t>
            </a:r>
            <a:r>
              <a:rPr lang="en-US" sz="1800" dirty="0">
                <a:solidFill>
                  <a:schemeClr val="bg1"/>
                </a:solidFill>
                <a:effectLst/>
                <a:latin typeface="Times New Roman" panose="02020603050405020304" pitchFamily="18" charset="0"/>
                <a:ea typeface="Times New Roman" panose="02020603050405020304" pitchFamily="18" charset="0"/>
              </a:rPr>
              <a:t> shall be imposed except those established by the law, with the sole object of ensuring the recognition and respect for the rights and </a:t>
            </a:r>
            <a:r>
              <a:rPr lang="en-US" sz="1800" dirty="0" err="1">
                <a:solidFill>
                  <a:schemeClr val="bg1"/>
                </a:solidFill>
                <a:effectLst/>
                <a:latin typeface="Times New Roman" panose="02020603050405020304" pitchFamily="18" charset="0"/>
                <a:ea typeface="Times New Roman" panose="02020603050405020304" pitchFamily="18" charset="0"/>
              </a:rPr>
              <a:t>freedorns</a:t>
            </a:r>
            <a:r>
              <a:rPr lang="en-US" sz="1800" dirty="0">
                <a:solidFill>
                  <a:schemeClr val="bg1"/>
                </a:solidFill>
                <a:effectLst/>
                <a:latin typeface="Times New Roman" panose="02020603050405020304" pitchFamily="18" charset="0"/>
                <a:ea typeface="Times New Roman" panose="02020603050405020304" pitchFamily="18" charset="0"/>
              </a:rPr>
              <a:t> of others, or with the purpose of satisfying the just requirements of public morality, order and security in a </a:t>
            </a:r>
            <a:r>
              <a:rPr lang="en-US" sz="1800" dirty="0" err="1">
                <a:solidFill>
                  <a:schemeClr val="bg1"/>
                </a:solidFill>
                <a:effectLst/>
                <a:latin typeface="Times New Roman" panose="02020603050405020304" pitchFamily="18" charset="0"/>
                <a:ea typeface="Times New Roman" panose="02020603050405020304" pitchFamily="18" charset="0"/>
              </a:rPr>
              <a:t>democratie</a:t>
            </a:r>
            <a:r>
              <a:rPr lang="en-US" sz="1800" dirty="0">
                <a:solidFill>
                  <a:schemeClr val="bg1"/>
                </a:solidFill>
                <a:effectLst/>
                <a:latin typeface="Times New Roman" panose="02020603050405020304" pitchFamily="18" charset="0"/>
                <a:ea typeface="Times New Roman" panose="02020603050405020304" pitchFamily="18" charset="0"/>
              </a:rPr>
              <a:t> society</a:t>
            </a:r>
          </a:p>
          <a:p>
            <a:pPr>
              <a:spcAft>
                <a:spcPts val="0"/>
              </a:spcAft>
            </a:pPr>
            <a:r>
              <a:rPr lang="en-US" dirty="0">
                <a:solidFill>
                  <a:schemeClr val="bg1"/>
                </a:solidFill>
                <a:latin typeface="Times New Roman" panose="02020603050405020304" pitchFamily="18" charset="0"/>
              </a:rPr>
              <a:t>Rule of law and democracy: </a:t>
            </a:r>
            <a:r>
              <a:rPr lang="en-GB" sz="1800" dirty="0">
                <a:solidFill>
                  <a:schemeClr val="bg1"/>
                </a:solidFill>
                <a:effectLst/>
                <a:latin typeface="Times New Roman" panose="02020603050405020304" pitchFamily="18" charset="0"/>
                <a:ea typeface="Calibri" panose="020F0502020204030204" pitchFamily="34" charset="0"/>
              </a:rPr>
              <a:t>One group stressed that the ultimate power in constitutional democracies was with the legislative branch, while the other group underlined that even the democratic legislator was bound by constitutional principles and the rule of law. Although neither group was glaringly victorious, it is clear that idea that the democratic legislator should not be scrutinised by the European Court of Human Rights eventually took the upper hand</a:t>
            </a:r>
            <a:endParaRPr lang="nl-NL" dirty="0">
              <a:solidFill>
                <a:schemeClr val="bg1"/>
              </a:solidFill>
            </a:endParaRPr>
          </a:p>
        </p:txBody>
      </p:sp>
    </p:spTree>
    <p:extLst>
      <p:ext uri="{BB962C8B-B14F-4D97-AF65-F5344CB8AC3E}">
        <p14:creationId xmlns:p14="http://schemas.microsoft.com/office/powerpoint/2010/main" val="1512927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Traveaux</a:t>
            </a:r>
            <a:r>
              <a:rPr lang="nl-NL" dirty="0"/>
              <a:t> </a:t>
            </a:r>
            <a:r>
              <a:rPr lang="nl-NL" dirty="0" err="1"/>
              <a:t>preparatoires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6B351331-2BE2-4D05-B551-AC3348A61D67}"/>
              </a:ext>
            </a:extLst>
          </p:cNvPr>
          <p:cNvSpPr>
            <a:spLocks noGrp="1"/>
          </p:cNvSpPr>
          <p:nvPr>
            <p:ph idx="1"/>
          </p:nvPr>
        </p:nvSpPr>
        <p:spPr/>
        <p:txBody>
          <a:bodyPr/>
          <a:lstStyle/>
          <a:p>
            <a:r>
              <a:rPr lang="en-US" sz="1800" i="1" dirty="0">
                <a:solidFill>
                  <a:schemeClr val="bg1"/>
                </a:solidFill>
                <a:effectLst/>
                <a:latin typeface="Times New Roman" panose="02020603050405020304" pitchFamily="18" charset="0"/>
                <a:ea typeface="Times New Roman" panose="02020603050405020304" pitchFamily="18" charset="0"/>
              </a:rPr>
              <a:t>Art. 7. </a:t>
            </a:r>
            <a:r>
              <a:rPr lang="en-US" sz="1800" dirty="0">
                <a:solidFill>
                  <a:schemeClr val="bg1"/>
                </a:solidFill>
                <a:effectLst/>
                <a:latin typeface="Times New Roman" panose="02020603050405020304" pitchFamily="18" charset="0"/>
                <a:ea typeface="Times New Roman" panose="02020603050405020304" pitchFamily="18" charset="0"/>
              </a:rPr>
              <a:t>The object of this collective guarantee shall be to ensure that the laws of each state in which are ern bodied the guaranteed rights and </a:t>
            </a:r>
            <a:r>
              <a:rPr lang="en-US" sz="1800" dirty="0" err="1">
                <a:solidFill>
                  <a:schemeClr val="bg1"/>
                </a:solidFill>
                <a:effectLst/>
                <a:latin typeface="Times New Roman" panose="02020603050405020304" pitchFamily="18" charset="0"/>
                <a:ea typeface="Times New Roman" panose="02020603050405020304" pitchFamily="18" charset="0"/>
              </a:rPr>
              <a:t>freecloms</a:t>
            </a:r>
            <a:r>
              <a:rPr lang="en-US" sz="1800" dirty="0">
                <a:solidFill>
                  <a:schemeClr val="bg1"/>
                </a:solidFill>
                <a:effectLst/>
                <a:latin typeface="Times New Roman" panose="02020603050405020304" pitchFamily="18" charset="0"/>
                <a:ea typeface="Times New Roman" panose="02020603050405020304" pitchFamily="18" charset="0"/>
              </a:rPr>
              <a:t> as well as the application of these laws are in accordance with "the general principles of law as </a:t>
            </a:r>
            <a:r>
              <a:rPr lang="en-US" sz="1800" dirty="0" err="1">
                <a:solidFill>
                  <a:schemeClr val="bg1"/>
                </a:solidFill>
                <a:effectLst/>
                <a:latin typeface="Times New Roman" panose="02020603050405020304" pitchFamily="18" charset="0"/>
                <a:ea typeface="Times New Roman" panose="02020603050405020304" pitchFamily="18" charset="0"/>
              </a:rPr>
              <a:t>recognised</a:t>
            </a:r>
            <a:r>
              <a:rPr lang="en-US" sz="1800" dirty="0">
                <a:solidFill>
                  <a:schemeClr val="bg1"/>
                </a:solidFill>
                <a:effectLst/>
                <a:latin typeface="Times New Roman" panose="02020603050405020304" pitchFamily="18" charset="0"/>
                <a:ea typeface="Times New Roman" panose="02020603050405020304" pitchFamily="18" charset="0"/>
              </a:rPr>
              <a:t> by </a:t>
            </a:r>
            <a:r>
              <a:rPr lang="en-US" sz="1800" dirty="0" err="1">
                <a:solidFill>
                  <a:schemeClr val="bg1"/>
                </a:solidFill>
                <a:effectLst/>
                <a:latin typeface="Times New Roman" panose="02020603050405020304" pitchFamily="18" charset="0"/>
                <a:ea typeface="Times New Roman" panose="02020603050405020304" pitchFamily="18" charset="0"/>
              </a:rPr>
              <a:t>civilisecl</a:t>
            </a:r>
            <a:r>
              <a:rPr lang="en-US" sz="1800" dirty="0">
                <a:solidFill>
                  <a:schemeClr val="bg1"/>
                </a:solidFill>
                <a:effectLst/>
                <a:latin typeface="Times New Roman" panose="02020603050405020304" pitchFamily="18" charset="0"/>
                <a:ea typeface="Times New Roman" panose="02020603050405020304" pitchFamily="18" charset="0"/>
              </a:rPr>
              <a:t> nations" and referred to in Article 38c of the Statute of the International Court of</a:t>
            </a:r>
            <a:r>
              <a:rPr lang="en-US" sz="1800" spc="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Justice.</a:t>
            </a:r>
            <a:endParaRPr lang="nl-NL" sz="1800" dirty="0">
              <a:solidFill>
                <a:schemeClr val="bg1"/>
              </a:solidFill>
              <a:effectLst/>
              <a:latin typeface="Times New Roman" panose="02020603050405020304" pitchFamily="18" charset="0"/>
              <a:ea typeface="Times New Roman" panose="02020603050405020304" pitchFamily="18" charset="0"/>
            </a:endParaRPr>
          </a:p>
          <a:p>
            <a:r>
              <a:rPr lang="nl-NL" dirty="0" err="1">
                <a:solidFill>
                  <a:schemeClr val="bg1"/>
                </a:solidFill>
              </a:rPr>
              <a:t>Rejected</a:t>
            </a:r>
            <a:r>
              <a:rPr lang="nl-NL" dirty="0">
                <a:solidFill>
                  <a:schemeClr val="bg1"/>
                </a:solidFill>
              </a:rPr>
              <a:t>; </a:t>
            </a:r>
            <a:r>
              <a:rPr lang="en-US" dirty="0">
                <a:solidFill>
                  <a:schemeClr val="bg1"/>
                </a:solidFill>
              </a:rPr>
              <a:t>reference in Article 7 ECHR and preamble instead:</a:t>
            </a:r>
            <a:endParaRPr lang="nl-NL" dirty="0">
              <a:solidFill>
                <a:schemeClr val="bg1"/>
              </a:solidFill>
            </a:endParaRPr>
          </a:p>
          <a:p>
            <a:r>
              <a:rPr lang="en-GB" sz="1800" dirty="0">
                <a:solidFill>
                  <a:schemeClr val="bg1"/>
                </a:solidFill>
                <a:effectLst/>
                <a:latin typeface="Times New Roman" panose="02020603050405020304" pitchFamily="18" charset="0"/>
                <a:ea typeface="Calibri" panose="020F0502020204030204" pitchFamily="34" charset="0"/>
              </a:rPr>
              <a:t>‘Being resolved, as the governments of European countries which are like-minded and have a common heritage of political traditions, ideals, freedom and the rule of law, to take the first steps for the collective enforcement of certain of the rights stated in the Universal Declaration’.</a:t>
            </a:r>
            <a:endParaRPr lang="nl-NL" dirty="0">
              <a:solidFill>
                <a:schemeClr val="bg1"/>
              </a:solidFill>
            </a:endParaRPr>
          </a:p>
        </p:txBody>
      </p:sp>
    </p:spTree>
    <p:extLst>
      <p:ext uri="{BB962C8B-B14F-4D97-AF65-F5344CB8AC3E}">
        <p14:creationId xmlns:p14="http://schemas.microsoft.com/office/powerpoint/2010/main" val="1730748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Traveaux</a:t>
            </a:r>
            <a:r>
              <a:rPr lang="nl-NL" dirty="0"/>
              <a:t> </a:t>
            </a:r>
            <a:r>
              <a:rPr lang="nl-NL" dirty="0" err="1"/>
              <a:t>preparatoires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6B351331-2BE2-4D05-B551-AC3348A61D67}"/>
              </a:ext>
            </a:extLst>
          </p:cNvPr>
          <p:cNvSpPr>
            <a:spLocks noGrp="1"/>
          </p:cNvSpPr>
          <p:nvPr>
            <p:ph idx="1"/>
          </p:nvPr>
        </p:nvSpPr>
        <p:spPr/>
        <p:txBody>
          <a:bodyPr>
            <a:normAutofit lnSpcReduction="10000"/>
          </a:bodyPr>
          <a:lstStyle/>
          <a:p>
            <a:pPr>
              <a:spcAft>
                <a:spcPts val="0"/>
              </a:spcAft>
            </a:pP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provide another example, a proposal was made to annex a special Convention to the ECHR, to law down principles of the rule of law. ‘In my opinion, what we must fear to-day is not the seizure of power by totalitarianism by means of violence, but rather that totalitarianism will attempt to put itself in power by pseudo-legitimate means. [] For example, the Italian constitution was never repealed, all constitutional principles remained in theory, but the special laws approved by the Chambers, elected in one misdirected campaign, robbed the constitution little by little of all its substance, especially of its substance of freedom. The battle against totalitarianism should rather be modified and should become a battle against abuse of legislative power, rather than abuse of executive power.’ It was suggested that the ECtHR should have the power to hold any law contrary to the ECHR unconstitutional ipso jure. That proposal, however, was also rejected as well.</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Traveaux</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Préparatoires</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Vol II, p. 136-138.</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Traveaux</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Préparatoires</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Vol II, p. 140.</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solidFill>
                <a:schemeClr val="bg1"/>
              </a:solidFill>
            </a:endParaRPr>
          </a:p>
        </p:txBody>
      </p:sp>
    </p:spTree>
    <p:extLst>
      <p:ext uri="{BB962C8B-B14F-4D97-AF65-F5344CB8AC3E}">
        <p14:creationId xmlns:p14="http://schemas.microsoft.com/office/powerpoint/2010/main" val="1202795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Traveaux</a:t>
            </a:r>
            <a:r>
              <a:rPr lang="nl-NL" dirty="0"/>
              <a:t> </a:t>
            </a:r>
            <a:r>
              <a:rPr lang="nl-NL" dirty="0" err="1"/>
              <a:t>preparatoires</a:t>
            </a:r>
            <a:endParaRPr lang="nl-NL" dirty="0">
              <a:solidFill>
                <a:schemeClr val="bg1"/>
              </a:solidFill>
            </a:endParaRPr>
          </a:p>
        </p:txBody>
      </p:sp>
      <p:pic>
        <p:nvPicPr>
          <p:cNvPr id="5" name="Tijdelijke aanduiding voor inhoud 4">
            <a:extLst>
              <a:ext uri="{FF2B5EF4-FFF2-40B4-BE49-F238E27FC236}">
                <a16:creationId xmlns:a16="http://schemas.microsoft.com/office/drawing/2014/main" id="{B62CE47F-1B7F-4B7B-A28A-6AB69641DFE7}"/>
              </a:ext>
            </a:extLst>
          </p:cNvPr>
          <p:cNvPicPr>
            <a:picLocks noGrp="1" noChangeAspect="1"/>
          </p:cNvPicPr>
          <p:nvPr>
            <p:ph idx="1"/>
          </p:nvPr>
        </p:nvPicPr>
        <p:blipFill>
          <a:blip r:embed="rId2"/>
          <a:stretch>
            <a:fillRect/>
          </a:stretch>
        </p:blipFill>
        <p:spPr>
          <a:xfrm>
            <a:off x="749954" y="2361364"/>
            <a:ext cx="8524048" cy="2267034"/>
          </a:xfrm>
        </p:spPr>
      </p:pic>
    </p:spTree>
    <p:extLst>
      <p:ext uri="{BB962C8B-B14F-4D97-AF65-F5344CB8AC3E}">
        <p14:creationId xmlns:p14="http://schemas.microsoft.com/office/powerpoint/2010/main" val="2294967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76B36-B167-4072-B0A3-04205F083FDB}"/>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Traveaux</a:t>
            </a:r>
            <a:r>
              <a:rPr lang="nl-NL" dirty="0"/>
              <a:t> </a:t>
            </a:r>
            <a:r>
              <a:rPr lang="nl-NL" dirty="0" err="1"/>
              <a:t>preparatoires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6B351331-2BE2-4D05-B551-AC3348A61D67}"/>
              </a:ext>
            </a:extLst>
          </p:cNvPr>
          <p:cNvSpPr>
            <a:spLocks noGrp="1"/>
          </p:cNvSpPr>
          <p:nvPr>
            <p:ph idx="1"/>
          </p:nvPr>
        </p:nvSpPr>
        <p:spPr>
          <a:xfrm>
            <a:off x="677334" y="1775535"/>
            <a:ext cx="8596668" cy="4472866"/>
          </a:xfrm>
        </p:spPr>
        <p:txBody>
          <a:bodyPr>
            <a:normAutofit fontScale="92500" lnSpcReduction="20000"/>
          </a:bodyPr>
          <a:lstStyle/>
          <a:p>
            <a:pPr>
              <a:spcAft>
                <a:spcPts val="0"/>
              </a:spcAft>
            </a:pP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 seems to suggest that the only form of reparation will be compensation. It seems to suggest that the European Court will be able to grant indemnities to victims, damages and interest, or reparation of this kind. It does not say that the European Court will be able to pronounce the nullity or invalidity of the rule, or the law, or the decree which constitutes a violation of the Convention. That, Ladies and Gentlemen, is something very grave. True, reparation in kind may be advisable where the victim is a specified individual. In case of an action ultra vires of this sort on the part of the local police, a mayor, a prefect, or even a minister, satisfaction may be given in the form of reparation in cash or the awarding of an indemnity. But can the graver form of violation which consists in removing a fundamental law guaranteeing a specific freedom for the whole nation, from the laws of a country in virtue of some law or decree, can such a violation be redressed by awarding a symbolic farthing darn­ ages to the citizens of the country? </a:t>
            </a:r>
            <a:r>
              <a:rPr lang="en-GB" sz="1800" dirty="0">
                <a:solidFill>
                  <a:schemeClr val="bg1"/>
                </a:solidFill>
                <a:effectLst/>
                <a:highlight>
                  <a:srgbClr val="008000"/>
                </a:highlight>
                <a:latin typeface="Times New Roman" panose="02020603050405020304" pitchFamily="18" charset="0"/>
                <a:ea typeface="Calibri" panose="020F0502020204030204" pitchFamily="34" charset="0"/>
                <a:cs typeface="Times New Roman" panose="02020603050405020304" pitchFamily="18" charset="0"/>
              </a:rPr>
              <a:t>If, tomorrow, France were to sink into a dictatorship, and if her dictator were to suppress the freedom of the Press, would the European Court award a franc damages to all Frenchmen so as to compensate for the injury which the suppression of this fundamental freedom had caused them?</a:t>
            </a: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Such a proceeding would not make sense. If we really want an European Court to succeed in guaranteeing the rights which we have placed under its protection, we must grant jurisdiction to declare void, if need be, the laws and decrees which violate the Convention.’</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Traveaux</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Préparatoires</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Vol V, p. 300-302.</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solidFill>
                <a:schemeClr val="bg1"/>
              </a:solidFill>
            </a:endParaRPr>
          </a:p>
        </p:txBody>
      </p:sp>
    </p:spTree>
    <p:extLst>
      <p:ext uri="{BB962C8B-B14F-4D97-AF65-F5344CB8AC3E}">
        <p14:creationId xmlns:p14="http://schemas.microsoft.com/office/powerpoint/2010/main" val="264181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fake news">
            <a:hlinkClick r:id="rId2" tgtFrame="&quot;_blank&quot;"/>
            <a:extLst>
              <a:ext uri="{FF2B5EF4-FFF2-40B4-BE49-F238E27FC236}">
                <a16:creationId xmlns:a16="http://schemas.microsoft.com/office/drawing/2014/main" id="{696C3EBC-776E-452F-86F2-CD057AB206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2196" y="746418"/>
            <a:ext cx="8729433" cy="5191395"/>
          </a:xfrm>
          <a:prstGeom prst="rect">
            <a:avLst/>
          </a:prstGeom>
          <a:noFill/>
          <a:ln>
            <a:noFill/>
          </a:ln>
        </p:spPr>
      </p:pic>
    </p:spTree>
    <p:extLst>
      <p:ext uri="{BB962C8B-B14F-4D97-AF65-F5344CB8AC3E}">
        <p14:creationId xmlns:p14="http://schemas.microsoft.com/office/powerpoint/2010/main" val="3242029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B1AC7-A6F0-4AD2-AF5A-8E6F8721762F}"/>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dominant approach</a:t>
            </a:r>
          </a:p>
        </p:txBody>
      </p:sp>
      <p:sp>
        <p:nvSpPr>
          <p:cNvPr id="3" name="Tijdelijke aanduiding voor inhoud 2">
            <a:extLst>
              <a:ext uri="{FF2B5EF4-FFF2-40B4-BE49-F238E27FC236}">
                <a16:creationId xmlns:a16="http://schemas.microsoft.com/office/drawing/2014/main" id="{ABAD042D-ADD0-43F5-A3E4-A2B4F7EAEF34}"/>
              </a:ext>
            </a:extLst>
          </p:cNvPr>
          <p:cNvSpPr>
            <a:spLocks noGrp="1"/>
          </p:cNvSpPr>
          <p:nvPr>
            <p:ph idx="1"/>
          </p:nvPr>
        </p:nvSpPr>
        <p:spPr/>
        <p:txBody>
          <a:bodyPr/>
          <a:lstStyle/>
          <a:p>
            <a:r>
              <a:rPr lang="nl-NL" dirty="0" err="1">
                <a:solidFill>
                  <a:schemeClr val="bg1"/>
                </a:solidFill>
              </a:rPr>
              <a:t>What</a:t>
            </a:r>
            <a:r>
              <a:rPr lang="nl-NL" dirty="0">
                <a:solidFill>
                  <a:schemeClr val="bg1"/>
                </a:solidFill>
              </a:rPr>
              <a:t> are </a:t>
            </a:r>
            <a:r>
              <a:rPr lang="nl-NL" dirty="0" err="1">
                <a:solidFill>
                  <a:schemeClr val="bg1"/>
                </a:solidFill>
              </a:rPr>
              <a:t>the</a:t>
            </a:r>
            <a:r>
              <a:rPr lang="nl-NL" dirty="0">
                <a:solidFill>
                  <a:schemeClr val="bg1"/>
                </a:solidFill>
              </a:rPr>
              <a:t> </a:t>
            </a:r>
            <a:r>
              <a:rPr lang="nl-NL" dirty="0" err="1">
                <a:solidFill>
                  <a:schemeClr val="bg1"/>
                </a:solidFill>
              </a:rPr>
              <a:t>restrictions</a:t>
            </a:r>
            <a:r>
              <a:rPr lang="nl-NL" dirty="0">
                <a:solidFill>
                  <a:schemeClr val="bg1"/>
                </a:solidFill>
              </a:rPr>
              <a:t> </a:t>
            </a:r>
            <a:r>
              <a:rPr lang="nl-NL" dirty="0" err="1">
                <a:solidFill>
                  <a:schemeClr val="bg1"/>
                </a:solidFill>
              </a:rPr>
              <a:t>for</a:t>
            </a:r>
            <a:r>
              <a:rPr lang="nl-NL" dirty="0">
                <a:solidFill>
                  <a:schemeClr val="bg1"/>
                </a:solidFill>
              </a:rPr>
              <a:t> </a:t>
            </a:r>
            <a:r>
              <a:rPr lang="nl-NL" dirty="0" err="1">
                <a:solidFill>
                  <a:schemeClr val="bg1"/>
                </a:solidFill>
              </a:rPr>
              <a:t>the</a:t>
            </a:r>
            <a:r>
              <a:rPr lang="nl-NL" dirty="0">
                <a:solidFill>
                  <a:schemeClr val="bg1"/>
                </a:solidFill>
              </a:rPr>
              <a:t> executive power?</a:t>
            </a:r>
          </a:p>
          <a:p>
            <a:pPr lvl="1"/>
            <a:r>
              <a:rPr lang="nl-NL" dirty="0" err="1">
                <a:solidFill>
                  <a:schemeClr val="bg1"/>
                </a:solidFill>
              </a:rPr>
              <a:t>There</a:t>
            </a:r>
            <a:r>
              <a:rPr lang="nl-NL" dirty="0">
                <a:solidFill>
                  <a:schemeClr val="bg1"/>
                </a:solidFill>
              </a:rPr>
              <a:t> </a:t>
            </a:r>
            <a:r>
              <a:rPr lang="nl-NL" dirty="0" err="1">
                <a:solidFill>
                  <a:schemeClr val="bg1"/>
                </a:solidFill>
              </a:rPr>
              <a:t>should</a:t>
            </a:r>
            <a:r>
              <a:rPr lang="nl-NL" dirty="0">
                <a:solidFill>
                  <a:schemeClr val="bg1"/>
                </a:solidFill>
              </a:rPr>
              <a:t> </a:t>
            </a:r>
            <a:r>
              <a:rPr lang="nl-NL" dirty="0" err="1">
                <a:solidFill>
                  <a:schemeClr val="bg1"/>
                </a:solidFill>
              </a:rPr>
              <a:t>be</a:t>
            </a:r>
            <a:r>
              <a:rPr lang="nl-NL" dirty="0">
                <a:solidFill>
                  <a:schemeClr val="bg1"/>
                </a:solidFill>
              </a:rPr>
              <a:t> a </a:t>
            </a:r>
            <a:r>
              <a:rPr lang="nl-NL" dirty="0" err="1">
                <a:solidFill>
                  <a:schemeClr val="bg1"/>
                </a:solidFill>
              </a:rPr>
              <a:t>law</a:t>
            </a:r>
            <a:endParaRPr lang="nl-NL" dirty="0">
              <a:solidFill>
                <a:schemeClr val="bg1"/>
              </a:solidFill>
            </a:endParaRPr>
          </a:p>
          <a:p>
            <a:pPr lvl="1"/>
            <a:r>
              <a:rPr lang="nl-NL" dirty="0">
                <a:solidFill>
                  <a:schemeClr val="bg1"/>
                </a:solidFill>
              </a:rPr>
              <a:t>The </a:t>
            </a:r>
            <a:r>
              <a:rPr lang="nl-NL" dirty="0" err="1">
                <a:solidFill>
                  <a:schemeClr val="bg1"/>
                </a:solidFill>
              </a:rPr>
              <a:t>law</a:t>
            </a:r>
            <a:r>
              <a:rPr lang="nl-NL" dirty="0">
                <a:solidFill>
                  <a:schemeClr val="bg1"/>
                </a:solidFill>
              </a:rPr>
              <a:t> </a:t>
            </a:r>
            <a:r>
              <a:rPr lang="nl-NL" dirty="0" err="1">
                <a:solidFill>
                  <a:schemeClr val="bg1"/>
                </a:solidFill>
              </a:rPr>
              <a:t>should</a:t>
            </a:r>
            <a:r>
              <a:rPr lang="nl-NL" dirty="0">
                <a:solidFill>
                  <a:schemeClr val="bg1"/>
                </a:solidFill>
              </a:rPr>
              <a:t> have </a:t>
            </a:r>
            <a:r>
              <a:rPr lang="nl-NL" dirty="0" err="1">
                <a:solidFill>
                  <a:schemeClr val="bg1"/>
                </a:solidFill>
              </a:rPr>
              <a:t>democratic</a:t>
            </a:r>
            <a:r>
              <a:rPr lang="nl-NL" dirty="0">
                <a:solidFill>
                  <a:schemeClr val="bg1"/>
                </a:solidFill>
              </a:rPr>
              <a:t> </a:t>
            </a:r>
            <a:r>
              <a:rPr lang="nl-NL" dirty="0" err="1">
                <a:solidFill>
                  <a:schemeClr val="bg1"/>
                </a:solidFill>
              </a:rPr>
              <a:t>legitimacy</a:t>
            </a:r>
            <a:endParaRPr lang="nl-NL" dirty="0">
              <a:solidFill>
                <a:schemeClr val="bg1"/>
              </a:solidFill>
            </a:endParaRPr>
          </a:p>
          <a:p>
            <a:pPr lvl="1"/>
            <a:r>
              <a:rPr lang="nl-NL" dirty="0">
                <a:solidFill>
                  <a:schemeClr val="bg1"/>
                </a:solidFill>
              </a:rPr>
              <a:t>The executive power </a:t>
            </a:r>
            <a:r>
              <a:rPr lang="nl-NL" dirty="0" err="1">
                <a:solidFill>
                  <a:schemeClr val="bg1"/>
                </a:solidFill>
              </a:rPr>
              <a:t>should</a:t>
            </a:r>
            <a:r>
              <a:rPr lang="nl-NL" dirty="0">
                <a:solidFill>
                  <a:schemeClr val="bg1"/>
                </a:solidFill>
              </a:rPr>
              <a:t> </a:t>
            </a:r>
            <a:r>
              <a:rPr lang="nl-NL" dirty="0" err="1">
                <a:solidFill>
                  <a:schemeClr val="bg1"/>
                </a:solidFill>
              </a:rPr>
              <a:t>use</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powers</a:t>
            </a:r>
            <a:r>
              <a:rPr lang="nl-NL" dirty="0">
                <a:solidFill>
                  <a:schemeClr val="bg1"/>
                </a:solidFill>
              </a:rPr>
              <a:t> </a:t>
            </a:r>
            <a:r>
              <a:rPr lang="nl-NL" dirty="0" err="1">
                <a:solidFill>
                  <a:schemeClr val="bg1"/>
                </a:solidFill>
              </a:rPr>
              <a:t>for</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purposes</a:t>
            </a:r>
            <a:r>
              <a:rPr lang="nl-NL" dirty="0">
                <a:solidFill>
                  <a:schemeClr val="bg1"/>
                </a:solidFill>
              </a:rPr>
              <a:t> </a:t>
            </a:r>
            <a:r>
              <a:rPr lang="nl-NL" dirty="0" err="1">
                <a:solidFill>
                  <a:schemeClr val="bg1"/>
                </a:solidFill>
              </a:rPr>
              <a:t>specified</a:t>
            </a:r>
            <a:r>
              <a:rPr lang="nl-NL" dirty="0">
                <a:solidFill>
                  <a:schemeClr val="bg1"/>
                </a:solidFill>
              </a:rPr>
              <a:t> in </a:t>
            </a:r>
            <a:r>
              <a:rPr lang="nl-NL" dirty="0" err="1">
                <a:solidFill>
                  <a:schemeClr val="bg1"/>
                </a:solidFill>
              </a:rPr>
              <a:t>the</a:t>
            </a:r>
            <a:r>
              <a:rPr lang="nl-NL" dirty="0">
                <a:solidFill>
                  <a:schemeClr val="bg1"/>
                </a:solidFill>
              </a:rPr>
              <a:t> </a:t>
            </a:r>
            <a:r>
              <a:rPr lang="nl-NL" dirty="0" err="1">
                <a:solidFill>
                  <a:schemeClr val="bg1"/>
                </a:solidFill>
              </a:rPr>
              <a:t>law</a:t>
            </a:r>
            <a:endParaRPr lang="nl-NL" dirty="0">
              <a:solidFill>
                <a:schemeClr val="bg1"/>
              </a:solidFill>
            </a:endParaRPr>
          </a:p>
          <a:p>
            <a:pPr lvl="1"/>
            <a:r>
              <a:rPr lang="nl-NL" dirty="0">
                <a:solidFill>
                  <a:schemeClr val="bg1"/>
                </a:solidFill>
              </a:rPr>
              <a:t>The executive power </a:t>
            </a:r>
            <a:r>
              <a:rPr lang="nl-NL" dirty="0" err="1">
                <a:solidFill>
                  <a:schemeClr val="bg1"/>
                </a:solidFill>
              </a:rPr>
              <a:t>should</a:t>
            </a:r>
            <a:r>
              <a:rPr lang="nl-NL" dirty="0">
                <a:solidFill>
                  <a:schemeClr val="bg1"/>
                </a:solidFill>
              </a:rPr>
              <a:t> </a:t>
            </a:r>
            <a:r>
              <a:rPr lang="nl-NL" dirty="0" err="1">
                <a:solidFill>
                  <a:schemeClr val="bg1"/>
                </a:solidFill>
              </a:rPr>
              <a:t>stay</a:t>
            </a:r>
            <a:r>
              <a:rPr lang="nl-NL" dirty="0">
                <a:solidFill>
                  <a:schemeClr val="bg1"/>
                </a:solidFill>
              </a:rPr>
              <a:t> </a:t>
            </a:r>
            <a:r>
              <a:rPr lang="nl-NL" dirty="0" err="1">
                <a:solidFill>
                  <a:schemeClr val="bg1"/>
                </a:solidFill>
              </a:rPr>
              <a:t>within</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limmits</a:t>
            </a:r>
            <a:r>
              <a:rPr lang="nl-NL" dirty="0">
                <a:solidFill>
                  <a:schemeClr val="bg1"/>
                </a:solidFill>
              </a:rPr>
              <a:t> </a:t>
            </a:r>
            <a:r>
              <a:rPr lang="nl-NL" dirty="0" err="1">
                <a:solidFill>
                  <a:schemeClr val="bg1"/>
                </a:solidFill>
              </a:rPr>
              <a:t>specified</a:t>
            </a:r>
            <a:r>
              <a:rPr lang="nl-NL" dirty="0">
                <a:solidFill>
                  <a:schemeClr val="bg1"/>
                </a:solidFill>
              </a:rPr>
              <a:t> in </a:t>
            </a:r>
            <a:r>
              <a:rPr lang="nl-NL" dirty="0" err="1">
                <a:solidFill>
                  <a:schemeClr val="bg1"/>
                </a:solidFill>
              </a:rPr>
              <a:t>the</a:t>
            </a:r>
            <a:r>
              <a:rPr lang="nl-NL" dirty="0">
                <a:solidFill>
                  <a:schemeClr val="bg1"/>
                </a:solidFill>
              </a:rPr>
              <a:t> </a:t>
            </a:r>
            <a:r>
              <a:rPr lang="nl-NL" dirty="0" err="1">
                <a:solidFill>
                  <a:schemeClr val="bg1"/>
                </a:solidFill>
              </a:rPr>
              <a:t>law</a:t>
            </a:r>
            <a:r>
              <a:rPr lang="nl-NL" dirty="0">
                <a:solidFill>
                  <a:schemeClr val="bg1"/>
                </a:solidFill>
              </a:rPr>
              <a:t>: time, </a:t>
            </a:r>
            <a:r>
              <a:rPr lang="nl-NL" dirty="0" err="1">
                <a:solidFill>
                  <a:schemeClr val="bg1"/>
                </a:solidFill>
              </a:rPr>
              <a:t>location</a:t>
            </a:r>
            <a:r>
              <a:rPr lang="nl-NL" dirty="0">
                <a:solidFill>
                  <a:schemeClr val="bg1"/>
                </a:solidFill>
              </a:rPr>
              <a:t>, person, etc.</a:t>
            </a:r>
          </a:p>
          <a:p>
            <a:pPr lvl="1"/>
            <a:r>
              <a:rPr lang="nl-NL" dirty="0">
                <a:solidFill>
                  <a:schemeClr val="bg1"/>
                </a:solidFill>
              </a:rPr>
              <a:t>The executive power </a:t>
            </a:r>
            <a:r>
              <a:rPr lang="nl-NL" dirty="0" err="1">
                <a:solidFill>
                  <a:schemeClr val="bg1"/>
                </a:solidFill>
              </a:rPr>
              <a:t>should</a:t>
            </a:r>
            <a:r>
              <a:rPr lang="nl-NL" dirty="0">
                <a:solidFill>
                  <a:schemeClr val="bg1"/>
                </a:solidFill>
              </a:rPr>
              <a:t> </a:t>
            </a:r>
            <a:r>
              <a:rPr lang="nl-NL" dirty="0" err="1">
                <a:solidFill>
                  <a:schemeClr val="bg1"/>
                </a:solidFill>
              </a:rPr>
              <a:t>fulfill</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conditions</a:t>
            </a:r>
            <a:r>
              <a:rPr lang="nl-NL" dirty="0">
                <a:solidFill>
                  <a:schemeClr val="bg1"/>
                </a:solidFill>
              </a:rPr>
              <a:t> </a:t>
            </a:r>
            <a:r>
              <a:rPr lang="nl-NL" dirty="0" err="1">
                <a:solidFill>
                  <a:schemeClr val="bg1"/>
                </a:solidFill>
              </a:rPr>
              <a:t>for</a:t>
            </a:r>
            <a:r>
              <a:rPr lang="nl-NL" dirty="0">
                <a:solidFill>
                  <a:schemeClr val="bg1"/>
                </a:solidFill>
              </a:rPr>
              <a:t> </a:t>
            </a:r>
            <a:r>
              <a:rPr lang="nl-NL" dirty="0" err="1">
                <a:solidFill>
                  <a:schemeClr val="bg1"/>
                </a:solidFill>
              </a:rPr>
              <a:t>using</a:t>
            </a:r>
            <a:r>
              <a:rPr lang="nl-NL" dirty="0">
                <a:solidFill>
                  <a:schemeClr val="bg1"/>
                </a:solidFill>
              </a:rPr>
              <a:t> </a:t>
            </a:r>
            <a:r>
              <a:rPr lang="nl-NL" dirty="0" err="1">
                <a:solidFill>
                  <a:schemeClr val="bg1"/>
                </a:solidFill>
              </a:rPr>
              <a:t>the</a:t>
            </a:r>
            <a:r>
              <a:rPr lang="nl-NL" dirty="0">
                <a:solidFill>
                  <a:schemeClr val="bg1"/>
                </a:solidFill>
              </a:rPr>
              <a:t> power </a:t>
            </a:r>
            <a:r>
              <a:rPr lang="nl-NL" dirty="0" err="1">
                <a:solidFill>
                  <a:schemeClr val="bg1"/>
                </a:solidFill>
              </a:rPr>
              <a:t>specified</a:t>
            </a:r>
            <a:r>
              <a:rPr lang="nl-NL" dirty="0">
                <a:solidFill>
                  <a:schemeClr val="bg1"/>
                </a:solidFill>
              </a:rPr>
              <a:t> in </a:t>
            </a:r>
            <a:r>
              <a:rPr lang="nl-NL" dirty="0" err="1">
                <a:solidFill>
                  <a:schemeClr val="bg1"/>
                </a:solidFill>
              </a:rPr>
              <a:t>the</a:t>
            </a:r>
            <a:r>
              <a:rPr lang="nl-NL" dirty="0">
                <a:solidFill>
                  <a:schemeClr val="bg1"/>
                </a:solidFill>
              </a:rPr>
              <a:t> </a:t>
            </a:r>
            <a:r>
              <a:rPr lang="nl-NL" dirty="0" err="1">
                <a:solidFill>
                  <a:schemeClr val="bg1"/>
                </a:solidFill>
              </a:rPr>
              <a:t>law</a:t>
            </a:r>
            <a:r>
              <a:rPr lang="nl-NL" dirty="0">
                <a:solidFill>
                  <a:schemeClr val="bg1"/>
                </a:solidFill>
              </a:rPr>
              <a:t>: e.g. get a </a:t>
            </a:r>
            <a:r>
              <a:rPr lang="nl-NL" dirty="0" err="1">
                <a:solidFill>
                  <a:schemeClr val="bg1"/>
                </a:solidFill>
              </a:rPr>
              <a:t>warrent</a:t>
            </a:r>
            <a:endParaRPr lang="nl-NL" dirty="0">
              <a:solidFill>
                <a:schemeClr val="bg1"/>
              </a:solidFill>
            </a:endParaRPr>
          </a:p>
          <a:p>
            <a:pPr lvl="1"/>
            <a:r>
              <a:rPr lang="nl-NL" dirty="0">
                <a:solidFill>
                  <a:schemeClr val="bg1"/>
                </a:solidFill>
              </a:rPr>
              <a:t>The executive power is </a:t>
            </a:r>
            <a:r>
              <a:rPr lang="nl-NL" dirty="0" err="1">
                <a:solidFill>
                  <a:schemeClr val="bg1"/>
                </a:solidFill>
              </a:rPr>
              <a:t>not</a:t>
            </a:r>
            <a:r>
              <a:rPr lang="nl-NL" dirty="0">
                <a:solidFill>
                  <a:schemeClr val="bg1"/>
                </a:solidFill>
              </a:rPr>
              <a:t> </a:t>
            </a:r>
            <a:r>
              <a:rPr lang="nl-NL" dirty="0" err="1">
                <a:solidFill>
                  <a:schemeClr val="bg1"/>
                </a:solidFill>
              </a:rPr>
              <a:t>allowed</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circumvent</a:t>
            </a:r>
            <a:r>
              <a:rPr lang="nl-NL" dirty="0">
                <a:solidFill>
                  <a:schemeClr val="bg1"/>
                </a:solidFill>
              </a:rPr>
              <a:t> these </a:t>
            </a:r>
            <a:r>
              <a:rPr lang="nl-NL" dirty="0" err="1">
                <a:solidFill>
                  <a:schemeClr val="bg1"/>
                </a:solidFill>
              </a:rPr>
              <a:t>restrictions</a:t>
            </a:r>
            <a:r>
              <a:rPr lang="nl-NL" dirty="0">
                <a:solidFill>
                  <a:schemeClr val="bg1"/>
                </a:solidFill>
              </a:rPr>
              <a:t> </a:t>
            </a:r>
            <a:r>
              <a:rPr lang="nl-NL" dirty="0" err="1">
                <a:solidFill>
                  <a:schemeClr val="bg1"/>
                </a:solidFill>
              </a:rPr>
              <a:t>by</a:t>
            </a:r>
            <a:r>
              <a:rPr lang="nl-NL" dirty="0">
                <a:solidFill>
                  <a:schemeClr val="bg1"/>
                </a:solidFill>
              </a:rPr>
              <a:t> </a:t>
            </a:r>
            <a:r>
              <a:rPr lang="nl-NL" dirty="0" err="1">
                <a:solidFill>
                  <a:schemeClr val="bg1"/>
                </a:solidFill>
              </a:rPr>
              <a:t>hiring</a:t>
            </a:r>
            <a:r>
              <a:rPr lang="nl-NL" dirty="0">
                <a:solidFill>
                  <a:schemeClr val="bg1"/>
                </a:solidFill>
              </a:rPr>
              <a:t> a private sector body</a:t>
            </a:r>
          </a:p>
          <a:p>
            <a:endParaRPr lang="nl-NL" dirty="0"/>
          </a:p>
        </p:txBody>
      </p:sp>
    </p:spTree>
    <p:extLst>
      <p:ext uri="{BB962C8B-B14F-4D97-AF65-F5344CB8AC3E}">
        <p14:creationId xmlns:p14="http://schemas.microsoft.com/office/powerpoint/2010/main" val="2243797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500A2-CB7B-48AB-9D6B-9E148CCE61DD}"/>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dominant approach</a:t>
            </a:r>
          </a:p>
        </p:txBody>
      </p:sp>
      <p:sp>
        <p:nvSpPr>
          <p:cNvPr id="3" name="Tijdelijke aanduiding voor inhoud 2">
            <a:extLst>
              <a:ext uri="{FF2B5EF4-FFF2-40B4-BE49-F238E27FC236}">
                <a16:creationId xmlns:a16="http://schemas.microsoft.com/office/drawing/2014/main" id="{C66010C0-5333-4F1F-BF63-0D5BEA1114FF}"/>
              </a:ext>
            </a:extLst>
          </p:cNvPr>
          <p:cNvSpPr>
            <a:spLocks noGrp="1"/>
          </p:cNvSpPr>
          <p:nvPr>
            <p:ph idx="1"/>
          </p:nvPr>
        </p:nvSpPr>
        <p:spPr/>
        <p:txBody>
          <a:bodyPr/>
          <a:lstStyle/>
          <a:p>
            <a:r>
              <a:rPr lang="en-US" dirty="0">
                <a:solidFill>
                  <a:schemeClr val="bg1"/>
                </a:solidFill>
              </a:rPr>
              <a:t>Often relatively short judgements:</a:t>
            </a:r>
            <a:r>
              <a:rPr lang="en-GB" sz="1800" dirty="0">
                <a:solidFill>
                  <a:schemeClr val="bg1"/>
                </a:solidFill>
                <a:effectLst/>
                <a:latin typeface="Times New Roman" panose="02020603050405020304" pitchFamily="18" charset="0"/>
                <a:ea typeface="Calibri" panose="020F0502020204030204" pitchFamily="34" charset="0"/>
              </a:rPr>
              <a:t>‘The Court notes that the envelope in which the applicant's first letter of 21 May 2003 was sent to the Court from the </a:t>
            </a:r>
            <a:r>
              <a:rPr lang="en-GB" sz="1800" dirty="0" err="1">
                <a:solidFill>
                  <a:schemeClr val="bg1"/>
                </a:solidFill>
                <a:effectLst/>
                <a:latin typeface="Times New Roman" panose="02020603050405020304" pitchFamily="18" charset="0"/>
                <a:ea typeface="Calibri" panose="020F0502020204030204" pitchFamily="34" charset="0"/>
              </a:rPr>
              <a:t>Chełm</a:t>
            </a:r>
            <a:r>
              <a:rPr lang="en-GB" sz="1800" dirty="0">
                <a:solidFill>
                  <a:schemeClr val="bg1"/>
                </a:solidFill>
                <a:effectLst/>
                <a:latin typeface="Times New Roman" panose="02020603050405020304" pitchFamily="18" charset="0"/>
                <a:ea typeface="Calibri" panose="020F0502020204030204" pitchFamily="34" charset="0"/>
              </a:rPr>
              <a:t> Prison bears two stamps that read: “censored” and “the </a:t>
            </a:r>
            <a:r>
              <a:rPr lang="en-GB" sz="1800" dirty="0" err="1">
                <a:solidFill>
                  <a:schemeClr val="bg1"/>
                </a:solidFill>
                <a:effectLst/>
                <a:latin typeface="Times New Roman" panose="02020603050405020304" pitchFamily="18" charset="0"/>
                <a:ea typeface="Calibri" panose="020F0502020204030204" pitchFamily="34" charset="0"/>
              </a:rPr>
              <a:t>Chełm</a:t>
            </a:r>
            <a:r>
              <a:rPr lang="en-GB" sz="1800" dirty="0">
                <a:solidFill>
                  <a:schemeClr val="bg1"/>
                </a:solidFill>
                <a:effectLst/>
                <a:latin typeface="Times New Roman" panose="02020603050405020304" pitchFamily="18" charset="0"/>
                <a:ea typeface="Calibri" panose="020F0502020204030204" pitchFamily="34" charset="0"/>
              </a:rPr>
              <a:t> District Court”. [] The Court observes that, according to Article 214 of the Code of Execution of Criminal Sentences, persons detained on remand should enjoy the same rights as those convicted by a final judgment. Accordingly, the prohibition of censorship of correspondence with the European Court of Human Rights contained in Article 103 of the same Code, which expressly relates to convicted persons, was also applicable to detained persons. Thus, censorship of the applicant's two letters to the Court was contrary to the domestic law. It follows that the interference in the present case was not “in accordance with the law”.’</a:t>
            </a:r>
            <a:r>
              <a:rPr lang="nl-NL" dirty="0">
                <a:solidFill>
                  <a:schemeClr val="bg1"/>
                </a:solidFill>
                <a:effectLst/>
              </a:rPr>
              <a:t> </a:t>
            </a: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ECtHR, </a:t>
            </a:r>
            <a:r>
              <a:rPr lang="en-GB"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Lewak</a:t>
            </a: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 Poland, application no. 21890/03, 06 September 2007.</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622053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59529-F90E-4086-9DCA-ADCA40BD38BA}"/>
              </a:ext>
            </a:extLst>
          </p:cNvPr>
          <p:cNvSpPr>
            <a:spLocks noGrp="1"/>
          </p:cNvSpPr>
          <p:nvPr>
            <p:ph type="title"/>
          </p:nvPr>
        </p:nvSpPr>
        <p:spPr/>
        <p:txBody>
          <a:bodyPr>
            <a:normAutofit/>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early</a:t>
            </a:r>
            <a:r>
              <a:rPr lang="nl-NL" dirty="0"/>
              <a:t> </a:t>
            </a:r>
            <a:r>
              <a:rPr lang="nl-NL" dirty="0" err="1"/>
              <a:t>exceptions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C6924061-D6F3-49ED-840D-0D7424903B36}"/>
              </a:ext>
            </a:extLst>
          </p:cNvPr>
          <p:cNvSpPr>
            <a:spLocks noGrp="1"/>
          </p:cNvSpPr>
          <p:nvPr>
            <p:ph idx="1"/>
          </p:nvPr>
        </p:nvSpPr>
        <p:spPr/>
        <p:txBody>
          <a:bodyPr>
            <a:normAutofit fontScale="92500" lnSpcReduction="20000"/>
          </a:bodyPr>
          <a:lstStyle/>
          <a:p>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Sunday Times (1979), the applicants argued, inter alia, that the law of contempt of court was so vague and uncertain and the principles enunciated in a decision at national level so novel that the restraint imposed on them could not be regarded as "prescribed by law". The Court stressed that the word "law" in the expression "prescribed by law" covered not only statute but also unwritten law, including established doctrines in common law. It recognised the slightly different formulations used throughout the Convention, such as "in accordance with the law" (Art. 8 ECHR) and "provided for by law" (Arts. 9-11 ECHR), and stressed that two requirements followed from the latter formulation (but not from the formulation used in Art. 8 ECHR). ‘Firstly, the law must be adequately accessible: the citizen must be able to have an indication that is adequate in the circumstances of the legal rules applicable to a given case. Secondly, a norm cannot be regarded as a "law" unless it is formulated with sufficient precision to enable the citizen to regulate his conduct: he must be able - if need be with appropriate advice - to foresee, to a degree that is reasonable in the circumstances, the consequences which a given action may entail. Those consequences need not be foreseeable with absolute certainty: experience shows this to be unattainable. Again, whilst certainty is highly desirable, it may bring in its train excessive rigidity and the law must be able to keep pace with changing circumstances.’</a:t>
            </a:r>
            <a:r>
              <a:rPr lang="nl-NL" dirty="0">
                <a:solidFill>
                  <a:schemeClr val="bg1"/>
                </a:solidFill>
                <a:effectLst/>
              </a:rPr>
              <a:t> </a:t>
            </a: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ECtHR, Sunday Times v. the United Kingdom, application no. 6538/74,  26 April 1979, § 49.</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solidFill>
                <a:schemeClr val="bg1"/>
              </a:solidFill>
            </a:endParaRPr>
          </a:p>
        </p:txBody>
      </p:sp>
    </p:spTree>
    <p:extLst>
      <p:ext uri="{BB962C8B-B14F-4D97-AF65-F5344CB8AC3E}">
        <p14:creationId xmlns:p14="http://schemas.microsoft.com/office/powerpoint/2010/main" val="21197502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59529-F90E-4086-9DCA-ADCA40BD38BA}"/>
              </a:ext>
            </a:extLst>
          </p:cNvPr>
          <p:cNvSpPr>
            <a:spLocks noGrp="1"/>
          </p:cNvSpPr>
          <p:nvPr>
            <p:ph type="title"/>
          </p:nvPr>
        </p:nvSpPr>
        <p:spPr/>
        <p:txBody>
          <a:bodyPr>
            <a:normAutofit/>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early</a:t>
            </a:r>
            <a:r>
              <a:rPr lang="nl-NL" dirty="0"/>
              <a:t> </a:t>
            </a:r>
            <a:r>
              <a:rPr lang="nl-NL" dirty="0" err="1"/>
              <a:t>exceptions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C6924061-D6F3-49ED-840D-0D7424903B36}"/>
              </a:ext>
            </a:extLst>
          </p:cNvPr>
          <p:cNvSpPr>
            <a:spLocks noGrp="1"/>
          </p:cNvSpPr>
          <p:nvPr>
            <p:ph idx="1"/>
          </p:nvPr>
        </p:nvSpPr>
        <p:spPr/>
        <p:txBody>
          <a:bodyPr>
            <a:normAutofit/>
          </a:bodyPr>
          <a:lstStyle/>
          <a:p>
            <a:pPr algn="l" rtl="0"/>
            <a:r>
              <a:rPr lang="en-US" sz="2400" b="0" i="0" dirty="0">
                <a:solidFill>
                  <a:schemeClr val="bg1"/>
                </a:solidFill>
                <a:effectLst/>
              </a:rPr>
              <a:t>More about legislation and regulations as such, which must be foreseeable and accessible, not so much about the question whether the executive has complied with the conditions set by the law.</a:t>
            </a:r>
          </a:p>
          <a:p>
            <a:pPr algn="l" rtl="0"/>
            <a:r>
              <a:rPr lang="en-US" sz="2400" b="0" i="0" dirty="0">
                <a:solidFill>
                  <a:schemeClr val="bg1"/>
                </a:solidFill>
                <a:effectLst/>
              </a:rPr>
              <a:t>The Court quickly declared this doctrine applicable to Article 8 ECHR as well.</a:t>
            </a:r>
          </a:p>
          <a:p>
            <a:r>
              <a:rPr lang="en-GB" sz="2400" dirty="0">
                <a:solidFill>
                  <a:schemeClr val="bg1"/>
                </a:solidFill>
                <a:effectLst/>
                <a:ea typeface="Calibri" panose="020F0502020204030204" pitchFamily="34" charset="0"/>
              </a:rPr>
              <a:t>ECtHR, Silver and others v. the United Kingdom, application nos. 5947/72, 6205/73, 7052/75, 7061/75, 7107/75, 7113/75 and 7136/75, </a:t>
            </a:r>
            <a:r>
              <a:rPr lang="en-GB" sz="2400" dirty="0">
                <a:solidFill>
                  <a:schemeClr val="bg1"/>
                </a:solidFill>
                <a:effectLst/>
                <a:ea typeface="Times New Roman" panose="02020603050405020304" pitchFamily="18" charset="0"/>
              </a:rPr>
              <a:t>25 March 1983, §</a:t>
            </a:r>
            <a:r>
              <a:rPr lang="en-GB" sz="2400" dirty="0">
                <a:solidFill>
                  <a:schemeClr val="bg1"/>
                </a:solidFill>
                <a:effectLst/>
                <a:ea typeface="Calibri" panose="020F0502020204030204" pitchFamily="34" charset="0"/>
              </a:rPr>
              <a:t> 85.</a:t>
            </a:r>
            <a:endParaRPr lang="nl-NL" sz="2400" dirty="0">
              <a:solidFill>
                <a:schemeClr val="bg1"/>
              </a:solidFill>
            </a:endParaRPr>
          </a:p>
        </p:txBody>
      </p:sp>
    </p:spTree>
    <p:extLst>
      <p:ext uri="{BB962C8B-B14F-4D97-AF65-F5344CB8AC3E}">
        <p14:creationId xmlns:p14="http://schemas.microsoft.com/office/powerpoint/2010/main" val="1442732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59529-F90E-4086-9DCA-ADCA40BD38BA}"/>
              </a:ext>
            </a:extLst>
          </p:cNvPr>
          <p:cNvSpPr>
            <a:spLocks noGrp="1"/>
          </p:cNvSpPr>
          <p:nvPr>
            <p:ph type="title"/>
          </p:nvPr>
        </p:nvSpPr>
        <p:spPr/>
        <p:txBody>
          <a:bodyPr>
            <a:normAutofit/>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early</a:t>
            </a:r>
            <a:r>
              <a:rPr lang="nl-NL" dirty="0"/>
              <a:t> </a:t>
            </a:r>
            <a:r>
              <a:rPr lang="nl-NL" dirty="0" err="1"/>
              <a:t>exceptions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C6924061-D6F3-49ED-840D-0D7424903B36}"/>
              </a:ext>
            </a:extLst>
          </p:cNvPr>
          <p:cNvSpPr>
            <a:spLocks noGrp="1"/>
          </p:cNvSpPr>
          <p:nvPr>
            <p:ph idx="1"/>
          </p:nvPr>
        </p:nvSpPr>
        <p:spPr/>
        <p:txBody>
          <a:bodyPr>
            <a:normAutofit fontScale="85000" lnSpcReduction="10000"/>
          </a:bodyPr>
          <a:lstStyle/>
          <a:p>
            <a:pPr algn="just">
              <a:lnSpc>
                <a:spcPct val="107000"/>
              </a:lnSpc>
              <a:spcAft>
                <a:spcPts val="0"/>
              </a:spcAft>
            </a:pPr>
            <a:r>
              <a:rPr lang="en-GB" sz="1800" dirty="0">
                <a:solidFill>
                  <a:schemeClr val="bg1"/>
                </a:solidFill>
                <a:effectLst/>
                <a:latin typeface="Times New Roman" panose="02020603050405020304" pitchFamily="18" charset="0"/>
                <a:ea typeface="Calibri" panose="020F0502020204030204" pitchFamily="34" charset="0"/>
              </a:rPr>
              <a:t>ECtHR, Malone v. the United Kingdom, application no. </a:t>
            </a:r>
            <a:r>
              <a:rPr lang="en-GB" sz="1800" dirty="0">
                <a:solidFill>
                  <a:schemeClr val="bg1"/>
                </a:solidFill>
                <a:effectLst/>
                <a:latin typeface="Times New Roman" panose="02020603050405020304" pitchFamily="18" charset="0"/>
                <a:ea typeface="Times New Roman" panose="02020603050405020304" pitchFamily="18" charset="0"/>
              </a:rPr>
              <a:t>8691/79, 02 august 1984</a:t>
            </a: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‘Since the implementation in practice of measures of secret surveillance of communications is not open to scrutiny by the individuals concerned or the public at large, it would be contrary to the rule of law for the legal discretion granted to the executive to be expressed in terms of an unfettered power. Consequently, the law must indicate the scope of any such discretion conferred on the competent authorities and the manner of its exercise with sufficient clarity, having regard to the legitimate aim of the measure in question, to give the individual adequate protection against arbitrary interference.</a:t>
            </a: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ECtHR, Leander v. Sweden, application no. </a:t>
            </a: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9248/81, 26 March 1987. In Leander (1987), this line of interpretation was confirmed when the Court stressed that, while laws can normally be more open, because policies and actions by governmental organisations are generally disclosed to the public,</a:t>
            </a: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where the implementation of the law consists of secret measures, not open to scrutiny by the individuals concerned or by the public at large, the law itself, as opposed to the accompanying administrative practice, must indicate the scope of any discretion conferred on the competent authority with sufficient clarity, having regard to the legitimate aim of the measure in question, to give the individual adequate protection against arbitrary interference.’</a:t>
            </a:r>
            <a:r>
              <a:rPr lang="en-GB"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883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59529-F90E-4086-9DCA-ADCA40BD38BA}"/>
              </a:ext>
            </a:extLst>
          </p:cNvPr>
          <p:cNvSpPr>
            <a:spLocks noGrp="1"/>
          </p:cNvSpPr>
          <p:nvPr>
            <p:ph type="title"/>
          </p:nvPr>
        </p:nvSpPr>
        <p:spPr/>
        <p:txBody>
          <a:bodyPr>
            <a:normAutofit/>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early</a:t>
            </a:r>
            <a:r>
              <a:rPr lang="nl-NL" dirty="0"/>
              <a:t> </a:t>
            </a:r>
            <a:r>
              <a:rPr lang="nl-NL" dirty="0" err="1"/>
              <a:t>exceptions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C6924061-D6F3-49ED-840D-0D7424903B36}"/>
              </a:ext>
            </a:extLst>
          </p:cNvPr>
          <p:cNvSpPr>
            <a:spLocks noGrp="1"/>
          </p:cNvSpPr>
          <p:nvPr>
            <p:ph idx="1"/>
          </p:nvPr>
        </p:nvSpPr>
        <p:spPr/>
        <p:txBody>
          <a:bodyPr>
            <a:normAutofit fontScale="92500" lnSpcReduction="20000"/>
          </a:bodyPr>
          <a:lstStyle/>
          <a:p>
            <a:r>
              <a:rPr lang="en-GB" sz="1800" dirty="0">
                <a:solidFill>
                  <a:schemeClr val="bg1"/>
                </a:solidFill>
                <a:effectLst/>
                <a:latin typeface="Times New Roman" panose="02020603050405020304" pitchFamily="18" charset="0"/>
                <a:ea typeface="Times New Roman" panose="02020603050405020304" pitchFamily="18" charset="0"/>
              </a:rPr>
              <a:t>The case of Malone had a significant impact on the principles of accessibility and foreseeability. Although the Court still points to the importance of legal certain for citizens, its main concern is not so much with abuse of power by the executive branch (using powers beyond the boundaries set by the legislator) but with arbitrary use of power (where the executive stays within those boundaries, but the problem is that the boundaries are very broad or non-existent). </a:t>
            </a:r>
          </a:p>
          <a:p>
            <a:r>
              <a:rPr lang="en-GB" sz="1800" dirty="0">
                <a:solidFill>
                  <a:schemeClr val="bg1"/>
                </a:solidFill>
                <a:effectLst/>
                <a:latin typeface="Times New Roman" panose="02020603050405020304" pitchFamily="18" charset="0"/>
                <a:ea typeface="Times New Roman" panose="02020603050405020304" pitchFamily="18" charset="0"/>
              </a:rPr>
              <a:t>In addition, an important alteration is that the principle of foreseeability is interpreted not so much as requiring that citizens should be able to know which actions are or are not prohibited (as secret surveillance by police units or intelligence agencies are generally introduced to uncover terrorist cells, organised crimes, etc., about which there is generally no doubt whether they are prohibited or not) but with the foreseeability of how the executive branch would use its powers, when and to whom. </a:t>
            </a:r>
          </a:p>
          <a:p>
            <a:r>
              <a:rPr lang="en-GB" sz="1800" dirty="0">
                <a:solidFill>
                  <a:schemeClr val="bg1"/>
                </a:solidFill>
                <a:effectLst/>
                <a:latin typeface="Times New Roman" panose="02020603050405020304" pitchFamily="18" charset="0"/>
                <a:ea typeface="Times New Roman" panose="02020603050405020304" pitchFamily="18" charset="0"/>
              </a:rPr>
              <a:t>Consequently, while the original formulation of the notions of accessibility and foreseeability concerned the relationship between the legislative branch and citizens, this interpretation of the principles focusses primarily on the relationship between the legislative branch and the executive branch, as the legislative power must set clear boundaries for the use of power the executive must respect.</a:t>
            </a:r>
            <a:endParaRPr lang="nl-NL" dirty="0">
              <a:solidFill>
                <a:schemeClr val="bg1"/>
              </a:solidFill>
            </a:endParaRPr>
          </a:p>
        </p:txBody>
      </p:sp>
    </p:spTree>
    <p:extLst>
      <p:ext uri="{BB962C8B-B14F-4D97-AF65-F5344CB8AC3E}">
        <p14:creationId xmlns:p14="http://schemas.microsoft.com/office/powerpoint/2010/main" val="1835146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59529-F90E-4086-9DCA-ADCA40BD38BA}"/>
              </a:ext>
            </a:extLst>
          </p:cNvPr>
          <p:cNvSpPr>
            <a:spLocks noGrp="1"/>
          </p:cNvSpPr>
          <p:nvPr>
            <p:ph type="title"/>
          </p:nvPr>
        </p:nvSpPr>
        <p:spPr/>
        <p:txBody>
          <a:bodyPr>
            <a:normAutofit/>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early</a:t>
            </a:r>
            <a:r>
              <a:rPr lang="nl-NL" dirty="0"/>
              <a:t> </a:t>
            </a:r>
            <a:r>
              <a:rPr lang="nl-NL" dirty="0" err="1"/>
              <a:t>exceptions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C6924061-D6F3-49ED-840D-0D7424903B36}"/>
              </a:ext>
            </a:extLst>
          </p:cNvPr>
          <p:cNvSpPr>
            <a:spLocks noGrp="1"/>
          </p:cNvSpPr>
          <p:nvPr>
            <p:ph idx="1"/>
          </p:nvPr>
        </p:nvSpPr>
        <p:spPr/>
        <p:txBody>
          <a:bodyPr>
            <a:normAutofit/>
          </a:bodyPr>
          <a:lstStyle/>
          <a:p>
            <a:r>
              <a:rPr lang="nl-NL" dirty="0" err="1">
                <a:solidFill>
                  <a:schemeClr val="bg1"/>
                </a:solidFill>
              </a:rPr>
              <a:t>Gradually</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quality</a:t>
            </a:r>
            <a:r>
              <a:rPr lang="nl-NL" dirty="0">
                <a:solidFill>
                  <a:schemeClr val="bg1"/>
                </a:solidFill>
              </a:rPr>
              <a:t> of </a:t>
            </a:r>
            <a:r>
              <a:rPr lang="nl-NL" dirty="0" err="1">
                <a:solidFill>
                  <a:schemeClr val="bg1"/>
                </a:solidFill>
              </a:rPr>
              <a:t>law</a:t>
            </a:r>
            <a:r>
              <a:rPr lang="nl-NL" dirty="0">
                <a:solidFill>
                  <a:schemeClr val="bg1"/>
                </a:solidFill>
              </a:rPr>
              <a:t>’ principe has been </a:t>
            </a:r>
            <a:r>
              <a:rPr lang="nl-NL" dirty="0" err="1">
                <a:solidFill>
                  <a:schemeClr val="bg1"/>
                </a:solidFill>
              </a:rPr>
              <a:t>applied</a:t>
            </a:r>
            <a:r>
              <a:rPr lang="nl-NL" dirty="0">
                <a:solidFill>
                  <a:schemeClr val="bg1"/>
                </a:solidFill>
              </a:rPr>
              <a:t> in a </a:t>
            </a:r>
            <a:r>
              <a:rPr lang="nl-NL" dirty="0" err="1">
                <a:solidFill>
                  <a:schemeClr val="bg1"/>
                </a:solidFill>
              </a:rPr>
              <a:t>variety</a:t>
            </a:r>
            <a:r>
              <a:rPr lang="nl-NL" dirty="0">
                <a:solidFill>
                  <a:schemeClr val="bg1"/>
                </a:solidFill>
              </a:rPr>
              <a:t> of cases </a:t>
            </a:r>
            <a:r>
              <a:rPr lang="nl-NL" dirty="0" err="1">
                <a:solidFill>
                  <a:schemeClr val="bg1"/>
                </a:solidFill>
              </a:rPr>
              <a:t>under</a:t>
            </a:r>
            <a:r>
              <a:rPr lang="nl-NL" dirty="0">
                <a:solidFill>
                  <a:schemeClr val="bg1"/>
                </a:solidFill>
              </a:rPr>
              <a:t> </a:t>
            </a:r>
            <a:r>
              <a:rPr lang="nl-NL" dirty="0" err="1">
                <a:solidFill>
                  <a:schemeClr val="bg1"/>
                </a:solidFill>
              </a:rPr>
              <a:t>Article</a:t>
            </a:r>
            <a:r>
              <a:rPr lang="nl-NL" dirty="0">
                <a:solidFill>
                  <a:schemeClr val="bg1"/>
                </a:solidFill>
              </a:rPr>
              <a:t> 8 ECHR. </a:t>
            </a:r>
          </a:p>
          <a:p>
            <a:r>
              <a:rPr lang="en-GB" sz="1800" dirty="0">
                <a:solidFill>
                  <a:schemeClr val="bg1"/>
                </a:solidFill>
                <a:effectLst/>
                <a:ea typeface="Calibri" panose="020F0502020204030204" pitchFamily="34" charset="0"/>
              </a:rPr>
              <a:t>ECtHR, Olsson v. Sweden, application no. </a:t>
            </a:r>
            <a:r>
              <a:rPr lang="en-GB" sz="1800" dirty="0">
                <a:solidFill>
                  <a:schemeClr val="bg1"/>
                </a:solidFill>
                <a:effectLst/>
                <a:ea typeface="Times New Roman" panose="02020603050405020304" pitchFamily="18" charset="0"/>
              </a:rPr>
              <a:t>10465/83, 24 March 1988</a:t>
            </a:r>
            <a:r>
              <a:rPr lang="en-GB" sz="1800" dirty="0">
                <a:solidFill>
                  <a:schemeClr val="bg1"/>
                </a:solidFill>
                <a:effectLst/>
                <a:ea typeface="Calibri" panose="020F0502020204030204" pitchFamily="34" charset="0"/>
              </a:rPr>
              <a:t>.</a:t>
            </a:r>
            <a:r>
              <a:rPr lang="en-GB" sz="1800" dirty="0">
                <a:solidFill>
                  <a:schemeClr val="bg1"/>
                </a:solidFill>
                <a:effectLst/>
                <a:ea typeface="Calibri" panose="020F0502020204030204" pitchFamily="34" charset="0"/>
                <a:cs typeface="Times New Roman" panose="02020603050405020304" pitchFamily="18" charset="0"/>
              </a:rPr>
              <a:t> ECtHR, </a:t>
            </a:r>
            <a:r>
              <a:rPr lang="en-GB" sz="1800" dirty="0" err="1">
                <a:solidFill>
                  <a:schemeClr val="bg1"/>
                </a:solidFill>
                <a:effectLst/>
                <a:ea typeface="Calibri" panose="020F0502020204030204" pitchFamily="34" charset="0"/>
                <a:cs typeface="Times New Roman" panose="02020603050405020304" pitchFamily="18" charset="0"/>
              </a:rPr>
              <a:t>Kruslin</a:t>
            </a:r>
            <a:r>
              <a:rPr lang="en-GB" sz="1800" dirty="0">
                <a:solidFill>
                  <a:schemeClr val="bg1"/>
                </a:solidFill>
                <a:effectLst/>
                <a:ea typeface="Calibri" panose="020F0502020204030204" pitchFamily="34" charset="0"/>
                <a:cs typeface="Times New Roman" panose="02020603050405020304" pitchFamily="18" charset="0"/>
              </a:rPr>
              <a:t> v. France, application no. </a:t>
            </a:r>
            <a:r>
              <a:rPr lang="en-GB" sz="1800" dirty="0">
                <a:solidFill>
                  <a:schemeClr val="bg1"/>
                </a:solidFill>
                <a:effectLst/>
                <a:ea typeface="Times New Roman" panose="02020603050405020304" pitchFamily="18" charset="0"/>
                <a:cs typeface="Times New Roman" panose="02020603050405020304" pitchFamily="18" charset="0"/>
              </a:rPr>
              <a:t>11801/85, 24 April 1990. ECtHR, </a:t>
            </a:r>
            <a:r>
              <a:rPr lang="en-GB" sz="1800" dirty="0" err="1">
                <a:solidFill>
                  <a:schemeClr val="bg1"/>
                </a:solidFill>
                <a:effectLst/>
                <a:ea typeface="Times New Roman" panose="02020603050405020304" pitchFamily="18" charset="0"/>
                <a:cs typeface="Times New Roman" panose="02020603050405020304" pitchFamily="18" charset="0"/>
              </a:rPr>
              <a:t>Huvig</a:t>
            </a:r>
            <a:r>
              <a:rPr lang="en-GB" sz="1800" dirty="0">
                <a:solidFill>
                  <a:schemeClr val="bg1"/>
                </a:solidFill>
                <a:effectLst/>
                <a:ea typeface="Times New Roman" panose="02020603050405020304" pitchFamily="18" charset="0"/>
                <a:cs typeface="Times New Roman" panose="02020603050405020304" pitchFamily="18" charset="0"/>
              </a:rPr>
              <a:t> v. France, application no. 11105/84, 24 April 1990. </a:t>
            </a:r>
            <a:r>
              <a:rPr lang="en-GB" sz="1800" dirty="0">
                <a:solidFill>
                  <a:schemeClr val="bg1"/>
                </a:solidFill>
                <a:effectLst/>
                <a:ea typeface="Calibri" panose="020F0502020204030204" pitchFamily="34" charset="0"/>
              </a:rPr>
              <a:t>ECtHR, Kopp v. Switzerland, application no. </a:t>
            </a:r>
            <a:r>
              <a:rPr lang="en-GB" sz="1800" dirty="0">
                <a:solidFill>
                  <a:schemeClr val="bg1"/>
                </a:solidFill>
                <a:effectLst/>
                <a:ea typeface="Times New Roman" panose="02020603050405020304" pitchFamily="18" charset="0"/>
              </a:rPr>
              <a:t>23224/94, 25 March 1998. ECtHR, Amann v. Switzerland, application no. 27798/95, 16 February 2000. </a:t>
            </a:r>
            <a:r>
              <a:rPr lang="en-GB" sz="1800" dirty="0">
                <a:solidFill>
                  <a:schemeClr val="bg1"/>
                </a:solidFill>
                <a:effectLst/>
                <a:ea typeface="Calibri" panose="020F0502020204030204" pitchFamily="34" charset="0"/>
              </a:rPr>
              <a:t>ECtHR, Weber and Saravia v. Germany, application no. 54934/00, 29 June 2006, §94-95. See also:  ECtHR, Association for European Integration and Human Rights and </a:t>
            </a:r>
            <a:r>
              <a:rPr lang="en-GB" sz="1800" dirty="0" err="1">
                <a:solidFill>
                  <a:schemeClr val="bg1"/>
                </a:solidFill>
                <a:effectLst/>
                <a:ea typeface="Calibri" panose="020F0502020204030204" pitchFamily="34" charset="0"/>
              </a:rPr>
              <a:t>Ekimdzhiev</a:t>
            </a:r>
            <a:r>
              <a:rPr lang="en-GB" sz="1800" dirty="0">
                <a:solidFill>
                  <a:schemeClr val="bg1"/>
                </a:solidFill>
                <a:effectLst/>
                <a:ea typeface="Calibri" panose="020F0502020204030204" pitchFamily="34" charset="0"/>
              </a:rPr>
              <a:t> v. Bulgaria, application no. 62540/00, 28 June 2007. ECtHR, Liberty and others v. the United Kingdom, application no. </a:t>
            </a:r>
            <a:r>
              <a:rPr lang="en-GB" sz="1800" dirty="0">
                <a:solidFill>
                  <a:schemeClr val="bg1"/>
                </a:solidFill>
                <a:effectLst/>
                <a:ea typeface="Times New Roman" panose="02020603050405020304" pitchFamily="18" charset="0"/>
              </a:rPr>
              <a:t>58243/00, 01 July 2008</a:t>
            </a:r>
            <a:r>
              <a:rPr lang="en-GB" sz="1800" dirty="0">
                <a:effectLst/>
                <a:latin typeface="Times New Roman" panose="02020603050405020304" pitchFamily="18" charset="0"/>
                <a:ea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solidFill>
                <a:schemeClr val="bg1"/>
              </a:solidFill>
            </a:endParaRPr>
          </a:p>
        </p:txBody>
      </p:sp>
    </p:spTree>
    <p:extLst>
      <p:ext uri="{BB962C8B-B14F-4D97-AF65-F5344CB8AC3E}">
        <p14:creationId xmlns:p14="http://schemas.microsoft.com/office/powerpoint/2010/main" val="3541881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59529-F90E-4086-9DCA-ADCA40BD38BA}"/>
              </a:ext>
            </a:extLst>
          </p:cNvPr>
          <p:cNvSpPr>
            <a:spLocks noGrp="1"/>
          </p:cNvSpPr>
          <p:nvPr>
            <p:ph type="title"/>
          </p:nvPr>
        </p:nvSpPr>
        <p:spPr/>
        <p:txBody>
          <a:bodyPr>
            <a:normAutofit/>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a:t>
            </a:r>
            <a:r>
              <a:rPr lang="nl-NL" dirty="0" err="1"/>
              <a:t>early</a:t>
            </a:r>
            <a:r>
              <a:rPr lang="nl-NL" dirty="0"/>
              <a:t> </a:t>
            </a:r>
            <a:r>
              <a:rPr lang="nl-NL" dirty="0" err="1"/>
              <a:t>exceptions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C6924061-D6F3-49ED-840D-0D7424903B36}"/>
              </a:ext>
            </a:extLst>
          </p:cNvPr>
          <p:cNvSpPr>
            <a:spLocks noGrp="1"/>
          </p:cNvSpPr>
          <p:nvPr>
            <p:ph idx="1"/>
          </p:nvPr>
        </p:nvSpPr>
        <p:spPr>
          <a:xfrm>
            <a:off x="677334" y="2160589"/>
            <a:ext cx="8596668" cy="4151434"/>
          </a:xfrm>
        </p:spPr>
        <p:txBody>
          <a:bodyPr/>
          <a:lstStyle/>
          <a:p>
            <a:r>
              <a:rPr lang="nl-NL" sz="1800" dirty="0">
                <a:solidFill>
                  <a:schemeClr val="bg1"/>
                </a:solidFill>
                <a:effectLst/>
                <a:ea typeface="Calibri" panose="020F0502020204030204" pitchFamily="34" charset="0"/>
              </a:rPr>
              <a:t>Step </a:t>
            </a:r>
            <a:r>
              <a:rPr lang="nl-NL" sz="1800" dirty="0" err="1">
                <a:solidFill>
                  <a:schemeClr val="bg1"/>
                </a:solidFill>
                <a:effectLst/>
                <a:ea typeface="Calibri" panose="020F0502020204030204" pitchFamily="34" charset="0"/>
              </a:rPr>
              <a:t>by</a:t>
            </a:r>
            <a:r>
              <a:rPr lang="nl-NL" sz="1800" dirty="0">
                <a:solidFill>
                  <a:schemeClr val="bg1"/>
                </a:solidFill>
                <a:effectLst/>
                <a:ea typeface="Calibri" panose="020F0502020204030204" pitchFamily="34" charset="0"/>
              </a:rPr>
              <a:t> step, more </a:t>
            </a:r>
            <a:r>
              <a:rPr lang="nl-NL" sz="1800" dirty="0" err="1">
                <a:solidFill>
                  <a:schemeClr val="bg1"/>
                </a:solidFill>
                <a:effectLst/>
                <a:ea typeface="Calibri" panose="020F0502020204030204" pitchFamily="34" charset="0"/>
              </a:rPr>
              <a:t>reqruiements</a:t>
            </a:r>
            <a:r>
              <a:rPr lang="nl-NL" sz="1800" dirty="0">
                <a:solidFill>
                  <a:schemeClr val="bg1"/>
                </a:solidFill>
                <a:effectLst/>
                <a:ea typeface="Calibri" panose="020F0502020204030204" pitchFamily="34" charset="0"/>
              </a:rPr>
              <a:t> have been </a:t>
            </a:r>
            <a:r>
              <a:rPr lang="nl-NL" sz="1800" dirty="0" err="1">
                <a:solidFill>
                  <a:schemeClr val="bg1"/>
                </a:solidFill>
                <a:effectLst/>
                <a:ea typeface="Calibri" panose="020F0502020204030204" pitchFamily="34" charset="0"/>
              </a:rPr>
              <a:t>attached</a:t>
            </a:r>
            <a:r>
              <a:rPr lang="nl-NL" sz="1800" dirty="0">
                <a:solidFill>
                  <a:schemeClr val="bg1"/>
                </a:solidFill>
                <a:effectLst/>
                <a:ea typeface="Calibri" panose="020F0502020204030204" pitchFamily="34" charset="0"/>
              </a:rPr>
              <a:t> tot </a:t>
            </a:r>
            <a:r>
              <a:rPr lang="nl-NL" sz="1800" dirty="0" err="1">
                <a:solidFill>
                  <a:schemeClr val="bg1"/>
                </a:solidFill>
                <a:effectLst/>
                <a:ea typeface="Calibri" panose="020F0502020204030204" pitchFamily="34" charset="0"/>
              </a:rPr>
              <a:t>this</a:t>
            </a:r>
            <a:r>
              <a:rPr lang="nl-NL" sz="1800" dirty="0">
                <a:solidFill>
                  <a:schemeClr val="bg1"/>
                </a:solidFill>
                <a:effectLst/>
                <a:ea typeface="Calibri" panose="020F0502020204030204" pitchFamily="34" charset="0"/>
              </a:rPr>
              <a:t> doctrine:</a:t>
            </a:r>
            <a:br>
              <a:rPr lang="nl-NL" dirty="0">
                <a:solidFill>
                  <a:schemeClr val="bg1"/>
                </a:solidFill>
                <a:ea typeface="Calibri" panose="020F0502020204030204" pitchFamily="34" charset="0"/>
              </a:rPr>
            </a:br>
            <a:endParaRPr lang="nl-NL" dirty="0">
              <a:solidFill>
                <a:schemeClr val="bg1"/>
              </a:solidFill>
            </a:endParaRPr>
          </a:p>
          <a:p>
            <a:pPr lvl="1" indent="-342900" algn="just">
              <a:lnSpc>
                <a:spcPct val="107000"/>
              </a:lnSpc>
              <a:buFont typeface="Times New Roman" panose="02020603050405020304" pitchFamily="18" charset="0"/>
              <a:buChar char="-"/>
            </a:pPr>
            <a:r>
              <a:rPr lang="en-GB"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Unclarity with respect to the categories of people liable to have their telephones tapped; </a:t>
            </a:r>
            <a:endParaRPr lang="nl-NL"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Times New Roman" panose="02020603050405020304" pitchFamily="18" charset="0"/>
              <a:buChar char="-"/>
            </a:pPr>
            <a:r>
              <a:rPr lang="en-GB"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Unclarity with respect to the nature of the offences which may give rise to such an order; </a:t>
            </a:r>
            <a:endParaRPr lang="nl-NL"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Times New Roman" panose="02020603050405020304" pitchFamily="18" charset="0"/>
              <a:buChar char="-"/>
            </a:pPr>
            <a:r>
              <a:rPr lang="en-GB"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Absence of a limit on the duration of telephone tapping;</a:t>
            </a:r>
            <a:endParaRPr lang="nl-NL"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Times New Roman" panose="02020603050405020304" pitchFamily="18" charset="0"/>
              <a:buChar char="-"/>
            </a:pPr>
            <a:r>
              <a:rPr lang="en-GB"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No procedure for drawing up the summary reports containing intercepted conversations;</a:t>
            </a:r>
            <a:endParaRPr lang="nl-NL"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Times New Roman" panose="02020603050405020304" pitchFamily="18" charset="0"/>
              <a:buChar char="-"/>
            </a:pPr>
            <a:r>
              <a:rPr lang="en-GB"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Unclarity on the point of the precautions to be taken in order to communicate the recordings for possible inspection by the judge and the defence;</a:t>
            </a:r>
            <a:endParaRPr lang="nl-NL"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Times New Roman" panose="02020603050405020304" pitchFamily="18" charset="0"/>
              <a:buChar char="-"/>
            </a:pPr>
            <a:r>
              <a:rPr lang="en-GB" dirty="0">
                <a:solidFill>
                  <a:schemeClr val="bg1"/>
                </a:solidFill>
                <a:effectLst/>
                <a:latin typeface="Times New Roman" panose="02020603050405020304" pitchFamily="18" charset="0"/>
                <a:ea typeface="Calibri" panose="020F0502020204030204" pitchFamily="34" charset="0"/>
              </a:rPr>
              <a:t>Unclarity about the circumstances in which recordings may or must be erased.</a:t>
            </a:r>
            <a:endParaRPr lang="nl-NL" dirty="0">
              <a:solidFill>
                <a:schemeClr val="bg1"/>
              </a:solidFill>
            </a:endParaRPr>
          </a:p>
        </p:txBody>
      </p:sp>
    </p:spTree>
    <p:extLst>
      <p:ext uri="{BB962C8B-B14F-4D97-AF65-F5344CB8AC3E}">
        <p14:creationId xmlns:p14="http://schemas.microsoft.com/office/powerpoint/2010/main" val="2685324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A718F-5017-4BE8-AE59-4CEC36F49F70}"/>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minimum </a:t>
            </a:r>
            <a:r>
              <a:rPr lang="nl-NL" dirty="0" err="1"/>
              <a:t>requirements</a:t>
            </a:r>
            <a:r>
              <a:rPr lang="nl-NL" dirty="0"/>
              <a:t> of </a:t>
            </a:r>
            <a:r>
              <a:rPr lang="nl-NL" dirty="0" err="1"/>
              <a:t>law</a:t>
            </a:r>
            <a:endParaRPr lang="nl-NL" dirty="0"/>
          </a:p>
        </p:txBody>
      </p:sp>
      <p:sp>
        <p:nvSpPr>
          <p:cNvPr id="3" name="Tijdelijke aanduiding voor inhoud 2">
            <a:extLst>
              <a:ext uri="{FF2B5EF4-FFF2-40B4-BE49-F238E27FC236}">
                <a16:creationId xmlns:a16="http://schemas.microsoft.com/office/drawing/2014/main" id="{087731F1-B853-4CE9-9EA1-5449D2E2E6F5}"/>
              </a:ext>
            </a:extLst>
          </p:cNvPr>
          <p:cNvSpPr>
            <a:spLocks noGrp="1"/>
          </p:cNvSpPr>
          <p:nvPr>
            <p:ph idx="1"/>
          </p:nvPr>
        </p:nvSpPr>
        <p:spPr/>
        <p:txBody>
          <a:bodyPr/>
          <a:lstStyle/>
          <a:p>
            <a:r>
              <a:rPr lang="nl-NL" sz="1800" dirty="0" err="1">
                <a:solidFill>
                  <a:schemeClr val="bg1"/>
                </a:solidFill>
              </a:rPr>
              <a:t>Zakharov</a:t>
            </a:r>
            <a:r>
              <a:rPr lang="nl-NL" sz="1800" dirty="0">
                <a:solidFill>
                  <a:schemeClr val="bg1"/>
                </a:solidFill>
              </a:rPr>
              <a:t> v. Russia (2015)</a:t>
            </a:r>
          </a:p>
          <a:p>
            <a:r>
              <a:rPr lang="en-GB" sz="1800" dirty="0">
                <a:solidFill>
                  <a:schemeClr val="bg1"/>
                </a:solidFill>
                <a:effectLst/>
                <a:ea typeface="Calibri" panose="020F0502020204030204" pitchFamily="34" charset="0"/>
                <a:cs typeface="Times New Roman" panose="02020603050405020304" pitchFamily="18" charset="0"/>
              </a:rPr>
              <a:t>Centrum </a:t>
            </a:r>
            <a:r>
              <a:rPr lang="en-GB" sz="1800" dirty="0" err="1">
                <a:solidFill>
                  <a:schemeClr val="bg1"/>
                </a:solidFill>
                <a:effectLst/>
                <a:ea typeface="Calibri" panose="020F0502020204030204" pitchFamily="34" charset="0"/>
                <a:cs typeface="Times New Roman" panose="02020603050405020304" pitchFamily="18" charset="0"/>
              </a:rPr>
              <a:t>För</a:t>
            </a:r>
            <a:r>
              <a:rPr lang="en-GB" sz="1800" dirty="0">
                <a:solidFill>
                  <a:schemeClr val="bg1"/>
                </a:solidFill>
                <a:effectLst/>
                <a:ea typeface="Calibri" panose="020F0502020204030204" pitchFamily="34" charset="0"/>
                <a:cs typeface="Times New Roman" panose="02020603050405020304" pitchFamily="18" charset="0"/>
              </a:rPr>
              <a:t> </a:t>
            </a:r>
            <a:r>
              <a:rPr lang="en-GB" sz="1800" dirty="0" err="1">
                <a:solidFill>
                  <a:schemeClr val="bg1"/>
                </a:solidFill>
                <a:effectLst/>
                <a:ea typeface="Calibri" panose="020F0502020204030204" pitchFamily="34" charset="0"/>
                <a:cs typeface="Times New Roman" panose="02020603050405020304" pitchFamily="18" charset="0"/>
              </a:rPr>
              <a:t>Rättvisa</a:t>
            </a:r>
            <a:r>
              <a:rPr lang="en-GB" sz="1800" dirty="0">
                <a:solidFill>
                  <a:schemeClr val="bg1"/>
                </a:solidFill>
                <a:effectLst/>
                <a:ea typeface="Calibri" panose="020F0502020204030204" pitchFamily="34" charset="0"/>
                <a:cs typeface="Times New Roman" panose="02020603050405020304" pitchFamily="18" charset="0"/>
              </a:rPr>
              <a:t> v. Sweden (2018)</a:t>
            </a:r>
          </a:p>
          <a:p>
            <a:r>
              <a:rPr lang="en-GB" sz="1800" dirty="0">
                <a:solidFill>
                  <a:schemeClr val="bg1"/>
                </a:solidFill>
                <a:effectLst/>
                <a:ea typeface="Calibri" panose="020F0502020204030204" pitchFamily="34" charset="0"/>
                <a:cs typeface="Times New Roman" panose="02020603050405020304" pitchFamily="18" charset="0"/>
              </a:rPr>
              <a:t>Big Brother Watch and others v. the United Kingdom (2019)</a:t>
            </a:r>
          </a:p>
        </p:txBody>
      </p:sp>
    </p:spTree>
    <p:extLst>
      <p:ext uri="{BB962C8B-B14F-4D97-AF65-F5344CB8AC3E}">
        <p14:creationId xmlns:p14="http://schemas.microsoft.com/office/powerpoint/2010/main" val="40350163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extLst>
              <p:ext uri="{D42A27DB-BD31-4B8C-83A1-F6EECF244321}">
                <p14:modId xmlns:p14="http://schemas.microsoft.com/office/powerpoint/2010/main" val="3053326399"/>
              </p:ext>
            </p:extLst>
          </p:nvPr>
        </p:nvGraphicFramePr>
        <p:xfrm>
          <a:off x="731928" y="1148985"/>
          <a:ext cx="8735253" cy="4560029"/>
        </p:xfrm>
        <a:graphic>
          <a:graphicData uri="http://schemas.openxmlformats.org/drawingml/2006/table">
            <a:tbl>
              <a:tblPr firstRow="1" bandRow="1">
                <a:tableStyleId>{5C22544A-7EE6-4342-B048-85BDC9FD1C3A}</a:tableStyleId>
              </a:tblPr>
              <a:tblGrid>
                <a:gridCol w="2911751">
                  <a:extLst>
                    <a:ext uri="{9D8B030D-6E8A-4147-A177-3AD203B41FA5}">
                      <a16:colId xmlns:a16="http://schemas.microsoft.com/office/drawing/2014/main" val="2793819992"/>
                    </a:ext>
                  </a:extLst>
                </a:gridCol>
                <a:gridCol w="2911751">
                  <a:extLst>
                    <a:ext uri="{9D8B030D-6E8A-4147-A177-3AD203B41FA5}">
                      <a16:colId xmlns:a16="http://schemas.microsoft.com/office/drawing/2014/main" val="36878769"/>
                    </a:ext>
                  </a:extLst>
                </a:gridCol>
                <a:gridCol w="2911751">
                  <a:extLst>
                    <a:ext uri="{9D8B030D-6E8A-4147-A177-3AD203B41FA5}">
                      <a16:colId xmlns:a16="http://schemas.microsoft.com/office/drawing/2014/main" val="479287329"/>
                    </a:ext>
                  </a:extLst>
                </a:gridCol>
              </a:tblGrid>
              <a:tr h="432445">
                <a:tc>
                  <a:txBody>
                    <a:bodyPr/>
                    <a:lstStyle/>
                    <a:p>
                      <a:pP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References to how prudently (or not) powers are used in practice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References to another minimum requirement of law</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3790155">
                <a:tc>
                  <a:txBody>
                    <a:bodyPr/>
                    <a:lstStyle/>
                    <a:p>
                      <a:pP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1. Accessibility of the domestic law</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 </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solidFill>
                            <a:srgbClr val="000000"/>
                          </a:solidFill>
                          <a:effectLst/>
                          <a:latin typeface="+mn-lt"/>
                          <a:ea typeface="Calibri" panose="020F0502020204030204" pitchFamily="34" charset="0"/>
                          <a:cs typeface="Times New Roman" panose="02020603050405020304" pitchFamily="18" charset="0"/>
                        </a:rPr>
                        <a:t>the Court did ‘</a:t>
                      </a:r>
                      <a:r>
                        <a:rPr lang="en-GB" sz="1600" dirty="0">
                          <a:effectLst/>
                          <a:latin typeface="+mn-lt"/>
                          <a:ea typeface="Calibri" panose="020F0502020204030204" pitchFamily="34" charset="0"/>
                          <a:cs typeface="Times New Roman" panose="02020603050405020304" pitchFamily="18" charset="0"/>
                        </a:rPr>
                        <a:t>not find it necessary to pursue further the issue of the accessibility of the domestic law. It will concentrate instead on the requirements of “foreseeability” and “necessity”. </a:t>
                      </a:r>
                      <a:r>
                        <a:rPr lang="en-GB" sz="1600" dirty="0" err="1">
                          <a:effectLst/>
                          <a:latin typeface="+mn-lt"/>
                          <a:ea typeface="Calibri" panose="020F0502020204030204" pitchFamily="34" charset="0"/>
                          <a:cs typeface="Times New Roman" panose="02020603050405020304" pitchFamily="18" charset="0"/>
                        </a:rPr>
                        <a:t>Zakharov</a:t>
                      </a:r>
                      <a:endParaRPr lang="nl-N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 </a:t>
                      </a:r>
                      <a:endParaRPr lang="nl-N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600" dirty="0">
                          <a:solidFill>
                            <a:srgbClr val="000000"/>
                          </a:solidFill>
                          <a:effectLst/>
                          <a:latin typeface="+mn-lt"/>
                          <a:ea typeface="Calibri" panose="020F0502020204030204" pitchFamily="34" charset="0"/>
                          <a:cs typeface="Times New Roman" panose="02020603050405020304" pitchFamily="18" charset="0"/>
                        </a:rPr>
                        <a:t>‘This is a question that goes to the foreseeability and necessity of the relevant law, rather than its accessibility.’ Big Brother Watch</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238997"/>
                  </a:ext>
                </a:extLst>
              </a:tr>
            </a:tbl>
          </a:graphicData>
        </a:graphic>
      </p:graphicFrame>
    </p:spTree>
    <p:extLst>
      <p:ext uri="{BB962C8B-B14F-4D97-AF65-F5344CB8AC3E}">
        <p14:creationId xmlns:p14="http://schemas.microsoft.com/office/powerpoint/2010/main" val="149510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full body scan">
            <a:hlinkClick r:id="rId2" tgtFrame="&quot;_blank&quot;"/>
            <a:extLst>
              <a:ext uri="{FF2B5EF4-FFF2-40B4-BE49-F238E27FC236}">
                <a16:creationId xmlns:a16="http://schemas.microsoft.com/office/drawing/2014/main" id="{92C13E96-7FB3-4150-A6B8-4367A468C1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25" y="660119"/>
            <a:ext cx="3993073" cy="3854008"/>
          </a:xfrm>
          <a:prstGeom prst="rect">
            <a:avLst/>
          </a:prstGeom>
          <a:noFill/>
          <a:ln>
            <a:noFill/>
          </a:ln>
        </p:spPr>
      </p:pic>
      <p:pic>
        <p:nvPicPr>
          <p:cNvPr id="3" name="Afbeelding 2" descr="Afbeeldingsresultaat voor fit bit">
            <a:hlinkClick r:id="rId4" tgtFrame="&quot;_blank&quot;"/>
            <a:extLst>
              <a:ext uri="{FF2B5EF4-FFF2-40B4-BE49-F238E27FC236}">
                <a16:creationId xmlns:a16="http://schemas.microsoft.com/office/drawing/2014/main" id="{CFCC4569-1884-46BC-BF70-E01602783D2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713" y="1807278"/>
            <a:ext cx="6927259" cy="4269431"/>
          </a:xfrm>
          <a:prstGeom prst="rect">
            <a:avLst/>
          </a:prstGeom>
          <a:noFill/>
          <a:ln>
            <a:noFill/>
          </a:ln>
        </p:spPr>
      </p:pic>
      <p:pic>
        <p:nvPicPr>
          <p:cNvPr id="4" name="Afbeelding 3" descr="https://www.sleepcycle.com/wp-content/uploads/2016/06/microphone.jpg">
            <a:hlinkClick r:id="rId6"/>
            <a:extLst>
              <a:ext uri="{FF2B5EF4-FFF2-40B4-BE49-F238E27FC236}">
                <a16:creationId xmlns:a16="http://schemas.microsoft.com/office/drawing/2014/main" id="{6AE42912-CE44-4ED4-A7FE-D5F13B2BED2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4284" y="244696"/>
            <a:ext cx="3953433" cy="4269431"/>
          </a:xfrm>
          <a:prstGeom prst="rect">
            <a:avLst/>
          </a:prstGeom>
          <a:noFill/>
          <a:ln>
            <a:noFill/>
          </a:ln>
        </p:spPr>
      </p:pic>
    </p:spTree>
    <p:extLst>
      <p:ext uri="{BB962C8B-B14F-4D97-AF65-F5344CB8AC3E}">
        <p14:creationId xmlns:p14="http://schemas.microsoft.com/office/powerpoint/2010/main" val="13979869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469294" y="211439"/>
          <a:ext cx="11253411" cy="6204594"/>
        </p:xfrm>
        <a:graphic>
          <a:graphicData uri="http://schemas.openxmlformats.org/drawingml/2006/table">
            <a:tbl>
              <a:tblPr firstRow="1" bandRow="1">
                <a:tableStyleId>{5C22544A-7EE6-4342-B048-85BDC9FD1C3A}</a:tableStyleId>
              </a:tblPr>
              <a:tblGrid>
                <a:gridCol w="2607735">
                  <a:extLst>
                    <a:ext uri="{9D8B030D-6E8A-4147-A177-3AD203B41FA5}">
                      <a16:colId xmlns:a16="http://schemas.microsoft.com/office/drawing/2014/main" val="2793819992"/>
                    </a:ext>
                  </a:extLst>
                </a:gridCol>
                <a:gridCol w="3376989">
                  <a:extLst>
                    <a:ext uri="{9D8B030D-6E8A-4147-A177-3AD203B41FA5}">
                      <a16:colId xmlns:a16="http://schemas.microsoft.com/office/drawing/2014/main" val="36878769"/>
                    </a:ext>
                  </a:extLst>
                </a:gridCol>
                <a:gridCol w="5268687">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282355">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2. Scope of application of the secret surveillance measures</a:t>
                      </a:r>
                      <a:endParaRPr lang="nl-NL" sz="24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061305">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2.1 The nature of the offences which may give rise to an interception order;</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A</a:t>
                      </a:r>
                      <a:r>
                        <a:rPr lang="en-US" sz="1400" dirty="0" err="1">
                          <a:effectLst/>
                          <a:latin typeface="+mn-lt"/>
                          <a:ea typeface="Calibri" panose="020F0502020204030204" pitchFamily="34" charset="0"/>
                          <a:cs typeface="Times New Roman" panose="02020603050405020304" pitchFamily="18" charset="0"/>
                        </a:rPr>
                        <a:t>lthough</a:t>
                      </a:r>
                      <a:r>
                        <a:rPr lang="en-US" sz="1400" dirty="0">
                          <a:effectLst/>
                          <a:latin typeface="+mn-lt"/>
                          <a:ea typeface="Calibri" panose="020F0502020204030204" pitchFamily="34" charset="0"/>
                          <a:cs typeface="Times New Roman" panose="02020603050405020304" pitchFamily="18" charset="0"/>
                        </a:rPr>
                        <a:t> </a:t>
                      </a:r>
                      <a:r>
                        <a:rPr lang="en-GB" sz="1400" dirty="0">
                          <a:effectLst/>
                          <a:latin typeface="+mn-lt"/>
                          <a:ea typeface="Calibri" panose="020F0502020204030204" pitchFamily="34" charset="0"/>
                          <a:cs typeface="Times New Roman" panose="02020603050405020304" pitchFamily="18" charset="0"/>
                        </a:rPr>
                        <a:t>the Russian law </a:t>
                      </a:r>
                      <a:r>
                        <a:rPr lang="en-GB" sz="1400" dirty="0">
                          <a:effectLst/>
                          <a:highlight>
                            <a:srgbClr val="008000"/>
                          </a:highlight>
                          <a:latin typeface="+mn-lt"/>
                          <a:ea typeface="Calibri" panose="020F0502020204030204" pitchFamily="34" charset="0"/>
                          <a:cs typeface="Times New Roman" panose="02020603050405020304" pitchFamily="18" charset="0"/>
                        </a:rPr>
                        <a:t>‘leaves the authorities an almost unlimited degree of discretion </a:t>
                      </a:r>
                      <a:r>
                        <a:rPr lang="en-GB" sz="1400" dirty="0">
                          <a:effectLst/>
                          <a:latin typeface="+mn-lt"/>
                          <a:ea typeface="Calibri" panose="020F0502020204030204" pitchFamily="34" charset="0"/>
                          <a:cs typeface="Times New Roman" panose="02020603050405020304" pitchFamily="18" charset="0"/>
                        </a:rPr>
                        <a:t>in determining which events or acts constitute such a threat and whether that threat is serious enough to justify secret surveillance, thereby creating possibilities for abuse</a:t>
                      </a:r>
                      <a:r>
                        <a:rPr lang="en-GB" sz="1400" dirty="0">
                          <a:solidFill>
                            <a:srgbClr val="000000"/>
                          </a:solidFill>
                          <a:effectLst/>
                          <a:latin typeface="+mn-lt"/>
                          <a:ea typeface="Calibri" panose="020F0502020204030204" pitchFamily="34" charset="0"/>
                          <a:cs typeface="Times New Roman" panose="02020603050405020304" pitchFamily="18" charset="0"/>
                        </a:rPr>
                        <a:t>’, the Court did not find a violation on this point. Instead, it referred to the fact that </a:t>
                      </a:r>
                      <a:r>
                        <a:rPr lang="en-GB" sz="1400" dirty="0">
                          <a:solidFill>
                            <a:srgbClr val="000000"/>
                          </a:solidFill>
                          <a:effectLst/>
                          <a:highlight>
                            <a:srgbClr val="008000"/>
                          </a:highlight>
                          <a:latin typeface="+mn-lt"/>
                          <a:ea typeface="Calibri" panose="020F0502020204030204" pitchFamily="34" charset="0"/>
                          <a:cs typeface="Times New Roman" panose="02020603050405020304" pitchFamily="18" charset="0"/>
                        </a:rPr>
                        <a:t>‘</a:t>
                      </a:r>
                      <a:r>
                        <a:rPr lang="en-US" sz="1400" dirty="0">
                          <a:effectLst/>
                          <a:highlight>
                            <a:srgbClr val="008000"/>
                          </a:highlight>
                          <a:latin typeface="+mn-lt"/>
                          <a:ea typeface="Calibri" panose="020F0502020204030204" pitchFamily="34" charset="0"/>
                          <a:cs typeface="Times New Roman" panose="02020603050405020304" pitchFamily="18" charset="0"/>
                        </a:rPr>
                        <a:t>prior judicial </a:t>
                      </a:r>
                      <a:r>
                        <a:rPr lang="en-US" sz="1400" dirty="0" err="1">
                          <a:effectLst/>
                          <a:highlight>
                            <a:srgbClr val="008000"/>
                          </a:highlight>
                          <a:latin typeface="+mn-lt"/>
                          <a:ea typeface="Calibri" panose="020F0502020204030204" pitchFamily="34" charset="0"/>
                          <a:cs typeface="Times New Roman" panose="02020603050405020304" pitchFamily="18" charset="0"/>
                        </a:rPr>
                        <a:t>authorisation</a:t>
                      </a:r>
                      <a:r>
                        <a:rPr lang="en-US" sz="1400" dirty="0">
                          <a:effectLst/>
                          <a:highlight>
                            <a:srgbClr val="008000"/>
                          </a:highligh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for interceptions is required in Russia. Such judicial </a:t>
                      </a:r>
                      <a:r>
                        <a:rPr lang="en-US" sz="1400" dirty="0" err="1">
                          <a:effectLst/>
                          <a:latin typeface="+mn-lt"/>
                          <a:ea typeface="Calibri" panose="020F0502020204030204" pitchFamily="34" charset="0"/>
                          <a:cs typeface="Times New Roman" panose="02020603050405020304" pitchFamily="18" charset="0"/>
                        </a:rPr>
                        <a:t>authorisation</a:t>
                      </a:r>
                      <a:r>
                        <a:rPr lang="en-US" sz="1400" dirty="0">
                          <a:effectLst/>
                          <a:latin typeface="+mn-lt"/>
                          <a:ea typeface="Calibri" panose="020F0502020204030204" pitchFamily="34" charset="0"/>
                          <a:cs typeface="Times New Roman" panose="02020603050405020304" pitchFamily="18" charset="0"/>
                        </a:rPr>
                        <a:t> may serve to limit the law-enforcement authorities’ discretion [].’ </a:t>
                      </a:r>
                      <a:r>
                        <a:rPr lang="en-US" sz="1400" dirty="0" err="1">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204869">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2.2 A definition of the categories of people liable to be subject to surveillance measures.</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while anyone could potentially have their communications intercepted under the section 8(4) regime, </a:t>
                      </a:r>
                      <a:r>
                        <a:rPr lang="en-GB" sz="1400" dirty="0">
                          <a:effectLst/>
                          <a:highlight>
                            <a:srgbClr val="008000"/>
                          </a:highlight>
                          <a:latin typeface="+mn-lt"/>
                          <a:ea typeface="Calibri" panose="020F0502020204030204" pitchFamily="34" charset="0"/>
                          <a:cs typeface="Times New Roman" panose="02020603050405020304" pitchFamily="18" charset="0"/>
                        </a:rPr>
                        <a:t>it is clear that the intelligence services are neither intercepting everyone’s communications</a:t>
                      </a:r>
                      <a:r>
                        <a:rPr lang="en-GB" sz="1400" dirty="0">
                          <a:effectLst/>
                          <a:latin typeface="+mn-lt"/>
                          <a:ea typeface="Calibri" panose="020F0502020204030204" pitchFamily="34" charset="0"/>
                          <a:cs typeface="Times New Roman" panose="02020603050405020304" pitchFamily="18" charset="0"/>
                        </a:rPr>
                        <a:t>, nor exercising an unfettered discretion to intercept whatever communications they wish.’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highlight>
                            <a:srgbClr val="008000"/>
                          </a:highlight>
                          <a:latin typeface="+mn-lt"/>
                          <a:ea typeface="Calibri" panose="020F0502020204030204" pitchFamily="34" charset="0"/>
                          <a:cs typeface="Times New Roman" panose="02020603050405020304" pitchFamily="18" charset="0"/>
                        </a:rPr>
                        <a:t>‘Bulk interception is by definition untargeted, and to require “reasonable suspicion” would render the operation of such a scheme impossible. </a:t>
                      </a:r>
                      <a:r>
                        <a:rPr lang="en-GB" sz="1400" dirty="0">
                          <a:solidFill>
                            <a:srgbClr val="000000"/>
                          </a:solidFill>
                          <a:effectLst/>
                          <a:latin typeface="+mn-lt"/>
                          <a:ea typeface="Calibri" panose="020F0502020204030204" pitchFamily="34" charset="0"/>
                          <a:cs typeface="Times New Roman" panose="02020603050405020304" pitchFamily="18" charset="0"/>
                        </a:rPr>
                        <a:t>Similarly, the requirement of “subsequent notification” assumes the existence of clearly defined surveillance targets, which is simply not the case in a bulk interception regime. Judicial authorisation, by contrast, is not inherently incompatible with the effective functioning of bulk interception. While the Court has recognised that judicial authorisation is an “important safeguard against arbitrariness”, to date it has not considered it to be a “necessary requirement” or the exclusion of judicial control to be outside “the limits of what may be deemed necessary in a democratic society”</a:t>
                      </a:r>
                      <a:r>
                        <a:rPr lang="en-GB" sz="1400" i="1" dirty="0">
                          <a:solidFill>
                            <a:srgbClr val="000000"/>
                          </a:solidFill>
                          <a:effectLst/>
                          <a:latin typeface="+mn-lt"/>
                          <a:ea typeface="Calibri" panose="020F0502020204030204" pitchFamily="34" charset="0"/>
                          <a:cs typeface="Times New Roman" panose="02020603050405020304" pitchFamily="18" charset="0"/>
                        </a:rPr>
                        <a:t>.</a:t>
                      </a: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US" sz="1400" dirty="0">
                          <a:effectLst/>
                          <a:latin typeface="+mn-lt"/>
                          <a:ea typeface="Calibri" panose="020F0502020204030204" pitchFamily="34" charset="0"/>
                          <a:cs typeface="Times New Roman" panose="02020603050405020304" pitchFamily="18" charset="0"/>
                        </a:rPr>
                        <a:t>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28913462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151422"/>
          <a:ext cx="9932610" cy="6555155"/>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another minimum requirement of law</a:t>
                      </a:r>
                      <a:endParaRPr lang="nl-NL" sz="4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3. The duration of secret surveillance </a:t>
                      </a:r>
                      <a:br>
                        <a:rPr lang="en-GB" sz="1400">
                          <a:effectLst/>
                          <a:latin typeface="+mn-lt"/>
                          <a:ea typeface="Calibri" panose="020F0502020204030204" pitchFamily="34" charset="0"/>
                          <a:cs typeface="Times New Roman" panose="02020603050405020304" pitchFamily="18" charset="0"/>
                        </a:rPr>
                      </a:br>
                      <a:r>
                        <a:rPr lang="en-GB" sz="1400">
                          <a:effectLst/>
                          <a:latin typeface="+mn-lt"/>
                          <a:ea typeface="Calibri" panose="020F0502020204030204" pitchFamily="34" charset="0"/>
                          <a:cs typeface="Times New Roman" panose="02020603050405020304" pitchFamily="18" charset="0"/>
                        </a:rPr>
                        <a:t>measures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806474">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3.1 The period after which an interception warrant will expire;</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762655">
                <a:tc>
                  <a:txBody>
                    <a:bodyPr/>
                    <a:lstStyle/>
                    <a:p>
                      <a:pPr>
                        <a:lnSpc>
                          <a:spcPct val="107000"/>
                        </a:lnSpc>
                        <a:spcAft>
                          <a:spcPts val="0"/>
                        </a:spcAft>
                      </a:pPr>
                      <a:r>
                        <a:rPr lang="en-GB" sz="1400">
                          <a:solidFill>
                            <a:srgbClr val="000000"/>
                          </a:solidFill>
                          <a:effectLst/>
                          <a:latin typeface="+mn-lt"/>
                          <a:ea typeface="Calibri" panose="020F0502020204030204" pitchFamily="34" charset="0"/>
                          <a:cs typeface="Times New Roman" panose="02020603050405020304" pitchFamily="18" charset="0"/>
                        </a:rPr>
                        <a:t>3.2 The conditions under which a warrant can be renewed;</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1934461"/>
                  </a:ext>
                </a:extLst>
              </a:tr>
              <a:tr h="2925283">
                <a:tc>
                  <a:txBody>
                    <a:bodyPr/>
                    <a:lstStyle/>
                    <a:p>
                      <a:pPr>
                        <a:lnSpc>
                          <a:spcPct val="107000"/>
                        </a:lnSpc>
                        <a:spcAft>
                          <a:spcPts val="0"/>
                        </a:spcAft>
                      </a:pPr>
                      <a:r>
                        <a:rPr lang="en-GB" sz="1400">
                          <a:solidFill>
                            <a:srgbClr val="000000"/>
                          </a:solidFill>
                          <a:effectLst/>
                          <a:latin typeface="+mn-lt"/>
                          <a:ea typeface="Calibri" panose="020F0502020204030204" pitchFamily="34" charset="0"/>
                          <a:cs typeface="Times New Roman" panose="02020603050405020304" pitchFamily="18" charset="0"/>
                        </a:rPr>
                        <a:t>3.3 The circumstances in which it must be cancelled.</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‘the duty on the Secretary of State to cancel </a:t>
                      </a:r>
                      <a:r>
                        <a:rPr lang="en-GB" sz="1400" dirty="0">
                          <a:effectLst/>
                          <a:highlight>
                            <a:srgbClr val="008000"/>
                          </a:highlight>
                          <a:latin typeface="+mn-lt"/>
                          <a:ea typeface="Calibri" panose="020F0502020204030204" pitchFamily="34" charset="0"/>
                          <a:cs typeface="Times New Roman" panose="02020603050405020304" pitchFamily="18" charset="0"/>
                        </a:rPr>
                        <a:t>warrants which were no longer necessary meant, in practice, that the intelligence services had to keep their warrants under continuous review.’ </a:t>
                      </a:r>
                      <a:r>
                        <a:rPr lang="en-GB" sz="1400" dirty="0">
                          <a:effectLst/>
                          <a:latin typeface="+mn-lt"/>
                          <a:ea typeface="Calibri" panose="020F0502020204030204" pitchFamily="34" charset="0"/>
                          <a:cs typeface="Times New Roman" panose="02020603050405020304" pitchFamily="18" charset="0"/>
                        </a:rPr>
                        <a:t>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‘notwithstanding that the relevant legislation is less clear with regard to the third safeguard, it must be borne in mind that any permit is valid for a maximum of six months and that a renewal requires a review as to whether the conditions are still met.’ Centrum </a:t>
                      </a:r>
                      <a:r>
                        <a:rPr lang="en-GB" sz="1400" dirty="0" err="1">
                          <a:effectLst/>
                          <a:latin typeface="+mn-lt"/>
                          <a:ea typeface="Calibri" panose="020F0502020204030204" pitchFamily="34" charset="0"/>
                          <a:cs typeface="Times New Roman" panose="02020603050405020304" pitchFamily="18" charset="0"/>
                        </a:rPr>
                        <a:t>för</a:t>
                      </a:r>
                      <a:r>
                        <a:rPr lang="en-GB" sz="1400" dirty="0">
                          <a:effectLst/>
                          <a:latin typeface="+mn-lt"/>
                          <a:ea typeface="Calibri" panose="020F0502020204030204" pitchFamily="34" charset="0"/>
                          <a:cs typeface="Times New Roman" panose="02020603050405020304" pitchFamily="18" charset="0"/>
                        </a:rPr>
                        <a:t> </a:t>
                      </a:r>
                      <a:r>
                        <a:rPr lang="en-GB" sz="1400" dirty="0" err="1">
                          <a:effectLst/>
                          <a:latin typeface="+mn-lt"/>
                          <a:ea typeface="Calibri" panose="020F0502020204030204" pitchFamily="34" charset="0"/>
                          <a:cs typeface="Times New Roman" panose="02020603050405020304" pitchFamily="18" charset="0"/>
                        </a:rPr>
                        <a:t>Rättvisa</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6071653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7785860"/>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374021">
                <a:tc>
                  <a:txBody>
                    <a:bodyPr/>
                    <a:lstStyle/>
                    <a:p>
                      <a:pPr>
                        <a:lnSpc>
                          <a:spcPct val="107000"/>
                        </a:lnSpc>
                        <a:spcAft>
                          <a:spcPts val="0"/>
                        </a:spcAft>
                      </a:pPr>
                      <a:r>
                        <a:rPr lang="en-US" sz="2000" b="1" dirty="0">
                          <a:effectLst/>
                          <a:latin typeface="+mn-lt"/>
                          <a:ea typeface="Calibri" panose="020F0502020204030204" pitchFamily="34" charset="0"/>
                          <a:cs typeface="Times New Roman" panose="02020603050405020304" pitchFamily="18" charset="0"/>
                        </a:rPr>
                        <a:t> </a:t>
                      </a:r>
                      <a:endParaRPr lang="nl-NL" sz="3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3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b="1">
                          <a:effectLst/>
                          <a:latin typeface="+mn-lt"/>
                          <a:ea typeface="Calibri" panose="020F0502020204030204" pitchFamily="34" charset="0"/>
                          <a:cs typeface="Times New Roman" panose="02020603050405020304" pitchFamily="18" charset="0"/>
                        </a:rPr>
                        <a:t>References to another minimum requirement of law</a:t>
                      </a:r>
                      <a:endParaRPr lang="nl-NL" sz="3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374021">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4. The procedures for processing data</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1473700">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4.1 Storing;</a:t>
                      </a:r>
                      <a:endParaRPr lang="nl-NL" sz="2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solidFill>
                            <a:srgbClr val="000000"/>
                          </a:solidFill>
                          <a:effectLst/>
                          <a:latin typeface="+mn-lt"/>
                          <a:ea typeface="Calibri" panose="020F0502020204030204" pitchFamily="34" charset="0"/>
                          <a:cs typeface="Times New Roman" panose="02020603050405020304" pitchFamily="18" charset="0"/>
                        </a:rPr>
                        <a:t>‘Although the FRA may maintain databases for raw material containing personal data up to one year, it has to be kept in mind that raw material is unprocessed information. That is, it has yet to be subjected to manual treatment. The Court accepts that it is necessary for the FRA to store raw material before it can be manually processed.’</a:t>
                      </a:r>
                      <a:r>
                        <a:rPr lang="en-GB" sz="1200" dirty="0">
                          <a:effectLst/>
                          <a:latin typeface="+mn-lt"/>
                          <a:ea typeface="Calibri" panose="020F0502020204030204" pitchFamily="34" charset="0"/>
                          <a:cs typeface="Times New Roman" panose="02020603050405020304" pitchFamily="18" charset="0"/>
                        </a:rPr>
                        <a:t> Centrum </a:t>
                      </a:r>
                      <a:r>
                        <a:rPr lang="en-GB" sz="1200" dirty="0" err="1">
                          <a:effectLst/>
                          <a:latin typeface="+mn-lt"/>
                          <a:ea typeface="Calibri" panose="020F0502020204030204" pitchFamily="34" charset="0"/>
                          <a:cs typeface="Times New Roman" panose="02020603050405020304" pitchFamily="18" charset="0"/>
                        </a:rPr>
                        <a:t>för</a:t>
                      </a:r>
                      <a:r>
                        <a:rPr lang="en-GB" sz="1200" dirty="0">
                          <a:effectLst/>
                          <a:latin typeface="+mn-lt"/>
                          <a:ea typeface="Calibri" panose="020F0502020204030204" pitchFamily="34" charset="0"/>
                          <a:cs typeface="Times New Roman" panose="02020603050405020304" pitchFamily="18" charset="0"/>
                        </a:rPr>
                        <a:t> </a:t>
                      </a:r>
                      <a:r>
                        <a:rPr lang="en-GB" sz="1200" dirty="0" err="1">
                          <a:effectLst/>
                          <a:latin typeface="+mn-lt"/>
                          <a:ea typeface="Calibri" panose="020F0502020204030204" pitchFamily="34" charset="0"/>
                          <a:cs typeface="Times New Roman" panose="02020603050405020304" pitchFamily="18" charset="0"/>
                        </a:rPr>
                        <a:t>Rättvisa</a:t>
                      </a:r>
                      <a:endParaRPr lang="nl-NL" sz="2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 </a:t>
                      </a:r>
                      <a:endParaRPr lang="nl-NL" sz="2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dirty="0">
                          <a:solidFill>
                            <a:srgbClr val="000000"/>
                          </a:solidFill>
                          <a:effectLst/>
                          <a:latin typeface="+mn-lt"/>
                          <a:ea typeface="Times New Roman" panose="02020603050405020304" pitchFamily="18" charset="0"/>
                          <a:cs typeface="Times New Roman" panose="02020603050405020304" pitchFamily="18" charset="0"/>
                        </a:rPr>
                        <a:t>‘while the specific retention periods are not in the public domain, it is clear that they </a:t>
                      </a:r>
                      <a:r>
                        <a:rPr lang="en-GB" sz="1200" dirty="0">
                          <a:solidFill>
                            <a:srgbClr val="000000"/>
                          </a:solidFill>
                          <a:effectLst/>
                          <a:highlight>
                            <a:srgbClr val="008000"/>
                          </a:highlight>
                          <a:latin typeface="+mn-lt"/>
                          <a:ea typeface="Times New Roman" panose="02020603050405020304" pitchFamily="18" charset="0"/>
                          <a:cs typeface="Times New Roman" panose="02020603050405020304" pitchFamily="18" charset="0"/>
                        </a:rPr>
                        <a:t>cannot exceed two years and, in practice, they do not exceed one year </a:t>
                      </a:r>
                      <a:r>
                        <a:rPr lang="en-GB" sz="1200" dirty="0">
                          <a:solidFill>
                            <a:srgbClr val="000000"/>
                          </a:solidFill>
                          <a:effectLst/>
                          <a:latin typeface="+mn-lt"/>
                          <a:ea typeface="Times New Roman" panose="02020603050405020304" pitchFamily="18" charset="0"/>
                          <a:cs typeface="Times New Roman" panose="02020603050405020304" pitchFamily="18" charset="0"/>
                        </a:rPr>
                        <a:t>(with much content and related communications data being retained for significantly shorter periods).’ Big Brother Watch</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Times New Roman" panose="02020603050405020304" pitchFamily="18" charset="0"/>
                          <a:cs typeface="Times New Roman" panose="02020603050405020304" pitchFamily="18" charset="0"/>
                        </a:rPr>
                        <a:t>IPT ‘can examine whether the time-limits for retention have been complied with and, if they have not, it may find that there has been a breach of Article 8 of the Convention and order the destruction of the relevant material.’ Big Brother Watch</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398369">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4.2 Accessing;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989143"/>
                  </a:ext>
                </a:extLst>
              </a:tr>
              <a:tr h="290550">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4.3 Examining;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695942"/>
                  </a:ext>
                </a:extLst>
              </a:tr>
              <a:tr h="363187">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4.4 Using;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474802"/>
                  </a:ext>
                </a:extLst>
              </a:tr>
              <a:tr h="2091389">
                <a:tc>
                  <a:txBody>
                    <a:bodyPr/>
                    <a:lstStyle/>
                    <a:p>
                      <a:pPr>
                        <a:lnSpc>
                          <a:spcPct val="107000"/>
                        </a:lnSpc>
                        <a:spcAft>
                          <a:spcPts val="0"/>
                        </a:spcAft>
                      </a:pPr>
                      <a:r>
                        <a:rPr lang="en-US" sz="1200">
                          <a:effectLst/>
                          <a:latin typeface="+mn-lt"/>
                          <a:ea typeface="Calibri" panose="020F0502020204030204" pitchFamily="34" charset="0"/>
                          <a:cs typeface="Times New Roman" panose="02020603050405020304" pitchFamily="18" charset="0"/>
                        </a:rPr>
                        <a:t>4.5 D</a:t>
                      </a:r>
                      <a:r>
                        <a:rPr lang="nl-NL" sz="1200">
                          <a:effectLst/>
                          <a:latin typeface="+mn-lt"/>
                          <a:ea typeface="Calibri" panose="020F0502020204030204" pitchFamily="34" charset="0"/>
                          <a:cs typeface="Times New Roman" panose="02020603050405020304" pitchFamily="18" charset="0"/>
                        </a:rPr>
                        <a:t>estroying.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solidFill>
                            <a:srgbClr val="000000"/>
                          </a:solidFill>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4087214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6"/>
          <a:ext cx="9932610" cy="6598276"/>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327930">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327930">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5. Authorisation procedures</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303412">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 The authority competent to authorise the surveillance;</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It is true that the Court has generally required a non-judicial authority to be sufficiently independent of the executive. However, it must principally have regard to the actual operation of a system of interception as a whole, including the checks and balances on the exercise of power, and the existence (or absence) of any evidence of actual abuse, such as the authorising of secret surveillance measures haphazardly, irregularly or without due and proper consideration. In the present case there is </a:t>
                      </a:r>
                      <a:r>
                        <a:rPr lang="en-GB" sz="1200" dirty="0">
                          <a:effectLst/>
                          <a:highlight>
                            <a:srgbClr val="008000"/>
                          </a:highlight>
                          <a:latin typeface="Times New Roman" panose="02020603050405020304" pitchFamily="18" charset="0"/>
                          <a:ea typeface="Calibri" panose="020F0502020204030204" pitchFamily="34" charset="0"/>
                          <a:cs typeface="Times New Roman" panose="02020603050405020304" pitchFamily="18" charset="0"/>
                        </a:rPr>
                        <a:t>no evidence to suggest that the Secretary of State was authorising warrants without due and proper consideration</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Big Brother Watch</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855848"/>
                  </a:ext>
                </a:extLst>
              </a:tr>
              <a:tr h="1414133">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 Its scope of review;</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highlight>
                            <a:srgbClr val="008000"/>
                          </a:highlight>
                          <a:latin typeface="Times New Roman" panose="02020603050405020304" pitchFamily="18" charset="0"/>
                          <a:ea typeface="Calibri" panose="020F0502020204030204" pitchFamily="34" charset="0"/>
                          <a:cs typeface="Times New Roman" panose="02020603050405020304" pitchFamily="18" charset="0"/>
                        </a:rPr>
                        <a:t>In practice, courts never requested the interception agency to submit additional materials and ‘that a mere reference to the existence of information about a criminal offence or activities endangering national, military, economic or ecological security is considered to be sufficient for the authorisation to be granted.</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200" dirty="0" err="1">
                          <a:effectLst/>
                          <a:latin typeface="Times New Roman" panose="02020603050405020304" pitchFamily="18" charset="0"/>
                          <a:ea typeface="Calibri" panose="020F0502020204030204" pitchFamily="34" charset="0"/>
                          <a:cs typeface="Times New Roman" panose="02020603050405020304" pitchFamily="18" charset="0"/>
                        </a:rPr>
                        <a:t>Zakharov</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‘while the privacy protection representative cannot appeal against a decision by the Foreign Intelligence Court or report any perceived irregularities to the supervisory bodies, the presence of the representative at the court’s examinations compensates, to a limited degree, for the lack of transparency concerning the court’s proceedings and decisions.’ Centrum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för</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Rättvisa</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1833663">
                <a:tc>
                  <a:txBody>
                    <a:bodyPr/>
                    <a:lstStyle/>
                    <a:p>
                      <a:pPr>
                        <a:lnSpc>
                          <a:spcPct val="107000"/>
                        </a:lnSpc>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 The content of the interception authorisation.</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examine with particular attention whether the supervision arrangements provided by Russian law are capable of ensuring that all interceptions are performed lawfully on the basis of proper</a:t>
                      </a:r>
                      <a:r>
                        <a:rPr lang="en-GB" sz="1200" dirty="0">
                          <a:effectLst/>
                          <a:highlight>
                            <a:srgbClr val="008000"/>
                          </a:highlight>
                          <a:latin typeface="Times New Roman" panose="02020603050405020304" pitchFamily="18" charset="0"/>
                          <a:ea typeface="Calibri" panose="020F0502020204030204" pitchFamily="34" charset="0"/>
                          <a:cs typeface="Times New Roman" panose="02020603050405020304" pitchFamily="18" charset="0"/>
                        </a:rPr>
                        <a:t> judicial authorisation.</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200" dirty="0" err="1">
                          <a:effectLst/>
                          <a:latin typeface="Times New Roman" panose="02020603050405020304" pitchFamily="18" charset="0"/>
                          <a:ea typeface="Calibri" panose="020F0502020204030204" pitchFamily="34" charset="0"/>
                          <a:cs typeface="Times New Roman" panose="02020603050405020304" pitchFamily="18" charset="0"/>
                        </a:rPr>
                        <a:t>Zakharov</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22894855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04761" y="244297"/>
          <a:ext cx="10426095" cy="6614357"/>
        </p:xfrm>
        <a:graphic>
          <a:graphicData uri="http://schemas.openxmlformats.org/drawingml/2006/table">
            <a:tbl>
              <a:tblPr firstRow="1" bandRow="1">
                <a:tableStyleId>{5C22544A-7EE6-4342-B048-85BDC9FD1C3A}</a:tableStyleId>
              </a:tblPr>
              <a:tblGrid>
                <a:gridCol w="2312610">
                  <a:extLst>
                    <a:ext uri="{9D8B030D-6E8A-4147-A177-3AD203B41FA5}">
                      <a16:colId xmlns:a16="http://schemas.microsoft.com/office/drawing/2014/main" val="2793819992"/>
                    </a:ext>
                  </a:extLst>
                </a:gridCol>
                <a:gridCol w="5889116">
                  <a:extLst>
                    <a:ext uri="{9D8B030D-6E8A-4147-A177-3AD203B41FA5}">
                      <a16:colId xmlns:a16="http://schemas.microsoft.com/office/drawing/2014/main" val="36878769"/>
                    </a:ext>
                  </a:extLst>
                </a:gridCol>
                <a:gridCol w="2224369">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another minimum requirement of law</a:t>
                      </a:r>
                      <a:endParaRPr lang="nl-NL" sz="4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 Ex post supervision of the implementation of secret surveillance measures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863196">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a:t>
                      </a:r>
                      <a:r>
                        <a:rPr lang="nl-NL" sz="1400">
                          <a:effectLst/>
                          <a:latin typeface="+mn-lt"/>
                          <a:ea typeface="Calibri" panose="020F0502020204030204" pitchFamily="34" charset="0"/>
                          <a:cs typeface="Times New Roman" panose="02020603050405020304" pitchFamily="18" charset="0"/>
                        </a:rPr>
                        <a:t>.1 Independence;</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The ECtHR noted that the public prosecutor could hardly be said to be an independent supervisory authority, but still it did not find a violation on that specific point. </a:t>
                      </a:r>
                      <a:r>
                        <a:rPr lang="en-GB" sz="1400" dirty="0" err="1">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925283">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6.2 Competence.</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‘it</a:t>
                      </a:r>
                      <a:r>
                        <a:rPr lang="en-GB" sz="1400" dirty="0">
                          <a:effectLst/>
                          <a:latin typeface="+mn-lt"/>
                          <a:ea typeface="Calibri" panose="020F0502020204030204" pitchFamily="34" charset="0"/>
                          <a:cs typeface="Times New Roman" panose="02020603050405020304" pitchFamily="18" charset="0"/>
                        </a:rPr>
                        <a:t> is for the Government to illustrate the practical effectiveness of the supervision arrangements with appropriate examples.’ </a:t>
                      </a:r>
                      <a:r>
                        <a:rPr lang="en-US" sz="1400" dirty="0" err="1">
                          <a:effectLst/>
                          <a:latin typeface="+mn-lt"/>
                          <a:ea typeface="Calibri" panose="020F0502020204030204" pitchFamily="34" charset="0"/>
                          <a:cs typeface="Times New Roman" panose="02020603050405020304" pitchFamily="18" charset="0"/>
                        </a:rPr>
                        <a:t>Zakharov</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while there is no evidence to suggest that the intelligence services are abusing their powers – on the contrary, the Interception of Communications Commissioner observed that the selection procedure was carefully and conscientiously undertaken by analysts –, the Court is not persuaded that the safeguards governing the selection of bearers for interception and the selection of intercepted material for examination are sufficiently robust to provide adequate guarantees against abuse.’ Big Brother Watch</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 </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1277939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91849" y="411447"/>
          <a:ext cx="9932610" cy="6110462"/>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1100" b="1" dirty="0">
                          <a:effectLst/>
                          <a:latin typeface="+mn-lt"/>
                          <a:ea typeface="Calibri" panose="020F0502020204030204" pitchFamily="34" charset="0"/>
                          <a:cs typeface="Times New Roman" panose="02020603050405020304" pitchFamily="18" charset="0"/>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a:effectLst/>
                          <a:latin typeface="+mn-lt"/>
                          <a:ea typeface="Calibri" panose="020F0502020204030204" pitchFamily="34" charset="0"/>
                          <a:cs typeface="Times New Roman" panose="02020603050405020304" pitchFamily="18" charset="0"/>
                        </a:rPr>
                        <a:t>References to another minimum requirement of law</a:t>
                      </a:r>
                      <a:endParaRPr lang="nl-NL"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 Conditions for communicating data to and receiving data from other parties</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r h="2061305">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7.1 Communicating;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 </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solidFill>
                            <a:srgbClr val="000000"/>
                          </a:solidFill>
                          <a:effectLst/>
                          <a:latin typeface="+mn-lt"/>
                          <a:ea typeface="Calibri" panose="020F0502020204030204" pitchFamily="34" charset="0"/>
                          <a:cs typeface="Times New Roman" panose="02020603050405020304" pitchFamily="18" charset="0"/>
                        </a:rPr>
                        <a:t>Although in ‘the Court’s view, the mentioned lack of specification in the provisions regulating the communication of personal data to other states and international organisations gives some cause for concern with respect to the possible abuse of the rights of individuals. On the whole, however, the Court considered that the </a:t>
                      </a:r>
                      <a:r>
                        <a:rPr lang="en-GB" sz="1200" dirty="0">
                          <a:solidFill>
                            <a:srgbClr val="000000"/>
                          </a:solidFill>
                          <a:effectLst/>
                          <a:highlight>
                            <a:srgbClr val="008000"/>
                          </a:highlight>
                          <a:latin typeface="+mn-lt"/>
                          <a:ea typeface="Calibri" panose="020F0502020204030204" pitchFamily="34" charset="0"/>
                          <a:cs typeface="Times New Roman" panose="02020603050405020304" pitchFamily="18" charset="0"/>
                        </a:rPr>
                        <a:t>supervisory elements described below sufficiently counterbalance these regulatory shortcomings</a:t>
                      </a:r>
                      <a:r>
                        <a:rPr lang="en-GB" sz="1200" dirty="0">
                          <a:solidFill>
                            <a:srgbClr val="000000"/>
                          </a:solidFill>
                          <a:effectLst/>
                          <a:latin typeface="+mn-lt"/>
                          <a:ea typeface="Calibri" panose="020F0502020204030204" pitchFamily="34" charset="0"/>
                          <a:cs typeface="Times New Roman" panose="02020603050405020304" pitchFamily="18" charset="0"/>
                        </a:rPr>
                        <a:t>.’</a:t>
                      </a:r>
                      <a:r>
                        <a:rPr lang="en-GB" sz="1200" dirty="0">
                          <a:effectLst/>
                          <a:latin typeface="+mn-lt"/>
                          <a:ea typeface="Calibri" panose="020F0502020204030204" pitchFamily="34" charset="0"/>
                          <a:cs typeface="Times New Roman" panose="02020603050405020304" pitchFamily="18" charset="0"/>
                        </a:rPr>
                        <a:t> Centrum </a:t>
                      </a:r>
                      <a:r>
                        <a:rPr lang="en-GB" sz="1200" dirty="0" err="1">
                          <a:effectLst/>
                          <a:latin typeface="+mn-lt"/>
                          <a:ea typeface="Calibri" panose="020F0502020204030204" pitchFamily="34" charset="0"/>
                          <a:cs typeface="Times New Roman" panose="02020603050405020304" pitchFamily="18" charset="0"/>
                        </a:rPr>
                        <a:t>för</a:t>
                      </a:r>
                      <a:r>
                        <a:rPr lang="en-GB" sz="1200" dirty="0">
                          <a:effectLst/>
                          <a:latin typeface="+mn-lt"/>
                          <a:ea typeface="Calibri" panose="020F0502020204030204" pitchFamily="34" charset="0"/>
                          <a:cs typeface="Times New Roman" panose="02020603050405020304" pitchFamily="18" charset="0"/>
                        </a:rPr>
                        <a:t> </a:t>
                      </a:r>
                      <a:r>
                        <a:rPr lang="en-GB" sz="1200" dirty="0" err="1">
                          <a:effectLst/>
                          <a:latin typeface="+mn-lt"/>
                          <a:ea typeface="Calibri" panose="020F0502020204030204" pitchFamily="34" charset="0"/>
                          <a:cs typeface="Times New Roman" panose="02020603050405020304" pitchFamily="18" charset="0"/>
                        </a:rPr>
                        <a:t>Rättvisa</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907490"/>
                  </a:ext>
                </a:extLst>
              </a:tr>
              <a:tr h="2925283">
                <a:tc>
                  <a:txBody>
                    <a:bodyPr/>
                    <a:lstStyle/>
                    <a:p>
                      <a:pPr>
                        <a:lnSpc>
                          <a:spcPct val="107000"/>
                        </a:lnSpc>
                        <a:spcAft>
                          <a:spcPts val="0"/>
                        </a:spcAft>
                      </a:pPr>
                      <a:r>
                        <a:rPr lang="en-GB" sz="1200">
                          <a:effectLst/>
                          <a:latin typeface="+mn-lt"/>
                          <a:ea typeface="Calibri" panose="020F0502020204030204" pitchFamily="34" charset="0"/>
                          <a:cs typeface="Times New Roman" panose="02020603050405020304" pitchFamily="18" charset="0"/>
                        </a:rPr>
                        <a:t>7.2 Receiving.</a:t>
                      </a:r>
                      <a:endParaRPr lang="nl-NL"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‘As the Government, at the hearing, informed the Court that it was “</a:t>
                      </a:r>
                      <a:r>
                        <a:rPr lang="en-GB" sz="1200" dirty="0">
                          <a:effectLst/>
                          <a:highlight>
                            <a:srgbClr val="008000"/>
                          </a:highlight>
                          <a:latin typeface="+mn-lt"/>
                          <a:ea typeface="Calibri" panose="020F0502020204030204" pitchFamily="34" charset="0"/>
                          <a:cs typeface="Times New Roman" panose="02020603050405020304" pitchFamily="18" charset="0"/>
                        </a:rPr>
                        <a:t>implausible and rare</a:t>
                      </a:r>
                      <a:r>
                        <a:rPr lang="en-GB" sz="1200" dirty="0">
                          <a:effectLst/>
                          <a:latin typeface="+mn-lt"/>
                          <a:ea typeface="Calibri" panose="020F0502020204030204" pitchFamily="34" charset="0"/>
                          <a:cs typeface="Times New Roman" panose="02020603050405020304" pitchFamily="18" charset="0"/>
                        </a:rPr>
                        <a:t>” for intercept material to be obtained “unsolicited”, the Court will restrict its examination to material falling into the second and third categories.’ Big Brother Watch</a:t>
                      </a:r>
                      <a:endParaRPr lang="nl-NL" sz="2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nl-NL" sz="2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a:t>
                      </a:r>
                      <a:r>
                        <a:rPr lang="en-GB" sz="1200" dirty="0">
                          <a:effectLst/>
                          <a:highlight>
                            <a:srgbClr val="008000"/>
                          </a:highlight>
                          <a:latin typeface="+mn-lt"/>
                          <a:ea typeface="Calibri" panose="020F0502020204030204" pitchFamily="34" charset="0"/>
                          <a:cs typeface="Times New Roman" panose="02020603050405020304" pitchFamily="18" charset="0"/>
                        </a:rPr>
                        <a:t>no request for intercept material has ever been made </a:t>
                      </a:r>
                      <a:r>
                        <a:rPr lang="en-GB" sz="1200" dirty="0">
                          <a:effectLst/>
                          <a:latin typeface="+mn-lt"/>
                          <a:ea typeface="Calibri" panose="020F0502020204030204" pitchFamily="34" charset="0"/>
                          <a:cs typeface="Times New Roman" panose="02020603050405020304" pitchFamily="18" charset="0"/>
                        </a:rPr>
                        <a:t>in the absence of an existing RIPA warrant.’ Big Brother Watch</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latin typeface="+mn-lt"/>
                          <a:ea typeface="Calibri" panose="020F0502020204030204" pitchFamily="34" charset="0"/>
                          <a:cs typeface="Times New Roman" panose="02020603050405020304" pitchFamily="18" charset="0"/>
                        </a:rPr>
                        <a:t> </a:t>
                      </a:r>
                      <a:endParaRPr lang="nl-NL"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902076"/>
                  </a:ext>
                </a:extLst>
              </a:tr>
            </a:tbl>
          </a:graphicData>
        </a:graphic>
      </p:graphicFrame>
    </p:spTree>
    <p:extLst>
      <p:ext uri="{BB962C8B-B14F-4D97-AF65-F5344CB8AC3E}">
        <p14:creationId xmlns:p14="http://schemas.microsoft.com/office/powerpoint/2010/main" val="14936327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5703190"/>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1701537">
                  <a:extLst>
                    <a:ext uri="{9D8B030D-6E8A-4147-A177-3AD203B41FA5}">
                      <a16:colId xmlns:a16="http://schemas.microsoft.com/office/drawing/2014/main" val="36878769"/>
                    </a:ext>
                  </a:extLst>
                </a:gridCol>
                <a:gridCol w="4920203">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1600" b="1" dirty="0">
                          <a:effectLst/>
                          <a:latin typeface="+mn-lt"/>
                          <a:ea typeface="Calibri" panose="020F0502020204030204" pitchFamily="34" charset="0"/>
                          <a:cs typeface="Times New Roman" panose="02020603050405020304" pitchFamily="18" charset="0"/>
                        </a:rPr>
                        <a:t> </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a:effectLst/>
                          <a:latin typeface="+mn-lt"/>
                          <a:ea typeface="Calibri" panose="020F0502020204030204" pitchFamily="34" charset="0"/>
                          <a:cs typeface="Times New Roman" panose="02020603050405020304" pitchFamily="18" charset="0"/>
                        </a:rPr>
                        <a:t>References to another minimum requirement of law</a:t>
                      </a:r>
                      <a:endParaRPr lang="nl-NL"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600">
                          <a:effectLst/>
                          <a:latin typeface="+mn-lt"/>
                          <a:ea typeface="Calibri" panose="020F0502020204030204" pitchFamily="34" charset="0"/>
                          <a:cs typeface="Times New Roman" panose="02020603050405020304" pitchFamily="18" charset="0"/>
                        </a:rPr>
                        <a:t>8. Notification of interception of communications </a:t>
                      </a:r>
                      <a:endParaRPr lang="nl-NL"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latin typeface="+mn-lt"/>
                          <a:ea typeface="Calibri" panose="020F0502020204030204" pitchFamily="34" charset="0"/>
                          <a:cs typeface="Times New Roman" panose="02020603050405020304" pitchFamily="18" charset="0"/>
                        </a:rPr>
                        <a:t> </a:t>
                      </a:r>
                      <a:endParaRPr lang="nl-NL"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solidFill>
                            <a:srgbClr val="000000"/>
                          </a:solidFill>
                          <a:effectLst/>
                          <a:latin typeface="+mn-lt"/>
                          <a:ea typeface="Calibri" panose="020F0502020204030204" pitchFamily="34" charset="0"/>
                          <a:cs typeface="Times New Roman" panose="02020603050405020304" pitchFamily="18" charset="0"/>
                        </a:rPr>
                        <a:t>Court was clearly unsympathetic to this approach, it did not find a violation on this point, stressing that it would bear the absence of notification and the lack of an effective possibility of requesting and obtaining information, when assessing the effectiveness of remedies available under Russian law. </a:t>
                      </a:r>
                      <a:r>
                        <a:rPr lang="en-GB" sz="1600" dirty="0" err="1">
                          <a:solidFill>
                            <a:srgbClr val="000000"/>
                          </a:solidFill>
                          <a:effectLst/>
                          <a:latin typeface="+mn-lt"/>
                          <a:ea typeface="Calibri" panose="020F0502020204030204" pitchFamily="34" charset="0"/>
                          <a:cs typeface="Times New Roman" panose="02020603050405020304" pitchFamily="18" charset="0"/>
                        </a:rPr>
                        <a:t>Zakharov</a:t>
                      </a:r>
                      <a:endParaRPr lang="nl-N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 </a:t>
                      </a:r>
                      <a:endParaRPr lang="nl-N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600" dirty="0">
                          <a:solidFill>
                            <a:srgbClr val="000000"/>
                          </a:solidFill>
                          <a:effectLst/>
                          <a:latin typeface="+mn-lt"/>
                          <a:ea typeface="Calibri" panose="020F0502020204030204" pitchFamily="34" charset="0"/>
                          <a:cs typeface="Times New Roman" panose="02020603050405020304" pitchFamily="18" charset="0"/>
                        </a:rPr>
                        <a:t>‘</a:t>
                      </a:r>
                      <a:r>
                        <a:rPr lang="en-GB" sz="1600" dirty="0">
                          <a:effectLst/>
                          <a:latin typeface="+mn-lt"/>
                          <a:ea typeface="Calibri" panose="020F0502020204030204" pitchFamily="34" charset="0"/>
                          <a:cs typeface="Times New Roman" panose="02020603050405020304" pitchFamily="18" charset="0"/>
                        </a:rPr>
                        <a:t>Taking into account that the requirement to notify the subject of secret surveillance measures is not applicable to the applicant and is, in any event, devoid of practical significance,’ like in </a:t>
                      </a:r>
                      <a:r>
                        <a:rPr lang="en-GB" sz="1600" dirty="0" err="1">
                          <a:effectLst/>
                          <a:latin typeface="+mn-lt"/>
                          <a:ea typeface="Calibri" panose="020F0502020204030204" pitchFamily="34" charset="0"/>
                          <a:cs typeface="Times New Roman" panose="02020603050405020304" pitchFamily="18" charset="0"/>
                        </a:rPr>
                        <a:t>Zakharov</a:t>
                      </a:r>
                      <a:r>
                        <a:rPr lang="en-GB" sz="1600" dirty="0">
                          <a:effectLst/>
                          <a:latin typeface="+mn-lt"/>
                          <a:ea typeface="Calibri" panose="020F0502020204030204" pitchFamily="34" charset="0"/>
                          <a:cs typeface="Times New Roman" panose="02020603050405020304" pitchFamily="18" charset="0"/>
                        </a:rPr>
                        <a:t>, the Court underlined that its findings on the point of the notification would be taken into account when evaluating the last minimum requirement of law: </a:t>
                      </a:r>
                      <a:r>
                        <a:rPr lang="en-GB" sz="1600" dirty="0">
                          <a:effectLst/>
                          <a:highlight>
                            <a:srgbClr val="008000"/>
                          </a:highlight>
                          <a:latin typeface="+mn-lt"/>
                          <a:ea typeface="Calibri" panose="020F0502020204030204" pitchFamily="34" charset="0"/>
                          <a:cs typeface="Times New Roman" panose="02020603050405020304" pitchFamily="18" charset="0"/>
                        </a:rPr>
                        <a:t>the available remedies</a:t>
                      </a:r>
                      <a:r>
                        <a:rPr lang="en-GB" sz="1600" dirty="0">
                          <a:effectLst/>
                          <a:latin typeface="+mn-lt"/>
                          <a:ea typeface="Calibri" panose="020F0502020204030204" pitchFamily="34" charset="0"/>
                          <a:cs typeface="Times New Roman" panose="02020603050405020304" pitchFamily="18" charset="0"/>
                        </a:rPr>
                        <a:t>. </a:t>
                      </a:r>
                      <a:endParaRPr lang="nl-NL"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mn-lt"/>
                          <a:ea typeface="Calibri" panose="020F0502020204030204" pitchFamily="34" charset="0"/>
                          <a:cs typeface="Times New Roman" panose="02020603050405020304" pitchFamily="18" charset="0"/>
                        </a:rPr>
                        <a:t>Centrum </a:t>
                      </a:r>
                      <a:r>
                        <a:rPr lang="en-GB" sz="1600" dirty="0" err="1">
                          <a:effectLst/>
                          <a:latin typeface="+mn-lt"/>
                          <a:ea typeface="Calibri" panose="020F0502020204030204" pitchFamily="34" charset="0"/>
                          <a:cs typeface="Times New Roman" panose="02020603050405020304" pitchFamily="18" charset="0"/>
                        </a:rPr>
                        <a:t>för</a:t>
                      </a:r>
                      <a:r>
                        <a:rPr lang="en-GB" sz="1600" dirty="0">
                          <a:effectLst/>
                          <a:latin typeface="+mn-lt"/>
                          <a:ea typeface="Calibri" panose="020F0502020204030204" pitchFamily="34" charset="0"/>
                          <a:cs typeface="Times New Roman" panose="02020603050405020304" pitchFamily="18" charset="0"/>
                        </a:rPr>
                        <a:t> </a:t>
                      </a:r>
                      <a:r>
                        <a:rPr lang="en-GB" sz="1600" dirty="0" err="1">
                          <a:effectLst/>
                          <a:latin typeface="+mn-lt"/>
                          <a:ea typeface="Calibri" panose="020F0502020204030204" pitchFamily="34" charset="0"/>
                          <a:cs typeface="Times New Roman" panose="02020603050405020304" pitchFamily="18" charset="0"/>
                        </a:rPr>
                        <a:t>Rättvisa</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bl>
          </a:graphicData>
        </a:graphic>
      </p:graphicFrame>
    </p:spTree>
    <p:extLst>
      <p:ext uri="{BB962C8B-B14F-4D97-AF65-F5344CB8AC3E}">
        <p14:creationId xmlns:p14="http://schemas.microsoft.com/office/powerpoint/2010/main" val="3818660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40519A14-0F7B-499C-82E8-E030D9DFEB73}"/>
              </a:ext>
            </a:extLst>
          </p:cNvPr>
          <p:cNvGraphicFramePr>
            <a:graphicFrameLocks noGrp="1"/>
          </p:cNvGraphicFramePr>
          <p:nvPr>
            <p:ph idx="1"/>
          </p:nvPr>
        </p:nvGraphicFramePr>
        <p:xfrm>
          <a:off x="633791" y="440475"/>
          <a:ext cx="9932610" cy="6315329"/>
        </p:xfrm>
        <a:graphic>
          <a:graphicData uri="http://schemas.openxmlformats.org/drawingml/2006/table">
            <a:tbl>
              <a:tblPr firstRow="1" bandRow="1">
                <a:tableStyleId>{5C22544A-7EE6-4342-B048-85BDC9FD1C3A}</a:tableStyleId>
              </a:tblPr>
              <a:tblGrid>
                <a:gridCol w="3310870">
                  <a:extLst>
                    <a:ext uri="{9D8B030D-6E8A-4147-A177-3AD203B41FA5}">
                      <a16:colId xmlns:a16="http://schemas.microsoft.com/office/drawing/2014/main" val="2793819992"/>
                    </a:ext>
                  </a:extLst>
                </a:gridCol>
                <a:gridCol w="3310870">
                  <a:extLst>
                    <a:ext uri="{9D8B030D-6E8A-4147-A177-3AD203B41FA5}">
                      <a16:colId xmlns:a16="http://schemas.microsoft.com/office/drawing/2014/main" val="36878769"/>
                    </a:ext>
                  </a:extLst>
                </a:gridCol>
                <a:gridCol w="3310870">
                  <a:extLst>
                    <a:ext uri="{9D8B030D-6E8A-4147-A177-3AD203B41FA5}">
                      <a16:colId xmlns:a16="http://schemas.microsoft.com/office/drawing/2014/main" val="479287329"/>
                    </a:ext>
                  </a:extLst>
                </a:gridCol>
              </a:tblGrid>
              <a:tr h="523154">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 </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a:effectLst/>
                          <a:latin typeface="+mn-lt"/>
                          <a:ea typeface="Calibri" panose="020F0502020204030204" pitchFamily="34" charset="0"/>
                          <a:cs typeface="Times New Roman" panose="02020603050405020304" pitchFamily="18" charset="0"/>
                        </a:rPr>
                        <a:t>References to how prudently (or not) powers are used in practice</a:t>
                      </a:r>
                      <a:endParaRPr lang="nl-NL" sz="4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b="1" dirty="0">
                          <a:effectLst/>
                          <a:latin typeface="+mn-lt"/>
                          <a:ea typeface="Calibri" panose="020F0502020204030204" pitchFamily="34" charset="0"/>
                          <a:cs typeface="Times New Roman" panose="02020603050405020304" pitchFamily="18" charset="0"/>
                        </a:rPr>
                        <a:t>References to another minimum requirement of law</a:t>
                      </a:r>
                      <a:endParaRPr lang="nl-NL" sz="4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141199"/>
                  </a:ext>
                </a:extLst>
              </a:tr>
              <a:tr h="523154">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9. Available remedies</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latin typeface="+mn-lt"/>
                          <a:ea typeface="Calibri" panose="020F0502020204030204" pitchFamily="34" charset="0"/>
                          <a:cs typeface="Times New Roman" panose="02020603050405020304" pitchFamily="18" charset="0"/>
                        </a:rPr>
                        <a:t> </a:t>
                      </a:r>
                      <a:endParaRPr lang="nl-NL" sz="2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solidFill>
                            <a:srgbClr val="000000"/>
                          </a:solidFill>
                          <a:effectLst/>
                          <a:latin typeface="+mn-lt"/>
                          <a:ea typeface="Calibri" panose="020F0502020204030204" pitchFamily="34" charset="0"/>
                          <a:cs typeface="Times New Roman" panose="02020603050405020304" pitchFamily="18" charset="0"/>
                        </a:rPr>
                        <a:t>‘</a:t>
                      </a:r>
                      <a:r>
                        <a:rPr lang="en-GB" sz="1400" dirty="0">
                          <a:effectLst/>
                          <a:latin typeface="+mn-lt"/>
                          <a:ea typeface="Calibri" panose="020F0502020204030204" pitchFamily="34" charset="0"/>
                          <a:cs typeface="Times New Roman" panose="02020603050405020304" pitchFamily="18" charset="0"/>
                        </a:rPr>
                        <a:t>In the Court’s view, the aggregate of remedies, although not providing a full and public response to the objections raised by a complainant, must be considered sufficient in the present context, which involves an abstract challenge to the signals intelligence regime itself and does not concern a complaint against a particular intelligence measure. In reaching this conclusion, the Court attaches </a:t>
                      </a:r>
                      <a:r>
                        <a:rPr lang="en-GB" sz="1400" dirty="0">
                          <a:effectLst/>
                          <a:highlight>
                            <a:srgbClr val="008000"/>
                          </a:highlight>
                          <a:latin typeface="+mn-lt"/>
                          <a:ea typeface="Calibri" panose="020F0502020204030204" pitchFamily="34" charset="0"/>
                          <a:cs typeface="Times New Roman" panose="02020603050405020304" pitchFamily="18" charset="0"/>
                        </a:rPr>
                        <a:t>importance to the earlier stages of supervision of the regime</a:t>
                      </a:r>
                      <a:r>
                        <a:rPr lang="en-GB" sz="1400" dirty="0">
                          <a:effectLst/>
                          <a:latin typeface="+mn-lt"/>
                          <a:ea typeface="Calibri" panose="020F0502020204030204" pitchFamily="34" charset="0"/>
                          <a:cs typeface="Times New Roman" panose="02020603050405020304" pitchFamily="18" charset="0"/>
                        </a:rPr>
                        <a:t>, including the detailed judicial examination by the Foreign Intelligence Court of the FRA’s requests for permits to conduct signals intelligence and the extensive and partly public supervision by several bodies, in particular the Foreign Intelligence Inspectorate.</a:t>
                      </a:r>
                      <a:r>
                        <a:rPr lang="en-GB" sz="1400" dirty="0">
                          <a:solidFill>
                            <a:srgbClr val="000000"/>
                          </a:solidFill>
                          <a:effectLst/>
                          <a:latin typeface="+mn-lt"/>
                          <a:ea typeface="Calibri" panose="020F0502020204030204" pitchFamily="34" charset="0"/>
                          <a:cs typeface="Times New Roman" panose="02020603050405020304" pitchFamily="18" charset="0"/>
                        </a:rPr>
                        <a:t>’</a:t>
                      </a:r>
                      <a:endParaRPr lang="nl-NL" sz="2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Centrum </a:t>
                      </a:r>
                      <a:r>
                        <a:rPr lang="en-GB" sz="1400" dirty="0" err="1">
                          <a:effectLst/>
                          <a:latin typeface="+mn-lt"/>
                          <a:ea typeface="Calibri" panose="020F0502020204030204" pitchFamily="34" charset="0"/>
                          <a:cs typeface="Times New Roman" panose="02020603050405020304" pitchFamily="18" charset="0"/>
                        </a:rPr>
                        <a:t>för</a:t>
                      </a:r>
                      <a:r>
                        <a:rPr lang="en-GB" sz="1400" dirty="0">
                          <a:effectLst/>
                          <a:latin typeface="+mn-lt"/>
                          <a:ea typeface="Calibri" panose="020F0502020204030204" pitchFamily="34" charset="0"/>
                          <a:cs typeface="Times New Roman" panose="02020603050405020304" pitchFamily="18" charset="0"/>
                        </a:rPr>
                        <a:t> </a:t>
                      </a:r>
                      <a:r>
                        <a:rPr lang="en-GB" sz="1400" dirty="0" err="1">
                          <a:effectLst/>
                          <a:latin typeface="+mn-lt"/>
                          <a:ea typeface="Calibri" panose="020F0502020204030204" pitchFamily="34" charset="0"/>
                          <a:cs typeface="Times New Roman" panose="02020603050405020304" pitchFamily="18" charset="0"/>
                        </a:rPr>
                        <a:t>Rättvisa</a:t>
                      </a:r>
                      <a:endParaRPr lang="nl-NL"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096309"/>
                  </a:ext>
                </a:extLst>
              </a:tr>
            </a:tbl>
          </a:graphicData>
        </a:graphic>
      </p:graphicFrame>
    </p:spTree>
    <p:extLst>
      <p:ext uri="{BB962C8B-B14F-4D97-AF65-F5344CB8AC3E}">
        <p14:creationId xmlns:p14="http://schemas.microsoft.com/office/powerpoint/2010/main" val="15287166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60AA4-9927-4819-AA34-667ABF622958}"/>
              </a:ext>
            </a:extLst>
          </p:cNvPr>
          <p:cNvSpPr>
            <a:spLocks noGrp="1"/>
          </p:cNvSpPr>
          <p:nvPr>
            <p:ph type="title"/>
          </p:nvPr>
        </p:nvSpPr>
        <p:spPr/>
        <p:txBody>
          <a:bodyPr/>
          <a:lstStyle/>
          <a:p>
            <a:r>
              <a:rPr lang="nl-NL" dirty="0"/>
              <a:t>(3) In </a:t>
            </a:r>
            <a:r>
              <a:rPr lang="nl-NL" dirty="0" err="1"/>
              <a:t>accordance</a:t>
            </a:r>
            <a:r>
              <a:rPr lang="nl-NL" dirty="0"/>
              <a:t> </a:t>
            </a:r>
            <a:r>
              <a:rPr lang="nl-NL" dirty="0" err="1"/>
              <a:t>with</a:t>
            </a:r>
            <a:r>
              <a:rPr lang="nl-NL" dirty="0"/>
              <a:t> </a:t>
            </a:r>
            <a:r>
              <a:rPr lang="nl-NL" dirty="0" err="1"/>
              <a:t>the</a:t>
            </a:r>
            <a:r>
              <a:rPr lang="nl-NL" dirty="0"/>
              <a:t> </a:t>
            </a:r>
            <a:r>
              <a:rPr lang="nl-NL" dirty="0" err="1"/>
              <a:t>law</a:t>
            </a:r>
            <a:r>
              <a:rPr lang="nl-NL" dirty="0"/>
              <a:t>: minimum </a:t>
            </a:r>
            <a:r>
              <a:rPr lang="nl-NL" dirty="0" err="1"/>
              <a:t>requirements</a:t>
            </a:r>
            <a:r>
              <a:rPr lang="nl-NL" dirty="0"/>
              <a:t> of </a:t>
            </a:r>
            <a:r>
              <a:rPr lang="nl-NL" dirty="0" err="1"/>
              <a:t>law</a:t>
            </a:r>
            <a:endParaRPr lang="nl-NL" dirty="0"/>
          </a:p>
        </p:txBody>
      </p:sp>
      <p:sp>
        <p:nvSpPr>
          <p:cNvPr id="3" name="Tijdelijke aanduiding voor inhoud 2">
            <a:extLst>
              <a:ext uri="{FF2B5EF4-FFF2-40B4-BE49-F238E27FC236}">
                <a16:creationId xmlns:a16="http://schemas.microsoft.com/office/drawing/2014/main" id="{9496A679-3A05-4749-B30B-E07ECC12E86E}"/>
              </a:ext>
            </a:extLst>
          </p:cNvPr>
          <p:cNvSpPr>
            <a:spLocks noGrp="1"/>
          </p:cNvSpPr>
          <p:nvPr>
            <p:ph idx="1"/>
          </p:nvPr>
        </p:nvSpPr>
        <p:spPr/>
        <p:txBody>
          <a:bodyPr>
            <a:normAutofit fontScale="85000" lnSpcReduction="10000"/>
          </a:bodyPr>
          <a:lstStyle/>
          <a:p>
            <a:r>
              <a:rPr lang="en-GB" sz="1800" dirty="0">
                <a:solidFill>
                  <a:schemeClr val="bg1"/>
                </a:solidFill>
                <a:effectLst/>
                <a:ea typeface="Calibri" panose="020F0502020204030204" pitchFamily="34" charset="0"/>
                <a:cs typeface="Times New Roman" panose="02020603050405020304" pitchFamily="18" charset="0"/>
              </a:rPr>
              <a:t>Centrum </a:t>
            </a:r>
            <a:r>
              <a:rPr lang="en-GB" sz="1800" dirty="0" err="1">
                <a:solidFill>
                  <a:schemeClr val="bg1"/>
                </a:solidFill>
                <a:effectLst/>
                <a:ea typeface="Calibri" panose="020F0502020204030204" pitchFamily="34" charset="0"/>
                <a:cs typeface="Times New Roman" panose="02020603050405020304" pitchFamily="18" charset="0"/>
              </a:rPr>
              <a:t>För</a:t>
            </a:r>
            <a:r>
              <a:rPr lang="en-GB" sz="1800" dirty="0">
                <a:solidFill>
                  <a:schemeClr val="bg1"/>
                </a:solidFill>
                <a:effectLst/>
                <a:ea typeface="Calibri" panose="020F0502020204030204" pitchFamily="34" charset="0"/>
                <a:cs typeface="Times New Roman" panose="02020603050405020304" pitchFamily="18" charset="0"/>
              </a:rPr>
              <a:t> </a:t>
            </a:r>
            <a:r>
              <a:rPr lang="en-GB" sz="1800" dirty="0" err="1">
                <a:solidFill>
                  <a:schemeClr val="bg1"/>
                </a:solidFill>
                <a:effectLst/>
                <a:ea typeface="Calibri" panose="020F0502020204030204" pitchFamily="34" charset="0"/>
                <a:cs typeface="Times New Roman" panose="02020603050405020304" pitchFamily="18" charset="0"/>
              </a:rPr>
              <a:t>Rättvisa</a:t>
            </a:r>
            <a:r>
              <a:rPr lang="en-GB" sz="1800" dirty="0">
                <a:solidFill>
                  <a:schemeClr val="bg1"/>
                </a:solidFill>
                <a:effectLst/>
                <a:ea typeface="Calibri" panose="020F0502020204030204" pitchFamily="34" charset="0"/>
                <a:cs typeface="Times New Roman" panose="02020603050405020304" pitchFamily="18" charset="0"/>
              </a:rPr>
              <a:t> v. Sweden Grand Chamber (2021)</a:t>
            </a:r>
          </a:p>
          <a:p>
            <a:r>
              <a:rPr lang="en-GB" sz="1800" dirty="0">
                <a:solidFill>
                  <a:schemeClr val="bg1"/>
                </a:solidFill>
                <a:effectLst/>
                <a:ea typeface="Calibri" panose="020F0502020204030204" pitchFamily="34" charset="0"/>
                <a:cs typeface="Times New Roman" panose="02020603050405020304" pitchFamily="18" charset="0"/>
              </a:rPr>
              <a:t>Big Brother Watch and others v. the United Kingdom Grand Chamber (2021)</a:t>
            </a:r>
          </a:p>
          <a:p>
            <a:r>
              <a:rPr lang="en-US" dirty="0">
                <a:solidFill>
                  <a:schemeClr val="bg1"/>
                </a:solidFill>
              </a:rPr>
              <a:t>The Grand Chamber </a:t>
            </a:r>
            <a:r>
              <a:rPr lang="en-US" dirty="0" err="1">
                <a:solidFill>
                  <a:schemeClr val="bg1"/>
                </a:solidFill>
              </a:rPr>
              <a:t>emphasises</a:t>
            </a:r>
            <a:r>
              <a:rPr lang="en-US" dirty="0">
                <a:solidFill>
                  <a:schemeClr val="bg1"/>
                </a:solidFill>
              </a:rPr>
              <a:t> that the checks and balances within the legal regime should be such that they ensure that the use of power will be limited to what is necessary in a democratic society. Restrictions imposed in the beginning of the process, e.g. on the grounds for </a:t>
            </a:r>
            <a:r>
              <a:rPr lang="en-US" dirty="0" err="1">
                <a:solidFill>
                  <a:schemeClr val="bg1"/>
                </a:solidFill>
              </a:rPr>
              <a:t>whichmass</a:t>
            </a:r>
            <a:r>
              <a:rPr lang="en-US" dirty="0">
                <a:solidFill>
                  <a:schemeClr val="bg1"/>
                </a:solidFill>
              </a:rPr>
              <a:t> </a:t>
            </a:r>
            <a:r>
              <a:rPr lang="en-US" dirty="0" err="1">
                <a:solidFill>
                  <a:schemeClr val="bg1"/>
                </a:solidFill>
              </a:rPr>
              <a:t>surveillancemay</a:t>
            </a:r>
            <a:r>
              <a:rPr lang="en-US" dirty="0">
                <a:solidFill>
                  <a:schemeClr val="bg1"/>
                </a:solidFill>
              </a:rPr>
              <a:t> be issued, are necessary to enable supervision at the end of the process, e.g. if there are virtually no restrictions at the beginning, no meaningful assessment of whether executive branches adhered to the prevailing restrictions can take place after the powers have been deployed (Big Brother Watch, § 370). The Grand </a:t>
            </a:r>
            <a:r>
              <a:rPr lang="en-US" dirty="0" err="1">
                <a:solidFill>
                  <a:schemeClr val="bg1"/>
                </a:solidFill>
              </a:rPr>
              <a:t>Chamber‘considersthat</a:t>
            </a:r>
            <a:r>
              <a:rPr lang="en-US" dirty="0">
                <a:solidFill>
                  <a:schemeClr val="bg1"/>
                </a:solidFill>
              </a:rPr>
              <a:t> the </a:t>
            </a:r>
            <a:r>
              <a:rPr lang="en-US" dirty="0" err="1">
                <a:solidFill>
                  <a:schemeClr val="bg1"/>
                </a:solidFill>
              </a:rPr>
              <a:t>processmust</a:t>
            </a:r>
            <a:r>
              <a:rPr lang="en-US" dirty="0">
                <a:solidFill>
                  <a:schemeClr val="bg1"/>
                </a:solidFill>
              </a:rPr>
              <a:t> be subject to “end-to-end safeguards”, meaning that, at the domestic level, an assessment should be made at each stage of the process of the necessity and proportionality of the measures being taken; that bulk interception should be subject to independent </a:t>
            </a:r>
            <a:r>
              <a:rPr lang="en-US" dirty="0" err="1">
                <a:solidFill>
                  <a:schemeClr val="bg1"/>
                </a:solidFill>
              </a:rPr>
              <a:t>authorisation</a:t>
            </a:r>
            <a:r>
              <a:rPr lang="en-US" dirty="0">
                <a:solidFill>
                  <a:schemeClr val="bg1"/>
                </a:solidFill>
              </a:rPr>
              <a:t> at the outset, when the object and scope of the operation are being defined; and that the operation should be subject to supervision and independent ex post facto review. In the Court’s view, these are </a:t>
            </a:r>
            <a:r>
              <a:rPr lang="en-US" dirty="0" err="1">
                <a:solidFill>
                  <a:schemeClr val="bg1"/>
                </a:solidFill>
              </a:rPr>
              <a:t>fundamentalsafeguards</a:t>
            </a:r>
            <a:r>
              <a:rPr lang="en-US" dirty="0">
                <a:solidFill>
                  <a:schemeClr val="bg1"/>
                </a:solidFill>
              </a:rPr>
              <a:t> which will be the cornerstone of any Article 8 compliant bulk interception regime (Big Brother Watch, § 350).</a:t>
            </a:r>
            <a:endParaRPr lang="en-GB" sz="1800" dirty="0">
              <a:solidFill>
                <a:schemeClr val="bg1"/>
              </a:solidFill>
              <a:effectLst/>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917873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C9919-2838-4F0A-816D-5CF6040B1AD7}"/>
              </a:ext>
            </a:extLst>
          </p:cNvPr>
          <p:cNvSpPr>
            <a:spLocks noGrp="1"/>
          </p:cNvSpPr>
          <p:nvPr>
            <p:ph type="title"/>
          </p:nvPr>
        </p:nvSpPr>
        <p:spPr/>
        <p:txBody>
          <a:bodyPr/>
          <a:lstStyle/>
          <a:p>
            <a:r>
              <a:rPr lang="nl-NL" dirty="0"/>
              <a:t>Q&amp;A</a:t>
            </a:r>
          </a:p>
        </p:txBody>
      </p:sp>
      <p:sp>
        <p:nvSpPr>
          <p:cNvPr id="3" name="Tijdelijke aanduiding voor inhoud 2">
            <a:extLst>
              <a:ext uri="{FF2B5EF4-FFF2-40B4-BE49-F238E27FC236}">
                <a16:creationId xmlns:a16="http://schemas.microsoft.com/office/drawing/2014/main" id="{ECDBFD4C-EC56-417D-8E0D-870883787F4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01924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sresultaat voor drones war">
            <a:hlinkClick r:id="rId2" tgtFrame="&quot;_blank&quot;"/>
            <a:extLst>
              <a:ext uri="{FF2B5EF4-FFF2-40B4-BE49-F238E27FC236}">
                <a16:creationId xmlns:a16="http://schemas.microsoft.com/office/drawing/2014/main" id="{78BDF77D-C295-4492-B207-6E029EBBF3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01" y="547024"/>
            <a:ext cx="3896746" cy="2881976"/>
          </a:xfrm>
          <a:prstGeom prst="rect">
            <a:avLst/>
          </a:prstGeom>
          <a:noFill/>
          <a:ln>
            <a:noFill/>
          </a:ln>
        </p:spPr>
      </p:pic>
      <p:pic>
        <p:nvPicPr>
          <p:cNvPr id="3" name="Afbeelding 2" descr="Afbeeldingsresultaat voor self driving car">
            <a:hlinkClick r:id="rId4" tgtFrame="&quot;_blank&quot;"/>
            <a:extLst>
              <a:ext uri="{FF2B5EF4-FFF2-40B4-BE49-F238E27FC236}">
                <a16:creationId xmlns:a16="http://schemas.microsoft.com/office/drawing/2014/main" id="{03DA6772-F572-4533-A666-FFCA55C797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549" y="547024"/>
            <a:ext cx="5163755" cy="3210107"/>
          </a:xfrm>
          <a:prstGeom prst="rect">
            <a:avLst/>
          </a:prstGeom>
          <a:noFill/>
          <a:ln>
            <a:noFill/>
          </a:ln>
        </p:spPr>
      </p:pic>
      <p:pic>
        <p:nvPicPr>
          <p:cNvPr id="4" name="Afbeelding 3" descr="Afbeeldingsresultaat voor smart home">
            <a:hlinkClick r:id="rId6" tgtFrame="&quot;_blank&quot;"/>
            <a:extLst>
              <a:ext uri="{FF2B5EF4-FFF2-40B4-BE49-F238E27FC236}">
                <a16:creationId xmlns:a16="http://schemas.microsoft.com/office/drawing/2014/main" id="{F4CA90EF-A5BE-42A2-9943-D0362BAE676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74750" y="3757131"/>
            <a:ext cx="8642500" cy="2992056"/>
          </a:xfrm>
          <a:prstGeom prst="rect">
            <a:avLst/>
          </a:prstGeom>
          <a:noFill/>
          <a:ln>
            <a:noFill/>
          </a:ln>
        </p:spPr>
      </p:pic>
    </p:spTree>
    <p:extLst>
      <p:ext uri="{BB962C8B-B14F-4D97-AF65-F5344CB8AC3E}">
        <p14:creationId xmlns:p14="http://schemas.microsoft.com/office/powerpoint/2010/main" val="5343141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2198</TotalTime>
  <Words>9690</Words>
  <Application>Microsoft Office PowerPoint</Application>
  <PresentationFormat>Breedbeeld</PresentationFormat>
  <Paragraphs>614</Paragraphs>
  <Slides>89</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89</vt:i4>
      </vt:variant>
    </vt:vector>
  </HeadingPairs>
  <TitlesOfParts>
    <vt:vector size="97" baseType="lpstr">
      <vt:lpstr>Arial</vt:lpstr>
      <vt:lpstr>Calibri</vt:lpstr>
      <vt:lpstr>Futura Std Book</vt:lpstr>
      <vt:lpstr>Futura Std Medium</vt:lpstr>
      <vt:lpstr>Times New Roman</vt:lpstr>
      <vt:lpstr>Trebuchet MS</vt:lpstr>
      <vt:lpstr>Wingdings 3</vt:lpstr>
      <vt:lpstr>Facet</vt:lpstr>
      <vt:lpstr>Quality of law IT Summerschool </vt:lpstr>
      <vt:lpstr>Overview</vt:lpstr>
      <vt:lpstr>(1) Mass surveillance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under the ECHR </vt:lpstr>
      <vt:lpstr>(2) Complaint procedure: Travaux préparatoires</vt:lpstr>
      <vt:lpstr>(2) Complaint procedure: Travaux préparatoires</vt:lpstr>
      <vt:lpstr>(2) Complaint procedure: Travaux préparatoires</vt:lpstr>
      <vt:lpstr>(2) Complaint procedure: Travaux préparatoires</vt:lpstr>
      <vt:lpstr>(2) Complaint procedure: Travaux préparatoires</vt:lpstr>
      <vt:lpstr>(2) Complaint procedure: Travaux préparatoires</vt:lpstr>
      <vt:lpstr>(2) Complaint procedure: Travaux préparatoires</vt:lpstr>
      <vt:lpstr>(2) Complaint procedure: Travaux préparatoires</vt:lpstr>
      <vt:lpstr>(2) Complaint procedure: Travaux préparatoires</vt:lpstr>
      <vt:lpstr>(2) Complaint procedure: Travaux préparatoires</vt:lpstr>
      <vt:lpstr>(3) Complaint procedure: Dominant approach by the ECtHR </vt:lpstr>
      <vt:lpstr>(2) Complaint procedure: Interpretation by  the ECtHR </vt:lpstr>
      <vt:lpstr>(2) Complaint procedure: Interpretation by  the ECtHR </vt:lpstr>
      <vt:lpstr>(2) Complaint procedure: Interpretation by  the ECtHR </vt:lpstr>
      <vt:lpstr>(2) Complaint procedure: Interpretation by  the ECtHR </vt:lpstr>
      <vt:lpstr>(2) Complaint procedure: Interpretation by  the ECtHR </vt:lpstr>
      <vt:lpstr>(2) Complaint procedure: Interpretation by  the ECtHR </vt:lpstr>
      <vt:lpstr>(2) Complaint procedure: Interpretation by  the ECtHR </vt:lpstr>
      <vt:lpstr>(2) Complaint procedure: Interpretation by  the ECtHR </vt:lpstr>
      <vt:lpstr>(2) Complaint procedure: Interpretation by  the ECtHR </vt:lpstr>
      <vt:lpstr>(2) Complaint procedure: Interpretation by  the ECtHR </vt:lpstr>
      <vt:lpstr>(2) Complaint procedure: the problem with mass surveillance</vt:lpstr>
      <vt:lpstr>(2) Complaint procedure: the problem with mass surveillance</vt:lpstr>
      <vt:lpstr>(2) Complaint procedure: the problem with mass surveillance</vt:lpstr>
      <vt:lpstr>(2) Complaint procedure: the problem with mass surveillance</vt:lpstr>
      <vt:lpstr>(2) Complaint procedure: the problem with mass surveillance</vt:lpstr>
      <vt:lpstr>(2) Complaint procedure: the problem with mass surveillance</vt:lpstr>
      <vt:lpstr>(2) Complaint procedure: the problem with mass surveillance</vt:lpstr>
      <vt:lpstr>(2) Complaint procedure: a new approach</vt:lpstr>
      <vt:lpstr>(2) Complaint procedure: a new approach</vt:lpstr>
      <vt:lpstr>(2) Complaint procedure: a new approach</vt:lpstr>
      <vt:lpstr>(3) In accordance with the law</vt:lpstr>
      <vt:lpstr>(3) In accordance with the law</vt:lpstr>
      <vt:lpstr>(3) In accordance with the law</vt:lpstr>
      <vt:lpstr>(3) In accordance with the law</vt:lpstr>
      <vt:lpstr>(3) In accordance with the law: Traveaux preparatoires</vt:lpstr>
      <vt:lpstr>(3) In accordance with the law: Traveaux preparatoires</vt:lpstr>
      <vt:lpstr>(3) In accordance with the law: Traveaux preparatoires</vt:lpstr>
      <vt:lpstr>(3) In accordance with the law: Traveaux preparatoires</vt:lpstr>
      <vt:lpstr>(3) In accordance with the law: Traveaux preparatoires</vt:lpstr>
      <vt:lpstr>(3) In accordance with the law: dominant approach</vt:lpstr>
      <vt:lpstr>(3) In accordance with the law: dominant approach</vt:lpstr>
      <vt:lpstr>(3) In accordance with the law: early exceptions</vt:lpstr>
      <vt:lpstr>(3) In accordance with the law: early exceptions</vt:lpstr>
      <vt:lpstr>(3) In accordance with the law: early exceptions</vt:lpstr>
      <vt:lpstr>(3) In accordance with the law: early exceptions</vt:lpstr>
      <vt:lpstr>(3) In accordance with the law: early exceptions</vt:lpstr>
      <vt:lpstr>(3) In accordance with the law: early exceptions</vt:lpstr>
      <vt:lpstr>(3) In accordance with the law: minimum requirements of law</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(3) In accordance with the law: minimum requirements of law</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dc:title>
  <dc:creator>Bart Van der Sloot</dc:creator>
  <cp:lastModifiedBy>Bart Van der Sloot</cp:lastModifiedBy>
  <cp:revision>109</cp:revision>
  <dcterms:created xsi:type="dcterms:W3CDTF">2020-07-16T14:25:51Z</dcterms:created>
  <dcterms:modified xsi:type="dcterms:W3CDTF">2021-08-18T12:21:42Z</dcterms:modified>
</cp:coreProperties>
</file>