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65316"/>
  </p:normalViewPr>
  <p:slideViewPr>
    <p:cSldViewPr snapToGrid="0" snapToObjects="1">
      <p:cViewPr varScale="1">
        <p:scale>
          <a:sx n="53" d="100"/>
          <a:sy n="53" d="100"/>
        </p:scale>
        <p:origin x="193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1143000" y="685800"/>
            <a:ext cx="4572000" cy="3429000"/>
          </a:xfrm>
          <a:prstGeom prst="rect">
            <a:avLst/>
          </a:prstGeom>
        </p:spPr>
        <p:txBody>
          <a:bodyPr/>
          <a:lstStyle/>
          <a:p>
            <a:endParaRPr/>
          </a:p>
        </p:txBody>
      </p:sp>
      <p:sp>
        <p:nvSpPr>
          <p:cNvPr id="117" name="Shape 117"/>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Tree>
    <p:extLst>
      <p:ext uri="{BB962C8B-B14F-4D97-AF65-F5344CB8AC3E}">
        <p14:creationId xmlns:p14="http://schemas.microsoft.com/office/powerpoint/2010/main" val="3734235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Shape 128"/>
          <p:cNvSpPr>
            <a:spLocks noGrp="1" noRot="1" noChangeAspect="1"/>
          </p:cNvSpPr>
          <p:nvPr>
            <p:ph type="sldImg"/>
          </p:nvPr>
        </p:nvSpPr>
        <p:spPr>
          <a:prstGeom prst="rect">
            <a:avLst/>
          </a:prstGeom>
        </p:spPr>
        <p:txBody>
          <a:bodyPr/>
          <a:lstStyle/>
          <a:p>
            <a:endParaRPr/>
          </a:p>
        </p:txBody>
      </p:sp>
      <p:sp>
        <p:nvSpPr>
          <p:cNvPr id="129" name="Shape 129"/>
          <p:cNvSpPr>
            <a:spLocks noGrp="1"/>
          </p:cNvSpPr>
          <p:nvPr>
            <p:ph type="body" sz="quarter" idx="1"/>
          </p:nvPr>
        </p:nvSpPr>
        <p:spPr>
          <a:prstGeom prst="rect">
            <a:avLst/>
          </a:prstGeom>
        </p:spPr>
        <p:txBody>
          <a:bodyPr/>
          <a:lstStyle/>
          <a:p>
            <a:r>
              <a:t>It is to be expected that the GDPR will have positive effects safeguarding privacy. It also has limits, in particular, there appears to be a growing gap between the legislative approach and the everyday privacy experience of data subjects. We see two clear problems emerging: first, data subjects do not experience control over their data. Their privacy expectations are predominantly based on the trust they have in the apps and devices they use. Second, data subjects are increasingly confronted with unwanted information about themselves, illustrating the ineffectiveness of the current legal regime to achieve one of its major goals, the protection of digital identities. This project focusses on the interrelationship between privacy, trust and identity.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Shape 157"/>
          <p:cNvSpPr>
            <a:spLocks noGrp="1" noRot="1" noChangeAspect="1"/>
          </p:cNvSpPr>
          <p:nvPr>
            <p:ph type="sldImg"/>
          </p:nvPr>
        </p:nvSpPr>
        <p:spPr>
          <a:prstGeom prst="rect">
            <a:avLst/>
          </a:prstGeom>
        </p:spPr>
        <p:txBody>
          <a:bodyPr/>
          <a:lstStyle/>
          <a:p>
            <a:endParaRPr/>
          </a:p>
        </p:txBody>
      </p:sp>
      <p:sp>
        <p:nvSpPr>
          <p:cNvPr id="158" name="Shape 158"/>
          <p:cNvSpPr>
            <a:spLocks noGrp="1"/>
          </p:cNvSpPr>
          <p:nvPr>
            <p:ph type="body" sz="quarter" idx="1"/>
          </p:nvPr>
        </p:nvSpPr>
        <p:spPr>
          <a:prstGeom prst="rect">
            <a:avLst/>
          </a:prstGeom>
        </p:spPr>
        <p:txBody>
          <a:bodyPr/>
          <a:lstStyle/>
          <a:p>
            <a:r>
              <a:t>In Short: To have trust that your privacy interests are taken into account is dominantly shaped and influenced by the interaction with the apps and devices, and not so much by your perception of the data controller (which is oftentimes tucked away behind the interface)</a:t>
            </a:r>
          </a:p>
          <a:p>
            <a:endParaRPr/>
          </a:p>
          <a:p>
            <a:r>
              <a:t>First, data subjects seldom make active decisions on the sharing of personal data, and if they do, this process is characterised by confusion, dependency, and vulnerability rather than by autonomy, confidence, and control. Generally, people are more focussed on the affordances of artefacts than on data processing taking place behind the interface. Moreover, technological applications are increasingly designed to invoke trust, regardless of whether that trust is justified or not. Tech design supports users’ beliefs that they can trust engineers and companies to take care of their privacy interests or that the potential for harm is trivial. Even widely-covered scandals such as Cambridge Analytica seemingly do not affect their everyday experience of the technology. While user perceptions about privacy and the limits of exercising meaningful control in data-driven environments have been studied empirically, theory-building on such experiential aspects of privacy is mostly lacking.</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Tree>
    <p:extLst>
      <p:ext uri="{BB962C8B-B14F-4D97-AF65-F5344CB8AC3E}">
        <p14:creationId xmlns:p14="http://schemas.microsoft.com/office/powerpoint/2010/main" val="29289321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270000" y="1638300"/>
            <a:ext cx="10464800" cy="3302000"/>
          </a:xfrm>
          <a:prstGeom prst="rect">
            <a:avLst/>
          </a:prstGeom>
        </p:spPr>
        <p:txBody>
          <a:bodyPr anchor="b"/>
          <a:lstStyle/>
          <a:p>
            <a:r>
              <a:t>Title Text</a:t>
            </a:r>
          </a:p>
        </p:txBody>
      </p:sp>
      <p:sp>
        <p:nvSpPr>
          <p:cNvPr id="12" name="Body Level One…"/>
          <p:cNvSpPr txBox="1">
            <a:spLocks noGrp="1"/>
          </p:cNvSpPr>
          <p:nvPr>
            <p:ph type="body" sz="quarter" idx="1"/>
          </p:nvPr>
        </p:nvSpPr>
        <p:spPr>
          <a:xfrm>
            <a:off x="1270000" y="50419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lvl1pPr>
              <a:defRPr>
                <a:latin typeface="Helvetica Neue Thin"/>
                <a:ea typeface="Helvetica Neue Thin"/>
                <a:cs typeface="Helvetica Neue Thin"/>
                <a:sym typeface="Helvetica Neue Thin"/>
              </a:defRPr>
            </a:lvl1pPr>
          </a:lstStyle>
          <a:p>
            <a:fld id="{86CB4B4D-7CA3-9044-876B-883B54F8677D}" type="slidenum">
              <a:t>‹nr.›</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13"/>
          </p:nvPr>
        </p:nvSpPr>
        <p:spPr>
          <a:xfrm>
            <a:off x="1270000" y="6362700"/>
            <a:ext cx="10464800" cy="461366"/>
          </a:xfrm>
          <a:prstGeom prst="rect">
            <a:avLst/>
          </a:prstGeom>
        </p:spPr>
        <p:txBody>
          <a:bodyPr anchor="t">
            <a:spAutoFit/>
          </a:bodyPr>
          <a:lstStyle>
            <a:lvl1pPr marL="0" indent="0" algn="ctr">
              <a:spcBef>
                <a:spcPts val="0"/>
              </a:spcBef>
              <a:buSzTx/>
              <a:buNone/>
              <a:defRPr sz="2400" i="1"/>
            </a:lvl1pPr>
          </a:lstStyle>
          <a:p>
            <a:r>
              <a:t>–Johnny Appleseed</a:t>
            </a:r>
          </a:p>
        </p:txBody>
      </p:sp>
      <p:sp>
        <p:nvSpPr>
          <p:cNvPr id="94" name="“Type a quote here.”"/>
          <p:cNvSpPr txBox="1">
            <a:spLocks noGrp="1"/>
          </p:cNvSpPr>
          <p:nvPr>
            <p:ph type="body" sz="quarter" idx="14"/>
          </p:nvPr>
        </p:nvSpPr>
        <p:spPr>
          <a:xfrm>
            <a:off x="1270000" y="4267112"/>
            <a:ext cx="10464800" cy="609776"/>
          </a:xfrm>
          <a:prstGeom prst="rect">
            <a:avLst/>
          </a:prstGeom>
        </p:spPr>
        <p:txBody>
          <a:bodyPr>
            <a:spAutoFit/>
          </a:bodyPr>
          <a:lstStyle>
            <a:lvl1pPr marL="0" indent="0" algn="ctr">
              <a:spcBef>
                <a:spcPts val="0"/>
              </a:spcBef>
              <a:buSzTx/>
              <a:buNone/>
              <a:defRPr sz="34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13"/>
          </p:nvPr>
        </p:nvSpPr>
        <p:spPr>
          <a:xfrm>
            <a:off x="-949853" y="0"/>
            <a:ext cx="14904506" cy="9944100"/>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13"/>
          </p:nvPr>
        </p:nvSpPr>
        <p:spPr>
          <a:xfrm>
            <a:off x="1622088" y="289099"/>
            <a:ext cx="9753603" cy="6505789"/>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1270000" y="6718300"/>
            <a:ext cx="10464800" cy="1422400"/>
          </a:xfrm>
          <a:prstGeom prst="rect">
            <a:avLst/>
          </a:prstGeom>
        </p:spPr>
        <p:txBody>
          <a:bodyPr anchor="b"/>
          <a:lstStyle/>
          <a:p>
            <a:r>
              <a:t>Title Text</a:t>
            </a:r>
          </a:p>
        </p:txBody>
      </p:sp>
      <p:sp>
        <p:nvSpPr>
          <p:cNvPr id="22" name="Body Level One…"/>
          <p:cNvSpPr txBox="1">
            <a:spLocks noGrp="1"/>
          </p:cNvSpPr>
          <p:nvPr>
            <p:ph type="body" sz="quarter" idx="1"/>
          </p:nvPr>
        </p:nvSpPr>
        <p:spPr>
          <a:xfrm>
            <a:off x="1270000" y="81534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1270000" y="3225800"/>
            <a:ext cx="10464800" cy="3302000"/>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13"/>
          </p:nvPr>
        </p:nvSpPr>
        <p:spPr>
          <a:xfrm>
            <a:off x="2263775" y="613833"/>
            <a:ext cx="12401550" cy="8267701"/>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952500" y="635000"/>
            <a:ext cx="5334000" cy="3987800"/>
          </a:xfrm>
          <a:prstGeom prst="rect">
            <a:avLst/>
          </a:prstGeom>
        </p:spPr>
        <p:txBody>
          <a:bodyPr anchor="b"/>
          <a:lstStyle>
            <a:lvl1pPr>
              <a:defRPr sz="6000"/>
            </a:lvl1pPr>
          </a:lstStyle>
          <a:p>
            <a:r>
              <a:t>Title Text</a:t>
            </a:r>
          </a:p>
        </p:txBody>
      </p:sp>
      <p:sp>
        <p:nvSpPr>
          <p:cNvPr id="40" name="Body Level One…"/>
          <p:cNvSpPr txBox="1">
            <a:spLocks noGrp="1"/>
          </p:cNvSpPr>
          <p:nvPr>
            <p:ph type="body" sz="quarter" idx="1"/>
          </p:nvPr>
        </p:nvSpPr>
        <p:spPr>
          <a:xfrm>
            <a:off x="952500" y="4724400"/>
            <a:ext cx="5334000" cy="41148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idx="13"/>
          </p:nvPr>
        </p:nvSpPr>
        <p:spPr>
          <a:xfrm>
            <a:off x="4086225" y="2586566"/>
            <a:ext cx="9429750" cy="6286501"/>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952500" y="25908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xfrm>
            <a:off x="6328884" y="9296400"/>
            <a:ext cx="340259" cy="342900"/>
          </a:xfrm>
          <a:prstGeom prst="rect">
            <a:avLst/>
          </a:prstGeom>
        </p:spPr>
        <p:txBody>
          <a:bodyPr/>
          <a:lstStyle>
            <a:lvl1pPr>
              <a:defRPr>
                <a:latin typeface="Helvetica Light"/>
                <a:ea typeface="Helvetica Light"/>
                <a:cs typeface="Helvetica Light"/>
                <a:sym typeface="Helvetica Light"/>
              </a:defRPr>
            </a:lvl1pPr>
          </a:lstStyle>
          <a:p>
            <a:fld id="{86CB4B4D-7CA3-9044-876B-883B54F8677D}" type="slidenum">
              <a:t>‹nr.›</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952500" y="1270000"/>
            <a:ext cx="11099800" cy="72136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13"/>
          </p:nvPr>
        </p:nvSpPr>
        <p:spPr>
          <a:xfrm>
            <a:off x="6680200" y="5029200"/>
            <a:ext cx="6054748" cy="4038600"/>
          </a:xfrm>
          <a:prstGeom prst="rect">
            <a:avLst/>
          </a:prstGeom>
        </p:spPr>
        <p:txBody>
          <a:bodyPr lIns="91439" tIns="45719" rIns="91439" bIns="45719" anchor="t">
            <a:noAutofit/>
          </a:bodyPr>
          <a:lstStyle/>
          <a:p>
            <a:endParaRPr/>
          </a:p>
        </p:txBody>
      </p:sp>
      <p:sp>
        <p:nvSpPr>
          <p:cNvPr id="84" name="Image"/>
          <p:cNvSpPr>
            <a:spLocks noGrp="1"/>
          </p:cNvSpPr>
          <p:nvPr>
            <p:ph type="pic" sz="quarter" idx="14"/>
          </p:nvPr>
        </p:nvSpPr>
        <p:spPr>
          <a:xfrm>
            <a:off x="6502400" y="889000"/>
            <a:ext cx="5867400" cy="3911601"/>
          </a:xfrm>
          <a:prstGeom prst="rect">
            <a:avLst/>
          </a:prstGeom>
        </p:spPr>
        <p:txBody>
          <a:bodyPr lIns="91439" tIns="45719" rIns="91439" bIns="45719" anchor="t">
            <a:noAutofit/>
          </a:bodyPr>
          <a:lstStyle/>
          <a:p>
            <a:endParaRPr/>
          </a:p>
        </p:txBody>
      </p:sp>
      <p:sp>
        <p:nvSpPr>
          <p:cNvPr id="85" name="Image"/>
          <p:cNvSpPr>
            <a:spLocks noGrp="1"/>
          </p:cNvSpPr>
          <p:nvPr>
            <p:ph type="pic" idx="15"/>
          </p:nvPr>
        </p:nvSpPr>
        <p:spPr>
          <a:xfrm>
            <a:off x="-2374900" y="889000"/>
            <a:ext cx="11982450" cy="7988300"/>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952500" y="254000"/>
            <a:ext cx="11099800" cy="2159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952500" y="2590800"/>
            <a:ext cx="11099800" cy="6286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6328884" y="9296400"/>
            <a:ext cx="340259" cy="324306"/>
          </a:xfrm>
          <a:prstGeom prst="rect">
            <a:avLst/>
          </a:prstGeom>
          <a:ln w="12700">
            <a:miter lim="400000"/>
          </a:ln>
        </p:spPr>
        <p:txBody>
          <a:bodyPr wrap="none" lIns="50800" tIns="50800" rIns="50800" bIns="50800">
            <a:spAutoFit/>
          </a:bodyPr>
          <a:lstStyle>
            <a:lvl1pPr>
              <a:defRPr sz="1600" b="0">
                <a:latin typeface="Helvetica Neue Light"/>
                <a:ea typeface="Helvetica Neue Light"/>
                <a:cs typeface="Helvetica Neue Light"/>
                <a:sym typeface="Helvetica Neue Light"/>
              </a:defRPr>
            </a:lvl1pPr>
          </a:lstStyle>
          <a:p>
            <a:fld id="{86CB4B4D-7CA3-9044-876B-883B54F8677D}" type="slidenum">
              <a:t>‹nr.›</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ctr" defTabSz="584200" rtl="0" latinLnBrk="0">
        <a:lnSpc>
          <a:spcPct val="100000"/>
        </a:lnSpc>
        <a:spcBef>
          <a:spcPts val="0"/>
        </a:spcBef>
        <a:spcAft>
          <a:spcPts val="0"/>
        </a:spcAft>
        <a:buClrTx/>
        <a:buSzTx/>
        <a:buFontTx/>
        <a:buNone/>
        <a:tabLst/>
        <a:defRPr sz="8000" b="0" i="0" u="none" strike="noStrike" cap="none" spc="0" baseline="0">
          <a:solidFill>
            <a:srgbClr val="000000"/>
          </a:solidFill>
          <a:uFillTx/>
          <a:latin typeface="+mn-lt"/>
          <a:ea typeface="+mn-ea"/>
          <a:cs typeface="+mn-cs"/>
          <a:sym typeface="Helvetica Neue Medium"/>
        </a:defRPr>
      </a:lvl1pPr>
      <a:lvl2pPr marL="0" marR="0" indent="0" algn="ctr" defTabSz="584200" rtl="0" latinLnBrk="0">
        <a:lnSpc>
          <a:spcPct val="100000"/>
        </a:lnSpc>
        <a:spcBef>
          <a:spcPts val="0"/>
        </a:spcBef>
        <a:spcAft>
          <a:spcPts val="0"/>
        </a:spcAft>
        <a:buClrTx/>
        <a:buSzTx/>
        <a:buFontTx/>
        <a:buNone/>
        <a:tabLst/>
        <a:defRPr sz="8000" b="0" i="0" u="none" strike="noStrike" cap="none" spc="0" baseline="0">
          <a:solidFill>
            <a:srgbClr val="000000"/>
          </a:solidFill>
          <a:uFillTx/>
          <a:latin typeface="+mn-lt"/>
          <a:ea typeface="+mn-ea"/>
          <a:cs typeface="+mn-cs"/>
          <a:sym typeface="Helvetica Neue Medium"/>
        </a:defRPr>
      </a:lvl2pPr>
      <a:lvl3pPr marL="0" marR="0" indent="0" algn="ctr" defTabSz="584200" rtl="0" latinLnBrk="0">
        <a:lnSpc>
          <a:spcPct val="100000"/>
        </a:lnSpc>
        <a:spcBef>
          <a:spcPts val="0"/>
        </a:spcBef>
        <a:spcAft>
          <a:spcPts val="0"/>
        </a:spcAft>
        <a:buClrTx/>
        <a:buSzTx/>
        <a:buFontTx/>
        <a:buNone/>
        <a:tabLst/>
        <a:defRPr sz="8000" b="0" i="0" u="none" strike="noStrike" cap="none" spc="0" baseline="0">
          <a:solidFill>
            <a:srgbClr val="000000"/>
          </a:solidFill>
          <a:uFillTx/>
          <a:latin typeface="+mn-lt"/>
          <a:ea typeface="+mn-ea"/>
          <a:cs typeface="+mn-cs"/>
          <a:sym typeface="Helvetica Neue Medium"/>
        </a:defRPr>
      </a:lvl3pPr>
      <a:lvl4pPr marL="0" marR="0" indent="0" algn="ctr" defTabSz="584200" rtl="0" latinLnBrk="0">
        <a:lnSpc>
          <a:spcPct val="100000"/>
        </a:lnSpc>
        <a:spcBef>
          <a:spcPts val="0"/>
        </a:spcBef>
        <a:spcAft>
          <a:spcPts val="0"/>
        </a:spcAft>
        <a:buClrTx/>
        <a:buSzTx/>
        <a:buFontTx/>
        <a:buNone/>
        <a:tabLst/>
        <a:defRPr sz="8000" b="0" i="0" u="none" strike="noStrike" cap="none" spc="0" baseline="0">
          <a:solidFill>
            <a:srgbClr val="000000"/>
          </a:solidFill>
          <a:uFillTx/>
          <a:latin typeface="+mn-lt"/>
          <a:ea typeface="+mn-ea"/>
          <a:cs typeface="+mn-cs"/>
          <a:sym typeface="Helvetica Neue Medium"/>
        </a:defRPr>
      </a:lvl4pPr>
      <a:lvl5pPr marL="0" marR="0" indent="0" algn="ctr" defTabSz="584200" rtl="0" latinLnBrk="0">
        <a:lnSpc>
          <a:spcPct val="100000"/>
        </a:lnSpc>
        <a:spcBef>
          <a:spcPts val="0"/>
        </a:spcBef>
        <a:spcAft>
          <a:spcPts val="0"/>
        </a:spcAft>
        <a:buClrTx/>
        <a:buSzTx/>
        <a:buFontTx/>
        <a:buNone/>
        <a:tabLst/>
        <a:defRPr sz="8000" b="0" i="0" u="none" strike="noStrike" cap="none" spc="0" baseline="0">
          <a:solidFill>
            <a:srgbClr val="000000"/>
          </a:solidFill>
          <a:uFillTx/>
          <a:latin typeface="+mn-lt"/>
          <a:ea typeface="+mn-ea"/>
          <a:cs typeface="+mn-cs"/>
          <a:sym typeface="Helvetica Neue Medium"/>
        </a:defRPr>
      </a:lvl5pPr>
      <a:lvl6pPr marL="0" marR="0" indent="0" algn="ctr" defTabSz="584200" rtl="0" latinLnBrk="0">
        <a:lnSpc>
          <a:spcPct val="100000"/>
        </a:lnSpc>
        <a:spcBef>
          <a:spcPts val="0"/>
        </a:spcBef>
        <a:spcAft>
          <a:spcPts val="0"/>
        </a:spcAft>
        <a:buClrTx/>
        <a:buSzTx/>
        <a:buFontTx/>
        <a:buNone/>
        <a:tabLst/>
        <a:defRPr sz="8000" b="0" i="0" u="none" strike="noStrike" cap="none" spc="0" baseline="0">
          <a:solidFill>
            <a:srgbClr val="000000"/>
          </a:solidFill>
          <a:uFillTx/>
          <a:latin typeface="+mn-lt"/>
          <a:ea typeface="+mn-ea"/>
          <a:cs typeface="+mn-cs"/>
          <a:sym typeface="Helvetica Neue Medium"/>
        </a:defRPr>
      </a:lvl6pPr>
      <a:lvl7pPr marL="0" marR="0" indent="0" algn="ctr" defTabSz="584200" rtl="0" latinLnBrk="0">
        <a:lnSpc>
          <a:spcPct val="100000"/>
        </a:lnSpc>
        <a:spcBef>
          <a:spcPts val="0"/>
        </a:spcBef>
        <a:spcAft>
          <a:spcPts val="0"/>
        </a:spcAft>
        <a:buClrTx/>
        <a:buSzTx/>
        <a:buFontTx/>
        <a:buNone/>
        <a:tabLst/>
        <a:defRPr sz="8000" b="0" i="0" u="none" strike="noStrike" cap="none" spc="0" baseline="0">
          <a:solidFill>
            <a:srgbClr val="000000"/>
          </a:solidFill>
          <a:uFillTx/>
          <a:latin typeface="+mn-lt"/>
          <a:ea typeface="+mn-ea"/>
          <a:cs typeface="+mn-cs"/>
          <a:sym typeface="Helvetica Neue Medium"/>
        </a:defRPr>
      </a:lvl7pPr>
      <a:lvl8pPr marL="0" marR="0" indent="0" algn="ctr" defTabSz="584200" rtl="0" latinLnBrk="0">
        <a:lnSpc>
          <a:spcPct val="100000"/>
        </a:lnSpc>
        <a:spcBef>
          <a:spcPts val="0"/>
        </a:spcBef>
        <a:spcAft>
          <a:spcPts val="0"/>
        </a:spcAft>
        <a:buClrTx/>
        <a:buSzTx/>
        <a:buFontTx/>
        <a:buNone/>
        <a:tabLst/>
        <a:defRPr sz="8000" b="0" i="0" u="none" strike="noStrike" cap="none" spc="0" baseline="0">
          <a:solidFill>
            <a:srgbClr val="000000"/>
          </a:solidFill>
          <a:uFillTx/>
          <a:latin typeface="+mn-lt"/>
          <a:ea typeface="+mn-ea"/>
          <a:cs typeface="+mn-cs"/>
          <a:sym typeface="Helvetica Neue Medium"/>
        </a:defRPr>
      </a:lvl8pPr>
      <a:lvl9pPr marL="0" marR="0" indent="0" algn="ctr" defTabSz="584200" rtl="0" latinLnBrk="0">
        <a:lnSpc>
          <a:spcPct val="100000"/>
        </a:lnSpc>
        <a:spcBef>
          <a:spcPts val="0"/>
        </a:spcBef>
        <a:spcAft>
          <a:spcPts val="0"/>
        </a:spcAft>
        <a:buClrTx/>
        <a:buSzTx/>
        <a:buFontTx/>
        <a:buNone/>
        <a:tabLst/>
        <a:defRPr sz="8000" b="0" i="0" u="none" strike="noStrike" cap="none" spc="0" baseline="0">
          <a:solidFill>
            <a:srgbClr val="000000"/>
          </a:solidFill>
          <a:uFillTx/>
          <a:latin typeface="+mn-lt"/>
          <a:ea typeface="+mn-ea"/>
          <a:cs typeface="+mn-cs"/>
          <a:sym typeface="Helvetica Neue Medium"/>
        </a:defRPr>
      </a:lvl9pPr>
    </p:titleStyle>
    <p:bodyStyle>
      <a:lvl1pPr marL="444500" marR="0" indent="-444500" algn="l" defTabSz="584200" rtl="0" latinLnBrk="0">
        <a:lnSpc>
          <a:spcPct val="100000"/>
        </a:lnSpc>
        <a:spcBef>
          <a:spcPts val="4200"/>
        </a:spcBef>
        <a:spcAft>
          <a:spcPts val="0"/>
        </a:spcAft>
        <a:buClrTx/>
        <a:buSzPct val="145000"/>
        <a:buFontTx/>
        <a:buChar char="•"/>
        <a:tabLst/>
        <a:defRPr sz="3200" b="0" i="0" u="none" strike="noStrike" cap="none" spc="0" baseline="0">
          <a:solidFill>
            <a:srgbClr val="000000"/>
          </a:solidFill>
          <a:uFillTx/>
          <a:latin typeface="Helvetica Neue"/>
          <a:ea typeface="Helvetica Neue"/>
          <a:cs typeface="Helvetica Neue"/>
          <a:sym typeface="Helvetica Neue"/>
        </a:defRPr>
      </a:lvl1pPr>
      <a:lvl2pPr marL="889000" marR="0" indent="-444500" algn="l" defTabSz="584200" rtl="0" latinLnBrk="0">
        <a:lnSpc>
          <a:spcPct val="100000"/>
        </a:lnSpc>
        <a:spcBef>
          <a:spcPts val="4200"/>
        </a:spcBef>
        <a:spcAft>
          <a:spcPts val="0"/>
        </a:spcAft>
        <a:buClrTx/>
        <a:buSzPct val="145000"/>
        <a:buFontTx/>
        <a:buChar char="•"/>
        <a:tabLst/>
        <a:defRPr sz="3200" b="0" i="0" u="none" strike="noStrike" cap="none" spc="0" baseline="0">
          <a:solidFill>
            <a:srgbClr val="000000"/>
          </a:solidFill>
          <a:uFillTx/>
          <a:latin typeface="Helvetica Neue"/>
          <a:ea typeface="Helvetica Neue"/>
          <a:cs typeface="Helvetica Neue"/>
          <a:sym typeface="Helvetica Neue"/>
        </a:defRPr>
      </a:lvl2pPr>
      <a:lvl3pPr marL="1333500" marR="0" indent="-444500" algn="l" defTabSz="584200" rtl="0" latinLnBrk="0">
        <a:lnSpc>
          <a:spcPct val="100000"/>
        </a:lnSpc>
        <a:spcBef>
          <a:spcPts val="4200"/>
        </a:spcBef>
        <a:spcAft>
          <a:spcPts val="0"/>
        </a:spcAft>
        <a:buClrTx/>
        <a:buSzPct val="145000"/>
        <a:buFontTx/>
        <a:buChar char="•"/>
        <a:tabLst/>
        <a:defRPr sz="3200" b="0" i="0" u="none" strike="noStrike" cap="none" spc="0" baseline="0">
          <a:solidFill>
            <a:srgbClr val="000000"/>
          </a:solidFill>
          <a:uFillTx/>
          <a:latin typeface="Helvetica Neue"/>
          <a:ea typeface="Helvetica Neue"/>
          <a:cs typeface="Helvetica Neue"/>
          <a:sym typeface="Helvetica Neue"/>
        </a:defRPr>
      </a:lvl3pPr>
      <a:lvl4pPr marL="1778000" marR="0" indent="-444500" algn="l" defTabSz="584200" rtl="0" latinLnBrk="0">
        <a:lnSpc>
          <a:spcPct val="100000"/>
        </a:lnSpc>
        <a:spcBef>
          <a:spcPts val="4200"/>
        </a:spcBef>
        <a:spcAft>
          <a:spcPts val="0"/>
        </a:spcAft>
        <a:buClrTx/>
        <a:buSzPct val="145000"/>
        <a:buFontTx/>
        <a:buChar char="•"/>
        <a:tabLst/>
        <a:defRPr sz="3200" b="0" i="0" u="none" strike="noStrike" cap="none" spc="0" baseline="0">
          <a:solidFill>
            <a:srgbClr val="000000"/>
          </a:solidFill>
          <a:uFillTx/>
          <a:latin typeface="Helvetica Neue"/>
          <a:ea typeface="Helvetica Neue"/>
          <a:cs typeface="Helvetica Neue"/>
          <a:sym typeface="Helvetica Neue"/>
        </a:defRPr>
      </a:lvl4pPr>
      <a:lvl5pPr marL="2222500" marR="0" indent="-444500" algn="l" defTabSz="584200" rtl="0" latinLnBrk="0">
        <a:lnSpc>
          <a:spcPct val="100000"/>
        </a:lnSpc>
        <a:spcBef>
          <a:spcPts val="4200"/>
        </a:spcBef>
        <a:spcAft>
          <a:spcPts val="0"/>
        </a:spcAft>
        <a:buClrTx/>
        <a:buSzPct val="145000"/>
        <a:buFontTx/>
        <a:buChar char="•"/>
        <a:tabLst/>
        <a:defRPr sz="3200" b="0" i="0" u="none" strike="noStrike" cap="none" spc="0" baseline="0">
          <a:solidFill>
            <a:srgbClr val="000000"/>
          </a:solidFill>
          <a:uFillTx/>
          <a:latin typeface="Helvetica Neue"/>
          <a:ea typeface="Helvetica Neue"/>
          <a:cs typeface="Helvetica Neue"/>
          <a:sym typeface="Helvetica Neue"/>
        </a:defRPr>
      </a:lvl5pPr>
      <a:lvl6pPr marL="2667000" marR="0" indent="-444500" algn="l" defTabSz="584200" rtl="0" latinLnBrk="0">
        <a:lnSpc>
          <a:spcPct val="100000"/>
        </a:lnSpc>
        <a:spcBef>
          <a:spcPts val="4200"/>
        </a:spcBef>
        <a:spcAft>
          <a:spcPts val="0"/>
        </a:spcAft>
        <a:buClrTx/>
        <a:buSzPct val="145000"/>
        <a:buFontTx/>
        <a:buChar char="•"/>
        <a:tabLst/>
        <a:defRPr sz="3200" b="0" i="0" u="none" strike="noStrike" cap="none" spc="0" baseline="0">
          <a:solidFill>
            <a:srgbClr val="000000"/>
          </a:solidFill>
          <a:uFillTx/>
          <a:latin typeface="Helvetica Neue"/>
          <a:ea typeface="Helvetica Neue"/>
          <a:cs typeface="Helvetica Neue"/>
          <a:sym typeface="Helvetica Neue"/>
        </a:defRPr>
      </a:lvl6pPr>
      <a:lvl7pPr marL="3111500" marR="0" indent="-444500" algn="l" defTabSz="584200" rtl="0" latinLnBrk="0">
        <a:lnSpc>
          <a:spcPct val="100000"/>
        </a:lnSpc>
        <a:spcBef>
          <a:spcPts val="4200"/>
        </a:spcBef>
        <a:spcAft>
          <a:spcPts val="0"/>
        </a:spcAft>
        <a:buClrTx/>
        <a:buSzPct val="145000"/>
        <a:buFontTx/>
        <a:buChar char="•"/>
        <a:tabLst/>
        <a:defRPr sz="3200" b="0" i="0" u="none" strike="noStrike" cap="none" spc="0" baseline="0">
          <a:solidFill>
            <a:srgbClr val="000000"/>
          </a:solidFill>
          <a:uFillTx/>
          <a:latin typeface="Helvetica Neue"/>
          <a:ea typeface="Helvetica Neue"/>
          <a:cs typeface="Helvetica Neue"/>
          <a:sym typeface="Helvetica Neue"/>
        </a:defRPr>
      </a:lvl7pPr>
      <a:lvl8pPr marL="3556000" marR="0" indent="-444500" algn="l" defTabSz="584200" rtl="0" latinLnBrk="0">
        <a:lnSpc>
          <a:spcPct val="100000"/>
        </a:lnSpc>
        <a:spcBef>
          <a:spcPts val="4200"/>
        </a:spcBef>
        <a:spcAft>
          <a:spcPts val="0"/>
        </a:spcAft>
        <a:buClrTx/>
        <a:buSzPct val="145000"/>
        <a:buFontTx/>
        <a:buChar char="•"/>
        <a:tabLst/>
        <a:defRPr sz="3200" b="0" i="0" u="none" strike="noStrike" cap="none" spc="0" baseline="0">
          <a:solidFill>
            <a:srgbClr val="000000"/>
          </a:solidFill>
          <a:uFillTx/>
          <a:latin typeface="Helvetica Neue"/>
          <a:ea typeface="Helvetica Neue"/>
          <a:cs typeface="Helvetica Neue"/>
          <a:sym typeface="Helvetica Neue"/>
        </a:defRPr>
      </a:lvl8pPr>
      <a:lvl9pPr marL="4000500" marR="0" indent="-444500" algn="l" defTabSz="584200" rtl="0" latinLnBrk="0">
        <a:lnSpc>
          <a:spcPct val="100000"/>
        </a:lnSpc>
        <a:spcBef>
          <a:spcPts val="4200"/>
        </a:spcBef>
        <a:spcAft>
          <a:spcPts val="0"/>
        </a:spcAft>
        <a:buClrTx/>
        <a:buSzPct val="145000"/>
        <a:buFontTx/>
        <a:buChar char="•"/>
        <a:tabLst/>
        <a:defRPr sz="320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58420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Helvetica Neue Light"/>
        </a:defRPr>
      </a:lvl1pPr>
      <a:lvl2pPr marL="0" marR="0" indent="228600" algn="ctr" defTabSz="58420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Helvetica Neue Light"/>
        </a:defRPr>
      </a:lvl2pPr>
      <a:lvl3pPr marL="0" marR="0" indent="457200" algn="ctr" defTabSz="58420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Helvetica Neue Light"/>
        </a:defRPr>
      </a:lvl3pPr>
      <a:lvl4pPr marL="0" marR="0" indent="685800" algn="ctr" defTabSz="58420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Helvetica Neue Light"/>
        </a:defRPr>
      </a:lvl4pPr>
      <a:lvl5pPr marL="0" marR="0" indent="914400" algn="ctr" defTabSz="58420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Helvetica Neue Light"/>
        </a:defRPr>
      </a:lvl5pPr>
      <a:lvl6pPr marL="0" marR="0" indent="1143000" algn="ctr" defTabSz="58420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Helvetica Neue Light"/>
        </a:defRPr>
      </a:lvl6pPr>
      <a:lvl7pPr marL="0" marR="0" indent="1371600" algn="ctr" defTabSz="58420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Helvetica Neue Light"/>
        </a:defRPr>
      </a:lvl7pPr>
      <a:lvl8pPr marL="0" marR="0" indent="1600200" algn="ctr" defTabSz="58420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Helvetica Neue Light"/>
        </a:defRPr>
      </a:lvl8pPr>
      <a:lvl9pPr marL="0" marR="0" indent="1828800" algn="ctr" defTabSz="58420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www.estherkeymolen.nl" TargetMode="External"/><Relationship Id="rId2" Type="http://schemas.openxmlformats.org/officeDocument/2006/relationships/hyperlink" Target="http://www.bartvandersloot.nl"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5" name="Rectangle 124">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487584" cy="975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Rectangle 126">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3004797" cy="97536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9" name="Picture 128">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3004800" cy="9753600"/>
          </a:xfrm>
          <a:prstGeom prst="rect">
            <a:avLst/>
          </a:prstGeom>
        </p:spPr>
      </p:pic>
      <p:sp>
        <p:nvSpPr>
          <p:cNvPr id="119" name="Privacy after the GDPR"/>
          <p:cNvSpPr txBox="1">
            <a:spLocks noGrp="1"/>
          </p:cNvSpPr>
          <p:nvPr>
            <p:ph type="ctrTitle"/>
          </p:nvPr>
        </p:nvSpPr>
        <p:spPr>
          <a:xfrm>
            <a:off x="682750" y="2920733"/>
            <a:ext cx="3913772" cy="3925473"/>
          </a:xfrm>
          <a:prstGeom prst="rect">
            <a:avLst/>
          </a:prstGeom>
        </p:spPr>
        <p:txBody>
          <a:bodyPr vert="horz" lIns="91440" tIns="45720" rIns="91440" bIns="45720" rtlCol="0" anchor="ctr">
            <a:normAutofit/>
          </a:bodyPr>
          <a:lstStyle>
            <a:lvl1pPr>
              <a:defRPr sz="6700"/>
            </a:lvl1pPr>
          </a:lstStyle>
          <a:p>
            <a:pPr algn="l" defTabSz="914400">
              <a:lnSpc>
                <a:spcPct val="90000"/>
              </a:lnSpc>
              <a:spcBef>
                <a:spcPct val="0"/>
              </a:spcBef>
            </a:pPr>
            <a:r>
              <a:rPr lang="en-US" sz="4400" kern="1200">
                <a:solidFill>
                  <a:srgbClr val="FFFFFF"/>
                </a:solidFill>
                <a:latin typeface="+mj-lt"/>
                <a:ea typeface="+mj-ea"/>
                <a:cs typeface="+mj-cs"/>
              </a:rPr>
              <a:t>Privacy after the GDPR</a:t>
            </a:r>
          </a:p>
        </p:txBody>
      </p:sp>
      <p:sp>
        <p:nvSpPr>
          <p:cNvPr id="120" name="Exploring the interaction of privacy, trust, and identity in the data-driven age…"/>
          <p:cNvSpPr txBox="1">
            <a:spLocks noGrp="1"/>
          </p:cNvSpPr>
          <p:nvPr>
            <p:ph type="subTitle" sz="quarter" idx="1"/>
          </p:nvPr>
        </p:nvSpPr>
        <p:spPr>
          <a:xfrm>
            <a:off x="6496612" y="2468879"/>
            <a:ext cx="5659823" cy="6110675"/>
          </a:xfrm>
          <a:prstGeom prst="rect">
            <a:avLst/>
          </a:prstGeom>
        </p:spPr>
        <p:txBody>
          <a:bodyPr vert="horz" lIns="91440" tIns="45720" rIns="91440" bIns="45720" rtlCol="0" anchor="ctr">
            <a:normAutofit fontScale="77500" lnSpcReduction="20000"/>
          </a:bodyPr>
          <a:lstStyle/>
          <a:p>
            <a:pPr algn="l" defTabSz="914400">
              <a:lnSpc>
                <a:spcPct val="90000"/>
              </a:lnSpc>
              <a:spcAft>
                <a:spcPts val="600"/>
              </a:spcAft>
              <a:defRPr sz="2240" b="1"/>
            </a:pPr>
            <a:r>
              <a:rPr lang="en-US" sz="7100" kern="1200" dirty="0">
                <a:latin typeface="+mn-lt"/>
                <a:ea typeface="+mn-ea"/>
                <a:cs typeface="+mn-cs"/>
              </a:rPr>
              <a:t>Exploring the interaction of privacy, trust, and identity in the data-driven age</a:t>
            </a:r>
          </a:p>
          <a:p>
            <a:pPr indent="-228600" algn="l" defTabSz="914400">
              <a:lnSpc>
                <a:spcPct val="90000"/>
              </a:lnSpc>
              <a:spcAft>
                <a:spcPts val="600"/>
              </a:spcAft>
              <a:buFont typeface="Arial" panose="020B0604020202020204" pitchFamily="34" charset="0"/>
              <a:buChar char="•"/>
              <a:defRPr sz="1480"/>
            </a:pPr>
            <a:endParaRPr lang="en-US" sz="3000" kern="1200" dirty="0">
              <a:latin typeface="+mn-lt"/>
              <a:ea typeface="+mn-ea"/>
              <a:cs typeface="+mn-cs"/>
            </a:endParaRPr>
          </a:p>
          <a:p>
            <a:pPr indent="-228600" algn="l" defTabSz="914400">
              <a:lnSpc>
                <a:spcPct val="90000"/>
              </a:lnSpc>
              <a:spcAft>
                <a:spcPts val="600"/>
              </a:spcAft>
              <a:buFont typeface="Arial" panose="020B0604020202020204" pitchFamily="34" charset="0"/>
              <a:buChar char="•"/>
              <a:defRPr sz="1480"/>
            </a:pPr>
            <a:endParaRPr lang="en-US" sz="3000" kern="1200" dirty="0">
              <a:latin typeface="+mn-lt"/>
              <a:ea typeface="+mn-ea"/>
              <a:cs typeface="+mn-cs"/>
            </a:endParaRPr>
          </a:p>
          <a:p>
            <a:pPr algn="l" defTabSz="914400">
              <a:lnSpc>
                <a:spcPct val="90000"/>
              </a:lnSpc>
              <a:spcAft>
                <a:spcPts val="600"/>
              </a:spcAft>
              <a:defRPr sz="1600"/>
            </a:pPr>
            <a:endParaRPr lang="en-US" sz="3000" kern="1200" dirty="0">
              <a:latin typeface="+mn-lt"/>
              <a:ea typeface="+mn-ea"/>
              <a:cs typeface="+mn-cs"/>
            </a:endParaRPr>
          </a:p>
          <a:p>
            <a:pPr algn="l" defTabSz="914400">
              <a:lnSpc>
                <a:spcPct val="90000"/>
              </a:lnSpc>
              <a:spcAft>
                <a:spcPts val="600"/>
              </a:spcAft>
              <a:defRPr sz="1600"/>
            </a:pPr>
            <a:endParaRPr lang="en-US" sz="3000" kern="1200" dirty="0">
              <a:latin typeface="+mn-lt"/>
              <a:ea typeface="+mn-ea"/>
              <a:cs typeface="+mn-cs"/>
            </a:endParaRPr>
          </a:p>
          <a:p>
            <a:pPr algn="l" defTabSz="914400">
              <a:lnSpc>
                <a:spcPct val="90000"/>
              </a:lnSpc>
              <a:spcAft>
                <a:spcPts val="600"/>
              </a:spcAft>
              <a:defRPr sz="1600"/>
            </a:pPr>
            <a:endParaRPr lang="en-US" sz="3000" kern="1200" dirty="0">
              <a:latin typeface="+mn-lt"/>
              <a:ea typeface="+mn-ea"/>
              <a:cs typeface="+mn-cs"/>
            </a:endParaRPr>
          </a:p>
          <a:p>
            <a:pPr algn="l" defTabSz="914400">
              <a:lnSpc>
                <a:spcPct val="90000"/>
              </a:lnSpc>
              <a:spcAft>
                <a:spcPts val="600"/>
              </a:spcAft>
              <a:defRPr sz="1600"/>
            </a:pPr>
            <a:r>
              <a:rPr lang="en-US" sz="3000" kern="1200" dirty="0">
                <a:latin typeface="+mn-lt"/>
                <a:ea typeface="+mn-ea"/>
                <a:cs typeface="+mn-cs"/>
              </a:rPr>
              <a:t>Bart van der </a:t>
            </a:r>
            <a:r>
              <a:rPr lang="en-US" sz="3000" kern="1200" dirty="0" err="1">
                <a:latin typeface="+mn-lt"/>
                <a:ea typeface="+mn-ea"/>
                <a:cs typeface="+mn-cs"/>
              </a:rPr>
              <a:t>Sloot</a:t>
            </a:r>
            <a:r>
              <a:rPr lang="en-US" sz="3000" kern="1200" dirty="0">
                <a:latin typeface="+mn-lt"/>
                <a:ea typeface="+mn-ea"/>
                <a:cs typeface="+mn-cs"/>
              </a:rPr>
              <a:t> &amp; Esther </a:t>
            </a:r>
            <a:r>
              <a:rPr lang="en-US" sz="3000" kern="1200" dirty="0" err="1">
                <a:latin typeface="+mn-lt"/>
                <a:ea typeface="+mn-ea"/>
                <a:cs typeface="+mn-cs"/>
              </a:rPr>
              <a:t>Keymolen</a:t>
            </a:r>
            <a:endParaRPr lang="en-US" sz="3000" kern="1200" dirty="0">
              <a:latin typeface="+mn-lt"/>
              <a:ea typeface="+mn-ea"/>
              <a:cs typeface="+mn-cs"/>
            </a:endParaRPr>
          </a:p>
          <a:p>
            <a:pPr indent="-228600" algn="l" defTabSz="914400">
              <a:lnSpc>
                <a:spcPct val="90000"/>
              </a:lnSpc>
              <a:spcAft>
                <a:spcPts val="600"/>
              </a:spcAft>
              <a:buFont typeface="Arial" panose="020B0604020202020204" pitchFamily="34" charset="0"/>
              <a:buChar char="•"/>
              <a:defRPr sz="1600"/>
            </a:pPr>
            <a:endParaRPr lang="en-US" sz="3000" kern="1200" dirty="0">
              <a:latin typeface="+mn-lt"/>
              <a:ea typeface="+mn-ea"/>
              <a:cs typeface="+mn-cs"/>
            </a:endParaRPr>
          </a:p>
          <a:p>
            <a:pPr indent="-228600" algn="l" defTabSz="914400">
              <a:lnSpc>
                <a:spcPct val="90000"/>
              </a:lnSpc>
              <a:spcAft>
                <a:spcPts val="600"/>
              </a:spcAft>
              <a:buFont typeface="Arial" panose="020B0604020202020204" pitchFamily="34" charset="0"/>
              <a:buChar char="•"/>
              <a:defRPr sz="1600"/>
            </a:pPr>
            <a:endParaRPr lang="en-US" sz="3000" kern="1200" dirty="0">
              <a:latin typeface="+mn-lt"/>
              <a:ea typeface="+mn-ea"/>
              <a:cs typeface="+mn-cs"/>
            </a:endParaRPr>
          </a:p>
          <a:p>
            <a:pPr indent="-228600" algn="l" defTabSz="914400">
              <a:lnSpc>
                <a:spcPct val="90000"/>
              </a:lnSpc>
              <a:spcAft>
                <a:spcPts val="600"/>
              </a:spcAft>
              <a:buFont typeface="Arial" panose="020B0604020202020204" pitchFamily="34" charset="0"/>
              <a:buChar char="•"/>
              <a:defRPr sz="1600"/>
            </a:pPr>
            <a:endParaRPr lang="en-US" sz="3000" kern="1200" dirty="0">
              <a:latin typeface="+mn-lt"/>
              <a:ea typeface="+mn-ea"/>
              <a:cs typeface="+mn-cs"/>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Privacy and trust: beyond  individual rights"/>
          <p:cNvSpPr txBox="1">
            <a:spLocks noGrp="1"/>
          </p:cNvSpPr>
          <p:nvPr>
            <p:ph type="title"/>
          </p:nvPr>
        </p:nvSpPr>
        <p:spPr>
          <a:prstGeom prst="rect">
            <a:avLst/>
          </a:prstGeom>
        </p:spPr>
        <p:txBody>
          <a:bodyPr/>
          <a:lstStyle>
            <a:lvl1pPr defTabSz="484886">
              <a:defRPr sz="6640"/>
            </a:lvl1pPr>
          </a:lstStyle>
          <a:p>
            <a:r>
              <a:t>Privacy and trust: beyond  individual rights</a:t>
            </a:r>
          </a:p>
        </p:txBody>
      </p:sp>
      <p:sp>
        <p:nvSpPr>
          <p:cNvPr id="123" name="Recycle"/>
          <p:cNvSpPr/>
          <p:nvPr/>
        </p:nvSpPr>
        <p:spPr>
          <a:xfrm>
            <a:off x="4986967" y="3382741"/>
            <a:ext cx="3030866" cy="2988118"/>
          </a:xfrm>
          <a:custGeom>
            <a:avLst/>
            <a:gdLst/>
            <a:ahLst/>
            <a:cxnLst>
              <a:cxn ang="0">
                <a:pos x="wd2" y="hd2"/>
              </a:cxn>
              <a:cxn ang="5400000">
                <a:pos x="wd2" y="hd2"/>
              </a:cxn>
              <a:cxn ang="10800000">
                <a:pos x="wd2" y="hd2"/>
              </a:cxn>
              <a:cxn ang="16200000">
                <a:pos x="wd2" y="hd2"/>
              </a:cxn>
            </a:cxnLst>
            <a:rect l="0" t="0" r="r" b="b"/>
            <a:pathLst>
              <a:path w="21048" h="21549" extrusionOk="0">
                <a:moveTo>
                  <a:pt x="13549" y="0"/>
                </a:moveTo>
                <a:lnTo>
                  <a:pt x="8485" y="132"/>
                </a:lnTo>
                <a:cubicBezTo>
                  <a:pt x="8486" y="132"/>
                  <a:pt x="9737" y="309"/>
                  <a:pt x="10848" y="2309"/>
                </a:cubicBezTo>
                <a:cubicBezTo>
                  <a:pt x="11978" y="4341"/>
                  <a:pt x="12984" y="6152"/>
                  <a:pt x="13455" y="6998"/>
                </a:cubicBezTo>
                <a:lnTo>
                  <a:pt x="12189" y="7756"/>
                </a:lnTo>
                <a:lnTo>
                  <a:pt x="16852" y="8291"/>
                </a:lnTo>
                <a:lnTo>
                  <a:pt x="18733" y="3832"/>
                </a:lnTo>
                <a:lnTo>
                  <a:pt x="17459" y="4597"/>
                </a:lnTo>
                <a:lnTo>
                  <a:pt x="15473" y="1025"/>
                </a:lnTo>
                <a:cubicBezTo>
                  <a:pt x="14873" y="-51"/>
                  <a:pt x="13549" y="0"/>
                  <a:pt x="13549" y="0"/>
                </a:cubicBezTo>
                <a:close/>
                <a:moveTo>
                  <a:pt x="7671" y="687"/>
                </a:moveTo>
                <a:cubicBezTo>
                  <a:pt x="6727" y="742"/>
                  <a:pt x="5937" y="1348"/>
                  <a:pt x="5499" y="2133"/>
                </a:cubicBezTo>
                <a:lnTo>
                  <a:pt x="3975" y="4872"/>
                </a:lnTo>
                <a:lnTo>
                  <a:pt x="7977" y="7271"/>
                </a:lnTo>
                <a:lnTo>
                  <a:pt x="10488" y="2756"/>
                </a:lnTo>
                <a:cubicBezTo>
                  <a:pt x="10488" y="2756"/>
                  <a:pt x="9649" y="1169"/>
                  <a:pt x="8660" y="829"/>
                </a:cubicBezTo>
                <a:cubicBezTo>
                  <a:pt x="8318" y="711"/>
                  <a:pt x="7986" y="668"/>
                  <a:pt x="7671" y="687"/>
                </a:cubicBezTo>
                <a:close/>
                <a:moveTo>
                  <a:pt x="5609" y="6730"/>
                </a:moveTo>
                <a:lnTo>
                  <a:pt x="951" y="7268"/>
                </a:lnTo>
                <a:lnTo>
                  <a:pt x="2227" y="8033"/>
                </a:lnTo>
                <a:lnTo>
                  <a:pt x="240" y="11604"/>
                </a:lnTo>
                <a:cubicBezTo>
                  <a:pt x="-357" y="12681"/>
                  <a:pt x="347" y="13848"/>
                  <a:pt x="347" y="13848"/>
                </a:cubicBezTo>
                <a:lnTo>
                  <a:pt x="2990" y="18335"/>
                </a:lnTo>
                <a:cubicBezTo>
                  <a:pt x="2990" y="18335"/>
                  <a:pt x="2513" y="17121"/>
                  <a:pt x="3625" y="15121"/>
                </a:cubicBezTo>
                <a:cubicBezTo>
                  <a:pt x="4755" y="13089"/>
                  <a:pt x="5760" y="11279"/>
                  <a:pt x="6231" y="10432"/>
                </a:cubicBezTo>
                <a:lnTo>
                  <a:pt x="7497" y="11192"/>
                </a:lnTo>
                <a:lnTo>
                  <a:pt x="5609" y="6730"/>
                </a:lnTo>
                <a:close/>
                <a:moveTo>
                  <a:pt x="19136" y="7756"/>
                </a:moveTo>
                <a:lnTo>
                  <a:pt x="15135" y="10156"/>
                </a:lnTo>
                <a:lnTo>
                  <a:pt x="17645" y="14671"/>
                </a:lnTo>
                <a:cubicBezTo>
                  <a:pt x="17645" y="14671"/>
                  <a:pt x="19388" y="14710"/>
                  <a:pt x="20166" y="13991"/>
                </a:cubicBezTo>
                <a:cubicBezTo>
                  <a:pt x="21243" y="12995"/>
                  <a:pt x="21240" y="11545"/>
                  <a:pt x="20659" y="10497"/>
                </a:cubicBezTo>
                <a:lnTo>
                  <a:pt x="19136" y="7756"/>
                </a:lnTo>
                <a:close/>
                <a:moveTo>
                  <a:pt x="12624" y="13701"/>
                </a:moveTo>
                <a:lnTo>
                  <a:pt x="9847" y="17628"/>
                </a:lnTo>
                <a:lnTo>
                  <a:pt x="12624" y="21549"/>
                </a:lnTo>
                <a:lnTo>
                  <a:pt x="12624" y="20021"/>
                </a:lnTo>
                <a:lnTo>
                  <a:pt x="16596" y="20021"/>
                </a:lnTo>
                <a:cubicBezTo>
                  <a:pt x="17793" y="20019"/>
                  <a:pt x="18413" y="18803"/>
                  <a:pt x="18413" y="18803"/>
                </a:cubicBezTo>
                <a:lnTo>
                  <a:pt x="20835" y="14184"/>
                </a:lnTo>
                <a:cubicBezTo>
                  <a:pt x="20835" y="14184"/>
                  <a:pt x="20061" y="15219"/>
                  <a:pt x="17837" y="15219"/>
                </a:cubicBezTo>
                <a:cubicBezTo>
                  <a:pt x="15577" y="15219"/>
                  <a:pt x="13566" y="15219"/>
                  <a:pt x="12624" y="15219"/>
                </a:cubicBezTo>
                <a:lnTo>
                  <a:pt x="12624" y="13701"/>
                </a:lnTo>
                <a:close/>
                <a:moveTo>
                  <a:pt x="4177" y="15222"/>
                </a:moveTo>
                <a:cubicBezTo>
                  <a:pt x="4177" y="15222"/>
                  <a:pt x="3272" y="16770"/>
                  <a:pt x="3483" y="17830"/>
                </a:cubicBezTo>
                <a:cubicBezTo>
                  <a:pt x="3775" y="19296"/>
                  <a:pt x="4988" y="20019"/>
                  <a:pt x="6152" y="20021"/>
                </a:cubicBezTo>
                <a:lnTo>
                  <a:pt x="9197" y="20021"/>
                </a:lnTo>
                <a:lnTo>
                  <a:pt x="9197" y="15222"/>
                </a:lnTo>
                <a:lnTo>
                  <a:pt x="4177" y="15222"/>
                </a:lnTo>
                <a:close/>
              </a:path>
            </a:pathLst>
          </a:custGeom>
          <a:solidFill>
            <a:schemeClr val="accent1"/>
          </a:solidFill>
          <a:ln w="12700">
            <a:miter lim="400000"/>
          </a:ln>
        </p:spPr>
        <p:txBody>
          <a:bodyPr lIns="50800" tIns="50800" rIns="50800" bIns="50800" anchor="ctr"/>
          <a:lstStyle/>
          <a:p>
            <a:pPr>
              <a:defRPr sz="2200" b="0">
                <a:solidFill>
                  <a:srgbClr val="FFFFFF"/>
                </a:solidFill>
                <a:latin typeface="+mn-lt"/>
                <a:ea typeface="+mn-ea"/>
                <a:cs typeface="+mn-cs"/>
                <a:sym typeface="Helvetica Neue Medium"/>
              </a:defRPr>
            </a:pPr>
            <a:endParaRPr/>
          </a:p>
        </p:txBody>
      </p:sp>
      <p:sp>
        <p:nvSpPr>
          <p:cNvPr id="124" name="Privacy"/>
          <p:cNvSpPr txBox="1"/>
          <p:nvPr/>
        </p:nvSpPr>
        <p:spPr>
          <a:xfrm>
            <a:off x="5911697" y="2957170"/>
            <a:ext cx="1181406" cy="46106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t>Privacy</a:t>
            </a:r>
          </a:p>
        </p:txBody>
      </p:sp>
      <p:sp>
        <p:nvSpPr>
          <p:cNvPr id="125" name="Trust"/>
          <p:cNvSpPr txBox="1"/>
          <p:nvPr/>
        </p:nvSpPr>
        <p:spPr>
          <a:xfrm>
            <a:off x="7973313" y="5103470"/>
            <a:ext cx="842773" cy="46106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t>Trust</a:t>
            </a:r>
          </a:p>
        </p:txBody>
      </p:sp>
      <p:sp>
        <p:nvSpPr>
          <p:cNvPr id="126" name="Identity"/>
          <p:cNvSpPr txBox="1"/>
          <p:nvPr/>
        </p:nvSpPr>
        <p:spPr>
          <a:xfrm>
            <a:off x="3871620" y="5217770"/>
            <a:ext cx="1197560" cy="46106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t>Identity</a:t>
            </a:r>
          </a:p>
        </p:txBody>
      </p:sp>
      <p:sp>
        <p:nvSpPr>
          <p:cNvPr id="127" name="Two problems:…"/>
          <p:cNvSpPr txBox="1"/>
          <p:nvPr/>
        </p:nvSpPr>
        <p:spPr>
          <a:xfrm>
            <a:off x="406457" y="6671767"/>
            <a:ext cx="12191886" cy="23028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r>
              <a:t>Two problems:</a:t>
            </a:r>
          </a:p>
          <a:p>
            <a:pPr marL="228600" indent="-228600" algn="l">
              <a:buSzPct val="100000"/>
              <a:buAutoNum type="arabicPeriod"/>
              <a:defRPr b="0"/>
            </a:pPr>
            <a:r>
              <a:t> Data subjects don’t experience control over their data. Their privacy expectations are based on the trust they have in the apps and devices they use.</a:t>
            </a:r>
          </a:p>
          <a:p>
            <a:pPr marL="228600" indent="-228600" algn="l">
              <a:buSzPct val="100000"/>
              <a:buAutoNum type="arabicPeriod"/>
              <a:defRPr b="0"/>
            </a:pPr>
            <a:r>
              <a:t> Data subjects are increasingly confronted with unwanted information about themselves.</a:t>
            </a:r>
          </a:p>
          <a:p>
            <a:pPr algn="l">
              <a:defRPr b="0"/>
            </a:pPr>
            <a:r>
              <a:t> </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1. Experiencing trust in a data-driven environment"/>
          <p:cNvSpPr txBox="1">
            <a:spLocks noGrp="1"/>
          </p:cNvSpPr>
          <p:nvPr>
            <p:ph type="title"/>
          </p:nvPr>
        </p:nvSpPr>
        <p:spPr>
          <a:xfrm>
            <a:off x="952500" y="124935"/>
            <a:ext cx="11099801" cy="2159001"/>
          </a:xfrm>
          <a:prstGeom prst="rect">
            <a:avLst/>
          </a:prstGeom>
        </p:spPr>
        <p:txBody>
          <a:bodyPr/>
          <a:lstStyle>
            <a:lvl1pPr defTabSz="484886">
              <a:defRPr sz="6640"/>
            </a:lvl1pPr>
          </a:lstStyle>
          <a:p>
            <a:r>
              <a:t>1. Experiencing trust in a data-driven environment</a:t>
            </a:r>
          </a:p>
        </p:txBody>
      </p:sp>
      <p:sp>
        <p:nvSpPr>
          <p:cNvPr id="132" name="Double Arrow"/>
          <p:cNvSpPr/>
          <p:nvPr/>
        </p:nvSpPr>
        <p:spPr>
          <a:xfrm>
            <a:off x="4273120" y="6463901"/>
            <a:ext cx="4594388" cy="1270001"/>
          </a:xfrm>
          <a:prstGeom prst="leftRightArrow">
            <a:avLst>
              <a:gd name="adj1" fmla="val 32000"/>
              <a:gd name="adj2" fmla="val 44000"/>
            </a:avLst>
          </a:prstGeom>
          <a:solidFill>
            <a:schemeClr val="accent1">
              <a:alpha val="63946"/>
            </a:schemeClr>
          </a:solidFill>
          <a:ln w="12700">
            <a:miter lim="400000"/>
          </a:ln>
        </p:spPr>
        <p:txBody>
          <a:bodyPr lIns="50800" tIns="50800" rIns="50800" bIns="50800" anchor="ctr"/>
          <a:lstStyle/>
          <a:p>
            <a:pPr>
              <a:defRPr sz="2200" b="0">
                <a:solidFill>
                  <a:srgbClr val="FFFFFF"/>
                </a:solidFill>
                <a:latin typeface="+mn-lt"/>
                <a:ea typeface="+mn-ea"/>
                <a:cs typeface="+mn-cs"/>
                <a:sym typeface="Helvetica Neue Medium"/>
              </a:defRPr>
            </a:pPr>
            <a:endParaRPr/>
          </a:p>
        </p:txBody>
      </p:sp>
      <p:sp>
        <p:nvSpPr>
          <p:cNvPr id="133" name="Rectangle"/>
          <p:cNvSpPr/>
          <p:nvPr/>
        </p:nvSpPr>
        <p:spPr>
          <a:xfrm>
            <a:off x="3405961" y="6170134"/>
            <a:ext cx="6328706" cy="1857536"/>
          </a:xfrm>
          <a:prstGeom prst="rect">
            <a:avLst/>
          </a:prstGeom>
          <a:solidFill>
            <a:schemeClr val="accent1">
              <a:alpha val="40748"/>
            </a:schemeClr>
          </a:solidFill>
          <a:ln w="12700">
            <a:miter lim="400000"/>
          </a:ln>
        </p:spPr>
        <p:txBody>
          <a:bodyPr lIns="50800" tIns="50800" rIns="50800" bIns="50800" anchor="ctr"/>
          <a:lstStyle/>
          <a:p>
            <a:pPr>
              <a:defRPr sz="2200" b="0">
                <a:solidFill>
                  <a:srgbClr val="FFFFFF"/>
                </a:solidFill>
                <a:latin typeface="+mn-lt"/>
                <a:ea typeface="+mn-ea"/>
                <a:cs typeface="+mn-cs"/>
                <a:sym typeface="Helvetica Neue Medium"/>
              </a:defRPr>
            </a:pPr>
            <a:endParaRPr/>
          </a:p>
        </p:txBody>
      </p:sp>
      <p:sp>
        <p:nvSpPr>
          <p:cNvPr id="134" name="Oval"/>
          <p:cNvSpPr/>
          <p:nvPr/>
        </p:nvSpPr>
        <p:spPr>
          <a:xfrm>
            <a:off x="8886545" y="6094004"/>
            <a:ext cx="2176570" cy="2009796"/>
          </a:xfrm>
          <a:prstGeom prst="ellipse">
            <a:avLst/>
          </a:prstGeom>
          <a:solidFill>
            <a:schemeClr val="accent1">
              <a:lumOff val="16847"/>
            </a:schemeClr>
          </a:solidFill>
          <a:ln w="12700">
            <a:miter lim="400000"/>
          </a:ln>
        </p:spPr>
        <p:txBody>
          <a:bodyPr lIns="50800" tIns="50800" rIns="50800" bIns="50800" anchor="ctr"/>
          <a:lstStyle/>
          <a:p>
            <a:endParaRPr/>
          </a:p>
        </p:txBody>
      </p:sp>
      <p:sp>
        <p:nvSpPr>
          <p:cNvPr id="135" name="Oval"/>
          <p:cNvSpPr/>
          <p:nvPr/>
        </p:nvSpPr>
        <p:spPr>
          <a:xfrm>
            <a:off x="1104919" y="3397935"/>
            <a:ext cx="10930791" cy="5730195"/>
          </a:xfrm>
          <a:prstGeom prst="ellipse">
            <a:avLst/>
          </a:prstGeom>
          <a:solidFill>
            <a:schemeClr val="accent1">
              <a:lumOff val="16847"/>
              <a:alpha val="26468"/>
            </a:schemeClr>
          </a:solidFill>
          <a:ln w="12700">
            <a:miter lim="400000"/>
          </a:ln>
        </p:spPr>
        <p:txBody>
          <a:bodyPr lIns="50800" tIns="50800" rIns="50800" bIns="50800" anchor="ctr"/>
          <a:lstStyle/>
          <a:p>
            <a:pPr>
              <a:defRPr sz="2200" b="0">
                <a:solidFill>
                  <a:srgbClr val="FFFFFF"/>
                </a:solidFill>
                <a:latin typeface="+mn-lt"/>
                <a:ea typeface="+mn-ea"/>
                <a:cs typeface="+mn-cs"/>
                <a:sym typeface="Helvetica Neue Medium"/>
              </a:defRPr>
            </a:pPr>
            <a:endParaRPr/>
          </a:p>
        </p:txBody>
      </p:sp>
      <p:sp>
        <p:nvSpPr>
          <p:cNvPr id="136" name="has positive expectations that her privacy interest will be safeguarded"/>
          <p:cNvSpPr txBox="1"/>
          <p:nvPr/>
        </p:nvSpPr>
        <p:spPr>
          <a:xfrm>
            <a:off x="4576131" y="6525305"/>
            <a:ext cx="4269740" cy="13642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defRPr sz="2000"/>
            </a:pPr>
            <a:endParaRPr/>
          </a:p>
          <a:p>
            <a:pPr>
              <a:defRPr sz="2000"/>
            </a:pPr>
            <a:r>
              <a:t>has positive expectations that her privacy interest will be safeguarded</a:t>
            </a:r>
          </a:p>
        </p:txBody>
      </p:sp>
      <p:sp>
        <p:nvSpPr>
          <p:cNvPr id="137" name="Credit Card"/>
          <p:cNvSpPr/>
          <p:nvPr/>
        </p:nvSpPr>
        <p:spPr>
          <a:xfrm>
            <a:off x="1476440" y="5533800"/>
            <a:ext cx="741343" cy="482578"/>
          </a:xfrm>
          <a:custGeom>
            <a:avLst/>
            <a:gdLst/>
            <a:ahLst/>
            <a:cxnLst>
              <a:cxn ang="0">
                <a:pos x="wd2" y="hd2"/>
              </a:cxn>
              <a:cxn ang="5400000">
                <a:pos x="wd2" y="hd2"/>
              </a:cxn>
              <a:cxn ang="10800000">
                <a:pos x="wd2" y="hd2"/>
              </a:cxn>
              <a:cxn ang="16200000">
                <a:pos x="wd2" y="hd2"/>
              </a:cxn>
            </a:cxnLst>
            <a:rect l="0" t="0" r="r" b="b"/>
            <a:pathLst>
              <a:path w="21600" h="21600" extrusionOk="0">
                <a:moveTo>
                  <a:pt x="1515" y="0"/>
                </a:moveTo>
                <a:cubicBezTo>
                  <a:pt x="678" y="0"/>
                  <a:pt x="0" y="1042"/>
                  <a:pt x="0" y="2327"/>
                </a:cubicBezTo>
                <a:lnTo>
                  <a:pt x="0" y="19273"/>
                </a:lnTo>
                <a:cubicBezTo>
                  <a:pt x="0" y="20558"/>
                  <a:pt x="678" y="21600"/>
                  <a:pt x="1515" y="21600"/>
                </a:cubicBezTo>
                <a:lnTo>
                  <a:pt x="20085" y="21600"/>
                </a:lnTo>
                <a:cubicBezTo>
                  <a:pt x="20922" y="21600"/>
                  <a:pt x="21600" y="20558"/>
                  <a:pt x="21600" y="19273"/>
                </a:cubicBezTo>
                <a:lnTo>
                  <a:pt x="21600" y="2327"/>
                </a:lnTo>
                <a:cubicBezTo>
                  <a:pt x="21600" y="1042"/>
                  <a:pt x="20922" y="0"/>
                  <a:pt x="20085" y="0"/>
                </a:cubicBezTo>
                <a:lnTo>
                  <a:pt x="1515" y="0"/>
                </a:lnTo>
                <a:close/>
                <a:moveTo>
                  <a:pt x="2576" y="7104"/>
                </a:moveTo>
                <a:lnTo>
                  <a:pt x="2756" y="7104"/>
                </a:lnTo>
                <a:lnTo>
                  <a:pt x="2756" y="8874"/>
                </a:lnTo>
                <a:lnTo>
                  <a:pt x="1451" y="8874"/>
                </a:lnTo>
                <a:lnTo>
                  <a:pt x="1451" y="8832"/>
                </a:lnTo>
                <a:cubicBezTo>
                  <a:pt x="1451" y="7879"/>
                  <a:pt x="1955" y="7104"/>
                  <a:pt x="2576" y="7104"/>
                </a:cubicBezTo>
                <a:close/>
                <a:moveTo>
                  <a:pt x="3071" y="7104"/>
                </a:moveTo>
                <a:lnTo>
                  <a:pt x="4765" y="7104"/>
                </a:lnTo>
                <a:cubicBezTo>
                  <a:pt x="5385" y="7104"/>
                  <a:pt x="5889" y="7879"/>
                  <a:pt x="5889" y="8832"/>
                </a:cubicBezTo>
                <a:lnTo>
                  <a:pt x="5889" y="8874"/>
                </a:lnTo>
                <a:lnTo>
                  <a:pt x="3071" y="8874"/>
                </a:lnTo>
                <a:lnTo>
                  <a:pt x="3071" y="7104"/>
                </a:lnTo>
                <a:close/>
                <a:moveTo>
                  <a:pt x="1451" y="9356"/>
                </a:moveTo>
                <a:lnTo>
                  <a:pt x="2756" y="9356"/>
                </a:lnTo>
                <a:lnTo>
                  <a:pt x="2756" y="10879"/>
                </a:lnTo>
                <a:lnTo>
                  <a:pt x="1451" y="10879"/>
                </a:lnTo>
                <a:lnTo>
                  <a:pt x="1451" y="9356"/>
                </a:lnTo>
                <a:close/>
                <a:moveTo>
                  <a:pt x="3071" y="9356"/>
                </a:moveTo>
                <a:lnTo>
                  <a:pt x="4236" y="9356"/>
                </a:lnTo>
                <a:lnTo>
                  <a:pt x="4236" y="10879"/>
                </a:lnTo>
                <a:lnTo>
                  <a:pt x="3071" y="10879"/>
                </a:lnTo>
                <a:lnTo>
                  <a:pt x="3071" y="9356"/>
                </a:lnTo>
                <a:close/>
                <a:moveTo>
                  <a:pt x="4550" y="9356"/>
                </a:moveTo>
                <a:lnTo>
                  <a:pt x="5889" y="9356"/>
                </a:lnTo>
                <a:lnTo>
                  <a:pt x="5889" y="10879"/>
                </a:lnTo>
                <a:lnTo>
                  <a:pt x="4550" y="10879"/>
                </a:lnTo>
                <a:lnTo>
                  <a:pt x="4550" y="9356"/>
                </a:lnTo>
                <a:close/>
                <a:moveTo>
                  <a:pt x="1451" y="11362"/>
                </a:moveTo>
                <a:lnTo>
                  <a:pt x="2756" y="11362"/>
                </a:lnTo>
                <a:lnTo>
                  <a:pt x="2756" y="13121"/>
                </a:lnTo>
                <a:lnTo>
                  <a:pt x="2576" y="13121"/>
                </a:lnTo>
                <a:cubicBezTo>
                  <a:pt x="1955" y="13121"/>
                  <a:pt x="1451" y="12349"/>
                  <a:pt x="1451" y="11395"/>
                </a:cubicBezTo>
                <a:lnTo>
                  <a:pt x="1451" y="11362"/>
                </a:lnTo>
                <a:close/>
                <a:moveTo>
                  <a:pt x="3071" y="11362"/>
                </a:moveTo>
                <a:lnTo>
                  <a:pt x="4236" y="11362"/>
                </a:lnTo>
                <a:lnTo>
                  <a:pt x="4236" y="13121"/>
                </a:lnTo>
                <a:lnTo>
                  <a:pt x="3071" y="13121"/>
                </a:lnTo>
                <a:lnTo>
                  <a:pt x="3071" y="11362"/>
                </a:lnTo>
                <a:close/>
                <a:moveTo>
                  <a:pt x="4550" y="11362"/>
                </a:moveTo>
                <a:lnTo>
                  <a:pt x="5889" y="11362"/>
                </a:lnTo>
                <a:lnTo>
                  <a:pt x="5889" y="11395"/>
                </a:lnTo>
                <a:cubicBezTo>
                  <a:pt x="5889" y="12349"/>
                  <a:pt x="5385" y="13121"/>
                  <a:pt x="4765" y="13121"/>
                </a:cubicBezTo>
                <a:lnTo>
                  <a:pt x="4550" y="13121"/>
                </a:lnTo>
                <a:lnTo>
                  <a:pt x="4550" y="11362"/>
                </a:lnTo>
                <a:close/>
                <a:moveTo>
                  <a:pt x="1662" y="16421"/>
                </a:moveTo>
                <a:lnTo>
                  <a:pt x="2082" y="16421"/>
                </a:lnTo>
                <a:cubicBezTo>
                  <a:pt x="2162" y="16421"/>
                  <a:pt x="2224" y="16520"/>
                  <a:pt x="2224" y="16647"/>
                </a:cubicBezTo>
                <a:lnTo>
                  <a:pt x="2224" y="17908"/>
                </a:lnTo>
                <a:cubicBezTo>
                  <a:pt x="2224" y="18015"/>
                  <a:pt x="2157" y="18113"/>
                  <a:pt x="2084" y="18113"/>
                </a:cubicBezTo>
                <a:lnTo>
                  <a:pt x="1659" y="18113"/>
                </a:lnTo>
                <a:cubicBezTo>
                  <a:pt x="1586" y="18113"/>
                  <a:pt x="1523" y="18012"/>
                  <a:pt x="1523" y="17898"/>
                </a:cubicBezTo>
                <a:lnTo>
                  <a:pt x="1523" y="16639"/>
                </a:lnTo>
                <a:cubicBezTo>
                  <a:pt x="1523" y="16520"/>
                  <a:pt x="1586" y="16421"/>
                  <a:pt x="1662" y="16421"/>
                </a:cubicBezTo>
                <a:close/>
                <a:moveTo>
                  <a:pt x="2613" y="16421"/>
                </a:moveTo>
                <a:lnTo>
                  <a:pt x="2626" y="16421"/>
                </a:lnTo>
                <a:lnTo>
                  <a:pt x="2952" y="16421"/>
                </a:lnTo>
                <a:lnTo>
                  <a:pt x="2952" y="17898"/>
                </a:lnTo>
                <a:lnTo>
                  <a:pt x="3092" y="17898"/>
                </a:lnTo>
                <a:lnTo>
                  <a:pt x="3092" y="17490"/>
                </a:lnTo>
                <a:lnTo>
                  <a:pt x="3092" y="17467"/>
                </a:lnTo>
                <a:cubicBezTo>
                  <a:pt x="3094" y="17393"/>
                  <a:pt x="3122" y="17345"/>
                  <a:pt x="3163" y="17345"/>
                </a:cubicBezTo>
                <a:cubicBezTo>
                  <a:pt x="3206" y="17345"/>
                  <a:pt x="3234" y="17393"/>
                  <a:pt x="3234" y="17464"/>
                </a:cubicBezTo>
                <a:lnTo>
                  <a:pt x="3234" y="17488"/>
                </a:lnTo>
                <a:lnTo>
                  <a:pt x="3234" y="17994"/>
                </a:lnTo>
                <a:cubicBezTo>
                  <a:pt x="3234" y="18065"/>
                  <a:pt x="3206" y="18113"/>
                  <a:pt x="3168" y="18113"/>
                </a:cubicBezTo>
                <a:lnTo>
                  <a:pt x="2626" y="18113"/>
                </a:lnTo>
                <a:lnTo>
                  <a:pt x="2613" y="18113"/>
                </a:lnTo>
                <a:cubicBezTo>
                  <a:pt x="2565" y="18113"/>
                  <a:pt x="2533" y="18070"/>
                  <a:pt x="2533" y="18006"/>
                </a:cubicBezTo>
                <a:cubicBezTo>
                  <a:pt x="2533" y="17940"/>
                  <a:pt x="2565" y="17897"/>
                  <a:pt x="2613" y="17898"/>
                </a:cubicBezTo>
                <a:lnTo>
                  <a:pt x="2626" y="17898"/>
                </a:lnTo>
                <a:lnTo>
                  <a:pt x="2812" y="17898"/>
                </a:lnTo>
                <a:lnTo>
                  <a:pt x="2812" y="16639"/>
                </a:lnTo>
                <a:lnTo>
                  <a:pt x="2626" y="16639"/>
                </a:lnTo>
                <a:lnTo>
                  <a:pt x="2613" y="16639"/>
                </a:lnTo>
                <a:cubicBezTo>
                  <a:pt x="2565" y="16637"/>
                  <a:pt x="2533" y="16594"/>
                  <a:pt x="2533" y="16530"/>
                </a:cubicBezTo>
                <a:cubicBezTo>
                  <a:pt x="2533" y="16464"/>
                  <a:pt x="2565" y="16421"/>
                  <a:pt x="2613" y="16421"/>
                </a:cubicBezTo>
                <a:close/>
                <a:moveTo>
                  <a:pt x="3619" y="16421"/>
                </a:moveTo>
                <a:lnTo>
                  <a:pt x="3635" y="16421"/>
                </a:lnTo>
                <a:lnTo>
                  <a:pt x="4099" y="16421"/>
                </a:lnTo>
                <a:cubicBezTo>
                  <a:pt x="4182" y="16421"/>
                  <a:pt x="4244" y="16517"/>
                  <a:pt x="4244" y="16647"/>
                </a:cubicBezTo>
                <a:lnTo>
                  <a:pt x="4243" y="17158"/>
                </a:lnTo>
                <a:cubicBezTo>
                  <a:pt x="4243" y="17285"/>
                  <a:pt x="4182" y="17379"/>
                  <a:pt x="4101" y="17379"/>
                </a:cubicBezTo>
                <a:lnTo>
                  <a:pt x="3685" y="17379"/>
                </a:lnTo>
                <a:lnTo>
                  <a:pt x="3685" y="17898"/>
                </a:lnTo>
                <a:lnTo>
                  <a:pt x="4148" y="17898"/>
                </a:lnTo>
                <a:lnTo>
                  <a:pt x="4163" y="17898"/>
                </a:lnTo>
                <a:cubicBezTo>
                  <a:pt x="4213" y="17898"/>
                  <a:pt x="4243" y="17940"/>
                  <a:pt x="4243" y="18006"/>
                </a:cubicBezTo>
                <a:cubicBezTo>
                  <a:pt x="4243" y="18070"/>
                  <a:pt x="4213" y="18113"/>
                  <a:pt x="4165" y="18113"/>
                </a:cubicBezTo>
                <a:lnTo>
                  <a:pt x="4150" y="18113"/>
                </a:lnTo>
                <a:lnTo>
                  <a:pt x="3540" y="18113"/>
                </a:lnTo>
                <a:lnTo>
                  <a:pt x="3540" y="17379"/>
                </a:lnTo>
                <a:cubicBezTo>
                  <a:pt x="3540" y="17252"/>
                  <a:pt x="3603" y="17158"/>
                  <a:pt x="3685" y="17158"/>
                </a:cubicBezTo>
                <a:lnTo>
                  <a:pt x="4099" y="17158"/>
                </a:lnTo>
                <a:lnTo>
                  <a:pt x="4099" y="16637"/>
                </a:lnTo>
                <a:lnTo>
                  <a:pt x="3635" y="16637"/>
                </a:lnTo>
                <a:lnTo>
                  <a:pt x="3619" y="16637"/>
                </a:lnTo>
                <a:cubicBezTo>
                  <a:pt x="3573" y="16637"/>
                  <a:pt x="3540" y="16594"/>
                  <a:pt x="3540" y="16530"/>
                </a:cubicBezTo>
                <a:cubicBezTo>
                  <a:pt x="3540" y="16464"/>
                  <a:pt x="3571" y="16421"/>
                  <a:pt x="3619" y="16421"/>
                </a:cubicBezTo>
                <a:close/>
                <a:moveTo>
                  <a:pt x="4628" y="16421"/>
                </a:moveTo>
                <a:lnTo>
                  <a:pt x="4643" y="16421"/>
                </a:lnTo>
                <a:lnTo>
                  <a:pt x="5107" y="16421"/>
                </a:lnTo>
                <a:cubicBezTo>
                  <a:pt x="5184" y="16421"/>
                  <a:pt x="5246" y="16506"/>
                  <a:pt x="5246" y="16608"/>
                </a:cubicBezTo>
                <a:lnTo>
                  <a:pt x="5246" y="17080"/>
                </a:lnTo>
                <a:cubicBezTo>
                  <a:pt x="5246" y="17156"/>
                  <a:pt x="5232" y="17211"/>
                  <a:pt x="5195" y="17270"/>
                </a:cubicBezTo>
                <a:cubicBezTo>
                  <a:pt x="5237" y="17341"/>
                  <a:pt x="5249" y="17394"/>
                  <a:pt x="5249" y="17490"/>
                </a:cubicBezTo>
                <a:lnTo>
                  <a:pt x="5249" y="17898"/>
                </a:lnTo>
                <a:cubicBezTo>
                  <a:pt x="5249" y="18020"/>
                  <a:pt x="5189" y="18113"/>
                  <a:pt x="5109" y="18113"/>
                </a:cubicBezTo>
                <a:lnTo>
                  <a:pt x="4645" y="18113"/>
                </a:lnTo>
                <a:lnTo>
                  <a:pt x="4629" y="18113"/>
                </a:lnTo>
                <a:cubicBezTo>
                  <a:pt x="4581" y="18113"/>
                  <a:pt x="4548" y="18070"/>
                  <a:pt x="4548" y="18006"/>
                </a:cubicBezTo>
                <a:cubicBezTo>
                  <a:pt x="4548" y="17940"/>
                  <a:pt x="4582" y="17897"/>
                  <a:pt x="4628" y="17898"/>
                </a:cubicBezTo>
                <a:lnTo>
                  <a:pt x="4643" y="17898"/>
                </a:lnTo>
                <a:lnTo>
                  <a:pt x="5107" y="17898"/>
                </a:lnTo>
                <a:lnTo>
                  <a:pt x="5107" y="17508"/>
                </a:lnTo>
                <a:cubicBezTo>
                  <a:pt x="5109" y="17422"/>
                  <a:pt x="5083" y="17376"/>
                  <a:pt x="5033" y="17376"/>
                </a:cubicBezTo>
                <a:lnTo>
                  <a:pt x="4785" y="17376"/>
                </a:lnTo>
                <a:lnTo>
                  <a:pt x="4770" y="17376"/>
                </a:lnTo>
                <a:cubicBezTo>
                  <a:pt x="4722" y="17376"/>
                  <a:pt x="4690" y="17333"/>
                  <a:pt x="4690" y="17270"/>
                </a:cubicBezTo>
                <a:cubicBezTo>
                  <a:pt x="4690" y="17206"/>
                  <a:pt x="4723" y="17161"/>
                  <a:pt x="4770" y="17161"/>
                </a:cubicBezTo>
                <a:lnTo>
                  <a:pt x="4783" y="17161"/>
                </a:lnTo>
                <a:lnTo>
                  <a:pt x="5033" y="17161"/>
                </a:lnTo>
                <a:cubicBezTo>
                  <a:pt x="5081" y="17161"/>
                  <a:pt x="5106" y="17115"/>
                  <a:pt x="5106" y="17026"/>
                </a:cubicBezTo>
                <a:lnTo>
                  <a:pt x="5106" y="16637"/>
                </a:lnTo>
                <a:lnTo>
                  <a:pt x="4645" y="16637"/>
                </a:lnTo>
                <a:lnTo>
                  <a:pt x="4629" y="16637"/>
                </a:lnTo>
                <a:cubicBezTo>
                  <a:pt x="4581" y="16637"/>
                  <a:pt x="4548" y="16594"/>
                  <a:pt x="4548" y="16530"/>
                </a:cubicBezTo>
                <a:cubicBezTo>
                  <a:pt x="4548" y="16464"/>
                  <a:pt x="4582" y="16421"/>
                  <a:pt x="4628" y="16421"/>
                </a:cubicBezTo>
                <a:close/>
                <a:moveTo>
                  <a:pt x="6648" y="16421"/>
                </a:moveTo>
                <a:cubicBezTo>
                  <a:pt x="6689" y="16421"/>
                  <a:pt x="6717" y="16469"/>
                  <a:pt x="6717" y="16541"/>
                </a:cubicBezTo>
                <a:lnTo>
                  <a:pt x="6717" y="16564"/>
                </a:lnTo>
                <a:lnTo>
                  <a:pt x="6717" y="17342"/>
                </a:lnTo>
                <a:lnTo>
                  <a:pt x="6994" y="17342"/>
                </a:lnTo>
                <a:lnTo>
                  <a:pt x="6994" y="16751"/>
                </a:lnTo>
                <a:lnTo>
                  <a:pt x="6994" y="16727"/>
                </a:lnTo>
                <a:cubicBezTo>
                  <a:pt x="6996" y="16656"/>
                  <a:pt x="7023" y="16608"/>
                  <a:pt x="7067" y="16608"/>
                </a:cubicBezTo>
                <a:cubicBezTo>
                  <a:pt x="7108" y="16608"/>
                  <a:pt x="7136" y="16656"/>
                  <a:pt x="7136" y="16727"/>
                </a:cubicBezTo>
                <a:lnTo>
                  <a:pt x="7136" y="16751"/>
                </a:lnTo>
                <a:lnTo>
                  <a:pt x="7136" y="17342"/>
                </a:lnTo>
                <a:cubicBezTo>
                  <a:pt x="7185" y="17352"/>
                  <a:pt x="7208" y="17385"/>
                  <a:pt x="7208" y="17449"/>
                </a:cubicBezTo>
                <a:cubicBezTo>
                  <a:pt x="7208" y="17504"/>
                  <a:pt x="7176" y="17558"/>
                  <a:pt x="7144" y="17558"/>
                </a:cubicBezTo>
                <a:lnTo>
                  <a:pt x="7138" y="17558"/>
                </a:lnTo>
                <a:lnTo>
                  <a:pt x="7138" y="17968"/>
                </a:lnTo>
                <a:lnTo>
                  <a:pt x="7138" y="17991"/>
                </a:lnTo>
                <a:cubicBezTo>
                  <a:pt x="7136" y="18065"/>
                  <a:pt x="7108" y="18113"/>
                  <a:pt x="7067" y="18113"/>
                </a:cubicBezTo>
                <a:cubicBezTo>
                  <a:pt x="7023" y="18113"/>
                  <a:pt x="6996" y="18065"/>
                  <a:pt x="6996" y="17994"/>
                </a:cubicBezTo>
                <a:lnTo>
                  <a:pt x="6996" y="17970"/>
                </a:lnTo>
                <a:lnTo>
                  <a:pt x="6996" y="17560"/>
                </a:lnTo>
                <a:lnTo>
                  <a:pt x="6577" y="17560"/>
                </a:lnTo>
                <a:lnTo>
                  <a:pt x="6577" y="16569"/>
                </a:lnTo>
                <a:lnTo>
                  <a:pt x="6577" y="16546"/>
                </a:lnTo>
                <a:cubicBezTo>
                  <a:pt x="6577" y="16470"/>
                  <a:pt x="6605" y="16421"/>
                  <a:pt x="6648" y="16421"/>
                </a:cubicBezTo>
                <a:close/>
                <a:moveTo>
                  <a:pt x="8592" y="16421"/>
                </a:moveTo>
                <a:lnTo>
                  <a:pt x="8663" y="16421"/>
                </a:lnTo>
                <a:cubicBezTo>
                  <a:pt x="8704" y="16421"/>
                  <a:pt x="8735" y="16469"/>
                  <a:pt x="8735" y="16530"/>
                </a:cubicBezTo>
                <a:cubicBezTo>
                  <a:pt x="8735" y="16591"/>
                  <a:pt x="8711" y="16629"/>
                  <a:pt x="8664" y="16634"/>
                </a:cubicBezTo>
                <a:lnTo>
                  <a:pt x="8664" y="17337"/>
                </a:lnTo>
                <a:lnTo>
                  <a:pt x="9156" y="17337"/>
                </a:lnTo>
                <a:cubicBezTo>
                  <a:pt x="9197" y="17337"/>
                  <a:pt x="9223" y="17385"/>
                  <a:pt x="9223" y="17454"/>
                </a:cubicBezTo>
                <a:lnTo>
                  <a:pt x="9223" y="18001"/>
                </a:lnTo>
                <a:cubicBezTo>
                  <a:pt x="9223" y="18067"/>
                  <a:pt x="9194" y="18113"/>
                  <a:pt x="9149" y="18113"/>
                </a:cubicBezTo>
                <a:lnTo>
                  <a:pt x="8597" y="18113"/>
                </a:lnTo>
                <a:cubicBezTo>
                  <a:pt x="8555" y="18113"/>
                  <a:pt x="8522" y="18065"/>
                  <a:pt x="8522" y="18004"/>
                </a:cubicBezTo>
                <a:lnTo>
                  <a:pt x="8522" y="16525"/>
                </a:lnTo>
                <a:cubicBezTo>
                  <a:pt x="8522" y="16467"/>
                  <a:pt x="8554" y="16421"/>
                  <a:pt x="8592" y="16421"/>
                </a:cubicBezTo>
                <a:close/>
                <a:moveTo>
                  <a:pt x="9608" y="16421"/>
                </a:moveTo>
                <a:lnTo>
                  <a:pt x="10233" y="16421"/>
                </a:lnTo>
                <a:lnTo>
                  <a:pt x="10235" y="17078"/>
                </a:lnTo>
                <a:cubicBezTo>
                  <a:pt x="10235" y="17121"/>
                  <a:pt x="10228" y="17146"/>
                  <a:pt x="10208" y="17171"/>
                </a:cubicBezTo>
                <a:lnTo>
                  <a:pt x="9983" y="17467"/>
                </a:lnTo>
                <a:cubicBezTo>
                  <a:pt x="9964" y="17495"/>
                  <a:pt x="9956" y="17517"/>
                  <a:pt x="9956" y="17555"/>
                </a:cubicBezTo>
                <a:lnTo>
                  <a:pt x="9956" y="17968"/>
                </a:lnTo>
                <a:lnTo>
                  <a:pt x="9956" y="17991"/>
                </a:lnTo>
                <a:cubicBezTo>
                  <a:pt x="9956" y="18065"/>
                  <a:pt x="9927" y="18113"/>
                  <a:pt x="9885" y="18113"/>
                </a:cubicBezTo>
                <a:cubicBezTo>
                  <a:pt x="9844" y="18113"/>
                  <a:pt x="9816" y="18065"/>
                  <a:pt x="9816" y="17994"/>
                </a:cubicBezTo>
                <a:lnTo>
                  <a:pt x="9816" y="17970"/>
                </a:lnTo>
                <a:lnTo>
                  <a:pt x="9816" y="17454"/>
                </a:lnTo>
                <a:cubicBezTo>
                  <a:pt x="9816" y="17416"/>
                  <a:pt x="9822" y="17396"/>
                  <a:pt x="9840" y="17371"/>
                </a:cubicBezTo>
                <a:lnTo>
                  <a:pt x="10061" y="17078"/>
                </a:lnTo>
                <a:cubicBezTo>
                  <a:pt x="10091" y="17040"/>
                  <a:pt x="10095" y="17024"/>
                  <a:pt x="10095" y="16963"/>
                </a:cubicBezTo>
                <a:lnTo>
                  <a:pt x="10095" y="16637"/>
                </a:lnTo>
                <a:lnTo>
                  <a:pt x="9673" y="16637"/>
                </a:lnTo>
                <a:cubicBezTo>
                  <a:pt x="9666" y="16700"/>
                  <a:pt x="9643" y="16735"/>
                  <a:pt x="9605" y="16735"/>
                </a:cubicBezTo>
                <a:cubicBezTo>
                  <a:pt x="9564" y="16735"/>
                  <a:pt x="9534" y="16687"/>
                  <a:pt x="9534" y="16621"/>
                </a:cubicBezTo>
                <a:lnTo>
                  <a:pt x="9534" y="16608"/>
                </a:lnTo>
                <a:lnTo>
                  <a:pt x="9534" y="16548"/>
                </a:lnTo>
                <a:cubicBezTo>
                  <a:pt x="9534" y="16467"/>
                  <a:pt x="9561" y="16421"/>
                  <a:pt x="9608" y="16421"/>
                </a:cubicBezTo>
                <a:close/>
                <a:moveTo>
                  <a:pt x="11698" y="16421"/>
                </a:moveTo>
                <a:lnTo>
                  <a:pt x="11975" y="16421"/>
                </a:lnTo>
                <a:cubicBezTo>
                  <a:pt x="12016" y="16421"/>
                  <a:pt x="12047" y="16472"/>
                  <a:pt x="12047" y="16538"/>
                </a:cubicBezTo>
                <a:lnTo>
                  <a:pt x="12047" y="17161"/>
                </a:lnTo>
                <a:cubicBezTo>
                  <a:pt x="12137" y="17176"/>
                  <a:pt x="12187" y="17257"/>
                  <a:pt x="12187" y="17389"/>
                </a:cubicBezTo>
                <a:lnTo>
                  <a:pt x="12187" y="17895"/>
                </a:lnTo>
                <a:cubicBezTo>
                  <a:pt x="12187" y="18017"/>
                  <a:pt x="12123" y="18113"/>
                  <a:pt x="12047" y="18113"/>
                </a:cubicBezTo>
                <a:lnTo>
                  <a:pt x="11622" y="18113"/>
                </a:lnTo>
                <a:cubicBezTo>
                  <a:pt x="11549" y="18113"/>
                  <a:pt x="11487" y="18015"/>
                  <a:pt x="11487" y="17908"/>
                </a:cubicBezTo>
                <a:lnTo>
                  <a:pt x="11487" y="17379"/>
                </a:lnTo>
                <a:cubicBezTo>
                  <a:pt x="11487" y="17259"/>
                  <a:pt x="11544" y="17171"/>
                  <a:pt x="11625" y="17161"/>
                </a:cubicBezTo>
                <a:lnTo>
                  <a:pt x="11625" y="16538"/>
                </a:lnTo>
                <a:cubicBezTo>
                  <a:pt x="11625" y="16467"/>
                  <a:pt x="11655" y="16421"/>
                  <a:pt x="11698" y="16421"/>
                </a:cubicBezTo>
                <a:close/>
                <a:moveTo>
                  <a:pt x="12569" y="16421"/>
                </a:moveTo>
                <a:lnTo>
                  <a:pt x="13121" y="16421"/>
                </a:lnTo>
                <a:cubicBezTo>
                  <a:pt x="13165" y="16421"/>
                  <a:pt x="13196" y="16469"/>
                  <a:pt x="13196" y="16533"/>
                </a:cubicBezTo>
                <a:lnTo>
                  <a:pt x="13196" y="18012"/>
                </a:lnTo>
                <a:cubicBezTo>
                  <a:pt x="13196" y="18067"/>
                  <a:pt x="13166" y="18113"/>
                  <a:pt x="13128" y="18113"/>
                </a:cubicBezTo>
                <a:lnTo>
                  <a:pt x="13057" y="18113"/>
                </a:lnTo>
                <a:cubicBezTo>
                  <a:pt x="13016" y="18113"/>
                  <a:pt x="12983" y="18065"/>
                  <a:pt x="12983" y="18004"/>
                </a:cubicBezTo>
                <a:cubicBezTo>
                  <a:pt x="12983" y="17943"/>
                  <a:pt x="13009" y="17908"/>
                  <a:pt x="13056" y="17900"/>
                </a:cubicBezTo>
                <a:lnTo>
                  <a:pt x="13056" y="17194"/>
                </a:lnTo>
                <a:lnTo>
                  <a:pt x="12564" y="17194"/>
                </a:lnTo>
                <a:cubicBezTo>
                  <a:pt x="12523" y="17194"/>
                  <a:pt x="12495" y="17149"/>
                  <a:pt x="12495" y="17078"/>
                </a:cubicBezTo>
                <a:lnTo>
                  <a:pt x="12495" y="16533"/>
                </a:lnTo>
                <a:cubicBezTo>
                  <a:pt x="12495" y="16467"/>
                  <a:pt x="12526" y="16421"/>
                  <a:pt x="12569" y="16421"/>
                </a:cubicBezTo>
                <a:close/>
                <a:moveTo>
                  <a:pt x="13645" y="16421"/>
                </a:moveTo>
                <a:lnTo>
                  <a:pt x="14064" y="16421"/>
                </a:lnTo>
                <a:cubicBezTo>
                  <a:pt x="14143" y="16421"/>
                  <a:pt x="14206" y="16520"/>
                  <a:pt x="14206" y="16647"/>
                </a:cubicBezTo>
                <a:lnTo>
                  <a:pt x="14206" y="17908"/>
                </a:lnTo>
                <a:cubicBezTo>
                  <a:pt x="14206" y="18015"/>
                  <a:pt x="14138" y="18113"/>
                  <a:pt x="14066" y="18113"/>
                </a:cubicBezTo>
                <a:lnTo>
                  <a:pt x="13642" y="18113"/>
                </a:lnTo>
                <a:cubicBezTo>
                  <a:pt x="13569" y="18113"/>
                  <a:pt x="13505" y="18012"/>
                  <a:pt x="13505" y="17898"/>
                </a:cubicBezTo>
                <a:lnTo>
                  <a:pt x="13505" y="16639"/>
                </a:lnTo>
                <a:cubicBezTo>
                  <a:pt x="13505" y="16520"/>
                  <a:pt x="13569" y="16421"/>
                  <a:pt x="13645" y="16421"/>
                </a:cubicBezTo>
                <a:close/>
                <a:moveTo>
                  <a:pt x="14594" y="16421"/>
                </a:moveTo>
                <a:lnTo>
                  <a:pt x="14609" y="16421"/>
                </a:lnTo>
                <a:lnTo>
                  <a:pt x="14935" y="16421"/>
                </a:lnTo>
                <a:lnTo>
                  <a:pt x="14935" y="17898"/>
                </a:lnTo>
                <a:lnTo>
                  <a:pt x="15074" y="17898"/>
                </a:lnTo>
                <a:lnTo>
                  <a:pt x="15074" y="17490"/>
                </a:lnTo>
                <a:lnTo>
                  <a:pt x="15074" y="17467"/>
                </a:lnTo>
                <a:cubicBezTo>
                  <a:pt x="15076" y="17393"/>
                  <a:pt x="15103" y="17345"/>
                  <a:pt x="15145" y="17345"/>
                </a:cubicBezTo>
                <a:cubicBezTo>
                  <a:pt x="15188" y="17345"/>
                  <a:pt x="15216" y="17393"/>
                  <a:pt x="15216" y="17464"/>
                </a:cubicBezTo>
                <a:lnTo>
                  <a:pt x="15216" y="17488"/>
                </a:lnTo>
                <a:lnTo>
                  <a:pt x="15216" y="17994"/>
                </a:lnTo>
                <a:cubicBezTo>
                  <a:pt x="15216" y="18065"/>
                  <a:pt x="15188" y="18113"/>
                  <a:pt x="15150" y="18113"/>
                </a:cubicBezTo>
                <a:lnTo>
                  <a:pt x="14609" y="18113"/>
                </a:lnTo>
                <a:lnTo>
                  <a:pt x="14594" y="18113"/>
                </a:lnTo>
                <a:cubicBezTo>
                  <a:pt x="14546" y="18113"/>
                  <a:pt x="14515" y="18070"/>
                  <a:pt x="14515" y="18006"/>
                </a:cubicBezTo>
                <a:cubicBezTo>
                  <a:pt x="14515" y="17940"/>
                  <a:pt x="14546" y="17897"/>
                  <a:pt x="14594" y="17898"/>
                </a:cubicBezTo>
                <a:lnTo>
                  <a:pt x="14609" y="17898"/>
                </a:lnTo>
                <a:lnTo>
                  <a:pt x="14794" y="17898"/>
                </a:lnTo>
                <a:lnTo>
                  <a:pt x="14794" y="16639"/>
                </a:lnTo>
                <a:lnTo>
                  <a:pt x="14609" y="16639"/>
                </a:lnTo>
                <a:lnTo>
                  <a:pt x="14594" y="16639"/>
                </a:lnTo>
                <a:cubicBezTo>
                  <a:pt x="14546" y="16637"/>
                  <a:pt x="14515" y="16594"/>
                  <a:pt x="14515" y="16530"/>
                </a:cubicBezTo>
                <a:cubicBezTo>
                  <a:pt x="14515" y="16464"/>
                  <a:pt x="14546" y="16421"/>
                  <a:pt x="14594" y="16421"/>
                </a:cubicBezTo>
                <a:close/>
                <a:moveTo>
                  <a:pt x="16545" y="16421"/>
                </a:moveTo>
                <a:lnTo>
                  <a:pt x="16560" y="16421"/>
                </a:lnTo>
                <a:lnTo>
                  <a:pt x="17025" y="16421"/>
                </a:lnTo>
                <a:cubicBezTo>
                  <a:pt x="17107" y="16421"/>
                  <a:pt x="17168" y="16517"/>
                  <a:pt x="17168" y="16647"/>
                </a:cubicBezTo>
                <a:lnTo>
                  <a:pt x="17168" y="17158"/>
                </a:lnTo>
                <a:cubicBezTo>
                  <a:pt x="17168" y="17285"/>
                  <a:pt x="17107" y="17379"/>
                  <a:pt x="17026" y="17379"/>
                </a:cubicBezTo>
                <a:lnTo>
                  <a:pt x="16609" y="17379"/>
                </a:lnTo>
                <a:lnTo>
                  <a:pt x="16609" y="17898"/>
                </a:lnTo>
                <a:lnTo>
                  <a:pt x="17074" y="17898"/>
                </a:lnTo>
                <a:lnTo>
                  <a:pt x="17087" y="17898"/>
                </a:lnTo>
                <a:cubicBezTo>
                  <a:pt x="17137" y="17898"/>
                  <a:pt x="17168" y="17940"/>
                  <a:pt x="17168" y="18006"/>
                </a:cubicBezTo>
                <a:cubicBezTo>
                  <a:pt x="17168" y="18070"/>
                  <a:pt x="17137" y="18113"/>
                  <a:pt x="17089" y="18113"/>
                </a:cubicBezTo>
                <a:lnTo>
                  <a:pt x="17075" y="18113"/>
                </a:lnTo>
                <a:lnTo>
                  <a:pt x="16466" y="18113"/>
                </a:lnTo>
                <a:lnTo>
                  <a:pt x="16466" y="17379"/>
                </a:lnTo>
                <a:cubicBezTo>
                  <a:pt x="16466" y="17252"/>
                  <a:pt x="16527" y="17158"/>
                  <a:pt x="16609" y="17158"/>
                </a:cubicBezTo>
                <a:lnTo>
                  <a:pt x="17025" y="17158"/>
                </a:lnTo>
                <a:lnTo>
                  <a:pt x="17025" y="16637"/>
                </a:lnTo>
                <a:lnTo>
                  <a:pt x="16560" y="16637"/>
                </a:lnTo>
                <a:lnTo>
                  <a:pt x="16545" y="16637"/>
                </a:lnTo>
                <a:cubicBezTo>
                  <a:pt x="16499" y="16637"/>
                  <a:pt x="16466" y="16594"/>
                  <a:pt x="16466" y="16530"/>
                </a:cubicBezTo>
                <a:cubicBezTo>
                  <a:pt x="16466" y="16464"/>
                  <a:pt x="16497" y="16421"/>
                  <a:pt x="16545" y="16421"/>
                </a:cubicBezTo>
                <a:close/>
                <a:moveTo>
                  <a:pt x="17553" y="16421"/>
                </a:moveTo>
                <a:lnTo>
                  <a:pt x="17568" y="16421"/>
                </a:lnTo>
                <a:lnTo>
                  <a:pt x="18033" y="16421"/>
                </a:lnTo>
                <a:cubicBezTo>
                  <a:pt x="18109" y="16421"/>
                  <a:pt x="18171" y="16506"/>
                  <a:pt x="18171" y="16608"/>
                </a:cubicBezTo>
                <a:lnTo>
                  <a:pt x="18171" y="17080"/>
                </a:lnTo>
                <a:cubicBezTo>
                  <a:pt x="18171" y="17156"/>
                  <a:pt x="18157" y="17211"/>
                  <a:pt x="18121" y="17270"/>
                </a:cubicBezTo>
                <a:cubicBezTo>
                  <a:pt x="18162" y="17341"/>
                  <a:pt x="18175" y="17394"/>
                  <a:pt x="18175" y="17490"/>
                </a:cubicBezTo>
                <a:lnTo>
                  <a:pt x="18175" y="17898"/>
                </a:lnTo>
                <a:cubicBezTo>
                  <a:pt x="18175" y="18020"/>
                  <a:pt x="18114" y="18113"/>
                  <a:pt x="18035" y="18113"/>
                </a:cubicBezTo>
                <a:lnTo>
                  <a:pt x="17570" y="18113"/>
                </a:lnTo>
                <a:lnTo>
                  <a:pt x="17555" y="18113"/>
                </a:lnTo>
                <a:cubicBezTo>
                  <a:pt x="17507" y="18113"/>
                  <a:pt x="17474" y="18070"/>
                  <a:pt x="17474" y="18006"/>
                </a:cubicBezTo>
                <a:cubicBezTo>
                  <a:pt x="17474" y="17940"/>
                  <a:pt x="17507" y="17897"/>
                  <a:pt x="17553" y="17898"/>
                </a:cubicBezTo>
                <a:lnTo>
                  <a:pt x="17568" y="17898"/>
                </a:lnTo>
                <a:lnTo>
                  <a:pt x="18033" y="17898"/>
                </a:lnTo>
                <a:lnTo>
                  <a:pt x="18033" y="17508"/>
                </a:lnTo>
                <a:cubicBezTo>
                  <a:pt x="18035" y="17422"/>
                  <a:pt x="18008" y="17376"/>
                  <a:pt x="17959" y="17376"/>
                </a:cubicBezTo>
                <a:lnTo>
                  <a:pt x="17710" y="17376"/>
                </a:lnTo>
                <a:lnTo>
                  <a:pt x="17695" y="17376"/>
                </a:lnTo>
                <a:cubicBezTo>
                  <a:pt x="17647" y="17376"/>
                  <a:pt x="17616" y="17333"/>
                  <a:pt x="17616" y="17270"/>
                </a:cubicBezTo>
                <a:cubicBezTo>
                  <a:pt x="17616" y="17206"/>
                  <a:pt x="17647" y="17161"/>
                  <a:pt x="17693" y="17161"/>
                </a:cubicBezTo>
                <a:lnTo>
                  <a:pt x="17709" y="17161"/>
                </a:lnTo>
                <a:lnTo>
                  <a:pt x="17959" y="17161"/>
                </a:lnTo>
                <a:cubicBezTo>
                  <a:pt x="18007" y="17161"/>
                  <a:pt x="18031" y="17115"/>
                  <a:pt x="18031" y="17026"/>
                </a:cubicBezTo>
                <a:lnTo>
                  <a:pt x="18031" y="16637"/>
                </a:lnTo>
                <a:lnTo>
                  <a:pt x="17570" y="16637"/>
                </a:lnTo>
                <a:lnTo>
                  <a:pt x="17555" y="16637"/>
                </a:lnTo>
                <a:cubicBezTo>
                  <a:pt x="17507" y="16637"/>
                  <a:pt x="17474" y="16594"/>
                  <a:pt x="17474" y="16530"/>
                </a:cubicBezTo>
                <a:cubicBezTo>
                  <a:pt x="17474" y="16464"/>
                  <a:pt x="17507" y="16421"/>
                  <a:pt x="17553" y="16421"/>
                </a:cubicBezTo>
                <a:close/>
                <a:moveTo>
                  <a:pt x="18629" y="16421"/>
                </a:moveTo>
                <a:cubicBezTo>
                  <a:pt x="18671" y="16421"/>
                  <a:pt x="18698" y="16469"/>
                  <a:pt x="18698" y="16541"/>
                </a:cubicBezTo>
                <a:lnTo>
                  <a:pt x="18698" y="16564"/>
                </a:lnTo>
                <a:lnTo>
                  <a:pt x="18698" y="17342"/>
                </a:lnTo>
                <a:lnTo>
                  <a:pt x="18977" y="17342"/>
                </a:lnTo>
                <a:lnTo>
                  <a:pt x="18977" y="16751"/>
                </a:lnTo>
                <a:lnTo>
                  <a:pt x="18977" y="16727"/>
                </a:lnTo>
                <a:cubicBezTo>
                  <a:pt x="18979" y="16656"/>
                  <a:pt x="19007" y="16608"/>
                  <a:pt x="19050" y="16608"/>
                </a:cubicBezTo>
                <a:cubicBezTo>
                  <a:pt x="19091" y="16608"/>
                  <a:pt x="19119" y="16656"/>
                  <a:pt x="19119" y="16727"/>
                </a:cubicBezTo>
                <a:lnTo>
                  <a:pt x="19119" y="16751"/>
                </a:lnTo>
                <a:lnTo>
                  <a:pt x="19119" y="17342"/>
                </a:lnTo>
                <a:cubicBezTo>
                  <a:pt x="19169" y="17352"/>
                  <a:pt x="19190" y="17385"/>
                  <a:pt x="19190" y="17449"/>
                </a:cubicBezTo>
                <a:cubicBezTo>
                  <a:pt x="19190" y="17504"/>
                  <a:pt x="19159" y="17558"/>
                  <a:pt x="19127" y="17558"/>
                </a:cubicBezTo>
                <a:lnTo>
                  <a:pt x="19121" y="17558"/>
                </a:lnTo>
                <a:lnTo>
                  <a:pt x="19121" y="17968"/>
                </a:lnTo>
                <a:lnTo>
                  <a:pt x="19121" y="17991"/>
                </a:lnTo>
                <a:cubicBezTo>
                  <a:pt x="19119" y="18065"/>
                  <a:pt x="19091" y="18113"/>
                  <a:pt x="19050" y="18113"/>
                </a:cubicBezTo>
                <a:cubicBezTo>
                  <a:pt x="19007" y="18113"/>
                  <a:pt x="18979" y="18065"/>
                  <a:pt x="18979" y="17994"/>
                </a:cubicBezTo>
                <a:lnTo>
                  <a:pt x="18979" y="17970"/>
                </a:lnTo>
                <a:lnTo>
                  <a:pt x="18979" y="17560"/>
                </a:lnTo>
                <a:lnTo>
                  <a:pt x="18558" y="17560"/>
                </a:lnTo>
                <a:lnTo>
                  <a:pt x="18558" y="16569"/>
                </a:lnTo>
                <a:lnTo>
                  <a:pt x="18558" y="16546"/>
                </a:lnTo>
                <a:cubicBezTo>
                  <a:pt x="18558" y="16470"/>
                  <a:pt x="18586" y="16421"/>
                  <a:pt x="18629" y="16421"/>
                </a:cubicBezTo>
                <a:close/>
                <a:moveTo>
                  <a:pt x="7653" y="16424"/>
                </a:moveTo>
                <a:lnTo>
                  <a:pt x="8117" y="16424"/>
                </a:lnTo>
                <a:lnTo>
                  <a:pt x="8132" y="16424"/>
                </a:lnTo>
                <a:cubicBezTo>
                  <a:pt x="8182" y="16421"/>
                  <a:pt x="8213" y="16464"/>
                  <a:pt x="8213" y="16530"/>
                </a:cubicBezTo>
                <a:cubicBezTo>
                  <a:pt x="8213" y="16594"/>
                  <a:pt x="8182" y="16637"/>
                  <a:pt x="8134" y="16637"/>
                </a:cubicBezTo>
                <a:lnTo>
                  <a:pt x="8119" y="16637"/>
                </a:lnTo>
                <a:lnTo>
                  <a:pt x="7796" y="16637"/>
                </a:lnTo>
                <a:lnTo>
                  <a:pt x="7795" y="17163"/>
                </a:lnTo>
                <a:lnTo>
                  <a:pt x="8071" y="17163"/>
                </a:lnTo>
                <a:cubicBezTo>
                  <a:pt x="8153" y="17163"/>
                  <a:pt x="8212" y="17254"/>
                  <a:pt x="8212" y="17376"/>
                </a:cubicBezTo>
                <a:lnTo>
                  <a:pt x="8212" y="17895"/>
                </a:lnTo>
                <a:cubicBezTo>
                  <a:pt x="8212" y="18017"/>
                  <a:pt x="8149" y="18113"/>
                  <a:pt x="8071" y="18113"/>
                </a:cubicBezTo>
                <a:lnTo>
                  <a:pt x="7749" y="18113"/>
                </a:lnTo>
                <a:cubicBezTo>
                  <a:pt x="7726" y="18113"/>
                  <a:pt x="7684" y="18100"/>
                  <a:pt x="7663" y="18084"/>
                </a:cubicBezTo>
                <a:lnTo>
                  <a:pt x="7577" y="18027"/>
                </a:lnTo>
                <a:cubicBezTo>
                  <a:pt x="7529" y="17994"/>
                  <a:pt x="7512" y="17966"/>
                  <a:pt x="7512" y="17913"/>
                </a:cubicBezTo>
                <a:cubicBezTo>
                  <a:pt x="7512" y="17855"/>
                  <a:pt x="7544" y="17807"/>
                  <a:pt x="7580" y="17807"/>
                </a:cubicBezTo>
                <a:cubicBezTo>
                  <a:pt x="7593" y="17807"/>
                  <a:pt x="7606" y="17809"/>
                  <a:pt x="7619" y="17820"/>
                </a:cubicBezTo>
                <a:lnTo>
                  <a:pt x="7634" y="17830"/>
                </a:lnTo>
                <a:lnTo>
                  <a:pt x="7710" y="17882"/>
                </a:lnTo>
                <a:cubicBezTo>
                  <a:pt x="7713" y="17885"/>
                  <a:pt x="7718" y="17887"/>
                  <a:pt x="7724" y="17890"/>
                </a:cubicBezTo>
                <a:cubicBezTo>
                  <a:pt x="7730" y="17892"/>
                  <a:pt x="7732" y="17895"/>
                  <a:pt x="7734" y="17895"/>
                </a:cubicBezTo>
                <a:lnTo>
                  <a:pt x="7752" y="17898"/>
                </a:lnTo>
                <a:lnTo>
                  <a:pt x="7766" y="17898"/>
                </a:lnTo>
                <a:lnTo>
                  <a:pt x="8071" y="17898"/>
                </a:lnTo>
                <a:lnTo>
                  <a:pt x="8071" y="17379"/>
                </a:lnTo>
                <a:lnTo>
                  <a:pt x="7653" y="17379"/>
                </a:lnTo>
                <a:lnTo>
                  <a:pt x="7653" y="16424"/>
                </a:lnTo>
                <a:close/>
                <a:moveTo>
                  <a:pt x="19636" y="16424"/>
                </a:moveTo>
                <a:lnTo>
                  <a:pt x="20100" y="16424"/>
                </a:lnTo>
                <a:lnTo>
                  <a:pt x="20115" y="16424"/>
                </a:lnTo>
                <a:cubicBezTo>
                  <a:pt x="20165" y="16421"/>
                  <a:pt x="20196" y="16464"/>
                  <a:pt x="20196" y="16530"/>
                </a:cubicBezTo>
                <a:cubicBezTo>
                  <a:pt x="20196" y="16594"/>
                  <a:pt x="20165" y="16637"/>
                  <a:pt x="20117" y="16637"/>
                </a:cubicBezTo>
                <a:lnTo>
                  <a:pt x="20102" y="16637"/>
                </a:lnTo>
                <a:lnTo>
                  <a:pt x="19778" y="16637"/>
                </a:lnTo>
                <a:lnTo>
                  <a:pt x="19776" y="17163"/>
                </a:lnTo>
                <a:lnTo>
                  <a:pt x="20053" y="17163"/>
                </a:lnTo>
                <a:cubicBezTo>
                  <a:pt x="20134" y="17163"/>
                  <a:pt x="20195" y="17254"/>
                  <a:pt x="20195" y="17376"/>
                </a:cubicBezTo>
                <a:lnTo>
                  <a:pt x="20195" y="17895"/>
                </a:lnTo>
                <a:cubicBezTo>
                  <a:pt x="20195" y="18017"/>
                  <a:pt x="20131" y="18113"/>
                  <a:pt x="20053" y="18113"/>
                </a:cubicBezTo>
                <a:lnTo>
                  <a:pt x="19732" y="18113"/>
                </a:lnTo>
                <a:cubicBezTo>
                  <a:pt x="19709" y="18113"/>
                  <a:pt x="19667" y="18100"/>
                  <a:pt x="19646" y="18084"/>
                </a:cubicBezTo>
                <a:lnTo>
                  <a:pt x="19560" y="18027"/>
                </a:lnTo>
                <a:cubicBezTo>
                  <a:pt x="19512" y="17994"/>
                  <a:pt x="19494" y="17966"/>
                  <a:pt x="19494" y="17913"/>
                </a:cubicBezTo>
                <a:cubicBezTo>
                  <a:pt x="19494" y="17855"/>
                  <a:pt x="19527" y="17807"/>
                  <a:pt x="19563" y="17807"/>
                </a:cubicBezTo>
                <a:cubicBezTo>
                  <a:pt x="19576" y="17807"/>
                  <a:pt x="19587" y="17809"/>
                  <a:pt x="19600" y="17820"/>
                </a:cubicBezTo>
                <a:lnTo>
                  <a:pt x="19615" y="17830"/>
                </a:lnTo>
                <a:lnTo>
                  <a:pt x="19691" y="17882"/>
                </a:lnTo>
                <a:cubicBezTo>
                  <a:pt x="19695" y="17885"/>
                  <a:pt x="19700" y="17887"/>
                  <a:pt x="19705" y="17890"/>
                </a:cubicBezTo>
                <a:cubicBezTo>
                  <a:pt x="19712" y="17892"/>
                  <a:pt x="19715" y="17895"/>
                  <a:pt x="19717" y="17895"/>
                </a:cubicBezTo>
                <a:lnTo>
                  <a:pt x="19734" y="17898"/>
                </a:lnTo>
                <a:lnTo>
                  <a:pt x="19747" y="17898"/>
                </a:lnTo>
                <a:lnTo>
                  <a:pt x="20053" y="17898"/>
                </a:lnTo>
                <a:lnTo>
                  <a:pt x="20053" y="17379"/>
                </a:lnTo>
                <a:lnTo>
                  <a:pt x="19636" y="17379"/>
                </a:lnTo>
                <a:lnTo>
                  <a:pt x="19636" y="16424"/>
                </a:lnTo>
                <a:close/>
                <a:moveTo>
                  <a:pt x="11767" y="16637"/>
                </a:moveTo>
                <a:lnTo>
                  <a:pt x="11767" y="17161"/>
                </a:lnTo>
                <a:lnTo>
                  <a:pt x="11905" y="17161"/>
                </a:lnTo>
                <a:lnTo>
                  <a:pt x="11905" y="16637"/>
                </a:lnTo>
                <a:lnTo>
                  <a:pt x="11767" y="16637"/>
                </a:lnTo>
                <a:close/>
                <a:moveTo>
                  <a:pt x="1662" y="16639"/>
                </a:moveTo>
                <a:lnTo>
                  <a:pt x="1662" y="17898"/>
                </a:lnTo>
                <a:lnTo>
                  <a:pt x="2082" y="17898"/>
                </a:lnTo>
                <a:lnTo>
                  <a:pt x="2082" y="16639"/>
                </a:lnTo>
                <a:lnTo>
                  <a:pt x="1662" y="16639"/>
                </a:lnTo>
                <a:close/>
                <a:moveTo>
                  <a:pt x="12637" y="16639"/>
                </a:moveTo>
                <a:lnTo>
                  <a:pt x="12637" y="16979"/>
                </a:lnTo>
                <a:lnTo>
                  <a:pt x="13054" y="16979"/>
                </a:lnTo>
                <a:lnTo>
                  <a:pt x="13054" y="16639"/>
                </a:lnTo>
                <a:lnTo>
                  <a:pt x="12637" y="16639"/>
                </a:lnTo>
                <a:close/>
                <a:moveTo>
                  <a:pt x="13645" y="16639"/>
                </a:moveTo>
                <a:lnTo>
                  <a:pt x="13645" y="17898"/>
                </a:lnTo>
                <a:lnTo>
                  <a:pt x="14064" y="17898"/>
                </a:lnTo>
                <a:lnTo>
                  <a:pt x="14064" y="16639"/>
                </a:lnTo>
                <a:lnTo>
                  <a:pt x="13645" y="16639"/>
                </a:lnTo>
                <a:close/>
                <a:moveTo>
                  <a:pt x="11625" y="17379"/>
                </a:moveTo>
                <a:lnTo>
                  <a:pt x="11625" y="17898"/>
                </a:lnTo>
                <a:lnTo>
                  <a:pt x="12046" y="17898"/>
                </a:lnTo>
                <a:lnTo>
                  <a:pt x="12046" y="17379"/>
                </a:lnTo>
                <a:lnTo>
                  <a:pt x="11625" y="17379"/>
                </a:lnTo>
                <a:close/>
                <a:moveTo>
                  <a:pt x="8664" y="17552"/>
                </a:moveTo>
                <a:lnTo>
                  <a:pt x="8664" y="17895"/>
                </a:lnTo>
                <a:lnTo>
                  <a:pt x="9083" y="17895"/>
                </a:lnTo>
                <a:lnTo>
                  <a:pt x="9083" y="17552"/>
                </a:lnTo>
                <a:lnTo>
                  <a:pt x="8664" y="17552"/>
                </a:lnTo>
                <a:close/>
              </a:path>
            </a:pathLst>
          </a:custGeom>
          <a:solidFill>
            <a:schemeClr val="accent1">
              <a:lumOff val="-13575"/>
              <a:alpha val="73335"/>
            </a:schemeClr>
          </a:solidFill>
          <a:ln w="12700">
            <a:miter lim="400000"/>
          </a:ln>
        </p:spPr>
        <p:txBody>
          <a:bodyPr lIns="50800" tIns="50800" rIns="50800" bIns="50800" anchor="ctr"/>
          <a:lstStyle/>
          <a:p>
            <a:pPr>
              <a:defRPr sz="2200" b="0">
                <a:solidFill>
                  <a:srgbClr val="FFFFFF"/>
                </a:solidFill>
                <a:latin typeface="+mn-lt"/>
                <a:ea typeface="+mn-ea"/>
                <a:cs typeface="+mn-cs"/>
                <a:sym typeface="Helvetica Neue Medium"/>
              </a:defRPr>
            </a:pPr>
            <a:endParaRPr/>
          </a:p>
        </p:txBody>
      </p:sp>
      <p:sp>
        <p:nvSpPr>
          <p:cNvPr id="138" name="Camera"/>
          <p:cNvSpPr/>
          <p:nvPr/>
        </p:nvSpPr>
        <p:spPr>
          <a:xfrm>
            <a:off x="1318145" y="6233704"/>
            <a:ext cx="612263" cy="434899"/>
          </a:xfrm>
          <a:custGeom>
            <a:avLst/>
            <a:gdLst/>
            <a:ahLst/>
            <a:cxnLst>
              <a:cxn ang="0">
                <a:pos x="wd2" y="hd2"/>
              </a:cxn>
              <a:cxn ang="5400000">
                <a:pos x="wd2" y="hd2"/>
              </a:cxn>
              <a:cxn ang="10800000">
                <a:pos x="wd2" y="hd2"/>
              </a:cxn>
              <a:cxn ang="16200000">
                <a:pos x="wd2" y="hd2"/>
              </a:cxn>
            </a:cxnLst>
            <a:rect l="0" t="0" r="r" b="b"/>
            <a:pathLst>
              <a:path w="21600" h="21600" extrusionOk="0">
                <a:moveTo>
                  <a:pt x="7898" y="0"/>
                </a:moveTo>
                <a:cubicBezTo>
                  <a:pt x="7580" y="0"/>
                  <a:pt x="7176" y="305"/>
                  <a:pt x="7000" y="677"/>
                </a:cubicBezTo>
                <a:lnTo>
                  <a:pt x="6586" y="1551"/>
                </a:lnTo>
                <a:cubicBezTo>
                  <a:pt x="6410" y="1924"/>
                  <a:pt x="6006" y="2228"/>
                  <a:pt x="5689" y="2228"/>
                </a:cubicBezTo>
                <a:lnTo>
                  <a:pt x="3765" y="2228"/>
                </a:lnTo>
                <a:lnTo>
                  <a:pt x="3765" y="1931"/>
                </a:lnTo>
                <a:cubicBezTo>
                  <a:pt x="3765" y="1633"/>
                  <a:pt x="3592" y="1390"/>
                  <a:pt x="3380" y="1390"/>
                </a:cubicBezTo>
                <a:lnTo>
                  <a:pt x="1841" y="1390"/>
                </a:lnTo>
                <a:cubicBezTo>
                  <a:pt x="1629" y="1390"/>
                  <a:pt x="1456" y="1633"/>
                  <a:pt x="1456" y="1931"/>
                </a:cubicBezTo>
                <a:lnTo>
                  <a:pt x="1456" y="2228"/>
                </a:lnTo>
                <a:lnTo>
                  <a:pt x="1136" y="2228"/>
                </a:lnTo>
                <a:cubicBezTo>
                  <a:pt x="818" y="2228"/>
                  <a:pt x="434" y="2307"/>
                  <a:pt x="280" y="2404"/>
                </a:cubicBezTo>
                <a:cubicBezTo>
                  <a:pt x="127" y="2502"/>
                  <a:pt x="0" y="3380"/>
                  <a:pt x="0" y="3827"/>
                </a:cubicBezTo>
                <a:lnTo>
                  <a:pt x="0" y="20001"/>
                </a:lnTo>
                <a:cubicBezTo>
                  <a:pt x="0" y="20448"/>
                  <a:pt x="56" y="20992"/>
                  <a:pt x="125" y="21208"/>
                </a:cubicBezTo>
                <a:cubicBezTo>
                  <a:pt x="194" y="21424"/>
                  <a:pt x="818" y="21600"/>
                  <a:pt x="1136" y="21600"/>
                </a:cubicBezTo>
                <a:lnTo>
                  <a:pt x="20464" y="21600"/>
                </a:lnTo>
                <a:cubicBezTo>
                  <a:pt x="20782" y="21600"/>
                  <a:pt x="21166" y="21522"/>
                  <a:pt x="21320" y="21424"/>
                </a:cubicBezTo>
                <a:cubicBezTo>
                  <a:pt x="21473" y="21327"/>
                  <a:pt x="21600" y="20448"/>
                  <a:pt x="21600" y="20001"/>
                </a:cubicBezTo>
                <a:lnTo>
                  <a:pt x="21600" y="3827"/>
                </a:lnTo>
                <a:cubicBezTo>
                  <a:pt x="21600" y="3380"/>
                  <a:pt x="21475" y="2501"/>
                  <a:pt x="21322" y="2404"/>
                </a:cubicBezTo>
                <a:cubicBezTo>
                  <a:pt x="21168" y="2307"/>
                  <a:pt x="20782" y="2228"/>
                  <a:pt x="20464" y="2228"/>
                </a:cubicBezTo>
                <a:lnTo>
                  <a:pt x="15658" y="2228"/>
                </a:lnTo>
                <a:cubicBezTo>
                  <a:pt x="15341" y="2228"/>
                  <a:pt x="14935" y="1924"/>
                  <a:pt x="14759" y="1551"/>
                </a:cubicBezTo>
                <a:lnTo>
                  <a:pt x="14345" y="677"/>
                </a:lnTo>
                <a:cubicBezTo>
                  <a:pt x="14169" y="305"/>
                  <a:pt x="13765" y="0"/>
                  <a:pt x="13448" y="0"/>
                </a:cubicBezTo>
                <a:lnTo>
                  <a:pt x="11303" y="0"/>
                </a:lnTo>
                <a:cubicBezTo>
                  <a:pt x="10985" y="0"/>
                  <a:pt x="10702" y="0"/>
                  <a:pt x="10673" y="0"/>
                </a:cubicBezTo>
                <a:cubicBezTo>
                  <a:pt x="10645" y="0"/>
                  <a:pt x="10362" y="0"/>
                  <a:pt x="10044" y="0"/>
                </a:cubicBezTo>
                <a:lnTo>
                  <a:pt x="7898" y="0"/>
                </a:lnTo>
                <a:close/>
                <a:moveTo>
                  <a:pt x="18530" y="5400"/>
                </a:moveTo>
                <a:cubicBezTo>
                  <a:pt x="18961" y="5400"/>
                  <a:pt x="19310" y="5891"/>
                  <a:pt x="19310" y="6498"/>
                </a:cubicBezTo>
                <a:cubicBezTo>
                  <a:pt x="19310" y="7104"/>
                  <a:pt x="18961" y="7595"/>
                  <a:pt x="18530" y="7595"/>
                </a:cubicBezTo>
                <a:cubicBezTo>
                  <a:pt x="18099" y="7595"/>
                  <a:pt x="17751" y="7104"/>
                  <a:pt x="17751" y="6498"/>
                </a:cubicBezTo>
                <a:cubicBezTo>
                  <a:pt x="17751" y="5891"/>
                  <a:pt x="18099" y="5400"/>
                  <a:pt x="18530" y="5400"/>
                </a:cubicBezTo>
                <a:close/>
                <a:moveTo>
                  <a:pt x="10800" y="5887"/>
                </a:moveTo>
                <a:cubicBezTo>
                  <a:pt x="13210" y="5887"/>
                  <a:pt x="15171" y="8647"/>
                  <a:pt x="15171" y="12040"/>
                </a:cubicBezTo>
                <a:cubicBezTo>
                  <a:pt x="15171" y="15433"/>
                  <a:pt x="13210" y="18193"/>
                  <a:pt x="10800" y="18193"/>
                </a:cubicBezTo>
                <a:cubicBezTo>
                  <a:pt x="8390" y="18193"/>
                  <a:pt x="6429" y="15433"/>
                  <a:pt x="6429" y="12040"/>
                </a:cubicBezTo>
                <a:cubicBezTo>
                  <a:pt x="6429" y="8647"/>
                  <a:pt x="8390" y="5887"/>
                  <a:pt x="10800" y="5887"/>
                </a:cubicBezTo>
                <a:close/>
                <a:moveTo>
                  <a:pt x="10800" y="7514"/>
                </a:moveTo>
                <a:cubicBezTo>
                  <a:pt x="9027" y="7514"/>
                  <a:pt x="7585" y="9544"/>
                  <a:pt x="7585" y="12040"/>
                </a:cubicBezTo>
                <a:cubicBezTo>
                  <a:pt x="7585" y="14536"/>
                  <a:pt x="9027" y="16568"/>
                  <a:pt x="10800" y="16568"/>
                </a:cubicBezTo>
                <a:cubicBezTo>
                  <a:pt x="12573" y="16568"/>
                  <a:pt x="14015" y="14536"/>
                  <a:pt x="14015" y="12040"/>
                </a:cubicBezTo>
                <a:cubicBezTo>
                  <a:pt x="14015" y="9544"/>
                  <a:pt x="12573" y="7514"/>
                  <a:pt x="10800" y="7514"/>
                </a:cubicBezTo>
                <a:close/>
              </a:path>
            </a:pathLst>
          </a:custGeom>
          <a:solidFill>
            <a:schemeClr val="accent1">
              <a:lumOff val="-13575"/>
              <a:alpha val="73335"/>
            </a:schemeClr>
          </a:solidFill>
          <a:ln w="12700">
            <a:miter lim="400000"/>
          </a:ln>
        </p:spPr>
        <p:txBody>
          <a:bodyPr lIns="50800" tIns="50800" rIns="50800" bIns="50800" anchor="ctr"/>
          <a:lstStyle/>
          <a:p>
            <a:pPr>
              <a:defRPr sz="2200" b="0">
                <a:solidFill>
                  <a:srgbClr val="FFFFFF"/>
                </a:solidFill>
                <a:latin typeface="+mn-lt"/>
                <a:ea typeface="+mn-ea"/>
                <a:cs typeface="+mn-cs"/>
                <a:sym typeface="Helvetica Neue Medium"/>
              </a:defRPr>
            </a:pPr>
            <a:endParaRPr/>
          </a:p>
        </p:txBody>
      </p:sp>
      <p:sp>
        <p:nvSpPr>
          <p:cNvPr id="139" name="Thumbs Up"/>
          <p:cNvSpPr/>
          <p:nvPr/>
        </p:nvSpPr>
        <p:spPr>
          <a:xfrm>
            <a:off x="1797216" y="4858569"/>
            <a:ext cx="420567" cy="461060"/>
          </a:xfrm>
          <a:custGeom>
            <a:avLst/>
            <a:gdLst/>
            <a:ahLst/>
            <a:cxnLst>
              <a:cxn ang="0">
                <a:pos x="wd2" y="hd2"/>
              </a:cxn>
              <a:cxn ang="5400000">
                <a:pos x="wd2" y="hd2"/>
              </a:cxn>
              <a:cxn ang="10800000">
                <a:pos x="wd2" y="hd2"/>
              </a:cxn>
              <a:cxn ang="16200000">
                <a:pos x="wd2" y="hd2"/>
              </a:cxn>
            </a:cxnLst>
            <a:rect l="0" t="0" r="r" b="b"/>
            <a:pathLst>
              <a:path w="21030" h="21599" extrusionOk="0">
                <a:moveTo>
                  <a:pt x="8533" y="0"/>
                </a:moveTo>
                <a:cubicBezTo>
                  <a:pt x="8363" y="1"/>
                  <a:pt x="8192" y="58"/>
                  <a:pt x="8054" y="179"/>
                </a:cubicBezTo>
                <a:cubicBezTo>
                  <a:pt x="7531" y="638"/>
                  <a:pt x="6970" y="1441"/>
                  <a:pt x="7087" y="2734"/>
                </a:cubicBezTo>
                <a:cubicBezTo>
                  <a:pt x="7292" y="4997"/>
                  <a:pt x="9344" y="5714"/>
                  <a:pt x="7908" y="8149"/>
                </a:cubicBezTo>
                <a:cubicBezTo>
                  <a:pt x="7908" y="8149"/>
                  <a:pt x="6742" y="8020"/>
                  <a:pt x="4459" y="8430"/>
                </a:cubicBezTo>
                <a:cubicBezTo>
                  <a:pt x="2536" y="8776"/>
                  <a:pt x="1728" y="8552"/>
                  <a:pt x="884" y="8969"/>
                </a:cubicBezTo>
                <a:cubicBezTo>
                  <a:pt x="-570" y="9687"/>
                  <a:pt x="-101" y="11442"/>
                  <a:pt x="1349" y="12003"/>
                </a:cubicBezTo>
                <a:cubicBezTo>
                  <a:pt x="110" y="12750"/>
                  <a:pt x="-255" y="14477"/>
                  <a:pt x="1873" y="15239"/>
                </a:cubicBezTo>
                <a:cubicBezTo>
                  <a:pt x="682" y="16392"/>
                  <a:pt x="668" y="17858"/>
                  <a:pt x="2539" y="18352"/>
                </a:cubicBezTo>
                <a:cubicBezTo>
                  <a:pt x="1295" y="19567"/>
                  <a:pt x="2436" y="21027"/>
                  <a:pt x="3759" y="21027"/>
                </a:cubicBezTo>
                <a:cubicBezTo>
                  <a:pt x="13755" y="21027"/>
                  <a:pt x="12101" y="20342"/>
                  <a:pt x="15234" y="20342"/>
                </a:cubicBezTo>
                <a:cubicBezTo>
                  <a:pt x="18665" y="20342"/>
                  <a:pt x="21030" y="21599"/>
                  <a:pt x="21030" y="21599"/>
                </a:cubicBezTo>
                <a:lnTo>
                  <a:pt x="21030" y="11829"/>
                </a:lnTo>
                <a:cubicBezTo>
                  <a:pt x="21030" y="11829"/>
                  <a:pt x="18103" y="11058"/>
                  <a:pt x="16154" y="10113"/>
                </a:cubicBezTo>
                <a:cubicBezTo>
                  <a:pt x="15350" y="9722"/>
                  <a:pt x="14504" y="9210"/>
                  <a:pt x="13676" y="6613"/>
                </a:cubicBezTo>
                <a:cubicBezTo>
                  <a:pt x="12912" y="4218"/>
                  <a:pt x="11140" y="3961"/>
                  <a:pt x="10515" y="2980"/>
                </a:cubicBezTo>
                <a:cubicBezTo>
                  <a:pt x="10128" y="2452"/>
                  <a:pt x="9578" y="1231"/>
                  <a:pt x="9220" y="425"/>
                </a:cubicBezTo>
                <a:cubicBezTo>
                  <a:pt x="9099" y="153"/>
                  <a:pt x="8817" y="-1"/>
                  <a:pt x="8533" y="0"/>
                </a:cubicBezTo>
                <a:close/>
              </a:path>
            </a:pathLst>
          </a:custGeom>
          <a:solidFill>
            <a:schemeClr val="accent1">
              <a:lumOff val="-13575"/>
              <a:alpha val="72839"/>
            </a:schemeClr>
          </a:solidFill>
          <a:ln w="12700">
            <a:miter lim="400000"/>
          </a:ln>
        </p:spPr>
        <p:txBody>
          <a:bodyPr lIns="50800" tIns="50800" rIns="50800" bIns="50800" anchor="ctr"/>
          <a:lstStyle/>
          <a:p>
            <a:pPr>
              <a:defRPr sz="2200" b="0">
                <a:solidFill>
                  <a:srgbClr val="FFFFFF"/>
                </a:solidFill>
                <a:latin typeface="+mn-lt"/>
                <a:ea typeface="+mn-ea"/>
                <a:cs typeface="+mn-cs"/>
                <a:sym typeface="Helvetica Neue Medium"/>
              </a:defRPr>
            </a:pPr>
            <a:endParaRPr/>
          </a:p>
        </p:txBody>
      </p:sp>
      <p:pic>
        <p:nvPicPr>
          <p:cNvPr id="140" name="istockphoto-886482186-170x170.jpg" descr="istockphoto-886482186-170x170.jpg"/>
          <p:cNvPicPr>
            <a:picLocks noChangeAspect="1"/>
          </p:cNvPicPr>
          <p:nvPr/>
        </p:nvPicPr>
        <p:blipFill>
          <a:blip r:embed="rId3"/>
          <a:srcRect l="4651" t="4558" r="4733" b="6027"/>
          <a:stretch>
            <a:fillRect/>
          </a:stretch>
        </p:blipFill>
        <p:spPr>
          <a:xfrm>
            <a:off x="9587711" y="5211701"/>
            <a:ext cx="810955" cy="829484"/>
          </a:xfrm>
          <a:custGeom>
            <a:avLst/>
            <a:gdLst/>
            <a:ahLst/>
            <a:cxnLst>
              <a:cxn ang="0">
                <a:pos x="wd2" y="hd2"/>
              </a:cxn>
              <a:cxn ang="5400000">
                <a:pos x="wd2" y="hd2"/>
              </a:cxn>
              <a:cxn ang="10800000">
                <a:pos x="wd2" y="hd2"/>
              </a:cxn>
              <a:cxn ang="16200000">
                <a:pos x="wd2" y="hd2"/>
              </a:cxn>
            </a:cxnLst>
            <a:rect l="0" t="0" r="r" b="b"/>
            <a:pathLst>
              <a:path w="21426" h="21591" extrusionOk="0">
                <a:moveTo>
                  <a:pt x="10623" y="0"/>
                </a:moveTo>
                <a:cubicBezTo>
                  <a:pt x="5353" y="-7"/>
                  <a:pt x="1073" y="3570"/>
                  <a:pt x="158" y="8749"/>
                </a:cubicBezTo>
                <a:cubicBezTo>
                  <a:pt x="59" y="9310"/>
                  <a:pt x="7" y="9874"/>
                  <a:pt x="1" y="10433"/>
                </a:cubicBezTo>
                <a:cubicBezTo>
                  <a:pt x="-41" y="14349"/>
                  <a:pt x="2132" y="18108"/>
                  <a:pt x="5600" y="19834"/>
                </a:cubicBezTo>
                <a:cubicBezTo>
                  <a:pt x="6212" y="20138"/>
                  <a:pt x="6677" y="20448"/>
                  <a:pt x="6628" y="20526"/>
                </a:cubicBezTo>
                <a:cubicBezTo>
                  <a:pt x="6602" y="20568"/>
                  <a:pt x="6323" y="20622"/>
                  <a:pt x="5936" y="20671"/>
                </a:cubicBezTo>
                <a:cubicBezTo>
                  <a:pt x="5616" y="20811"/>
                  <a:pt x="5094" y="20919"/>
                  <a:pt x="4510" y="20929"/>
                </a:cubicBezTo>
                <a:cubicBezTo>
                  <a:pt x="4060" y="20936"/>
                  <a:pt x="3508" y="21019"/>
                  <a:pt x="3293" y="21105"/>
                </a:cubicBezTo>
                <a:cubicBezTo>
                  <a:pt x="2715" y="21335"/>
                  <a:pt x="4073" y="21484"/>
                  <a:pt x="6995" y="21549"/>
                </a:cubicBezTo>
                <a:cubicBezTo>
                  <a:pt x="7008" y="21495"/>
                  <a:pt x="7038" y="21446"/>
                  <a:pt x="7089" y="21415"/>
                </a:cubicBezTo>
                <a:cubicBezTo>
                  <a:pt x="7191" y="21352"/>
                  <a:pt x="7330" y="21386"/>
                  <a:pt x="7393" y="21487"/>
                </a:cubicBezTo>
                <a:cubicBezTo>
                  <a:pt x="7408" y="21510"/>
                  <a:pt x="7399" y="21534"/>
                  <a:pt x="7404" y="21559"/>
                </a:cubicBezTo>
                <a:cubicBezTo>
                  <a:pt x="8458" y="21578"/>
                  <a:pt x="9692" y="21593"/>
                  <a:pt x="11116" y="21590"/>
                </a:cubicBezTo>
                <a:cubicBezTo>
                  <a:pt x="12615" y="21587"/>
                  <a:pt x="13916" y="21559"/>
                  <a:pt x="15038" y="21528"/>
                </a:cubicBezTo>
                <a:cubicBezTo>
                  <a:pt x="15108" y="21395"/>
                  <a:pt x="15355" y="21295"/>
                  <a:pt x="15761" y="21280"/>
                </a:cubicBezTo>
                <a:lnTo>
                  <a:pt x="16390" y="21260"/>
                </a:lnTo>
                <a:lnTo>
                  <a:pt x="15803" y="21136"/>
                </a:lnTo>
                <a:cubicBezTo>
                  <a:pt x="15070" y="20981"/>
                  <a:pt x="15150" y="20776"/>
                  <a:pt x="15740" y="20702"/>
                </a:cubicBezTo>
                <a:cubicBezTo>
                  <a:pt x="15716" y="20695"/>
                  <a:pt x="15710" y="20678"/>
                  <a:pt x="15688" y="20671"/>
                </a:cubicBezTo>
                <a:cubicBezTo>
                  <a:pt x="15244" y="20620"/>
                  <a:pt x="14856" y="20571"/>
                  <a:pt x="14828" y="20526"/>
                </a:cubicBezTo>
                <a:cubicBezTo>
                  <a:pt x="14779" y="20448"/>
                  <a:pt x="15233" y="20138"/>
                  <a:pt x="15845" y="19834"/>
                </a:cubicBezTo>
                <a:cubicBezTo>
                  <a:pt x="18000" y="18762"/>
                  <a:pt x="19948" y="16550"/>
                  <a:pt x="20836" y="14163"/>
                </a:cubicBezTo>
                <a:cubicBezTo>
                  <a:pt x="21353" y="12774"/>
                  <a:pt x="21559" y="10676"/>
                  <a:pt x="21340" y="9111"/>
                </a:cubicBezTo>
                <a:cubicBezTo>
                  <a:pt x="20577" y="3674"/>
                  <a:pt x="16267" y="7"/>
                  <a:pt x="10623" y="0"/>
                </a:cubicBezTo>
                <a:close/>
                <a:moveTo>
                  <a:pt x="17879" y="21084"/>
                </a:moveTo>
                <a:cubicBezTo>
                  <a:pt x="17949" y="21167"/>
                  <a:pt x="17948" y="21252"/>
                  <a:pt x="17869" y="21342"/>
                </a:cubicBezTo>
                <a:lnTo>
                  <a:pt x="18540" y="21177"/>
                </a:lnTo>
                <a:lnTo>
                  <a:pt x="17879" y="21084"/>
                </a:lnTo>
                <a:close/>
              </a:path>
            </a:pathLst>
          </a:custGeom>
          <a:ln w="12700">
            <a:miter lim="400000"/>
          </a:ln>
        </p:spPr>
      </p:pic>
      <p:sp>
        <p:nvSpPr>
          <p:cNvPr id="141" name="Data Subject"/>
          <p:cNvSpPr/>
          <p:nvPr/>
        </p:nvSpPr>
        <p:spPr>
          <a:xfrm>
            <a:off x="2077514" y="6094004"/>
            <a:ext cx="2176570" cy="2009795"/>
          </a:xfrm>
          <a:prstGeom prst="ellipse">
            <a:avLst/>
          </a:prstGeom>
          <a:solidFill>
            <a:schemeClr val="accent1">
              <a:lumOff val="16847"/>
            </a:schemeClr>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r>
              <a:t>Data Subject</a:t>
            </a:r>
          </a:p>
        </p:txBody>
      </p:sp>
      <p:sp>
        <p:nvSpPr>
          <p:cNvPr id="142" name="Woman"/>
          <p:cNvSpPr/>
          <p:nvPr/>
        </p:nvSpPr>
        <p:spPr>
          <a:xfrm>
            <a:off x="2340340" y="4295529"/>
            <a:ext cx="1063287" cy="2661829"/>
          </a:xfrm>
          <a:custGeom>
            <a:avLst/>
            <a:gdLst/>
            <a:ahLst/>
            <a:cxnLst>
              <a:cxn ang="0">
                <a:pos x="wd2" y="hd2"/>
              </a:cxn>
              <a:cxn ang="5400000">
                <a:pos x="wd2" y="hd2"/>
              </a:cxn>
              <a:cxn ang="10800000">
                <a:pos x="wd2" y="hd2"/>
              </a:cxn>
              <a:cxn ang="16200000">
                <a:pos x="wd2" y="hd2"/>
              </a:cxn>
            </a:cxnLst>
            <a:rect l="0" t="0" r="r" b="b"/>
            <a:pathLst>
              <a:path w="21387" h="21451" extrusionOk="0">
                <a:moveTo>
                  <a:pt x="10767" y="3"/>
                </a:moveTo>
                <a:cubicBezTo>
                  <a:pt x="10163" y="-15"/>
                  <a:pt x="9173" y="50"/>
                  <a:pt x="8379" y="485"/>
                </a:cubicBezTo>
                <a:cubicBezTo>
                  <a:pt x="7869" y="770"/>
                  <a:pt x="7992" y="989"/>
                  <a:pt x="7147" y="1709"/>
                </a:cubicBezTo>
                <a:cubicBezTo>
                  <a:pt x="6047" y="2649"/>
                  <a:pt x="7909" y="2821"/>
                  <a:pt x="6636" y="3320"/>
                </a:cubicBezTo>
                <a:cubicBezTo>
                  <a:pt x="6113" y="3525"/>
                  <a:pt x="6502" y="3869"/>
                  <a:pt x="6502" y="3869"/>
                </a:cubicBezTo>
                <a:cubicBezTo>
                  <a:pt x="6394" y="3885"/>
                  <a:pt x="6207" y="3880"/>
                  <a:pt x="6099" y="3896"/>
                </a:cubicBezTo>
                <a:cubicBezTo>
                  <a:pt x="5550" y="3950"/>
                  <a:pt x="4864" y="4024"/>
                  <a:pt x="4314" y="4395"/>
                </a:cubicBezTo>
                <a:cubicBezTo>
                  <a:pt x="3537" y="4916"/>
                  <a:pt x="1662" y="6006"/>
                  <a:pt x="254" y="6893"/>
                </a:cubicBezTo>
                <a:cubicBezTo>
                  <a:pt x="241" y="6904"/>
                  <a:pt x="226" y="6914"/>
                  <a:pt x="212" y="6920"/>
                </a:cubicBezTo>
                <a:cubicBezTo>
                  <a:pt x="186" y="6941"/>
                  <a:pt x="160" y="6962"/>
                  <a:pt x="133" y="6978"/>
                </a:cubicBezTo>
                <a:cubicBezTo>
                  <a:pt x="-28" y="7113"/>
                  <a:pt x="-54" y="7253"/>
                  <a:pt x="120" y="7398"/>
                </a:cubicBezTo>
                <a:cubicBezTo>
                  <a:pt x="402" y="7629"/>
                  <a:pt x="494" y="7843"/>
                  <a:pt x="883" y="8241"/>
                </a:cubicBezTo>
                <a:cubicBezTo>
                  <a:pt x="1258" y="8633"/>
                  <a:pt x="2132" y="9064"/>
                  <a:pt x="2789" y="9483"/>
                </a:cubicBezTo>
                <a:cubicBezTo>
                  <a:pt x="2950" y="9591"/>
                  <a:pt x="2935" y="9681"/>
                  <a:pt x="3351" y="9923"/>
                </a:cubicBezTo>
                <a:cubicBezTo>
                  <a:pt x="3579" y="10057"/>
                  <a:pt x="3967" y="10040"/>
                  <a:pt x="3820" y="10040"/>
                </a:cubicBezTo>
                <a:cubicBezTo>
                  <a:pt x="4182" y="10051"/>
                  <a:pt x="4546" y="10004"/>
                  <a:pt x="4532" y="10025"/>
                </a:cubicBezTo>
                <a:cubicBezTo>
                  <a:pt x="4331" y="10627"/>
                  <a:pt x="4437" y="11347"/>
                  <a:pt x="4692" y="12094"/>
                </a:cubicBezTo>
                <a:cubicBezTo>
                  <a:pt x="4839" y="12561"/>
                  <a:pt x="6473" y="15069"/>
                  <a:pt x="6527" y="15493"/>
                </a:cubicBezTo>
                <a:cubicBezTo>
                  <a:pt x="6688" y="17357"/>
                  <a:pt x="7279" y="18781"/>
                  <a:pt x="7641" y="19603"/>
                </a:cubicBezTo>
                <a:cubicBezTo>
                  <a:pt x="7668" y="19651"/>
                  <a:pt x="7723" y="19673"/>
                  <a:pt x="7763" y="19673"/>
                </a:cubicBezTo>
                <a:cubicBezTo>
                  <a:pt x="7790" y="19673"/>
                  <a:pt x="7857" y="19684"/>
                  <a:pt x="7951" y="19700"/>
                </a:cubicBezTo>
                <a:cubicBezTo>
                  <a:pt x="7965" y="20098"/>
                  <a:pt x="8258" y="20001"/>
                  <a:pt x="7775" y="20313"/>
                </a:cubicBezTo>
                <a:cubicBezTo>
                  <a:pt x="7494" y="20495"/>
                  <a:pt x="6838" y="20688"/>
                  <a:pt x="6891" y="21026"/>
                </a:cubicBezTo>
                <a:cubicBezTo>
                  <a:pt x="6905" y="21150"/>
                  <a:pt x="6973" y="21215"/>
                  <a:pt x="7214" y="21307"/>
                </a:cubicBezTo>
                <a:cubicBezTo>
                  <a:pt x="7536" y="21419"/>
                  <a:pt x="8649" y="21585"/>
                  <a:pt x="9694" y="21268"/>
                </a:cubicBezTo>
                <a:cubicBezTo>
                  <a:pt x="10231" y="21107"/>
                  <a:pt x="9893" y="20801"/>
                  <a:pt x="10000" y="20672"/>
                </a:cubicBezTo>
                <a:cubicBezTo>
                  <a:pt x="10148" y="20511"/>
                  <a:pt x="10348" y="20420"/>
                  <a:pt x="10214" y="20027"/>
                </a:cubicBezTo>
                <a:cubicBezTo>
                  <a:pt x="10187" y="19947"/>
                  <a:pt x="10096" y="19803"/>
                  <a:pt x="10042" y="19690"/>
                </a:cubicBezTo>
                <a:cubicBezTo>
                  <a:pt x="10176" y="19669"/>
                  <a:pt x="10281" y="19642"/>
                  <a:pt x="10281" y="19609"/>
                </a:cubicBezTo>
                <a:cubicBezTo>
                  <a:pt x="10294" y="19174"/>
                  <a:pt x="10309" y="18942"/>
                  <a:pt x="10268" y="18287"/>
                </a:cubicBezTo>
                <a:cubicBezTo>
                  <a:pt x="10228" y="17798"/>
                  <a:pt x="10243" y="17454"/>
                  <a:pt x="10176" y="16944"/>
                </a:cubicBezTo>
                <a:cubicBezTo>
                  <a:pt x="10109" y="16390"/>
                  <a:pt x="10015" y="16449"/>
                  <a:pt x="9908" y="15896"/>
                </a:cubicBezTo>
                <a:cubicBezTo>
                  <a:pt x="9868" y="15660"/>
                  <a:pt x="9825" y="15434"/>
                  <a:pt x="9879" y="15193"/>
                </a:cubicBezTo>
                <a:cubicBezTo>
                  <a:pt x="9892" y="15101"/>
                  <a:pt x="9987" y="14456"/>
                  <a:pt x="10000" y="14365"/>
                </a:cubicBezTo>
                <a:cubicBezTo>
                  <a:pt x="10027" y="13312"/>
                  <a:pt x="10097" y="12899"/>
                  <a:pt x="10231" y="11852"/>
                </a:cubicBezTo>
                <a:cubicBezTo>
                  <a:pt x="10257" y="11766"/>
                  <a:pt x="10376" y="11717"/>
                  <a:pt x="10469" y="11803"/>
                </a:cubicBezTo>
                <a:cubicBezTo>
                  <a:pt x="11207" y="12464"/>
                  <a:pt x="11555" y="12812"/>
                  <a:pt x="12145" y="13452"/>
                </a:cubicBezTo>
                <a:cubicBezTo>
                  <a:pt x="12615" y="13962"/>
                  <a:pt x="13770" y="15290"/>
                  <a:pt x="13851" y="15532"/>
                </a:cubicBezTo>
                <a:cubicBezTo>
                  <a:pt x="13985" y="15978"/>
                  <a:pt x="14184" y="16417"/>
                  <a:pt x="14345" y="16965"/>
                </a:cubicBezTo>
                <a:cubicBezTo>
                  <a:pt x="14640" y="17948"/>
                  <a:pt x="15661" y="19270"/>
                  <a:pt x="15795" y="19517"/>
                </a:cubicBezTo>
                <a:cubicBezTo>
                  <a:pt x="15822" y="19565"/>
                  <a:pt x="15834" y="19592"/>
                  <a:pt x="15874" y="19630"/>
                </a:cubicBezTo>
                <a:cubicBezTo>
                  <a:pt x="15888" y="19640"/>
                  <a:pt x="16007" y="19658"/>
                  <a:pt x="16168" y="19663"/>
                </a:cubicBezTo>
                <a:cubicBezTo>
                  <a:pt x="16221" y="19851"/>
                  <a:pt x="16234" y="20173"/>
                  <a:pt x="15912" y="20420"/>
                </a:cubicBezTo>
                <a:cubicBezTo>
                  <a:pt x="15631" y="20641"/>
                  <a:pt x="16113" y="20946"/>
                  <a:pt x="16113" y="20946"/>
                </a:cubicBezTo>
                <a:cubicBezTo>
                  <a:pt x="16408" y="21042"/>
                  <a:pt x="16743" y="21091"/>
                  <a:pt x="17186" y="21080"/>
                </a:cubicBezTo>
                <a:cubicBezTo>
                  <a:pt x="17615" y="21075"/>
                  <a:pt x="17884" y="21161"/>
                  <a:pt x="17978" y="21187"/>
                </a:cubicBezTo>
                <a:cubicBezTo>
                  <a:pt x="18031" y="21204"/>
                  <a:pt x="18057" y="21209"/>
                  <a:pt x="18057" y="21209"/>
                </a:cubicBezTo>
                <a:cubicBezTo>
                  <a:pt x="18057" y="21209"/>
                  <a:pt x="19373" y="21440"/>
                  <a:pt x="20848" y="21344"/>
                </a:cubicBezTo>
                <a:cubicBezTo>
                  <a:pt x="21478" y="21317"/>
                  <a:pt x="21546" y="21161"/>
                  <a:pt x="21104" y="20946"/>
                </a:cubicBezTo>
                <a:cubicBezTo>
                  <a:pt x="20447" y="20618"/>
                  <a:pt x="19682" y="20571"/>
                  <a:pt x="19361" y="20367"/>
                </a:cubicBezTo>
                <a:cubicBezTo>
                  <a:pt x="18771" y="19991"/>
                  <a:pt x="18409" y="19910"/>
                  <a:pt x="18288" y="19620"/>
                </a:cubicBezTo>
                <a:cubicBezTo>
                  <a:pt x="18449" y="19598"/>
                  <a:pt x="18543" y="19583"/>
                  <a:pt x="18543" y="19583"/>
                </a:cubicBezTo>
                <a:cubicBezTo>
                  <a:pt x="18543" y="19583"/>
                  <a:pt x="18461" y="19087"/>
                  <a:pt x="18368" y="18765"/>
                </a:cubicBezTo>
                <a:cubicBezTo>
                  <a:pt x="18126" y="17922"/>
                  <a:pt x="18046" y="17332"/>
                  <a:pt x="17965" y="16870"/>
                </a:cubicBezTo>
                <a:cubicBezTo>
                  <a:pt x="17831" y="16053"/>
                  <a:pt x="17360" y="15671"/>
                  <a:pt x="17253" y="15402"/>
                </a:cubicBezTo>
                <a:cubicBezTo>
                  <a:pt x="16851" y="14452"/>
                  <a:pt x="16690" y="14372"/>
                  <a:pt x="16449" y="13378"/>
                </a:cubicBezTo>
                <a:cubicBezTo>
                  <a:pt x="16408" y="13195"/>
                  <a:pt x="16221" y="11911"/>
                  <a:pt x="15912" y="11159"/>
                </a:cubicBezTo>
                <a:cubicBezTo>
                  <a:pt x="15738" y="10734"/>
                  <a:pt x="15405" y="10370"/>
                  <a:pt x="15137" y="9967"/>
                </a:cubicBezTo>
                <a:cubicBezTo>
                  <a:pt x="15218" y="10096"/>
                  <a:pt x="15269" y="9913"/>
                  <a:pt x="15564" y="9886"/>
                </a:cubicBezTo>
                <a:cubicBezTo>
                  <a:pt x="16208" y="9832"/>
                  <a:pt x="16476" y="9686"/>
                  <a:pt x="16838" y="9498"/>
                </a:cubicBezTo>
                <a:cubicBezTo>
                  <a:pt x="17723" y="9020"/>
                  <a:pt x="20312" y="7812"/>
                  <a:pt x="20714" y="7469"/>
                </a:cubicBezTo>
                <a:cubicBezTo>
                  <a:pt x="20888" y="7318"/>
                  <a:pt x="21195" y="7000"/>
                  <a:pt x="21208" y="6839"/>
                </a:cubicBezTo>
                <a:cubicBezTo>
                  <a:pt x="21222" y="6646"/>
                  <a:pt x="20727" y="6421"/>
                  <a:pt x="20580" y="6292"/>
                </a:cubicBezTo>
                <a:cubicBezTo>
                  <a:pt x="20379" y="6120"/>
                  <a:pt x="19881" y="5825"/>
                  <a:pt x="19599" y="5669"/>
                </a:cubicBezTo>
                <a:cubicBezTo>
                  <a:pt x="18889" y="5277"/>
                  <a:pt x="18528" y="5179"/>
                  <a:pt x="17496" y="4690"/>
                </a:cubicBezTo>
                <a:cubicBezTo>
                  <a:pt x="17335" y="4615"/>
                  <a:pt x="16586" y="4008"/>
                  <a:pt x="15862" y="3884"/>
                </a:cubicBezTo>
                <a:cubicBezTo>
                  <a:pt x="15192" y="3766"/>
                  <a:pt x="13968" y="3767"/>
                  <a:pt x="13968" y="3767"/>
                </a:cubicBezTo>
                <a:cubicBezTo>
                  <a:pt x="14116" y="3536"/>
                  <a:pt x="13620" y="3418"/>
                  <a:pt x="13620" y="3149"/>
                </a:cubicBezTo>
                <a:cubicBezTo>
                  <a:pt x="13620" y="2607"/>
                  <a:pt x="15057" y="2853"/>
                  <a:pt x="13729" y="1365"/>
                </a:cubicBezTo>
                <a:cubicBezTo>
                  <a:pt x="13595" y="1220"/>
                  <a:pt x="13324" y="554"/>
                  <a:pt x="12426" y="334"/>
                </a:cubicBezTo>
                <a:cubicBezTo>
                  <a:pt x="12305" y="302"/>
                  <a:pt x="12051" y="279"/>
                  <a:pt x="11957" y="236"/>
                </a:cubicBezTo>
                <a:cubicBezTo>
                  <a:pt x="11796" y="172"/>
                  <a:pt x="11555" y="87"/>
                  <a:pt x="11219" y="38"/>
                </a:cubicBezTo>
                <a:cubicBezTo>
                  <a:pt x="11126" y="25"/>
                  <a:pt x="10968" y="9"/>
                  <a:pt x="10767" y="3"/>
                </a:cubicBezTo>
                <a:close/>
                <a:moveTo>
                  <a:pt x="15514" y="5645"/>
                </a:moveTo>
                <a:cubicBezTo>
                  <a:pt x="15647" y="5640"/>
                  <a:pt x="15796" y="5665"/>
                  <a:pt x="15967" y="5723"/>
                </a:cubicBezTo>
                <a:cubicBezTo>
                  <a:pt x="16731" y="5981"/>
                  <a:pt x="18812" y="6904"/>
                  <a:pt x="18812" y="7022"/>
                </a:cubicBezTo>
                <a:cubicBezTo>
                  <a:pt x="18812" y="7113"/>
                  <a:pt x="18490" y="7365"/>
                  <a:pt x="17806" y="7838"/>
                </a:cubicBezTo>
                <a:cubicBezTo>
                  <a:pt x="17350" y="8155"/>
                  <a:pt x="16894" y="8365"/>
                  <a:pt x="16264" y="8763"/>
                </a:cubicBezTo>
                <a:cubicBezTo>
                  <a:pt x="16224" y="8790"/>
                  <a:pt x="15967" y="8972"/>
                  <a:pt x="15686" y="8961"/>
                </a:cubicBezTo>
                <a:cubicBezTo>
                  <a:pt x="15686" y="8961"/>
                  <a:pt x="15299" y="8919"/>
                  <a:pt x="14923" y="8817"/>
                </a:cubicBezTo>
                <a:cubicBezTo>
                  <a:pt x="14575" y="8720"/>
                  <a:pt x="14186" y="8736"/>
                  <a:pt x="14186" y="8758"/>
                </a:cubicBezTo>
                <a:cubicBezTo>
                  <a:pt x="14186" y="8763"/>
                  <a:pt x="13824" y="8521"/>
                  <a:pt x="13851" y="8021"/>
                </a:cubicBezTo>
                <a:cubicBezTo>
                  <a:pt x="13891" y="7054"/>
                  <a:pt x="14277" y="6722"/>
                  <a:pt x="14559" y="6340"/>
                </a:cubicBezTo>
                <a:cubicBezTo>
                  <a:pt x="14861" y="5938"/>
                  <a:pt x="15116" y="5661"/>
                  <a:pt x="15514" y="5645"/>
                </a:cubicBezTo>
                <a:close/>
                <a:moveTo>
                  <a:pt x="5395" y="5887"/>
                </a:moveTo>
                <a:cubicBezTo>
                  <a:pt x="5545" y="5876"/>
                  <a:pt x="5689" y="5902"/>
                  <a:pt x="5722" y="6028"/>
                </a:cubicBezTo>
                <a:cubicBezTo>
                  <a:pt x="5749" y="6120"/>
                  <a:pt x="5832" y="6280"/>
                  <a:pt x="5886" y="6414"/>
                </a:cubicBezTo>
                <a:cubicBezTo>
                  <a:pt x="6060" y="6844"/>
                  <a:pt x="6366" y="6931"/>
                  <a:pt x="6393" y="7210"/>
                </a:cubicBezTo>
                <a:cubicBezTo>
                  <a:pt x="6527" y="8430"/>
                  <a:pt x="5806" y="8382"/>
                  <a:pt x="5404" y="8919"/>
                </a:cubicBezTo>
                <a:cubicBezTo>
                  <a:pt x="5337" y="8903"/>
                  <a:pt x="4707" y="8988"/>
                  <a:pt x="4130" y="9095"/>
                </a:cubicBezTo>
                <a:cubicBezTo>
                  <a:pt x="3419" y="8778"/>
                  <a:pt x="3068" y="7651"/>
                  <a:pt x="2559" y="7281"/>
                </a:cubicBezTo>
                <a:cubicBezTo>
                  <a:pt x="2291" y="7082"/>
                  <a:pt x="3164" y="6834"/>
                  <a:pt x="3807" y="6544"/>
                </a:cubicBezTo>
                <a:cubicBezTo>
                  <a:pt x="4304" y="6323"/>
                  <a:pt x="4516" y="6228"/>
                  <a:pt x="5052" y="5964"/>
                </a:cubicBezTo>
                <a:cubicBezTo>
                  <a:pt x="5092" y="5946"/>
                  <a:pt x="5246" y="5898"/>
                  <a:pt x="5395" y="5887"/>
                </a:cubicBezTo>
                <a:close/>
              </a:path>
            </a:pathLst>
          </a:custGeom>
          <a:solidFill>
            <a:schemeClr val="accent1"/>
          </a:solidFill>
          <a:ln w="12700">
            <a:miter lim="400000"/>
          </a:ln>
        </p:spPr>
        <p:txBody>
          <a:bodyPr lIns="50800" tIns="50800" rIns="50800" bIns="50800" anchor="ctr"/>
          <a:lstStyle/>
          <a:p>
            <a:pPr>
              <a:defRPr sz="2200" b="0">
                <a:solidFill>
                  <a:srgbClr val="FFFFFF"/>
                </a:solidFill>
                <a:latin typeface="+mn-lt"/>
                <a:ea typeface="+mn-ea"/>
                <a:cs typeface="+mn-cs"/>
                <a:sym typeface="Helvetica Neue Medium"/>
              </a:defRPr>
            </a:pPr>
            <a:endParaRPr/>
          </a:p>
        </p:txBody>
      </p:sp>
      <p:sp>
        <p:nvSpPr>
          <p:cNvPr id="143" name="Oval"/>
          <p:cNvSpPr/>
          <p:nvPr/>
        </p:nvSpPr>
        <p:spPr>
          <a:xfrm>
            <a:off x="10571408" y="7287835"/>
            <a:ext cx="2176570" cy="2009795"/>
          </a:xfrm>
          <a:prstGeom prst="ellipse">
            <a:avLst/>
          </a:prstGeom>
          <a:solidFill>
            <a:schemeClr val="accent1">
              <a:lumOff val="16847"/>
              <a:alpha val="49609"/>
            </a:schemeClr>
          </a:solidFill>
          <a:ln w="12700">
            <a:miter lim="400000"/>
          </a:ln>
          <a:effectLst>
            <a:outerShdw blurRad="63500" dist="25400" dir="5400000" rotWithShape="0">
              <a:srgbClr val="000000">
                <a:alpha val="28432"/>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endParaRPr/>
          </a:p>
        </p:txBody>
      </p:sp>
      <p:sp>
        <p:nvSpPr>
          <p:cNvPr id="155" name="Connection Line"/>
          <p:cNvSpPr/>
          <p:nvPr/>
        </p:nvSpPr>
        <p:spPr>
          <a:xfrm>
            <a:off x="10972248" y="6686685"/>
            <a:ext cx="939149" cy="626756"/>
          </a:xfrm>
          <a:custGeom>
            <a:avLst/>
            <a:gdLst/>
            <a:ahLst/>
            <a:cxnLst>
              <a:cxn ang="0">
                <a:pos x="wd2" y="hd2"/>
              </a:cxn>
              <a:cxn ang="5400000">
                <a:pos x="wd2" y="hd2"/>
              </a:cxn>
              <a:cxn ang="10800000">
                <a:pos x="wd2" y="hd2"/>
              </a:cxn>
              <a:cxn ang="16200000">
                <a:pos x="wd2" y="hd2"/>
              </a:cxn>
            </a:cxnLst>
            <a:rect l="0" t="0" r="r" b="b"/>
            <a:pathLst>
              <a:path w="20478" h="17231" extrusionOk="0">
                <a:moveTo>
                  <a:pt x="0" y="4497"/>
                </a:moveTo>
                <a:cubicBezTo>
                  <a:pt x="14825" y="-4369"/>
                  <a:pt x="21600" y="-124"/>
                  <a:pt x="20326" y="17231"/>
                </a:cubicBezTo>
              </a:path>
            </a:pathLst>
          </a:custGeom>
          <a:ln w="38100" cap="rnd">
            <a:solidFill>
              <a:srgbClr val="000000"/>
            </a:solidFill>
            <a:custDash>
              <a:ds d="100000" sp="200000"/>
            </a:custDash>
            <a:miter lim="400000"/>
          </a:ln>
        </p:spPr>
        <p:txBody>
          <a:bodyPr/>
          <a:lstStyle/>
          <a:p>
            <a:endParaRPr/>
          </a:p>
        </p:txBody>
      </p:sp>
      <p:sp>
        <p:nvSpPr>
          <p:cNvPr id="145" name="Triangle"/>
          <p:cNvSpPr/>
          <p:nvPr/>
        </p:nvSpPr>
        <p:spPr>
          <a:xfrm rot="7399689">
            <a:off x="11581373" y="6558275"/>
            <a:ext cx="215970" cy="33136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chemeClr val="accent1"/>
          </a:solidFill>
          <a:ln w="12700">
            <a:miter lim="400000"/>
          </a:ln>
        </p:spPr>
        <p:txBody>
          <a:bodyPr lIns="50800" tIns="50800" rIns="50800" bIns="50800" anchor="ctr"/>
          <a:lstStyle/>
          <a:p>
            <a:pPr>
              <a:defRPr sz="2200" b="0">
                <a:solidFill>
                  <a:srgbClr val="FFFFFF"/>
                </a:solidFill>
                <a:latin typeface="+mn-lt"/>
                <a:ea typeface="+mn-ea"/>
                <a:cs typeface="+mn-cs"/>
                <a:sym typeface="Helvetica Neue Medium"/>
              </a:defRPr>
            </a:pPr>
            <a:endParaRPr/>
          </a:p>
        </p:txBody>
      </p:sp>
      <p:sp>
        <p:nvSpPr>
          <p:cNvPr id="146" name="Data…"/>
          <p:cNvSpPr txBox="1"/>
          <p:nvPr/>
        </p:nvSpPr>
        <p:spPr>
          <a:xfrm>
            <a:off x="10937850" y="7903084"/>
            <a:ext cx="1443686" cy="77929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a:defRPr sz="2200"/>
            </a:pPr>
            <a:r>
              <a:t>Data</a:t>
            </a:r>
          </a:p>
          <a:p>
            <a:pPr>
              <a:defRPr sz="2200"/>
            </a:pPr>
            <a:r>
              <a:t>Controller</a:t>
            </a:r>
          </a:p>
        </p:txBody>
      </p:sp>
      <p:sp>
        <p:nvSpPr>
          <p:cNvPr id="156" name="Connection Line"/>
          <p:cNvSpPr/>
          <p:nvPr/>
        </p:nvSpPr>
        <p:spPr>
          <a:xfrm>
            <a:off x="9728594" y="8144671"/>
            <a:ext cx="982802" cy="729382"/>
          </a:xfrm>
          <a:custGeom>
            <a:avLst/>
            <a:gdLst/>
            <a:ahLst/>
            <a:cxnLst>
              <a:cxn ang="0">
                <a:pos x="wd2" y="hd2"/>
              </a:cxn>
              <a:cxn ang="5400000">
                <a:pos x="wd2" y="hd2"/>
              </a:cxn>
              <a:cxn ang="10800000">
                <a:pos x="wd2" y="hd2"/>
              </a:cxn>
              <a:cxn ang="16200000">
                <a:pos x="wd2" y="hd2"/>
              </a:cxn>
            </a:cxnLst>
            <a:rect l="0" t="0" r="r" b="b"/>
            <a:pathLst>
              <a:path w="21600" h="18134" extrusionOk="0">
                <a:moveTo>
                  <a:pt x="21600" y="15952"/>
                </a:moveTo>
                <a:cubicBezTo>
                  <a:pt x="7325" y="21600"/>
                  <a:pt x="125" y="16283"/>
                  <a:pt x="0" y="0"/>
                </a:cubicBezTo>
              </a:path>
            </a:pathLst>
          </a:custGeom>
          <a:ln w="38100" cap="rnd">
            <a:solidFill>
              <a:srgbClr val="000000"/>
            </a:solidFill>
            <a:custDash>
              <a:ds d="100000" sp="200000"/>
            </a:custDash>
            <a:miter lim="400000"/>
          </a:ln>
        </p:spPr>
        <p:txBody>
          <a:bodyPr/>
          <a:lstStyle/>
          <a:p>
            <a:endParaRPr/>
          </a:p>
        </p:txBody>
      </p:sp>
      <p:sp>
        <p:nvSpPr>
          <p:cNvPr id="148" name="Triangle"/>
          <p:cNvSpPr/>
          <p:nvPr/>
        </p:nvSpPr>
        <p:spPr>
          <a:xfrm rot="18808530" flipH="1">
            <a:off x="9829695" y="8596976"/>
            <a:ext cx="215970" cy="331366"/>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chemeClr val="accent1"/>
          </a:solidFill>
          <a:ln w="12700">
            <a:miter lim="400000"/>
          </a:ln>
        </p:spPr>
        <p:txBody>
          <a:bodyPr lIns="50800" tIns="50800" rIns="50800" bIns="50800" anchor="ctr"/>
          <a:lstStyle/>
          <a:p>
            <a:pPr>
              <a:defRPr sz="2200" b="0">
                <a:solidFill>
                  <a:srgbClr val="FFFFFF"/>
                </a:solidFill>
                <a:latin typeface="+mn-lt"/>
                <a:ea typeface="+mn-ea"/>
                <a:cs typeface="+mn-cs"/>
                <a:sym typeface="Helvetica Neue Medium"/>
              </a:defRPr>
            </a:pPr>
            <a:endParaRPr/>
          </a:p>
        </p:txBody>
      </p:sp>
      <p:sp>
        <p:nvSpPr>
          <p:cNvPr id="149" name="Computer"/>
          <p:cNvSpPr/>
          <p:nvPr/>
        </p:nvSpPr>
        <p:spPr>
          <a:xfrm>
            <a:off x="9045721" y="5022927"/>
            <a:ext cx="1894935" cy="1529180"/>
          </a:xfrm>
          <a:custGeom>
            <a:avLst/>
            <a:gdLst/>
            <a:ahLst/>
            <a:cxnLst>
              <a:cxn ang="0">
                <a:pos x="wd2" y="hd2"/>
              </a:cxn>
              <a:cxn ang="5400000">
                <a:pos x="wd2" y="hd2"/>
              </a:cxn>
              <a:cxn ang="10800000">
                <a:pos x="wd2" y="hd2"/>
              </a:cxn>
              <a:cxn ang="16200000">
                <a:pos x="wd2" y="hd2"/>
              </a:cxn>
            </a:cxnLst>
            <a:rect l="0" t="0" r="r" b="b"/>
            <a:pathLst>
              <a:path w="21595" h="21600" extrusionOk="0">
                <a:moveTo>
                  <a:pt x="464" y="0"/>
                </a:moveTo>
                <a:cubicBezTo>
                  <a:pt x="210" y="0"/>
                  <a:pt x="0" y="261"/>
                  <a:pt x="0" y="575"/>
                </a:cubicBezTo>
                <a:lnTo>
                  <a:pt x="0" y="17777"/>
                </a:lnTo>
                <a:cubicBezTo>
                  <a:pt x="0" y="18091"/>
                  <a:pt x="210" y="18354"/>
                  <a:pt x="464" y="18354"/>
                </a:cubicBezTo>
                <a:lnTo>
                  <a:pt x="9148" y="18354"/>
                </a:lnTo>
                <a:lnTo>
                  <a:pt x="9116" y="18513"/>
                </a:lnTo>
                <a:lnTo>
                  <a:pt x="8753" y="20763"/>
                </a:lnTo>
                <a:lnTo>
                  <a:pt x="7690" y="20763"/>
                </a:lnTo>
                <a:lnTo>
                  <a:pt x="7690" y="21600"/>
                </a:lnTo>
                <a:lnTo>
                  <a:pt x="10486" y="21600"/>
                </a:lnTo>
                <a:lnTo>
                  <a:pt x="11107" y="21600"/>
                </a:lnTo>
                <a:lnTo>
                  <a:pt x="13905" y="21600"/>
                </a:lnTo>
                <a:lnTo>
                  <a:pt x="13905" y="20763"/>
                </a:lnTo>
                <a:lnTo>
                  <a:pt x="12842" y="20763"/>
                </a:lnTo>
                <a:lnTo>
                  <a:pt x="12479" y="18513"/>
                </a:lnTo>
                <a:lnTo>
                  <a:pt x="12452" y="18354"/>
                </a:lnTo>
                <a:lnTo>
                  <a:pt x="21131" y="18354"/>
                </a:lnTo>
                <a:cubicBezTo>
                  <a:pt x="21384" y="18354"/>
                  <a:pt x="21595" y="18091"/>
                  <a:pt x="21595" y="17777"/>
                </a:cubicBezTo>
                <a:lnTo>
                  <a:pt x="21595" y="575"/>
                </a:lnTo>
                <a:cubicBezTo>
                  <a:pt x="21600" y="261"/>
                  <a:pt x="21389" y="0"/>
                  <a:pt x="21136" y="0"/>
                </a:cubicBezTo>
                <a:lnTo>
                  <a:pt x="464" y="0"/>
                </a:lnTo>
                <a:close/>
                <a:moveTo>
                  <a:pt x="10800" y="542"/>
                </a:moveTo>
                <a:cubicBezTo>
                  <a:pt x="10913" y="542"/>
                  <a:pt x="11006" y="650"/>
                  <a:pt x="11006" y="797"/>
                </a:cubicBezTo>
                <a:cubicBezTo>
                  <a:pt x="11006" y="937"/>
                  <a:pt x="10913" y="1052"/>
                  <a:pt x="10800" y="1052"/>
                </a:cubicBezTo>
                <a:cubicBezTo>
                  <a:pt x="10686" y="1052"/>
                  <a:pt x="10594" y="937"/>
                  <a:pt x="10594" y="797"/>
                </a:cubicBezTo>
                <a:cubicBezTo>
                  <a:pt x="10594" y="656"/>
                  <a:pt x="10686" y="542"/>
                  <a:pt x="10800" y="542"/>
                </a:cubicBezTo>
                <a:close/>
                <a:moveTo>
                  <a:pt x="1242" y="1734"/>
                </a:moveTo>
                <a:lnTo>
                  <a:pt x="20358" y="1734"/>
                </a:lnTo>
                <a:lnTo>
                  <a:pt x="20358" y="15233"/>
                </a:lnTo>
                <a:lnTo>
                  <a:pt x="1242" y="15233"/>
                </a:lnTo>
                <a:lnTo>
                  <a:pt x="1242" y="1734"/>
                </a:lnTo>
                <a:close/>
              </a:path>
            </a:pathLst>
          </a:custGeom>
          <a:solidFill>
            <a:srgbClr val="5E5E5E"/>
          </a:solidFill>
          <a:ln w="12700">
            <a:miter lim="400000"/>
          </a:ln>
        </p:spPr>
        <p:txBody>
          <a:bodyPr lIns="50800" tIns="50800" rIns="50800" bIns="50800" anchor="ctr"/>
          <a:lstStyle/>
          <a:p>
            <a:pPr>
              <a:defRPr sz="2200" b="0">
                <a:solidFill>
                  <a:srgbClr val="FFFFFF"/>
                </a:solidFill>
                <a:latin typeface="+mn-lt"/>
                <a:ea typeface="+mn-ea"/>
                <a:cs typeface="+mn-cs"/>
                <a:sym typeface="Helvetica Neue Medium"/>
              </a:defRPr>
            </a:pPr>
            <a:endParaRPr/>
          </a:p>
        </p:txBody>
      </p:sp>
      <p:sp>
        <p:nvSpPr>
          <p:cNvPr id="150" name="TRUSTS"/>
          <p:cNvSpPr txBox="1"/>
          <p:nvPr/>
        </p:nvSpPr>
        <p:spPr>
          <a:xfrm>
            <a:off x="5906155" y="6361298"/>
            <a:ext cx="1328319" cy="46105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t>TRUSTS</a:t>
            </a:r>
          </a:p>
        </p:txBody>
      </p:sp>
      <p:sp>
        <p:nvSpPr>
          <p:cNvPr id="151" name="We care for your privacy! Read our policy…"/>
          <p:cNvSpPr/>
          <p:nvPr/>
        </p:nvSpPr>
        <p:spPr>
          <a:xfrm>
            <a:off x="6562454" y="4482884"/>
            <a:ext cx="2352661" cy="1136819"/>
          </a:xfrm>
          <a:prstGeom prst="wedgeEllipseCallout">
            <a:avLst>
              <a:gd name="adj1" fmla="val 80305"/>
              <a:gd name="adj2" fmla="val 38762"/>
            </a:avLst>
          </a:prstGeom>
          <a:solidFill>
            <a:schemeClr val="accent1"/>
          </a:solidFill>
          <a:ln w="12700">
            <a:solidFill>
              <a:srgbClr val="000000"/>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lvl1pPr>
              <a:defRPr sz="1700" b="0">
                <a:solidFill>
                  <a:srgbClr val="FFFFFF"/>
                </a:solidFill>
                <a:latin typeface="American Typewriter"/>
                <a:ea typeface="American Typewriter"/>
                <a:cs typeface="American Typewriter"/>
                <a:sym typeface="American Typewriter"/>
              </a:defRPr>
            </a:lvl1pPr>
          </a:lstStyle>
          <a:p>
            <a:r>
              <a:t>We care for your privacy! Read our policy… </a:t>
            </a:r>
          </a:p>
        </p:txBody>
      </p:sp>
      <p:pic>
        <p:nvPicPr>
          <p:cNvPr id="152" name="images.png" descr="images.png"/>
          <p:cNvPicPr>
            <a:picLocks noChangeAspect="1"/>
          </p:cNvPicPr>
          <p:nvPr/>
        </p:nvPicPr>
        <p:blipFill>
          <a:blip r:embed="rId4"/>
          <a:srcRect l="27864" t="7980" r="27753" b="15108"/>
          <a:stretch>
            <a:fillRect/>
          </a:stretch>
        </p:blipFill>
        <p:spPr>
          <a:xfrm>
            <a:off x="9045721" y="5628136"/>
            <a:ext cx="679280" cy="1269793"/>
          </a:xfrm>
          <a:custGeom>
            <a:avLst/>
            <a:gdLst/>
            <a:ahLst/>
            <a:cxnLst>
              <a:cxn ang="0">
                <a:pos x="wd2" y="hd2"/>
              </a:cxn>
              <a:cxn ang="5400000">
                <a:pos x="wd2" y="hd2"/>
              </a:cxn>
              <a:cxn ang="10800000">
                <a:pos x="wd2" y="hd2"/>
              </a:cxn>
              <a:cxn ang="16200000">
                <a:pos x="wd2" y="hd2"/>
              </a:cxn>
            </a:cxnLst>
            <a:rect l="0" t="0" r="r" b="b"/>
            <a:pathLst>
              <a:path w="21409" h="21414" extrusionOk="0">
                <a:moveTo>
                  <a:pt x="10821" y="0"/>
                </a:moveTo>
                <a:cubicBezTo>
                  <a:pt x="7495" y="-9"/>
                  <a:pt x="4152" y="223"/>
                  <a:pt x="2153" y="696"/>
                </a:cubicBezTo>
                <a:cubicBezTo>
                  <a:pt x="-17" y="1209"/>
                  <a:pt x="-38" y="1479"/>
                  <a:pt x="2053" y="2001"/>
                </a:cubicBezTo>
                <a:cubicBezTo>
                  <a:pt x="4034" y="2496"/>
                  <a:pt x="11080" y="3011"/>
                  <a:pt x="12798" y="2784"/>
                </a:cubicBezTo>
                <a:cubicBezTo>
                  <a:pt x="13166" y="2736"/>
                  <a:pt x="14524" y="2600"/>
                  <a:pt x="15812" y="2490"/>
                </a:cubicBezTo>
                <a:cubicBezTo>
                  <a:pt x="17100" y="2379"/>
                  <a:pt x="18675" y="2166"/>
                  <a:pt x="19315" y="2014"/>
                </a:cubicBezTo>
                <a:cubicBezTo>
                  <a:pt x="20257" y="1792"/>
                  <a:pt x="20519" y="1768"/>
                  <a:pt x="20716" y="1894"/>
                </a:cubicBezTo>
                <a:cubicBezTo>
                  <a:pt x="21511" y="2407"/>
                  <a:pt x="15218" y="3273"/>
                  <a:pt x="10684" y="3273"/>
                </a:cubicBezTo>
                <a:cubicBezTo>
                  <a:pt x="7248" y="3273"/>
                  <a:pt x="2639" y="2787"/>
                  <a:pt x="1065" y="2255"/>
                </a:cubicBezTo>
                <a:cubicBezTo>
                  <a:pt x="587" y="2094"/>
                  <a:pt x="143" y="1961"/>
                  <a:pt x="76" y="1961"/>
                </a:cubicBezTo>
                <a:cubicBezTo>
                  <a:pt x="10" y="1961"/>
                  <a:pt x="-19" y="6000"/>
                  <a:pt x="14" y="10936"/>
                </a:cubicBezTo>
                <a:lnTo>
                  <a:pt x="64" y="19912"/>
                </a:lnTo>
                <a:lnTo>
                  <a:pt x="839" y="20253"/>
                </a:lnTo>
                <a:cubicBezTo>
                  <a:pt x="1772" y="20670"/>
                  <a:pt x="4710" y="21188"/>
                  <a:pt x="6919" y="21324"/>
                </a:cubicBezTo>
                <a:cubicBezTo>
                  <a:pt x="11262" y="21591"/>
                  <a:pt x="17090" y="21242"/>
                  <a:pt x="19602" y="20568"/>
                </a:cubicBezTo>
                <a:cubicBezTo>
                  <a:pt x="21562" y="20042"/>
                  <a:pt x="21413" y="20845"/>
                  <a:pt x="21404" y="10869"/>
                </a:cubicBezTo>
                <a:cubicBezTo>
                  <a:pt x="21396" y="2707"/>
                  <a:pt x="21366" y="2031"/>
                  <a:pt x="21016" y="1894"/>
                </a:cubicBezTo>
                <a:cubicBezTo>
                  <a:pt x="20807" y="1812"/>
                  <a:pt x="20633" y="1593"/>
                  <a:pt x="20628" y="1405"/>
                </a:cubicBezTo>
                <a:cubicBezTo>
                  <a:pt x="20620" y="1109"/>
                  <a:pt x="20452" y="1023"/>
                  <a:pt x="19352" y="743"/>
                </a:cubicBezTo>
                <a:cubicBezTo>
                  <a:pt x="17457" y="259"/>
                  <a:pt x="14148" y="9"/>
                  <a:pt x="10821" y="0"/>
                </a:cubicBezTo>
                <a:close/>
              </a:path>
            </a:pathLst>
          </a:custGeom>
          <a:ln w="12700">
            <a:miter lim="400000"/>
          </a:ln>
        </p:spPr>
      </p:pic>
      <p:sp>
        <p:nvSpPr>
          <p:cNvPr id="153" name="Microphone"/>
          <p:cNvSpPr/>
          <p:nvPr/>
        </p:nvSpPr>
        <p:spPr>
          <a:xfrm>
            <a:off x="9187778" y="5898538"/>
            <a:ext cx="395167" cy="751579"/>
          </a:xfrm>
          <a:custGeom>
            <a:avLst/>
            <a:gdLst/>
            <a:ahLst/>
            <a:cxnLst>
              <a:cxn ang="0">
                <a:pos x="wd2" y="hd2"/>
              </a:cxn>
              <a:cxn ang="5400000">
                <a:pos x="wd2" y="hd2"/>
              </a:cxn>
              <a:cxn ang="10800000">
                <a:pos x="wd2" y="hd2"/>
              </a:cxn>
              <a:cxn ang="16200000">
                <a:pos x="wd2" y="hd2"/>
              </a:cxn>
            </a:cxnLst>
            <a:rect l="0" t="0" r="r" b="b"/>
            <a:pathLst>
              <a:path w="21600" h="21600" extrusionOk="0">
                <a:moveTo>
                  <a:pt x="10341" y="0"/>
                </a:moveTo>
                <a:cubicBezTo>
                  <a:pt x="6808" y="0"/>
                  <a:pt x="3916" y="1519"/>
                  <a:pt x="3916" y="3377"/>
                </a:cubicBezTo>
                <a:lnTo>
                  <a:pt x="3916" y="11505"/>
                </a:lnTo>
                <a:cubicBezTo>
                  <a:pt x="3916" y="13363"/>
                  <a:pt x="6808" y="14882"/>
                  <a:pt x="10341" y="14882"/>
                </a:cubicBezTo>
                <a:lnTo>
                  <a:pt x="11259" y="14882"/>
                </a:lnTo>
                <a:cubicBezTo>
                  <a:pt x="14792" y="14882"/>
                  <a:pt x="17684" y="13363"/>
                  <a:pt x="17684" y="11505"/>
                </a:cubicBezTo>
                <a:lnTo>
                  <a:pt x="17684" y="3377"/>
                </a:lnTo>
                <a:cubicBezTo>
                  <a:pt x="17684" y="1519"/>
                  <a:pt x="14792" y="0"/>
                  <a:pt x="11259" y="0"/>
                </a:cubicBezTo>
                <a:lnTo>
                  <a:pt x="10341" y="0"/>
                </a:lnTo>
                <a:close/>
                <a:moveTo>
                  <a:pt x="1127" y="6630"/>
                </a:moveTo>
                <a:cubicBezTo>
                  <a:pt x="503" y="6630"/>
                  <a:pt x="0" y="6896"/>
                  <a:pt x="0" y="7224"/>
                </a:cubicBezTo>
                <a:lnTo>
                  <a:pt x="0" y="11087"/>
                </a:lnTo>
                <a:cubicBezTo>
                  <a:pt x="0" y="14039"/>
                  <a:pt x="4307" y="16472"/>
                  <a:pt x="9792" y="16740"/>
                </a:cubicBezTo>
                <a:lnTo>
                  <a:pt x="9792" y="20540"/>
                </a:lnTo>
                <a:lnTo>
                  <a:pt x="5353" y="20540"/>
                </a:lnTo>
                <a:cubicBezTo>
                  <a:pt x="4797" y="20540"/>
                  <a:pt x="4349" y="20778"/>
                  <a:pt x="4349" y="21070"/>
                </a:cubicBezTo>
                <a:cubicBezTo>
                  <a:pt x="4349" y="21363"/>
                  <a:pt x="4797" y="21600"/>
                  <a:pt x="5353" y="21600"/>
                </a:cubicBezTo>
                <a:lnTo>
                  <a:pt x="16243" y="21600"/>
                </a:lnTo>
                <a:cubicBezTo>
                  <a:pt x="16799" y="21600"/>
                  <a:pt x="17251" y="21363"/>
                  <a:pt x="17251" y="21070"/>
                </a:cubicBezTo>
                <a:cubicBezTo>
                  <a:pt x="17251" y="20778"/>
                  <a:pt x="16799" y="20540"/>
                  <a:pt x="16243" y="20540"/>
                </a:cubicBezTo>
                <a:lnTo>
                  <a:pt x="11808" y="20540"/>
                </a:lnTo>
                <a:lnTo>
                  <a:pt x="11808" y="16740"/>
                </a:lnTo>
                <a:cubicBezTo>
                  <a:pt x="17293" y="16472"/>
                  <a:pt x="21600" y="14040"/>
                  <a:pt x="21600" y="11087"/>
                </a:cubicBezTo>
                <a:lnTo>
                  <a:pt x="21600" y="7224"/>
                </a:lnTo>
                <a:cubicBezTo>
                  <a:pt x="21600" y="6896"/>
                  <a:pt x="21097" y="6630"/>
                  <a:pt x="20473" y="6630"/>
                </a:cubicBezTo>
                <a:cubicBezTo>
                  <a:pt x="19850" y="6630"/>
                  <a:pt x="19344" y="6896"/>
                  <a:pt x="19344" y="7224"/>
                </a:cubicBezTo>
                <a:lnTo>
                  <a:pt x="19344" y="11087"/>
                </a:lnTo>
                <a:cubicBezTo>
                  <a:pt x="19344" y="13564"/>
                  <a:pt x="15511" y="15579"/>
                  <a:pt x="10800" y="15579"/>
                </a:cubicBezTo>
                <a:cubicBezTo>
                  <a:pt x="6089" y="15579"/>
                  <a:pt x="2256" y="13564"/>
                  <a:pt x="2256" y="11087"/>
                </a:cubicBezTo>
                <a:lnTo>
                  <a:pt x="2256" y="7224"/>
                </a:lnTo>
                <a:cubicBezTo>
                  <a:pt x="2256" y="6896"/>
                  <a:pt x="1750" y="6630"/>
                  <a:pt x="1127" y="6630"/>
                </a:cubicBezTo>
                <a:close/>
              </a:path>
            </a:pathLst>
          </a:custGeom>
          <a:solidFill>
            <a:srgbClr val="D6D5D5"/>
          </a:solidFill>
          <a:ln w="25400">
            <a:solidFill>
              <a:srgbClr val="000000"/>
            </a:solidFill>
            <a:miter lim="400000"/>
          </a:ln>
        </p:spPr>
        <p:txBody>
          <a:bodyPr lIns="50800" tIns="50800" rIns="50800" bIns="50800" anchor="ctr"/>
          <a:lstStyle/>
          <a:p>
            <a:pPr>
              <a:defRPr sz="2000" b="0">
                <a:solidFill>
                  <a:srgbClr val="FFFFFF"/>
                </a:solidFill>
                <a:latin typeface="+mn-lt"/>
                <a:ea typeface="+mn-ea"/>
                <a:cs typeface="+mn-cs"/>
                <a:sym typeface="Helvetica Neue Medium"/>
              </a:defRPr>
            </a:pPr>
            <a:endParaRPr/>
          </a:p>
        </p:txBody>
      </p:sp>
      <p:sp>
        <p:nvSpPr>
          <p:cNvPr id="154" name="Technologies"/>
          <p:cNvSpPr txBox="1"/>
          <p:nvPr/>
        </p:nvSpPr>
        <p:spPr>
          <a:xfrm>
            <a:off x="8976832" y="6868372"/>
            <a:ext cx="2032712" cy="46105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t>Technologies</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2. Bart"/>
          <p:cNvSpPr txBox="1">
            <a:spLocks noGrp="1"/>
          </p:cNvSpPr>
          <p:nvPr>
            <p:ph type="title"/>
          </p:nvPr>
        </p:nvSpPr>
        <p:spPr>
          <a:prstGeom prst="rect">
            <a:avLst/>
          </a:prstGeom>
        </p:spPr>
        <p:txBody>
          <a:bodyPr>
            <a:normAutofit fontScale="90000"/>
          </a:bodyPr>
          <a:lstStyle/>
          <a:p>
            <a:r>
              <a:rPr dirty="0"/>
              <a:t>2. </a:t>
            </a:r>
            <a:r>
              <a:rPr lang="nl-NL" dirty="0"/>
              <a:t>The right </a:t>
            </a:r>
            <a:r>
              <a:rPr lang="nl-NL" dirty="0" err="1"/>
              <a:t>to</a:t>
            </a:r>
            <a:r>
              <a:rPr lang="nl-NL" dirty="0"/>
              <a:t> </a:t>
            </a:r>
            <a:r>
              <a:rPr lang="nl-NL" dirty="0" err="1"/>
              <a:t>be</a:t>
            </a:r>
            <a:r>
              <a:rPr lang="nl-NL" dirty="0"/>
              <a:t> let </a:t>
            </a:r>
            <a:r>
              <a:rPr lang="nl-NL" dirty="0" err="1"/>
              <a:t>alone</a:t>
            </a:r>
            <a:r>
              <a:rPr lang="nl-NL" dirty="0"/>
              <a:t> …</a:t>
            </a:r>
            <a:r>
              <a:rPr lang="nl-NL" dirty="0" err="1"/>
              <a:t>by</a:t>
            </a:r>
            <a:r>
              <a:rPr lang="nl-NL" dirty="0"/>
              <a:t> </a:t>
            </a:r>
            <a:r>
              <a:rPr lang="nl-NL" dirty="0" err="1"/>
              <a:t>yourself</a:t>
            </a:r>
            <a:endParaRPr dirty="0"/>
          </a:p>
        </p:txBody>
      </p:sp>
      <p:sp>
        <p:nvSpPr>
          <p:cNvPr id="161" name="Body"/>
          <p:cNvSpPr txBox="1">
            <a:spLocks noGrp="1"/>
          </p:cNvSpPr>
          <p:nvPr>
            <p:ph type="body" idx="1"/>
          </p:nvPr>
        </p:nvSpPr>
        <p:spPr>
          <a:prstGeom prst="rect">
            <a:avLst/>
          </a:prstGeom>
        </p:spPr>
        <p:txBody>
          <a:bodyPr/>
          <a:lstStyle/>
          <a:p>
            <a:endParaRPr/>
          </a:p>
        </p:txBody>
      </p:sp>
      <p:pic>
        <p:nvPicPr>
          <p:cNvPr id="1032" name="Picture 8" descr="Afbeeldingsresultaat voor person data unconsciousness">
            <a:extLst>
              <a:ext uri="{FF2B5EF4-FFF2-40B4-BE49-F238E27FC236}">
                <a16:creationId xmlns:a16="http://schemas.microsoft.com/office/drawing/2014/main" id="{C5AD9223-6F04-45DE-95A6-F75DD9C4CC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00" y="2590800"/>
            <a:ext cx="11099800" cy="629988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6" name="Rectangle 104">
            <a:extLst>
              <a:ext uri="{FF2B5EF4-FFF2-40B4-BE49-F238E27FC236}">
                <a16:creationId xmlns:a16="http://schemas.microsoft.com/office/drawing/2014/main" id="{2CB6C291-6CAF-46DF-ACFF-AADF0FD03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637644" cy="97536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67" name="Picture 106">
            <a:extLst>
              <a:ext uri="{FF2B5EF4-FFF2-40B4-BE49-F238E27FC236}">
                <a16:creationId xmlns:a16="http://schemas.microsoft.com/office/drawing/2014/main" id="{1EBADBCA-DA20-4279-93C6-011DEF18AA7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rcRect l="42953" t="3964" b="3964"/>
          <a:stretch>
            <a:fillRect/>
          </a:stretch>
        </p:blipFill>
        <p:spPr>
          <a:xfrm>
            <a:off x="0" y="1"/>
            <a:ext cx="8057747" cy="9753599"/>
          </a:xfrm>
          <a:custGeom>
            <a:avLst/>
            <a:gdLst>
              <a:gd name="connsiteX0" fmla="*/ 0 w 7554138"/>
              <a:gd name="connsiteY0" fmla="*/ 0 h 6857999"/>
              <a:gd name="connsiteX1" fmla="*/ 7554138 w 7554138"/>
              <a:gd name="connsiteY1" fmla="*/ 0 h 6857999"/>
              <a:gd name="connsiteX2" fmla="*/ 7554138 w 7554138"/>
              <a:gd name="connsiteY2" fmla="*/ 6857999 h 6857999"/>
              <a:gd name="connsiteX3" fmla="*/ 0 w 7554138"/>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7554138" h="6857999">
                <a:moveTo>
                  <a:pt x="0" y="0"/>
                </a:moveTo>
                <a:lnTo>
                  <a:pt x="7554138" y="0"/>
                </a:lnTo>
                <a:lnTo>
                  <a:pt x="7554138" y="6857999"/>
                </a:lnTo>
                <a:lnTo>
                  <a:pt x="0" y="6857999"/>
                </a:lnTo>
                <a:close/>
              </a:path>
            </a:pathLst>
          </a:custGeom>
        </p:spPr>
      </p:pic>
      <p:sp>
        <p:nvSpPr>
          <p:cNvPr id="163" name="Interdisciplinary approach"/>
          <p:cNvSpPr txBox="1">
            <a:spLocks noGrp="1"/>
          </p:cNvSpPr>
          <p:nvPr>
            <p:ph type="title"/>
          </p:nvPr>
        </p:nvSpPr>
        <p:spPr>
          <a:xfrm>
            <a:off x="682752" y="1767840"/>
            <a:ext cx="4112768" cy="6217919"/>
          </a:xfrm>
          <a:prstGeom prst="rect">
            <a:avLst/>
          </a:prstGeom>
        </p:spPr>
        <p:txBody>
          <a:bodyPr vert="horz" lIns="91440" tIns="45720" rIns="91440" bIns="45720" rtlCol="0" anchor="ctr">
            <a:normAutofit/>
          </a:bodyPr>
          <a:lstStyle>
            <a:lvl1pPr defTabSz="525779">
              <a:defRPr sz="7200"/>
            </a:lvl1pPr>
          </a:lstStyle>
          <a:p>
            <a:pPr algn="l" defTabSz="914400">
              <a:lnSpc>
                <a:spcPct val="90000"/>
              </a:lnSpc>
              <a:spcBef>
                <a:spcPct val="0"/>
              </a:spcBef>
            </a:pPr>
            <a:r>
              <a:rPr lang="en-US" sz="4400" kern="1200">
                <a:solidFill>
                  <a:srgbClr val="FFFFFF"/>
                </a:solidFill>
                <a:latin typeface="+mj-lt"/>
                <a:ea typeface="+mj-ea"/>
                <a:cs typeface="+mj-cs"/>
              </a:rPr>
              <a:t>Interdisciplinary approach</a:t>
            </a:r>
          </a:p>
        </p:txBody>
      </p:sp>
      <p:sp>
        <p:nvSpPr>
          <p:cNvPr id="168" name="Rectangle 108">
            <a:extLst>
              <a:ext uri="{FF2B5EF4-FFF2-40B4-BE49-F238E27FC236}">
                <a16:creationId xmlns:a16="http://schemas.microsoft.com/office/drawing/2014/main" id="{4735DC46-5663-471D-AADB-81E00E65BC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54240" y="0"/>
            <a:ext cx="5750560" cy="9753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Goal for the next two years: approach these problems from an interdisciplinary approach, combing legal/philosophical/psychological perspectives.…"/>
          <p:cNvSpPr txBox="1">
            <a:spLocks noGrp="1"/>
          </p:cNvSpPr>
          <p:nvPr>
            <p:ph type="body" idx="1"/>
          </p:nvPr>
        </p:nvSpPr>
        <p:spPr>
          <a:xfrm>
            <a:off x="6502400" y="621792"/>
            <a:ext cx="5650586" cy="8467344"/>
          </a:xfrm>
          <a:prstGeom prst="rect">
            <a:avLst/>
          </a:prstGeom>
        </p:spPr>
        <p:txBody>
          <a:bodyPr vert="horz" lIns="91440" tIns="45720" rIns="91440" bIns="45720" rtlCol="0" anchor="ctr">
            <a:normAutofit/>
          </a:bodyPr>
          <a:lstStyle/>
          <a:p>
            <a:pPr indent="-228600" defTabSz="914400">
              <a:lnSpc>
                <a:spcPct val="90000"/>
              </a:lnSpc>
              <a:buFont typeface="Arial" panose="020B0604020202020204" pitchFamily="34" charset="0"/>
              <a:buChar char="•"/>
            </a:pPr>
            <a:r>
              <a:rPr lang="en-US" sz="4000" kern="1200" dirty="0">
                <a:latin typeface="+mn-lt"/>
                <a:ea typeface="+mn-ea"/>
                <a:cs typeface="+mn-cs"/>
              </a:rPr>
              <a:t>Goal for the next two years: approach these problems from an interdisciplinary perspective, combing legal/philosophical/psychological expertise.</a:t>
            </a:r>
          </a:p>
          <a:p>
            <a:pPr indent="-228600" defTabSz="914400">
              <a:lnSpc>
                <a:spcPct val="90000"/>
              </a:lnSpc>
              <a:buFont typeface="Arial" panose="020B0604020202020204" pitchFamily="34" charset="0"/>
              <a:buChar char="•"/>
            </a:pPr>
            <a:r>
              <a:rPr lang="en-US" sz="4000" kern="1200" dirty="0">
                <a:latin typeface="+mn-lt"/>
                <a:ea typeface="+mn-ea"/>
                <a:cs typeface="+mn-cs"/>
              </a:rPr>
              <a:t>Vacancy: postdoc with a background in psychology/</a:t>
            </a:r>
            <a:r>
              <a:rPr lang="en-US" sz="4000" kern="1200" dirty="0" err="1">
                <a:latin typeface="+mn-lt"/>
                <a:ea typeface="+mn-ea"/>
                <a:cs typeface="+mn-cs"/>
              </a:rPr>
              <a:t>behavioural</a:t>
            </a:r>
            <a:r>
              <a:rPr lang="en-US" sz="4000" kern="1200" dirty="0">
                <a:latin typeface="+mn-lt"/>
                <a:ea typeface="+mn-ea"/>
                <a:cs typeface="+mn-cs"/>
              </a:rPr>
              <a:t> sciences to complement the team</a:t>
            </a:r>
          </a:p>
        </p:txBody>
      </p:sp>
    </p:spTree>
  </p:cSld>
  <p:clrMapOvr>
    <a:overrideClrMapping bg1="dk1" tx1="lt1" bg2="dk2" tx2="lt2" accent1="accent1" accent2="accent2" accent3="accent3" accent4="accent4" accent5="accent5" accent6="accent6" hlink="hlink" folHlink="folHlink"/>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 name="Rectangle 106">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7187" y="0"/>
            <a:ext cx="11637645" cy="97536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9" name="Picture 108">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3004800" cy="9753600"/>
          </a:xfrm>
          <a:prstGeom prst="rect">
            <a:avLst/>
          </a:prstGeom>
        </p:spPr>
      </p:pic>
      <p:sp>
        <p:nvSpPr>
          <p:cNvPr id="166" name="Questions?"/>
          <p:cNvSpPr txBox="1">
            <a:spLocks noGrp="1"/>
          </p:cNvSpPr>
          <p:nvPr>
            <p:ph type="title"/>
          </p:nvPr>
        </p:nvSpPr>
        <p:spPr>
          <a:xfrm>
            <a:off x="3248392" y="2906542"/>
            <a:ext cx="6512207" cy="2888612"/>
          </a:xfrm>
          <a:prstGeom prst="rect">
            <a:avLst/>
          </a:prstGeom>
        </p:spPr>
        <p:txBody>
          <a:bodyPr vert="horz" lIns="91440" tIns="45720" rIns="91440" bIns="45720" rtlCol="0" anchor="b">
            <a:normAutofit/>
          </a:bodyPr>
          <a:lstStyle/>
          <a:p>
            <a:pPr defTabSz="914400">
              <a:lnSpc>
                <a:spcPct val="90000"/>
              </a:lnSpc>
              <a:spcBef>
                <a:spcPct val="0"/>
              </a:spcBef>
            </a:pPr>
            <a:r>
              <a:rPr lang="en-US" sz="6000" kern="1200">
                <a:solidFill>
                  <a:srgbClr val="FFFFFF"/>
                </a:solidFill>
                <a:latin typeface="+mj-lt"/>
                <a:ea typeface="+mj-ea"/>
                <a:cs typeface="+mj-cs"/>
              </a:rPr>
              <a:t>Questions?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You can find us here!…"/>
          <p:cNvSpPr txBox="1">
            <a:spLocks noGrp="1"/>
          </p:cNvSpPr>
          <p:nvPr>
            <p:ph type="title"/>
          </p:nvPr>
        </p:nvSpPr>
        <p:spPr>
          <a:prstGeom prst="rect">
            <a:avLst/>
          </a:prstGeom>
        </p:spPr>
        <p:txBody>
          <a:bodyPr/>
          <a:lstStyle/>
          <a:p>
            <a:pPr defTabSz="257047">
              <a:defRPr sz="3520" b="1">
                <a:latin typeface="Helvetica Neue"/>
                <a:ea typeface="Helvetica Neue"/>
                <a:cs typeface="Helvetica Neue"/>
                <a:sym typeface="Helvetica Neue"/>
              </a:defRPr>
            </a:pPr>
            <a:r>
              <a:rPr dirty="0"/>
              <a:t>You can find us here!</a:t>
            </a:r>
          </a:p>
          <a:p>
            <a:pPr defTabSz="257047">
              <a:defRPr sz="3520">
                <a:latin typeface="Helvetica Neue Light"/>
                <a:ea typeface="Helvetica Neue Light"/>
                <a:cs typeface="Helvetica Neue Light"/>
                <a:sym typeface="Helvetica Neue Light"/>
              </a:defRPr>
            </a:pPr>
            <a:r>
              <a:rPr dirty="0"/>
              <a:t>Bart van der </a:t>
            </a:r>
            <a:r>
              <a:rPr dirty="0" err="1"/>
              <a:t>Sloot</a:t>
            </a:r>
            <a:r>
              <a:rPr dirty="0"/>
              <a:t>: b.v.d.sloot@uvt.nl </a:t>
            </a:r>
            <a:r>
              <a:rPr u="sng" dirty="0">
                <a:hlinkClick r:id="rId2"/>
              </a:rPr>
              <a:t>www.bartvandersloot.</a:t>
            </a:r>
            <a:r>
              <a:rPr lang="nl-NL" u="sng" dirty="0">
                <a:hlinkClick r:id="rId2"/>
              </a:rPr>
              <a:t>com</a:t>
            </a:r>
            <a:endParaRPr u="sng" dirty="0">
              <a:hlinkClick r:id="rId2"/>
            </a:endParaRPr>
          </a:p>
          <a:p>
            <a:pPr defTabSz="257047">
              <a:defRPr sz="3520">
                <a:latin typeface="Helvetica Neue Light"/>
                <a:ea typeface="Helvetica Neue Light"/>
                <a:cs typeface="Helvetica Neue Light"/>
                <a:sym typeface="Helvetica Neue Light"/>
              </a:defRPr>
            </a:pPr>
            <a:r>
              <a:rPr dirty="0"/>
              <a:t>Esther </a:t>
            </a:r>
            <a:r>
              <a:rPr dirty="0" err="1"/>
              <a:t>Keymolen</a:t>
            </a:r>
            <a:r>
              <a:rPr dirty="0"/>
              <a:t>: e.l.o.keymolen@uvt.nl</a:t>
            </a:r>
          </a:p>
          <a:p>
            <a:pPr defTabSz="257047">
              <a:defRPr sz="3520">
                <a:latin typeface="Helvetica Neue Light"/>
                <a:ea typeface="Helvetica Neue Light"/>
                <a:cs typeface="Helvetica Neue Light"/>
                <a:sym typeface="Helvetica Neue Light"/>
              </a:defRPr>
            </a:pPr>
            <a:r>
              <a:rPr u="sng" dirty="0">
                <a:hlinkClick r:id="rId3"/>
              </a:rPr>
              <a:t>www.estherkeymolen.nl</a:t>
            </a:r>
          </a:p>
        </p:txBody>
      </p:sp>
    </p:spTree>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TotalTime>
  <Words>551</Words>
  <Application>Microsoft Office PowerPoint</Application>
  <PresentationFormat>Aangepast</PresentationFormat>
  <Paragraphs>39</Paragraphs>
  <Slides>7</Slides>
  <Notes>4</Notes>
  <HiddenSlides>0</HiddenSlides>
  <MMClips>0</MMClips>
  <ScaleCrop>false</ScaleCrop>
  <HeadingPairs>
    <vt:vector size="6" baseType="variant">
      <vt:variant>
        <vt:lpstr>Gebruikte lettertypen</vt:lpstr>
      </vt:variant>
      <vt:variant>
        <vt:i4>8</vt:i4>
      </vt:variant>
      <vt:variant>
        <vt:lpstr>Thema</vt:lpstr>
      </vt:variant>
      <vt:variant>
        <vt:i4>1</vt:i4>
      </vt:variant>
      <vt:variant>
        <vt:lpstr>Diatitels</vt:lpstr>
      </vt:variant>
      <vt:variant>
        <vt:i4>7</vt:i4>
      </vt:variant>
    </vt:vector>
  </HeadingPairs>
  <TitlesOfParts>
    <vt:vector size="16" baseType="lpstr">
      <vt:lpstr>American Typewriter</vt:lpstr>
      <vt:lpstr>Arial</vt:lpstr>
      <vt:lpstr>Calibri</vt:lpstr>
      <vt:lpstr>Helvetica Light</vt:lpstr>
      <vt:lpstr>Helvetica Neue</vt:lpstr>
      <vt:lpstr>Helvetica Neue Light</vt:lpstr>
      <vt:lpstr>Helvetica Neue Medium</vt:lpstr>
      <vt:lpstr>Helvetica Neue Thin</vt:lpstr>
      <vt:lpstr>White</vt:lpstr>
      <vt:lpstr>Privacy after the GDPR</vt:lpstr>
      <vt:lpstr>Privacy and trust: beyond  individual rights</vt:lpstr>
      <vt:lpstr>1. Experiencing trust in a data-driven environment</vt:lpstr>
      <vt:lpstr>2. The right to be let alone …by yourself</vt:lpstr>
      <vt:lpstr>Interdisciplinary approach</vt:lpstr>
      <vt:lpstr>Questions?</vt:lpstr>
      <vt:lpstr>You can find us here! Bart van der Sloot: b.v.d.sloot@uvt.nl www.bartvandersloot.com Esther Keymolen: e.l.o.keymolen@uvt.nl www.estherkeymolen.nl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Privacy after the GDPR</dc:title>
  <dc:creator>HP</dc:creator>
  <cp:lastModifiedBy>HP</cp:lastModifiedBy>
  <cp:revision>1</cp:revision>
  <dcterms:created xsi:type="dcterms:W3CDTF">2020-03-04T20:22:43Z</dcterms:created>
  <dcterms:modified xsi:type="dcterms:W3CDTF">2020-03-04T20:25:05Z</dcterms:modified>
</cp:coreProperties>
</file>