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99" r:id="rId1"/>
  </p:sldMasterIdLst>
  <p:sldIdLst>
    <p:sldId id="256" r:id="rId2"/>
    <p:sldId id="266" r:id="rId3"/>
    <p:sldId id="267" r:id="rId4"/>
    <p:sldId id="268" r:id="rId5"/>
    <p:sldId id="257" r:id="rId6"/>
    <p:sldId id="258" r:id="rId7"/>
    <p:sldId id="357" r:id="rId8"/>
    <p:sldId id="356" r:id="rId9"/>
    <p:sldId id="358" r:id="rId10"/>
    <p:sldId id="259" r:id="rId11"/>
    <p:sldId id="359" r:id="rId12"/>
    <p:sldId id="360" r:id="rId13"/>
    <p:sldId id="361" r:id="rId14"/>
    <p:sldId id="260" r:id="rId15"/>
    <p:sldId id="362" r:id="rId16"/>
    <p:sldId id="363" r:id="rId17"/>
    <p:sldId id="365" r:id="rId18"/>
    <p:sldId id="366" r:id="rId19"/>
    <p:sldId id="367" r:id="rId20"/>
    <p:sldId id="261" r:id="rId21"/>
    <p:sldId id="368" r:id="rId22"/>
    <p:sldId id="369" r:id="rId23"/>
    <p:sldId id="370" r:id="rId24"/>
    <p:sldId id="269" r:id="rId25"/>
    <p:sldId id="278" r:id="rId26"/>
    <p:sldId id="279" r:id="rId27"/>
    <p:sldId id="280" r:id="rId28"/>
    <p:sldId id="281" r:id="rId29"/>
    <p:sldId id="282" r:id="rId30"/>
    <p:sldId id="283" r:id="rId31"/>
    <p:sldId id="270" r:id="rId32"/>
    <p:sldId id="285" r:id="rId33"/>
    <p:sldId id="286" r:id="rId34"/>
    <p:sldId id="298" r:id="rId35"/>
    <p:sldId id="287" r:id="rId36"/>
    <p:sldId id="288" r:id="rId37"/>
    <p:sldId id="289" r:id="rId38"/>
    <p:sldId id="290" r:id="rId39"/>
    <p:sldId id="291" r:id="rId40"/>
    <p:sldId id="292" r:id="rId41"/>
    <p:sldId id="293" r:id="rId42"/>
    <p:sldId id="294" r:id="rId43"/>
    <p:sldId id="295" r:id="rId44"/>
    <p:sldId id="296" r:id="rId45"/>
    <p:sldId id="299" r:id="rId46"/>
    <p:sldId id="300" r:id="rId47"/>
    <p:sldId id="301" r:id="rId48"/>
    <p:sldId id="302" r:id="rId49"/>
    <p:sldId id="303" r:id="rId50"/>
    <p:sldId id="304" r:id="rId51"/>
    <p:sldId id="305" r:id="rId52"/>
    <p:sldId id="306" r:id="rId53"/>
    <p:sldId id="307" r:id="rId54"/>
    <p:sldId id="308" r:id="rId55"/>
    <p:sldId id="274"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277" r:id="rId76"/>
    <p:sldId id="330" r:id="rId77"/>
    <p:sldId id="331" r:id="rId78"/>
    <p:sldId id="333" r:id="rId79"/>
    <p:sldId id="334" r:id="rId80"/>
    <p:sldId id="332" r:id="rId81"/>
    <p:sldId id="335" r:id="rId82"/>
    <p:sldId id="336" r:id="rId83"/>
    <p:sldId id="338" r:id="rId84"/>
    <p:sldId id="339"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37" r:id="rId10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97" d="100"/>
          <a:sy n="97" d="100"/>
        </p:scale>
        <p:origin x="72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B794FF-F13E-4628-A9B8-171DBC04A457}"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nl-NL"/>
        </a:p>
      </dgm:t>
    </dgm:pt>
    <dgm:pt modelId="{76FC0807-807D-4066-8FAB-A2A329F32E91}">
      <dgm:prSet phldrT="[Tekst]"/>
      <dgm:spPr/>
      <dgm:t>
        <a:bodyPr/>
        <a:lstStyle/>
        <a:p>
          <a:r>
            <a:rPr lang="nl-NL"/>
            <a:t>Humanoid Robots</a:t>
          </a:r>
        </a:p>
      </dgm:t>
    </dgm:pt>
    <dgm:pt modelId="{5A039AFB-ABBD-41C0-8215-FDF5CCD78531}" type="parTrans" cxnId="{0CB83177-2AAA-45F8-B61D-D532D8448378}">
      <dgm:prSet/>
      <dgm:spPr/>
      <dgm:t>
        <a:bodyPr/>
        <a:lstStyle/>
        <a:p>
          <a:endParaRPr lang="nl-NL"/>
        </a:p>
      </dgm:t>
    </dgm:pt>
    <dgm:pt modelId="{B7FDC435-C215-48B4-83A2-83250C4847B2}" type="sibTrans" cxnId="{0CB83177-2AAA-45F8-B61D-D532D8448378}">
      <dgm:prSet/>
      <dgm:spPr/>
      <dgm:t>
        <a:bodyPr/>
        <a:lstStyle/>
        <a:p>
          <a:endParaRPr lang="nl-NL"/>
        </a:p>
      </dgm:t>
    </dgm:pt>
    <dgm:pt modelId="{C65DFB44-E509-4E0A-8591-C0F638E7A297}">
      <dgm:prSet phldrT="[Tekst]"/>
      <dgm:spPr/>
      <dgm:t>
        <a:bodyPr/>
        <a:lstStyle/>
        <a:p>
          <a:r>
            <a:rPr lang="nl-NL"/>
            <a:t>Input capacity</a:t>
          </a:r>
        </a:p>
      </dgm:t>
    </dgm:pt>
    <dgm:pt modelId="{10359FED-F4C7-4A14-A8CF-A972553BCF6F}" type="parTrans" cxnId="{34615F37-6953-4912-B481-A0DEC5BCFCB9}">
      <dgm:prSet/>
      <dgm:spPr/>
      <dgm:t>
        <a:bodyPr/>
        <a:lstStyle/>
        <a:p>
          <a:endParaRPr lang="nl-NL"/>
        </a:p>
      </dgm:t>
    </dgm:pt>
    <dgm:pt modelId="{27E79190-5320-4AF8-96A5-CC8351242D5D}" type="sibTrans" cxnId="{34615F37-6953-4912-B481-A0DEC5BCFCB9}">
      <dgm:prSet/>
      <dgm:spPr/>
      <dgm:t>
        <a:bodyPr/>
        <a:lstStyle/>
        <a:p>
          <a:endParaRPr lang="nl-NL"/>
        </a:p>
      </dgm:t>
    </dgm:pt>
    <dgm:pt modelId="{2C169477-FA60-490F-9EFC-487865B83E36}">
      <dgm:prSet phldrT="[Tekst]"/>
      <dgm:spPr/>
      <dgm:t>
        <a:bodyPr/>
        <a:lstStyle/>
        <a:p>
          <a:r>
            <a:rPr lang="nl-NL"/>
            <a:t>Throughput capcity</a:t>
          </a:r>
        </a:p>
      </dgm:t>
    </dgm:pt>
    <dgm:pt modelId="{7AD0B736-5177-4441-8027-68C8CFD13BA4}" type="parTrans" cxnId="{55CE8943-0B64-407C-8D86-C670A63D04E8}">
      <dgm:prSet/>
      <dgm:spPr/>
      <dgm:t>
        <a:bodyPr/>
        <a:lstStyle/>
        <a:p>
          <a:endParaRPr lang="nl-NL"/>
        </a:p>
      </dgm:t>
    </dgm:pt>
    <dgm:pt modelId="{7EE65249-B345-4022-A512-3FB5EE565FBC}" type="sibTrans" cxnId="{55CE8943-0B64-407C-8D86-C670A63D04E8}">
      <dgm:prSet/>
      <dgm:spPr/>
      <dgm:t>
        <a:bodyPr/>
        <a:lstStyle/>
        <a:p>
          <a:endParaRPr lang="nl-NL"/>
        </a:p>
      </dgm:t>
    </dgm:pt>
    <dgm:pt modelId="{A09C05C4-855C-49AE-9E6D-D01AFD1C1F5F}">
      <dgm:prSet phldrT="[Tekst]"/>
      <dgm:spPr/>
      <dgm:t>
        <a:bodyPr/>
        <a:lstStyle/>
        <a:p>
          <a:r>
            <a:rPr lang="nl-NL"/>
            <a:t>Output capcity</a:t>
          </a:r>
        </a:p>
      </dgm:t>
    </dgm:pt>
    <dgm:pt modelId="{4C59E5F9-56CD-4FBE-92AE-0D40454C4DC4}" type="parTrans" cxnId="{44C81B54-FFBD-40A6-93A0-B08A7039670E}">
      <dgm:prSet/>
      <dgm:spPr/>
      <dgm:t>
        <a:bodyPr/>
        <a:lstStyle/>
        <a:p>
          <a:endParaRPr lang="nl-NL"/>
        </a:p>
      </dgm:t>
    </dgm:pt>
    <dgm:pt modelId="{62C35617-E958-4F15-B2F0-97FDBE256538}" type="sibTrans" cxnId="{44C81B54-FFBD-40A6-93A0-B08A7039670E}">
      <dgm:prSet/>
      <dgm:spPr/>
      <dgm:t>
        <a:bodyPr/>
        <a:lstStyle/>
        <a:p>
          <a:endParaRPr lang="nl-NL"/>
        </a:p>
      </dgm:t>
    </dgm:pt>
    <dgm:pt modelId="{2C09010E-0CDA-4EC3-ACA1-84C5F41B706A}">
      <dgm:prSet phldrT="[Tekst]"/>
      <dgm:spPr/>
      <dgm:t>
        <a:bodyPr/>
        <a:lstStyle/>
        <a:p>
          <a:r>
            <a:rPr lang="nl-NL"/>
            <a:t>Apperance</a:t>
          </a:r>
        </a:p>
      </dgm:t>
    </dgm:pt>
    <dgm:pt modelId="{EB8DB34F-3290-4735-9EC0-E1A6606BEF6D}" type="parTrans" cxnId="{E28D0752-A2C7-42CE-AE83-23817577DEF5}">
      <dgm:prSet/>
      <dgm:spPr/>
      <dgm:t>
        <a:bodyPr/>
        <a:lstStyle/>
        <a:p>
          <a:endParaRPr lang="nl-NL"/>
        </a:p>
      </dgm:t>
    </dgm:pt>
    <dgm:pt modelId="{E2BA1CD0-F0F7-440E-8659-A35582730942}" type="sibTrans" cxnId="{E28D0752-A2C7-42CE-AE83-23817577DEF5}">
      <dgm:prSet/>
      <dgm:spPr/>
      <dgm:t>
        <a:bodyPr/>
        <a:lstStyle/>
        <a:p>
          <a:endParaRPr lang="nl-NL"/>
        </a:p>
      </dgm:t>
    </dgm:pt>
    <dgm:pt modelId="{1456E421-77C4-4A77-8C71-51C458062CED}" type="pres">
      <dgm:prSet presAssocID="{98B794FF-F13E-4628-A9B8-171DBC04A457}" presName="Name0" presStyleCnt="0">
        <dgm:presLayoutVars>
          <dgm:chMax val="1"/>
          <dgm:dir/>
          <dgm:animLvl val="ctr"/>
          <dgm:resizeHandles val="exact"/>
        </dgm:presLayoutVars>
      </dgm:prSet>
      <dgm:spPr/>
    </dgm:pt>
    <dgm:pt modelId="{54C3DFC4-5960-4986-A204-9B7063754773}" type="pres">
      <dgm:prSet presAssocID="{76FC0807-807D-4066-8FAB-A2A329F32E91}" presName="centerShape" presStyleLbl="node0" presStyleIdx="0" presStyleCnt="1"/>
      <dgm:spPr/>
    </dgm:pt>
    <dgm:pt modelId="{BCFC9227-BCE1-437B-B00D-5095183CF3EF}" type="pres">
      <dgm:prSet presAssocID="{C65DFB44-E509-4E0A-8591-C0F638E7A297}" presName="node" presStyleLbl="node1" presStyleIdx="0" presStyleCnt="4">
        <dgm:presLayoutVars>
          <dgm:bulletEnabled val="1"/>
        </dgm:presLayoutVars>
      </dgm:prSet>
      <dgm:spPr/>
    </dgm:pt>
    <dgm:pt modelId="{4537D2AB-8366-4B01-BFEC-AA64B2EE46C7}" type="pres">
      <dgm:prSet presAssocID="{C65DFB44-E509-4E0A-8591-C0F638E7A297}" presName="dummy" presStyleCnt="0"/>
      <dgm:spPr/>
    </dgm:pt>
    <dgm:pt modelId="{1AD74821-6B94-4D8C-9464-0CD38B31451B}" type="pres">
      <dgm:prSet presAssocID="{27E79190-5320-4AF8-96A5-CC8351242D5D}" presName="sibTrans" presStyleLbl="sibTrans2D1" presStyleIdx="0" presStyleCnt="4"/>
      <dgm:spPr/>
    </dgm:pt>
    <dgm:pt modelId="{2AD5BB3A-EBB2-484A-A58B-728B37FEF825}" type="pres">
      <dgm:prSet presAssocID="{2C169477-FA60-490F-9EFC-487865B83E36}" presName="node" presStyleLbl="node1" presStyleIdx="1" presStyleCnt="4">
        <dgm:presLayoutVars>
          <dgm:bulletEnabled val="1"/>
        </dgm:presLayoutVars>
      </dgm:prSet>
      <dgm:spPr/>
    </dgm:pt>
    <dgm:pt modelId="{A625229F-1226-41E7-B685-8E36DB25784E}" type="pres">
      <dgm:prSet presAssocID="{2C169477-FA60-490F-9EFC-487865B83E36}" presName="dummy" presStyleCnt="0"/>
      <dgm:spPr/>
    </dgm:pt>
    <dgm:pt modelId="{36281B7F-6602-4AC1-AF1B-6822ED7DFAAC}" type="pres">
      <dgm:prSet presAssocID="{7EE65249-B345-4022-A512-3FB5EE565FBC}" presName="sibTrans" presStyleLbl="sibTrans2D1" presStyleIdx="1" presStyleCnt="4"/>
      <dgm:spPr/>
    </dgm:pt>
    <dgm:pt modelId="{A26A3A90-63F0-4959-936E-2B4851B964E6}" type="pres">
      <dgm:prSet presAssocID="{A09C05C4-855C-49AE-9E6D-D01AFD1C1F5F}" presName="node" presStyleLbl="node1" presStyleIdx="2" presStyleCnt="4">
        <dgm:presLayoutVars>
          <dgm:bulletEnabled val="1"/>
        </dgm:presLayoutVars>
      </dgm:prSet>
      <dgm:spPr/>
    </dgm:pt>
    <dgm:pt modelId="{81502C7D-58DC-4400-8DDC-93CC90A0CFE9}" type="pres">
      <dgm:prSet presAssocID="{A09C05C4-855C-49AE-9E6D-D01AFD1C1F5F}" presName="dummy" presStyleCnt="0"/>
      <dgm:spPr/>
    </dgm:pt>
    <dgm:pt modelId="{C7020DAD-3C5E-4600-B1F4-3B387D8A0993}" type="pres">
      <dgm:prSet presAssocID="{62C35617-E958-4F15-B2F0-97FDBE256538}" presName="sibTrans" presStyleLbl="sibTrans2D1" presStyleIdx="2" presStyleCnt="4"/>
      <dgm:spPr/>
    </dgm:pt>
    <dgm:pt modelId="{4521E390-2E86-43AD-97A8-1BF729024384}" type="pres">
      <dgm:prSet presAssocID="{2C09010E-0CDA-4EC3-ACA1-84C5F41B706A}" presName="node" presStyleLbl="node1" presStyleIdx="3" presStyleCnt="4">
        <dgm:presLayoutVars>
          <dgm:bulletEnabled val="1"/>
        </dgm:presLayoutVars>
      </dgm:prSet>
      <dgm:spPr/>
    </dgm:pt>
    <dgm:pt modelId="{E6B52C1D-E365-4D0B-B5D7-CEEBAF5BC1F9}" type="pres">
      <dgm:prSet presAssocID="{2C09010E-0CDA-4EC3-ACA1-84C5F41B706A}" presName="dummy" presStyleCnt="0"/>
      <dgm:spPr/>
    </dgm:pt>
    <dgm:pt modelId="{9B1E4603-5B1E-43E4-BF0B-BA61E86B15FF}" type="pres">
      <dgm:prSet presAssocID="{E2BA1CD0-F0F7-440E-8659-A35582730942}" presName="sibTrans" presStyleLbl="sibTrans2D1" presStyleIdx="3" presStyleCnt="4"/>
      <dgm:spPr/>
    </dgm:pt>
  </dgm:ptLst>
  <dgm:cxnLst>
    <dgm:cxn modelId="{C1A4320D-A7D7-46A7-AFE1-D2AE48B7B353}" type="presOf" srcId="{2C169477-FA60-490F-9EFC-487865B83E36}" destId="{2AD5BB3A-EBB2-484A-A58B-728B37FEF825}" srcOrd="0" destOrd="0" presId="urn:microsoft.com/office/officeart/2005/8/layout/radial6"/>
    <dgm:cxn modelId="{34615F37-6953-4912-B481-A0DEC5BCFCB9}" srcId="{76FC0807-807D-4066-8FAB-A2A329F32E91}" destId="{C65DFB44-E509-4E0A-8591-C0F638E7A297}" srcOrd="0" destOrd="0" parTransId="{10359FED-F4C7-4A14-A8CF-A972553BCF6F}" sibTransId="{27E79190-5320-4AF8-96A5-CC8351242D5D}"/>
    <dgm:cxn modelId="{55CE8943-0B64-407C-8D86-C670A63D04E8}" srcId="{76FC0807-807D-4066-8FAB-A2A329F32E91}" destId="{2C169477-FA60-490F-9EFC-487865B83E36}" srcOrd="1" destOrd="0" parTransId="{7AD0B736-5177-4441-8027-68C8CFD13BA4}" sibTransId="{7EE65249-B345-4022-A512-3FB5EE565FBC}"/>
    <dgm:cxn modelId="{3BB4924A-CD44-45CB-83DE-83DC2FF74041}" type="presOf" srcId="{C65DFB44-E509-4E0A-8591-C0F638E7A297}" destId="{BCFC9227-BCE1-437B-B00D-5095183CF3EF}" srcOrd="0" destOrd="0" presId="urn:microsoft.com/office/officeart/2005/8/layout/radial6"/>
    <dgm:cxn modelId="{E28D0752-A2C7-42CE-AE83-23817577DEF5}" srcId="{76FC0807-807D-4066-8FAB-A2A329F32E91}" destId="{2C09010E-0CDA-4EC3-ACA1-84C5F41B706A}" srcOrd="3" destOrd="0" parTransId="{EB8DB34F-3290-4735-9EC0-E1A6606BEF6D}" sibTransId="{E2BA1CD0-F0F7-440E-8659-A35582730942}"/>
    <dgm:cxn modelId="{FAE21374-CF8B-4911-B325-B8E197812203}" type="presOf" srcId="{62C35617-E958-4F15-B2F0-97FDBE256538}" destId="{C7020DAD-3C5E-4600-B1F4-3B387D8A0993}" srcOrd="0" destOrd="0" presId="urn:microsoft.com/office/officeart/2005/8/layout/radial6"/>
    <dgm:cxn modelId="{44C81B54-FFBD-40A6-93A0-B08A7039670E}" srcId="{76FC0807-807D-4066-8FAB-A2A329F32E91}" destId="{A09C05C4-855C-49AE-9E6D-D01AFD1C1F5F}" srcOrd="2" destOrd="0" parTransId="{4C59E5F9-56CD-4FBE-92AE-0D40454C4DC4}" sibTransId="{62C35617-E958-4F15-B2F0-97FDBE256538}"/>
    <dgm:cxn modelId="{0CB83177-2AAA-45F8-B61D-D532D8448378}" srcId="{98B794FF-F13E-4628-A9B8-171DBC04A457}" destId="{76FC0807-807D-4066-8FAB-A2A329F32E91}" srcOrd="0" destOrd="0" parTransId="{5A039AFB-ABBD-41C0-8215-FDF5CCD78531}" sibTransId="{B7FDC435-C215-48B4-83A2-83250C4847B2}"/>
    <dgm:cxn modelId="{601CDD7A-3257-4926-A63F-9634049D0E5B}" type="presOf" srcId="{7EE65249-B345-4022-A512-3FB5EE565FBC}" destId="{36281B7F-6602-4AC1-AF1B-6822ED7DFAAC}" srcOrd="0" destOrd="0" presId="urn:microsoft.com/office/officeart/2005/8/layout/radial6"/>
    <dgm:cxn modelId="{B48A1994-8A07-480F-B105-ACEDF8BFF96D}" type="presOf" srcId="{E2BA1CD0-F0F7-440E-8659-A35582730942}" destId="{9B1E4603-5B1E-43E4-BF0B-BA61E86B15FF}" srcOrd="0" destOrd="0" presId="urn:microsoft.com/office/officeart/2005/8/layout/radial6"/>
    <dgm:cxn modelId="{8D33B9DD-A746-4EC5-8F62-B0F2DB4BB05D}" type="presOf" srcId="{98B794FF-F13E-4628-A9B8-171DBC04A457}" destId="{1456E421-77C4-4A77-8C71-51C458062CED}" srcOrd="0" destOrd="0" presId="urn:microsoft.com/office/officeart/2005/8/layout/radial6"/>
    <dgm:cxn modelId="{B12D0AE3-03F9-4985-95EE-C202B8F22C42}" type="presOf" srcId="{76FC0807-807D-4066-8FAB-A2A329F32E91}" destId="{54C3DFC4-5960-4986-A204-9B7063754773}" srcOrd="0" destOrd="0" presId="urn:microsoft.com/office/officeart/2005/8/layout/radial6"/>
    <dgm:cxn modelId="{0EE721E4-AC99-4377-BE8B-5BAD297DC042}" type="presOf" srcId="{2C09010E-0CDA-4EC3-ACA1-84C5F41B706A}" destId="{4521E390-2E86-43AD-97A8-1BF729024384}" srcOrd="0" destOrd="0" presId="urn:microsoft.com/office/officeart/2005/8/layout/radial6"/>
    <dgm:cxn modelId="{A5B235E8-7B01-4C65-B320-42CE8A8B18B7}" type="presOf" srcId="{27E79190-5320-4AF8-96A5-CC8351242D5D}" destId="{1AD74821-6B94-4D8C-9464-0CD38B31451B}" srcOrd="0" destOrd="0" presId="urn:microsoft.com/office/officeart/2005/8/layout/radial6"/>
    <dgm:cxn modelId="{A9BB01F3-5366-4DE3-97C8-6B64B761DD12}" type="presOf" srcId="{A09C05C4-855C-49AE-9E6D-D01AFD1C1F5F}" destId="{A26A3A90-63F0-4959-936E-2B4851B964E6}" srcOrd="0" destOrd="0" presId="urn:microsoft.com/office/officeart/2005/8/layout/radial6"/>
    <dgm:cxn modelId="{4A4BE0E1-626D-4918-A98B-A30B1F96E9FE}" type="presParOf" srcId="{1456E421-77C4-4A77-8C71-51C458062CED}" destId="{54C3DFC4-5960-4986-A204-9B7063754773}" srcOrd="0" destOrd="0" presId="urn:microsoft.com/office/officeart/2005/8/layout/radial6"/>
    <dgm:cxn modelId="{D8A701F4-173F-46D7-95B2-53E994B60070}" type="presParOf" srcId="{1456E421-77C4-4A77-8C71-51C458062CED}" destId="{BCFC9227-BCE1-437B-B00D-5095183CF3EF}" srcOrd="1" destOrd="0" presId="urn:microsoft.com/office/officeart/2005/8/layout/radial6"/>
    <dgm:cxn modelId="{00B71A64-D1EC-4651-8A44-D406E27262AA}" type="presParOf" srcId="{1456E421-77C4-4A77-8C71-51C458062CED}" destId="{4537D2AB-8366-4B01-BFEC-AA64B2EE46C7}" srcOrd="2" destOrd="0" presId="urn:microsoft.com/office/officeart/2005/8/layout/radial6"/>
    <dgm:cxn modelId="{2152DEB2-0EFE-4D2B-848E-ECB840A6384A}" type="presParOf" srcId="{1456E421-77C4-4A77-8C71-51C458062CED}" destId="{1AD74821-6B94-4D8C-9464-0CD38B31451B}" srcOrd="3" destOrd="0" presId="urn:microsoft.com/office/officeart/2005/8/layout/radial6"/>
    <dgm:cxn modelId="{5508C968-CD3E-418D-89DD-F3E8E9D8CF15}" type="presParOf" srcId="{1456E421-77C4-4A77-8C71-51C458062CED}" destId="{2AD5BB3A-EBB2-484A-A58B-728B37FEF825}" srcOrd="4" destOrd="0" presId="urn:microsoft.com/office/officeart/2005/8/layout/radial6"/>
    <dgm:cxn modelId="{4B4C78BA-9F28-4B6A-B95D-1E38A9FDED93}" type="presParOf" srcId="{1456E421-77C4-4A77-8C71-51C458062CED}" destId="{A625229F-1226-41E7-B685-8E36DB25784E}" srcOrd="5" destOrd="0" presId="urn:microsoft.com/office/officeart/2005/8/layout/radial6"/>
    <dgm:cxn modelId="{89870D10-F980-4AE3-B4E4-248687C25CCA}" type="presParOf" srcId="{1456E421-77C4-4A77-8C71-51C458062CED}" destId="{36281B7F-6602-4AC1-AF1B-6822ED7DFAAC}" srcOrd="6" destOrd="0" presId="urn:microsoft.com/office/officeart/2005/8/layout/radial6"/>
    <dgm:cxn modelId="{9F7708C2-F3B6-4BF3-BB08-64FD5B915B67}" type="presParOf" srcId="{1456E421-77C4-4A77-8C71-51C458062CED}" destId="{A26A3A90-63F0-4959-936E-2B4851B964E6}" srcOrd="7" destOrd="0" presId="urn:microsoft.com/office/officeart/2005/8/layout/radial6"/>
    <dgm:cxn modelId="{4EB41C9A-ACE0-44D0-8FBA-1FD6184848F7}" type="presParOf" srcId="{1456E421-77C4-4A77-8C71-51C458062CED}" destId="{81502C7D-58DC-4400-8DDC-93CC90A0CFE9}" srcOrd="8" destOrd="0" presId="urn:microsoft.com/office/officeart/2005/8/layout/radial6"/>
    <dgm:cxn modelId="{BC2C86A3-0990-4081-BE30-A942E670DF6F}" type="presParOf" srcId="{1456E421-77C4-4A77-8C71-51C458062CED}" destId="{C7020DAD-3C5E-4600-B1F4-3B387D8A0993}" srcOrd="9" destOrd="0" presId="urn:microsoft.com/office/officeart/2005/8/layout/radial6"/>
    <dgm:cxn modelId="{B25866F6-6364-434B-B962-D439DA6BC8D7}" type="presParOf" srcId="{1456E421-77C4-4A77-8C71-51C458062CED}" destId="{4521E390-2E86-43AD-97A8-1BF729024384}" srcOrd="10" destOrd="0" presId="urn:microsoft.com/office/officeart/2005/8/layout/radial6"/>
    <dgm:cxn modelId="{0D1B8ECC-4B08-454C-8FBA-9B966C39DB5A}" type="presParOf" srcId="{1456E421-77C4-4A77-8C71-51C458062CED}" destId="{E6B52C1D-E365-4D0B-B5D7-CEEBAF5BC1F9}" srcOrd="11" destOrd="0" presId="urn:microsoft.com/office/officeart/2005/8/layout/radial6"/>
    <dgm:cxn modelId="{BDCB7D55-D5A5-4C0B-A5A1-0F7A0F04E693}" type="presParOf" srcId="{1456E421-77C4-4A77-8C71-51C458062CED}" destId="{9B1E4603-5B1E-43E4-BF0B-BA61E86B15FF}"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C4D9EC-B881-4A2D-A467-B12B9E0BE66B}"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nl-NL"/>
        </a:p>
      </dgm:t>
    </dgm:pt>
    <dgm:pt modelId="{3CCF9739-BFF4-486D-9F95-E3764FC5C96C}">
      <dgm:prSet phldrT="[Tekst]" custT="1"/>
      <dgm:spPr/>
      <dgm:t>
        <a:bodyPr/>
        <a:lstStyle/>
        <a:p>
          <a:r>
            <a:rPr lang="nl-NL" sz="1200">
              <a:latin typeface="Times New Roman" panose="02020603050405020304" pitchFamily="18" charset="0"/>
              <a:cs typeface="Times New Roman" panose="02020603050405020304" pitchFamily="18" charset="0"/>
            </a:rPr>
            <a:t>Reality: Face-to-face discussion</a:t>
          </a:r>
        </a:p>
      </dgm:t>
    </dgm:pt>
    <dgm:pt modelId="{5C026277-663D-4540-898F-3C4DE5F31BB7}" type="parTrans" cxnId="{72CE6589-D90B-4413-AFE8-77ABF15CE6CB}">
      <dgm:prSet/>
      <dgm:spPr/>
      <dgm:t>
        <a:bodyPr/>
        <a:lstStyle/>
        <a:p>
          <a:endParaRPr lang="nl-NL"/>
        </a:p>
      </dgm:t>
    </dgm:pt>
    <dgm:pt modelId="{EB3AEC4C-2459-4645-ABE2-7FB6D268203A}" type="sibTrans" cxnId="{72CE6589-D90B-4413-AFE8-77ABF15CE6CB}">
      <dgm:prSet/>
      <dgm:spPr/>
      <dgm:t>
        <a:bodyPr/>
        <a:lstStyle/>
        <a:p>
          <a:endParaRPr lang="nl-NL"/>
        </a:p>
      </dgm:t>
    </dgm:pt>
    <dgm:pt modelId="{EE25998E-647B-4CBD-8BB3-1710FD78D7CA}">
      <dgm:prSet phldrT="[Tekst]" custT="1"/>
      <dgm:spPr/>
      <dgm:t>
        <a:bodyPr/>
        <a:lstStyle/>
        <a:p>
          <a:r>
            <a:rPr lang="nl-NL" sz="1200">
              <a:latin typeface="Times New Roman" panose="02020603050405020304" pitchFamily="18" charset="0"/>
              <a:cs typeface="Times New Roman" panose="02020603050405020304" pitchFamily="18" charset="0"/>
            </a:rPr>
            <a:t>Augmented Reality: Digitally enriched environments</a:t>
          </a:r>
        </a:p>
      </dgm:t>
    </dgm:pt>
    <dgm:pt modelId="{831651BC-26FE-4609-8A11-A8528E96FF5F}" type="parTrans" cxnId="{E6A6B9FE-5488-4EE4-9F38-50F581D4092D}">
      <dgm:prSet/>
      <dgm:spPr/>
      <dgm:t>
        <a:bodyPr/>
        <a:lstStyle/>
        <a:p>
          <a:endParaRPr lang="nl-NL"/>
        </a:p>
      </dgm:t>
    </dgm:pt>
    <dgm:pt modelId="{010ED77F-AD29-463F-8DEB-C95313CFA433}" type="sibTrans" cxnId="{E6A6B9FE-5488-4EE4-9F38-50F581D4092D}">
      <dgm:prSet/>
      <dgm:spPr/>
      <dgm:t>
        <a:bodyPr/>
        <a:lstStyle/>
        <a:p>
          <a:endParaRPr lang="nl-NL"/>
        </a:p>
      </dgm:t>
    </dgm:pt>
    <dgm:pt modelId="{07AB7486-B974-4765-8269-7F9EEB7F2361}">
      <dgm:prSet phldrT="[Tekst]" custT="1"/>
      <dgm:spPr/>
      <dgm:t>
        <a:bodyPr/>
        <a:lstStyle/>
        <a:p>
          <a:r>
            <a:rPr lang="nl-NL" sz="1200">
              <a:latin typeface="Times New Roman" panose="02020603050405020304" pitchFamily="18" charset="0"/>
              <a:cs typeface="Times New Roman" panose="02020603050405020304" pitchFamily="18" charset="0"/>
            </a:rPr>
            <a:t>Augmented Virtuality: Virtual enhanced by physical world (digital maps)</a:t>
          </a:r>
        </a:p>
      </dgm:t>
    </dgm:pt>
    <dgm:pt modelId="{50DD19A6-F8A1-41FB-9EDE-4C8A3A17B116}" type="parTrans" cxnId="{B9B8411C-E18F-41D7-8674-46D9DC69028E}">
      <dgm:prSet/>
      <dgm:spPr/>
      <dgm:t>
        <a:bodyPr/>
        <a:lstStyle/>
        <a:p>
          <a:endParaRPr lang="nl-NL"/>
        </a:p>
      </dgm:t>
    </dgm:pt>
    <dgm:pt modelId="{3373F277-5626-432B-A720-EAB2EAE51FE8}" type="sibTrans" cxnId="{B9B8411C-E18F-41D7-8674-46D9DC69028E}">
      <dgm:prSet/>
      <dgm:spPr/>
      <dgm:t>
        <a:bodyPr/>
        <a:lstStyle/>
        <a:p>
          <a:endParaRPr lang="nl-NL"/>
        </a:p>
      </dgm:t>
    </dgm:pt>
    <dgm:pt modelId="{B50C8A6C-CB70-4055-9005-40ED750ABFE1}">
      <dgm:prSet phldrT="[Tekst]" custT="1"/>
      <dgm:spPr/>
      <dgm:t>
        <a:bodyPr/>
        <a:lstStyle/>
        <a:p>
          <a:r>
            <a:rPr lang="nl-NL" sz="1200">
              <a:latin typeface="Times New Roman" panose="02020603050405020304" pitchFamily="18" charset="0"/>
              <a:cs typeface="Times New Roman" panose="02020603050405020304" pitchFamily="18" charset="0"/>
            </a:rPr>
            <a:t>Virtual Reality: Games</a:t>
          </a:r>
        </a:p>
      </dgm:t>
    </dgm:pt>
    <dgm:pt modelId="{9F6DD26B-0BBC-4AD2-9431-35CC02BFCA13}" type="parTrans" cxnId="{77FA1F44-5450-4A7C-9764-F36DFA496C1F}">
      <dgm:prSet/>
      <dgm:spPr/>
      <dgm:t>
        <a:bodyPr/>
        <a:lstStyle/>
        <a:p>
          <a:endParaRPr lang="nl-NL"/>
        </a:p>
      </dgm:t>
    </dgm:pt>
    <dgm:pt modelId="{D117C636-F293-4FD8-B5B4-BCCE2181FCF2}" type="sibTrans" cxnId="{77FA1F44-5450-4A7C-9764-F36DFA496C1F}">
      <dgm:prSet/>
      <dgm:spPr/>
      <dgm:t>
        <a:bodyPr/>
        <a:lstStyle/>
        <a:p>
          <a:endParaRPr lang="nl-NL"/>
        </a:p>
      </dgm:t>
    </dgm:pt>
    <dgm:pt modelId="{1551CA48-B8DB-4319-9AC7-8282BEECC9A1}" type="pres">
      <dgm:prSet presAssocID="{26C4D9EC-B881-4A2D-A467-B12B9E0BE66B}" presName="Name0" presStyleCnt="0">
        <dgm:presLayoutVars>
          <dgm:dir/>
          <dgm:resizeHandles val="exact"/>
        </dgm:presLayoutVars>
      </dgm:prSet>
      <dgm:spPr/>
    </dgm:pt>
    <dgm:pt modelId="{1F74B2E6-6A1A-47A6-B304-148F153B7201}" type="pres">
      <dgm:prSet presAssocID="{3CCF9739-BFF4-486D-9F95-E3764FC5C96C}" presName="Name5" presStyleLbl="vennNode1" presStyleIdx="0" presStyleCnt="4">
        <dgm:presLayoutVars>
          <dgm:bulletEnabled val="1"/>
        </dgm:presLayoutVars>
      </dgm:prSet>
      <dgm:spPr/>
    </dgm:pt>
    <dgm:pt modelId="{FC6EF796-EAC2-4336-92CA-DF2F55219657}" type="pres">
      <dgm:prSet presAssocID="{EB3AEC4C-2459-4645-ABE2-7FB6D268203A}" presName="space" presStyleCnt="0"/>
      <dgm:spPr/>
    </dgm:pt>
    <dgm:pt modelId="{C24B3DB1-E2A3-4F5D-982B-68F0CC0D3E33}" type="pres">
      <dgm:prSet presAssocID="{EE25998E-647B-4CBD-8BB3-1710FD78D7CA}" presName="Name5" presStyleLbl="vennNode1" presStyleIdx="1" presStyleCnt="4" custScaleY="106312">
        <dgm:presLayoutVars>
          <dgm:bulletEnabled val="1"/>
        </dgm:presLayoutVars>
      </dgm:prSet>
      <dgm:spPr/>
    </dgm:pt>
    <dgm:pt modelId="{E8B96189-5EF0-426C-AD47-58A5BBBC1CE3}" type="pres">
      <dgm:prSet presAssocID="{010ED77F-AD29-463F-8DEB-C95313CFA433}" presName="space" presStyleCnt="0"/>
      <dgm:spPr/>
    </dgm:pt>
    <dgm:pt modelId="{72901C38-AE73-4458-A41B-935EA7A43A50}" type="pres">
      <dgm:prSet presAssocID="{07AB7486-B974-4765-8269-7F9EEB7F2361}" presName="Name5" presStyleLbl="vennNode1" presStyleIdx="2" presStyleCnt="4">
        <dgm:presLayoutVars>
          <dgm:bulletEnabled val="1"/>
        </dgm:presLayoutVars>
      </dgm:prSet>
      <dgm:spPr/>
    </dgm:pt>
    <dgm:pt modelId="{EB6D0C01-4A72-45EF-8386-E77F7E7B649C}" type="pres">
      <dgm:prSet presAssocID="{3373F277-5626-432B-A720-EAB2EAE51FE8}" presName="space" presStyleCnt="0"/>
      <dgm:spPr/>
    </dgm:pt>
    <dgm:pt modelId="{3C230B60-A4A1-4926-A5A0-B9EC7D250916}" type="pres">
      <dgm:prSet presAssocID="{B50C8A6C-CB70-4055-9005-40ED750ABFE1}" presName="Name5" presStyleLbl="vennNode1" presStyleIdx="3" presStyleCnt="4">
        <dgm:presLayoutVars>
          <dgm:bulletEnabled val="1"/>
        </dgm:presLayoutVars>
      </dgm:prSet>
      <dgm:spPr/>
    </dgm:pt>
  </dgm:ptLst>
  <dgm:cxnLst>
    <dgm:cxn modelId="{2BB1A913-9C4D-4976-9444-7505913C4198}" type="presOf" srcId="{B50C8A6C-CB70-4055-9005-40ED750ABFE1}" destId="{3C230B60-A4A1-4926-A5A0-B9EC7D250916}" srcOrd="0" destOrd="0" presId="urn:microsoft.com/office/officeart/2005/8/layout/venn3"/>
    <dgm:cxn modelId="{B9B8411C-E18F-41D7-8674-46D9DC69028E}" srcId="{26C4D9EC-B881-4A2D-A467-B12B9E0BE66B}" destId="{07AB7486-B974-4765-8269-7F9EEB7F2361}" srcOrd="2" destOrd="0" parTransId="{50DD19A6-F8A1-41FB-9EDE-4C8A3A17B116}" sibTransId="{3373F277-5626-432B-A720-EAB2EAE51FE8}"/>
    <dgm:cxn modelId="{3A28DE37-51F8-4B10-AB0C-6AC82C542BA4}" type="presOf" srcId="{EE25998E-647B-4CBD-8BB3-1710FD78D7CA}" destId="{C24B3DB1-E2A3-4F5D-982B-68F0CC0D3E33}" srcOrd="0" destOrd="0" presId="urn:microsoft.com/office/officeart/2005/8/layout/venn3"/>
    <dgm:cxn modelId="{77FA1F44-5450-4A7C-9764-F36DFA496C1F}" srcId="{26C4D9EC-B881-4A2D-A467-B12B9E0BE66B}" destId="{B50C8A6C-CB70-4055-9005-40ED750ABFE1}" srcOrd="3" destOrd="0" parTransId="{9F6DD26B-0BBC-4AD2-9431-35CC02BFCA13}" sibTransId="{D117C636-F293-4FD8-B5B4-BCCE2181FCF2}"/>
    <dgm:cxn modelId="{72CE6589-D90B-4413-AFE8-77ABF15CE6CB}" srcId="{26C4D9EC-B881-4A2D-A467-B12B9E0BE66B}" destId="{3CCF9739-BFF4-486D-9F95-E3764FC5C96C}" srcOrd="0" destOrd="0" parTransId="{5C026277-663D-4540-898F-3C4DE5F31BB7}" sibTransId="{EB3AEC4C-2459-4645-ABE2-7FB6D268203A}"/>
    <dgm:cxn modelId="{7F29CA98-FECF-4ADF-BF0D-6A69CA69E18A}" type="presOf" srcId="{3CCF9739-BFF4-486D-9F95-E3764FC5C96C}" destId="{1F74B2E6-6A1A-47A6-B304-148F153B7201}" srcOrd="0" destOrd="0" presId="urn:microsoft.com/office/officeart/2005/8/layout/venn3"/>
    <dgm:cxn modelId="{268695E5-01B9-4D25-878D-670287306B5A}" type="presOf" srcId="{26C4D9EC-B881-4A2D-A467-B12B9E0BE66B}" destId="{1551CA48-B8DB-4319-9AC7-8282BEECC9A1}" srcOrd="0" destOrd="0" presId="urn:microsoft.com/office/officeart/2005/8/layout/venn3"/>
    <dgm:cxn modelId="{FD1E00E8-AB1F-4300-A4BD-9BE7307C7FEF}" type="presOf" srcId="{07AB7486-B974-4765-8269-7F9EEB7F2361}" destId="{72901C38-AE73-4458-A41B-935EA7A43A50}" srcOrd="0" destOrd="0" presId="urn:microsoft.com/office/officeart/2005/8/layout/venn3"/>
    <dgm:cxn modelId="{E6A6B9FE-5488-4EE4-9F38-50F581D4092D}" srcId="{26C4D9EC-B881-4A2D-A467-B12B9E0BE66B}" destId="{EE25998E-647B-4CBD-8BB3-1710FD78D7CA}" srcOrd="1" destOrd="0" parTransId="{831651BC-26FE-4609-8A11-A8528E96FF5F}" sibTransId="{010ED77F-AD29-463F-8DEB-C95313CFA433}"/>
    <dgm:cxn modelId="{63291A1F-ADC7-4A50-A2DB-B5A55A628CAC}" type="presParOf" srcId="{1551CA48-B8DB-4319-9AC7-8282BEECC9A1}" destId="{1F74B2E6-6A1A-47A6-B304-148F153B7201}" srcOrd="0" destOrd="0" presId="urn:microsoft.com/office/officeart/2005/8/layout/venn3"/>
    <dgm:cxn modelId="{AD7F1E00-9F79-4460-9510-787F9781B4D5}" type="presParOf" srcId="{1551CA48-B8DB-4319-9AC7-8282BEECC9A1}" destId="{FC6EF796-EAC2-4336-92CA-DF2F55219657}" srcOrd="1" destOrd="0" presId="urn:microsoft.com/office/officeart/2005/8/layout/venn3"/>
    <dgm:cxn modelId="{1037D803-5E86-491B-8696-B8963009373A}" type="presParOf" srcId="{1551CA48-B8DB-4319-9AC7-8282BEECC9A1}" destId="{C24B3DB1-E2A3-4F5D-982B-68F0CC0D3E33}" srcOrd="2" destOrd="0" presId="urn:microsoft.com/office/officeart/2005/8/layout/venn3"/>
    <dgm:cxn modelId="{DCB9B99B-E795-4CC7-9B34-84440F06CBF8}" type="presParOf" srcId="{1551CA48-B8DB-4319-9AC7-8282BEECC9A1}" destId="{E8B96189-5EF0-426C-AD47-58A5BBBC1CE3}" srcOrd="3" destOrd="0" presId="urn:microsoft.com/office/officeart/2005/8/layout/venn3"/>
    <dgm:cxn modelId="{E34DF511-0119-4F73-BD17-CDEED20CC7F3}" type="presParOf" srcId="{1551CA48-B8DB-4319-9AC7-8282BEECC9A1}" destId="{72901C38-AE73-4458-A41B-935EA7A43A50}" srcOrd="4" destOrd="0" presId="urn:microsoft.com/office/officeart/2005/8/layout/venn3"/>
    <dgm:cxn modelId="{638D7821-C4FA-4090-A816-7E67C64EB8BD}" type="presParOf" srcId="{1551CA48-B8DB-4319-9AC7-8282BEECC9A1}" destId="{EB6D0C01-4A72-45EF-8386-E77F7E7B649C}" srcOrd="5" destOrd="0" presId="urn:microsoft.com/office/officeart/2005/8/layout/venn3"/>
    <dgm:cxn modelId="{6AF18801-B61D-40CA-9CE8-35872644CE71}" type="presParOf" srcId="{1551CA48-B8DB-4319-9AC7-8282BEECC9A1}" destId="{3C230B60-A4A1-4926-A5A0-B9EC7D250916}"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E3BE65-E101-40DD-8DE8-42000557C60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nl-NL"/>
        </a:p>
      </dgm:t>
    </dgm:pt>
    <dgm:pt modelId="{3D2AE9CD-B24D-4C5D-9532-C1FC149EE762}">
      <dgm:prSet phldrT="[Tekst]" custT="1"/>
      <dgm:spPr/>
      <dgm:t>
        <a:bodyPr/>
        <a:lstStyle/>
        <a:p>
          <a:r>
            <a:rPr lang="nl-NL" sz="1200" b="1">
              <a:latin typeface="Times New Roman" panose="02020603050405020304" pitchFamily="18" charset="0"/>
              <a:cs typeface="Times New Roman" panose="02020603050405020304" pitchFamily="18" charset="0"/>
            </a:rPr>
            <a:t>Physical Reality (PR)</a:t>
          </a:r>
        </a:p>
      </dgm:t>
    </dgm:pt>
    <dgm:pt modelId="{01180568-283A-4D23-9C5F-C6D78531BBFC}" type="parTrans" cxnId="{469A2628-E41A-4FE4-9987-6801D5C90F76}">
      <dgm:prSet/>
      <dgm:spPr/>
      <dgm:t>
        <a:bodyPr/>
        <a:lstStyle/>
        <a:p>
          <a:endParaRPr lang="nl-NL"/>
        </a:p>
      </dgm:t>
    </dgm:pt>
    <dgm:pt modelId="{F9803CE3-5DBC-4381-919F-DDC1FE99948D}" type="sibTrans" cxnId="{469A2628-E41A-4FE4-9987-6801D5C90F76}">
      <dgm:prSet/>
      <dgm:spPr/>
      <dgm:t>
        <a:bodyPr/>
        <a:lstStyle/>
        <a:p>
          <a:endParaRPr lang="nl-NL"/>
        </a:p>
      </dgm:t>
    </dgm:pt>
    <dgm:pt modelId="{71F4359D-7079-436D-9A66-7D55848380CE}">
      <dgm:prSet phldrT="[Tekst]" custT="1"/>
      <dgm:spPr/>
      <dgm:t>
        <a:bodyPr/>
        <a:lstStyle/>
        <a:p>
          <a:r>
            <a:rPr lang="nl-NL" sz="1200">
              <a:latin typeface="Times New Roman" panose="02020603050405020304" pitchFamily="18" charset="0"/>
              <a:cs typeface="Times New Roman" panose="02020603050405020304" pitchFamily="18" charset="0"/>
            </a:rPr>
            <a:t>Natural people, natural world</a:t>
          </a:r>
        </a:p>
      </dgm:t>
    </dgm:pt>
    <dgm:pt modelId="{C1AB0F47-49B3-4B24-BAF7-52EA20097789}" type="parTrans" cxnId="{74E1DDDD-9381-485A-99D7-57280A0652A8}">
      <dgm:prSet/>
      <dgm:spPr/>
      <dgm:t>
        <a:bodyPr/>
        <a:lstStyle/>
        <a:p>
          <a:endParaRPr lang="nl-NL"/>
        </a:p>
      </dgm:t>
    </dgm:pt>
    <dgm:pt modelId="{744017C3-0B3A-4BB9-89B0-7C0B1AB97E62}" type="sibTrans" cxnId="{74E1DDDD-9381-485A-99D7-57280A0652A8}">
      <dgm:prSet/>
      <dgm:spPr/>
      <dgm:t>
        <a:bodyPr/>
        <a:lstStyle/>
        <a:p>
          <a:endParaRPr lang="nl-NL"/>
        </a:p>
      </dgm:t>
    </dgm:pt>
    <dgm:pt modelId="{FBDDE6B5-9667-488F-A389-42A96288281F}">
      <dgm:prSet phldrT="[Tekst]" custT="1"/>
      <dgm:spPr/>
      <dgm:t>
        <a:bodyPr/>
        <a:lstStyle/>
        <a:p>
          <a:r>
            <a:rPr lang="nl-NL" sz="1200" b="1">
              <a:solidFill>
                <a:sysClr val="windowText" lastClr="000000"/>
              </a:solidFill>
              <a:latin typeface="Times New Roman" panose="02020603050405020304" pitchFamily="18" charset="0"/>
              <a:cs typeface="Times New Roman" panose="02020603050405020304" pitchFamily="18" charset="0"/>
            </a:rPr>
            <a:t>Inacurate</a:t>
          </a:r>
          <a:r>
            <a:rPr lang="nl-NL" sz="1200" b="1" dirty="0">
              <a:solidFill>
                <a:sysClr val="windowText" lastClr="000000"/>
              </a:solidFill>
              <a:latin typeface="Times New Roman" panose="02020603050405020304" pitchFamily="18" charset="0"/>
              <a:cs typeface="Times New Roman" panose="02020603050405020304" pitchFamily="18" charset="0"/>
            </a:rPr>
            <a:t> PR </a:t>
          </a:r>
          <a:r>
            <a:rPr lang="nl-NL" sz="1200" b="1" dirty="0" err="1">
              <a:solidFill>
                <a:sysClr val="windowText" lastClr="000000"/>
              </a:solidFill>
              <a:latin typeface="Times New Roman" panose="02020603050405020304" pitchFamily="18" charset="0"/>
              <a:cs typeface="Times New Roman" panose="02020603050405020304" pitchFamily="18" charset="0"/>
            </a:rPr>
            <a:t>representation</a:t>
          </a:r>
          <a:r>
            <a:rPr lang="nl-NL" sz="1200" b="1" dirty="0">
              <a:solidFill>
                <a:sysClr val="windowText" lastClr="000000"/>
              </a:solidFill>
              <a:latin typeface="Times New Roman" panose="02020603050405020304" pitchFamily="18" charset="0"/>
              <a:cs typeface="Times New Roman" panose="02020603050405020304" pitchFamily="18" charset="0"/>
            </a:rPr>
            <a:t> </a:t>
          </a:r>
          <a:r>
            <a:rPr lang="nl-NL" sz="1200" b="1" dirty="0" err="1">
              <a:solidFill>
                <a:sysClr val="windowText" lastClr="000000"/>
              </a:solidFill>
              <a:latin typeface="Times New Roman" panose="02020603050405020304" pitchFamily="18" charset="0"/>
              <a:cs typeface="Times New Roman" panose="02020603050405020304" pitchFamily="18" charset="0"/>
            </a:rPr>
            <a:t>with</a:t>
          </a:r>
          <a:r>
            <a:rPr lang="nl-NL" sz="1200" b="1" dirty="0">
              <a:solidFill>
                <a:sysClr val="windowText" lastClr="000000"/>
              </a:solidFill>
              <a:latin typeface="Times New Roman" panose="02020603050405020304" pitchFamily="18" charset="0"/>
              <a:cs typeface="Times New Roman" panose="02020603050405020304" pitchFamily="18" charset="0"/>
            </a:rPr>
            <a:t> real </a:t>
          </a:r>
          <a:r>
            <a:rPr lang="nl-NL" sz="1200" b="1" dirty="0" err="1">
              <a:solidFill>
                <a:sysClr val="windowText" lastClr="000000"/>
              </a:solidFill>
              <a:latin typeface="Times New Roman" panose="02020603050405020304" pitchFamily="18" charset="0"/>
              <a:cs typeface="Times New Roman" panose="02020603050405020304" pitchFamily="18" charset="0"/>
            </a:rPr>
            <a:t>effects</a:t>
          </a:r>
          <a:r>
            <a:rPr lang="nl-NL" sz="1200" b="1" dirty="0">
              <a:solidFill>
                <a:sysClr val="windowText" lastClr="000000"/>
              </a:solidFill>
              <a:latin typeface="Times New Roman" panose="02020603050405020304" pitchFamily="18" charset="0"/>
              <a:cs typeface="Times New Roman" panose="02020603050405020304" pitchFamily="18" charset="0"/>
            </a:rPr>
            <a:t> on PR</a:t>
          </a:r>
        </a:p>
      </dgm:t>
    </dgm:pt>
    <dgm:pt modelId="{40FDD069-6BC1-4C25-956B-DC54601943FC}" type="parTrans" cxnId="{682E8B14-7D58-47C1-8478-604145A548C9}">
      <dgm:prSet/>
      <dgm:spPr/>
      <dgm:t>
        <a:bodyPr/>
        <a:lstStyle/>
        <a:p>
          <a:endParaRPr lang="nl-NL"/>
        </a:p>
      </dgm:t>
    </dgm:pt>
    <dgm:pt modelId="{C094CC07-FE7E-42A6-81BF-C7A0FD29C1CF}" type="sibTrans" cxnId="{682E8B14-7D58-47C1-8478-604145A548C9}">
      <dgm:prSet/>
      <dgm:spPr/>
      <dgm:t>
        <a:bodyPr/>
        <a:lstStyle/>
        <a:p>
          <a:endParaRPr lang="nl-NL"/>
        </a:p>
      </dgm:t>
    </dgm:pt>
    <dgm:pt modelId="{D9F9AD7B-874E-4D44-85BB-458A8B1FAA3D}">
      <dgm:prSet phldrT="[Tekst]" custT="1"/>
      <dgm:spPr/>
      <dgm:t>
        <a:bodyPr/>
        <a:lstStyle/>
        <a:p>
          <a:r>
            <a:rPr lang="nl-NL" sz="1200">
              <a:latin typeface="Times New Roman" panose="02020603050405020304" pitchFamily="18" charset="0"/>
              <a:cs typeface="Times New Roman" panose="02020603050405020304" pitchFamily="18" charset="0"/>
            </a:rPr>
            <a:t>Deepfake leading to violence, theft, etc.</a:t>
          </a:r>
        </a:p>
      </dgm:t>
    </dgm:pt>
    <dgm:pt modelId="{7CD28863-E9E8-401D-88EA-456A3D8C3DB3}" type="parTrans" cxnId="{93ACF02A-3032-4D94-A5F6-CBAC765C40A0}">
      <dgm:prSet/>
      <dgm:spPr/>
      <dgm:t>
        <a:bodyPr/>
        <a:lstStyle/>
        <a:p>
          <a:endParaRPr lang="nl-NL"/>
        </a:p>
      </dgm:t>
    </dgm:pt>
    <dgm:pt modelId="{66D0DAA5-B0E0-492F-9D20-E92748416904}" type="sibTrans" cxnId="{93ACF02A-3032-4D94-A5F6-CBAC765C40A0}">
      <dgm:prSet/>
      <dgm:spPr/>
      <dgm:t>
        <a:bodyPr/>
        <a:lstStyle/>
        <a:p>
          <a:endParaRPr lang="nl-NL"/>
        </a:p>
      </dgm:t>
    </dgm:pt>
    <dgm:pt modelId="{D5DCFD0F-7BF7-4E62-AB12-2CF023173867}">
      <dgm:prSet phldrT="[Tekst]" custT="1"/>
      <dgm:spPr/>
      <dgm:t>
        <a:bodyPr/>
        <a:lstStyle/>
        <a:p>
          <a:r>
            <a:rPr lang="nl-NL" sz="1200">
              <a:latin typeface="Times New Roman" panose="02020603050405020304" pitchFamily="18" charset="0"/>
              <a:cs typeface="Times New Roman" panose="02020603050405020304" pitchFamily="18" charset="0"/>
            </a:rPr>
            <a:t>Treatment in VR; AR omiting parts of PR</a:t>
          </a:r>
        </a:p>
      </dgm:t>
    </dgm:pt>
    <dgm:pt modelId="{62B605F3-01E7-471A-94D8-7AE3BCE1A380}" type="parTrans" cxnId="{F2A27D14-2312-49B5-AEC3-D025B8CC9E9B}">
      <dgm:prSet/>
      <dgm:spPr/>
      <dgm:t>
        <a:bodyPr/>
        <a:lstStyle/>
        <a:p>
          <a:endParaRPr lang="nl-NL"/>
        </a:p>
      </dgm:t>
    </dgm:pt>
    <dgm:pt modelId="{FD50C2C3-BD7A-4EAF-B829-D69448B674F3}" type="sibTrans" cxnId="{F2A27D14-2312-49B5-AEC3-D025B8CC9E9B}">
      <dgm:prSet/>
      <dgm:spPr/>
      <dgm:t>
        <a:bodyPr/>
        <a:lstStyle/>
        <a:p>
          <a:endParaRPr lang="nl-NL"/>
        </a:p>
      </dgm:t>
    </dgm:pt>
    <dgm:pt modelId="{C88EBCBC-6966-4C97-9BA3-FBE679D7861C}">
      <dgm:prSet phldrT="[Tekst]" custT="1"/>
      <dgm:spPr/>
      <dgm:t>
        <a:bodyPr/>
        <a:lstStyle/>
        <a:p>
          <a:r>
            <a:rPr lang="nl-NL" sz="1200" b="1">
              <a:latin typeface="Times New Roman" panose="02020603050405020304" pitchFamily="18" charset="0"/>
              <a:cs typeface="Times New Roman" panose="02020603050405020304" pitchFamily="18" charset="0"/>
            </a:rPr>
            <a:t>AI-generted content (non representative) with real impact on PR</a:t>
          </a:r>
        </a:p>
      </dgm:t>
    </dgm:pt>
    <dgm:pt modelId="{379AF946-B728-4A8D-AB8A-5497AB599DB9}" type="parTrans" cxnId="{7B876BCD-418F-45B4-9B16-2171CB0DC282}">
      <dgm:prSet/>
      <dgm:spPr/>
      <dgm:t>
        <a:bodyPr/>
        <a:lstStyle/>
        <a:p>
          <a:endParaRPr lang="nl-NL"/>
        </a:p>
      </dgm:t>
    </dgm:pt>
    <dgm:pt modelId="{ACE11821-4D21-4F4A-A15F-1DC736F48BFC}" type="sibTrans" cxnId="{7B876BCD-418F-45B4-9B16-2171CB0DC282}">
      <dgm:prSet/>
      <dgm:spPr/>
      <dgm:t>
        <a:bodyPr/>
        <a:lstStyle/>
        <a:p>
          <a:endParaRPr lang="nl-NL"/>
        </a:p>
      </dgm:t>
    </dgm:pt>
    <dgm:pt modelId="{1549DC5D-B586-4DCC-A0A5-3CE58529456F}">
      <dgm:prSet phldrT="[Tekst]" custT="1"/>
      <dgm:spPr/>
      <dgm:t>
        <a:bodyPr/>
        <a:lstStyle/>
        <a:p>
          <a:r>
            <a:rPr lang="nl-NL" sz="1200" dirty="0">
              <a:latin typeface="Times New Roman" panose="02020603050405020304" pitchFamily="18" charset="0"/>
              <a:cs typeface="Times New Roman" panose="02020603050405020304" pitchFamily="18" charset="0"/>
            </a:rPr>
            <a:t>Chat GPT essay; AI </a:t>
          </a:r>
          <a:r>
            <a:rPr lang="nl-NL" sz="1200" dirty="0" err="1">
              <a:latin typeface="Times New Roman" panose="02020603050405020304" pitchFamily="18" charset="0"/>
              <a:cs typeface="Times New Roman" panose="02020603050405020304" pitchFamily="18" charset="0"/>
            </a:rPr>
            <a:t>generated</a:t>
          </a:r>
          <a:r>
            <a:rPr lang="nl-NL" sz="1200" dirty="0">
              <a:latin typeface="Times New Roman" panose="02020603050405020304" pitchFamily="18" charset="0"/>
              <a:cs typeface="Times New Roman" panose="02020603050405020304" pitchFamily="18" charset="0"/>
            </a:rPr>
            <a:t> art; etc. </a:t>
          </a:r>
        </a:p>
      </dgm:t>
    </dgm:pt>
    <dgm:pt modelId="{D35D6591-96DB-4B01-A14E-5F4BFFA129F4}" type="parTrans" cxnId="{5CD7D56B-643C-4FBD-BB7E-97FFD2197D7C}">
      <dgm:prSet/>
      <dgm:spPr/>
      <dgm:t>
        <a:bodyPr/>
        <a:lstStyle/>
        <a:p>
          <a:endParaRPr lang="nl-NL"/>
        </a:p>
      </dgm:t>
    </dgm:pt>
    <dgm:pt modelId="{7EF0C80D-F944-427C-B002-55AE1C5AB122}" type="sibTrans" cxnId="{5CD7D56B-643C-4FBD-BB7E-97FFD2197D7C}">
      <dgm:prSet/>
      <dgm:spPr/>
      <dgm:t>
        <a:bodyPr/>
        <a:lstStyle/>
        <a:p>
          <a:endParaRPr lang="nl-NL"/>
        </a:p>
      </dgm:t>
    </dgm:pt>
    <dgm:pt modelId="{F791603F-36D1-45B6-87CA-BDCFE07D5722}">
      <dgm:prSet phldrT="[Tekst]"/>
      <dgm:spPr/>
      <dgm:t>
        <a:bodyPr/>
        <a:lstStyle/>
        <a:p>
          <a:r>
            <a:rPr lang="nl-NL">
              <a:latin typeface="Times New Roman" panose="02020603050405020304" pitchFamily="18" charset="0"/>
              <a:cs typeface="Times New Roman" panose="02020603050405020304" pitchFamily="18" charset="0"/>
            </a:rPr>
            <a:t>AI generated avatar influencer</a:t>
          </a:r>
        </a:p>
      </dgm:t>
    </dgm:pt>
    <dgm:pt modelId="{1B6C3286-82C2-4244-B29B-7DDA52523D80}" type="parTrans" cxnId="{F570A4B9-99DC-4900-A37A-B24A68E2CBBF}">
      <dgm:prSet/>
      <dgm:spPr/>
      <dgm:t>
        <a:bodyPr/>
        <a:lstStyle/>
        <a:p>
          <a:endParaRPr lang="nl-NL"/>
        </a:p>
      </dgm:t>
    </dgm:pt>
    <dgm:pt modelId="{F40DC145-B649-45B5-A34D-D7DC52529301}" type="sibTrans" cxnId="{F570A4B9-99DC-4900-A37A-B24A68E2CBBF}">
      <dgm:prSet/>
      <dgm:spPr/>
      <dgm:t>
        <a:bodyPr/>
        <a:lstStyle/>
        <a:p>
          <a:endParaRPr lang="nl-NL"/>
        </a:p>
      </dgm:t>
    </dgm:pt>
    <dgm:pt modelId="{EA194D3C-0391-4B24-A480-3F362F9739E2}">
      <dgm:prSet custT="1"/>
      <dgm:spPr/>
      <dgm:t>
        <a:bodyPr/>
        <a:lstStyle/>
        <a:p>
          <a:r>
            <a:rPr lang="nl-NL" sz="1200" b="1">
              <a:latin typeface="Times New Roman" panose="02020603050405020304" pitchFamily="18" charset="0"/>
              <a:cs typeface="Times New Roman" panose="02020603050405020304" pitchFamily="18" charset="0"/>
            </a:rPr>
            <a:t>AI-generated content being placed in PR</a:t>
          </a:r>
        </a:p>
      </dgm:t>
    </dgm:pt>
    <dgm:pt modelId="{60C17ED4-8D04-4AD4-99DF-0AA6552A4AED}" type="parTrans" cxnId="{FF6C16D6-C816-472A-9F8B-32B354E044E5}">
      <dgm:prSet/>
      <dgm:spPr/>
      <dgm:t>
        <a:bodyPr/>
        <a:lstStyle/>
        <a:p>
          <a:endParaRPr lang="nl-NL"/>
        </a:p>
      </dgm:t>
    </dgm:pt>
    <dgm:pt modelId="{337C7E05-9DF1-4587-A533-9315E6814462}" type="sibTrans" cxnId="{FF6C16D6-C816-472A-9F8B-32B354E044E5}">
      <dgm:prSet/>
      <dgm:spPr/>
      <dgm:t>
        <a:bodyPr/>
        <a:lstStyle/>
        <a:p>
          <a:endParaRPr lang="nl-NL"/>
        </a:p>
      </dgm:t>
    </dgm:pt>
    <dgm:pt modelId="{2A755D3A-070E-4C10-B311-D5AD6C46510D}">
      <dgm:prSet custT="1"/>
      <dgm:spPr/>
      <dgm:t>
        <a:bodyPr/>
        <a:lstStyle/>
        <a:p>
          <a:r>
            <a:rPr lang="nl-NL" sz="1200">
              <a:latin typeface="Times New Roman" panose="02020603050405020304" pitchFamily="18" charset="0"/>
              <a:cs typeface="Times New Roman" panose="02020603050405020304" pitchFamily="18" charset="0"/>
            </a:rPr>
            <a:t>HRs</a:t>
          </a:r>
        </a:p>
      </dgm:t>
    </dgm:pt>
    <dgm:pt modelId="{56F1DDAB-A84A-4B26-9FAD-DA4CA2806842}" type="parTrans" cxnId="{0915D2AC-EB3A-4AFF-BDDB-D3DB776BC7E8}">
      <dgm:prSet/>
      <dgm:spPr/>
      <dgm:t>
        <a:bodyPr/>
        <a:lstStyle/>
        <a:p>
          <a:endParaRPr lang="nl-NL"/>
        </a:p>
      </dgm:t>
    </dgm:pt>
    <dgm:pt modelId="{E66DE244-2D1D-4874-A981-1B978837FCE6}" type="sibTrans" cxnId="{0915D2AC-EB3A-4AFF-BDDB-D3DB776BC7E8}">
      <dgm:prSet/>
      <dgm:spPr/>
      <dgm:t>
        <a:bodyPr/>
        <a:lstStyle/>
        <a:p>
          <a:endParaRPr lang="nl-NL"/>
        </a:p>
      </dgm:t>
    </dgm:pt>
    <dgm:pt modelId="{2F11BB82-48E9-4367-92C1-F54CEA45EFFC}">
      <dgm:prSet/>
      <dgm:spPr/>
      <dgm:t>
        <a:bodyPr/>
        <a:lstStyle/>
        <a:p>
          <a:r>
            <a:rPr lang="nl-NL" b="1">
              <a:latin typeface="Times New Roman" panose="02020603050405020304" pitchFamily="18" charset="0"/>
              <a:cs typeface="Times New Roman" panose="02020603050405020304" pitchFamily="18" charset="0"/>
            </a:rPr>
            <a:t>AI-generated content allowing better perception of reality</a:t>
          </a:r>
        </a:p>
      </dgm:t>
    </dgm:pt>
    <dgm:pt modelId="{08B0720F-D329-479B-B759-0BEE090AF0BC}" type="parTrans" cxnId="{5F08883C-1AB3-4C6D-BD4C-AC8EF0B4A1F7}">
      <dgm:prSet/>
      <dgm:spPr/>
      <dgm:t>
        <a:bodyPr/>
        <a:lstStyle/>
        <a:p>
          <a:endParaRPr lang="nl-NL"/>
        </a:p>
      </dgm:t>
    </dgm:pt>
    <dgm:pt modelId="{1E5F1243-EAFF-4762-8A14-F3C301ED3874}" type="sibTrans" cxnId="{5F08883C-1AB3-4C6D-BD4C-AC8EF0B4A1F7}">
      <dgm:prSet/>
      <dgm:spPr/>
      <dgm:t>
        <a:bodyPr/>
        <a:lstStyle/>
        <a:p>
          <a:endParaRPr lang="nl-NL"/>
        </a:p>
      </dgm:t>
    </dgm:pt>
    <dgm:pt modelId="{63DFE215-5EFA-4B2B-85E6-B86D71AD0B39}">
      <dgm:prSet custT="1"/>
      <dgm:spPr/>
      <dgm:t>
        <a:bodyPr/>
        <a:lstStyle/>
        <a:p>
          <a:r>
            <a:rPr lang="nl-NL" sz="1200">
              <a:latin typeface="Times New Roman" panose="02020603050405020304" pitchFamily="18" charset="0"/>
              <a:cs typeface="Times New Roman" panose="02020603050405020304" pitchFamily="18" charset="0"/>
            </a:rPr>
            <a:t>AR allowing perception of ultra-violet, sonar signals, etc. </a:t>
          </a:r>
        </a:p>
      </dgm:t>
    </dgm:pt>
    <dgm:pt modelId="{A117870A-0FD0-45DC-8996-8743F666F780}" type="parTrans" cxnId="{D6F3B286-2A1B-4329-B56C-C9AA32C1E8C1}">
      <dgm:prSet/>
      <dgm:spPr/>
      <dgm:t>
        <a:bodyPr/>
        <a:lstStyle/>
        <a:p>
          <a:endParaRPr lang="nl-NL"/>
        </a:p>
      </dgm:t>
    </dgm:pt>
    <dgm:pt modelId="{C61D33B1-C9A2-42D4-AC42-16420D6378B5}" type="sibTrans" cxnId="{D6F3B286-2A1B-4329-B56C-C9AA32C1E8C1}">
      <dgm:prSet/>
      <dgm:spPr/>
      <dgm:t>
        <a:bodyPr/>
        <a:lstStyle/>
        <a:p>
          <a:endParaRPr lang="nl-NL"/>
        </a:p>
      </dgm:t>
    </dgm:pt>
    <dgm:pt modelId="{EEDF90D2-5A19-49A9-BC1A-B9D75B78C5CE}" type="pres">
      <dgm:prSet presAssocID="{08E3BE65-E101-40DD-8DE8-42000557C607}" presName="theList" presStyleCnt="0">
        <dgm:presLayoutVars>
          <dgm:dir/>
          <dgm:animLvl val="lvl"/>
          <dgm:resizeHandles val="exact"/>
        </dgm:presLayoutVars>
      </dgm:prSet>
      <dgm:spPr/>
    </dgm:pt>
    <dgm:pt modelId="{E24674CA-E3B0-4D23-84E7-35C6C6EACFC8}" type="pres">
      <dgm:prSet presAssocID="{3D2AE9CD-B24D-4C5D-9532-C1FC149EE762}" presName="compNode" presStyleCnt="0"/>
      <dgm:spPr/>
    </dgm:pt>
    <dgm:pt modelId="{C8DD5B40-48DF-41E9-93AE-52D1D6E773D3}" type="pres">
      <dgm:prSet presAssocID="{3D2AE9CD-B24D-4C5D-9532-C1FC149EE762}" presName="aNode" presStyleLbl="bgShp" presStyleIdx="0" presStyleCnt="5"/>
      <dgm:spPr/>
    </dgm:pt>
    <dgm:pt modelId="{A06BC9ED-C74A-44DE-BA49-AAAAA58A4E07}" type="pres">
      <dgm:prSet presAssocID="{3D2AE9CD-B24D-4C5D-9532-C1FC149EE762}" presName="textNode" presStyleLbl="bgShp" presStyleIdx="0" presStyleCnt="5"/>
      <dgm:spPr/>
    </dgm:pt>
    <dgm:pt modelId="{94DF92A1-9B35-44B4-B99C-E1365A834714}" type="pres">
      <dgm:prSet presAssocID="{3D2AE9CD-B24D-4C5D-9532-C1FC149EE762}" presName="compChildNode" presStyleCnt="0"/>
      <dgm:spPr/>
    </dgm:pt>
    <dgm:pt modelId="{7EB92F76-2928-41B0-8C98-E9F73E4C488B}" type="pres">
      <dgm:prSet presAssocID="{3D2AE9CD-B24D-4C5D-9532-C1FC149EE762}" presName="theInnerList" presStyleCnt="0"/>
      <dgm:spPr/>
    </dgm:pt>
    <dgm:pt modelId="{2B86D346-E57C-4654-9E33-C35BE0484044}" type="pres">
      <dgm:prSet presAssocID="{71F4359D-7079-436D-9A66-7D55848380CE}" presName="childNode" presStyleLbl="node1" presStyleIdx="0" presStyleCnt="7">
        <dgm:presLayoutVars>
          <dgm:bulletEnabled val="1"/>
        </dgm:presLayoutVars>
      </dgm:prSet>
      <dgm:spPr/>
    </dgm:pt>
    <dgm:pt modelId="{AF427D25-BCC3-40D1-8EFC-0D95888BE6B9}" type="pres">
      <dgm:prSet presAssocID="{3D2AE9CD-B24D-4C5D-9532-C1FC149EE762}" presName="aSpace" presStyleCnt="0"/>
      <dgm:spPr/>
    </dgm:pt>
    <dgm:pt modelId="{8631CC17-5CB7-42C5-B78E-0851663FAB22}" type="pres">
      <dgm:prSet presAssocID="{FBDDE6B5-9667-488F-A389-42A96288281F}" presName="compNode" presStyleCnt="0"/>
      <dgm:spPr/>
    </dgm:pt>
    <dgm:pt modelId="{B02BE1FE-DB1E-4DC8-9171-CD0E4E451BFF}" type="pres">
      <dgm:prSet presAssocID="{FBDDE6B5-9667-488F-A389-42A96288281F}" presName="aNode" presStyleLbl="bgShp" presStyleIdx="1" presStyleCnt="5"/>
      <dgm:spPr/>
    </dgm:pt>
    <dgm:pt modelId="{00B67123-CD29-4E4A-8401-F8F36DEAD6AC}" type="pres">
      <dgm:prSet presAssocID="{FBDDE6B5-9667-488F-A389-42A96288281F}" presName="textNode" presStyleLbl="bgShp" presStyleIdx="1" presStyleCnt="5"/>
      <dgm:spPr/>
    </dgm:pt>
    <dgm:pt modelId="{5D886176-FE77-438B-AEBA-DCEF6EA1EB00}" type="pres">
      <dgm:prSet presAssocID="{FBDDE6B5-9667-488F-A389-42A96288281F}" presName="compChildNode" presStyleCnt="0"/>
      <dgm:spPr/>
    </dgm:pt>
    <dgm:pt modelId="{C6D427DC-DA40-4E11-8C5D-15F480EF1145}" type="pres">
      <dgm:prSet presAssocID="{FBDDE6B5-9667-488F-A389-42A96288281F}" presName="theInnerList" presStyleCnt="0"/>
      <dgm:spPr/>
    </dgm:pt>
    <dgm:pt modelId="{8830CC80-FADC-4274-9538-78BE3B97CF41}" type="pres">
      <dgm:prSet presAssocID="{D9F9AD7B-874E-4D44-85BB-458A8B1FAA3D}" presName="childNode" presStyleLbl="node1" presStyleIdx="1" presStyleCnt="7">
        <dgm:presLayoutVars>
          <dgm:bulletEnabled val="1"/>
        </dgm:presLayoutVars>
      </dgm:prSet>
      <dgm:spPr/>
    </dgm:pt>
    <dgm:pt modelId="{6D2CE31D-2348-4C04-BDD2-F593FF0FE53B}" type="pres">
      <dgm:prSet presAssocID="{D9F9AD7B-874E-4D44-85BB-458A8B1FAA3D}" presName="aSpace2" presStyleCnt="0"/>
      <dgm:spPr/>
    </dgm:pt>
    <dgm:pt modelId="{5D09E6BF-D89B-4E2D-AABA-C40BE704A9C8}" type="pres">
      <dgm:prSet presAssocID="{D5DCFD0F-7BF7-4E62-AB12-2CF023173867}" presName="childNode" presStyleLbl="node1" presStyleIdx="2" presStyleCnt="7">
        <dgm:presLayoutVars>
          <dgm:bulletEnabled val="1"/>
        </dgm:presLayoutVars>
      </dgm:prSet>
      <dgm:spPr/>
    </dgm:pt>
    <dgm:pt modelId="{41A1755D-A770-4094-B55B-AEAC42B8226E}" type="pres">
      <dgm:prSet presAssocID="{FBDDE6B5-9667-488F-A389-42A96288281F}" presName="aSpace" presStyleCnt="0"/>
      <dgm:spPr/>
    </dgm:pt>
    <dgm:pt modelId="{23CCBCB3-D91A-4463-A29E-9639786A23B9}" type="pres">
      <dgm:prSet presAssocID="{C88EBCBC-6966-4C97-9BA3-FBE679D7861C}" presName="compNode" presStyleCnt="0"/>
      <dgm:spPr/>
    </dgm:pt>
    <dgm:pt modelId="{69FF541D-3BC2-41FD-A146-C5B8D5D2F777}" type="pres">
      <dgm:prSet presAssocID="{C88EBCBC-6966-4C97-9BA3-FBE679D7861C}" presName="aNode" presStyleLbl="bgShp" presStyleIdx="2" presStyleCnt="5"/>
      <dgm:spPr/>
    </dgm:pt>
    <dgm:pt modelId="{84F232E1-6DB9-4C51-8464-6DF97CBDD406}" type="pres">
      <dgm:prSet presAssocID="{C88EBCBC-6966-4C97-9BA3-FBE679D7861C}" presName="textNode" presStyleLbl="bgShp" presStyleIdx="2" presStyleCnt="5"/>
      <dgm:spPr/>
    </dgm:pt>
    <dgm:pt modelId="{A2CCE85F-DF5D-4119-A979-E12D264D3982}" type="pres">
      <dgm:prSet presAssocID="{C88EBCBC-6966-4C97-9BA3-FBE679D7861C}" presName="compChildNode" presStyleCnt="0"/>
      <dgm:spPr/>
    </dgm:pt>
    <dgm:pt modelId="{40D2F302-8F31-441D-8733-7D71E7D2B161}" type="pres">
      <dgm:prSet presAssocID="{C88EBCBC-6966-4C97-9BA3-FBE679D7861C}" presName="theInnerList" presStyleCnt="0"/>
      <dgm:spPr/>
    </dgm:pt>
    <dgm:pt modelId="{F1B6B646-DACC-4CAB-94C7-ED579131D120}" type="pres">
      <dgm:prSet presAssocID="{1549DC5D-B586-4DCC-A0A5-3CE58529456F}" presName="childNode" presStyleLbl="node1" presStyleIdx="3" presStyleCnt="7">
        <dgm:presLayoutVars>
          <dgm:bulletEnabled val="1"/>
        </dgm:presLayoutVars>
      </dgm:prSet>
      <dgm:spPr/>
    </dgm:pt>
    <dgm:pt modelId="{EA18C953-95B6-4035-9FA9-CCE5344AC229}" type="pres">
      <dgm:prSet presAssocID="{1549DC5D-B586-4DCC-A0A5-3CE58529456F}" presName="aSpace2" presStyleCnt="0"/>
      <dgm:spPr/>
    </dgm:pt>
    <dgm:pt modelId="{CACBFB05-EDC0-4A3D-A1C2-C7D081AFD8E8}" type="pres">
      <dgm:prSet presAssocID="{F791603F-36D1-45B6-87CA-BDCFE07D5722}" presName="childNode" presStyleLbl="node1" presStyleIdx="4" presStyleCnt="7">
        <dgm:presLayoutVars>
          <dgm:bulletEnabled val="1"/>
        </dgm:presLayoutVars>
      </dgm:prSet>
      <dgm:spPr/>
    </dgm:pt>
    <dgm:pt modelId="{A6BB1BBF-2D56-4C20-8D1C-AD04D349F75B}" type="pres">
      <dgm:prSet presAssocID="{C88EBCBC-6966-4C97-9BA3-FBE679D7861C}" presName="aSpace" presStyleCnt="0"/>
      <dgm:spPr/>
    </dgm:pt>
    <dgm:pt modelId="{6CFF5788-DADC-4EF8-8410-8549098D62F7}" type="pres">
      <dgm:prSet presAssocID="{EA194D3C-0391-4B24-A480-3F362F9739E2}" presName="compNode" presStyleCnt="0"/>
      <dgm:spPr/>
    </dgm:pt>
    <dgm:pt modelId="{05BD013F-A0D0-41FD-9F15-C04FAECB2709}" type="pres">
      <dgm:prSet presAssocID="{EA194D3C-0391-4B24-A480-3F362F9739E2}" presName="aNode" presStyleLbl="bgShp" presStyleIdx="3" presStyleCnt="5"/>
      <dgm:spPr/>
    </dgm:pt>
    <dgm:pt modelId="{4A98CC29-FF36-42DA-AA9E-938B58577A4D}" type="pres">
      <dgm:prSet presAssocID="{EA194D3C-0391-4B24-A480-3F362F9739E2}" presName="textNode" presStyleLbl="bgShp" presStyleIdx="3" presStyleCnt="5"/>
      <dgm:spPr/>
    </dgm:pt>
    <dgm:pt modelId="{A5017A7B-148C-494D-9065-850E58E15641}" type="pres">
      <dgm:prSet presAssocID="{EA194D3C-0391-4B24-A480-3F362F9739E2}" presName="compChildNode" presStyleCnt="0"/>
      <dgm:spPr/>
    </dgm:pt>
    <dgm:pt modelId="{E05E61F0-39AC-448B-BA38-9841BCFBADFC}" type="pres">
      <dgm:prSet presAssocID="{EA194D3C-0391-4B24-A480-3F362F9739E2}" presName="theInnerList" presStyleCnt="0"/>
      <dgm:spPr/>
    </dgm:pt>
    <dgm:pt modelId="{C090FD7B-090F-4E8A-B561-76A5C5D02651}" type="pres">
      <dgm:prSet presAssocID="{2A755D3A-070E-4C10-B311-D5AD6C46510D}" presName="childNode" presStyleLbl="node1" presStyleIdx="5" presStyleCnt="7">
        <dgm:presLayoutVars>
          <dgm:bulletEnabled val="1"/>
        </dgm:presLayoutVars>
      </dgm:prSet>
      <dgm:spPr/>
    </dgm:pt>
    <dgm:pt modelId="{42E9A2C9-23D2-4614-ACC6-BA44799B6E06}" type="pres">
      <dgm:prSet presAssocID="{EA194D3C-0391-4B24-A480-3F362F9739E2}" presName="aSpace" presStyleCnt="0"/>
      <dgm:spPr/>
    </dgm:pt>
    <dgm:pt modelId="{FEAC36AE-0BFA-47C5-AE7A-7DA1C2965C9C}" type="pres">
      <dgm:prSet presAssocID="{2F11BB82-48E9-4367-92C1-F54CEA45EFFC}" presName="compNode" presStyleCnt="0"/>
      <dgm:spPr/>
    </dgm:pt>
    <dgm:pt modelId="{13796329-81F9-4D66-AA03-FECA2B1FAA93}" type="pres">
      <dgm:prSet presAssocID="{2F11BB82-48E9-4367-92C1-F54CEA45EFFC}" presName="aNode" presStyleLbl="bgShp" presStyleIdx="4" presStyleCnt="5"/>
      <dgm:spPr/>
    </dgm:pt>
    <dgm:pt modelId="{30314E67-9184-4885-B0AC-B24E730D3A41}" type="pres">
      <dgm:prSet presAssocID="{2F11BB82-48E9-4367-92C1-F54CEA45EFFC}" presName="textNode" presStyleLbl="bgShp" presStyleIdx="4" presStyleCnt="5"/>
      <dgm:spPr/>
    </dgm:pt>
    <dgm:pt modelId="{48E7E216-DED3-4DC5-8089-F428E9E41116}" type="pres">
      <dgm:prSet presAssocID="{2F11BB82-48E9-4367-92C1-F54CEA45EFFC}" presName="compChildNode" presStyleCnt="0"/>
      <dgm:spPr/>
    </dgm:pt>
    <dgm:pt modelId="{AD48230F-18EF-4A40-9CB2-276BD6A6D957}" type="pres">
      <dgm:prSet presAssocID="{2F11BB82-48E9-4367-92C1-F54CEA45EFFC}" presName="theInnerList" presStyleCnt="0"/>
      <dgm:spPr/>
    </dgm:pt>
    <dgm:pt modelId="{53745B49-EB41-472F-BF4C-218F7689FF82}" type="pres">
      <dgm:prSet presAssocID="{63DFE215-5EFA-4B2B-85E6-B86D71AD0B39}" presName="childNode" presStyleLbl="node1" presStyleIdx="6" presStyleCnt="7">
        <dgm:presLayoutVars>
          <dgm:bulletEnabled val="1"/>
        </dgm:presLayoutVars>
      </dgm:prSet>
      <dgm:spPr/>
    </dgm:pt>
  </dgm:ptLst>
  <dgm:cxnLst>
    <dgm:cxn modelId="{29097807-C4DC-4353-BE55-202AEFE19AB4}" type="presOf" srcId="{3D2AE9CD-B24D-4C5D-9532-C1FC149EE762}" destId="{C8DD5B40-48DF-41E9-93AE-52D1D6E773D3}" srcOrd="0" destOrd="0" presId="urn:microsoft.com/office/officeart/2005/8/layout/lProcess2"/>
    <dgm:cxn modelId="{A7DD7907-BAC7-4254-B718-84F625615E77}" type="presOf" srcId="{FBDDE6B5-9667-488F-A389-42A96288281F}" destId="{B02BE1FE-DB1E-4DC8-9171-CD0E4E451BFF}" srcOrd="0" destOrd="0" presId="urn:microsoft.com/office/officeart/2005/8/layout/lProcess2"/>
    <dgm:cxn modelId="{03932910-9953-498A-BD48-B9C5EFA7670C}" type="presOf" srcId="{C88EBCBC-6966-4C97-9BA3-FBE679D7861C}" destId="{84F232E1-6DB9-4C51-8464-6DF97CBDD406}" srcOrd="1" destOrd="0" presId="urn:microsoft.com/office/officeart/2005/8/layout/lProcess2"/>
    <dgm:cxn modelId="{F2A27D14-2312-49B5-AEC3-D025B8CC9E9B}" srcId="{FBDDE6B5-9667-488F-A389-42A96288281F}" destId="{D5DCFD0F-7BF7-4E62-AB12-2CF023173867}" srcOrd="1" destOrd="0" parTransId="{62B605F3-01E7-471A-94D8-7AE3BCE1A380}" sibTransId="{FD50C2C3-BD7A-4EAF-B829-D69448B674F3}"/>
    <dgm:cxn modelId="{682E8B14-7D58-47C1-8478-604145A548C9}" srcId="{08E3BE65-E101-40DD-8DE8-42000557C607}" destId="{FBDDE6B5-9667-488F-A389-42A96288281F}" srcOrd="1" destOrd="0" parTransId="{40FDD069-6BC1-4C25-956B-DC54601943FC}" sibTransId="{C094CC07-FE7E-42A6-81BF-C7A0FD29C1CF}"/>
    <dgm:cxn modelId="{CE715527-0991-400D-B3B8-685AC4A7ED7A}" type="presOf" srcId="{2F11BB82-48E9-4367-92C1-F54CEA45EFFC}" destId="{30314E67-9184-4885-B0AC-B24E730D3A41}" srcOrd="1" destOrd="0" presId="urn:microsoft.com/office/officeart/2005/8/layout/lProcess2"/>
    <dgm:cxn modelId="{469A2628-E41A-4FE4-9987-6801D5C90F76}" srcId="{08E3BE65-E101-40DD-8DE8-42000557C607}" destId="{3D2AE9CD-B24D-4C5D-9532-C1FC149EE762}" srcOrd="0" destOrd="0" parTransId="{01180568-283A-4D23-9C5F-C6D78531BBFC}" sibTransId="{F9803CE3-5DBC-4381-919F-DDC1FE99948D}"/>
    <dgm:cxn modelId="{93ACF02A-3032-4D94-A5F6-CBAC765C40A0}" srcId="{FBDDE6B5-9667-488F-A389-42A96288281F}" destId="{D9F9AD7B-874E-4D44-85BB-458A8B1FAA3D}" srcOrd="0" destOrd="0" parTransId="{7CD28863-E9E8-401D-88EA-456A3D8C3DB3}" sibTransId="{66D0DAA5-B0E0-492F-9D20-E92748416904}"/>
    <dgm:cxn modelId="{5F08883C-1AB3-4C6D-BD4C-AC8EF0B4A1F7}" srcId="{08E3BE65-E101-40DD-8DE8-42000557C607}" destId="{2F11BB82-48E9-4367-92C1-F54CEA45EFFC}" srcOrd="4" destOrd="0" parTransId="{08B0720F-D329-479B-B759-0BEE090AF0BC}" sibTransId="{1E5F1243-EAFF-4762-8A14-F3C301ED3874}"/>
    <dgm:cxn modelId="{12824D45-1419-432F-97BD-4272D7D508CE}" type="presOf" srcId="{08E3BE65-E101-40DD-8DE8-42000557C607}" destId="{EEDF90D2-5A19-49A9-BC1A-B9D75B78C5CE}" srcOrd="0" destOrd="0" presId="urn:microsoft.com/office/officeart/2005/8/layout/lProcess2"/>
    <dgm:cxn modelId="{5CD7D56B-643C-4FBD-BB7E-97FFD2197D7C}" srcId="{C88EBCBC-6966-4C97-9BA3-FBE679D7861C}" destId="{1549DC5D-B586-4DCC-A0A5-3CE58529456F}" srcOrd="0" destOrd="0" parTransId="{D35D6591-96DB-4B01-A14E-5F4BFFA129F4}" sibTransId="{7EF0C80D-F944-427C-B002-55AE1C5AB122}"/>
    <dgm:cxn modelId="{7F091A70-C906-4E02-9DAE-5D674D46B5B7}" type="presOf" srcId="{71F4359D-7079-436D-9A66-7D55848380CE}" destId="{2B86D346-E57C-4654-9E33-C35BE0484044}" srcOrd="0" destOrd="0" presId="urn:microsoft.com/office/officeart/2005/8/layout/lProcess2"/>
    <dgm:cxn modelId="{7557EF79-6AFB-4A43-A3D3-EC339369746A}" type="presOf" srcId="{C88EBCBC-6966-4C97-9BA3-FBE679D7861C}" destId="{69FF541D-3BC2-41FD-A146-C5B8D5D2F777}" srcOrd="0" destOrd="0" presId="urn:microsoft.com/office/officeart/2005/8/layout/lProcess2"/>
    <dgm:cxn modelId="{D6F3B286-2A1B-4329-B56C-C9AA32C1E8C1}" srcId="{2F11BB82-48E9-4367-92C1-F54CEA45EFFC}" destId="{63DFE215-5EFA-4B2B-85E6-B86D71AD0B39}" srcOrd="0" destOrd="0" parTransId="{A117870A-0FD0-45DC-8996-8743F666F780}" sibTransId="{C61D33B1-C9A2-42D4-AC42-16420D6378B5}"/>
    <dgm:cxn modelId="{76FE618E-47AE-4735-920F-DB3652328347}" type="presOf" srcId="{EA194D3C-0391-4B24-A480-3F362F9739E2}" destId="{4A98CC29-FF36-42DA-AA9E-938B58577A4D}" srcOrd="1" destOrd="0" presId="urn:microsoft.com/office/officeart/2005/8/layout/lProcess2"/>
    <dgm:cxn modelId="{FDA5969D-B6B6-40E3-9FEA-64FA6C32F7A4}" type="presOf" srcId="{F791603F-36D1-45B6-87CA-BDCFE07D5722}" destId="{CACBFB05-EDC0-4A3D-A1C2-C7D081AFD8E8}" srcOrd="0" destOrd="0" presId="urn:microsoft.com/office/officeart/2005/8/layout/lProcess2"/>
    <dgm:cxn modelId="{0915D2AC-EB3A-4AFF-BDDB-D3DB776BC7E8}" srcId="{EA194D3C-0391-4B24-A480-3F362F9739E2}" destId="{2A755D3A-070E-4C10-B311-D5AD6C46510D}" srcOrd="0" destOrd="0" parTransId="{56F1DDAB-A84A-4B26-9FAD-DA4CA2806842}" sibTransId="{E66DE244-2D1D-4874-A981-1B978837FCE6}"/>
    <dgm:cxn modelId="{9DD536B0-9A74-40E1-AA7D-D785B0524644}" type="presOf" srcId="{3D2AE9CD-B24D-4C5D-9532-C1FC149EE762}" destId="{A06BC9ED-C74A-44DE-BA49-AAAAA58A4E07}" srcOrd="1" destOrd="0" presId="urn:microsoft.com/office/officeart/2005/8/layout/lProcess2"/>
    <dgm:cxn modelId="{F570A4B9-99DC-4900-A37A-B24A68E2CBBF}" srcId="{C88EBCBC-6966-4C97-9BA3-FBE679D7861C}" destId="{F791603F-36D1-45B6-87CA-BDCFE07D5722}" srcOrd="1" destOrd="0" parTransId="{1B6C3286-82C2-4244-B29B-7DDA52523D80}" sibTransId="{F40DC145-B649-45B5-A34D-D7DC52529301}"/>
    <dgm:cxn modelId="{9A55D5C4-ECEF-48DC-9471-04510E5EE3FB}" type="presOf" srcId="{D9F9AD7B-874E-4D44-85BB-458A8B1FAA3D}" destId="{8830CC80-FADC-4274-9538-78BE3B97CF41}" srcOrd="0" destOrd="0" presId="urn:microsoft.com/office/officeart/2005/8/layout/lProcess2"/>
    <dgm:cxn modelId="{7B876BCD-418F-45B4-9B16-2171CB0DC282}" srcId="{08E3BE65-E101-40DD-8DE8-42000557C607}" destId="{C88EBCBC-6966-4C97-9BA3-FBE679D7861C}" srcOrd="2" destOrd="0" parTransId="{379AF946-B728-4A8D-AB8A-5497AB599DB9}" sibTransId="{ACE11821-4D21-4F4A-A15F-1DC736F48BFC}"/>
    <dgm:cxn modelId="{34D7D5D0-3509-465F-909E-E207E9C4EF83}" type="presOf" srcId="{EA194D3C-0391-4B24-A480-3F362F9739E2}" destId="{05BD013F-A0D0-41FD-9F15-C04FAECB2709}" srcOrd="0" destOrd="0" presId="urn:microsoft.com/office/officeart/2005/8/layout/lProcess2"/>
    <dgm:cxn modelId="{B0970DD6-FAFA-4230-9F43-6132FE1BAEF2}" type="presOf" srcId="{D5DCFD0F-7BF7-4E62-AB12-2CF023173867}" destId="{5D09E6BF-D89B-4E2D-AABA-C40BE704A9C8}" srcOrd="0" destOrd="0" presId="urn:microsoft.com/office/officeart/2005/8/layout/lProcess2"/>
    <dgm:cxn modelId="{FF6C16D6-C816-472A-9F8B-32B354E044E5}" srcId="{08E3BE65-E101-40DD-8DE8-42000557C607}" destId="{EA194D3C-0391-4B24-A480-3F362F9739E2}" srcOrd="3" destOrd="0" parTransId="{60C17ED4-8D04-4AD4-99DF-0AA6552A4AED}" sibTransId="{337C7E05-9DF1-4587-A533-9315E6814462}"/>
    <dgm:cxn modelId="{74E1DDDD-9381-485A-99D7-57280A0652A8}" srcId="{3D2AE9CD-B24D-4C5D-9532-C1FC149EE762}" destId="{71F4359D-7079-436D-9A66-7D55848380CE}" srcOrd="0" destOrd="0" parTransId="{C1AB0F47-49B3-4B24-BAF7-52EA20097789}" sibTransId="{744017C3-0B3A-4BB9-89B0-7C0B1AB97E62}"/>
    <dgm:cxn modelId="{81264EE6-28D5-4A86-913E-DC0F6FEFD1A5}" type="presOf" srcId="{FBDDE6B5-9667-488F-A389-42A96288281F}" destId="{00B67123-CD29-4E4A-8401-F8F36DEAD6AC}" srcOrd="1" destOrd="0" presId="urn:microsoft.com/office/officeart/2005/8/layout/lProcess2"/>
    <dgm:cxn modelId="{02B21AE7-A31F-4EEE-8EB3-CC4721331EBB}" type="presOf" srcId="{63DFE215-5EFA-4B2B-85E6-B86D71AD0B39}" destId="{53745B49-EB41-472F-BF4C-218F7689FF82}" srcOrd="0" destOrd="0" presId="urn:microsoft.com/office/officeart/2005/8/layout/lProcess2"/>
    <dgm:cxn modelId="{54F376F3-3D5D-44F4-B6C4-833EF0FF7F64}" type="presOf" srcId="{1549DC5D-B586-4DCC-A0A5-3CE58529456F}" destId="{F1B6B646-DACC-4CAB-94C7-ED579131D120}" srcOrd="0" destOrd="0" presId="urn:microsoft.com/office/officeart/2005/8/layout/lProcess2"/>
    <dgm:cxn modelId="{CB0784F3-A8CA-4D6A-ACB9-92D9B1196CCC}" type="presOf" srcId="{2A755D3A-070E-4C10-B311-D5AD6C46510D}" destId="{C090FD7B-090F-4E8A-B561-76A5C5D02651}" srcOrd="0" destOrd="0" presId="urn:microsoft.com/office/officeart/2005/8/layout/lProcess2"/>
    <dgm:cxn modelId="{BEFB51F4-9084-4FF6-9D97-F583152BCF1B}" type="presOf" srcId="{2F11BB82-48E9-4367-92C1-F54CEA45EFFC}" destId="{13796329-81F9-4D66-AA03-FECA2B1FAA93}" srcOrd="0" destOrd="0" presId="urn:microsoft.com/office/officeart/2005/8/layout/lProcess2"/>
    <dgm:cxn modelId="{42B68F31-E027-40B1-9E1C-D03A41196CAB}" type="presParOf" srcId="{EEDF90D2-5A19-49A9-BC1A-B9D75B78C5CE}" destId="{E24674CA-E3B0-4D23-84E7-35C6C6EACFC8}" srcOrd="0" destOrd="0" presId="urn:microsoft.com/office/officeart/2005/8/layout/lProcess2"/>
    <dgm:cxn modelId="{76D83304-3286-442A-B09E-96CF3CF56CCD}" type="presParOf" srcId="{E24674CA-E3B0-4D23-84E7-35C6C6EACFC8}" destId="{C8DD5B40-48DF-41E9-93AE-52D1D6E773D3}" srcOrd="0" destOrd="0" presId="urn:microsoft.com/office/officeart/2005/8/layout/lProcess2"/>
    <dgm:cxn modelId="{DA0299E9-FEBE-4AFA-8DB3-AB0EDB5190A0}" type="presParOf" srcId="{E24674CA-E3B0-4D23-84E7-35C6C6EACFC8}" destId="{A06BC9ED-C74A-44DE-BA49-AAAAA58A4E07}" srcOrd="1" destOrd="0" presId="urn:microsoft.com/office/officeart/2005/8/layout/lProcess2"/>
    <dgm:cxn modelId="{BC46AA42-ADE5-465C-AFD2-B1AD65C98820}" type="presParOf" srcId="{E24674CA-E3B0-4D23-84E7-35C6C6EACFC8}" destId="{94DF92A1-9B35-44B4-B99C-E1365A834714}" srcOrd="2" destOrd="0" presId="urn:microsoft.com/office/officeart/2005/8/layout/lProcess2"/>
    <dgm:cxn modelId="{9E09CF21-4CE8-47D4-B04A-8BF31B833D6D}" type="presParOf" srcId="{94DF92A1-9B35-44B4-B99C-E1365A834714}" destId="{7EB92F76-2928-41B0-8C98-E9F73E4C488B}" srcOrd="0" destOrd="0" presId="urn:microsoft.com/office/officeart/2005/8/layout/lProcess2"/>
    <dgm:cxn modelId="{46E98989-96B6-4AC3-898E-5156ECCF23E4}" type="presParOf" srcId="{7EB92F76-2928-41B0-8C98-E9F73E4C488B}" destId="{2B86D346-E57C-4654-9E33-C35BE0484044}" srcOrd="0" destOrd="0" presId="urn:microsoft.com/office/officeart/2005/8/layout/lProcess2"/>
    <dgm:cxn modelId="{D9AEAAE3-93B2-42AF-B060-35F7BB2E00B7}" type="presParOf" srcId="{EEDF90D2-5A19-49A9-BC1A-B9D75B78C5CE}" destId="{AF427D25-BCC3-40D1-8EFC-0D95888BE6B9}" srcOrd="1" destOrd="0" presId="urn:microsoft.com/office/officeart/2005/8/layout/lProcess2"/>
    <dgm:cxn modelId="{A9946244-4C68-4B48-976A-9F0ABD901FF5}" type="presParOf" srcId="{EEDF90D2-5A19-49A9-BC1A-B9D75B78C5CE}" destId="{8631CC17-5CB7-42C5-B78E-0851663FAB22}" srcOrd="2" destOrd="0" presId="urn:microsoft.com/office/officeart/2005/8/layout/lProcess2"/>
    <dgm:cxn modelId="{A856465C-A9E1-4440-8E54-09B92867AF8D}" type="presParOf" srcId="{8631CC17-5CB7-42C5-B78E-0851663FAB22}" destId="{B02BE1FE-DB1E-4DC8-9171-CD0E4E451BFF}" srcOrd="0" destOrd="0" presId="urn:microsoft.com/office/officeart/2005/8/layout/lProcess2"/>
    <dgm:cxn modelId="{9F372F62-9395-4C39-BC9F-5C008B104955}" type="presParOf" srcId="{8631CC17-5CB7-42C5-B78E-0851663FAB22}" destId="{00B67123-CD29-4E4A-8401-F8F36DEAD6AC}" srcOrd="1" destOrd="0" presId="urn:microsoft.com/office/officeart/2005/8/layout/lProcess2"/>
    <dgm:cxn modelId="{D4F8386B-0D73-4B0F-909E-FBCBB250AFF9}" type="presParOf" srcId="{8631CC17-5CB7-42C5-B78E-0851663FAB22}" destId="{5D886176-FE77-438B-AEBA-DCEF6EA1EB00}" srcOrd="2" destOrd="0" presId="urn:microsoft.com/office/officeart/2005/8/layout/lProcess2"/>
    <dgm:cxn modelId="{CC43F203-DC65-4C9C-922B-4407B304DB47}" type="presParOf" srcId="{5D886176-FE77-438B-AEBA-DCEF6EA1EB00}" destId="{C6D427DC-DA40-4E11-8C5D-15F480EF1145}" srcOrd="0" destOrd="0" presId="urn:microsoft.com/office/officeart/2005/8/layout/lProcess2"/>
    <dgm:cxn modelId="{63DF2A85-4267-46BE-9A84-B032860A4078}" type="presParOf" srcId="{C6D427DC-DA40-4E11-8C5D-15F480EF1145}" destId="{8830CC80-FADC-4274-9538-78BE3B97CF41}" srcOrd="0" destOrd="0" presId="urn:microsoft.com/office/officeart/2005/8/layout/lProcess2"/>
    <dgm:cxn modelId="{7497E310-9AB4-49BA-9C18-E3F7243503DC}" type="presParOf" srcId="{C6D427DC-DA40-4E11-8C5D-15F480EF1145}" destId="{6D2CE31D-2348-4C04-BDD2-F593FF0FE53B}" srcOrd="1" destOrd="0" presId="urn:microsoft.com/office/officeart/2005/8/layout/lProcess2"/>
    <dgm:cxn modelId="{F57CF756-98EC-4352-85BC-41DA60E44574}" type="presParOf" srcId="{C6D427DC-DA40-4E11-8C5D-15F480EF1145}" destId="{5D09E6BF-D89B-4E2D-AABA-C40BE704A9C8}" srcOrd="2" destOrd="0" presId="urn:microsoft.com/office/officeart/2005/8/layout/lProcess2"/>
    <dgm:cxn modelId="{81645DB1-9585-4FA6-B611-F2432E2DCB9A}" type="presParOf" srcId="{EEDF90D2-5A19-49A9-BC1A-B9D75B78C5CE}" destId="{41A1755D-A770-4094-B55B-AEAC42B8226E}" srcOrd="3" destOrd="0" presId="urn:microsoft.com/office/officeart/2005/8/layout/lProcess2"/>
    <dgm:cxn modelId="{4D45954C-CA29-4D2B-8538-5320E0A03B2C}" type="presParOf" srcId="{EEDF90D2-5A19-49A9-BC1A-B9D75B78C5CE}" destId="{23CCBCB3-D91A-4463-A29E-9639786A23B9}" srcOrd="4" destOrd="0" presId="urn:microsoft.com/office/officeart/2005/8/layout/lProcess2"/>
    <dgm:cxn modelId="{07930DC2-87A3-45D4-BD41-6B0089E2F889}" type="presParOf" srcId="{23CCBCB3-D91A-4463-A29E-9639786A23B9}" destId="{69FF541D-3BC2-41FD-A146-C5B8D5D2F777}" srcOrd="0" destOrd="0" presId="urn:microsoft.com/office/officeart/2005/8/layout/lProcess2"/>
    <dgm:cxn modelId="{6D40C33C-DE97-4918-9F5C-93047E378AB5}" type="presParOf" srcId="{23CCBCB3-D91A-4463-A29E-9639786A23B9}" destId="{84F232E1-6DB9-4C51-8464-6DF97CBDD406}" srcOrd="1" destOrd="0" presId="urn:microsoft.com/office/officeart/2005/8/layout/lProcess2"/>
    <dgm:cxn modelId="{8D68F881-D8E1-44DB-B5D0-957A390ABBCD}" type="presParOf" srcId="{23CCBCB3-D91A-4463-A29E-9639786A23B9}" destId="{A2CCE85F-DF5D-4119-A979-E12D264D3982}" srcOrd="2" destOrd="0" presId="urn:microsoft.com/office/officeart/2005/8/layout/lProcess2"/>
    <dgm:cxn modelId="{166A0867-2F01-48A4-BAE9-D200A07D6966}" type="presParOf" srcId="{A2CCE85F-DF5D-4119-A979-E12D264D3982}" destId="{40D2F302-8F31-441D-8733-7D71E7D2B161}" srcOrd="0" destOrd="0" presId="urn:microsoft.com/office/officeart/2005/8/layout/lProcess2"/>
    <dgm:cxn modelId="{B5ED1383-2556-4FF1-8355-178022385638}" type="presParOf" srcId="{40D2F302-8F31-441D-8733-7D71E7D2B161}" destId="{F1B6B646-DACC-4CAB-94C7-ED579131D120}" srcOrd="0" destOrd="0" presId="urn:microsoft.com/office/officeart/2005/8/layout/lProcess2"/>
    <dgm:cxn modelId="{0140947E-F86C-4655-A40A-CA3CBB4B75A5}" type="presParOf" srcId="{40D2F302-8F31-441D-8733-7D71E7D2B161}" destId="{EA18C953-95B6-4035-9FA9-CCE5344AC229}" srcOrd="1" destOrd="0" presId="urn:microsoft.com/office/officeart/2005/8/layout/lProcess2"/>
    <dgm:cxn modelId="{F51E0793-2C39-4E7C-8433-1EB1427DCE0A}" type="presParOf" srcId="{40D2F302-8F31-441D-8733-7D71E7D2B161}" destId="{CACBFB05-EDC0-4A3D-A1C2-C7D081AFD8E8}" srcOrd="2" destOrd="0" presId="urn:microsoft.com/office/officeart/2005/8/layout/lProcess2"/>
    <dgm:cxn modelId="{CC17C830-E098-489C-8685-AEC65928F59E}" type="presParOf" srcId="{EEDF90D2-5A19-49A9-BC1A-B9D75B78C5CE}" destId="{A6BB1BBF-2D56-4C20-8D1C-AD04D349F75B}" srcOrd="5" destOrd="0" presId="urn:microsoft.com/office/officeart/2005/8/layout/lProcess2"/>
    <dgm:cxn modelId="{F486D127-10F9-4024-9FCC-2F75BD0F741F}" type="presParOf" srcId="{EEDF90D2-5A19-49A9-BC1A-B9D75B78C5CE}" destId="{6CFF5788-DADC-4EF8-8410-8549098D62F7}" srcOrd="6" destOrd="0" presId="urn:microsoft.com/office/officeart/2005/8/layout/lProcess2"/>
    <dgm:cxn modelId="{FABAD3ED-7F38-479E-BB0E-78E3CD987295}" type="presParOf" srcId="{6CFF5788-DADC-4EF8-8410-8549098D62F7}" destId="{05BD013F-A0D0-41FD-9F15-C04FAECB2709}" srcOrd="0" destOrd="0" presId="urn:microsoft.com/office/officeart/2005/8/layout/lProcess2"/>
    <dgm:cxn modelId="{3A2F5A92-544D-42AB-A585-EB76BA02FDC5}" type="presParOf" srcId="{6CFF5788-DADC-4EF8-8410-8549098D62F7}" destId="{4A98CC29-FF36-42DA-AA9E-938B58577A4D}" srcOrd="1" destOrd="0" presId="urn:microsoft.com/office/officeart/2005/8/layout/lProcess2"/>
    <dgm:cxn modelId="{AAB20D98-2D43-4845-BEFF-7FDE2ABD43D0}" type="presParOf" srcId="{6CFF5788-DADC-4EF8-8410-8549098D62F7}" destId="{A5017A7B-148C-494D-9065-850E58E15641}" srcOrd="2" destOrd="0" presId="urn:microsoft.com/office/officeart/2005/8/layout/lProcess2"/>
    <dgm:cxn modelId="{6F9EB7DF-94D6-440D-B901-93A3A82CDCDE}" type="presParOf" srcId="{A5017A7B-148C-494D-9065-850E58E15641}" destId="{E05E61F0-39AC-448B-BA38-9841BCFBADFC}" srcOrd="0" destOrd="0" presId="urn:microsoft.com/office/officeart/2005/8/layout/lProcess2"/>
    <dgm:cxn modelId="{177F9C7A-90F1-40E0-8C2C-8D4A005D8BAB}" type="presParOf" srcId="{E05E61F0-39AC-448B-BA38-9841BCFBADFC}" destId="{C090FD7B-090F-4E8A-B561-76A5C5D02651}" srcOrd="0" destOrd="0" presId="urn:microsoft.com/office/officeart/2005/8/layout/lProcess2"/>
    <dgm:cxn modelId="{D536D9CD-2DB3-478A-A69D-578A13AF2D0E}" type="presParOf" srcId="{EEDF90D2-5A19-49A9-BC1A-B9D75B78C5CE}" destId="{42E9A2C9-23D2-4614-ACC6-BA44799B6E06}" srcOrd="7" destOrd="0" presId="urn:microsoft.com/office/officeart/2005/8/layout/lProcess2"/>
    <dgm:cxn modelId="{1296804E-AD44-44C7-B139-60C4E29B96DF}" type="presParOf" srcId="{EEDF90D2-5A19-49A9-BC1A-B9D75B78C5CE}" destId="{FEAC36AE-0BFA-47C5-AE7A-7DA1C2965C9C}" srcOrd="8" destOrd="0" presId="urn:microsoft.com/office/officeart/2005/8/layout/lProcess2"/>
    <dgm:cxn modelId="{E86E8F60-DB03-474F-BFC5-104A41D739FC}" type="presParOf" srcId="{FEAC36AE-0BFA-47C5-AE7A-7DA1C2965C9C}" destId="{13796329-81F9-4D66-AA03-FECA2B1FAA93}" srcOrd="0" destOrd="0" presId="urn:microsoft.com/office/officeart/2005/8/layout/lProcess2"/>
    <dgm:cxn modelId="{2C225D23-2B9A-40D9-8A5E-68C5ECEB07FB}" type="presParOf" srcId="{FEAC36AE-0BFA-47C5-AE7A-7DA1C2965C9C}" destId="{30314E67-9184-4885-B0AC-B24E730D3A41}" srcOrd="1" destOrd="0" presId="urn:microsoft.com/office/officeart/2005/8/layout/lProcess2"/>
    <dgm:cxn modelId="{520525F3-C1F7-4B58-BFDB-B8D034012B76}" type="presParOf" srcId="{FEAC36AE-0BFA-47C5-AE7A-7DA1C2965C9C}" destId="{48E7E216-DED3-4DC5-8089-F428E9E41116}" srcOrd="2" destOrd="0" presId="urn:microsoft.com/office/officeart/2005/8/layout/lProcess2"/>
    <dgm:cxn modelId="{A720C2A6-8CB4-4358-A2A4-447BC1310DBD}" type="presParOf" srcId="{48E7E216-DED3-4DC5-8089-F428E9E41116}" destId="{AD48230F-18EF-4A40-9CB2-276BD6A6D957}" srcOrd="0" destOrd="0" presId="urn:microsoft.com/office/officeart/2005/8/layout/lProcess2"/>
    <dgm:cxn modelId="{F45AFC9D-BA5E-46E3-B914-667BF0796CF5}" type="presParOf" srcId="{AD48230F-18EF-4A40-9CB2-276BD6A6D957}" destId="{53745B49-EB41-472F-BF4C-218F7689FF82}"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E4603-5B1E-43E4-BF0B-BA61E86B15FF}">
      <dsp:nvSpPr>
        <dsp:cNvPr id="0" name=""/>
        <dsp:cNvSpPr/>
      </dsp:nvSpPr>
      <dsp:spPr>
        <a:xfrm>
          <a:off x="1484954" y="533276"/>
          <a:ext cx="3551495" cy="3551495"/>
        </a:xfrm>
        <a:prstGeom prst="blockArc">
          <a:avLst>
            <a:gd name="adj1" fmla="val 10800000"/>
            <a:gd name="adj2" fmla="val 162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020DAD-3C5E-4600-B1F4-3B387D8A0993}">
      <dsp:nvSpPr>
        <dsp:cNvPr id="0" name=""/>
        <dsp:cNvSpPr/>
      </dsp:nvSpPr>
      <dsp:spPr>
        <a:xfrm>
          <a:off x="1484954" y="533276"/>
          <a:ext cx="3551495" cy="3551495"/>
        </a:xfrm>
        <a:prstGeom prst="blockArc">
          <a:avLst>
            <a:gd name="adj1" fmla="val 5400000"/>
            <a:gd name="adj2" fmla="val 108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281B7F-6602-4AC1-AF1B-6822ED7DFAAC}">
      <dsp:nvSpPr>
        <dsp:cNvPr id="0" name=""/>
        <dsp:cNvSpPr/>
      </dsp:nvSpPr>
      <dsp:spPr>
        <a:xfrm>
          <a:off x="1484954" y="533276"/>
          <a:ext cx="3551495" cy="3551495"/>
        </a:xfrm>
        <a:prstGeom prst="blockArc">
          <a:avLst>
            <a:gd name="adj1" fmla="val 0"/>
            <a:gd name="adj2" fmla="val 54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D74821-6B94-4D8C-9464-0CD38B31451B}">
      <dsp:nvSpPr>
        <dsp:cNvPr id="0" name=""/>
        <dsp:cNvSpPr/>
      </dsp:nvSpPr>
      <dsp:spPr>
        <a:xfrm>
          <a:off x="1484954" y="533276"/>
          <a:ext cx="3551495" cy="3551495"/>
        </a:xfrm>
        <a:prstGeom prst="blockArc">
          <a:avLst>
            <a:gd name="adj1" fmla="val 16200000"/>
            <a:gd name="adj2" fmla="val 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C3DFC4-5960-4986-A204-9B7063754773}">
      <dsp:nvSpPr>
        <dsp:cNvPr id="0" name=""/>
        <dsp:cNvSpPr/>
      </dsp:nvSpPr>
      <dsp:spPr>
        <a:xfrm>
          <a:off x="2443934" y="1492256"/>
          <a:ext cx="1633535" cy="163353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nl-NL" sz="2100" kern="1200"/>
            <a:t>Humanoid Robots</a:t>
          </a:r>
        </a:p>
      </dsp:txBody>
      <dsp:txXfrm>
        <a:off x="2683160" y="1731482"/>
        <a:ext cx="1155083" cy="1155083"/>
      </dsp:txXfrm>
    </dsp:sp>
    <dsp:sp modelId="{BCFC9227-BCE1-437B-B00D-5095183CF3EF}">
      <dsp:nvSpPr>
        <dsp:cNvPr id="0" name=""/>
        <dsp:cNvSpPr/>
      </dsp:nvSpPr>
      <dsp:spPr>
        <a:xfrm>
          <a:off x="2688964" y="2704"/>
          <a:ext cx="1143474" cy="114347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l-NL" sz="1300" kern="1200"/>
            <a:t>Input capacity</a:t>
          </a:r>
        </a:p>
      </dsp:txBody>
      <dsp:txXfrm>
        <a:off x="2856422" y="170162"/>
        <a:ext cx="808558" cy="808558"/>
      </dsp:txXfrm>
    </dsp:sp>
    <dsp:sp modelId="{2AD5BB3A-EBB2-484A-A58B-728B37FEF825}">
      <dsp:nvSpPr>
        <dsp:cNvPr id="0" name=""/>
        <dsp:cNvSpPr/>
      </dsp:nvSpPr>
      <dsp:spPr>
        <a:xfrm>
          <a:off x="4423547" y="1737287"/>
          <a:ext cx="1143474" cy="114347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l-NL" sz="1300" kern="1200"/>
            <a:t>Throughput capcity</a:t>
          </a:r>
        </a:p>
      </dsp:txBody>
      <dsp:txXfrm>
        <a:off x="4591005" y="1904745"/>
        <a:ext cx="808558" cy="808558"/>
      </dsp:txXfrm>
    </dsp:sp>
    <dsp:sp modelId="{A26A3A90-63F0-4959-936E-2B4851B964E6}">
      <dsp:nvSpPr>
        <dsp:cNvPr id="0" name=""/>
        <dsp:cNvSpPr/>
      </dsp:nvSpPr>
      <dsp:spPr>
        <a:xfrm>
          <a:off x="2688964" y="3471869"/>
          <a:ext cx="1143474" cy="114347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l-NL" sz="1300" kern="1200"/>
            <a:t>Output capcity</a:t>
          </a:r>
        </a:p>
      </dsp:txBody>
      <dsp:txXfrm>
        <a:off x="2856422" y="3639327"/>
        <a:ext cx="808558" cy="808558"/>
      </dsp:txXfrm>
    </dsp:sp>
    <dsp:sp modelId="{4521E390-2E86-43AD-97A8-1BF729024384}">
      <dsp:nvSpPr>
        <dsp:cNvPr id="0" name=""/>
        <dsp:cNvSpPr/>
      </dsp:nvSpPr>
      <dsp:spPr>
        <a:xfrm>
          <a:off x="954382" y="1737287"/>
          <a:ext cx="1143474" cy="114347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l-NL" sz="1300" kern="1200"/>
            <a:t>Apperance</a:t>
          </a:r>
        </a:p>
      </dsp:txBody>
      <dsp:txXfrm>
        <a:off x="1121840" y="1904745"/>
        <a:ext cx="808558" cy="8085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4B2E6-6A1A-47A6-B304-148F153B7201}">
      <dsp:nvSpPr>
        <dsp:cNvPr id="0" name=""/>
        <dsp:cNvSpPr/>
      </dsp:nvSpPr>
      <dsp:spPr>
        <a:xfrm>
          <a:off x="2186" y="669351"/>
          <a:ext cx="2194048" cy="2194048"/>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0746" tIns="15240" rIns="120746" bIns="1524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Reality: Face-to-face discussion</a:t>
          </a:r>
        </a:p>
      </dsp:txBody>
      <dsp:txXfrm>
        <a:off x="323497" y="990662"/>
        <a:ext cx="1551426" cy="1551426"/>
      </dsp:txXfrm>
    </dsp:sp>
    <dsp:sp modelId="{C24B3DB1-E2A3-4F5D-982B-68F0CC0D3E33}">
      <dsp:nvSpPr>
        <dsp:cNvPr id="0" name=""/>
        <dsp:cNvSpPr/>
      </dsp:nvSpPr>
      <dsp:spPr>
        <a:xfrm>
          <a:off x="1757425" y="600107"/>
          <a:ext cx="2194048" cy="2332537"/>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0746" tIns="15240" rIns="120746" bIns="1524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Augmented Reality: Digitally enriched environments</a:t>
          </a:r>
        </a:p>
      </dsp:txBody>
      <dsp:txXfrm>
        <a:off x="2078736" y="941699"/>
        <a:ext cx="1551426" cy="1649353"/>
      </dsp:txXfrm>
    </dsp:sp>
    <dsp:sp modelId="{72901C38-AE73-4458-A41B-935EA7A43A50}">
      <dsp:nvSpPr>
        <dsp:cNvPr id="0" name=""/>
        <dsp:cNvSpPr/>
      </dsp:nvSpPr>
      <dsp:spPr>
        <a:xfrm>
          <a:off x="3512665" y="669351"/>
          <a:ext cx="2194048" cy="2194048"/>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0746" tIns="15240" rIns="120746" bIns="1524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Augmented Virtuality: Virtual enhanced by physical world (digital maps)</a:t>
          </a:r>
        </a:p>
      </dsp:txBody>
      <dsp:txXfrm>
        <a:off x="3833976" y="990662"/>
        <a:ext cx="1551426" cy="1551426"/>
      </dsp:txXfrm>
    </dsp:sp>
    <dsp:sp modelId="{3C230B60-A4A1-4926-A5A0-B9EC7D250916}">
      <dsp:nvSpPr>
        <dsp:cNvPr id="0" name=""/>
        <dsp:cNvSpPr/>
      </dsp:nvSpPr>
      <dsp:spPr>
        <a:xfrm>
          <a:off x="5267904" y="669351"/>
          <a:ext cx="2194048" cy="2194048"/>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0746" tIns="15240" rIns="120746" bIns="1524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Virtual Reality: Games</a:t>
          </a:r>
        </a:p>
      </dsp:txBody>
      <dsp:txXfrm>
        <a:off x="5589215" y="990662"/>
        <a:ext cx="1551426" cy="15514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D5B40-48DF-41E9-93AE-52D1D6E773D3}">
      <dsp:nvSpPr>
        <dsp:cNvPr id="0" name=""/>
        <dsp:cNvSpPr/>
      </dsp:nvSpPr>
      <dsp:spPr>
        <a:xfrm>
          <a:off x="4134" y="0"/>
          <a:ext cx="1450924" cy="39855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1" kern="1200">
              <a:latin typeface="Times New Roman" panose="02020603050405020304" pitchFamily="18" charset="0"/>
              <a:cs typeface="Times New Roman" panose="02020603050405020304" pitchFamily="18" charset="0"/>
            </a:rPr>
            <a:t>Physical Reality (PR)</a:t>
          </a:r>
        </a:p>
      </dsp:txBody>
      <dsp:txXfrm>
        <a:off x="4134" y="0"/>
        <a:ext cx="1450924" cy="1195656"/>
      </dsp:txXfrm>
    </dsp:sp>
    <dsp:sp modelId="{2B86D346-E57C-4654-9E33-C35BE0484044}">
      <dsp:nvSpPr>
        <dsp:cNvPr id="0" name=""/>
        <dsp:cNvSpPr/>
      </dsp:nvSpPr>
      <dsp:spPr>
        <a:xfrm>
          <a:off x="149227" y="1195656"/>
          <a:ext cx="1160739" cy="25905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Natural people, natural world</a:t>
          </a:r>
        </a:p>
      </dsp:txBody>
      <dsp:txXfrm>
        <a:off x="183224" y="1229653"/>
        <a:ext cx="1092745" cy="2522594"/>
      </dsp:txXfrm>
    </dsp:sp>
    <dsp:sp modelId="{B02BE1FE-DB1E-4DC8-9171-CD0E4E451BFF}">
      <dsp:nvSpPr>
        <dsp:cNvPr id="0" name=""/>
        <dsp:cNvSpPr/>
      </dsp:nvSpPr>
      <dsp:spPr>
        <a:xfrm>
          <a:off x="1563878" y="0"/>
          <a:ext cx="1450924" cy="39855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1" kern="1200">
              <a:solidFill>
                <a:sysClr val="windowText" lastClr="000000"/>
              </a:solidFill>
              <a:latin typeface="Times New Roman" panose="02020603050405020304" pitchFamily="18" charset="0"/>
              <a:cs typeface="Times New Roman" panose="02020603050405020304" pitchFamily="18" charset="0"/>
            </a:rPr>
            <a:t>Inacurate</a:t>
          </a:r>
          <a:r>
            <a:rPr lang="nl-NL" sz="1200" b="1" kern="1200" dirty="0">
              <a:solidFill>
                <a:sysClr val="windowText" lastClr="000000"/>
              </a:solidFill>
              <a:latin typeface="Times New Roman" panose="02020603050405020304" pitchFamily="18" charset="0"/>
              <a:cs typeface="Times New Roman" panose="02020603050405020304" pitchFamily="18" charset="0"/>
            </a:rPr>
            <a:t> PR </a:t>
          </a:r>
          <a:r>
            <a:rPr lang="nl-NL" sz="1200" b="1" kern="1200" dirty="0" err="1">
              <a:solidFill>
                <a:sysClr val="windowText" lastClr="000000"/>
              </a:solidFill>
              <a:latin typeface="Times New Roman" panose="02020603050405020304" pitchFamily="18" charset="0"/>
              <a:cs typeface="Times New Roman" panose="02020603050405020304" pitchFamily="18" charset="0"/>
            </a:rPr>
            <a:t>representation</a:t>
          </a:r>
          <a:r>
            <a:rPr lang="nl-NL" sz="1200" b="1" kern="1200" dirty="0">
              <a:solidFill>
                <a:sysClr val="windowText" lastClr="000000"/>
              </a:solidFill>
              <a:latin typeface="Times New Roman" panose="02020603050405020304" pitchFamily="18" charset="0"/>
              <a:cs typeface="Times New Roman" panose="02020603050405020304" pitchFamily="18" charset="0"/>
            </a:rPr>
            <a:t> </a:t>
          </a:r>
          <a:r>
            <a:rPr lang="nl-NL" sz="1200" b="1" kern="1200" dirty="0" err="1">
              <a:solidFill>
                <a:sysClr val="windowText" lastClr="000000"/>
              </a:solidFill>
              <a:latin typeface="Times New Roman" panose="02020603050405020304" pitchFamily="18" charset="0"/>
              <a:cs typeface="Times New Roman" panose="02020603050405020304" pitchFamily="18" charset="0"/>
            </a:rPr>
            <a:t>with</a:t>
          </a:r>
          <a:r>
            <a:rPr lang="nl-NL" sz="1200" b="1" kern="1200" dirty="0">
              <a:solidFill>
                <a:sysClr val="windowText" lastClr="000000"/>
              </a:solidFill>
              <a:latin typeface="Times New Roman" panose="02020603050405020304" pitchFamily="18" charset="0"/>
              <a:cs typeface="Times New Roman" panose="02020603050405020304" pitchFamily="18" charset="0"/>
            </a:rPr>
            <a:t> real </a:t>
          </a:r>
          <a:r>
            <a:rPr lang="nl-NL" sz="1200" b="1" kern="1200" dirty="0" err="1">
              <a:solidFill>
                <a:sysClr val="windowText" lastClr="000000"/>
              </a:solidFill>
              <a:latin typeface="Times New Roman" panose="02020603050405020304" pitchFamily="18" charset="0"/>
              <a:cs typeface="Times New Roman" panose="02020603050405020304" pitchFamily="18" charset="0"/>
            </a:rPr>
            <a:t>effects</a:t>
          </a:r>
          <a:r>
            <a:rPr lang="nl-NL" sz="1200" b="1" kern="1200" dirty="0">
              <a:solidFill>
                <a:sysClr val="windowText" lastClr="000000"/>
              </a:solidFill>
              <a:latin typeface="Times New Roman" panose="02020603050405020304" pitchFamily="18" charset="0"/>
              <a:cs typeface="Times New Roman" panose="02020603050405020304" pitchFamily="18" charset="0"/>
            </a:rPr>
            <a:t> on PR</a:t>
          </a:r>
        </a:p>
      </dsp:txBody>
      <dsp:txXfrm>
        <a:off x="1563878" y="0"/>
        <a:ext cx="1450924" cy="1195656"/>
      </dsp:txXfrm>
    </dsp:sp>
    <dsp:sp modelId="{8830CC80-FADC-4274-9538-78BE3B97CF41}">
      <dsp:nvSpPr>
        <dsp:cNvPr id="0" name=""/>
        <dsp:cNvSpPr/>
      </dsp:nvSpPr>
      <dsp:spPr>
        <a:xfrm>
          <a:off x="1708970" y="1196823"/>
          <a:ext cx="1160739" cy="1201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Deepfake leading to violence, theft, etc.</a:t>
          </a:r>
        </a:p>
      </dsp:txBody>
      <dsp:txXfrm>
        <a:off x="1742967" y="1230820"/>
        <a:ext cx="1092745" cy="1133695"/>
      </dsp:txXfrm>
    </dsp:sp>
    <dsp:sp modelId="{5D09E6BF-D89B-4E2D-AABA-C40BE704A9C8}">
      <dsp:nvSpPr>
        <dsp:cNvPr id="0" name=""/>
        <dsp:cNvSpPr/>
      </dsp:nvSpPr>
      <dsp:spPr>
        <a:xfrm>
          <a:off x="1708970" y="2583388"/>
          <a:ext cx="1160739" cy="1201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Treatment in VR; AR omiting parts of PR</a:t>
          </a:r>
        </a:p>
      </dsp:txBody>
      <dsp:txXfrm>
        <a:off x="1742967" y="2617385"/>
        <a:ext cx="1092745" cy="1133695"/>
      </dsp:txXfrm>
    </dsp:sp>
    <dsp:sp modelId="{69FF541D-3BC2-41FD-A146-C5B8D5D2F777}">
      <dsp:nvSpPr>
        <dsp:cNvPr id="0" name=""/>
        <dsp:cNvSpPr/>
      </dsp:nvSpPr>
      <dsp:spPr>
        <a:xfrm>
          <a:off x="3123621" y="0"/>
          <a:ext cx="1450924" cy="39855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1" kern="1200">
              <a:latin typeface="Times New Roman" panose="02020603050405020304" pitchFamily="18" charset="0"/>
              <a:cs typeface="Times New Roman" panose="02020603050405020304" pitchFamily="18" charset="0"/>
            </a:rPr>
            <a:t>AI-generted content (non representative) with real impact on PR</a:t>
          </a:r>
        </a:p>
      </dsp:txBody>
      <dsp:txXfrm>
        <a:off x="3123621" y="0"/>
        <a:ext cx="1450924" cy="1195656"/>
      </dsp:txXfrm>
    </dsp:sp>
    <dsp:sp modelId="{F1B6B646-DACC-4CAB-94C7-ED579131D120}">
      <dsp:nvSpPr>
        <dsp:cNvPr id="0" name=""/>
        <dsp:cNvSpPr/>
      </dsp:nvSpPr>
      <dsp:spPr>
        <a:xfrm>
          <a:off x="3268714" y="1196823"/>
          <a:ext cx="1160739" cy="1201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dirty="0">
              <a:latin typeface="Times New Roman" panose="02020603050405020304" pitchFamily="18" charset="0"/>
              <a:cs typeface="Times New Roman" panose="02020603050405020304" pitchFamily="18" charset="0"/>
            </a:rPr>
            <a:t>Chat GPT essay; AI </a:t>
          </a:r>
          <a:r>
            <a:rPr lang="nl-NL" sz="1200" kern="1200" dirty="0" err="1">
              <a:latin typeface="Times New Roman" panose="02020603050405020304" pitchFamily="18" charset="0"/>
              <a:cs typeface="Times New Roman" panose="02020603050405020304" pitchFamily="18" charset="0"/>
            </a:rPr>
            <a:t>generated</a:t>
          </a:r>
          <a:r>
            <a:rPr lang="nl-NL" sz="1200" kern="1200" dirty="0">
              <a:latin typeface="Times New Roman" panose="02020603050405020304" pitchFamily="18" charset="0"/>
              <a:cs typeface="Times New Roman" panose="02020603050405020304" pitchFamily="18" charset="0"/>
            </a:rPr>
            <a:t> art; etc. </a:t>
          </a:r>
        </a:p>
      </dsp:txBody>
      <dsp:txXfrm>
        <a:off x="3302711" y="1230820"/>
        <a:ext cx="1092745" cy="1133695"/>
      </dsp:txXfrm>
    </dsp:sp>
    <dsp:sp modelId="{CACBFB05-EDC0-4A3D-A1C2-C7D081AFD8E8}">
      <dsp:nvSpPr>
        <dsp:cNvPr id="0" name=""/>
        <dsp:cNvSpPr/>
      </dsp:nvSpPr>
      <dsp:spPr>
        <a:xfrm>
          <a:off x="3268714" y="2583388"/>
          <a:ext cx="1160739" cy="1201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nl-NL" sz="1900" kern="1200">
              <a:latin typeface="Times New Roman" panose="02020603050405020304" pitchFamily="18" charset="0"/>
              <a:cs typeface="Times New Roman" panose="02020603050405020304" pitchFamily="18" charset="0"/>
            </a:rPr>
            <a:t>AI generated avatar influencer</a:t>
          </a:r>
        </a:p>
      </dsp:txBody>
      <dsp:txXfrm>
        <a:off x="3302711" y="2617385"/>
        <a:ext cx="1092745" cy="1133695"/>
      </dsp:txXfrm>
    </dsp:sp>
    <dsp:sp modelId="{05BD013F-A0D0-41FD-9F15-C04FAECB2709}">
      <dsp:nvSpPr>
        <dsp:cNvPr id="0" name=""/>
        <dsp:cNvSpPr/>
      </dsp:nvSpPr>
      <dsp:spPr>
        <a:xfrm>
          <a:off x="4683365" y="0"/>
          <a:ext cx="1450924" cy="39855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1" kern="1200">
              <a:latin typeface="Times New Roman" panose="02020603050405020304" pitchFamily="18" charset="0"/>
              <a:cs typeface="Times New Roman" panose="02020603050405020304" pitchFamily="18" charset="0"/>
            </a:rPr>
            <a:t>AI-generated content being placed in PR</a:t>
          </a:r>
        </a:p>
      </dsp:txBody>
      <dsp:txXfrm>
        <a:off x="4683365" y="0"/>
        <a:ext cx="1450924" cy="1195656"/>
      </dsp:txXfrm>
    </dsp:sp>
    <dsp:sp modelId="{C090FD7B-090F-4E8A-B561-76A5C5D02651}">
      <dsp:nvSpPr>
        <dsp:cNvPr id="0" name=""/>
        <dsp:cNvSpPr/>
      </dsp:nvSpPr>
      <dsp:spPr>
        <a:xfrm>
          <a:off x="4828457" y="1195656"/>
          <a:ext cx="1160739" cy="25905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HRs</a:t>
          </a:r>
        </a:p>
      </dsp:txBody>
      <dsp:txXfrm>
        <a:off x="4862454" y="1229653"/>
        <a:ext cx="1092745" cy="2522594"/>
      </dsp:txXfrm>
    </dsp:sp>
    <dsp:sp modelId="{13796329-81F9-4D66-AA03-FECA2B1FAA93}">
      <dsp:nvSpPr>
        <dsp:cNvPr id="0" name=""/>
        <dsp:cNvSpPr/>
      </dsp:nvSpPr>
      <dsp:spPr>
        <a:xfrm>
          <a:off x="6243108" y="0"/>
          <a:ext cx="1450924" cy="39855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b="1" kern="1200">
              <a:latin typeface="Times New Roman" panose="02020603050405020304" pitchFamily="18" charset="0"/>
              <a:cs typeface="Times New Roman" panose="02020603050405020304" pitchFamily="18" charset="0"/>
            </a:rPr>
            <a:t>AI-generated content allowing better perception of reality</a:t>
          </a:r>
        </a:p>
      </dsp:txBody>
      <dsp:txXfrm>
        <a:off x="6243108" y="0"/>
        <a:ext cx="1450924" cy="1195656"/>
      </dsp:txXfrm>
    </dsp:sp>
    <dsp:sp modelId="{53745B49-EB41-472F-BF4C-218F7689FF82}">
      <dsp:nvSpPr>
        <dsp:cNvPr id="0" name=""/>
        <dsp:cNvSpPr/>
      </dsp:nvSpPr>
      <dsp:spPr>
        <a:xfrm>
          <a:off x="6388201" y="1195656"/>
          <a:ext cx="1160739" cy="25905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AR allowing perception of ultra-violet, sonar signals, etc. </a:t>
          </a:r>
        </a:p>
      </dsp:txBody>
      <dsp:txXfrm>
        <a:off x="6422198" y="1229653"/>
        <a:ext cx="1092745" cy="252259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F6CCBF3A-D7FB-4B97-8FD5-6FFB20CB1E84}" type="datetimeFigureOut">
              <a:rPr lang="en-US" smtClean="0"/>
              <a:t>7/6/2023</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439020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336673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1092469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3765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419186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6CCBF3A-D7FB-4B97-8FD5-6FFB20CB1E84}" type="datetimeFigureOut">
              <a:rPr lang="en-US" smtClean="0"/>
              <a:t>7/6/2023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414961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6CCBF3A-D7FB-4B97-8FD5-6FFB20CB1E84}" type="datetimeFigureOut">
              <a:rPr lang="en-US" smtClean="0"/>
              <a:t>7/6/2023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529989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BF3A-D7FB-4B97-8FD5-6FFB20CB1E84}"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050908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BF3A-D7FB-4B97-8FD5-6FFB20CB1E84}"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195196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BF3A-D7FB-4B97-8FD5-6FFB20CB1E84}"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93434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CCBF3A-D7FB-4B97-8FD5-6FFB20CB1E84}"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06070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CCBF3A-D7FB-4B97-8FD5-6FFB20CB1E84}"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560449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CCBF3A-D7FB-4B97-8FD5-6FFB20CB1E84}" type="datetimeFigureOut">
              <a:rPr lang="en-US" smtClean="0"/>
              <a:t>7/6/2023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322434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CCBF3A-D7FB-4B97-8FD5-6FFB20CB1E84}" type="datetimeFigureOut">
              <a:rPr lang="en-US" smtClean="0"/>
              <a:t>7/6/2023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105538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CCBF3A-D7FB-4B97-8FD5-6FFB20CB1E84}" type="datetimeFigureOut">
              <a:rPr lang="en-US" smtClean="0"/>
              <a:t>7/6/2023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637556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1116628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851201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CCBF3A-D7FB-4B97-8FD5-6FFB20CB1E84}" type="datetimeFigureOut">
              <a:rPr lang="en-US" smtClean="0"/>
              <a:t>7/6/2023</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109D357-8067-4A1F-97B2-93C5160B78D9}" type="slidenum">
              <a:rPr lang="en-US" smtClean="0"/>
              <a:t>‹nr.›</a:t>
            </a:fld>
            <a:endParaRPr lang="en-US"/>
          </a:p>
        </p:txBody>
      </p:sp>
    </p:spTree>
    <p:extLst>
      <p:ext uri="{BB962C8B-B14F-4D97-AF65-F5344CB8AC3E}">
        <p14:creationId xmlns:p14="http://schemas.microsoft.com/office/powerpoint/2010/main" val="1340287138"/>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1DC3-D455-D302-70AE-D84E334231A2}"/>
              </a:ext>
            </a:extLst>
          </p:cNvPr>
          <p:cNvSpPr>
            <a:spLocks noGrp="1"/>
          </p:cNvSpPr>
          <p:nvPr>
            <p:ph type="ctrTitle"/>
          </p:nvPr>
        </p:nvSpPr>
        <p:spPr>
          <a:xfrm>
            <a:off x="1251082" y="4660681"/>
            <a:ext cx="9689834" cy="1125050"/>
          </a:xfrm>
        </p:spPr>
        <p:txBody>
          <a:bodyPr anchor="b">
            <a:normAutofit/>
          </a:bodyPr>
          <a:lstStyle/>
          <a:p>
            <a:pPr algn="ctr"/>
            <a:r>
              <a:rPr lang="en-US" sz="3700" b="1" i="0" dirty="0">
                <a:effectLst/>
              </a:rPr>
              <a:t>Regulating the Synthetic Society</a:t>
            </a:r>
            <a:endParaRPr lang="nl-NL" sz="3700" dirty="0"/>
          </a:p>
        </p:txBody>
      </p:sp>
      <p:sp>
        <p:nvSpPr>
          <p:cNvPr id="3" name="Subtitle 2">
            <a:extLst>
              <a:ext uri="{FF2B5EF4-FFF2-40B4-BE49-F238E27FC236}">
                <a16:creationId xmlns:a16="http://schemas.microsoft.com/office/drawing/2014/main" id="{BD5C0735-5161-FE68-359B-57833F99A818}"/>
              </a:ext>
            </a:extLst>
          </p:cNvPr>
          <p:cNvSpPr>
            <a:spLocks noGrp="1"/>
          </p:cNvSpPr>
          <p:nvPr>
            <p:ph type="subTitle" idx="1"/>
          </p:nvPr>
        </p:nvSpPr>
        <p:spPr>
          <a:xfrm>
            <a:off x="1938997" y="5866227"/>
            <a:ext cx="8314005" cy="696351"/>
          </a:xfrm>
        </p:spPr>
        <p:txBody>
          <a:bodyPr>
            <a:normAutofit/>
          </a:bodyPr>
          <a:lstStyle/>
          <a:p>
            <a:pPr algn="ctr"/>
            <a:r>
              <a:rPr lang="en-US"/>
              <a:t>Bart van der Sloot</a:t>
            </a:r>
            <a:endParaRPr lang="nl-NL"/>
          </a:p>
        </p:txBody>
      </p:sp>
      <p:sp>
        <p:nvSpPr>
          <p:cNvPr id="20" name="Slide Number Placeholder 18">
            <a:extLst>
              <a:ext uri="{FF2B5EF4-FFF2-40B4-BE49-F238E27FC236}">
                <a16:creationId xmlns:a16="http://schemas.microsoft.com/office/drawing/2014/main" id="{C1C55277-AB30-473F-9D07-4466F5769291}"/>
              </a:ext>
            </a:extLst>
          </p:cNvPr>
          <p:cNvSpPr>
            <a:spLocks noGrp="1"/>
          </p:cNvSpPr>
          <p:nvPr>
            <p:ph type="sldNum" sz="quarter" idx="12"/>
          </p:nvPr>
        </p:nvSpPr>
        <p:spPr/>
        <p:txBody>
          <a:bodyPr>
            <a:normAutofit/>
          </a:bodyPr>
          <a:lstStyle/>
          <a:p>
            <a:pPr>
              <a:spcAft>
                <a:spcPts val="600"/>
              </a:spcAft>
            </a:pPr>
            <a:fld id="{3E131995-E962-4131-8504-6B962D7140A6}" type="slidenum">
              <a:rPr lang="en-US" smtClean="0"/>
              <a:pPr>
                <a:spcAft>
                  <a:spcPts val="600"/>
                </a:spcAft>
              </a:pPr>
              <a:t>1</a:t>
            </a:fld>
            <a:endParaRPr lang="en-US"/>
          </a:p>
        </p:txBody>
      </p:sp>
      <p:pic>
        <p:nvPicPr>
          <p:cNvPr id="4" name="Picture 3" descr="Close up of circuit board">
            <a:extLst>
              <a:ext uri="{FF2B5EF4-FFF2-40B4-BE49-F238E27FC236}">
                <a16:creationId xmlns:a16="http://schemas.microsoft.com/office/drawing/2014/main" id="{73C747BA-37BE-FAFE-589E-E19A70B7E62B}"/>
              </a:ext>
            </a:extLst>
          </p:cNvPr>
          <p:cNvPicPr>
            <a:picLocks noChangeAspect="1"/>
          </p:cNvPicPr>
          <p:nvPr/>
        </p:nvPicPr>
        <p:blipFill rotWithShape="1">
          <a:blip r:embed="rId2"/>
          <a:srcRect t="21024" b="26073"/>
          <a:stretch/>
        </p:blipFill>
        <p:spPr>
          <a:xfrm>
            <a:off x="20" y="1"/>
            <a:ext cx="12191980" cy="4305300"/>
          </a:xfrm>
          <a:prstGeom prst="rect">
            <a:avLst/>
          </a:prstGeom>
          <a:noFill/>
        </p:spPr>
      </p:pic>
    </p:spTree>
    <p:extLst>
      <p:ext uri="{BB962C8B-B14F-4D97-AF65-F5344CB8AC3E}">
        <p14:creationId xmlns:p14="http://schemas.microsoft.com/office/powerpoint/2010/main" val="148016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7" descr="why mask blurry · Issue #892 · iperov/DeepFaceLab · GitHub">
            <a:extLst>
              <a:ext uri="{FF2B5EF4-FFF2-40B4-BE49-F238E27FC236}">
                <a16:creationId xmlns:a16="http://schemas.microsoft.com/office/drawing/2014/main" id="{D86553FD-6461-EB5B-A1EC-00A3DC9BE9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6302" y="1270211"/>
            <a:ext cx="2857500" cy="2822575"/>
          </a:xfrm>
          <a:prstGeom prst="rect">
            <a:avLst/>
          </a:prstGeom>
          <a:noFill/>
          <a:ln>
            <a:noFill/>
          </a:ln>
        </p:spPr>
      </p:pic>
      <p:pic>
        <p:nvPicPr>
          <p:cNvPr id="4" name="Afbeelding 8" descr="LEGACY] [GUIDE] - DeepFaceLab 1.0 Guide">
            <a:extLst>
              <a:ext uri="{FF2B5EF4-FFF2-40B4-BE49-F238E27FC236}">
                <a16:creationId xmlns:a16="http://schemas.microsoft.com/office/drawing/2014/main" id="{72B0EA53-7DC8-145E-C36F-4057E4276E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3802" y="1270211"/>
            <a:ext cx="2762250" cy="2835275"/>
          </a:xfrm>
          <a:prstGeom prst="rect">
            <a:avLst/>
          </a:prstGeom>
          <a:noFill/>
          <a:ln>
            <a:noFill/>
          </a:ln>
        </p:spPr>
      </p:pic>
      <p:pic>
        <p:nvPicPr>
          <p:cNvPr id="5" name="Afbeelding 26" descr="Fakelab – A Deepfake Audio Detection Tool">
            <a:extLst>
              <a:ext uri="{FF2B5EF4-FFF2-40B4-BE49-F238E27FC236}">
                <a16:creationId xmlns:a16="http://schemas.microsoft.com/office/drawing/2014/main" id="{8BD9B57B-74A2-BDEB-7D29-445D7CFDA900}"/>
              </a:ext>
            </a:extLst>
          </p:cNvPr>
          <p:cNvPicPr>
            <a:picLocks noChangeAspect="1"/>
          </p:cNvPicPr>
          <p:nvPr/>
        </p:nvPicPr>
        <p:blipFill rotWithShape="1">
          <a:blip r:embed="rId5">
            <a:extLst>
              <a:ext uri="{28A0092B-C50C-407E-A947-70E740481C1C}">
                <a14:useLocalDpi xmlns:a14="http://schemas.microsoft.com/office/drawing/2010/main" val="0"/>
              </a:ext>
            </a:extLst>
          </a:blip>
          <a:srcRect l="2810" t="6492" r="2778" b="6209"/>
          <a:stretch/>
        </p:blipFill>
        <p:spPr bwMode="auto">
          <a:xfrm>
            <a:off x="3512489" y="4092786"/>
            <a:ext cx="5643563" cy="25622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0997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Remote Sensing | Free Full-Text | Generative Adversarial Networks Based on  Collaborative Learning and Attention Mechanism for Hyperspectral Image  Classification">
            <a:extLst>
              <a:ext uri="{FF2B5EF4-FFF2-40B4-BE49-F238E27FC236}">
                <a16:creationId xmlns:a16="http://schemas.microsoft.com/office/drawing/2014/main" id="{27CBA101-E9F3-C4CA-24AD-6E6C15C734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0472" y="2185857"/>
            <a:ext cx="7481819" cy="3695618"/>
          </a:xfrm>
          <a:prstGeom prst="rect">
            <a:avLst/>
          </a:prstGeom>
          <a:noFill/>
          <a:ln>
            <a:noFill/>
          </a:ln>
        </p:spPr>
      </p:pic>
    </p:spTree>
    <p:extLst>
      <p:ext uri="{BB962C8B-B14F-4D97-AF65-F5344CB8AC3E}">
        <p14:creationId xmlns:p14="http://schemas.microsoft.com/office/powerpoint/2010/main" val="1932120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Fakelab – A Deepfake Audio Detection Tool">
            <a:extLst>
              <a:ext uri="{FF2B5EF4-FFF2-40B4-BE49-F238E27FC236}">
                <a16:creationId xmlns:a16="http://schemas.microsoft.com/office/drawing/2014/main" id="{93B78A4B-26CC-7558-8AF8-7FF0C7F6424A}"/>
              </a:ext>
            </a:extLst>
          </p:cNvPr>
          <p:cNvPicPr>
            <a:picLocks noChangeAspect="1"/>
          </p:cNvPicPr>
          <p:nvPr/>
        </p:nvPicPr>
        <p:blipFill rotWithShape="1">
          <a:blip r:embed="rId3">
            <a:extLst>
              <a:ext uri="{28A0092B-C50C-407E-A947-70E740481C1C}">
                <a14:useLocalDpi xmlns:a14="http://schemas.microsoft.com/office/drawing/2010/main" val="0"/>
              </a:ext>
            </a:extLst>
          </a:blip>
          <a:srcRect l="2810" t="6492" r="2778" b="6209"/>
          <a:stretch/>
        </p:blipFill>
        <p:spPr bwMode="auto">
          <a:xfrm>
            <a:off x="2741041" y="2450494"/>
            <a:ext cx="8203933" cy="36476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4518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EC542976-46C9-D9A7-39F1-CF4DBED9EAD9}"/>
              </a:ext>
            </a:extLst>
          </p:cNvPr>
          <p:cNvSpPr txBox="1"/>
          <p:nvPr/>
        </p:nvSpPr>
        <p:spPr>
          <a:xfrm>
            <a:off x="4050660" y="1402572"/>
            <a:ext cx="6101482" cy="4335610"/>
          </a:xfrm>
          <a:prstGeom prst="rect">
            <a:avLst/>
          </a:prstGeom>
          <a:noFill/>
        </p:spPr>
        <p:txBody>
          <a:bodyPr wrap="square">
            <a:spAutoFit/>
          </a:bodyPr>
          <a:lstStyle/>
          <a:p>
            <a:pPr>
              <a:lnSpc>
                <a:spcPts val="1500"/>
              </a:lnSpc>
              <a:tabLst>
                <a:tab pos="180340" algn="l"/>
              </a:tabLst>
            </a:pPr>
            <a:r>
              <a:rPr lang="en-GB" sz="2000" dirty="0">
                <a:effectLst/>
                <a:latin typeface="Times New Roman" panose="02020603050405020304" pitchFamily="18" charset="0"/>
                <a:ea typeface="Calibri" panose="020F0502020204030204" pitchFamily="34" charset="0"/>
                <a:cs typeface="Tahoma" panose="020B0604030504040204" pitchFamily="34" charset="0"/>
              </a:rPr>
              <a:t>Six relevant factors are important for the question of whether material should be deemed a DF:</a:t>
            </a:r>
            <a:br>
              <a:rPr lang="en-GB" sz="2000" dirty="0">
                <a:effectLst/>
                <a:latin typeface="Times New Roman" panose="02020603050405020304" pitchFamily="18" charset="0"/>
                <a:ea typeface="Calibri" panose="020F0502020204030204" pitchFamily="34" charset="0"/>
                <a:cs typeface="Tahoma" panose="020B0604030504040204" pitchFamily="34" charset="0"/>
              </a:rPr>
            </a:br>
            <a:endParaRPr lang="nl-NL" sz="1400" dirty="0">
              <a:effectLst/>
              <a:latin typeface="Avenir Next"/>
              <a:ea typeface="Times New Roman" panose="02020603050405020304" pitchFamily="18" charset="0"/>
              <a:cs typeface="Tahoma" panose="020B0604030504040204" pitchFamily="34" charset="0"/>
            </a:endParaRPr>
          </a:p>
          <a:p>
            <a:pPr marL="457200" lvl="0" indent="-457200">
              <a:lnSpc>
                <a:spcPts val="1500"/>
              </a:lnSpc>
              <a:buFont typeface="+mj-lt"/>
              <a:buAutoNum type="arabicPeriod"/>
              <a:tabLst>
                <a:tab pos="180340" algn="l"/>
              </a:tabLst>
            </a:pPr>
            <a:r>
              <a:rPr lang="en-GB" sz="2000" dirty="0">
                <a:effectLst/>
                <a:latin typeface="Times New Roman" panose="02020603050405020304" pitchFamily="18" charset="0"/>
                <a:ea typeface="Calibri" panose="020F0502020204030204" pitchFamily="34" charset="0"/>
                <a:cs typeface="Tahoma" panose="020B0604030504040204" pitchFamily="34" charset="0"/>
              </a:rPr>
              <a:t>Type of data carrier and therefore the extent to which the fake infiltrates’ the consumer’s mind in unfiltered form;</a:t>
            </a:r>
            <a:br>
              <a:rPr lang="en-GB" sz="2000" dirty="0">
                <a:effectLst/>
                <a:latin typeface="Times New Roman" panose="02020603050405020304" pitchFamily="18" charset="0"/>
                <a:ea typeface="Calibri" panose="020F0502020204030204" pitchFamily="34" charset="0"/>
                <a:cs typeface="Tahoma" panose="020B0604030504040204" pitchFamily="34" charset="0"/>
              </a:rPr>
            </a:br>
            <a:endParaRPr lang="nl-NL" sz="1400" dirty="0">
              <a:effectLst/>
              <a:latin typeface="Avenir Next"/>
              <a:ea typeface="Times New Roman" panose="02020603050405020304" pitchFamily="18" charset="0"/>
              <a:cs typeface="Tahoma" panose="020B0604030504040204" pitchFamily="34" charset="0"/>
            </a:endParaRPr>
          </a:p>
          <a:p>
            <a:pPr marL="457200" lvl="0" indent="-457200">
              <a:lnSpc>
                <a:spcPts val="1500"/>
              </a:lnSpc>
              <a:buFont typeface="+mj-lt"/>
              <a:buAutoNum type="arabicPeriod"/>
              <a:tabLst>
                <a:tab pos="180340" algn="l"/>
              </a:tabLst>
            </a:pPr>
            <a:r>
              <a:rPr lang="en-GB" sz="2000" dirty="0">
                <a:effectLst/>
                <a:latin typeface="Times New Roman" panose="02020603050405020304" pitchFamily="18" charset="0"/>
                <a:ea typeface="Calibri" panose="020F0502020204030204" pitchFamily="34" charset="0"/>
                <a:cs typeface="Tahoma" panose="020B0604030504040204" pitchFamily="34" charset="0"/>
              </a:rPr>
              <a:t>The advanced or cutting-edge nature of the technology used for creating the material;</a:t>
            </a:r>
            <a:br>
              <a:rPr lang="en-GB" sz="2000" dirty="0">
                <a:effectLst/>
                <a:latin typeface="Times New Roman" panose="02020603050405020304" pitchFamily="18" charset="0"/>
                <a:ea typeface="Calibri" panose="020F0502020204030204" pitchFamily="34" charset="0"/>
                <a:cs typeface="Tahoma" panose="020B0604030504040204" pitchFamily="34" charset="0"/>
              </a:rPr>
            </a:br>
            <a:endParaRPr lang="nl-NL" sz="1400" dirty="0">
              <a:effectLst/>
              <a:latin typeface="Avenir Next"/>
              <a:ea typeface="Times New Roman" panose="02020603050405020304" pitchFamily="18" charset="0"/>
              <a:cs typeface="Tahoma" panose="020B0604030504040204" pitchFamily="34" charset="0"/>
            </a:endParaRPr>
          </a:p>
          <a:p>
            <a:pPr marL="457200" lvl="0" indent="-457200">
              <a:lnSpc>
                <a:spcPts val="1500"/>
              </a:lnSpc>
              <a:buFont typeface="+mj-lt"/>
              <a:buAutoNum type="arabicPeriod"/>
              <a:tabLst>
                <a:tab pos="180340" algn="l"/>
              </a:tabLst>
            </a:pPr>
            <a:r>
              <a:rPr lang="en-GB" sz="2000" dirty="0">
                <a:effectLst/>
                <a:latin typeface="Times New Roman" panose="02020603050405020304" pitchFamily="18" charset="0"/>
                <a:ea typeface="Calibri" panose="020F0502020204030204" pitchFamily="34" charset="0"/>
                <a:cs typeface="Tahoma" panose="020B0604030504040204" pitchFamily="34" charset="0"/>
              </a:rPr>
              <a:t>The degree of manipulation (the bigger the manipulation, the more the authentic view on reality is distorted);</a:t>
            </a:r>
            <a:br>
              <a:rPr lang="en-GB" sz="2000" dirty="0">
                <a:effectLst/>
                <a:latin typeface="Times New Roman" panose="02020603050405020304" pitchFamily="18" charset="0"/>
                <a:ea typeface="Calibri" panose="020F0502020204030204" pitchFamily="34" charset="0"/>
                <a:cs typeface="Tahoma" panose="020B0604030504040204" pitchFamily="34" charset="0"/>
              </a:rPr>
            </a:br>
            <a:endParaRPr lang="nl-NL" sz="1400" dirty="0">
              <a:effectLst/>
              <a:latin typeface="Avenir Next"/>
              <a:ea typeface="Times New Roman" panose="02020603050405020304" pitchFamily="18" charset="0"/>
              <a:cs typeface="Tahoma" panose="020B0604030504040204" pitchFamily="34" charset="0"/>
            </a:endParaRPr>
          </a:p>
          <a:p>
            <a:pPr marL="457200" lvl="0" indent="-457200">
              <a:lnSpc>
                <a:spcPts val="1500"/>
              </a:lnSpc>
              <a:buFont typeface="+mj-lt"/>
              <a:buAutoNum type="arabicPeriod"/>
              <a:tabLst>
                <a:tab pos="180340" algn="l"/>
              </a:tabLst>
            </a:pPr>
            <a:r>
              <a:rPr lang="en-GB" sz="2000" dirty="0">
                <a:effectLst/>
                <a:latin typeface="Times New Roman" panose="02020603050405020304" pitchFamily="18" charset="0"/>
                <a:ea typeface="Calibri" panose="020F0502020204030204" pitchFamily="34" charset="0"/>
                <a:cs typeface="Tahoma" panose="020B0604030504040204" pitchFamily="34" charset="0"/>
              </a:rPr>
              <a:t>The degree to which the manipulation is essential/relevant to the context;</a:t>
            </a:r>
            <a:br>
              <a:rPr lang="en-GB" sz="2000" dirty="0">
                <a:effectLst/>
                <a:latin typeface="Times New Roman" panose="02020603050405020304" pitchFamily="18" charset="0"/>
                <a:ea typeface="Calibri" panose="020F0502020204030204" pitchFamily="34" charset="0"/>
                <a:cs typeface="Tahoma" panose="020B0604030504040204" pitchFamily="34" charset="0"/>
              </a:rPr>
            </a:br>
            <a:endParaRPr lang="nl-NL" sz="1400" dirty="0">
              <a:effectLst/>
              <a:latin typeface="Avenir Next"/>
              <a:ea typeface="Times New Roman" panose="02020603050405020304" pitchFamily="18" charset="0"/>
              <a:cs typeface="Tahoma" panose="020B0604030504040204" pitchFamily="34" charset="0"/>
            </a:endParaRPr>
          </a:p>
          <a:p>
            <a:pPr marL="457200" lvl="0" indent="-457200">
              <a:lnSpc>
                <a:spcPts val="1500"/>
              </a:lnSpc>
              <a:buFont typeface="+mj-lt"/>
              <a:buAutoNum type="arabicPeriod"/>
              <a:tabLst>
                <a:tab pos="180340" algn="l"/>
              </a:tabLst>
            </a:pPr>
            <a:r>
              <a:rPr lang="en-GB" sz="2000" dirty="0">
                <a:effectLst/>
                <a:latin typeface="Times New Roman" panose="02020603050405020304" pitchFamily="18" charset="0"/>
                <a:ea typeface="Calibri" panose="020F0502020204030204" pitchFamily="34" charset="0"/>
                <a:cs typeface="Tahoma" panose="020B0604030504040204" pitchFamily="34" charset="0"/>
              </a:rPr>
              <a:t>Whether the deepfake involves a living, deceased or non-existent person;</a:t>
            </a:r>
            <a:br>
              <a:rPr lang="en-GB" sz="2000" dirty="0">
                <a:effectLst/>
                <a:latin typeface="Times New Roman" panose="02020603050405020304" pitchFamily="18" charset="0"/>
                <a:ea typeface="Calibri" panose="020F0502020204030204" pitchFamily="34" charset="0"/>
                <a:cs typeface="Tahoma" panose="020B0604030504040204" pitchFamily="34" charset="0"/>
              </a:rPr>
            </a:br>
            <a:endParaRPr lang="nl-NL" sz="1400" dirty="0">
              <a:effectLst/>
              <a:latin typeface="Avenir Next"/>
              <a:ea typeface="Times New Roman" panose="02020603050405020304" pitchFamily="18" charset="0"/>
              <a:cs typeface="Tahoma" panose="020B0604030504040204" pitchFamily="34" charset="0"/>
            </a:endParaRPr>
          </a:p>
          <a:p>
            <a:pPr marL="457200" lvl="0" indent="-457200">
              <a:lnSpc>
                <a:spcPts val="1500"/>
              </a:lnSpc>
              <a:buFont typeface="+mj-lt"/>
              <a:buAutoNum type="arabicPeriod"/>
              <a:tabLst>
                <a:tab pos="180340" algn="l"/>
              </a:tabLst>
            </a:pPr>
            <a:r>
              <a:rPr lang="en-GB" sz="2000" dirty="0">
                <a:effectLst/>
                <a:latin typeface="Times New Roman" panose="02020603050405020304" pitchFamily="18" charset="0"/>
                <a:ea typeface="Calibri" panose="020F0502020204030204" pitchFamily="34" charset="0"/>
                <a:cs typeface="Tahoma" panose="020B0604030504040204" pitchFamily="34" charset="0"/>
              </a:rPr>
              <a:t>The extent to which the user believes the material to be true</a:t>
            </a:r>
            <a:endParaRPr lang="nl-NL" sz="1400" dirty="0">
              <a:effectLst/>
              <a:latin typeface="Avenir Next"/>
              <a:ea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433206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ugmented reality will give us superpowers - Big Think">
            <a:extLst>
              <a:ext uri="{FF2B5EF4-FFF2-40B4-BE49-F238E27FC236}">
                <a16:creationId xmlns:a16="http://schemas.microsoft.com/office/drawing/2014/main" id="{5212FD92-173F-E265-B063-3707F7994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278" y="3698552"/>
            <a:ext cx="5075852" cy="285516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ugmented reality: What is it &amp; how will it affect telecommunications? -  VertiGIS">
            <a:extLst>
              <a:ext uri="{FF2B5EF4-FFF2-40B4-BE49-F238E27FC236}">
                <a16:creationId xmlns:a16="http://schemas.microsoft.com/office/drawing/2014/main" id="{B8518902-0F0D-1EE1-BAD1-FB7008CB2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52" y="3607868"/>
            <a:ext cx="4253982" cy="283598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Augmented Reality Glasses: Things to know about top AR glasses in 2021">
            <a:extLst>
              <a:ext uri="{FF2B5EF4-FFF2-40B4-BE49-F238E27FC236}">
                <a16:creationId xmlns:a16="http://schemas.microsoft.com/office/drawing/2014/main" id="{42DAEEBE-A4F3-2974-34A5-7154D5C67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873" y="219831"/>
            <a:ext cx="6783734" cy="2939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856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a:extLst>
              <a:ext uri="{FF2B5EF4-FFF2-40B4-BE49-F238E27FC236}">
                <a16:creationId xmlns:a16="http://schemas.microsoft.com/office/drawing/2014/main" id="{E4D1C828-6266-ADD1-43DA-119446EDC802}"/>
              </a:ext>
            </a:extLst>
          </p:cNvPr>
          <p:cNvGraphicFramePr/>
          <p:nvPr>
            <p:extLst>
              <p:ext uri="{D42A27DB-BD31-4B8C-83A1-F6EECF244321}">
                <p14:modId xmlns:p14="http://schemas.microsoft.com/office/powerpoint/2010/main" val="1326911869"/>
              </p:ext>
            </p:extLst>
          </p:nvPr>
        </p:nvGraphicFramePr>
        <p:xfrm>
          <a:off x="2857397" y="782831"/>
          <a:ext cx="7464140" cy="3532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1902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521449E4-E326-0218-53DB-52D46B1EFC94}"/>
              </a:ext>
            </a:extLst>
          </p:cNvPr>
          <p:cNvSpPr txBox="1"/>
          <p:nvPr/>
        </p:nvSpPr>
        <p:spPr>
          <a:xfrm>
            <a:off x="2978379" y="948813"/>
            <a:ext cx="7783912" cy="4524315"/>
          </a:xfrm>
          <a:prstGeom prst="rect">
            <a:avLst/>
          </a:prstGeom>
          <a:noFill/>
        </p:spPr>
        <p:txBody>
          <a:bodyPr wrap="square">
            <a:spAutoFit/>
          </a:bodyPr>
          <a:lstStyle/>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AR tracking generally happens through one of the following ways: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Fiducial marker-based tracking: In fiducial marker based tracking, inter alia, black and white squares with geometric figures are used as typical markers, which gives high contrast compared to background environment, allow for easy recognition. One of the downfalls of this approach is that the objects always have to be visible and cannot be obscured by other objects or weather induced obstacles during the augmentation;</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Hybrid based tracking: Two or more data sources such as GPS, compass and accelerometer are used to calculate position and orientation. This yields information as to what should be augmented in the field of view without any actual processing of the real image (obviously, it is used for placing the augmented layer);</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Modelled based tracking: by manipulating their position, colour or orientation, representations may accurately resemble predetermined 3D objects;</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Natural feature tracking: objects in the real world can be used as markers, focussing on the peculiar features that distinguish them from others.</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1483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521449E4-E326-0218-53DB-52D46B1EFC94}"/>
              </a:ext>
            </a:extLst>
          </p:cNvPr>
          <p:cNvSpPr txBox="1"/>
          <p:nvPr/>
        </p:nvSpPr>
        <p:spPr>
          <a:xfrm>
            <a:off x="2978379" y="948813"/>
            <a:ext cx="7783912" cy="4801314"/>
          </a:xfrm>
          <a:prstGeom prst="rect">
            <a:avLst/>
          </a:prstGeom>
          <a:noFill/>
        </p:spPr>
        <p:txBody>
          <a:bodyPr wrap="square">
            <a:spAutoFit/>
          </a:bodyPr>
          <a:lstStyle/>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AR devices work through various display types, which can be roughly divided in four: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Optical See-Through: this type of system is based on a transparent head mounted display to show the virtual environment directly over the real world; placed in front of the user’s eyes, the material of the display can be either glass, plastic or any other transparent material;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Virtual Retinal: this version of AR is based on the projection of a modulated beam of light (from an electronic source) directly onto the retina of the eyes of the users, producing a rasterized image;</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Video See-Through: a see-through device is typically placed on the head; it does not project a layer on the glass through which reality is seen, as in the first approach, but instead makes a combined projection by filming the environment and projecting those shots, with the additional artificial layer, on the screen in front of the user’s eyes;</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Monitor based: the least futuristic, but currently most used form of AR is like the third option, but instead of using a headset for display purposes, the image is shown on a desktop monitor or a mobile device.</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9159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521449E4-E326-0218-53DB-52D46B1EFC94}"/>
              </a:ext>
            </a:extLst>
          </p:cNvPr>
          <p:cNvSpPr txBox="1"/>
          <p:nvPr/>
        </p:nvSpPr>
        <p:spPr>
          <a:xfrm>
            <a:off x="2978379" y="948813"/>
            <a:ext cx="7783912" cy="3970318"/>
          </a:xfrm>
          <a:prstGeom prst="rect">
            <a:avLst/>
          </a:prstGeom>
          <a:noFill/>
        </p:spPr>
        <p:txBody>
          <a:bodyPr wrap="square">
            <a:spAutoFit/>
          </a:bodyPr>
          <a:lstStyle/>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For AR systems there are, by and large, four major types of interfaces: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Tangible AR interfaces: this variant of AR makes use of sticks, paddles and other real-world objects, to allow the user to navigate through or rearrange AR;</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Collaborative AR interfaces: this variant makes use of multiple displays to support remote and co-located activities, thus integrating the input from multiple devices with multiple locations;</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Hybrid AR interfaces: in the third variant, there is a possibility for its users to interact through various complementary interfaces as well as the possibility to interact through a wide range of interaction devices, making it suitable for unplanned, everyday interaction where it is not known in advance which type of interaction display or devices will be used;</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Multimodal interfaces: multimodal AR interfaces, the most recent of the four, combine real object input with naturally occurring forms of language and behaviour, such as speech, touch, natural hand gestures, or gaze.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5217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521449E4-E326-0218-53DB-52D46B1EFC94}"/>
              </a:ext>
            </a:extLst>
          </p:cNvPr>
          <p:cNvSpPr txBox="1"/>
          <p:nvPr/>
        </p:nvSpPr>
        <p:spPr>
          <a:xfrm>
            <a:off x="2749778" y="438469"/>
            <a:ext cx="7617808" cy="3970318"/>
          </a:xfrm>
          <a:prstGeom prst="rect">
            <a:avLst/>
          </a:prstGeom>
          <a:noFill/>
        </p:spPr>
        <p:txBody>
          <a:bodyPr wrap="square">
            <a:spAutoFit/>
          </a:bodyPr>
          <a:lstStyle/>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Cloud based architecture: operate in a client-server model with Mobile Augmented Reality Devices (MARs) executing the terminal applications, while the AR server is located in the cloud and accessible through the internet. </a:t>
            </a: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Edge based architecture: also operate as a client-server model, but the AR server is hosted at the network edge, which is more suitable to serve latency critical applications, as edge servers at the core network provide a large scale of services. </a:t>
            </a: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Localised architecture: functions with an AR server very close to the MAR device, or with the AR server being eliminated, in which case the MAR device performs all computing tasks.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Hybrid architecture: integrates the three previous approaches, allowing AR to switch between or combine several platforms whenever profitable in terms of functionality, efficiency or longevity.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1965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Third Millennium AI-Driven Humanoid Robots-SwissCognitive">
            <a:extLst>
              <a:ext uri="{FF2B5EF4-FFF2-40B4-BE49-F238E27FC236}">
                <a16:creationId xmlns:a16="http://schemas.microsoft.com/office/drawing/2014/main" id="{B45AF296-C7FC-BF00-DEFB-205BEFC9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15" y="354564"/>
            <a:ext cx="4198256" cy="3964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403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76" y="172179"/>
            <a:ext cx="4255538" cy="239374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ave automatic virtual environment - Wikipedia">
            <a:extLst>
              <a:ext uri="{FF2B5EF4-FFF2-40B4-BE49-F238E27FC236}">
                <a16:creationId xmlns:a16="http://schemas.microsoft.com/office/drawing/2014/main" id="{46553603-3F7C-0E86-363E-C3C6FD805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5387" y="1110343"/>
            <a:ext cx="6357257" cy="476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53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76" y="172179"/>
            <a:ext cx="4255538" cy="239374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D1CD4A6-861F-A3CB-FA25-F013FAB82CB7}"/>
              </a:ext>
            </a:extLst>
          </p:cNvPr>
          <p:cNvSpPr txBox="1"/>
          <p:nvPr/>
        </p:nvSpPr>
        <p:spPr>
          <a:xfrm>
            <a:off x="4655875" y="693842"/>
            <a:ext cx="6101482" cy="3693319"/>
          </a:xfrm>
          <a:prstGeom prst="rect">
            <a:avLst/>
          </a:prstGeom>
          <a:noFill/>
        </p:spPr>
        <p:txBody>
          <a:bodyPr wrap="square">
            <a:spAutoFit/>
          </a:bodyPr>
          <a:lstStyle/>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Fully Immersive VR: the user finds herself in a fully AI generated environment and gets sensory input from that environment through visual and audial display and force feedback from sensors;</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Desktop VR: less advanced, desktop VR uses subjective immersion, which is less realistic, though the feeling of immersion can be enhanced through stereoscopic vision;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Cave VR: operates in a small room specially designed for VR experiences in which a computer-generated environment is projected onto the walls. Most Cave VR systems work in a two stream fashion, both depending on physical to virtual synchronisation as visa versa, virtual to physical synchronisation.</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7355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76" y="172179"/>
            <a:ext cx="4255538" cy="239374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C39F9A4E-1518-9D16-21D4-1723A68D48B1}"/>
              </a:ext>
            </a:extLst>
          </p:cNvPr>
          <p:cNvSpPr txBox="1"/>
          <p:nvPr/>
        </p:nvSpPr>
        <p:spPr>
          <a:xfrm>
            <a:off x="4582347" y="442260"/>
            <a:ext cx="6101482" cy="4247317"/>
          </a:xfrm>
          <a:prstGeom prst="rect">
            <a:avLst/>
          </a:prstGeom>
          <a:noFill/>
        </p:spPr>
        <p:txBody>
          <a:bodyPr wrap="square">
            <a:spAutoFit/>
          </a:bodyPr>
          <a:lstStyle/>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Four type of output devices can be distinguished:</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Mobile Head-Mounted Displays (HMDs): these are usually deployed wireless and are able to operate without an additional PC. Such could be an add-one frame for a smart phone, an ergonomically designed smart phone case or a stand-alone system that is specifically designed for this purpose;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Wired HMDs: most stationary HMDs are connected to a powerful Personal Computer, but still allow the user to roam the space, usually a secluded room. This type is particularly suitable for both gaming and for training purposes;</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Haptic devices</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are generally body worn, but can also be carried by the user;</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Multi sensor devices: allow for a combination of audio, video, haptic and/or olfactory sensory input.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2619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76" y="172179"/>
            <a:ext cx="4255538" cy="239374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58386C22-A764-D500-0030-CAA8D9299CCC}"/>
              </a:ext>
            </a:extLst>
          </p:cNvPr>
          <p:cNvSpPr txBox="1"/>
          <p:nvPr/>
        </p:nvSpPr>
        <p:spPr>
          <a:xfrm>
            <a:off x="4682189" y="1314270"/>
            <a:ext cx="6101482" cy="3693319"/>
          </a:xfrm>
          <a:prstGeom prst="rect">
            <a:avLst/>
          </a:prstGeom>
          <a:noFill/>
        </p:spPr>
        <p:txBody>
          <a:bodyPr wrap="square">
            <a:spAutoFit/>
          </a:bodyPr>
          <a:lstStyle/>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As to the input devices, roughly three categories can be distinguished:</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Controllers: are commonly hand worn, allowing for input from buttons or touchpads, for example one joystick for each hand. These input devices may either be wired or wireless, or if multiple input devices are used, a combination of both;</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Navigation devices: the user can be provided with the illusion of moving through space, while staying relatively static, through the use of navigation devices;</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Body tracking devices: gestures and other body signals can be tracked by body tracking devices, inter alia through magnetic data gloves.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6485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screenshot, font, symbol&#10;&#10;Description automatically generated">
            <a:extLst>
              <a:ext uri="{FF2B5EF4-FFF2-40B4-BE49-F238E27FC236}">
                <a16:creationId xmlns:a16="http://schemas.microsoft.com/office/drawing/2014/main" id="{DA870CB3-F025-1A25-C3AF-6ECE8197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249" y="989045"/>
            <a:ext cx="8233942" cy="4823926"/>
          </a:xfrm>
          <a:prstGeom prst="rect">
            <a:avLst/>
          </a:prstGeom>
        </p:spPr>
      </p:pic>
      <p:sp>
        <p:nvSpPr>
          <p:cNvPr id="19" name="TextBox 18">
            <a:extLst>
              <a:ext uri="{FF2B5EF4-FFF2-40B4-BE49-F238E27FC236}">
                <a16:creationId xmlns:a16="http://schemas.microsoft.com/office/drawing/2014/main" id="{FBD17500-BBF5-A358-E38E-0029604DB235}"/>
              </a:ext>
            </a:extLst>
          </p:cNvPr>
          <p:cNvSpPr txBox="1"/>
          <p:nvPr/>
        </p:nvSpPr>
        <p:spPr>
          <a:xfrm>
            <a:off x="4697835" y="451636"/>
            <a:ext cx="2734811" cy="461665"/>
          </a:xfrm>
          <a:prstGeom prst="rect">
            <a:avLst/>
          </a:prstGeom>
          <a:noFill/>
        </p:spPr>
        <p:txBody>
          <a:bodyPr wrap="square" rtlCol="0">
            <a:spAutoFit/>
          </a:bodyPr>
          <a:lstStyle/>
          <a:p>
            <a:r>
              <a:rPr lang="en-GB" sz="2400" b="1" dirty="0">
                <a:effectLst/>
                <a:latin typeface="Times New Roman" panose="02020603050405020304" pitchFamily="18" charset="0"/>
                <a:ea typeface="Calibri" panose="020F0502020204030204" pitchFamily="34" charset="0"/>
              </a:rPr>
              <a:t>Resembling reality</a:t>
            </a:r>
            <a:endParaRPr lang="nl-NL" sz="2400" b="1" dirty="0"/>
          </a:p>
        </p:txBody>
      </p:sp>
      <p:sp>
        <p:nvSpPr>
          <p:cNvPr id="20" name="TextBox 19">
            <a:extLst>
              <a:ext uri="{FF2B5EF4-FFF2-40B4-BE49-F238E27FC236}">
                <a16:creationId xmlns:a16="http://schemas.microsoft.com/office/drawing/2014/main" id="{15AD74E3-75C4-7570-0797-C2437A5764F4}"/>
              </a:ext>
            </a:extLst>
          </p:cNvPr>
          <p:cNvSpPr txBox="1"/>
          <p:nvPr/>
        </p:nvSpPr>
        <p:spPr>
          <a:xfrm>
            <a:off x="8658836" y="3170175"/>
            <a:ext cx="2734811" cy="461665"/>
          </a:xfrm>
          <a:prstGeom prst="rect">
            <a:avLst/>
          </a:prstGeom>
          <a:noFill/>
        </p:spPr>
        <p:txBody>
          <a:bodyPr wrap="square" rtlCol="0">
            <a:spAutoFit/>
          </a:bodyPr>
          <a:lstStyle/>
          <a:p>
            <a:r>
              <a:rPr lang="en-GB" sz="2400" b="1" dirty="0">
                <a:effectLst/>
                <a:latin typeface="Times New Roman" panose="02020603050405020304" pitchFamily="18" charset="0"/>
                <a:ea typeface="Calibri" panose="020F0502020204030204" pitchFamily="34" charset="0"/>
              </a:rPr>
              <a:t>Interactive</a:t>
            </a:r>
            <a:endParaRPr lang="nl-NL" sz="2400" b="1" dirty="0"/>
          </a:p>
        </p:txBody>
      </p:sp>
      <p:sp>
        <p:nvSpPr>
          <p:cNvPr id="21" name="TextBox 20">
            <a:extLst>
              <a:ext uri="{FF2B5EF4-FFF2-40B4-BE49-F238E27FC236}">
                <a16:creationId xmlns:a16="http://schemas.microsoft.com/office/drawing/2014/main" id="{FAEEA69C-45EB-77B5-CF9E-871015AD1C11}"/>
              </a:ext>
            </a:extLst>
          </p:cNvPr>
          <p:cNvSpPr txBox="1"/>
          <p:nvPr/>
        </p:nvSpPr>
        <p:spPr>
          <a:xfrm>
            <a:off x="890631" y="3170174"/>
            <a:ext cx="2734811" cy="461665"/>
          </a:xfrm>
          <a:prstGeom prst="rect">
            <a:avLst/>
          </a:prstGeom>
          <a:noFill/>
        </p:spPr>
        <p:txBody>
          <a:bodyPr wrap="square" rtlCol="0">
            <a:spAutoFit/>
          </a:bodyPr>
          <a:lstStyle/>
          <a:p>
            <a:r>
              <a:rPr lang="en-GB" sz="2400" b="1" dirty="0">
                <a:effectLst/>
                <a:latin typeface="Times New Roman" panose="02020603050405020304" pitchFamily="18" charset="0"/>
                <a:ea typeface="Calibri" panose="020F0502020204030204" pitchFamily="34" charset="0"/>
              </a:rPr>
              <a:t>One-Directional</a:t>
            </a:r>
            <a:endParaRPr lang="nl-NL" sz="2400" b="1" dirty="0"/>
          </a:p>
        </p:txBody>
      </p:sp>
      <p:sp>
        <p:nvSpPr>
          <p:cNvPr id="22" name="TextBox 21">
            <a:extLst>
              <a:ext uri="{FF2B5EF4-FFF2-40B4-BE49-F238E27FC236}">
                <a16:creationId xmlns:a16="http://schemas.microsoft.com/office/drawing/2014/main" id="{FDAC004F-0954-1940-79FE-C98B90E074A8}"/>
              </a:ext>
            </a:extLst>
          </p:cNvPr>
          <p:cNvSpPr txBox="1"/>
          <p:nvPr/>
        </p:nvSpPr>
        <p:spPr>
          <a:xfrm>
            <a:off x="4728594" y="5944699"/>
            <a:ext cx="2734811" cy="461665"/>
          </a:xfrm>
          <a:prstGeom prst="rect">
            <a:avLst/>
          </a:prstGeom>
          <a:noFill/>
        </p:spPr>
        <p:txBody>
          <a:bodyPr wrap="square" rtlCol="0">
            <a:spAutoFit/>
          </a:bodyPr>
          <a:lstStyle/>
          <a:p>
            <a:r>
              <a:rPr lang="en-GB" sz="2400" b="1" dirty="0">
                <a:effectLst/>
                <a:latin typeface="Times New Roman" panose="02020603050405020304" pitchFamily="18" charset="0"/>
                <a:ea typeface="Calibri" panose="020F0502020204030204" pitchFamily="34" charset="0"/>
              </a:rPr>
              <a:t>Clearly Inauthentic</a:t>
            </a:r>
            <a:endParaRPr lang="nl-NL" sz="2400" b="1" dirty="0"/>
          </a:p>
        </p:txBody>
      </p:sp>
    </p:spTree>
    <p:extLst>
      <p:ext uri="{BB962C8B-B14F-4D97-AF65-F5344CB8AC3E}">
        <p14:creationId xmlns:p14="http://schemas.microsoft.com/office/powerpoint/2010/main" val="1805525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nn na Hotel Akasaka (Robot Hotel) - The Best Japan">
            <a:extLst>
              <a:ext uri="{FF2B5EF4-FFF2-40B4-BE49-F238E27FC236}">
                <a16:creationId xmlns:a16="http://schemas.microsoft.com/office/drawing/2014/main" id="{FC47F727-2FF5-FF80-C4E7-EF52F70F4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9753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424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ow Robot Taxis Will Change Transportation">
            <a:extLst>
              <a:ext uri="{FF2B5EF4-FFF2-40B4-BE49-F238E27FC236}">
                <a16:creationId xmlns:a16="http://schemas.microsoft.com/office/drawing/2014/main" id="{2800A483-D2DE-EEA0-57C1-C6E981962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209" y="0"/>
            <a:ext cx="5042597" cy="378010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ow, A Humanoid Robot Will Be Your Tour Guide In Japan - Outlook Traveller">
            <a:extLst>
              <a:ext uri="{FF2B5EF4-FFF2-40B4-BE49-F238E27FC236}">
                <a16:creationId xmlns:a16="http://schemas.microsoft.com/office/drawing/2014/main" id="{312C3D72-49A3-7B9C-F1EB-036B0FEFDD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4332" y="2915815"/>
            <a:ext cx="6380468" cy="365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372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ow Have Humanoid Robots Been Effective in Supporting our Healthcare  Workers during COVID-19? | Aldebaran">
            <a:extLst>
              <a:ext uri="{FF2B5EF4-FFF2-40B4-BE49-F238E27FC236}">
                <a16:creationId xmlns:a16="http://schemas.microsoft.com/office/drawing/2014/main" id="{CC24C633-FDE3-AC2E-261D-5651A2D5D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436" y="372447"/>
            <a:ext cx="62865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bots to be used in UK care homes to help reduce loneliness | Social care  | The Guardian">
            <a:extLst>
              <a:ext uri="{FF2B5EF4-FFF2-40B4-BE49-F238E27FC236}">
                <a16:creationId xmlns:a16="http://schemas.microsoft.com/office/drawing/2014/main" id="{D811D075-6142-5EA6-8F29-09EACBD38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611" y="3628053"/>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084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obonaut 2 - ROBOTS: Your Guide to the World of Robotics">
            <a:extLst>
              <a:ext uri="{FF2B5EF4-FFF2-40B4-BE49-F238E27FC236}">
                <a16:creationId xmlns:a16="http://schemas.microsoft.com/office/drawing/2014/main" id="{5A1C8CB8-9B61-6314-FDE7-1472183AA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616" y="0"/>
            <a:ext cx="5959151" cy="44693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s there a problem, (robotic) officer?” - Richard van Hooijdonk Blog">
            <a:extLst>
              <a:ext uri="{FF2B5EF4-FFF2-40B4-BE49-F238E27FC236}">
                <a16:creationId xmlns:a16="http://schemas.microsoft.com/office/drawing/2014/main" id="{F417606B-54D5-B096-FBCC-FC422099A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275" y="2846031"/>
            <a:ext cx="5891644" cy="387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456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ill Robots Make Good Friends? Scientists Are Already Starting to Find Out">
            <a:extLst>
              <a:ext uri="{FF2B5EF4-FFF2-40B4-BE49-F238E27FC236}">
                <a16:creationId xmlns:a16="http://schemas.microsoft.com/office/drawing/2014/main" id="{01B8247C-6F3A-399D-A483-D862D9BF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307" y="223936"/>
            <a:ext cx="6188976" cy="34827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n a robot ever become your friend?">
            <a:extLst>
              <a:ext uri="{FF2B5EF4-FFF2-40B4-BE49-F238E27FC236}">
                <a16:creationId xmlns:a16="http://schemas.microsoft.com/office/drawing/2014/main" id="{9CC0F542-3AD2-6C43-53D9-3E97DDD84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805" y="2532565"/>
            <a:ext cx="5500946" cy="410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309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Third Millennium AI-Driven Humanoid Robots-SwissCognitive">
            <a:extLst>
              <a:ext uri="{FF2B5EF4-FFF2-40B4-BE49-F238E27FC236}">
                <a16:creationId xmlns:a16="http://schemas.microsoft.com/office/drawing/2014/main" id="{B45AF296-C7FC-BF00-DEFB-205BEFC9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15" y="354564"/>
            <a:ext cx="4198256" cy="39642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epfakes Are Getting Better. But They're Still Easy to Spot | WIRED">
            <a:extLst>
              <a:ext uri="{FF2B5EF4-FFF2-40B4-BE49-F238E27FC236}">
                <a16:creationId xmlns:a16="http://schemas.microsoft.com/office/drawing/2014/main" id="{A3E18284-3B85-3FBF-2770-08FD6A3D0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939" y="354564"/>
            <a:ext cx="5896947" cy="331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353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5B261D-1C0E-626B-0F5E-DD77CEE9C64F}"/>
              </a:ext>
            </a:extLst>
          </p:cNvPr>
          <p:cNvPicPr>
            <a:picLocks noChangeAspect="1"/>
          </p:cNvPicPr>
          <p:nvPr/>
        </p:nvPicPr>
        <p:blipFill>
          <a:blip r:embed="rId3"/>
          <a:stretch>
            <a:fillRect/>
          </a:stretch>
        </p:blipFill>
        <p:spPr>
          <a:xfrm>
            <a:off x="5948914" y="317239"/>
            <a:ext cx="5820697" cy="4975123"/>
          </a:xfrm>
          <a:prstGeom prst="rect">
            <a:avLst/>
          </a:prstGeom>
        </p:spPr>
      </p:pic>
      <p:pic>
        <p:nvPicPr>
          <p:cNvPr id="6146" name="Picture 2" descr="Sex robots could soon feel sensations 'just like humans' after creepy  'printed skin' developed giving a sense of touch | The US Sun">
            <a:extLst>
              <a:ext uri="{FF2B5EF4-FFF2-40B4-BE49-F238E27FC236}">
                <a16:creationId xmlns:a16="http://schemas.microsoft.com/office/drawing/2014/main" id="{D34604EF-2AE4-D586-1837-BCB5B5C13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668" y="2603242"/>
            <a:ext cx="5075855" cy="3806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163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You can't unsee this deepfake of Napoleon singing the 'Evangelion' theme">
            <a:extLst>
              <a:ext uri="{FF2B5EF4-FFF2-40B4-BE49-F238E27FC236}">
                <a16:creationId xmlns:a16="http://schemas.microsoft.com/office/drawing/2014/main" id="{B95E8818-A3ED-1591-F50D-3443C284B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2806" y="513184"/>
            <a:ext cx="6864946" cy="5150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36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Video Conferencing in China | Ultimate Guide | Xinergy Global">
            <a:extLst>
              <a:ext uri="{FF2B5EF4-FFF2-40B4-BE49-F238E27FC236}">
                <a16:creationId xmlns:a16="http://schemas.microsoft.com/office/drawing/2014/main" id="{151B7951-AE68-B162-B4DE-434B2DE4C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607" y="673434"/>
            <a:ext cx="7648769" cy="510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11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3">
            <a:extLst>
              <a:ext uri="{FF2B5EF4-FFF2-40B4-BE49-F238E27FC236}">
                <a16:creationId xmlns:a16="http://schemas.microsoft.com/office/drawing/2014/main" id="{8A5A747E-8BAE-5DE4-ACD6-96DFDABB33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4525" y="2306508"/>
            <a:ext cx="9422949" cy="2704031"/>
          </a:xfrm>
          <a:prstGeom prst="rect">
            <a:avLst/>
          </a:prstGeom>
          <a:noFill/>
          <a:ln>
            <a:noFill/>
          </a:ln>
        </p:spPr>
      </p:pic>
    </p:spTree>
    <p:extLst>
      <p:ext uri="{BB962C8B-B14F-4D97-AF65-F5344CB8AC3E}">
        <p14:creationId xmlns:p14="http://schemas.microsoft.com/office/powerpoint/2010/main" val="1407792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Formation Island: RUTTE DOET het met KAAG!? - YouTube">
            <a:extLst>
              <a:ext uri="{FF2B5EF4-FFF2-40B4-BE49-F238E27FC236}">
                <a16:creationId xmlns:a16="http://schemas.microsoft.com/office/drawing/2014/main" id="{50ED1FEC-217E-5F20-06A7-96FC3BC3A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452" y="1567542"/>
            <a:ext cx="7928948" cy="446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707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Museum creates deepfake Salvador Dalí to greet visitors">
            <a:extLst>
              <a:ext uri="{FF2B5EF4-FFF2-40B4-BE49-F238E27FC236}">
                <a16:creationId xmlns:a16="http://schemas.microsoft.com/office/drawing/2014/main" id="{11FE11CB-3188-8608-F0AB-C4714026F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055" y="354565"/>
            <a:ext cx="8115300" cy="36480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7C39802C-FA75-2BAA-969B-5E5C8272F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645" y="2877521"/>
            <a:ext cx="5388816" cy="362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66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Add to Cart: Why deepfakes are good for retail - AdNews">
            <a:extLst>
              <a:ext uri="{FF2B5EF4-FFF2-40B4-BE49-F238E27FC236}">
                <a16:creationId xmlns:a16="http://schemas.microsoft.com/office/drawing/2014/main" id="{FBB12927-6501-1338-2A34-F33E57895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763" y="1313986"/>
            <a:ext cx="7261355" cy="423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496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80D01E48-041E-829D-DE4A-54C04AA3E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153" y="1204135"/>
            <a:ext cx="7668986" cy="478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510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Augmented reality games: Will this summer's releases be booms or busts?">
            <a:extLst>
              <a:ext uri="{FF2B5EF4-FFF2-40B4-BE49-F238E27FC236}">
                <a16:creationId xmlns:a16="http://schemas.microsoft.com/office/drawing/2014/main" id="{1A9656CE-0DB4-FF9E-176B-402E03B4B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768" y="923731"/>
            <a:ext cx="6336521" cy="356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811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Absolutely real: Virtual and augmented reality open new avenues in the BMW  Group Production System">
            <a:extLst>
              <a:ext uri="{FF2B5EF4-FFF2-40B4-BE49-F238E27FC236}">
                <a16:creationId xmlns:a16="http://schemas.microsoft.com/office/drawing/2014/main" id="{06F9BB6E-F5D7-9BB5-C73E-BB7A73CDC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343" y="969865"/>
            <a:ext cx="7096708" cy="473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788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Third Millennium AI-Driven Humanoid Robots-SwissCognitive">
            <a:extLst>
              <a:ext uri="{FF2B5EF4-FFF2-40B4-BE49-F238E27FC236}">
                <a16:creationId xmlns:a16="http://schemas.microsoft.com/office/drawing/2014/main" id="{B45AF296-C7FC-BF00-DEFB-205BEFC9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15" y="354564"/>
            <a:ext cx="4198256" cy="39642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epfakes Are Getting Better. But They're Still Easy to Spot | WIRED">
            <a:extLst>
              <a:ext uri="{FF2B5EF4-FFF2-40B4-BE49-F238E27FC236}">
                <a16:creationId xmlns:a16="http://schemas.microsoft.com/office/drawing/2014/main" id="{A3E18284-3B85-3FBF-2770-08FD6A3D0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939" y="354564"/>
            <a:ext cx="5896947" cy="331626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hat is augmented reality, anyway?">
            <a:extLst>
              <a:ext uri="{FF2B5EF4-FFF2-40B4-BE49-F238E27FC236}">
                <a16:creationId xmlns:a16="http://schemas.microsoft.com/office/drawing/2014/main" id="{E03E4692-C90E-39E7-0133-426EB83F1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948" y="1571701"/>
            <a:ext cx="4198256" cy="419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647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3: Wikitude Augmented Reality Browser | Download Scientific Diagram">
            <a:extLst>
              <a:ext uri="{FF2B5EF4-FFF2-40B4-BE49-F238E27FC236}">
                <a16:creationId xmlns:a16="http://schemas.microsoft.com/office/drawing/2014/main" id="{9048BEBC-F4E8-4E58-D754-020F6D004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52" y="341055"/>
            <a:ext cx="5096801" cy="340052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LLVision AR glasses spot people with high temperatures - IoT M2M Council">
            <a:extLst>
              <a:ext uri="{FF2B5EF4-FFF2-40B4-BE49-F238E27FC236}">
                <a16:creationId xmlns:a16="http://schemas.microsoft.com/office/drawing/2014/main" id="{8E261695-DBFD-1A5A-0CC2-A8470446CA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3357" y="3207593"/>
            <a:ext cx="5438775"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520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Augmented Reality for Smart City Solutions | Techno FAQ">
            <a:extLst>
              <a:ext uri="{FF2B5EF4-FFF2-40B4-BE49-F238E27FC236}">
                <a16:creationId xmlns:a16="http://schemas.microsoft.com/office/drawing/2014/main" id="{89AA378C-7242-6068-413D-EED83D3AB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316" y="1147471"/>
            <a:ext cx="7846268" cy="4420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901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Sloan Science &amp; Film">
            <a:extLst>
              <a:ext uri="{FF2B5EF4-FFF2-40B4-BE49-F238E27FC236}">
                <a16:creationId xmlns:a16="http://schemas.microsoft.com/office/drawing/2014/main" id="{41FE4963-A244-7F15-6519-CE663B9E0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324" y="340277"/>
            <a:ext cx="6010275"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989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hinese startup makes facial recognition glasses for police - Nikkei Asia">
            <a:extLst>
              <a:ext uri="{FF2B5EF4-FFF2-40B4-BE49-F238E27FC236}">
                <a16:creationId xmlns:a16="http://schemas.microsoft.com/office/drawing/2014/main" id="{5CBEACB5-D5E9-932F-527F-BC2D9893B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093" y="871235"/>
            <a:ext cx="7240555" cy="4651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918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Augmented Reality Books: Safari Animals, World of Fairytales (Paparmali) -  YouTube">
            <a:extLst>
              <a:ext uri="{FF2B5EF4-FFF2-40B4-BE49-F238E27FC236}">
                <a16:creationId xmlns:a16="http://schemas.microsoft.com/office/drawing/2014/main" id="{B2DBA12A-B0AD-052F-D5B5-C80EB1BA7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856" y="1240971"/>
            <a:ext cx="8061650" cy="4534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10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ow the Travel Industry benefits from Virtual Reality? - Clover Infotech">
            <a:extLst>
              <a:ext uri="{FF2B5EF4-FFF2-40B4-BE49-F238E27FC236}">
                <a16:creationId xmlns:a16="http://schemas.microsoft.com/office/drawing/2014/main" id="{0565B31F-FCC2-68C4-C5AF-832CF17F7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262" y="875133"/>
            <a:ext cx="8406851" cy="467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399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Virtual Reality Therapy: How Does It Work? – Forbes Health">
            <a:extLst>
              <a:ext uri="{FF2B5EF4-FFF2-40B4-BE49-F238E27FC236}">
                <a16:creationId xmlns:a16="http://schemas.microsoft.com/office/drawing/2014/main" id="{A3CBCF31-4765-D08B-FBE1-BC01AC477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674" y="78144"/>
            <a:ext cx="5957077" cy="335085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eet Virtual Reality, Your New Physical Therapist - The New York Times">
            <a:extLst>
              <a:ext uri="{FF2B5EF4-FFF2-40B4-BE49-F238E27FC236}">
                <a16:creationId xmlns:a16="http://schemas.microsoft.com/office/drawing/2014/main" id="{4118064A-453B-4EA3-258C-BEE2E97F9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772" y="2145485"/>
            <a:ext cx="6438440" cy="429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205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Virtual Reality Comes to the Classroom">
            <a:extLst>
              <a:ext uri="{FF2B5EF4-FFF2-40B4-BE49-F238E27FC236}">
                <a16:creationId xmlns:a16="http://schemas.microsoft.com/office/drawing/2014/main" id="{B4A3FC5C-0931-64B7-ACB1-31E8503A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180" y="957936"/>
            <a:ext cx="5316810" cy="3545634"/>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10 Best Examples Of VR And AR In Education">
            <a:extLst>
              <a:ext uri="{FF2B5EF4-FFF2-40B4-BE49-F238E27FC236}">
                <a16:creationId xmlns:a16="http://schemas.microsoft.com/office/drawing/2014/main" id="{096B7607-648D-6E8E-9588-7F0BFDD9C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482" y="3098054"/>
            <a:ext cx="6303349" cy="3545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121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This VR Platform Invites Users To Have Virtual Sex With Real Performers">
            <a:extLst>
              <a:ext uri="{FF2B5EF4-FFF2-40B4-BE49-F238E27FC236}">
                <a16:creationId xmlns:a16="http://schemas.microsoft.com/office/drawing/2014/main" id="{7F51EE17-186D-14AE-4343-F3C6504D5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884" y="724288"/>
            <a:ext cx="4808375" cy="270471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Teledildonics: Making Your Fantasies — And Long Distance Relationships —  Possible | Ravishly">
            <a:extLst>
              <a:ext uri="{FF2B5EF4-FFF2-40B4-BE49-F238E27FC236}">
                <a16:creationId xmlns:a16="http://schemas.microsoft.com/office/drawing/2014/main" id="{425EDA19-9238-F30A-DF2D-401307821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5531" y="2886853"/>
            <a:ext cx="666750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534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Robot Protesting Slavery Stock Photo - Download Image Now - Slavery,  Technology, Artificial Intelligence - iStock">
            <a:extLst>
              <a:ext uri="{FF2B5EF4-FFF2-40B4-BE49-F238E27FC236}">
                <a16:creationId xmlns:a16="http://schemas.microsoft.com/office/drawing/2014/main" id="{8935BADE-C005-0218-B938-C924CB8DB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412" y="449036"/>
            <a:ext cx="58293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904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Third Millennium AI-Driven Humanoid Robots-SwissCognitive">
            <a:extLst>
              <a:ext uri="{FF2B5EF4-FFF2-40B4-BE49-F238E27FC236}">
                <a16:creationId xmlns:a16="http://schemas.microsoft.com/office/drawing/2014/main" id="{B45AF296-C7FC-BF00-DEFB-205BEFC9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15" y="354564"/>
            <a:ext cx="4198256" cy="39642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epfakes Are Getting Better. But They're Still Easy to Spot | WIRED">
            <a:extLst>
              <a:ext uri="{FF2B5EF4-FFF2-40B4-BE49-F238E27FC236}">
                <a16:creationId xmlns:a16="http://schemas.microsoft.com/office/drawing/2014/main" id="{A3E18284-3B85-3FBF-2770-08FD6A3D0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939" y="354564"/>
            <a:ext cx="5896947" cy="331626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hat is augmented reality, anyway?">
            <a:extLst>
              <a:ext uri="{FF2B5EF4-FFF2-40B4-BE49-F238E27FC236}">
                <a16:creationId xmlns:a16="http://schemas.microsoft.com/office/drawing/2014/main" id="{E03E4692-C90E-39E7-0133-426EB83F1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948" y="1571701"/>
            <a:ext cx="4198256" cy="419825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Zero Latency opens its first New Zealand virtual reality gaming arena - NZ  Herald">
            <a:extLst>
              <a:ext uri="{FF2B5EF4-FFF2-40B4-BE49-F238E27FC236}">
                <a16:creationId xmlns:a16="http://schemas.microsoft.com/office/drawing/2014/main" id="{41FA10C2-858A-F01E-BD39-D0E351092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7971" y="2579477"/>
            <a:ext cx="6727111" cy="37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119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AI Robot Using Cyber Security To Protect Information Privacy Stock  Illustration - Illustration of cyborg, concept: 198791459">
            <a:extLst>
              <a:ext uri="{FF2B5EF4-FFF2-40B4-BE49-F238E27FC236}">
                <a16:creationId xmlns:a16="http://schemas.microsoft.com/office/drawing/2014/main" id="{13BF824B-A65C-6671-0654-2869A1C527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 t="1" r="411" b="11428"/>
          <a:stretch/>
        </p:blipFill>
        <p:spPr bwMode="auto">
          <a:xfrm>
            <a:off x="2500603" y="1198417"/>
            <a:ext cx="8790343" cy="446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78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Meet the humanoid robot bartender 'Carl'">
            <a:extLst>
              <a:ext uri="{FF2B5EF4-FFF2-40B4-BE49-F238E27FC236}">
                <a16:creationId xmlns:a16="http://schemas.microsoft.com/office/drawing/2014/main" id="{2F7DCEAD-DB7D-1173-49A0-9CFA6822B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4640" y="784743"/>
            <a:ext cx="6857611" cy="457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6803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Will Robots and Artificial Intelligence replace Human jobs by 2030? -">
            <a:extLst>
              <a:ext uri="{FF2B5EF4-FFF2-40B4-BE49-F238E27FC236}">
                <a16:creationId xmlns:a16="http://schemas.microsoft.com/office/drawing/2014/main" id="{797535F1-D1DF-F147-EFAD-CD1BCAE01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2726" y="386054"/>
            <a:ext cx="7747518" cy="5810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556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Do Robot Interviewers Eliminate Bias? | SmartRecruiters">
            <a:extLst>
              <a:ext uri="{FF2B5EF4-FFF2-40B4-BE49-F238E27FC236}">
                <a16:creationId xmlns:a16="http://schemas.microsoft.com/office/drawing/2014/main" id="{619CD19C-5242-95E4-279F-BED7807B2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9616" y="1102599"/>
            <a:ext cx="8277395" cy="46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587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Can we learn from robots about love? Robot Love 2018, robotic, artificial  intelligence and neuroscience in the heart of Eindhoven, Netherlands -  ARTJAWS.COM">
            <a:extLst>
              <a:ext uri="{FF2B5EF4-FFF2-40B4-BE49-F238E27FC236}">
                <a16:creationId xmlns:a16="http://schemas.microsoft.com/office/drawing/2014/main" id="{84BA7D3F-61EA-C2B4-C929-AB8C54164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700" y="158620"/>
            <a:ext cx="5124994" cy="6270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331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Welmoeds hoofd werd gebruikt in een deepfake pornovideo - FunX.nl">
            <a:extLst>
              <a:ext uri="{FF2B5EF4-FFF2-40B4-BE49-F238E27FC236}">
                <a16:creationId xmlns:a16="http://schemas.microsoft.com/office/drawing/2014/main" id="{89E296CD-229C-990E-2E7C-1E240DC97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304" y="5715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079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School Building Images - Free Download on Freepik">
            <a:extLst>
              <a:ext uri="{FF2B5EF4-FFF2-40B4-BE49-F238E27FC236}">
                <a16:creationId xmlns:a16="http://schemas.microsoft.com/office/drawing/2014/main" id="{6140C147-F005-687F-4742-78B213876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269" y="1175658"/>
            <a:ext cx="8489677" cy="471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1573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A fraudulent case in which 25 million yen is deceived by synthesized speech  created by AI occurred - GIGAZINE">
            <a:extLst>
              <a:ext uri="{FF2B5EF4-FFF2-40B4-BE49-F238E27FC236}">
                <a16:creationId xmlns:a16="http://schemas.microsoft.com/office/drawing/2014/main" id="{253C0978-1240-5F96-1A3C-314CE04FC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742" y="510239"/>
            <a:ext cx="7655767" cy="5837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274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Twitter flooded with deepfakes of Donald Trump resisting arrest | Sky News  Australia">
            <a:extLst>
              <a:ext uri="{FF2B5EF4-FFF2-40B4-BE49-F238E27FC236}">
                <a16:creationId xmlns:a16="http://schemas.microsoft.com/office/drawing/2014/main" id="{7282C493-92BB-6718-3D9D-98CB5A22B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958" y="1270211"/>
            <a:ext cx="8609045" cy="484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007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Deepfakes and elections: A quick guide for electoral stakeholders |  Democracy Reporting International">
            <a:extLst>
              <a:ext uri="{FF2B5EF4-FFF2-40B4-BE49-F238E27FC236}">
                <a16:creationId xmlns:a16="http://schemas.microsoft.com/office/drawing/2014/main" id="{C8092CE4-1CC0-A2F2-0505-1B5280B79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453" y="1101012"/>
            <a:ext cx="9333003" cy="5290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252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DC97CE-A69D-12B5-68E9-A0009736F492}"/>
              </a:ext>
            </a:extLst>
          </p:cNvPr>
          <p:cNvPicPr>
            <a:picLocks noChangeAspect="1"/>
          </p:cNvPicPr>
          <p:nvPr/>
        </p:nvPicPr>
        <p:blipFill>
          <a:blip r:embed="rId2"/>
          <a:stretch>
            <a:fillRect/>
          </a:stretch>
        </p:blipFill>
        <p:spPr>
          <a:xfrm>
            <a:off x="3215390" y="813589"/>
            <a:ext cx="5761219" cy="5230821"/>
          </a:xfrm>
          <a:prstGeom prst="rect">
            <a:avLst/>
          </a:prstGeom>
        </p:spPr>
      </p:pic>
      <p:pic>
        <p:nvPicPr>
          <p:cNvPr id="10" name="Picture 6" descr="The Third Millennium AI-Driven Humanoid Robots-SwissCognitive">
            <a:extLst>
              <a:ext uri="{FF2B5EF4-FFF2-40B4-BE49-F238E27FC236}">
                <a16:creationId xmlns:a16="http://schemas.microsoft.com/office/drawing/2014/main" id="{52038013-867F-87C6-4168-949BD9A35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442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B874339-4D66-9173-EB19-0BF8DF7C4F2D}"/>
              </a:ext>
            </a:extLst>
          </p:cNvPr>
          <p:cNvPicPr>
            <a:picLocks noChangeAspect="1"/>
          </p:cNvPicPr>
          <p:nvPr/>
        </p:nvPicPr>
        <p:blipFill>
          <a:blip r:embed="rId3"/>
          <a:stretch>
            <a:fillRect/>
          </a:stretch>
        </p:blipFill>
        <p:spPr>
          <a:xfrm>
            <a:off x="2727248" y="1386097"/>
            <a:ext cx="8062452" cy="4552335"/>
          </a:xfrm>
          <a:prstGeom prst="rect">
            <a:avLst/>
          </a:prstGeom>
        </p:spPr>
      </p:pic>
    </p:spTree>
    <p:extLst>
      <p:ext uri="{BB962C8B-B14F-4D97-AF65-F5344CB8AC3E}">
        <p14:creationId xmlns:p14="http://schemas.microsoft.com/office/powerpoint/2010/main" val="1138700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New Rohingya Refugee Arrivals in Bangladesh Surge to 270,000 — Radio Free  Asia">
            <a:extLst>
              <a:ext uri="{FF2B5EF4-FFF2-40B4-BE49-F238E27FC236}">
                <a16:creationId xmlns:a16="http://schemas.microsoft.com/office/drawing/2014/main" id="{E50131C7-BCC0-0805-8964-2516F126C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872" y="909433"/>
            <a:ext cx="7799843" cy="4384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4209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Why people get sick in virtual reality | UNSW Newsroom">
            <a:extLst>
              <a:ext uri="{FF2B5EF4-FFF2-40B4-BE49-F238E27FC236}">
                <a16:creationId xmlns:a16="http://schemas.microsoft.com/office/drawing/2014/main" id="{193ACAD8-7DAE-2A46-F5F5-6B70A9C43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672" y="357095"/>
            <a:ext cx="4609305" cy="3233393"/>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elp with Depersonalisation and Derealisation | Anxietynomore">
            <a:extLst>
              <a:ext uri="{FF2B5EF4-FFF2-40B4-BE49-F238E27FC236}">
                <a16:creationId xmlns:a16="http://schemas.microsoft.com/office/drawing/2014/main" id="{CE58F536-FACF-77C2-00A7-A4D694424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7250" y="2769833"/>
            <a:ext cx="5032113" cy="3354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9455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On the Problem of VR and Addiction">
            <a:extLst>
              <a:ext uri="{FF2B5EF4-FFF2-40B4-BE49-F238E27FC236}">
                <a16:creationId xmlns:a16="http://schemas.microsoft.com/office/drawing/2014/main" id="{E0915032-A2D0-9D92-80D0-160629529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52" y="896644"/>
            <a:ext cx="8400249" cy="4725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6064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Has Pokémon Go Given Augmented Reality a Lift? | Ad Age">
            <a:extLst>
              <a:ext uri="{FF2B5EF4-FFF2-40B4-BE49-F238E27FC236}">
                <a16:creationId xmlns:a16="http://schemas.microsoft.com/office/drawing/2014/main" id="{F4748AC0-2663-B75C-EC58-7CDE6C21D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053" y="422984"/>
            <a:ext cx="6115050" cy="407670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ow Augmented Reality Creates a Seamless Driving Experience | TomTom Blog">
            <a:extLst>
              <a:ext uri="{FF2B5EF4-FFF2-40B4-BE49-F238E27FC236}">
                <a16:creationId xmlns:a16="http://schemas.microsoft.com/office/drawing/2014/main" id="{FA5C5B80-BDE2-9FFA-6503-132880F1C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002" y="2911875"/>
            <a:ext cx="6699998" cy="351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0969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descr="UK accused of 'assisting' covert CIA drone strikes – Channel 4 News">
            <a:extLst>
              <a:ext uri="{FF2B5EF4-FFF2-40B4-BE49-F238E27FC236}">
                <a16:creationId xmlns:a16="http://schemas.microsoft.com/office/drawing/2014/main" id="{2C09CCB0-BC86-FCDF-5777-2A58760B6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083" y="870011"/>
            <a:ext cx="7784731" cy="4378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9336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Smart City Augmented Reality Technology Concept Stock Vector (Royalty Free)  1041158038 | Shutterstock">
            <a:extLst>
              <a:ext uri="{FF2B5EF4-FFF2-40B4-BE49-F238E27FC236}">
                <a16:creationId xmlns:a16="http://schemas.microsoft.com/office/drawing/2014/main" id="{9101A8C6-1156-7022-6407-7E66A638D6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925"/>
          <a:stretch/>
        </p:blipFill>
        <p:spPr bwMode="auto">
          <a:xfrm>
            <a:off x="3834368" y="328474"/>
            <a:ext cx="5551487" cy="638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5020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FAT MAN BEAT SABER PRO | Stream Highlights #4 - YouTube">
            <a:extLst>
              <a:ext uri="{FF2B5EF4-FFF2-40B4-BE49-F238E27FC236}">
                <a16:creationId xmlns:a16="http://schemas.microsoft.com/office/drawing/2014/main" id="{91A64351-8997-849D-45A0-4EDC8DD61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065" y="1131903"/>
            <a:ext cx="8167456" cy="4594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33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Virtual Reality Games and Aggression: Exploring the Evidence">
            <a:extLst>
              <a:ext uri="{FF2B5EF4-FFF2-40B4-BE49-F238E27FC236}">
                <a16:creationId xmlns:a16="http://schemas.microsoft.com/office/drawing/2014/main" id="{9E181A22-3C1A-2DD7-33ED-387A446C7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970" y="1011222"/>
            <a:ext cx="8596544" cy="483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101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2" descr="Long Term Effects - HIPAA Secure Now!">
            <a:extLst>
              <a:ext uri="{FF2B5EF4-FFF2-40B4-BE49-F238E27FC236}">
                <a16:creationId xmlns:a16="http://schemas.microsoft.com/office/drawing/2014/main" id="{4044ED16-F6D2-4CBE-C272-2EBFABE86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236" y="1140286"/>
            <a:ext cx="8162278" cy="476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836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The Third Millennium AI-Driven Humanoid Robots-SwissCognitive">
            <a:extLst>
              <a:ext uri="{FF2B5EF4-FFF2-40B4-BE49-F238E27FC236}">
                <a16:creationId xmlns:a16="http://schemas.microsoft.com/office/drawing/2014/main" id="{52038013-867F-87C6-4168-949BD9A35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AC31BCCB-80C1-C190-0062-9742F2227198}"/>
              </a:ext>
            </a:extLst>
          </p:cNvPr>
          <p:cNvSpPr txBox="1"/>
          <p:nvPr/>
        </p:nvSpPr>
        <p:spPr>
          <a:xfrm>
            <a:off x="4037503" y="285920"/>
            <a:ext cx="6101482" cy="5355312"/>
          </a:xfrm>
          <a:prstGeom prst="rect">
            <a:avLst/>
          </a:prstGeom>
          <a:noFill/>
        </p:spPr>
        <p:txBody>
          <a:bodyPr wrap="square">
            <a:spAutoFit/>
          </a:bodyPr>
          <a:lstStyle/>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Robots 1.0: robots that have simple mechatronic structures without any degree of autonomy;</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Robots 2.0: pre-programed systems that were widely used in industry, such as for assembly lines or in nuclear facilities;</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Robots 3.0: teleoperated systems, that were used in space and medical practice;</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Robots 4.0: robots that are sensor-driven, allowing for interconnected and collaborative robots. Still today, most of the current service robots, which require human-robot interaction, fall in this category;</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Robotics 5.0: robots that are equipped with autonomous capacities, allowing for more complex behavioural patterns and safety-critical tasks in the proximity of humans. For example, most self-driving cars belong to this category, as well as many of the advanced surgical robots;</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Robotics 6.0: the newest generation robots will integrate all the above qualities, in addition to more sensory input, a higher level of cognitive abilities and a connection to the internet, enabling more advanced self-learning systems.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49325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5492FFD3-3575-1EA9-8791-C8032E922C8D}"/>
              </a:ext>
            </a:extLst>
          </p:cNvPr>
          <p:cNvGraphicFramePr/>
          <p:nvPr>
            <p:extLst>
              <p:ext uri="{D42A27DB-BD31-4B8C-83A1-F6EECF244321}">
                <p14:modId xmlns:p14="http://schemas.microsoft.com/office/powerpoint/2010/main" val="2962167127"/>
              </p:ext>
            </p:extLst>
          </p:nvPr>
        </p:nvGraphicFramePr>
        <p:xfrm>
          <a:off x="2595124" y="1081428"/>
          <a:ext cx="7698168" cy="3985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57171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descr="Democracy - Our World in Data">
            <a:extLst>
              <a:ext uri="{FF2B5EF4-FFF2-40B4-BE49-F238E27FC236}">
                <a16:creationId xmlns:a16="http://schemas.microsoft.com/office/drawing/2014/main" id="{5A53B39A-15D0-DD30-C61B-D3FBFECD5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538" y="228271"/>
            <a:ext cx="6688400" cy="3500959"/>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Justice delayed: Courts overwhelmed by pandemic backlog - CalMatters">
            <a:extLst>
              <a:ext uri="{FF2B5EF4-FFF2-40B4-BE49-F238E27FC236}">
                <a16:creationId xmlns:a16="http://schemas.microsoft.com/office/drawing/2014/main" id="{68C6237E-8DB2-3BDB-A5F3-8B524A984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53" y="2450237"/>
            <a:ext cx="4888666" cy="3258105"/>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a:extLst>
              <a:ext uri="{FF2B5EF4-FFF2-40B4-BE49-F238E27FC236}">
                <a16:creationId xmlns:a16="http://schemas.microsoft.com/office/drawing/2014/main" id="{AFE03098-3836-B51E-741D-79F27FFC4F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043"/>
          <a:stretch/>
        </p:blipFill>
        <p:spPr bwMode="auto">
          <a:xfrm>
            <a:off x="3926203" y="4347640"/>
            <a:ext cx="4067175" cy="2282089"/>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descr="The Pros &amp; Cons of Traditional Media - MindEcology">
            <a:extLst>
              <a:ext uri="{FF2B5EF4-FFF2-40B4-BE49-F238E27FC236}">
                <a16:creationId xmlns:a16="http://schemas.microsoft.com/office/drawing/2014/main" id="{3F8885B9-37B1-BB7F-63E4-4B9951BCEC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2154" y="1687366"/>
            <a:ext cx="4171693" cy="312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1939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7106" name="Picture 2" descr="Frontiers | Child-Robot Interactions for Second Language Tutoring to  Preschool Children">
            <a:extLst>
              <a:ext uri="{FF2B5EF4-FFF2-40B4-BE49-F238E27FC236}">
                <a16:creationId xmlns:a16="http://schemas.microsoft.com/office/drawing/2014/main" id="{D414D355-F418-5074-9B1A-0FF221E66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233" y="289726"/>
            <a:ext cx="381000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omepage • Robot Love">
            <a:extLst>
              <a:ext uri="{FF2B5EF4-FFF2-40B4-BE49-F238E27FC236}">
                <a16:creationId xmlns:a16="http://schemas.microsoft.com/office/drawing/2014/main" id="{20477A6D-98DB-F0B3-D9B9-16523B828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7592" y="861134"/>
            <a:ext cx="3700818" cy="4345619"/>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Falling In Love With A Robot: Could A Robot Ever Be Mistaken For A Human?">
            <a:extLst>
              <a:ext uri="{FF2B5EF4-FFF2-40B4-BE49-F238E27FC236}">
                <a16:creationId xmlns:a16="http://schemas.microsoft.com/office/drawing/2014/main" id="{B9675445-6FFC-CD25-C415-0C4BE520D4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590" y="3033943"/>
            <a:ext cx="5026980" cy="3351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305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6082" name="Picture 2" descr="Robot pets and VR headsets can reduce older adults' loneliness. So why  don't they? | Mint">
            <a:extLst>
              <a:ext uri="{FF2B5EF4-FFF2-40B4-BE49-F238E27FC236}">
                <a16:creationId xmlns:a16="http://schemas.microsoft.com/office/drawing/2014/main" id="{5FD43ABB-E87E-49D0-ED3D-74EC8C83F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398848"/>
            <a:ext cx="571500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mt: a child stranded on a lush forested alien planet with his robot  companion who carries all his memories">
            <a:extLst>
              <a:ext uri="{FF2B5EF4-FFF2-40B4-BE49-F238E27FC236}">
                <a16:creationId xmlns:a16="http://schemas.microsoft.com/office/drawing/2014/main" id="{EB7DBE8E-81E8-6844-10EB-8F4C0FD83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044" y="2232733"/>
            <a:ext cx="3861786" cy="3861786"/>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Barney the Swiss robot bartender ready to shake up cocktails">
            <a:extLst>
              <a:ext uri="{FF2B5EF4-FFF2-40B4-BE49-F238E27FC236}">
                <a16:creationId xmlns:a16="http://schemas.microsoft.com/office/drawing/2014/main" id="{91E7508F-5950-1182-E564-AF07BAE82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903" y="3298702"/>
            <a:ext cx="4861053" cy="3239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8943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9154" name="Picture 2" descr="Rosa Parks | Biography, Accomplishments, Quotes, Family, &amp; Facts |  Britannica">
            <a:extLst>
              <a:ext uri="{FF2B5EF4-FFF2-40B4-BE49-F238E27FC236}">
                <a16:creationId xmlns:a16="http://schemas.microsoft.com/office/drawing/2014/main" id="{2A7EB1D0-A588-011B-AD52-AB2E5BC82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682" y="1340528"/>
            <a:ext cx="6587056" cy="4425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1139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Deepfake music threatens the music industry">
            <a:extLst>
              <a:ext uri="{FF2B5EF4-FFF2-40B4-BE49-F238E27FC236}">
                <a16:creationId xmlns:a16="http://schemas.microsoft.com/office/drawing/2014/main" id="{410A4378-B8E9-1ECE-F7F5-A42DAD903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090" y="1286635"/>
            <a:ext cx="6881769" cy="387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2119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3250" name="Picture 2" descr="Political “Deepfake” Laws Threaten Freedom of Expression | Institute For Free  Speech">
            <a:extLst>
              <a:ext uri="{FF2B5EF4-FFF2-40B4-BE49-F238E27FC236}">
                <a16:creationId xmlns:a16="http://schemas.microsoft.com/office/drawing/2014/main" id="{F341FB59-967A-E577-33B0-1B2757107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764" y="813732"/>
            <a:ext cx="5878183" cy="46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3231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2226" name="Picture 2" descr="AI makes dead woman talk at her own funeral. 5 technologies bringing the  dead back to">
            <a:extLst>
              <a:ext uri="{FF2B5EF4-FFF2-40B4-BE49-F238E27FC236}">
                <a16:creationId xmlns:a16="http://schemas.microsoft.com/office/drawing/2014/main" id="{C78FBCC9-A6C9-2933-6575-1EFBE23AB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2186" y="1233182"/>
            <a:ext cx="8127301" cy="457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4897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5298" name="Picture 2" descr="The Real Reason This Tech Is Banned - SlashGear">
            <a:extLst>
              <a:ext uri="{FF2B5EF4-FFF2-40B4-BE49-F238E27FC236}">
                <a16:creationId xmlns:a16="http://schemas.microsoft.com/office/drawing/2014/main" id="{2A5EB844-57EC-9CC4-8E1A-B703E5D59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1343025"/>
            <a:ext cx="7429500"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6546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4274" name="Picture 2" descr="Law Enforcement | Bureau of Justice Statistics">
            <a:extLst>
              <a:ext uri="{FF2B5EF4-FFF2-40B4-BE49-F238E27FC236}">
                <a16:creationId xmlns:a16="http://schemas.microsoft.com/office/drawing/2014/main" id="{FA56255C-612B-45E6-688C-E0D3E8D65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648" y="1372764"/>
            <a:ext cx="7656352" cy="5104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660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C31BCCB-80C1-C190-0062-9742F2227198}"/>
              </a:ext>
            </a:extLst>
          </p:cNvPr>
          <p:cNvSpPr txBox="1"/>
          <p:nvPr/>
        </p:nvSpPr>
        <p:spPr>
          <a:xfrm>
            <a:off x="782831" y="223936"/>
            <a:ext cx="11273225" cy="6186309"/>
          </a:xfrm>
          <a:prstGeom prst="rect">
            <a:avLst/>
          </a:prstGeom>
          <a:noFill/>
        </p:spPr>
        <p:txBody>
          <a:bodyPr wrap="square">
            <a:spAutoFit/>
          </a:bodyPr>
          <a:lstStyle/>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Swarm robots: robots, usually of the less advanced sort, that are coordinated through a central system;</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Co-robots: robots that are designed to assist humans in performing concrete tasks, such as industrial manufacturing work;</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Networked robots: robots that are connected to each other via a network and coordinate and cooperate through that network, most often to accomplish a shared task;</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Cloud robots: robots that are connected to the cloud and depend on distributed computing facilities. Through the cloud, they are able to share experiences and knowledge, enhancing their learning capacities;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Fog robots: robots that efficiently distribute computation and memory between edge, gateway, and cloud; the fog is usually closer to end-users, bringing cloud capabilities down to the ground and making them generally more reliable;</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Drew robots: robots’ tasks are extremely distributed over a large number of devices, which are heterogeneous, ad-hoc programmable and self-adaptive, making it possible to realize highly distributed applications without the use of central nodes;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Cognitive robots: robots that are endowed with intelligent behaviour by providing them with a processing architecture that will allow them to learn and reason about how to behave in response to complex goals in a complex world;</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Smart robots: robots that are equipped with an AI system that can learn from its environment and its experience and build on its capabilities based on that knowledge, making their self-learning and -directional capacity greater than that of cognitive robots;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Ubiquitous robots: smart robots with additional technologies from the fields of ubiquitous and pervasive computing, sensor networks, and ambient intelligence being built into their system;</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Internet of Robotic Things: robots are connected with and make use of sensor and data analytics technologies from the IoT to enhance their situational awareness, inter alia enabling more precise task execution.</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86270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1202" name="Picture 2" descr="Limitation of Liability Clauses Protect Sellers from the Unexpected |  plasticstoday.com">
            <a:extLst>
              <a:ext uri="{FF2B5EF4-FFF2-40B4-BE49-F238E27FC236}">
                <a16:creationId xmlns:a16="http://schemas.microsoft.com/office/drawing/2014/main" id="{38695C44-C643-6B86-F916-86F0FC6D2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194" y="995034"/>
            <a:ext cx="9369852" cy="4867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247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7346" name="Picture 2" descr="Q&amp;A with Jennifer Mnookin: Raising the bar for scientific evidence in court  | UCLA">
            <a:extLst>
              <a:ext uri="{FF2B5EF4-FFF2-40B4-BE49-F238E27FC236}">
                <a16:creationId xmlns:a16="http://schemas.microsoft.com/office/drawing/2014/main" id="{33ADB01E-137D-4F00-0553-8764615F3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404938"/>
            <a:ext cx="6096000"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1156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Do Robots Deserve Human Rights? | Discover Magazine">
            <a:extLst>
              <a:ext uri="{FF2B5EF4-FFF2-40B4-BE49-F238E27FC236}">
                <a16:creationId xmlns:a16="http://schemas.microsoft.com/office/drawing/2014/main" id="{9D6977E0-AAB9-4AB6-A065-A61D04E55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366838"/>
            <a:ext cx="6191250" cy="412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3781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F9466-9F81-0A65-5E2F-6E18224D052E}"/>
              </a:ext>
            </a:extLst>
          </p:cNvPr>
          <p:cNvSpPr>
            <a:spLocks noGrp="1"/>
          </p:cNvSpPr>
          <p:nvPr>
            <p:ph type="title"/>
          </p:nvPr>
        </p:nvSpPr>
        <p:spPr/>
        <p:txBody>
          <a:bodyPr/>
          <a:lstStyle/>
          <a:p>
            <a:r>
              <a:rPr lang="nl-NL" dirty="0"/>
              <a:t>Juridische regimes</a:t>
            </a:r>
          </a:p>
        </p:txBody>
      </p:sp>
      <p:sp>
        <p:nvSpPr>
          <p:cNvPr id="3" name="Tijdelijke aanduiding voor inhoud 2">
            <a:extLst>
              <a:ext uri="{FF2B5EF4-FFF2-40B4-BE49-F238E27FC236}">
                <a16:creationId xmlns:a16="http://schemas.microsoft.com/office/drawing/2014/main" id="{04216615-810E-6874-E215-81E936AEB35E}"/>
              </a:ext>
            </a:extLst>
          </p:cNvPr>
          <p:cNvSpPr>
            <a:spLocks noGrp="1"/>
          </p:cNvSpPr>
          <p:nvPr>
            <p:ph idx="1"/>
          </p:nvPr>
        </p:nvSpPr>
        <p:spPr/>
        <p:txBody>
          <a:bodyPr>
            <a:normAutofit fontScale="85000" lnSpcReduction="20000"/>
          </a:bodyPr>
          <a:lstStyle/>
          <a:p>
            <a:pPr marL="457200" indent="-457200">
              <a:buAutoNum type="arabicPeriod"/>
            </a:pPr>
            <a:r>
              <a:rPr lang="nl-NL" dirty="0"/>
              <a:t>Data </a:t>
            </a:r>
            <a:r>
              <a:rPr lang="nl-NL" dirty="0" err="1"/>
              <a:t>Protection</a:t>
            </a:r>
            <a:endParaRPr lang="nl-NL" dirty="0"/>
          </a:p>
          <a:p>
            <a:pPr lvl="1"/>
            <a:r>
              <a:rPr lang="nl-NL" dirty="0"/>
              <a:t>Personal Data</a:t>
            </a:r>
          </a:p>
          <a:p>
            <a:pPr lvl="1"/>
            <a:r>
              <a:rPr lang="nl-NL" dirty="0"/>
              <a:t>Data </a:t>
            </a:r>
            <a:r>
              <a:rPr lang="nl-NL" dirty="0" err="1"/>
              <a:t>Quality</a:t>
            </a:r>
            <a:endParaRPr lang="nl-NL" dirty="0"/>
          </a:p>
          <a:p>
            <a:pPr lvl="1"/>
            <a:r>
              <a:rPr lang="nl-NL" dirty="0" err="1"/>
              <a:t>Tranparancy</a:t>
            </a:r>
            <a:endParaRPr lang="nl-NL" dirty="0"/>
          </a:p>
          <a:p>
            <a:pPr lvl="1"/>
            <a:r>
              <a:rPr lang="nl-NL" dirty="0" err="1"/>
              <a:t>Purpose</a:t>
            </a:r>
            <a:r>
              <a:rPr lang="nl-NL" dirty="0"/>
              <a:t> </a:t>
            </a:r>
            <a:r>
              <a:rPr lang="nl-NL" dirty="0" err="1"/>
              <a:t>specification</a:t>
            </a:r>
            <a:r>
              <a:rPr lang="nl-NL" dirty="0"/>
              <a:t>/</a:t>
            </a:r>
            <a:r>
              <a:rPr lang="nl-NL" dirty="0" err="1"/>
              <a:t>limitation</a:t>
            </a:r>
            <a:r>
              <a:rPr lang="nl-NL" dirty="0"/>
              <a:t>, </a:t>
            </a:r>
            <a:r>
              <a:rPr lang="nl-NL" dirty="0" err="1"/>
              <a:t>legitimate</a:t>
            </a:r>
            <a:r>
              <a:rPr lang="nl-NL" dirty="0"/>
              <a:t> </a:t>
            </a:r>
            <a:r>
              <a:rPr lang="nl-NL" dirty="0" err="1"/>
              <a:t>ground</a:t>
            </a:r>
            <a:r>
              <a:rPr lang="nl-NL" dirty="0"/>
              <a:t>, </a:t>
            </a:r>
            <a:r>
              <a:rPr lang="nl-NL" dirty="0" err="1"/>
              <a:t>household</a:t>
            </a:r>
            <a:r>
              <a:rPr lang="nl-NL" dirty="0"/>
              <a:t> </a:t>
            </a:r>
            <a:r>
              <a:rPr lang="nl-NL" dirty="0" err="1"/>
              <a:t>exemption</a:t>
            </a:r>
            <a:endParaRPr lang="nl-NL" dirty="0"/>
          </a:p>
          <a:p>
            <a:pPr marL="457200" indent="-457200">
              <a:buAutoNum type="arabicPeriod"/>
            </a:pPr>
            <a:r>
              <a:rPr lang="nl-NL" dirty="0"/>
              <a:t>Human </a:t>
            </a:r>
            <a:r>
              <a:rPr lang="nl-NL" dirty="0" err="1"/>
              <a:t>Rights</a:t>
            </a:r>
            <a:endParaRPr lang="nl-NL" dirty="0"/>
          </a:p>
          <a:p>
            <a:pPr lvl="1"/>
            <a:r>
              <a:rPr lang="nl-NL" dirty="0"/>
              <a:t>Non-Human </a:t>
            </a:r>
            <a:r>
              <a:rPr lang="nl-NL" dirty="0" err="1"/>
              <a:t>Rights</a:t>
            </a:r>
            <a:endParaRPr lang="nl-NL" dirty="0"/>
          </a:p>
          <a:p>
            <a:pPr lvl="1"/>
            <a:r>
              <a:rPr lang="nl-NL" dirty="0"/>
              <a:t>Property</a:t>
            </a:r>
          </a:p>
          <a:p>
            <a:pPr lvl="1"/>
            <a:r>
              <a:rPr lang="nl-NL" dirty="0"/>
              <a:t>Privacy</a:t>
            </a:r>
          </a:p>
          <a:p>
            <a:pPr lvl="1"/>
            <a:r>
              <a:rPr lang="nl-NL" dirty="0" err="1"/>
              <a:t>Freedom</a:t>
            </a:r>
            <a:r>
              <a:rPr lang="nl-NL" dirty="0"/>
              <a:t> of </a:t>
            </a:r>
            <a:r>
              <a:rPr lang="nl-NL" dirty="0" err="1"/>
              <a:t>expression</a:t>
            </a:r>
            <a:endParaRPr lang="nl-NL" dirty="0"/>
          </a:p>
          <a:p>
            <a:pPr lvl="1"/>
            <a:endParaRPr lang="nl-NL" dirty="0"/>
          </a:p>
        </p:txBody>
      </p:sp>
    </p:spTree>
    <p:extLst>
      <p:ext uri="{BB962C8B-B14F-4D97-AF65-F5344CB8AC3E}">
        <p14:creationId xmlns:p14="http://schemas.microsoft.com/office/powerpoint/2010/main" val="40782788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65C1F-0DD8-F5FC-4BD9-AEB34243A8A6}"/>
              </a:ext>
            </a:extLst>
          </p:cNvPr>
          <p:cNvSpPr>
            <a:spLocks noGrp="1"/>
          </p:cNvSpPr>
          <p:nvPr>
            <p:ph type="title"/>
          </p:nvPr>
        </p:nvSpPr>
        <p:spPr/>
        <p:txBody>
          <a:bodyPr/>
          <a:lstStyle/>
          <a:p>
            <a:r>
              <a:rPr lang="nl-NL" dirty="0"/>
              <a:t>Juridische regimes</a:t>
            </a:r>
          </a:p>
        </p:txBody>
      </p:sp>
      <p:sp>
        <p:nvSpPr>
          <p:cNvPr id="3" name="Tijdelijke aanduiding voor inhoud 2">
            <a:extLst>
              <a:ext uri="{FF2B5EF4-FFF2-40B4-BE49-F238E27FC236}">
                <a16:creationId xmlns:a16="http://schemas.microsoft.com/office/drawing/2014/main" id="{AC23ED56-CB19-7F37-681D-ECACFBE4980B}"/>
              </a:ext>
            </a:extLst>
          </p:cNvPr>
          <p:cNvSpPr>
            <a:spLocks noGrp="1"/>
          </p:cNvSpPr>
          <p:nvPr>
            <p:ph idx="1"/>
          </p:nvPr>
        </p:nvSpPr>
        <p:spPr/>
        <p:txBody>
          <a:bodyPr>
            <a:normAutofit fontScale="85000" lnSpcReduction="20000"/>
          </a:bodyPr>
          <a:lstStyle/>
          <a:p>
            <a:pPr marL="0" indent="0">
              <a:buNone/>
            </a:pPr>
            <a:r>
              <a:rPr lang="nl-NL" dirty="0"/>
              <a:t>3. Technology </a:t>
            </a:r>
            <a:r>
              <a:rPr lang="nl-NL" dirty="0" err="1"/>
              <a:t>Regulation</a:t>
            </a:r>
            <a:endParaRPr lang="nl-NL" dirty="0"/>
          </a:p>
          <a:p>
            <a:pPr lvl="1"/>
            <a:r>
              <a:rPr lang="nl-NL" dirty="0"/>
              <a:t>EU Device </a:t>
            </a:r>
            <a:r>
              <a:rPr lang="nl-NL" dirty="0" err="1"/>
              <a:t>Regulations</a:t>
            </a:r>
            <a:endParaRPr lang="nl-NL" dirty="0"/>
          </a:p>
          <a:p>
            <a:pPr lvl="1"/>
            <a:r>
              <a:rPr lang="nl-NL" dirty="0"/>
              <a:t>AI Act</a:t>
            </a:r>
          </a:p>
          <a:p>
            <a:pPr lvl="1"/>
            <a:r>
              <a:rPr lang="nl-NL" dirty="0"/>
              <a:t>Dual </a:t>
            </a:r>
            <a:r>
              <a:rPr lang="nl-NL" dirty="0" err="1"/>
              <a:t>Use</a:t>
            </a:r>
            <a:r>
              <a:rPr lang="nl-NL" dirty="0"/>
              <a:t> </a:t>
            </a:r>
            <a:r>
              <a:rPr lang="nl-NL" dirty="0" err="1"/>
              <a:t>Regulation</a:t>
            </a:r>
            <a:r>
              <a:rPr lang="nl-NL" dirty="0"/>
              <a:t> &amp; import export data</a:t>
            </a:r>
          </a:p>
          <a:p>
            <a:pPr lvl="1"/>
            <a:r>
              <a:rPr lang="nl-NL" dirty="0"/>
              <a:t>E-Privacy &amp; data </a:t>
            </a:r>
            <a:r>
              <a:rPr lang="nl-NL" dirty="0" err="1"/>
              <a:t>portability</a:t>
            </a:r>
            <a:endParaRPr lang="nl-NL" dirty="0"/>
          </a:p>
          <a:p>
            <a:pPr marL="0" indent="0">
              <a:buNone/>
            </a:pPr>
            <a:r>
              <a:rPr lang="nl-NL" dirty="0"/>
              <a:t>4. </a:t>
            </a:r>
            <a:r>
              <a:rPr lang="nl-NL" dirty="0" err="1"/>
              <a:t>Procedural</a:t>
            </a:r>
            <a:r>
              <a:rPr lang="nl-NL" dirty="0"/>
              <a:t> </a:t>
            </a:r>
            <a:r>
              <a:rPr lang="nl-NL" dirty="0" err="1"/>
              <a:t>Law</a:t>
            </a:r>
            <a:r>
              <a:rPr lang="nl-NL" dirty="0"/>
              <a:t>/</a:t>
            </a:r>
            <a:r>
              <a:rPr lang="nl-NL" dirty="0" err="1"/>
              <a:t>Law</a:t>
            </a:r>
            <a:r>
              <a:rPr lang="nl-NL" dirty="0"/>
              <a:t> </a:t>
            </a:r>
            <a:r>
              <a:rPr lang="nl-NL" dirty="0" err="1"/>
              <a:t>enforcement</a:t>
            </a:r>
            <a:endParaRPr lang="nl-NL" dirty="0"/>
          </a:p>
          <a:p>
            <a:pPr lvl="1"/>
            <a:r>
              <a:rPr lang="nl-NL" dirty="0" err="1"/>
              <a:t>Procedural</a:t>
            </a:r>
            <a:r>
              <a:rPr lang="nl-NL" dirty="0"/>
              <a:t> </a:t>
            </a:r>
            <a:r>
              <a:rPr lang="nl-NL" dirty="0" err="1"/>
              <a:t>law</a:t>
            </a:r>
            <a:r>
              <a:rPr lang="nl-NL" dirty="0"/>
              <a:t>/</a:t>
            </a:r>
            <a:r>
              <a:rPr lang="nl-NL" dirty="0" err="1"/>
              <a:t>evidence</a:t>
            </a:r>
            <a:endParaRPr lang="nl-NL" dirty="0"/>
          </a:p>
          <a:p>
            <a:pPr lvl="1"/>
            <a:r>
              <a:rPr lang="nl-NL" dirty="0" err="1"/>
              <a:t>Law</a:t>
            </a:r>
            <a:r>
              <a:rPr lang="nl-NL" dirty="0"/>
              <a:t> </a:t>
            </a:r>
            <a:r>
              <a:rPr lang="nl-NL" dirty="0" err="1"/>
              <a:t>Enforcement</a:t>
            </a:r>
            <a:r>
              <a:rPr lang="nl-NL" dirty="0"/>
              <a:t>/ex-ante vs. Ex post </a:t>
            </a:r>
            <a:r>
              <a:rPr lang="nl-NL" dirty="0" err="1"/>
              <a:t>regulation</a:t>
            </a:r>
            <a:endParaRPr lang="nl-NL" dirty="0"/>
          </a:p>
          <a:p>
            <a:pPr lvl="1"/>
            <a:r>
              <a:rPr lang="nl-NL" dirty="0"/>
              <a:t>AI </a:t>
            </a:r>
            <a:r>
              <a:rPr lang="nl-NL" dirty="0" err="1"/>
              <a:t>Liability</a:t>
            </a:r>
            <a:r>
              <a:rPr lang="nl-NL" dirty="0"/>
              <a:t> Act</a:t>
            </a:r>
          </a:p>
          <a:p>
            <a:pPr lvl="1"/>
            <a:r>
              <a:rPr lang="nl-NL" dirty="0" err="1"/>
              <a:t>Liability</a:t>
            </a:r>
            <a:r>
              <a:rPr lang="nl-NL" dirty="0"/>
              <a:t> Internet Providers</a:t>
            </a:r>
          </a:p>
          <a:p>
            <a:endParaRPr lang="nl-NL" dirty="0"/>
          </a:p>
        </p:txBody>
      </p:sp>
    </p:spTree>
    <p:extLst>
      <p:ext uri="{BB962C8B-B14F-4D97-AF65-F5344CB8AC3E}">
        <p14:creationId xmlns:p14="http://schemas.microsoft.com/office/powerpoint/2010/main" val="22166446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F40EF-A9A1-B4F0-C031-9E52AB9AB501}"/>
              </a:ext>
            </a:extLst>
          </p:cNvPr>
          <p:cNvSpPr>
            <a:spLocks noGrp="1"/>
          </p:cNvSpPr>
          <p:nvPr>
            <p:ph type="title"/>
          </p:nvPr>
        </p:nvSpPr>
        <p:spPr/>
        <p:txBody>
          <a:bodyPr/>
          <a:lstStyle/>
          <a:p>
            <a:r>
              <a:rPr lang="nl-NL" dirty="0"/>
              <a:t>1. Data </a:t>
            </a:r>
            <a:r>
              <a:rPr lang="nl-NL" dirty="0" err="1"/>
              <a:t>Protection</a:t>
            </a:r>
            <a:r>
              <a:rPr lang="nl-NL" dirty="0"/>
              <a:t> – personal data</a:t>
            </a:r>
          </a:p>
        </p:txBody>
      </p:sp>
      <p:sp>
        <p:nvSpPr>
          <p:cNvPr id="3" name="Tijdelijke aanduiding voor inhoud 2">
            <a:extLst>
              <a:ext uri="{FF2B5EF4-FFF2-40B4-BE49-F238E27FC236}">
                <a16:creationId xmlns:a16="http://schemas.microsoft.com/office/drawing/2014/main" id="{9D68F8DA-BF0D-F1FA-B647-21C2C8C53ACE}"/>
              </a:ext>
            </a:extLst>
          </p:cNvPr>
          <p:cNvSpPr>
            <a:spLocks noGrp="1"/>
          </p:cNvSpPr>
          <p:nvPr>
            <p:ph idx="1"/>
          </p:nvPr>
        </p:nvSpPr>
        <p:spPr>
          <a:xfrm>
            <a:off x="1141412" y="1874849"/>
            <a:ext cx="9905999" cy="4167028"/>
          </a:xfrm>
        </p:spPr>
        <p:txBody>
          <a:bodyPr>
            <a:normAutofit fontScale="77500" lnSpcReduction="20000"/>
          </a:bodyPr>
          <a:lstStyle/>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There are several borderline cases, however, where it may not always be clear whether data processing falls under the GDPR or not, such as, but no limited to:</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When one HR is owned by multiple families or a neighbourhood, most likely the data about the HR will not indirectly relate to a specific person, as it is unsure to which natural person it indirectly relates, but this assessment entails a gradual rather than a binary distinction. </a:t>
            </a:r>
          </a:p>
          <a:p>
            <a:pPr marL="342900" lvl="0" indent="-342900" algn="jus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With HRs that are controlled by a person using teleoperation, the actions of the HR could be seen as actions of the person herself. Such a scenario raises complex questions. A person might argue that she navigates life through her HR as she would through her own body. This can be an especially powerful argument for people that are homebound, due to physical inabilities.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When DF-technology is used to conduct live anonymous conversations, where, for example, a person assumes the voice and/or face of a non-existent person, such will most likely fall outside the scope of the GDPR. Yet even then, from a person’s choice of words or the information she is sharing, it might be possible for someone to relate the communication back to her. In that case, personal data will be processed.</a:t>
            </a:r>
          </a:p>
          <a:p>
            <a:pPr marL="342900" indent="-342900" algn="jus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As the GDPR does not apply to deceased persons, in principle, a DF about a person no longer alive does not constitute the processing of personal data. Yet oftentimes, the data may indirectly refer to a natural person, such as a relative. Again, such is a matter of scale. In general, the more sensitive the data, the more recent the person has passed away, the more the DF concerns or reflects current state of affairs, etc., the more likely the data are to be qualified as personal data.</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38938592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F40EF-A9A1-B4F0-C031-9E52AB9AB501}"/>
              </a:ext>
            </a:extLst>
          </p:cNvPr>
          <p:cNvSpPr>
            <a:spLocks noGrp="1"/>
          </p:cNvSpPr>
          <p:nvPr>
            <p:ph type="title"/>
          </p:nvPr>
        </p:nvSpPr>
        <p:spPr/>
        <p:txBody>
          <a:bodyPr/>
          <a:lstStyle/>
          <a:p>
            <a:r>
              <a:rPr lang="nl-NL" dirty="0"/>
              <a:t>1. Data </a:t>
            </a:r>
            <a:r>
              <a:rPr lang="nl-NL" dirty="0" err="1"/>
              <a:t>Protection</a:t>
            </a:r>
            <a:r>
              <a:rPr lang="nl-NL" dirty="0"/>
              <a:t> – personal data</a:t>
            </a:r>
          </a:p>
        </p:txBody>
      </p:sp>
      <p:sp>
        <p:nvSpPr>
          <p:cNvPr id="3" name="Tijdelijke aanduiding voor inhoud 2">
            <a:extLst>
              <a:ext uri="{FF2B5EF4-FFF2-40B4-BE49-F238E27FC236}">
                <a16:creationId xmlns:a16="http://schemas.microsoft.com/office/drawing/2014/main" id="{9D68F8DA-BF0D-F1FA-B647-21C2C8C53ACE}"/>
              </a:ext>
            </a:extLst>
          </p:cNvPr>
          <p:cNvSpPr>
            <a:spLocks noGrp="1"/>
          </p:cNvSpPr>
          <p:nvPr>
            <p:ph idx="1"/>
          </p:nvPr>
        </p:nvSpPr>
        <p:spPr>
          <a:xfrm>
            <a:off x="1141412" y="1835378"/>
            <a:ext cx="9905999" cy="4404104"/>
          </a:xfrm>
        </p:spPr>
        <p:txBody>
          <a:bodyPr>
            <a:normAutofit fontScale="70000" lnSpcReduction="20000"/>
          </a:bodyPr>
          <a:lstStyle/>
          <a:p>
            <a:pPr marL="342900" lvl="0" indent="-342900" algn="jus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DFs about legal persons, in principle, will not qualify as personal data. An example could be a DF in which the pumpjacks of Shell appear to spill most of the oil on the ground near a natural reserve and leaking it to the nearby river. Yet if the company is a one-man company, such a DF will generally qualify as personal data, because the conduct of a legal person is directly linked to the conduct of the natural person. </a:t>
            </a:r>
          </a:p>
          <a:p>
            <a:pPr marL="342900" lvl="0" indent="-342900" algn="jus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DFs may also be used to merge the faces or voices of two or more persons. In general, the fewer persons of whom data are used, the more likely the DF is to hold personal data. In general, when the facial features of say 20 people or more are merged to create a new image, such will not contain personal data, yet even then, a person’s nose may be so unique that it might stand out and allow for identification.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DFs of non-existent persons will in principle not fall under the regulatory scope of the GDPR, but it raises questions as to whether it perhaps should. More importantly, it may often not be known to a subsequent data controller whether, for example, a photo is or is not a depiction of an existing person. A scenario might arise were a data controller puts forward that she did not abide by the GDPR because she was convinced that the data she was processing related to a non-existent person.  </a:t>
            </a:r>
          </a:p>
          <a:p>
            <a:pPr marL="342900" lvl="0" indent="-342900" algn="jus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AR can be used to alter reality, such as the audio-visual feedback received. In general, such AR-devices will process both the personal data of the user (e.g., through eye tracking technology) and those of people in the vicinity of the user. Yet when an AR-device only records the shapes of objects the user encounters and every time the shape of a human is detected, the object is shown as a cat or merely a silhouette, in principle, no personal data will be processed. </a:t>
            </a:r>
          </a:p>
          <a:p>
            <a:pPr marL="342900" lvl="0" indent="-342900" algn="jus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For VR, when an avatar directly resembles a physical person, data about the avatar will in principle qualify as personal data. When it is known who operates an avatar not resembling its user, data about the avatar will also qualify as indirect personal data. Like with HRs, the more people that operate or control an avatar, the less likely it is that data about the avatar will qualify as personal data. Also like HRs, a complicated question might emerge revolving around personhood and identity when people identify more with their (non-resemblant) avatar than with their own physical body or when they use the avatar to navigate life, because they are mostly homebound.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39445974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F40EF-A9A1-B4F0-C031-9E52AB9AB501}"/>
              </a:ext>
            </a:extLst>
          </p:cNvPr>
          <p:cNvSpPr>
            <a:spLocks noGrp="1"/>
          </p:cNvSpPr>
          <p:nvPr>
            <p:ph type="title"/>
          </p:nvPr>
        </p:nvSpPr>
        <p:spPr/>
        <p:txBody>
          <a:bodyPr/>
          <a:lstStyle/>
          <a:p>
            <a:r>
              <a:rPr lang="nl-NL" dirty="0"/>
              <a:t>1. Data </a:t>
            </a:r>
            <a:r>
              <a:rPr lang="nl-NL" dirty="0" err="1"/>
              <a:t>Protection</a:t>
            </a:r>
            <a:r>
              <a:rPr lang="nl-NL" dirty="0"/>
              <a:t> – personal data</a:t>
            </a:r>
          </a:p>
        </p:txBody>
      </p:sp>
      <p:pic>
        <p:nvPicPr>
          <p:cNvPr id="6" name="Tijdelijke aanduiding voor inhoud 5" descr="Afbeelding met persoon, poseren, sluiten&#10;&#10;Automatisch gegenereerde beschrijving">
            <a:extLst>
              <a:ext uri="{FF2B5EF4-FFF2-40B4-BE49-F238E27FC236}">
                <a16:creationId xmlns:a16="http://schemas.microsoft.com/office/drawing/2014/main" id="{EA8B3DE8-541C-E41C-D9C3-1F716380E39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53015" y="1997132"/>
            <a:ext cx="2863735" cy="2863735"/>
          </a:xfrm>
          <a:prstGeom prst="rect">
            <a:avLst/>
          </a:prstGeom>
          <a:noFill/>
          <a:ln>
            <a:noFill/>
          </a:ln>
        </p:spPr>
      </p:pic>
      <p:pic>
        <p:nvPicPr>
          <p:cNvPr id="7" name="Afbeelding 6" descr="Afbeelding met persoon, klein, kind, jong&#10;&#10;Automatisch gegenereerde beschrijving">
            <a:extLst>
              <a:ext uri="{FF2B5EF4-FFF2-40B4-BE49-F238E27FC236}">
                <a16:creationId xmlns:a16="http://schemas.microsoft.com/office/drawing/2014/main" id="{23C48759-032F-F03E-464C-26F8901E88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1994" y="1997132"/>
            <a:ext cx="2867025" cy="2867025"/>
          </a:xfrm>
          <a:prstGeom prst="rect">
            <a:avLst/>
          </a:prstGeom>
          <a:noFill/>
          <a:ln>
            <a:noFill/>
          </a:ln>
        </p:spPr>
      </p:pic>
    </p:spTree>
    <p:extLst>
      <p:ext uri="{BB962C8B-B14F-4D97-AF65-F5344CB8AC3E}">
        <p14:creationId xmlns:p14="http://schemas.microsoft.com/office/powerpoint/2010/main" val="39330158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F40EF-A9A1-B4F0-C031-9E52AB9AB501}"/>
              </a:ext>
            </a:extLst>
          </p:cNvPr>
          <p:cNvSpPr>
            <a:spLocks noGrp="1"/>
          </p:cNvSpPr>
          <p:nvPr>
            <p:ph type="title"/>
          </p:nvPr>
        </p:nvSpPr>
        <p:spPr/>
        <p:txBody>
          <a:bodyPr/>
          <a:lstStyle/>
          <a:p>
            <a:r>
              <a:rPr lang="nl-NL" dirty="0"/>
              <a:t>1. Data </a:t>
            </a:r>
            <a:r>
              <a:rPr lang="nl-NL" dirty="0" err="1"/>
              <a:t>Protection</a:t>
            </a:r>
            <a:r>
              <a:rPr lang="nl-NL" dirty="0"/>
              <a:t> – personal data</a:t>
            </a:r>
          </a:p>
        </p:txBody>
      </p:sp>
      <p:graphicFrame>
        <p:nvGraphicFramePr>
          <p:cNvPr id="4" name="Tijdelijke aanduiding voor inhoud 3">
            <a:extLst>
              <a:ext uri="{FF2B5EF4-FFF2-40B4-BE49-F238E27FC236}">
                <a16:creationId xmlns:a16="http://schemas.microsoft.com/office/drawing/2014/main" id="{5F09A15A-0F06-8DF6-D3DE-91617F6E8E71}"/>
              </a:ext>
            </a:extLst>
          </p:cNvPr>
          <p:cNvGraphicFramePr>
            <a:graphicFrameLocks noGrp="1"/>
          </p:cNvGraphicFramePr>
          <p:nvPr>
            <p:ph idx="1"/>
            <p:extLst>
              <p:ext uri="{D42A27DB-BD31-4B8C-83A1-F6EECF244321}">
                <p14:modId xmlns:p14="http://schemas.microsoft.com/office/powerpoint/2010/main" val="208439215"/>
              </p:ext>
            </p:extLst>
          </p:nvPr>
        </p:nvGraphicFramePr>
        <p:xfrm>
          <a:off x="1539348" y="2097088"/>
          <a:ext cx="8243844" cy="3398190"/>
        </p:xfrm>
        <a:graphic>
          <a:graphicData uri="http://schemas.openxmlformats.org/drawingml/2006/table">
            <a:tbl>
              <a:tblPr firstRow="1" firstCol="1" bandRow="1">
                <a:tableStyleId>{5C22544A-7EE6-4342-B048-85BDC9FD1C3A}</a:tableStyleId>
              </a:tblPr>
              <a:tblGrid>
                <a:gridCol w="3864472">
                  <a:extLst>
                    <a:ext uri="{9D8B030D-6E8A-4147-A177-3AD203B41FA5}">
                      <a16:colId xmlns:a16="http://schemas.microsoft.com/office/drawing/2014/main" val="23747038"/>
                    </a:ext>
                  </a:extLst>
                </a:gridCol>
                <a:gridCol w="4379372">
                  <a:extLst>
                    <a:ext uri="{9D8B030D-6E8A-4147-A177-3AD203B41FA5}">
                      <a16:colId xmlns:a16="http://schemas.microsoft.com/office/drawing/2014/main" val="3335480121"/>
                    </a:ext>
                  </a:extLst>
                </a:gridCol>
              </a:tblGrid>
              <a:tr h="339819">
                <a:tc gridSpan="2">
                  <a:txBody>
                    <a:bodyPr/>
                    <a:lstStyle/>
                    <a:p>
                      <a:pPr algn="ctr"/>
                      <a:r>
                        <a:rPr lang="en-GB" sz="1200">
                          <a:effectLst/>
                        </a:rPr>
                        <a:t>Non-personal – personal data continuum</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nl-NL"/>
                    </a:p>
                  </a:txBody>
                  <a:tcPr/>
                </a:tc>
                <a:extLst>
                  <a:ext uri="{0D108BD9-81ED-4DB2-BD59-A6C34878D82A}">
                    <a16:rowId xmlns:a16="http://schemas.microsoft.com/office/drawing/2014/main" val="539276070"/>
                  </a:ext>
                </a:extLst>
              </a:tr>
              <a:tr h="339819">
                <a:tc>
                  <a:txBody>
                    <a:bodyPr/>
                    <a:lstStyle/>
                    <a:p>
                      <a:pPr algn="just"/>
                      <a:r>
                        <a:rPr lang="en-GB" sz="1200">
                          <a:effectLst/>
                        </a:rPr>
                        <a:t>Non-personal data</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a:effectLst/>
                        </a:rPr>
                        <a:t>Personal data</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6705550"/>
                  </a:ext>
                </a:extLst>
              </a:tr>
              <a:tr h="679638">
                <a:tc>
                  <a:txBody>
                    <a:bodyPr/>
                    <a:lstStyle/>
                    <a:p>
                      <a:pPr algn="just"/>
                      <a:r>
                        <a:rPr lang="en-GB" sz="1200">
                          <a:effectLst/>
                        </a:rPr>
                        <a:t>HR/avatar operated by neighbourhood/group</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a:effectLst/>
                        </a:rPr>
                        <a:t>HR/avatar operated by one person</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7717075"/>
                  </a:ext>
                </a:extLst>
              </a:tr>
              <a:tr h="339819">
                <a:tc>
                  <a:txBody>
                    <a:bodyPr/>
                    <a:lstStyle/>
                    <a:p>
                      <a:pPr algn="just"/>
                      <a:r>
                        <a:rPr lang="en-GB" sz="1200">
                          <a:effectLst/>
                        </a:rPr>
                        <a:t>Person does not identify with HR/avatar</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a:effectLst/>
                        </a:rPr>
                        <a:t>Person identifies most with HR/avatar</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4977956"/>
                  </a:ext>
                </a:extLst>
              </a:tr>
              <a:tr h="339819">
                <a:tc>
                  <a:txBody>
                    <a:bodyPr/>
                    <a:lstStyle/>
                    <a:p>
                      <a:pPr algn="just"/>
                      <a:r>
                        <a:rPr lang="en-GB" sz="1200">
                          <a:effectLst/>
                        </a:rPr>
                        <a:t>Natural person and HR distinct</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a:effectLst/>
                        </a:rPr>
                        <a:t>Natural person and HR merge</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4202588"/>
                  </a:ext>
                </a:extLst>
              </a:tr>
              <a:tr h="679638">
                <a:tc>
                  <a:txBody>
                    <a:bodyPr/>
                    <a:lstStyle/>
                    <a:p>
                      <a:pPr algn="just"/>
                      <a:r>
                        <a:rPr lang="en-GB" sz="1200">
                          <a:effectLst/>
                        </a:rPr>
                        <a:t>Trivial DF about historical figure</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a:effectLst/>
                        </a:rPr>
                        <a:t>Sensitive DF about recently deceased person with heirs</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5730272"/>
                  </a:ext>
                </a:extLst>
              </a:tr>
              <a:tr h="339819">
                <a:tc>
                  <a:txBody>
                    <a:bodyPr/>
                    <a:lstStyle/>
                    <a:p>
                      <a:pPr algn="just"/>
                      <a:r>
                        <a:rPr lang="en-GB" sz="1200">
                          <a:effectLst/>
                        </a:rPr>
                        <a:t>General DF about large cooperation</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a:effectLst/>
                        </a:rPr>
                        <a:t>Specific DF about one-man firm</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5191459"/>
                  </a:ext>
                </a:extLst>
              </a:tr>
              <a:tr h="339819">
                <a:tc>
                  <a:txBody>
                    <a:bodyPr/>
                    <a:lstStyle/>
                    <a:p>
                      <a:pPr algn="just"/>
                      <a:r>
                        <a:rPr lang="en-GB" sz="1200">
                          <a:effectLst/>
                        </a:rPr>
                        <a:t>AR which replaces/blocks out humans</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dirty="0">
                          <a:effectLst/>
                        </a:rPr>
                        <a:t>AR which adds personal information to PR</a:t>
                      </a:r>
                      <a:endParaRPr lang="nl-N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9330613"/>
                  </a:ext>
                </a:extLst>
              </a:tr>
            </a:tbl>
          </a:graphicData>
        </a:graphic>
      </p:graphicFrame>
    </p:spTree>
    <p:extLst>
      <p:ext uri="{BB962C8B-B14F-4D97-AF65-F5344CB8AC3E}">
        <p14:creationId xmlns:p14="http://schemas.microsoft.com/office/powerpoint/2010/main" val="23763012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8D3EB3-141D-0B81-D2E2-D3C7478F8465}"/>
              </a:ext>
            </a:extLst>
          </p:cNvPr>
          <p:cNvSpPr>
            <a:spLocks noGrp="1"/>
          </p:cNvSpPr>
          <p:nvPr>
            <p:ph type="title"/>
          </p:nvPr>
        </p:nvSpPr>
        <p:spPr/>
        <p:txBody>
          <a:bodyPr/>
          <a:lstStyle/>
          <a:p>
            <a:r>
              <a:rPr lang="nl-NL" dirty="0"/>
              <a:t>1. Data </a:t>
            </a:r>
            <a:r>
              <a:rPr lang="nl-NL" dirty="0" err="1"/>
              <a:t>Protection</a:t>
            </a:r>
            <a:r>
              <a:rPr lang="nl-NL" dirty="0"/>
              <a:t> – Data </a:t>
            </a:r>
            <a:r>
              <a:rPr lang="nl-NL" dirty="0" err="1"/>
              <a:t>Quality</a:t>
            </a:r>
            <a:endParaRPr lang="nl-NL" dirty="0"/>
          </a:p>
        </p:txBody>
      </p:sp>
      <p:sp>
        <p:nvSpPr>
          <p:cNvPr id="3" name="Tijdelijke aanduiding voor inhoud 2">
            <a:extLst>
              <a:ext uri="{FF2B5EF4-FFF2-40B4-BE49-F238E27FC236}">
                <a16:creationId xmlns:a16="http://schemas.microsoft.com/office/drawing/2014/main" id="{DDDA6C49-C994-5FC5-F5D0-ECAB16F03DC3}"/>
              </a:ext>
            </a:extLst>
          </p:cNvPr>
          <p:cNvSpPr>
            <a:spLocks noGrp="1"/>
          </p:cNvSpPr>
          <p:nvPr>
            <p:ph idx="1"/>
          </p:nvPr>
        </p:nvSpPr>
        <p:spPr>
          <a:xfrm>
            <a:off x="1141412" y="1841957"/>
            <a:ext cx="9905999" cy="3949244"/>
          </a:xfrm>
        </p:spPr>
        <p:txBody>
          <a:bodyPr>
            <a:normAutofit fontScale="70000" lnSpcReduction="20000"/>
          </a:bodyPr>
          <a:lstStyle/>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For HRs, the data quality principle raises complex questions, as seems primarily coined for situations in which data (attempt or suggest to) represent reality, while HRs are a physical reality. Potentially, when the HRs are truly indistinguishable from humans, situations might emerge in which an HR pretends to be a human. An example could be where an HR poses as a student (natural person) and takes the exam on her behalf. Although the data produced by the HR are not inaccurate in themselves, rather, the answers to the exams may be more accurate than when the natural person would have taken the exam, the suggestion that the natural person has produced the data is inaccurate. </a:t>
            </a:r>
          </a:p>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It should be stressed that when a person is put in a better, unrealistic daylight through DF technology, such may also conflict with the data accuracy principle. Although no harm may be done to the data subject directly, others may be deceived and take different actions then they would have otherwise.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For AR, the representation of reality is not accurate. When a person is bleeding, but AR blocks the sight of blood for the AR user, per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sé</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this might have an impact on the person viewing reality and how she perceives others. More complicated is the question of adding information to reality using AR. A person who sees through her AR device that the person she is interacting with is active for a right-wing political party does not process inaccurate information but is not seeing reality as others see it either. Similarly, when an AR device allows a person to process infrared signals, such is not inaccurate, but it does alter her reality. </a:t>
            </a:r>
          </a:p>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For VR, it is most likely that the data quality principle will not apply, because it is not a representation of reality. As such, it is best compared to a movie. Yet a question may emerge when a VR becomes so intuitive and so real that people start to believe VR to be PR and when both their brain and their body responds to it as such. This is especially so when people have mental problems, such as when VR triggers a trauma or when people suffering from dementia are placed in VR to take them back to a happy place in their youth.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718175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The Third Millennium AI-Driven Humanoid Robots-SwissCognitive">
            <a:extLst>
              <a:ext uri="{FF2B5EF4-FFF2-40B4-BE49-F238E27FC236}">
                <a16:creationId xmlns:a16="http://schemas.microsoft.com/office/drawing/2014/main" id="{52038013-867F-87C6-4168-949BD9A35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A0CBA84C-29C4-6CEF-C915-3F0DF50CFED5}"/>
              </a:ext>
            </a:extLst>
          </p:cNvPr>
          <p:cNvGraphicFramePr/>
          <p:nvPr>
            <p:extLst>
              <p:ext uri="{D42A27DB-BD31-4B8C-83A1-F6EECF244321}">
                <p14:modId xmlns:p14="http://schemas.microsoft.com/office/powerpoint/2010/main" val="2402224289"/>
              </p:ext>
            </p:extLst>
          </p:nvPr>
        </p:nvGraphicFramePr>
        <p:xfrm>
          <a:off x="4109318" y="618370"/>
          <a:ext cx="6521404" cy="4618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80305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D957C4-2A20-A6A6-50F6-DE5786422BDE}"/>
              </a:ext>
            </a:extLst>
          </p:cNvPr>
          <p:cNvSpPr>
            <a:spLocks noGrp="1"/>
          </p:cNvSpPr>
          <p:nvPr>
            <p:ph type="title"/>
          </p:nvPr>
        </p:nvSpPr>
        <p:spPr/>
        <p:txBody>
          <a:bodyPr/>
          <a:lstStyle/>
          <a:p>
            <a:r>
              <a:rPr lang="nl-NL" dirty="0"/>
              <a:t>1. Data </a:t>
            </a:r>
            <a:r>
              <a:rPr lang="nl-NL" dirty="0" err="1"/>
              <a:t>Protection</a:t>
            </a:r>
            <a:r>
              <a:rPr lang="nl-NL" dirty="0"/>
              <a:t> - </a:t>
            </a:r>
            <a:r>
              <a:rPr lang="nl-NL" dirty="0" err="1"/>
              <a:t>Transperancy</a:t>
            </a:r>
            <a:endParaRPr lang="nl-NL" dirty="0"/>
          </a:p>
        </p:txBody>
      </p:sp>
      <p:sp>
        <p:nvSpPr>
          <p:cNvPr id="3" name="Tijdelijke aanduiding voor inhoud 2">
            <a:extLst>
              <a:ext uri="{FF2B5EF4-FFF2-40B4-BE49-F238E27FC236}">
                <a16:creationId xmlns:a16="http://schemas.microsoft.com/office/drawing/2014/main" id="{81B5CF5C-AD59-F160-D2F1-BB2BEE8A95E7}"/>
              </a:ext>
            </a:extLst>
          </p:cNvPr>
          <p:cNvSpPr>
            <a:spLocks noGrp="1"/>
          </p:cNvSpPr>
          <p:nvPr>
            <p:ph idx="1"/>
          </p:nvPr>
        </p:nvSpPr>
        <p:spPr>
          <a:xfrm>
            <a:off x="1141412" y="1934055"/>
            <a:ext cx="9905999" cy="3857146"/>
          </a:xfrm>
        </p:spPr>
        <p:txBody>
          <a:bodyPr>
            <a:normAutofit fontScale="62500" lnSpcReduction="20000"/>
          </a:bodyPr>
          <a:lstStyle/>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When an HR or a person wearing an AR device interacts with people, each and every one must be informed in full of which data are collected, why, how and to what end. It is difficult to see how that could work in practice, as it would take a minute at a bare minimum to provide all relevant information. In addition, one of the underlying rationales of the duty to inform a data subject the moment that her data are collected is that she can either not consent to it or, in case her consent is not. It is difficult to see how, in practice, such back and forth of arguments between the data controller and the data subject would take place. </a:t>
            </a:r>
          </a:p>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Moreover, the HR or person using an AR device must be able to differentiate between those people they interact with that consent to their data being processed and those that object. An additional complicating factor is that the provision of information should be tailored to the data subject in question. </a:t>
            </a:r>
          </a:p>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When an HR scans the internet for additional information about a person it encounters or an AR device projects information next to a person found on the internet (e.g., her LinkedIn profile), such would fall under the second information category. DFs can be based on material that are collected from a person directly, such as where a porn actress uses her DF to perform the most sexually perverse requests from fans, or where a DF of an actor is used in a movie to perform dangerous stunts. In general, most DFs created by professional parties for professional use fall into the first information category and most DFs created by citizens, who take the raw material from online sources, fall in the second information category. Still, when one person asks another person to take her photo in order for her to make a DF, such will fall under the first information category.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When the second information regime applies, even more data need to be provided to the data subject, such as where the information was retrieved from. The most important difference between the two regimes, however, is the moment the information should be provided. While under the first regime, the information should be provided the moment the data processing begins, under the second regime, information should be provided within a reasonable period after obtaining the personal data, but at the latest within one month. However, if the data are to be used for communication with the data subject, which is arguably the case when a person uses an AR device, or when an HR interacts with a person, such should be at the latest at the time of the first communication to that data subject, and when a disclosure to another recipient is envisaged, which will be the case when a DF is published online or shared with a large crowd, the information should be provided at the latest when personal data are first disclosed.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23541844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38F27-7ABD-8FD0-5451-C9AFD1F91961}"/>
              </a:ext>
            </a:extLst>
          </p:cNvPr>
          <p:cNvSpPr>
            <a:spLocks noGrp="1"/>
          </p:cNvSpPr>
          <p:nvPr>
            <p:ph type="title"/>
          </p:nvPr>
        </p:nvSpPr>
        <p:spPr/>
        <p:txBody>
          <a:bodyPr/>
          <a:lstStyle/>
          <a:p>
            <a:r>
              <a:rPr lang="nl-NL" dirty="0"/>
              <a:t>1. Data </a:t>
            </a:r>
            <a:r>
              <a:rPr lang="nl-NL" dirty="0" err="1"/>
              <a:t>Protection</a:t>
            </a:r>
            <a:r>
              <a:rPr lang="nl-NL" dirty="0"/>
              <a:t> – </a:t>
            </a:r>
            <a:r>
              <a:rPr lang="nl-NL" dirty="0" err="1"/>
              <a:t>Purpose</a:t>
            </a:r>
            <a:r>
              <a:rPr lang="nl-NL" dirty="0"/>
              <a:t>/</a:t>
            </a:r>
            <a:r>
              <a:rPr lang="nl-NL" dirty="0" err="1"/>
              <a:t>ground</a:t>
            </a:r>
            <a:endParaRPr lang="nl-NL" dirty="0"/>
          </a:p>
        </p:txBody>
      </p:sp>
      <p:sp>
        <p:nvSpPr>
          <p:cNvPr id="3" name="Tijdelijke aanduiding voor inhoud 2">
            <a:extLst>
              <a:ext uri="{FF2B5EF4-FFF2-40B4-BE49-F238E27FC236}">
                <a16:creationId xmlns:a16="http://schemas.microsoft.com/office/drawing/2014/main" id="{F8C00F1F-F914-EEEE-8429-1A935E87E076}"/>
              </a:ext>
            </a:extLst>
          </p:cNvPr>
          <p:cNvSpPr>
            <a:spLocks noGrp="1"/>
          </p:cNvSpPr>
          <p:nvPr>
            <p:ph idx="1"/>
          </p:nvPr>
        </p:nvSpPr>
        <p:spPr/>
        <p:txBody>
          <a:bodyPr>
            <a:normAutofit fontScale="70000" lnSpcReduction="20000"/>
          </a:bodyPr>
          <a:lstStyle/>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When an AR-device is used in a public setting, it is difficult to avoid processing sensitive data, such as when she walks by two men kissing on a bench, a person in a wheelchair or a woman of colour wearing a headscarf. It would be for a judge or a Data Protection Authority to decide whether such ‘accidental’ or ‘unintended’ processing of data falls under the strict regime for processing sensitive data, but most likely it will. The GDPR lays emphasis on the factual situation – are sensitive data processed – not on the intended state of affairs.</a:t>
            </a:r>
          </a:p>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requirement of purpose specification may be difficult to uphold with respect to synthetic technologies because it requires a data controller to formulate a specific goal before gathering personal data and then assess in concrete contexts, which data can be gathered in light of that goal and which not. Synthetic technologies such as HRs and ARs, however, simply by default process the data in their surroundings, without pre-determining or -selecting which data is relevant.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Next to the purpose specification principle there is the purpose limitation principle. This principle entails that data collected for one specific purpose may, in principle, only be processed for that purpose and not for purposes that are incompatible with the original purpose for processing data. For DFs generated by professional parties, e.g., the porn industry, the film industry or the retail sector, mostly, such DFs are based on material collected specifically for producing DFs. It is clear, however, that by far most DFs that are generated by non-professional parties involves taking existing audio-visual material, usually from the internet, to create new audio-visual material. The original material is typically not published for the purpose of generating a DF nor would the purpose of the DF, for example for satire or porn, align with that original purpose. When AR devices or HRs find data on the internet and either project those as a visual for the user or for taking appropriate action vis-à-vis a person that is encountered, such may run into conflict with the purpose limitation principle as well.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13434936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6430E-4947-8167-9EA3-6658048CDB5D}"/>
              </a:ext>
            </a:extLst>
          </p:cNvPr>
          <p:cNvSpPr>
            <a:spLocks noGrp="1"/>
          </p:cNvSpPr>
          <p:nvPr>
            <p:ph type="title"/>
          </p:nvPr>
        </p:nvSpPr>
        <p:spPr/>
        <p:txBody>
          <a:bodyPr/>
          <a:lstStyle/>
          <a:p>
            <a:r>
              <a:rPr lang="nl-NL" dirty="0"/>
              <a:t>1. Data </a:t>
            </a:r>
            <a:r>
              <a:rPr lang="nl-NL" dirty="0" err="1"/>
              <a:t>Protection</a:t>
            </a:r>
            <a:r>
              <a:rPr lang="nl-NL" dirty="0"/>
              <a:t> – </a:t>
            </a:r>
            <a:r>
              <a:rPr lang="nl-NL" dirty="0" err="1"/>
              <a:t>Purpose</a:t>
            </a:r>
            <a:r>
              <a:rPr lang="nl-NL" dirty="0"/>
              <a:t>/</a:t>
            </a:r>
            <a:r>
              <a:rPr lang="nl-NL" dirty="0" err="1"/>
              <a:t>ground</a:t>
            </a:r>
            <a:endParaRPr lang="nl-NL" dirty="0"/>
          </a:p>
        </p:txBody>
      </p:sp>
      <p:sp>
        <p:nvSpPr>
          <p:cNvPr id="3" name="Tijdelijke aanduiding voor inhoud 2">
            <a:extLst>
              <a:ext uri="{FF2B5EF4-FFF2-40B4-BE49-F238E27FC236}">
                <a16:creationId xmlns:a16="http://schemas.microsoft.com/office/drawing/2014/main" id="{CA039863-1139-758D-6A5D-E47FE7B85112}"/>
              </a:ext>
            </a:extLst>
          </p:cNvPr>
          <p:cNvSpPr>
            <a:spLocks noGrp="1"/>
          </p:cNvSpPr>
          <p:nvPr>
            <p:ph idx="1"/>
          </p:nvPr>
        </p:nvSpPr>
        <p:spPr/>
        <p:txBody>
          <a:bodyPr>
            <a:normAutofit fontScale="70000" lnSpcReduction="20000"/>
          </a:bodyPr>
          <a:lstStyle/>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In the context of synthetic technologies, three important questions </a:t>
            </a:r>
            <a:r>
              <a:rPr lang="en-GB" sz="1800" dirty="0">
                <a:latin typeface="Times New Roman" panose="02020603050405020304" pitchFamily="18" charset="0"/>
                <a:ea typeface="Calibri" panose="020F0502020204030204" pitchFamily="34" charset="0"/>
                <a:cs typeface="Times New Roman" panose="02020603050405020304" pitchFamily="18" charset="0"/>
              </a:rPr>
              <a:t>emerge for the household exemption</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Where personal data are shared on the internet or with a large group of unselected people, the household exemption does not apply. When data are not shared with anyone, or only disclosed to one other person via a private channel, the exemption might apply. Yet when data is disclosed to a medium sized group, which may be the case, for example, when an HR collects data about grandma and those that visit her, and such data is only disclosed to one of her children, or, when a DF about a classmate is shared with only 10 friends, such is more difficult to establish. Like with the concept of personal data, the legal approach to the household exemption is a binary one while a factual assessment depends on various gradual factors.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If data are collected in the private sphere, the household exemption may apply, yet when data are gathered from the public domain, such as on the street or from the internet, it will not. Again, there will be intermediated zones, such as, for example, when a group of retired citizens has acquired an HR that operates in their retirement home or when an AR device is used in the hallway of an apartment building. Should such be considered a semi-public or a semi-private domain?</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In many cases, there will be multiple parties involved in processing the personal data, each for their own purposes, such as an AR-device or HR owner and the company processing the data. The household exemption only applies to data processing by a natural person for private (non-commercial) activities. It is unclear what the household exemption would mean if a natural person processed personal data for personal reasons, but uses a technology-provider to process the data on her behalf, the latter having a commercial interest.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32418126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D33137-694B-3BAF-5F43-5215A6206BDF}"/>
              </a:ext>
            </a:extLst>
          </p:cNvPr>
          <p:cNvSpPr>
            <a:spLocks noGrp="1"/>
          </p:cNvSpPr>
          <p:nvPr>
            <p:ph type="title"/>
          </p:nvPr>
        </p:nvSpPr>
        <p:spPr/>
        <p:txBody>
          <a:bodyPr/>
          <a:lstStyle/>
          <a:p>
            <a:r>
              <a:rPr lang="nl-NL" dirty="0"/>
              <a:t>1. Data </a:t>
            </a:r>
            <a:r>
              <a:rPr lang="nl-NL" dirty="0" err="1"/>
              <a:t>Protection</a:t>
            </a:r>
            <a:r>
              <a:rPr lang="nl-NL" dirty="0"/>
              <a:t> – </a:t>
            </a:r>
            <a:r>
              <a:rPr lang="nl-NL" dirty="0" err="1"/>
              <a:t>Purpose</a:t>
            </a:r>
            <a:r>
              <a:rPr lang="nl-NL" dirty="0"/>
              <a:t>/</a:t>
            </a:r>
            <a:r>
              <a:rPr lang="nl-NL" dirty="0" err="1"/>
              <a:t>ground</a:t>
            </a:r>
            <a:endParaRPr lang="nl-NL" dirty="0"/>
          </a:p>
        </p:txBody>
      </p:sp>
      <p:graphicFrame>
        <p:nvGraphicFramePr>
          <p:cNvPr id="7" name="Tijdelijke aanduiding voor inhoud 6">
            <a:extLst>
              <a:ext uri="{FF2B5EF4-FFF2-40B4-BE49-F238E27FC236}">
                <a16:creationId xmlns:a16="http://schemas.microsoft.com/office/drawing/2014/main" id="{5C10B44D-5D2B-71C0-D6F4-0581AED9166B}"/>
              </a:ext>
            </a:extLst>
          </p:cNvPr>
          <p:cNvGraphicFramePr>
            <a:graphicFrameLocks noGrp="1"/>
          </p:cNvGraphicFramePr>
          <p:nvPr>
            <p:ph idx="1"/>
            <p:extLst>
              <p:ext uri="{D42A27DB-BD31-4B8C-83A1-F6EECF244321}">
                <p14:modId xmlns:p14="http://schemas.microsoft.com/office/powerpoint/2010/main" val="4288946800"/>
              </p:ext>
            </p:extLst>
          </p:nvPr>
        </p:nvGraphicFramePr>
        <p:xfrm>
          <a:off x="1299650" y="1959836"/>
          <a:ext cx="8430276" cy="3153703"/>
        </p:xfrm>
        <a:graphic>
          <a:graphicData uri="http://schemas.openxmlformats.org/drawingml/2006/table">
            <a:tbl>
              <a:tblPr firstRow="1" firstCol="1" bandRow="1">
                <a:tableStyleId>{5C22544A-7EE6-4342-B048-85BDC9FD1C3A}</a:tableStyleId>
              </a:tblPr>
              <a:tblGrid>
                <a:gridCol w="4215138">
                  <a:extLst>
                    <a:ext uri="{9D8B030D-6E8A-4147-A177-3AD203B41FA5}">
                      <a16:colId xmlns:a16="http://schemas.microsoft.com/office/drawing/2014/main" val="233254243"/>
                    </a:ext>
                  </a:extLst>
                </a:gridCol>
                <a:gridCol w="4215138">
                  <a:extLst>
                    <a:ext uri="{9D8B030D-6E8A-4147-A177-3AD203B41FA5}">
                      <a16:colId xmlns:a16="http://schemas.microsoft.com/office/drawing/2014/main" val="843397999"/>
                    </a:ext>
                  </a:extLst>
                </a:gridCol>
              </a:tblGrid>
              <a:tr h="450529">
                <a:tc gridSpan="2">
                  <a:txBody>
                    <a:bodyPr/>
                    <a:lstStyle/>
                    <a:p>
                      <a:pPr algn="ctr"/>
                      <a:r>
                        <a:rPr lang="en-GB" sz="1200">
                          <a:effectLst/>
                          <a:latin typeface="Times New Roman" panose="02020603050405020304" pitchFamily="18" charset="0"/>
                          <a:cs typeface="Times New Roman" panose="02020603050405020304" pitchFamily="18" charset="0"/>
                        </a:rPr>
                        <a:t>Private-Public continuum</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nl-NL"/>
                    </a:p>
                  </a:txBody>
                  <a:tcPr/>
                </a:tc>
                <a:extLst>
                  <a:ext uri="{0D108BD9-81ED-4DB2-BD59-A6C34878D82A}">
                    <a16:rowId xmlns:a16="http://schemas.microsoft.com/office/drawing/2014/main" val="1542694943"/>
                  </a:ext>
                </a:extLst>
              </a:tr>
              <a:tr h="450529">
                <a:tc>
                  <a:txBody>
                    <a:bodyPr/>
                    <a:lstStyle/>
                    <a:p>
                      <a:pPr algn="just"/>
                      <a:r>
                        <a:rPr lang="en-GB" sz="1200">
                          <a:effectLst/>
                          <a:latin typeface="Times New Roman" panose="02020603050405020304" pitchFamily="18" charset="0"/>
                          <a:cs typeface="Times New Roman" panose="02020603050405020304" pitchFamily="18" charset="0"/>
                        </a:rPr>
                        <a:t>Household exemption applies</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a:effectLst/>
                          <a:latin typeface="Times New Roman" panose="02020603050405020304" pitchFamily="18" charset="0"/>
                          <a:cs typeface="Times New Roman" panose="02020603050405020304" pitchFamily="18" charset="0"/>
                        </a:rPr>
                        <a:t>Household exemption does not apply</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6239615"/>
                  </a:ext>
                </a:extLst>
              </a:tr>
              <a:tr h="450529">
                <a:tc>
                  <a:txBody>
                    <a:bodyPr/>
                    <a:lstStyle/>
                    <a:p>
                      <a:pPr algn="just"/>
                      <a:r>
                        <a:rPr lang="en-GB" sz="1200">
                          <a:effectLst/>
                          <a:latin typeface="Times New Roman" panose="02020603050405020304" pitchFamily="18" charset="0"/>
                          <a:cs typeface="Times New Roman" panose="02020603050405020304" pitchFamily="18" charset="0"/>
                        </a:rPr>
                        <a:t>Data gathered in the private sphere</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a:effectLst/>
                          <a:latin typeface="Times New Roman" panose="02020603050405020304" pitchFamily="18" charset="0"/>
                          <a:cs typeface="Times New Roman" panose="02020603050405020304" pitchFamily="18" charset="0"/>
                        </a:rPr>
                        <a:t>Data gathered from the public domain/web</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5998607"/>
                  </a:ext>
                </a:extLst>
              </a:tr>
              <a:tr h="450529">
                <a:tc>
                  <a:txBody>
                    <a:bodyPr/>
                    <a:lstStyle/>
                    <a:p>
                      <a:pPr algn="just"/>
                      <a:r>
                        <a:rPr lang="en-GB" sz="1200">
                          <a:effectLst/>
                          <a:latin typeface="Times New Roman" panose="02020603050405020304" pitchFamily="18" charset="0"/>
                          <a:cs typeface="Times New Roman" panose="02020603050405020304" pitchFamily="18" charset="0"/>
                        </a:rPr>
                        <a:t>Data not shared or only to a small group</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a:effectLst/>
                          <a:latin typeface="Times New Roman" panose="02020603050405020304" pitchFamily="18" charset="0"/>
                          <a:cs typeface="Times New Roman" panose="02020603050405020304" pitchFamily="18" charset="0"/>
                        </a:rPr>
                        <a:t>Data shared with large group or with anyone</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6885825"/>
                  </a:ext>
                </a:extLst>
              </a:tr>
              <a:tr h="450529">
                <a:tc>
                  <a:txBody>
                    <a:bodyPr/>
                    <a:lstStyle/>
                    <a:p>
                      <a:pPr algn="just"/>
                      <a:r>
                        <a:rPr lang="en-GB" sz="1200" dirty="0">
                          <a:effectLst/>
                          <a:latin typeface="Times New Roman" panose="02020603050405020304" pitchFamily="18" charset="0"/>
                          <a:cs typeface="Times New Roman" panose="02020603050405020304" pitchFamily="18" charset="0"/>
                        </a:rPr>
                        <a:t>Data shared via a private channel</a:t>
                      </a:r>
                      <a:endParaRPr lang="nl-N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a:effectLst/>
                          <a:latin typeface="Times New Roman" panose="02020603050405020304" pitchFamily="18" charset="0"/>
                          <a:cs typeface="Times New Roman" panose="02020603050405020304" pitchFamily="18" charset="0"/>
                        </a:rPr>
                        <a:t>Data shared via an open medium</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4402542"/>
                  </a:ext>
                </a:extLst>
              </a:tr>
              <a:tr h="450529">
                <a:tc>
                  <a:txBody>
                    <a:bodyPr/>
                    <a:lstStyle/>
                    <a:p>
                      <a:pPr algn="just"/>
                      <a:r>
                        <a:rPr lang="en-GB" sz="1200">
                          <a:effectLst/>
                          <a:latin typeface="Times New Roman" panose="02020603050405020304" pitchFamily="18" charset="0"/>
                          <a:cs typeface="Times New Roman" panose="02020603050405020304" pitchFamily="18" charset="0"/>
                        </a:rPr>
                        <a:t>Purely private or household activities</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a:effectLst/>
                          <a:latin typeface="Times New Roman" panose="02020603050405020304" pitchFamily="18" charset="0"/>
                          <a:cs typeface="Times New Roman" panose="02020603050405020304" pitchFamily="18" charset="0"/>
                        </a:rPr>
                        <a:t>Purely commercial activities</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3933004"/>
                  </a:ext>
                </a:extLst>
              </a:tr>
              <a:tr h="450529">
                <a:tc>
                  <a:txBody>
                    <a:bodyPr/>
                    <a:lstStyle/>
                    <a:p>
                      <a:pPr algn="just"/>
                      <a:r>
                        <a:rPr lang="en-GB" sz="1200">
                          <a:effectLst/>
                          <a:latin typeface="Times New Roman" panose="02020603050405020304" pitchFamily="18" charset="0"/>
                          <a:cs typeface="Times New Roman" panose="02020603050405020304" pitchFamily="18" charset="0"/>
                        </a:rPr>
                        <a:t>No harm inflicted</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dirty="0">
                          <a:effectLst/>
                          <a:latin typeface="Times New Roman" panose="02020603050405020304" pitchFamily="18" charset="0"/>
                          <a:cs typeface="Times New Roman" panose="02020603050405020304" pitchFamily="18" charset="0"/>
                        </a:rPr>
                        <a:t>Substantial harm inflicted</a:t>
                      </a:r>
                      <a:endParaRPr lang="nl-N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9122253"/>
                  </a:ext>
                </a:extLst>
              </a:tr>
            </a:tbl>
          </a:graphicData>
        </a:graphic>
      </p:graphicFrame>
    </p:spTree>
    <p:extLst>
      <p:ext uri="{BB962C8B-B14F-4D97-AF65-F5344CB8AC3E}">
        <p14:creationId xmlns:p14="http://schemas.microsoft.com/office/powerpoint/2010/main" val="7877511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EF1A63-BE69-A1E2-5970-B886CA309A40}"/>
              </a:ext>
            </a:extLst>
          </p:cNvPr>
          <p:cNvSpPr>
            <a:spLocks noGrp="1"/>
          </p:cNvSpPr>
          <p:nvPr>
            <p:ph type="title"/>
          </p:nvPr>
        </p:nvSpPr>
        <p:spPr/>
        <p:txBody>
          <a:bodyPr/>
          <a:lstStyle/>
          <a:p>
            <a:r>
              <a:rPr lang="nl-NL" dirty="0"/>
              <a:t>Overal</a:t>
            </a:r>
          </a:p>
        </p:txBody>
      </p:sp>
      <p:graphicFrame>
        <p:nvGraphicFramePr>
          <p:cNvPr id="4" name="Tijdelijke aanduiding voor inhoud 3">
            <a:extLst>
              <a:ext uri="{FF2B5EF4-FFF2-40B4-BE49-F238E27FC236}">
                <a16:creationId xmlns:a16="http://schemas.microsoft.com/office/drawing/2014/main" id="{606CA234-78B0-20EB-9F4D-FA244623DD6C}"/>
              </a:ext>
            </a:extLst>
          </p:cNvPr>
          <p:cNvGraphicFramePr>
            <a:graphicFrameLocks noGrp="1"/>
          </p:cNvGraphicFramePr>
          <p:nvPr>
            <p:ph idx="1"/>
            <p:extLst>
              <p:ext uri="{D42A27DB-BD31-4B8C-83A1-F6EECF244321}">
                <p14:modId xmlns:p14="http://schemas.microsoft.com/office/powerpoint/2010/main" val="2756953751"/>
              </p:ext>
            </p:extLst>
          </p:nvPr>
        </p:nvGraphicFramePr>
        <p:xfrm>
          <a:off x="1251752" y="2249488"/>
          <a:ext cx="9712170" cy="3712437"/>
        </p:xfrm>
        <a:graphic>
          <a:graphicData uri="http://schemas.openxmlformats.org/drawingml/2006/table">
            <a:tbl>
              <a:tblPr firstRow="1" firstCol="1" bandRow="1">
                <a:tableStyleId>{5C22544A-7EE6-4342-B048-85BDC9FD1C3A}</a:tableStyleId>
              </a:tblPr>
              <a:tblGrid>
                <a:gridCol w="3337421">
                  <a:extLst>
                    <a:ext uri="{9D8B030D-6E8A-4147-A177-3AD203B41FA5}">
                      <a16:colId xmlns:a16="http://schemas.microsoft.com/office/drawing/2014/main" val="3384197436"/>
                    </a:ext>
                  </a:extLst>
                </a:gridCol>
                <a:gridCol w="6374749">
                  <a:extLst>
                    <a:ext uri="{9D8B030D-6E8A-4147-A177-3AD203B41FA5}">
                      <a16:colId xmlns:a16="http://schemas.microsoft.com/office/drawing/2014/main" val="1166295300"/>
                    </a:ext>
                  </a:extLst>
                </a:gridCol>
              </a:tblGrid>
              <a:tr h="168653">
                <a:tc>
                  <a:txBody>
                    <a:bodyPr/>
                    <a:lstStyle/>
                    <a:p>
                      <a:pPr algn="just"/>
                      <a:r>
                        <a:rPr lang="en-GB" sz="1200">
                          <a:effectLst/>
                          <a:latin typeface="Times New Roman" panose="02020603050405020304" pitchFamily="18" charset="0"/>
                          <a:cs typeface="Times New Roman" panose="02020603050405020304" pitchFamily="18" charset="0"/>
                        </a:rPr>
                        <a:t>Legal doctrine</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tc>
                  <a:txBody>
                    <a:bodyPr/>
                    <a:lstStyle/>
                    <a:p>
                      <a:pPr algn="just"/>
                      <a:r>
                        <a:rPr lang="en-GB" sz="1200">
                          <a:effectLst/>
                          <a:latin typeface="Times New Roman" panose="02020603050405020304" pitchFamily="18" charset="0"/>
                          <a:cs typeface="Times New Roman" panose="02020603050405020304" pitchFamily="18" charset="0"/>
                        </a:rPr>
                        <a:t>Limits imposed on synthetic technologies</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extLst>
                  <a:ext uri="{0D108BD9-81ED-4DB2-BD59-A6C34878D82A}">
                    <a16:rowId xmlns:a16="http://schemas.microsoft.com/office/drawing/2014/main" val="1274135012"/>
                  </a:ext>
                </a:extLst>
              </a:tr>
              <a:tr h="168653">
                <a:tc>
                  <a:txBody>
                    <a:bodyPr/>
                    <a:lstStyle/>
                    <a:p>
                      <a:pPr algn="just"/>
                      <a:r>
                        <a:rPr lang="en-GB" sz="1200">
                          <a:effectLst/>
                          <a:latin typeface="Times New Roman" panose="02020603050405020304" pitchFamily="18" charset="0"/>
                          <a:cs typeface="Times New Roman" panose="02020603050405020304" pitchFamily="18" charset="0"/>
                        </a:rPr>
                        <a:t> </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tc>
                  <a:txBody>
                    <a:bodyPr/>
                    <a:lstStyle/>
                    <a:p>
                      <a:pPr algn="just"/>
                      <a:r>
                        <a:rPr lang="en-GB" sz="1200">
                          <a:effectLst/>
                          <a:latin typeface="Times New Roman" panose="02020603050405020304" pitchFamily="18" charset="0"/>
                          <a:cs typeface="Times New Roman" panose="02020603050405020304" pitchFamily="18" charset="0"/>
                        </a:rPr>
                        <a:t> </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extLst>
                  <a:ext uri="{0D108BD9-81ED-4DB2-BD59-A6C34878D82A}">
                    <a16:rowId xmlns:a16="http://schemas.microsoft.com/office/drawing/2014/main" val="1985951186"/>
                  </a:ext>
                </a:extLst>
              </a:tr>
              <a:tr h="337306">
                <a:tc>
                  <a:txBody>
                    <a:bodyPr/>
                    <a:lstStyle/>
                    <a:p>
                      <a:pPr algn="just"/>
                      <a:r>
                        <a:rPr lang="en-GB" sz="1200">
                          <a:effectLst/>
                          <a:latin typeface="Times New Roman" panose="02020603050405020304" pitchFamily="18" charset="0"/>
                          <a:cs typeface="Times New Roman" panose="02020603050405020304" pitchFamily="18" charset="0"/>
                        </a:rPr>
                        <a:t>Transparency</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tc>
                  <a:txBody>
                    <a:bodyPr/>
                    <a:lstStyle/>
                    <a:p>
                      <a:pPr algn="just"/>
                      <a:r>
                        <a:rPr lang="en-GB" sz="1200">
                          <a:effectLst/>
                          <a:latin typeface="Times New Roman" panose="02020603050405020304" pitchFamily="18" charset="0"/>
                          <a:cs typeface="Times New Roman" panose="02020603050405020304" pitchFamily="18" charset="0"/>
                        </a:rPr>
                        <a:t>If personal data are gathered, data subjects must be informed in full</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extLst>
                  <a:ext uri="{0D108BD9-81ED-4DB2-BD59-A6C34878D82A}">
                    <a16:rowId xmlns:a16="http://schemas.microsoft.com/office/drawing/2014/main" val="1050630412"/>
                  </a:ext>
                </a:extLst>
              </a:tr>
              <a:tr h="337306">
                <a:tc>
                  <a:txBody>
                    <a:bodyPr/>
                    <a:lstStyle/>
                    <a:p>
                      <a:pPr algn="just"/>
                      <a:r>
                        <a:rPr lang="en-GB" sz="1200">
                          <a:effectLst/>
                          <a:latin typeface="Times New Roman" panose="02020603050405020304" pitchFamily="18" charset="0"/>
                          <a:cs typeface="Times New Roman" panose="02020603050405020304" pitchFamily="18" charset="0"/>
                        </a:rPr>
                        <a:t>Purpose specification</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tc>
                  <a:txBody>
                    <a:bodyPr/>
                    <a:lstStyle/>
                    <a:p>
                      <a:pPr algn="just"/>
                      <a:r>
                        <a:rPr lang="en-GB" sz="1200">
                          <a:effectLst/>
                          <a:latin typeface="Times New Roman" panose="02020603050405020304" pitchFamily="18" charset="0"/>
                          <a:cs typeface="Times New Roman" panose="02020603050405020304" pitchFamily="18" charset="0"/>
                        </a:rPr>
                        <a:t>The data controller should have a specific reason for gathering the personal data</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extLst>
                  <a:ext uri="{0D108BD9-81ED-4DB2-BD59-A6C34878D82A}">
                    <a16:rowId xmlns:a16="http://schemas.microsoft.com/office/drawing/2014/main" val="2595972093"/>
                  </a:ext>
                </a:extLst>
              </a:tr>
              <a:tr h="337306">
                <a:tc>
                  <a:txBody>
                    <a:bodyPr/>
                    <a:lstStyle/>
                    <a:p>
                      <a:pPr algn="just"/>
                      <a:r>
                        <a:rPr lang="en-GB" sz="1200">
                          <a:effectLst/>
                          <a:latin typeface="Times New Roman" panose="02020603050405020304" pitchFamily="18" charset="0"/>
                          <a:cs typeface="Times New Roman" panose="02020603050405020304" pitchFamily="18" charset="0"/>
                        </a:rPr>
                        <a:t>Purpose limitation</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tc>
                  <a:txBody>
                    <a:bodyPr/>
                    <a:lstStyle/>
                    <a:p>
                      <a:pPr algn="just"/>
                      <a:r>
                        <a:rPr lang="en-GB" sz="1200">
                          <a:effectLst/>
                          <a:latin typeface="Times New Roman" panose="02020603050405020304" pitchFamily="18" charset="0"/>
                          <a:cs typeface="Times New Roman" panose="02020603050405020304" pitchFamily="18" charset="0"/>
                        </a:rPr>
                        <a:t>The data controller can only use the data for that specific purpose</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extLst>
                  <a:ext uri="{0D108BD9-81ED-4DB2-BD59-A6C34878D82A}">
                    <a16:rowId xmlns:a16="http://schemas.microsoft.com/office/drawing/2014/main" val="1192852414"/>
                  </a:ext>
                </a:extLst>
              </a:tr>
              <a:tr h="337306">
                <a:tc>
                  <a:txBody>
                    <a:bodyPr/>
                    <a:lstStyle/>
                    <a:p>
                      <a:pPr algn="just"/>
                      <a:r>
                        <a:rPr lang="en-GB" sz="1200">
                          <a:effectLst/>
                          <a:latin typeface="Times New Roman" panose="02020603050405020304" pitchFamily="18" charset="0"/>
                          <a:cs typeface="Times New Roman" panose="02020603050405020304" pitchFamily="18" charset="0"/>
                        </a:rPr>
                        <a:t>Lawful ground for processing</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tc>
                  <a:txBody>
                    <a:bodyPr/>
                    <a:lstStyle/>
                    <a:p>
                      <a:pPr algn="just"/>
                      <a:r>
                        <a:rPr lang="en-GB" sz="1200">
                          <a:effectLst/>
                          <a:latin typeface="Times New Roman" panose="02020603050405020304" pitchFamily="18" charset="0"/>
                          <a:cs typeface="Times New Roman" panose="02020603050405020304" pitchFamily="18" charset="0"/>
                        </a:rPr>
                        <a:t>There must be a lawful basis for processing personal data, such as consent, a legal basis, or a weighty interest </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extLst>
                  <a:ext uri="{0D108BD9-81ED-4DB2-BD59-A6C34878D82A}">
                    <a16:rowId xmlns:a16="http://schemas.microsoft.com/office/drawing/2014/main" val="3660681785"/>
                  </a:ext>
                </a:extLst>
              </a:tr>
              <a:tr h="168653">
                <a:tc>
                  <a:txBody>
                    <a:bodyPr/>
                    <a:lstStyle/>
                    <a:p>
                      <a:pPr algn="just"/>
                      <a:r>
                        <a:rPr lang="en-GB" sz="1200">
                          <a:effectLst/>
                          <a:latin typeface="Times New Roman" panose="02020603050405020304" pitchFamily="18" charset="0"/>
                          <a:cs typeface="Times New Roman" panose="02020603050405020304" pitchFamily="18" charset="0"/>
                        </a:rPr>
                        <a:t>Security &amp; Confidentiality</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tc>
                  <a:txBody>
                    <a:bodyPr/>
                    <a:lstStyle/>
                    <a:p>
                      <a:pPr algn="just"/>
                      <a:r>
                        <a:rPr lang="en-GB" sz="1200">
                          <a:effectLst/>
                          <a:latin typeface="Times New Roman" panose="02020603050405020304" pitchFamily="18" charset="0"/>
                          <a:cs typeface="Times New Roman" panose="02020603050405020304" pitchFamily="18" charset="0"/>
                        </a:rPr>
                        <a:t>Third party access must be prevented, data need to be safe</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extLst>
                  <a:ext uri="{0D108BD9-81ED-4DB2-BD59-A6C34878D82A}">
                    <a16:rowId xmlns:a16="http://schemas.microsoft.com/office/drawing/2014/main" val="3804625798"/>
                  </a:ext>
                </a:extLst>
              </a:tr>
              <a:tr h="337306">
                <a:tc>
                  <a:txBody>
                    <a:bodyPr/>
                    <a:lstStyle/>
                    <a:p>
                      <a:pPr algn="just"/>
                      <a:r>
                        <a:rPr lang="en-GB" sz="1200" dirty="0">
                          <a:effectLst/>
                          <a:latin typeface="Times New Roman" panose="02020603050405020304" pitchFamily="18" charset="0"/>
                          <a:cs typeface="Times New Roman" panose="02020603050405020304" pitchFamily="18" charset="0"/>
                        </a:rPr>
                        <a:t>Interoperability </a:t>
                      </a:r>
                      <a:endParaRPr lang="nl-N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tc>
                  <a:txBody>
                    <a:bodyPr/>
                    <a:lstStyle/>
                    <a:p>
                      <a:pPr algn="just"/>
                      <a:r>
                        <a:rPr lang="en-GB" sz="1200">
                          <a:effectLst/>
                          <a:latin typeface="Times New Roman" panose="02020603050405020304" pitchFamily="18" charset="0"/>
                          <a:cs typeface="Times New Roman" panose="02020603050405020304" pitchFamily="18" charset="0"/>
                        </a:rPr>
                        <a:t>At the request of the data subject, data must be transported to a new provider, in a way that the data are re-usable</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extLst>
                  <a:ext uri="{0D108BD9-81ED-4DB2-BD59-A6C34878D82A}">
                    <a16:rowId xmlns:a16="http://schemas.microsoft.com/office/drawing/2014/main" val="1542666712"/>
                  </a:ext>
                </a:extLst>
              </a:tr>
              <a:tr h="505959">
                <a:tc>
                  <a:txBody>
                    <a:bodyPr/>
                    <a:lstStyle/>
                    <a:p>
                      <a:pPr algn="just"/>
                      <a:r>
                        <a:rPr lang="en-GB" sz="1200">
                          <a:effectLst/>
                          <a:latin typeface="Times New Roman" panose="02020603050405020304" pitchFamily="18" charset="0"/>
                          <a:cs typeface="Times New Roman" panose="02020603050405020304" pitchFamily="18" charset="0"/>
                        </a:rPr>
                        <a:t>Risk of physical or psychological harm</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tc>
                  <a:txBody>
                    <a:bodyPr/>
                    <a:lstStyle/>
                    <a:p>
                      <a:pPr algn="just"/>
                      <a:r>
                        <a:rPr lang="en-GB" sz="1200">
                          <a:effectLst/>
                          <a:latin typeface="Times New Roman" panose="02020603050405020304" pitchFamily="18" charset="0"/>
                          <a:cs typeface="Times New Roman" panose="02020603050405020304" pitchFamily="18" charset="0"/>
                        </a:rPr>
                        <a:t>Technologies must be so designed that there is no or virtually no risks for physically or psychologically harming the user or third parties</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extLst>
                  <a:ext uri="{0D108BD9-81ED-4DB2-BD59-A6C34878D82A}">
                    <a16:rowId xmlns:a16="http://schemas.microsoft.com/office/drawing/2014/main" val="2032992470"/>
                  </a:ext>
                </a:extLst>
              </a:tr>
              <a:tr h="337306">
                <a:tc>
                  <a:txBody>
                    <a:bodyPr/>
                    <a:lstStyle/>
                    <a:p>
                      <a:pPr algn="just"/>
                      <a:r>
                        <a:rPr lang="en-GB" sz="1200">
                          <a:effectLst/>
                          <a:latin typeface="Times New Roman" panose="02020603050405020304" pitchFamily="18" charset="0"/>
                          <a:cs typeface="Times New Roman" panose="02020603050405020304" pitchFamily="18" charset="0"/>
                        </a:rPr>
                        <a:t>Export prohibition</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tc>
                  <a:txBody>
                    <a:bodyPr/>
                    <a:lstStyle/>
                    <a:p>
                      <a:pPr algn="just"/>
                      <a:r>
                        <a:rPr lang="en-GB" sz="1200">
                          <a:effectLst/>
                          <a:latin typeface="Times New Roman" panose="02020603050405020304" pitchFamily="18" charset="0"/>
                          <a:cs typeface="Times New Roman" panose="02020603050405020304" pitchFamily="18" charset="0"/>
                        </a:rPr>
                        <a:t>When technologies or data can be abused for human rights violations, export prohibitions may be applicable</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extLst>
                  <a:ext uri="{0D108BD9-81ED-4DB2-BD59-A6C34878D82A}">
                    <a16:rowId xmlns:a16="http://schemas.microsoft.com/office/drawing/2014/main" val="349826987"/>
                  </a:ext>
                </a:extLst>
              </a:tr>
              <a:tr h="168653">
                <a:tc>
                  <a:txBody>
                    <a:bodyPr/>
                    <a:lstStyle/>
                    <a:p>
                      <a:pPr algn="just"/>
                      <a:r>
                        <a:rPr lang="en-GB" sz="1200">
                          <a:effectLst/>
                          <a:latin typeface="Times New Roman" panose="02020603050405020304" pitchFamily="18" charset="0"/>
                          <a:cs typeface="Times New Roman" panose="02020603050405020304" pitchFamily="18" charset="0"/>
                        </a:rPr>
                        <a:t>Accuracy &amp; Reproducible</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tc>
                  <a:txBody>
                    <a:bodyPr/>
                    <a:lstStyle/>
                    <a:p>
                      <a:pPr algn="just"/>
                      <a:r>
                        <a:rPr lang="en-GB" sz="1200">
                          <a:effectLst/>
                          <a:latin typeface="Times New Roman" panose="02020603050405020304" pitchFamily="18" charset="0"/>
                          <a:cs typeface="Times New Roman" panose="02020603050405020304" pitchFamily="18" charset="0"/>
                        </a:rPr>
                        <a:t>AI needs to produce accurate and reproducible results</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extLst>
                  <a:ext uri="{0D108BD9-81ED-4DB2-BD59-A6C34878D82A}">
                    <a16:rowId xmlns:a16="http://schemas.microsoft.com/office/drawing/2014/main" val="4291469440"/>
                  </a:ext>
                </a:extLst>
              </a:tr>
              <a:tr h="337306">
                <a:tc>
                  <a:txBody>
                    <a:bodyPr/>
                    <a:lstStyle/>
                    <a:p>
                      <a:pPr algn="just"/>
                      <a:r>
                        <a:rPr lang="en-GB" sz="1200">
                          <a:effectLst/>
                          <a:latin typeface="Times New Roman" panose="02020603050405020304" pitchFamily="18" charset="0"/>
                          <a:cs typeface="Times New Roman" panose="02020603050405020304" pitchFamily="18" charset="0"/>
                        </a:rPr>
                        <a:t>Accounting &amp; Oversight</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tc>
                  <a:txBody>
                    <a:bodyPr/>
                    <a:lstStyle/>
                    <a:p>
                      <a:pPr algn="just"/>
                      <a:r>
                        <a:rPr lang="en-GB" sz="1200" dirty="0">
                          <a:effectLst/>
                          <a:latin typeface="Times New Roman" panose="02020603050405020304" pitchFamily="18" charset="0"/>
                          <a:cs typeface="Times New Roman" panose="02020603050405020304" pitchFamily="18" charset="0"/>
                        </a:rPr>
                        <a:t>Providers and distributers must put in place adequate mechanisms for documentation, evaluation and oversight</a:t>
                      </a:r>
                      <a:endParaRPr lang="nl-N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45" marR="63245" marT="0" marB="0"/>
                </a:tc>
                <a:extLst>
                  <a:ext uri="{0D108BD9-81ED-4DB2-BD59-A6C34878D82A}">
                    <a16:rowId xmlns:a16="http://schemas.microsoft.com/office/drawing/2014/main" val="3758340213"/>
                  </a:ext>
                </a:extLst>
              </a:tr>
            </a:tbl>
          </a:graphicData>
        </a:graphic>
      </p:graphicFrame>
    </p:spTree>
    <p:extLst>
      <p:ext uri="{BB962C8B-B14F-4D97-AF65-F5344CB8AC3E}">
        <p14:creationId xmlns:p14="http://schemas.microsoft.com/office/powerpoint/2010/main" val="26806743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EF1A63-BE69-A1E2-5970-B886CA309A40}"/>
              </a:ext>
            </a:extLst>
          </p:cNvPr>
          <p:cNvSpPr>
            <a:spLocks noGrp="1"/>
          </p:cNvSpPr>
          <p:nvPr>
            <p:ph type="title"/>
          </p:nvPr>
        </p:nvSpPr>
        <p:spPr/>
        <p:txBody>
          <a:bodyPr/>
          <a:lstStyle/>
          <a:p>
            <a:r>
              <a:rPr lang="nl-NL" dirty="0"/>
              <a:t>Overal</a:t>
            </a:r>
          </a:p>
        </p:txBody>
      </p:sp>
      <p:graphicFrame>
        <p:nvGraphicFramePr>
          <p:cNvPr id="4" name="Tijdelijke aanduiding voor inhoud 3">
            <a:extLst>
              <a:ext uri="{FF2B5EF4-FFF2-40B4-BE49-F238E27FC236}">
                <a16:creationId xmlns:a16="http://schemas.microsoft.com/office/drawing/2014/main" id="{010B90A1-BB52-84D1-17D1-9EA1EE364507}"/>
              </a:ext>
            </a:extLst>
          </p:cNvPr>
          <p:cNvGraphicFramePr>
            <a:graphicFrameLocks noGrp="1"/>
          </p:cNvGraphicFramePr>
          <p:nvPr>
            <p:ph idx="1"/>
            <p:extLst>
              <p:ext uri="{D42A27DB-BD31-4B8C-83A1-F6EECF244321}">
                <p14:modId xmlns:p14="http://schemas.microsoft.com/office/powerpoint/2010/main" val="3053615860"/>
              </p:ext>
            </p:extLst>
          </p:nvPr>
        </p:nvGraphicFramePr>
        <p:xfrm>
          <a:off x="1141414" y="2039144"/>
          <a:ext cx="9520668" cy="3581848"/>
        </p:xfrm>
        <a:graphic>
          <a:graphicData uri="http://schemas.openxmlformats.org/drawingml/2006/table">
            <a:tbl>
              <a:tblPr firstRow="1" firstCol="1" bandRow="1">
                <a:tableStyleId>{5C22544A-7EE6-4342-B048-85BDC9FD1C3A}</a:tableStyleId>
              </a:tblPr>
              <a:tblGrid>
                <a:gridCol w="3271613">
                  <a:extLst>
                    <a:ext uri="{9D8B030D-6E8A-4147-A177-3AD203B41FA5}">
                      <a16:colId xmlns:a16="http://schemas.microsoft.com/office/drawing/2014/main" val="347637905"/>
                    </a:ext>
                  </a:extLst>
                </a:gridCol>
                <a:gridCol w="6249055">
                  <a:extLst>
                    <a:ext uri="{9D8B030D-6E8A-4147-A177-3AD203B41FA5}">
                      <a16:colId xmlns:a16="http://schemas.microsoft.com/office/drawing/2014/main" val="1192230361"/>
                    </a:ext>
                  </a:extLst>
                </a:gridCol>
              </a:tblGrid>
              <a:tr h="147571">
                <a:tc>
                  <a:txBody>
                    <a:bodyPr/>
                    <a:lstStyle/>
                    <a:p>
                      <a:pPr algn="just"/>
                      <a:r>
                        <a:rPr lang="en-GB" sz="1100">
                          <a:effectLst/>
                        </a:rPr>
                        <a:t>Legal doctrine</a:t>
                      </a:r>
                      <a:endParaRPr lang="nl-NL"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339" marR="55339" marT="0" marB="0"/>
                </a:tc>
                <a:tc>
                  <a:txBody>
                    <a:bodyPr/>
                    <a:lstStyle/>
                    <a:p>
                      <a:pPr algn="just"/>
                      <a:r>
                        <a:rPr lang="en-GB" sz="1100">
                          <a:effectLst/>
                        </a:rPr>
                        <a:t>Case by case basis analysis</a:t>
                      </a:r>
                      <a:endParaRPr lang="nl-NL"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339" marR="55339" marT="0" marB="0"/>
                </a:tc>
                <a:extLst>
                  <a:ext uri="{0D108BD9-81ED-4DB2-BD59-A6C34878D82A}">
                    <a16:rowId xmlns:a16="http://schemas.microsoft.com/office/drawing/2014/main" val="2868463644"/>
                  </a:ext>
                </a:extLst>
              </a:tr>
              <a:tr h="147571">
                <a:tc>
                  <a:txBody>
                    <a:bodyPr/>
                    <a:lstStyle/>
                    <a:p>
                      <a:pPr algn="just"/>
                      <a:r>
                        <a:rPr lang="en-GB" sz="1100">
                          <a:effectLst/>
                        </a:rPr>
                        <a:t> </a:t>
                      </a:r>
                      <a:endParaRPr lang="nl-NL"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339" marR="55339" marT="0" marB="0"/>
                </a:tc>
                <a:tc>
                  <a:txBody>
                    <a:bodyPr/>
                    <a:lstStyle/>
                    <a:p>
                      <a:pPr algn="just"/>
                      <a:r>
                        <a:rPr lang="en-GB" sz="1100">
                          <a:effectLst/>
                        </a:rPr>
                        <a:t> </a:t>
                      </a:r>
                      <a:endParaRPr lang="nl-NL"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339" marR="55339" marT="0" marB="0"/>
                </a:tc>
                <a:extLst>
                  <a:ext uri="{0D108BD9-81ED-4DB2-BD59-A6C34878D82A}">
                    <a16:rowId xmlns:a16="http://schemas.microsoft.com/office/drawing/2014/main" val="3036365130"/>
                  </a:ext>
                </a:extLst>
              </a:tr>
              <a:tr h="590285">
                <a:tc>
                  <a:txBody>
                    <a:bodyPr/>
                    <a:lstStyle/>
                    <a:p>
                      <a:pPr algn="just"/>
                      <a:r>
                        <a:rPr lang="en-GB" sz="1100">
                          <a:effectLst/>
                        </a:rPr>
                        <a:t>Privacy as personality right</a:t>
                      </a:r>
                      <a:endParaRPr lang="nl-NL"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339" marR="55339" marT="0" marB="0"/>
                </a:tc>
                <a:tc>
                  <a:txBody>
                    <a:bodyPr/>
                    <a:lstStyle/>
                    <a:p>
                      <a:pPr algn="just"/>
                      <a:r>
                        <a:rPr lang="en-GB" sz="1100">
                          <a:effectLst/>
                        </a:rPr>
                        <a:t>Article 8 ECHR provides a broad personality right to flourish as a human being; to what extent this applies to synthetic technologies will be assessed on a case-by-case basis</a:t>
                      </a:r>
                      <a:endParaRPr lang="nl-NL"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339" marR="55339" marT="0" marB="0"/>
                </a:tc>
                <a:extLst>
                  <a:ext uri="{0D108BD9-81ED-4DB2-BD59-A6C34878D82A}">
                    <a16:rowId xmlns:a16="http://schemas.microsoft.com/office/drawing/2014/main" val="2050341731"/>
                  </a:ext>
                </a:extLst>
              </a:tr>
              <a:tr h="442714">
                <a:tc>
                  <a:txBody>
                    <a:bodyPr/>
                    <a:lstStyle/>
                    <a:p>
                      <a:pPr algn="just"/>
                      <a:r>
                        <a:rPr lang="en-GB" sz="1100">
                          <a:effectLst/>
                        </a:rPr>
                        <a:t>Chilling effect</a:t>
                      </a:r>
                      <a:endParaRPr lang="nl-NL"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339" marR="55339" marT="0" marB="0"/>
                </a:tc>
                <a:tc>
                  <a:txBody>
                    <a:bodyPr/>
                    <a:lstStyle/>
                    <a:p>
                      <a:pPr algn="just"/>
                      <a:r>
                        <a:rPr lang="en-GB" sz="1100">
                          <a:effectLst/>
                        </a:rPr>
                        <a:t>Article 8 ECHR offers protection against a chilling effect; to what extent such an effect exists and meets the de minimis rule will be assessed on a case-by-case basis</a:t>
                      </a:r>
                      <a:endParaRPr lang="nl-NL"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339" marR="55339" marT="0" marB="0"/>
                </a:tc>
                <a:extLst>
                  <a:ext uri="{0D108BD9-81ED-4DB2-BD59-A6C34878D82A}">
                    <a16:rowId xmlns:a16="http://schemas.microsoft.com/office/drawing/2014/main" val="1808680563"/>
                  </a:ext>
                </a:extLst>
              </a:tr>
              <a:tr h="590285">
                <a:tc>
                  <a:txBody>
                    <a:bodyPr/>
                    <a:lstStyle/>
                    <a:p>
                      <a:pPr algn="just"/>
                      <a:r>
                        <a:rPr lang="en-GB" sz="1100">
                          <a:effectLst/>
                        </a:rPr>
                        <a:t>Reasonable expectation of privacy</a:t>
                      </a:r>
                      <a:endParaRPr lang="nl-NL"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339" marR="55339" marT="0" marB="0"/>
                </a:tc>
                <a:tc>
                  <a:txBody>
                    <a:bodyPr/>
                    <a:lstStyle/>
                    <a:p>
                      <a:pPr algn="just"/>
                      <a:r>
                        <a:rPr lang="en-GB" sz="1100">
                          <a:effectLst/>
                        </a:rPr>
                        <a:t>Article 8 ECHR may conflict with the freedom of expression; whether citizens have a reasonable expectation of privacy vis-à-vis online material and public conduct will be determined on a case-by-case basis</a:t>
                      </a:r>
                      <a:endParaRPr lang="nl-NL"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339" marR="55339" marT="0" marB="0"/>
                </a:tc>
                <a:extLst>
                  <a:ext uri="{0D108BD9-81ED-4DB2-BD59-A6C34878D82A}">
                    <a16:rowId xmlns:a16="http://schemas.microsoft.com/office/drawing/2014/main" val="2222977072"/>
                  </a:ext>
                </a:extLst>
              </a:tr>
              <a:tr h="590285">
                <a:tc>
                  <a:txBody>
                    <a:bodyPr/>
                    <a:lstStyle/>
                    <a:p>
                      <a:pPr algn="just"/>
                      <a:r>
                        <a:rPr lang="en-GB" sz="1100" dirty="0">
                          <a:effectLst/>
                        </a:rPr>
                        <a:t>Legitimate expectation of privacy</a:t>
                      </a:r>
                      <a:endParaRPr lang="nl-NL"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39" marR="55339" marT="0" marB="0"/>
                </a:tc>
                <a:tc>
                  <a:txBody>
                    <a:bodyPr/>
                    <a:lstStyle/>
                    <a:p>
                      <a:pPr algn="just"/>
                      <a:r>
                        <a:rPr lang="en-GB" sz="1100">
                          <a:effectLst/>
                        </a:rPr>
                        <a:t>Article 10 may conflict with the right to privacy when a publication about a public figure contains intimate details; whether the public figure has a legitimate expectation of privacy will need to be determined on a case-by-case basis</a:t>
                      </a:r>
                      <a:endParaRPr lang="nl-NL"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339" marR="55339" marT="0" marB="0"/>
                </a:tc>
                <a:extLst>
                  <a:ext uri="{0D108BD9-81ED-4DB2-BD59-A6C34878D82A}">
                    <a16:rowId xmlns:a16="http://schemas.microsoft.com/office/drawing/2014/main" val="816149455"/>
                  </a:ext>
                </a:extLst>
              </a:tr>
              <a:tr h="442714">
                <a:tc>
                  <a:txBody>
                    <a:bodyPr/>
                    <a:lstStyle/>
                    <a:p>
                      <a:pPr algn="just"/>
                      <a:r>
                        <a:rPr lang="en-GB" sz="1100">
                          <a:effectLst/>
                        </a:rPr>
                        <a:t>Property and Business rights</a:t>
                      </a:r>
                      <a:endParaRPr lang="nl-NL"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339" marR="55339" marT="0" marB="0"/>
                </a:tc>
                <a:tc>
                  <a:txBody>
                    <a:bodyPr/>
                    <a:lstStyle/>
                    <a:p>
                      <a:pPr algn="just"/>
                      <a:r>
                        <a:rPr lang="en-GB" sz="1100">
                          <a:effectLst/>
                        </a:rPr>
                        <a:t>Several parties may hold various rights to synthetic technologies and media; how these play out against each other will be determined on a case by case basis</a:t>
                      </a:r>
                      <a:endParaRPr lang="nl-NL"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339" marR="55339" marT="0" marB="0"/>
                </a:tc>
                <a:extLst>
                  <a:ext uri="{0D108BD9-81ED-4DB2-BD59-A6C34878D82A}">
                    <a16:rowId xmlns:a16="http://schemas.microsoft.com/office/drawing/2014/main" val="546013603"/>
                  </a:ext>
                </a:extLst>
              </a:tr>
              <a:tr h="590285">
                <a:tc>
                  <a:txBody>
                    <a:bodyPr/>
                    <a:lstStyle/>
                    <a:p>
                      <a:pPr algn="just"/>
                      <a:r>
                        <a:rPr lang="en-GB" sz="1100">
                          <a:effectLst/>
                        </a:rPr>
                        <a:t>Procedural fairness</a:t>
                      </a:r>
                      <a:endParaRPr lang="nl-NL"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339" marR="55339" marT="0" marB="0"/>
                </a:tc>
                <a:tc>
                  <a:txBody>
                    <a:bodyPr/>
                    <a:lstStyle/>
                    <a:p>
                      <a:pPr algn="just"/>
                      <a:r>
                        <a:rPr lang="en-GB" sz="1100" dirty="0">
                          <a:effectLst/>
                        </a:rPr>
                        <a:t>Citizens need to be informed and involved in decisions that affect them; the extent to which these principles apply and have been respected will be assessed on a case-by-case basis</a:t>
                      </a:r>
                      <a:endParaRPr lang="nl-NL"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39" marR="55339" marT="0" marB="0"/>
                </a:tc>
                <a:extLst>
                  <a:ext uri="{0D108BD9-81ED-4DB2-BD59-A6C34878D82A}">
                    <a16:rowId xmlns:a16="http://schemas.microsoft.com/office/drawing/2014/main" val="1802962265"/>
                  </a:ext>
                </a:extLst>
              </a:tr>
            </a:tbl>
          </a:graphicData>
        </a:graphic>
      </p:graphicFrame>
    </p:spTree>
    <p:extLst>
      <p:ext uri="{BB962C8B-B14F-4D97-AF65-F5344CB8AC3E}">
        <p14:creationId xmlns:p14="http://schemas.microsoft.com/office/powerpoint/2010/main" val="28853922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EF1A63-BE69-A1E2-5970-B886CA309A40}"/>
              </a:ext>
            </a:extLst>
          </p:cNvPr>
          <p:cNvSpPr>
            <a:spLocks noGrp="1"/>
          </p:cNvSpPr>
          <p:nvPr>
            <p:ph type="title"/>
          </p:nvPr>
        </p:nvSpPr>
        <p:spPr/>
        <p:txBody>
          <a:bodyPr/>
          <a:lstStyle/>
          <a:p>
            <a:r>
              <a:rPr lang="nl-NL" dirty="0"/>
              <a:t>Overal</a:t>
            </a:r>
          </a:p>
        </p:txBody>
      </p:sp>
      <p:graphicFrame>
        <p:nvGraphicFramePr>
          <p:cNvPr id="4" name="Tijdelijke aanduiding voor inhoud 3">
            <a:extLst>
              <a:ext uri="{FF2B5EF4-FFF2-40B4-BE49-F238E27FC236}">
                <a16:creationId xmlns:a16="http://schemas.microsoft.com/office/drawing/2014/main" id="{2B89A5CD-80E5-DBF6-1571-C7BDA978B8E4}"/>
              </a:ext>
            </a:extLst>
          </p:cNvPr>
          <p:cNvGraphicFramePr>
            <a:graphicFrameLocks noGrp="1"/>
          </p:cNvGraphicFramePr>
          <p:nvPr>
            <p:ph idx="1"/>
            <p:extLst>
              <p:ext uri="{D42A27DB-BD31-4B8C-83A1-F6EECF244321}">
                <p14:modId xmlns:p14="http://schemas.microsoft.com/office/powerpoint/2010/main" val="2529776740"/>
              </p:ext>
            </p:extLst>
          </p:nvPr>
        </p:nvGraphicFramePr>
        <p:xfrm>
          <a:off x="1141413" y="1802486"/>
          <a:ext cx="9387504" cy="4382543"/>
        </p:xfrm>
        <a:graphic>
          <a:graphicData uri="http://schemas.openxmlformats.org/drawingml/2006/table">
            <a:tbl>
              <a:tblPr firstRow="1" firstCol="1" bandRow="1">
                <a:tableStyleId>{5C22544A-7EE6-4342-B048-85BDC9FD1C3A}</a:tableStyleId>
              </a:tblPr>
              <a:tblGrid>
                <a:gridCol w="3225854">
                  <a:extLst>
                    <a:ext uri="{9D8B030D-6E8A-4147-A177-3AD203B41FA5}">
                      <a16:colId xmlns:a16="http://schemas.microsoft.com/office/drawing/2014/main" val="3939004245"/>
                    </a:ext>
                  </a:extLst>
                </a:gridCol>
                <a:gridCol w="6161650">
                  <a:extLst>
                    <a:ext uri="{9D8B030D-6E8A-4147-A177-3AD203B41FA5}">
                      <a16:colId xmlns:a16="http://schemas.microsoft.com/office/drawing/2014/main" val="3668876956"/>
                    </a:ext>
                  </a:extLst>
                </a:gridCol>
              </a:tblGrid>
              <a:tr h="173407">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Legal doctrine</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Uncertainty as to application</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extLst>
                  <a:ext uri="{0D108BD9-81ED-4DB2-BD59-A6C34878D82A}">
                    <a16:rowId xmlns:a16="http://schemas.microsoft.com/office/drawing/2014/main" val="549902255"/>
                  </a:ext>
                </a:extLst>
              </a:tr>
              <a:tr h="173407">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 </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 </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extLst>
                  <a:ext uri="{0D108BD9-81ED-4DB2-BD59-A6C34878D82A}">
                    <a16:rowId xmlns:a16="http://schemas.microsoft.com/office/drawing/2014/main" val="1430472401"/>
                  </a:ext>
                </a:extLst>
              </a:tr>
              <a:tr h="693629">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Personal data</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The GDPR places a binary distinction between non-personal data and personal data, while the way in which synthetic technologies and media relate to a specific person depends on gradual factors</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extLst>
                  <a:ext uri="{0D108BD9-81ED-4DB2-BD59-A6C34878D82A}">
                    <a16:rowId xmlns:a16="http://schemas.microsoft.com/office/drawing/2014/main" val="1215177169"/>
                  </a:ext>
                </a:extLst>
              </a:tr>
              <a:tr h="346814">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Data quality</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What data quality means in terms of synthetic media is unclear</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extLst>
                  <a:ext uri="{0D108BD9-81ED-4DB2-BD59-A6C34878D82A}">
                    <a16:rowId xmlns:a16="http://schemas.microsoft.com/office/drawing/2014/main" val="1670013911"/>
                  </a:ext>
                </a:extLst>
              </a:tr>
              <a:tr h="520221">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Df transparency obligation</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How the DF transparency requirement in the AI Act should be interpreted and relates to the transparency requirement in the GDPR is not yet clear</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extLst>
                  <a:ext uri="{0D108BD9-81ED-4DB2-BD59-A6C34878D82A}">
                    <a16:rowId xmlns:a16="http://schemas.microsoft.com/office/drawing/2014/main" val="566143066"/>
                  </a:ext>
                </a:extLst>
              </a:tr>
              <a:tr h="693629">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Physical or psychological harm and detriment</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What various terms in the AI Act, such as harm and detriment, should be interpreted considering synthetic technologies and media will need to be clarified in the future</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extLst>
                  <a:ext uri="{0D108BD9-81ED-4DB2-BD59-A6C34878D82A}">
                    <a16:rowId xmlns:a16="http://schemas.microsoft.com/office/drawing/2014/main" val="3668192689"/>
                  </a:ext>
                </a:extLst>
              </a:tr>
              <a:tr h="520221">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Mental and psychological integrity</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tc>
                  <a:txBody>
                    <a:bodyPr/>
                    <a:lstStyle/>
                    <a:p>
                      <a:pPr algn="just">
                        <a:tabLst>
                          <a:tab pos="901700" algn="l"/>
                        </a:tabLst>
                      </a:pPr>
                      <a:r>
                        <a:rPr lang="en-GB" sz="1200" dirty="0">
                          <a:effectLst/>
                          <a:latin typeface="Times New Roman" panose="02020603050405020304" pitchFamily="18" charset="0"/>
                          <a:cs typeface="Times New Roman" panose="02020603050405020304" pitchFamily="18" charset="0"/>
                        </a:rPr>
                        <a:t>There are various doctrines in the jurisprudence of the ECtHR, in the DSA, the AI Act, the CFEU and other legal instruments that aim at safeguarding integrity, but how they map onto synthetic technologies is not yet clear</a:t>
                      </a:r>
                      <a:endParaRPr lang="nl-N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extLst>
                  <a:ext uri="{0D108BD9-81ED-4DB2-BD59-A6C34878D82A}">
                    <a16:rowId xmlns:a16="http://schemas.microsoft.com/office/drawing/2014/main" val="2135575147"/>
                  </a:ext>
                </a:extLst>
              </a:tr>
              <a:tr h="520221">
                <a:tc>
                  <a:txBody>
                    <a:bodyPr/>
                    <a:lstStyle/>
                    <a:p>
                      <a:pPr algn="just">
                        <a:tabLst>
                          <a:tab pos="901700" algn="l"/>
                        </a:tabLst>
                      </a:pPr>
                      <a:r>
                        <a:rPr lang="en-GB" sz="1200" dirty="0">
                          <a:effectLst/>
                          <a:latin typeface="Times New Roman" panose="02020603050405020304" pitchFamily="18" charset="0"/>
                          <a:cs typeface="Times New Roman" panose="02020603050405020304" pitchFamily="18" charset="0"/>
                        </a:rPr>
                        <a:t>Liability</a:t>
                      </a:r>
                      <a:endParaRPr lang="nl-N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tc>
                  <a:txBody>
                    <a:bodyPr/>
                    <a:lstStyle/>
                    <a:p>
                      <a:pPr algn="just">
                        <a:tabLst>
                          <a:tab pos="901700" algn="l"/>
                        </a:tabLst>
                      </a:pPr>
                      <a:r>
                        <a:rPr lang="en-GB" sz="1200" dirty="0">
                          <a:effectLst/>
                          <a:latin typeface="Times New Roman" panose="02020603050405020304" pitchFamily="18" charset="0"/>
                          <a:cs typeface="Times New Roman" panose="02020603050405020304" pitchFamily="18" charset="0"/>
                        </a:rPr>
                        <a:t>How the current rules for fault and liability should be interpreted considering the responsibility for non-human actors in a complex web of parties involved is unclear</a:t>
                      </a:r>
                      <a:endParaRPr lang="nl-N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extLst>
                  <a:ext uri="{0D108BD9-81ED-4DB2-BD59-A6C34878D82A}">
                    <a16:rowId xmlns:a16="http://schemas.microsoft.com/office/drawing/2014/main" val="4257640886"/>
                  </a:ext>
                </a:extLst>
              </a:tr>
              <a:tr h="693629">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Authentic evidence</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tc>
                  <a:txBody>
                    <a:bodyPr/>
                    <a:lstStyle/>
                    <a:p>
                      <a:pPr algn="just">
                        <a:tabLst>
                          <a:tab pos="901700" algn="l"/>
                        </a:tabLst>
                      </a:pPr>
                      <a:r>
                        <a:rPr lang="en-GB" sz="1200" dirty="0">
                          <a:effectLst/>
                          <a:latin typeface="Times New Roman" panose="02020603050405020304" pitchFamily="18" charset="0"/>
                          <a:cs typeface="Times New Roman" panose="02020603050405020304" pitchFamily="18" charset="0"/>
                        </a:rPr>
                        <a:t>How the prevailing rules on evidence and their authenticity should be interpreted considering synthetic media and AI detection programs, e.g., that attribute an authenticity score to content, is uncertain at this point</a:t>
                      </a:r>
                      <a:endParaRPr lang="nl-N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126" marR="53126" marT="0" marB="0"/>
                </a:tc>
                <a:extLst>
                  <a:ext uri="{0D108BD9-81ED-4DB2-BD59-A6C34878D82A}">
                    <a16:rowId xmlns:a16="http://schemas.microsoft.com/office/drawing/2014/main" val="2142460941"/>
                  </a:ext>
                </a:extLst>
              </a:tr>
            </a:tbl>
          </a:graphicData>
        </a:graphic>
      </p:graphicFrame>
    </p:spTree>
    <p:extLst>
      <p:ext uri="{BB962C8B-B14F-4D97-AF65-F5344CB8AC3E}">
        <p14:creationId xmlns:p14="http://schemas.microsoft.com/office/powerpoint/2010/main" val="37684026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EF1A63-BE69-A1E2-5970-B886CA309A40}"/>
              </a:ext>
            </a:extLst>
          </p:cNvPr>
          <p:cNvSpPr>
            <a:spLocks noGrp="1"/>
          </p:cNvSpPr>
          <p:nvPr>
            <p:ph type="title"/>
          </p:nvPr>
        </p:nvSpPr>
        <p:spPr/>
        <p:txBody>
          <a:bodyPr/>
          <a:lstStyle/>
          <a:p>
            <a:r>
              <a:rPr lang="nl-NL" dirty="0"/>
              <a:t>Overal</a:t>
            </a:r>
          </a:p>
        </p:txBody>
      </p:sp>
      <p:graphicFrame>
        <p:nvGraphicFramePr>
          <p:cNvPr id="4" name="Tijdelijke aanduiding voor inhoud 3">
            <a:extLst>
              <a:ext uri="{FF2B5EF4-FFF2-40B4-BE49-F238E27FC236}">
                <a16:creationId xmlns:a16="http://schemas.microsoft.com/office/drawing/2014/main" id="{93EDB577-36B0-45BD-3660-DC8BC369E1E3}"/>
              </a:ext>
            </a:extLst>
          </p:cNvPr>
          <p:cNvGraphicFramePr>
            <a:graphicFrameLocks noGrp="1"/>
          </p:cNvGraphicFramePr>
          <p:nvPr>
            <p:ph idx="1"/>
            <p:extLst>
              <p:ext uri="{D42A27DB-BD31-4B8C-83A1-F6EECF244321}">
                <p14:modId xmlns:p14="http://schemas.microsoft.com/office/powerpoint/2010/main" val="167244169"/>
              </p:ext>
            </p:extLst>
          </p:nvPr>
        </p:nvGraphicFramePr>
        <p:xfrm>
          <a:off x="1286944" y="1936068"/>
          <a:ext cx="8957568" cy="4303414"/>
        </p:xfrm>
        <a:graphic>
          <a:graphicData uri="http://schemas.openxmlformats.org/drawingml/2006/table">
            <a:tbl>
              <a:tblPr firstRow="1" firstCol="1" bandRow="1">
                <a:tableStyleId>{5C22544A-7EE6-4342-B048-85BDC9FD1C3A}</a:tableStyleId>
              </a:tblPr>
              <a:tblGrid>
                <a:gridCol w="3078114">
                  <a:extLst>
                    <a:ext uri="{9D8B030D-6E8A-4147-A177-3AD203B41FA5}">
                      <a16:colId xmlns:a16="http://schemas.microsoft.com/office/drawing/2014/main" val="2747229602"/>
                    </a:ext>
                  </a:extLst>
                </a:gridCol>
                <a:gridCol w="5879454">
                  <a:extLst>
                    <a:ext uri="{9D8B030D-6E8A-4147-A177-3AD203B41FA5}">
                      <a16:colId xmlns:a16="http://schemas.microsoft.com/office/drawing/2014/main" val="1815736275"/>
                    </a:ext>
                  </a:extLst>
                </a:gridCol>
              </a:tblGrid>
              <a:tr h="98381">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Legal doctrine</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Potentially in need of revision</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extLst>
                  <a:ext uri="{0D108BD9-81ED-4DB2-BD59-A6C34878D82A}">
                    <a16:rowId xmlns:a16="http://schemas.microsoft.com/office/drawing/2014/main" val="2562520901"/>
                  </a:ext>
                </a:extLst>
              </a:tr>
              <a:tr h="167128">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 </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 </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extLst>
                  <a:ext uri="{0D108BD9-81ED-4DB2-BD59-A6C34878D82A}">
                    <a16:rowId xmlns:a16="http://schemas.microsoft.com/office/drawing/2014/main" val="379207928"/>
                  </a:ext>
                </a:extLst>
              </a:tr>
              <a:tr h="393524">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Household exemption</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It is questionable whether the household exemption should be maintained in its current form, as the boundaries between the private and the public sphere are less and less absolute</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extLst>
                  <a:ext uri="{0D108BD9-81ED-4DB2-BD59-A6C34878D82A}">
                    <a16:rowId xmlns:a16="http://schemas.microsoft.com/office/drawing/2014/main" val="1610698686"/>
                  </a:ext>
                </a:extLst>
              </a:tr>
              <a:tr h="393524">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Automated decision-making</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It is clear that limits on automated decision-making are more relevant than ever, while the provision in the GDPR is framed in such narrow wording that it plays almost no role of significance in practice </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extLst>
                  <a:ext uri="{0D108BD9-81ED-4DB2-BD59-A6C34878D82A}">
                    <a16:rowId xmlns:a16="http://schemas.microsoft.com/office/drawing/2014/main" val="418767786"/>
                  </a:ext>
                </a:extLst>
              </a:tr>
              <a:tr h="196762">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Human rights for non-human entities</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A question is whether non-human actors should be attributed rights and legal standing</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extLst>
                  <a:ext uri="{0D108BD9-81ED-4DB2-BD59-A6C34878D82A}">
                    <a16:rowId xmlns:a16="http://schemas.microsoft.com/office/drawing/2014/main" val="3532377874"/>
                  </a:ext>
                </a:extLst>
              </a:tr>
              <a:tr h="393524">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Discrimination and bias</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The current doctrine on discrimination seems on many accounts unsuited to counter the many problems of bias, Matthew-effects and systemic discrimination connected to the use of AI</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extLst>
                  <a:ext uri="{0D108BD9-81ED-4DB2-BD59-A6C34878D82A}">
                    <a16:rowId xmlns:a16="http://schemas.microsoft.com/office/drawing/2014/main" val="132324216"/>
                  </a:ext>
                </a:extLst>
              </a:tr>
              <a:tr h="393524">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Disinformation</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It can be questioned whether telling untruths and disseminating disinformation should be covered by the freedom of expression or should be sanctioned, even when no harm is done</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extLst>
                  <a:ext uri="{0D108BD9-81ED-4DB2-BD59-A6C34878D82A}">
                    <a16:rowId xmlns:a16="http://schemas.microsoft.com/office/drawing/2014/main" val="4200121061"/>
                  </a:ext>
                </a:extLst>
              </a:tr>
              <a:tr h="393524">
                <a:tc>
                  <a:txBody>
                    <a:bodyPr/>
                    <a:lstStyle/>
                    <a:p>
                      <a:pPr algn="just">
                        <a:tabLst>
                          <a:tab pos="901700" algn="l"/>
                        </a:tabLst>
                      </a:pPr>
                      <a:r>
                        <a:rPr lang="en-GB" sz="1200" dirty="0">
                          <a:effectLst/>
                          <a:latin typeface="Times New Roman" panose="02020603050405020304" pitchFamily="18" charset="0"/>
                          <a:cs typeface="Times New Roman" panose="02020603050405020304" pitchFamily="18" charset="0"/>
                        </a:rPr>
                        <a:t>Democracy</a:t>
                      </a:r>
                      <a:endParaRPr lang="nl-N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There are arguments to be made for better protecting civil servants and politicians against synthetic technologies, and against those technologies, in particular DF, being used during election times</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extLst>
                  <a:ext uri="{0D108BD9-81ED-4DB2-BD59-A6C34878D82A}">
                    <a16:rowId xmlns:a16="http://schemas.microsoft.com/office/drawing/2014/main" val="3961534973"/>
                  </a:ext>
                </a:extLst>
              </a:tr>
              <a:tr h="295143">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Importing data and technology</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There are relatively few rules on importing data and technology into Europe, though such might be necessary in light of synthetic technologies</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extLst>
                  <a:ext uri="{0D108BD9-81ED-4DB2-BD59-A6C34878D82A}">
                    <a16:rowId xmlns:a16="http://schemas.microsoft.com/office/drawing/2014/main" val="3232674315"/>
                  </a:ext>
                </a:extLst>
              </a:tr>
              <a:tr h="295143">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Active hosting providers/search engines</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There are pleas to revise the rules exempting active internet providers from liability, as these rules were designed for passive intermediaries</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extLst>
                  <a:ext uri="{0D108BD9-81ED-4DB2-BD59-A6C34878D82A}">
                    <a16:rowId xmlns:a16="http://schemas.microsoft.com/office/drawing/2014/main" val="1184834582"/>
                  </a:ext>
                </a:extLst>
              </a:tr>
              <a:tr h="590285">
                <a:tc>
                  <a:txBody>
                    <a:bodyPr/>
                    <a:lstStyle/>
                    <a:p>
                      <a:pPr algn="just">
                        <a:tabLst>
                          <a:tab pos="901700" algn="l"/>
                        </a:tabLst>
                      </a:pPr>
                      <a:r>
                        <a:rPr lang="en-GB" sz="1200">
                          <a:effectLst/>
                          <a:latin typeface="Times New Roman" panose="02020603050405020304" pitchFamily="18" charset="0"/>
                          <a:cs typeface="Times New Roman" panose="02020603050405020304" pitchFamily="18" charset="0"/>
                        </a:rPr>
                        <a:t>Ex post regulation</a:t>
                      </a:r>
                      <a:endParaRPr lang="nl-NL"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tc>
                  <a:txBody>
                    <a:bodyPr/>
                    <a:lstStyle/>
                    <a:p>
                      <a:pPr algn="just">
                        <a:tabLst>
                          <a:tab pos="901700" algn="l"/>
                        </a:tabLst>
                      </a:pPr>
                      <a:r>
                        <a:rPr lang="en-GB" sz="1200" dirty="0">
                          <a:effectLst/>
                          <a:latin typeface="Times New Roman" panose="02020603050405020304" pitchFamily="18" charset="0"/>
                          <a:cs typeface="Times New Roman" panose="02020603050405020304" pitchFamily="18" charset="0"/>
                        </a:rPr>
                        <a:t>Though the EU has proposed several regimes that introduce ex ante rules, by and large, the current legal regime consist of ex post regulation. It can be questioned whether this is viable considering the pressure this puts on law enforcement organisations and on citizens to effectuate their rights </a:t>
                      </a:r>
                      <a:endParaRPr lang="nl-NL"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893" marR="36893" marT="0" marB="0"/>
                </a:tc>
                <a:extLst>
                  <a:ext uri="{0D108BD9-81ED-4DB2-BD59-A6C34878D82A}">
                    <a16:rowId xmlns:a16="http://schemas.microsoft.com/office/drawing/2014/main" val="855466362"/>
                  </a:ext>
                </a:extLst>
              </a:tr>
            </a:tbl>
          </a:graphicData>
        </a:graphic>
      </p:graphicFrame>
    </p:spTree>
    <p:extLst>
      <p:ext uri="{BB962C8B-B14F-4D97-AF65-F5344CB8AC3E}">
        <p14:creationId xmlns:p14="http://schemas.microsoft.com/office/powerpoint/2010/main" val="27753438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8B2CB-0DA2-A575-AAC2-C644414AFA83}"/>
              </a:ext>
            </a:extLst>
          </p:cNvPr>
          <p:cNvSpPr>
            <a:spLocks noGrp="1"/>
          </p:cNvSpPr>
          <p:nvPr>
            <p:ph type="title"/>
          </p:nvPr>
        </p:nvSpPr>
        <p:spPr/>
        <p:txBody>
          <a:bodyPr/>
          <a:lstStyle/>
          <a:p>
            <a:r>
              <a:rPr lang="nl-NL" dirty="0"/>
              <a:t>Overall</a:t>
            </a:r>
          </a:p>
        </p:txBody>
      </p:sp>
      <p:sp>
        <p:nvSpPr>
          <p:cNvPr id="3" name="Tijdelijke aanduiding voor inhoud 2">
            <a:extLst>
              <a:ext uri="{FF2B5EF4-FFF2-40B4-BE49-F238E27FC236}">
                <a16:creationId xmlns:a16="http://schemas.microsoft.com/office/drawing/2014/main" id="{CADE2073-A571-4ECC-8A21-D1D820178088}"/>
              </a:ext>
            </a:extLst>
          </p:cNvPr>
          <p:cNvSpPr>
            <a:spLocks noGrp="1"/>
          </p:cNvSpPr>
          <p:nvPr>
            <p:ph idx="1"/>
          </p:nvPr>
        </p:nvSpPr>
        <p:spPr/>
        <p:txBody>
          <a:bodyPr>
            <a:normAutofit fontScale="92500" lnSpcReduction="10000"/>
          </a:bodyPr>
          <a:lstStyle/>
          <a:p>
            <a:r>
              <a:rPr lang="nl-NL" dirty="0"/>
              <a:t>Ex ante – Ex post </a:t>
            </a:r>
          </a:p>
          <a:p>
            <a:r>
              <a:rPr lang="nl-NL" dirty="0"/>
              <a:t>Prevention – </a:t>
            </a:r>
            <a:r>
              <a:rPr lang="nl-NL" dirty="0" err="1"/>
              <a:t>Freedom</a:t>
            </a:r>
            <a:endParaRPr lang="nl-NL" dirty="0"/>
          </a:p>
          <a:p>
            <a:r>
              <a:rPr lang="nl-NL" dirty="0"/>
              <a:t>Post </a:t>
            </a:r>
            <a:r>
              <a:rPr lang="nl-NL" dirty="0" err="1"/>
              <a:t>truth</a:t>
            </a:r>
            <a:r>
              <a:rPr lang="nl-NL" dirty="0"/>
              <a:t> – Big </a:t>
            </a:r>
            <a:r>
              <a:rPr lang="nl-NL" dirty="0" err="1"/>
              <a:t>Brother</a:t>
            </a:r>
            <a:endParaRPr lang="nl-NL" dirty="0"/>
          </a:p>
          <a:p>
            <a:r>
              <a:rPr lang="nl-NL" dirty="0"/>
              <a:t>Private </a:t>
            </a:r>
            <a:r>
              <a:rPr lang="nl-NL" dirty="0" err="1"/>
              <a:t>sphere</a:t>
            </a:r>
            <a:r>
              <a:rPr lang="nl-NL" dirty="0"/>
              <a:t> – Big </a:t>
            </a:r>
            <a:r>
              <a:rPr lang="nl-NL" dirty="0" err="1"/>
              <a:t>Brother</a:t>
            </a:r>
            <a:endParaRPr lang="nl-NL" dirty="0"/>
          </a:p>
          <a:p>
            <a:r>
              <a:rPr lang="nl-NL" dirty="0" err="1"/>
              <a:t>Societal</a:t>
            </a:r>
            <a:r>
              <a:rPr lang="nl-NL" dirty="0"/>
              <a:t> </a:t>
            </a:r>
            <a:r>
              <a:rPr lang="nl-NL" dirty="0" err="1"/>
              <a:t>Interests</a:t>
            </a:r>
            <a:r>
              <a:rPr lang="nl-NL" dirty="0"/>
              <a:t> – </a:t>
            </a:r>
            <a:r>
              <a:rPr lang="nl-NL" dirty="0" err="1"/>
              <a:t>Indivdiual</a:t>
            </a:r>
            <a:r>
              <a:rPr lang="nl-NL" dirty="0"/>
              <a:t> </a:t>
            </a:r>
            <a:r>
              <a:rPr lang="nl-NL" dirty="0" err="1"/>
              <a:t>Interests</a:t>
            </a:r>
            <a:endParaRPr lang="nl-NL" dirty="0"/>
          </a:p>
          <a:p>
            <a:r>
              <a:rPr lang="nl-NL" dirty="0" err="1"/>
              <a:t>Governmental</a:t>
            </a:r>
            <a:r>
              <a:rPr lang="nl-NL" dirty="0"/>
              <a:t> control – </a:t>
            </a:r>
            <a:r>
              <a:rPr lang="nl-NL" dirty="0" err="1"/>
              <a:t>Individual</a:t>
            </a:r>
            <a:r>
              <a:rPr lang="nl-NL" dirty="0"/>
              <a:t> control</a:t>
            </a:r>
          </a:p>
          <a:p>
            <a:r>
              <a:rPr lang="nl-NL" dirty="0" err="1"/>
              <a:t>Correctness</a:t>
            </a:r>
            <a:r>
              <a:rPr lang="nl-NL" dirty="0"/>
              <a:t> - </a:t>
            </a:r>
            <a:r>
              <a:rPr lang="nl-NL" dirty="0" err="1"/>
              <a:t>serendipity</a:t>
            </a:r>
            <a:endParaRPr lang="nl-NL" dirty="0"/>
          </a:p>
          <a:p>
            <a:endParaRPr lang="nl-NL" dirty="0"/>
          </a:p>
          <a:p>
            <a:endParaRPr lang="nl-NL" dirty="0"/>
          </a:p>
        </p:txBody>
      </p:sp>
    </p:spTree>
    <p:extLst>
      <p:ext uri="{BB962C8B-B14F-4D97-AF65-F5344CB8AC3E}">
        <p14:creationId xmlns:p14="http://schemas.microsoft.com/office/powerpoint/2010/main" val="36359646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hould we use questions to teach? – Part 1 | ...to the real.">
            <a:extLst>
              <a:ext uri="{FF2B5EF4-FFF2-40B4-BE49-F238E27FC236}">
                <a16:creationId xmlns:a16="http://schemas.microsoft.com/office/drawing/2014/main" id="{D5014803-663B-1130-A6EF-6230B8752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675" y="639193"/>
            <a:ext cx="5766786" cy="576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3826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76</TotalTime>
  <Words>5658</Words>
  <Application>Microsoft Office PowerPoint</Application>
  <PresentationFormat>Breedbeeld</PresentationFormat>
  <Paragraphs>258</Paragraphs>
  <Slides>99</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99</vt:i4>
      </vt:variant>
    </vt:vector>
  </HeadingPairs>
  <TitlesOfParts>
    <vt:vector size="105" baseType="lpstr">
      <vt:lpstr>Arial</vt:lpstr>
      <vt:lpstr>Avenir Next</vt:lpstr>
      <vt:lpstr>Symbol</vt:lpstr>
      <vt:lpstr>Times New Roman</vt:lpstr>
      <vt:lpstr>Tw Cen MT</vt:lpstr>
      <vt:lpstr>Circuit</vt:lpstr>
      <vt:lpstr>Regulating the Synthetic Society</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Juridische regimes</vt:lpstr>
      <vt:lpstr>Juridische regimes</vt:lpstr>
      <vt:lpstr>1. Data Protection – personal data</vt:lpstr>
      <vt:lpstr>1. Data Protection – personal data</vt:lpstr>
      <vt:lpstr>1. Data Protection – personal data</vt:lpstr>
      <vt:lpstr>1. Data Protection – personal data</vt:lpstr>
      <vt:lpstr>1. Data Protection – Data Quality</vt:lpstr>
      <vt:lpstr>1. Data Protection - Transperancy</vt:lpstr>
      <vt:lpstr>1. Data Protection – Purpose/ground</vt:lpstr>
      <vt:lpstr>1. Data Protection – Purpose/ground</vt:lpstr>
      <vt:lpstr>1. Data Protection – Purpose/ground</vt:lpstr>
      <vt:lpstr>Overal</vt:lpstr>
      <vt:lpstr>Overal</vt:lpstr>
      <vt:lpstr>Overal</vt:lpstr>
      <vt:lpstr>Overal</vt:lpstr>
      <vt:lpstr>Overall</vt:lpstr>
      <vt:lpstr>PowerPoint-presentatie</vt:lpstr>
    </vt:vector>
  </TitlesOfParts>
  <Company>Tilburg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Gamifying Life &amp; the Darker Sides of Technology</dc:title>
  <dc:creator>Bart van der Sloot</dc:creator>
  <cp:lastModifiedBy>Bart Van der Sloot</cp:lastModifiedBy>
  <cp:revision>23</cp:revision>
  <dcterms:created xsi:type="dcterms:W3CDTF">2023-05-10T15:40:10Z</dcterms:created>
  <dcterms:modified xsi:type="dcterms:W3CDTF">2023-07-06T10:20:29Z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29f4804-9ab0-4527-a877-f7a87100f5fc_Enabled">
    <vt:lpwstr>true</vt:lpwstr>
  </property>
  <property fmtid="{D5CDD505-2E9C-101B-9397-08002B2CF9AE}" pid="3" name="MSIP_Label_b29f4804-9ab0-4527-a877-f7a87100f5fc_SetDate">
    <vt:lpwstr>2023-05-12T14:33:55Z</vt:lpwstr>
  </property>
  <property fmtid="{D5CDD505-2E9C-101B-9397-08002B2CF9AE}" pid="4" name="MSIP_Label_b29f4804-9ab0-4527-a877-f7a87100f5fc_Method">
    <vt:lpwstr>Standard</vt:lpwstr>
  </property>
  <property fmtid="{D5CDD505-2E9C-101B-9397-08002B2CF9AE}" pid="5" name="MSIP_Label_b29f4804-9ab0-4527-a877-f7a87100f5fc_Name">
    <vt:lpwstr>General</vt:lpwstr>
  </property>
  <property fmtid="{D5CDD505-2E9C-101B-9397-08002B2CF9AE}" pid="6" name="MSIP_Label_b29f4804-9ab0-4527-a877-f7a87100f5fc_SiteId">
    <vt:lpwstr>7a5561df-6599-4898-8a20-cce41db3b44f</vt:lpwstr>
  </property>
  <property fmtid="{D5CDD505-2E9C-101B-9397-08002B2CF9AE}" pid="7" name="MSIP_Label_b29f4804-9ab0-4527-a877-f7a87100f5fc_ActionId">
    <vt:lpwstr>f57c7477-1440-4d05-a534-9093e8330d2c</vt:lpwstr>
  </property>
  <property fmtid="{D5CDD505-2E9C-101B-9397-08002B2CF9AE}" pid="8" name="MSIP_Label_b29f4804-9ab0-4527-a877-f7a87100f5fc_ContentBits">
    <vt:lpwstr>0</vt:lpwstr>
  </property>
</Properties>
</file>