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16"/>
  </p:notesMasterIdLst>
  <p:sldIdLst>
    <p:sldId id="256" r:id="rId2"/>
    <p:sldId id="871" r:id="rId3"/>
    <p:sldId id="884" r:id="rId4"/>
    <p:sldId id="872" r:id="rId5"/>
    <p:sldId id="873" r:id="rId6"/>
    <p:sldId id="875" r:id="rId7"/>
    <p:sldId id="877" r:id="rId8"/>
    <p:sldId id="876" r:id="rId9"/>
    <p:sldId id="878" r:id="rId10"/>
    <p:sldId id="879" r:id="rId11"/>
    <p:sldId id="882" r:id="rId12"/>
    <p:sldId id="883" r:id="rId13"/>
    <p:sldId id="880" r:id="rId14"/>
    <p:sldId id="88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varScale="1">
        <p:scale>
          <a:sx n="111" d="100"/>
          <a:sy n="111" d="100"/>
        </p:scale>
        <p:origin x="7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5B6556-63FE-4C33-910E-A249E7ED573C}" type="datetimeFigureOut">
              <a:rPr lang="nl-NL" smtClean="0"/>
              <a:t>13-2-2024</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C56DF8-3E83-474E-88D2-A600BD18C619}" type="slidenum">
              <a:rPr lang="nl-NL" smtClean="0"/>
              <a:t>‹nr.›</a:t>
            </a:fld>
            <a:endParaRPr lang="nl-NL"/>
          </a:p>
        </p:txBody>
      </p:sp>
    </p:spTree>
    <p:extLst>
      <p:ext uri="{BB962C8B-B14F-4D97-AF65-F5344CB8AC3E}">
        <p14:creationId xmlns:p14="http://schemas.microsoft.com/office/powerpoint/2010/main" val="811452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F6CCBF3A-D7FB-4B97-8FD5-6FFB20CB1E84}" type="datetimeFigureOut">
              <a:rPr lang="en-US" smtClean="0"/>
              <a:t>2/13/2024</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3109D357-8067-4A1F-97B2-93C5160B78D9}" type="slidenum">
              <a:rPr lang="en-US" smtClean="0"/>
              <a:t>‹nr.›</a:t>
            </a:fld>
            <a:endParaRPr lang="en-US"/>
          </a:p>
        </p:txBody>
      </p:sp>
    </p:spTree>
    <p:extLst>
      <p:ext uri="{BB962C8B-B14F-4D97-AF65-F5344CB8AC3E}">
        <p14:creationId xmlns:p14="http://schemas.microsoft.com/office/powerpoint/2010/main" val="3439020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CCBF3A-D7FB-4B97-8FD5-6FFB20CB1E84}" type="datetimeFigureOut">
              <a:rPr lang="en-US" smtClean="0"/>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9D357-8067-4A1F-97B2-93C5160B78D9}" type="slidenum">
              <a:rPr lang="en-US" smtClean="0"/>
              <a:t>‹nr.›</a:t>
            </a:fld>
            <a:endParaRPr lang="en-US"/>
          </a:p>
        </p:txBody>
      </p:sp>
    </p:spTree>
    <p:extLst>
      <p:ext uri="{BB962C8B-B14F-4D97-AF65-F5344CB8AC3E}">
        <p14:creationId xmlns:p14="http://schemas.microsoft.com/office/powerpoint/2010/main" val="2336673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CCBF3A-D7FB-4B97-8FD5-6FFB20CB1E84}" type="datetimeFigureOut">
              <a:rPr lang="en-US" smtClean="0"/>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9D357-8067-4A1F-97B2-93C5160B78D9}" type="slidenum">
              <a:rPr lang="en-US" smtClean="0"/>
              <a:t>‹nr.›</a:t>
            </a:fld>
            <a:endParaRPr lang="en-US"/>
          </a:p>
        </p:txBody>
      </p:sp>
    </p:spTree>
    <p:extLst>
      <p:ext uri="{BB962C8B-B14F-4D97-AF65-F5344CB8AC3E}">
        <p14:creationId xmlns:p14="http://schemas.microsoft.com/office/powerpoint/2010/main" val="1092469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CCBF3A-D7FB-4B97-8FD5-6FFB20CB1E84}" type="datetimeFigureOut">
              <a:rPr lang="en-US" smtClean="0"/>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9D357-8067-4A1F-97B2-93C5160B78D9}" type="slidenum">
              <a:rPr lang="en-US" smtClean="0"/>
              <a:t>‹nr.›</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3765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CCBF3A-D7FB-4B97-8FD5-6FFB20CB1E84}" type="datetimeFigureOut">
              <a:rPr lang="en-US" smtClean="0"/>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9D357-8067-4A1F-97B2-93C5160B78D9}" type="slidenum">
              <a:rPr lang="en-US" smtClean="0"/>
              <a:t>‹nr.›</a:t>
            </a:fld>
            <a:endParaRPr lang="en-US"/>
          </a:p>
        </p:txBody>
      </p:sp>
    </p:spTree>
    <p:extLst>
      <p:ext uri="{BB962C8B-B14F-4D97-AF65-F5344CB8AC3E}">
        <p14:creationId xmlns:p14="http://schemas.microsoft.com/office/powerpoint/2010/main" val="3419186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6CCBF3A-D7FB-4B97-8FD5-6FFB20CB1E84}" type="datetimeFigureOut">
              <a:rPr lang="en-US" smtClean="0"/>
              <a:t>2/13/2024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09D357-8067-4A1F-97B2-93C5160B78D9}" type="slidenum">
              <a:rPr lang="en-US" smtClean="0"/>
              <a:t>‹nr.›</a:t>
            </a:fld>
            <a:endParaRPr lang="en-US"/>
          </a:p>
        </p:txBody>
      </p:sp>
    </p:spTree>
    <p:extLst>
      <p:ext uri="{BB962C8B-B14F-4D97-AF65-F5344CB8AC3E}">
        <p14:creationId xmlns:p14="http://schemas.microsoft.com/office/powerpoint/2010/main" val="3414961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6CCBF3A-D7FB-4B97-8FD5-6FFB20CB1E84}" type="datetimeFigureOut">
              <a:rPr lang="en-US" smtClean="0"/>
              <a:t>2/13/2024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09D357-8067-4A1F-97B2-93C5160B78D9}" type="slidenum">
              <a:rPr lang="en-US" smtClean="0"/>
              <a:t>‹nr.›</a:t>
            </a:fld>
            <a:endParaRPr lang="en-US"/>
          </a:p>
        </p:txBody>
      </p:sp>
    </p:spTree>
    <p:extLst>
      <p:ext uri="{BB962C8B-B14F-4D97-AF65-F5344CB8AC3E}">
        <p14:creationId xmlns:p14="http://schemas.microsoft.com/office/powerpoint/2010/main" val="529989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CCBF3A-D7FB-4B97-8FD5-6FFB20CB1E84}" type="datetimeFigureOut">
              <a:rPr lang="en-US" smtClean="0"/>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9D357-8067-4A1F-97B2-93C5160B78D9}" type="slidenum">
              <a:rPr lang="en-US" smtClean="0"/>
              <a:t>‹nr.›</a:t>
            </a:fld>
            <a:endParaRPr lang="en-US"/>
          </a:p>
        </p:txBody>
      </p:sp>
    </p:spTree>
    <p:extLst>
      <p:ext uri="{BB962C8B-B14F-4D97-AF65-F5344CB8AC3E}">
        <p14:creationId xmlns:p14="http://schemas.microsoft.com/office/powerpoint/2010/main" val="3050908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CCBF3A-D7FB-4B97-8FD5-6FFB20CB1E84}" type="datetimeFigureOut">
              <a:rPr lang="en-US" smtClean="0"/>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9D357-8067-4A1F-97B2-93C5160B78D9}" type="slidenum">
              <a:rPr lang="en-US" smtClean="0"/>
              <a:t>‹nr.›</a:t>
            </a:fld>
            <a:endParaRPr lang="en-US"/>
          </a:p>
        </p:txBody>
      </p:sp>
    </p:spTree>
    <p:extLst>
      <p:ext uri="{BB962C8B-B14F-4D97-AF65-F5344CB8AC3E}">
        <p14:creationId xmlns:p14="http://schemas.microsoft.com/office/powerpoint/2010/main" val="3195196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CCBF3A-D7FB-4B97-8FD5-6FFB20CB1E84}" type="datetimeFigureOut">
              <a:rPr lang="en-US" smtClean="0"/>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9D357-8067-4A1F-97B2-93C5160B78D9}" type="slidenum">
              <a:rPr lang="en-US" smtClean="0"/>
              <a:t>‹nr.›</a:t>
            </a:fld>
            <a:endParaRPr lang="en-US"/>
          </a:p>
        </p:txBody>
      </p:sp>
    </p:spTree>
    <p:extLst>
      <p:ext uri="{BB962C8B-B14F-4D97-AF65-F5344CB8AC3E}">
        <p14:creationId xmlns:p14="http://schemas.microsoft.com/office/powerpoint/2010/main" val="2934344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CCBF3A-D7FB-4B97-8FD5-6FFB20CB1E84}" type="datetimeFigureOut">
              <a:rPr lang="en-US" smtClean="0"/>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9D357-8067-4A1F-97B2-93C5160B78D9}" type="slidenum">
              <a:rPr lang="en-US" smtClean="0"/>
              <a:t>‹nr.›</a:t>
            </a:fld>
            <a:endParaRPr lang="en-US"/>
          </a:p>
        </p:txBody>
      </p:sp>
    </p:spTree>
    <p:extLst>
      <p:ext uri="{BB962C8B-B14F-4D97-AF65-F5344CB8AC3E}">
        <p14:creationId xmlns:p14="http://schemas.microsoft.com/office/powerpoint/2010/main" val="2060702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CCBF3A-D7FB-4B97-8FD5-6FFB20CB1E84}" type="datetimeFigureOut">
              <a:rPr lang="en-US" smtClean="0"/>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9D357-8067-4A1F-97B2-93C5160B78D9}" type="slidenum">
              <a:rPr lang="en-US" smtClean="0"/>
              <a:t>‹nr.›</a:t>
            </a:fld>
            <a:endParaRPr lang="en-US"/>
          </a:p>
        </p:txBody>
      </p:sp>
    </p:spTree>
    <p:extLst>
      <p:ext uri="{BB962C8B-B14F-4D97-AF65-F5344CB8AC3E}">
        <p14:creationId xmlns:p14="http://schemas.microsoft.com/office/powerpoint/2010/main" val="3560449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CCBF3A-D7FB-4B97-8FD5-6FFB20CB1E84}" type="datetimeFigureOut">
              <a:rPr lang="en-US" smtClean="0"/>
              <a:t>2/13/2024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09D357-8067-4A1F-97B2-93C5160B78D9}" type="slidenum">
              <a:rPr lang="en-US" smtClean="0"/>
              <a:t>‹nr.›</a:t>
            </a:fld>
            <a:endParaRPr lang="en-US"/>
          </a:p>
        </p:txBody>
      </p:sp>
    </p:spTree>
    <p:extLst>
      <p:ext uri="{BB962C8B-B14F-4D97-AF65-F5344CB8AC3E}">
        <p14:creationId xmlns:p14="http://schemas.microsoft.com/office/powerpoint/2010/main" val="2322434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CCBF3A-D7FB-4B97-8FD5-6FFB20CB1E84}" type="datetimeFigureOut">
              <a:rPr lang="en-US" smtClean="0"/>
              <a:t>2/13/2024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09D357-8067-4A1F-97B2-93C5160B78D9}" type="slidenum">
              <a:rPr lang="en-US" smtClean="0"/>
              <a:t>‹nr.›</a:t>
            </a:fld>
            <a:endParaRPr lang="en-US"/>
          </a:p>
        </p:txBody>
      </p:sp>
    </p:spTree>
    <p:extLst>
      <p:ext uri="{BB962C8B-B14F-4D97-AF65-F5344CB8AC3E}">
        <p14:creationId xmlns:p14="http://schemas.microsoft.com/office/powerpoint/2010/main" val="105538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CCBF3A-D7FB-4B97-8FD5-6FFB20CB1E84}" type="datetimeFigureOut">
              <a:rPr lang="en-US" smtClean="0"/>
              <a:t>2/13/2024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09D357-8067-4A1F-97B2-93C5160B78D9}" type="slidenum">
              <a:rPr lang="en-US" smtClean="0"/>
              <a:t>‹nr.›</a:t>
            </a:fld>
            <a:endParaRPr lang="en-US"/>
          </a:p>
        </p:txBody>
      </p:sp>
    </p:spTree>
    <p:extLst>
      <p:ext uri="{BB962C8B-B14F-4D97-AF65-F5344CB8AC3E}">
        <p14:creationId xmlns:p14="http://schemas.microsoft.com/office/powerpoint/2010/main" val="637556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CCBF3A-D7FB-4B97-8FD5-6FFB20CB1E84}" type="datetimeFigureOut">
              <a:rPr lang="en-US" smtClean="0"/>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9D357-8067-4A1F-97B2-93C5160B78D9}" type="slidenum">
              <a:rPr lang="en-US" smtClean="0"/>
              <a:t>‹nr.›</a:t>
            </a:fld>
            <a:endParaRPr lang="en-US"/>
          </a:p>
        </p:txBody>
      </p:sp>
    </p:spTree>
    <p:extLst>
      <p:ext uri="{BB962C8B-B14F-4D97-AF65-F5344CB8AC3E}">
        <p14:creationId xmlns:p14="http://schemas.microsoft.com/office/powerpoint/2010/main" val="1116628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CCBF3A-D7FB-4B97-8FD5-6FFB20CB1E84}" type="datetimeFigureOut">
              <a:rPr lang="en-US" smtClean="0"/>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9D357-8067-4A1F-97B2-93C5160B78D9}" type="slidenum">
              <a:rPr lang="en-US" smtClean="0"/>
              <a:t>‹nr.›</a:t>
            </a:fld>
            <a:endParaRPr lang="en-US"/>
          </a:p>
        </p:txBody>
      </p:sp>
    </p:spTree>
    <p:extLst>
      <p:ext uri="{BB962C8B-B14F-4D97-AF65-F5344CB8AC3E}">
        <p14:creationId xmlns:p14="http://schemas.microsoft.com/office/powerpoint/2010/main" val="2851201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6CCBF3A-D7FB-4B97-8FD5-6FFB20CB1E84}" type="datetimeFigureOut">
              <a:rPr lang="en-US" smtClean="0"/>
              <a:t>2/13/2024</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109D357-8067-4A1F-97B2-93C5160B78D9}" type="slidenum">
              <a:rPr lang="en-US" smtClean="0"/>
              <a:t>‹nr.›</a:t>
            </a:fld>
            <a:endParaRPr lang="en-US"/>
          </a:p>
        </p:txBody>
      </p:sp>
    </p:spTree>
    <p:extLst>
      <p:ext uri="{BB962C8B-B14F-4D97-AF65-F5344CB8AC3E}">
        <p14:creationId xmlns:p14="http://schemas.microsoft.com/office/powerpoint/2010/main" val="1340287138"/>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bartvandersloot.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21DC3-D455-D302-70AE-D84E334231A2}"/>
              </a:ext>
            </a:extLst>
          </p:cNvPr>
          <p:cNvSpPr>
            <a:spLocks noGrp="1"/>
          </p:cNvSpPr>
          <p:nvPr>
            <p:ph type="ctrTitle"/>
          </p:nvPr>
        </p:nvSpPr>
        <p:spPr>
          <a:xfrm>
            <a:off x="1251082" y="4660681"/>
            <a:ext cx="9689834" cy="1125050"/>
          </a:xfrm>
        </p:spPr>
        <p:txBody>
          <a:bodyPr anchor="b">
            <a:normAutofit/>
          </a:bodyPr>
          <a:lstStyle/>
          <a:p>
            <a:pPr algn="ctr"/>
            <a:r>
              <a:rPr lang="en-US" sz="3700" b="1" dirty="0"/>
              <a:t>Group privacy &amp; the risk of a fact free human rights discourse</a:t>
            </a:r>
            <a:endParaRPr lang="nl-NL" sz="3700" dirty="0"/>
          </a:p>
        </p:txBody>
      </p:sp>
      <p:sp>
        <p:nvSpPr>
          <p:cNvPr id="3" name="Subtitle 2">
            <a:extLst>
              <a:ext uri="{FF2B5EF4-FFF2-40B4-BE49-F238E27FC236}">
                <a16:creationId xmlns:a16="http://schemas.microsoft.com/office/drawing/2014/main" id="{BD5C0735-5161-FE68-359B-57833F99A818}"/>
              </a:ext>
            </a:extLst>
          </p:cNvPr>
          <p:cNvSpPr>
            <a:spLocks noGrp="1"/>
          </p:cNvSpPr>
          <p:nvPr>
            <p:ph type="subTitle" idx="1"/>
          </p:nvPr>
        </p:nvSpPr>
        <p:spPr>
          <a:xfrm>
            <a:off x="1938997" y="5866227"/>
            <a:ext cx="8314005" cy="696351"/>
          </a:xfrm>
        </p:spPr>
        <p:txBody>
          <a:bodyPr>
            <a:normAutofit fontScale="70000" lnSpcReduction="20000"/>
          </a:bodyPr>
          <a:lstStyle/>
          <a:p>
            <a:pPr algn="ctr"/>
            <a:r>
              <a:rPr lang="en-US" dirty="0"/>
              <a:t>Bart van der Sloot</a:t>
            </a:r>
          </a:p>
          <a:p>
            <a:pPr algn="ctr"/>
            <a:r>
              <a:rPr lang="en-US" dirty="0">
                <a:hlinkClick r:id="rId2"/>
              </a:rPr>
              <a:t>www.bartvandersloot.com</a:t>
            </a:r>
            <a:r>
              <a:rPr lang="en-US" dirty="0"/>
              <a:t> </a:t>
            </a:r>
            <a:endParaRPr lang="nl-NL" dirty="0"/>
          </a:p>
        </p:txBody>
      </p:sp>
      <p:sp>
        <p:nvSpPr>
          <p:cNvPr id="20" name="Slide Number Placeholder 18">
            <a:extLst>
              <a:ext uri="{FF2B5EF4-FFF2-40B4-BE49-F238E27FC236}">
                <a16:creationId xmlns:a16="http://schemas.microsoft.com/office/drawing/2014/main" id="{C1C55277-AB30-473F-9D07-4466F5769291}"/>
              </a:ext>
            </a:extLst>
          </p:cNvPr>
          <p:cNvSpPr>
            <a:spLocks noGrp="1"/>
          </p:cNvSpPr>
          <p:nvPr>
            <p:ph type="sldNum" sz="quarter" idx="12"/>
          </p:nvPr>
        </p:nvSpPr>
        <p:spPr/>
        <p:txBody>
          <a:bodyPr>
            <a:normAutofit/>
          </a:bodyPr>
          <a:lstStyle/>
          <a:p>
            <a:pPr>
              <a:spcAft>
                <a:spcPts val="600"/>
              </a:spcAft>
            </a:pPr>
            <a:fld id="{3E131995-E962-4131-8504-6B962D7140A6}" type="slidenum">
              <a:rPr lang="en-US" smtClean="0"/>
              <a:pPr>
                <a:spcAft>
                  <a:spcPts val="600"/>
                </a:spcAft>
              </a:pPr>
              <a:t>1</a:t>
            </a:fld>
            <a:endParaRPr lang="en-US"/>
          </a:p>
        </p:txBody>
      </p:sp>
      <p:pic>
        <p:nvPicPr>
          <p:cNvPr id="4" name="Picture 3" descr="Close up of circuit board">
            <a:extLst>
              <a:ext uri="{FF2B5EF4-FFF2-40B4-BE49-F238E27FC236}">
                <a16:creationId xmlns:a16="http://schemas.microsoft.com/office/drawing/2014/main" id="{73C747BA-37BE-FAFE-589E-E19A70B7E62B}"/>
              </a:ext>
            </a:extLst>
          </p:cNvPr>
          <p:cNvPicPr>
            <a:picLocks noChangeAspect="1"/>
          </p:cNvPicPr>
          <p:nvPr/>
        </p:nvPicPr>
        <p:blipFill rotWithShape="1">
          <a:blip r:embed="rId3"/>
          <a:srcRect t="21024" b="26073"/>
          <a:stretch/>
        </p:blipFill>
        <p:spPr>
          <a:xfrm>
            <a:off x="20" y="1"/>
            <a:ext cx="12191980" cy="4305300"/>
          </a:xfrm>
          <a:prstGeom prst="rect">
            <a:avLst/>
          </a:prstGeom>
          <a:noFill/>
        </p:spPr>
      </p:pic>
    </p:spTree>
    <p:extLst>
      <p:ext uri="{BB962C8B-B14F-4D97-AF65-F5344CB8AC3E}">
        <p14:creationId xmlns:p14="http://schemas.microsoft.com/office/powerpoint/2010/main" val="148016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5833E8-8E90-FCA2-D13D-0D3A55DCC110}"/>
              </a:ext>
            </a:extLst>
          </p:cNvPr>
          <p:cNvSpPr txBox="1"/>
          <p:nvPr/>
        </p:nvSpPr>
        <p:spPr>
          <a:xfrm>
            <a:off x="813732" y="302359"/>
            <a:ext cx="10897299" cy="7048083"/>
          </a:xfrm>
          <a:prstGeom prst="rect">
            <a:avLst/>
          </a:prstGeom>
          <a:noFill/>
        </p:spPr>
        <p:txBody>
          <a:bodyPr wrap="square" rtlCol="0">
            <a:spAutoFit/>
          </a:bodyPr>
          <a:lstStyle/>
          <a:p>
            <a:r>
              <a:rPr lang="en-US" dirty="0">
                <a:latin typeface="+mj-lt"/>
              </a:rPr>
              <a:t>“</a:t>
            </a:r>
            <a:r>
              <a:rPr lang="en-US" b="0" i="0" dirty="0">
                <a:effectLst/>
                <a:latin typeface="+mj-lt"/>
              </a:rPr>
              <a:t>In such circumstances the threat of surveillance can be claimed in itself to restrict free communication through the postal and telecommunication services, thereby constituting for all users or potential users a direct interference with the right guaranteed by Article 8. There is therefore a greater need for scrutiny by the Court, and an exception to the rule denying individuals the right to challenge a law </a:t>
            </a:r>
            <a:r>
              <a:rPr lang="en-US" b="0" i="1" dirty="0">
                <a:effectLst/>
                <a:latin typeface="+mj-lt"/>
              </a:rPr>
              <a:t>in</a:t>
            </a:r>
            <a:r>
              <a:rPr lang="en-US" b="0" i="0" dirty="0">
                <a:effectLst/>
                <a:latin typeface="+mj-lt"/>
              </a:rPr>
              <a:t> </a:t>
            </a:r>
            <a:r>
              <a:rPr lang="en-US" b="0" i="1" dirty="0" err="1">
                <a:effectLst/>
                <a:latin typeface="+mj-lt"/>
              </a:rPr>
              <a:t>abstracto</a:t>
            </a:r>
            <a:r>
              <a:rPr lang="en-US" b="0" i="1" dirty="0">
                <a:effectLst/>
                <a:latin typeface="+mj-lt"/>
              </a:rPr>
              <a:t> </a:t>
            </a:r>
            <a:r>
              <a:rPr lang="en-US" b="0" i="0" dirty="0">
                <a:effectLst/>
                <a:latin typeface="+mj-lt"/>
              </a:rPr>
              <a:t>is justified. In such cases the individual does not need to demonstrate the existence of any risk that secret surveillance measures were applied to him. By contrast, if the national system provides for effective remedies, a widespread suspicion of abuse is more difficult to justify. In such cases, the individual may claim to be a victim of a violation occasioned by the mere existence of secret measures or of legislation permitting secret measures only if he is able to show that, due to his personal situation, he is potentially at risk of being subjected to such measures.” </a:t>
            </a:r>
            <a:r>
              <a:rPr lang="en-US" b="1" i="0" dirty="0">
                <a:effectLst/>
                <a:latin typeface="+mj-lt"/>
              </a:rPr>
              <a:t>ROMAN ZAKHAROV v. RUSSIA, </a:t>
            </a:r>
            <a:r>
              <a:rPr lang="en-US" b="0" i="0" dirty="0">
                <a:effectLst/>
                <a:latin typeface="+mj-lt"/>
              </a:rPr>
              <a:t>04/12/2015</a:t>
            </a:r>
            <a:endParaRPr lang="en-US" dirty="0">
              <a:latin typeface="+mj-lt"/>
            </a:endParaRPr>
          </a:p>
          <a:p>
            <a:endParaRPr lang="en-US" b="0" i="0" dirty="0">
              <a:effectLst/>
              <a:latin typeface="+mj-lt"/>
            </a:endParaRPr>
          </a:p>
          <a:p>
            <a:r>
              <a:rPr lang="en-US" b="0" i="0" dirty="0">
                <a:effectLst/>
                <a:latin typeface="+mj-lt"/>
              </a:rPr>
              <a:t>“For the purposes of the Article 8 complaint the level of persuasion necessary to establish victim status cannot be unreasonably high. The section 8(4) regime is a bulk interception regime and communications may be intercepted, stored and searched even if neither the sender nor recipient is of interest to the intelligence agencies. Moreover, the nature of electronic communications is such that the sender will not know which countries his communications passed through </a:t>
            </a:r>
            <a:r>
              <a:rPr lang="en-US" b="0" i="1" dirty="0" err="1">
                <a:effectLst/>
                <a:latin typeface="+mj-lt"/>
              </a:rPr>
              <a:t>en</a:t>
            </a:r>
            <a:r>
              <a:rPr lang="en-US" b="0" i="1" dirty="0">
                <a:effectLst/>
                <a:latin typeface="+mj-lt"/>
              </a:rPr>
              <a:t> route</a:t>
            </a:r>
            <a:r>
              <a:rPr lang="en-US" b="0" i="0" dirty="0">
                <a:effectLst/>
                <a:latin typeface="+mj-lt"/>
              </a:rPr>
              <a:t> to the recipients, and cannot, therefore, know which States’ intelligence agencies might have had the opportunity to intercept them. Nonetheless, as the Convention does not provide for the institution of an </a:t>
            </a:r>
            <a:r>
              <a:rPr lang="en-US" b="0" i="1" dirty="0" err="1">
                <a:effectLst/>
                <a:latin typeface="+mj-lt"/>
              </a:rPr>
              <a:t>actio</a:t>
            </a:r>
            <a:r>
              <a:rPr lang="en-US" b="0" i="1" dirty="0">
                <a:effectLst/>
                <a:latin typeface="+mj-lt"/>
              </a:rPr>
              <a:t> </a:t>
            </a:r>
            <a:r>
              <a:rPr lang="en-US" b="0" i="1" dirty="0" err="1">
                <a:effectLst/>
                <a:latin typeface="+mj-lt"/>
              </a:rPr>
              <a:t>popularis</a:t>
            </a:r>
            <a:r>
              <a:rPr lang="en-US" b="0" i="0" dirty="0">
                <a:effectLst/>
                <a:latin typeface="+mj-lt"/>
              </a:rPr>
              <a:t> or for a review the relevant law and practice in </a:t>
            </a:r>
            <a:r>
              <a:rPr lang="en-US" b="0" i="1" dirty="0" err="1">
                <a:effectLst/>
                <a:latin typeface="+mj-lt"/>
              </a:rPr>
              <a:t>abstracto</a:t>
            </a:r>
            <a:r>
              <a:rPr lang="en-US" b="0" i="0" dirty="0">
                <a:effectLst/>
                <a:latin typeface="+mj-lt"/>
              </a:rPr>
              <a:t>, potential applicants must take steps to substantiate their claim that they were potentially at risk of having their communications intercepted, searched and possibly even examined under the impugned surveillance regime. In the present case, it is not necessary for the Court to give detailed consideration to this question since the IPT, referring to the Court’s case-law, expressly accepted that the applicants had victim status in respect of their Article 8 complaint concerning the section 8(4) regime” </a:t>
            </a:r>
          </a:p>
          <a:p>
            <a:r>
              <a:rPr lang="en-US" b="1" i="0" dirty="0">
                <a:effectLst/>
                <a:latin typeface="+mj-lt"/>
              </a:rPr>
              <a:t>WIEDER AND GUARNIERI v. THE UNITED KINGDOM, </a:t>
            </a:r>
            <a:r>
              <a:rPr lang="en-US" b="0" i="0" dirty="0">
                <a:effectLst/>
                <a:latin typeface="+mj-lt"/>
              </a:rPr>
              <a:t>64371/16 64407/16 , 12/09/2023</a:t>
            </a:r>
          </a:p>
          <a:p>
            <a:pPr indent="180340" algn="just">
              <a:spcBef>
                <a:spcPts val="0"/>
              </a:spcBef>
              <a:spcAft>
                <a:spcPts val="0"/>
              </a:spcAft>
            </a:pPr>
            <a:endParaRPr lang="en-US" b="0" i="0" dirty="0">
              <a:effectLst/>
              <a:latin typeface="+mj-lt"/>
            </a:endParaRPr>
          </a:p>
          <a:p>
            <a:pPr algn="l"/>
            <a:endParaRPr lang="en-US" dirty="0">
              <a:solidFill>
                <a:srgbClr val="000000"/>
              </a:solidFill>
              <a:latin typeface="+mj-lt"/>
            </a:endParaRPr>
          </a:p>
          <a:p>
            <a:pPr indent="180340" algn="just">
              <a:spcBef>
                <a:spcPts val="0"/>
              </a:spcBef>
              <a:spcAft>
                <a:spcPts val="0"/>
              </a:spcAft>
            </a:pPr>
            <a:endParaRPr lang="nl-NL" sz="2400" dirty="0">
              <a:latin typeface="+mj-lt"/>
            </a:endParaRPr>
          </a:p>
        </p:txBody>
      </p:sp>
    </p:spTree>
    <p:extLst>
      <p:ext uri="{BB962C8B-B14F-4D97-AF65-F5344CB8AC3E}">
        <p14:creationId xmlns:p14="http://schemas.microsoft.com/office/powerpoint/2010/main" val="4135069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61E4B-881A-72EA-CC18-0C1A5DA643C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8AA0A1D-2043-5264-E6B1-EAD63D6DC181}"/>
              </a:ext>
            </a:extLst>
          </p:cNvPr>
          <p:cNvSpPr txBox="1"/>
          <p:nvPr/>
        </p:nvSpPr>
        <p:spPr>
          <a:xfrm>
            <a:off x="813732" y="302359"/>
            <a:ext cx="10897299" cy="6247864"/>
          </a:xfrm>
          <a:prstGeom prst="rect">
            <a:avLst/>
          </a:prstGeom>
          <a:noFill/>
        </p:spPr>
        <p:txBody>
          <a:bodyPr wrap="square" rtlCol="0">
            <a:spAutoFit/>
          </a:bodyPr>
          <a:lstStyle/>
          <a:p>
            <a:pPr algn="l"/>
            <a:r>
              <a:rPr lang="en-US" sz="2000" b="0" i="0" dirty="0">
                <a:effectLst/>
                <a:latin typeface="+mj-lt"/>
              </a:rPr>
              <a:t>“Admittedly, it appears that there have been no prosecutions under the Irish legislation in question during the relevant period except where minors were involved or the acts were committed in public or without consent. It may be inferred from this that, at the present time, the risk of prosecution in the applicant’s case is minimal. However, there is no stated policy on the part of the prosecuting authorities not to enforce the law in this respect (see paragraph 20 above). A law which remains on the statute book, even though it is not enforced in a particular class of cases for a considerable time, may be applied again in such cases at any time, if for example there is a change of policy. The applicant can therefore be said to "run the risk of being directly affected" by the legislation in question.”</a:t>
            </a:r>
          </a:p>
          <a:p>
            <a:pPr algn="l"/>
            <a:r>
              <a:rPr lang="en-US" sz="2000" b="1" i="0" dirty="0">
                <a:effectLst/>
                <a:latin typeface="+mj-lt"/>
              </a:rPr>
              <a:t>NORRIS v. IRELAND, </a:t>
            </a:r>
            <a:r>
              <a:rPr lang="en-US" sz="2000" b="0" i="0" dirty="0">
                <a:effectLst/>
                <a:latin typeface="+mj-lt"/>
              </a:rPr>
              <a:t>10581/83, 26/10/1988</a:t>
            </a:r>
          </a:p>
          <a:p>
            <a:pPr algn="l"/>
            <a:endParaRPr lang="en-US" sz="2000" dirty="0">
              <a:latin typeface="+mj-lt"/>
            </a:endParaRPr>
          </a:p>
          <a:p>
            <a:pPr algn="l"/>
            <a:r>
              <a:rPr lang="en-US" sz="2000" b="0" i="0" dirty="0">
                <a:effectLst/>
                <a:latin typeface="+mj-lt"/>
              </a:rPr>
              <a:t>“ In the present case, the applicant asked the national authorities to authorize her to remarry after her divorce without her having to respect the </a:t>
            </a:r>
            <a:r>
              <a:rPr lang="en-US" sz="2000" b="0" i="0" dirty="0" err="1">
                <a:effectLst/>
                <a:latin typeface="+mj-lt"/>
              </a:rPr>
              <a:t>idduity</a:t>
            </a:r>
            <a:r>
              <a:rPr lang="en-US" sz="2000" b="0" i="0" dirty="0">
                <a:effectLst/>
                <a:latin typeface="+mj-lt"/>
              </a:rPr>
              <a:t> period of 300 days provided for by law or prove by a medical examination that she was not pregnant. Certainly, the applicant does not present any evidence to indicate the existence or circumstances of a marriage plan that she had entertained at the material time or to attest that she subsequently entered into marriage. However, it is not for the Court to speculate on whether the applicant had serious prospects of remarriage when she made her application. Indeed, the right to marry has close links with the right to respect for private life, marriage is primarily a purely personal decision that an individual takes in the subjective and changing circumstances of his private life. The fact that the applicant did not remarry after the expiry of the period is also not relevant.</a:t>
            </a:r>
            <a:r>
              <a:rPr lang="en-GB" sz="2000" dirty="0">
                <a:effectLst/>
                <a:latin typeface="+mj-lt"/>
                <a:ea typeface="Times New Roman" panose="02020603050405020304" pitchFamily="18" charset="0"/>
              </a:rPr>
              <a:t>” </a:t>
            </a:r>
            <a:r>
              <a:rPr lang="en-US" sz="2000" b="1" i="0" dirty="0">
                <a:effectLst/>
                <a:latin typeface="+mj-lt"/>
              </a:rPr>
              <a:t>NURCAN BAYRAKTAR c. Türkiye,</a:t>
            </a:r>
            <a:r>
              <a:rPr lang="en-US" sz="2000" b="0" i="0" dirty="0">
                <a:effectLst/>
                <a:latin typeface="+mj-lt"/>
              </a:rPr>
              <a:t> 27/06/2023 </a:t>
            </a:r>
          </a:p>
        </p:txBody>
      </p:sp>
    </p:spTree>
    <p:extLst>
      <p:ext uri="{BB962C8B-B14F-4D97-AF65-F5344CB8AC3E}">
        <p14:creationId xmlns:p14="http://schemas.microsoft.com/office/powerpoint/2010/main" val="2456339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29277-18E1-AF2C-C5FE-2E9736226C4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0CA1EA2-CBA4-7C68-4E19-E14CAC4B6D2D}"/>
              </a:ext>
            </a:extLst>
          </p:cNvPr>
          <p:cNvSpPr txBox="1"/>
          <p:nvPr/>
        </p:nvSpPr>
        <p:spPr>
          <a:xfrm>
            <a:off x="813732" y="302359"/>
            <a:ext cx="10897299" cy="5940088"/>
          </a:xfrm>
          <a:prstGeom prst="rect">
            <a:avLst/>
          </a:prstGeom>
          <a:noFill/>
        </p:spPr>
        <p:txBody>
          <a:bodyPr wrap="square" rtlCol="0">
            <a:spAutoFit/>
          </a:bodyPr>
          <a:lstStyle/>
          <a:p>
            <a:pPr algn="l"/>
            <a:r>
              <a:rPr lang="en-US" sz="2000" b="0" i="0" u="none" strike="noStrike" baseline="0" dirty="0">
                <a:latin typeface="+mj-lt"/>
              </a:rPr>
              <a:t>‘It is true  that the applicants have not submitted any evidence in support of the degree of discomfort suffered, in particular they have not disproved the Government’s indications as to the “objective” daytime noise contour measured at each applicant’s home. However, as the Government themselves admit, and as is evident from the 1992 sleep study on which they rely, sensitivity to noise includes a subjective element, a small minority of people being more likely than others to be woken or otherwise disturbed in their sleep by aircraft noise at night. The discomfort caused to the individuals concerned will therefore depend not only on the geographical location of their respective homes in relation to the various flight paths, but also on their individual disposition to be disturbed by noise.’ </a:t>
            </a:r>
            <a:r>
              <a:rPr lang="en-US" sz="2000" b="1" i="0" u="none" strike="noStrike" baseline="0" dirty="0">
                <a:latin typeface="+mj-lt"/>
              </a:rPr>
              <a:t>ECtHR, HATTON and others v. the United Kingdom</a:t>
            </a:r>
            <a:r>
              <a:rPr lang="en-US" sz="2000" b="0" i="0" u="none" strike="noStrike" baseline="0" dirty="0">
                <a:latin typeface="+mj-lt"/>
              </a:rPr>
              <a:t>, application no. 36022/97, 8 July 2003, § 118.</a:t>
            </a:r>
            <a:endParaRPr lang="en-US" sz="2000" u="none" strike="noStrike" baseline="0" dirty="0">
              <a:solidFill>
                <a:srgbClr val="000000"/>
              </a:solidFill>
              <a:latin typeface="+mj-lt"/>
            </a:endParaRPr>
          </a:p>
          <a:p>
            <a:pPr algn="l"/>
            <a:endParaRPr lang="en-US" sz="2000" b="0" i="0" dirty="0">
              <a:solidFill>
                <a:srgbClr val="000000"/>
              </a:solidFill>
              <a:effectLst/>
              <a:latin typeface="+mj-lt"/>
            </a:endParaRPr>
          </a:p>
          <a:p>
            <a:pPr algn="l"/>
            <a:r>
              <a:rPr lang="en-US" sz="2000" b="0" i="0" dirty="0">
                <a:effectLst/>
                <a:latin typeface="+mj-lt"/>
              </a:rPr>
              <a:t>“</a:t>
            </a:r>
            <a:r>
              <a:rPr lang="en-US" sz="2000" dirty="0">
                <a:latin typeface="+mj-lt"/>
              </a:rPr>
              <a:t>in many cases the existence of an interference with a Convention right is evident and does not give rise to any discussion, in other cases it is a subject of controversy. The present four applications belong to this second category. There is no doubt that serious industrial pollution negatively affects public health in general. However, it is often impossible to quantify its effects in each individual case, and distinguish them from the influence of other relevant factors, such as age, profession etc. The same concerns possible worsening of the quality of life caused by the industrial pollution. The “quality of life” is a very subjective characteristic which hardly lends itself to a precise definition’ </a:t>
            </a:r>
            <a:r>
              <a:rPr lang="nl-NL" sz="2000" dirty="0" err="1">
                <a:latin typeface="+mj-lt"/>
              </a:rPr>
              <a:t>ECtHR</a:t>
            </a:r>
            <a:r>
              <a:rPr lang="nl-NL" sz="2000" dirty="0">
                <a:latin typeface="+mj-lt"/>
              </a:rPr>
              <a:t>, LEDYAYEVA, DOBROKHOTOVA, ZOLOTAREVA </a:t>
            </a:r>
            <a:r>
              <a:rPr lang="nl-NL" sz="2000" dirty="0" err="1">
                <a:latin typeface="+mj-lt"/>
              </a:rPr>
              <a:t>and</a:t>
            </a:r>
            <a:r>
              <a:rPr lang="nl-NL" sz="2000" dirty="0">
                <a:latin typeface="+mj-lt"/>
              </a:rPr>
              <a:t> ROMASHINA v. Russia, </a:t>
            </a:r>
            <a:r>
              <a:rPr lang="nl-NL" sz="2000" dirty="0" err="1">
                <a:latin typeface="+mj-lt"/>
              </a:rPr>
              <a:t>application</a:t>
            </a:r>
            <a:r>
              <a:rPr lang="nl-NL" sz="2000" dirty="0">
                <a:latin typeface="+mj-lt"/>
              </a:rPr>
              <a:t> no. 53157/99, 53247/99, 53695/00 </a:t>
            </a:r>
            <a:r>
              <a:rPr lang="nl-NL" sz="2000" dirty="0" err="1">
                <a:latin typeface="+mj-lt"/>
              </a:rPr>
              <a:t>and</a:t>
            </a:r>
            <a:r>
              <a:rPr lang="nl-NL" sz="2000" dirty="0">
                <a:latin typeface="+mj-lt"/>
              </a:rPr>
              <a:t> 56850/00, 26 </a:t>
            </a:r>
            <a:r>
              <a:rPr lang="nl-NL" sz="2000" dirty="0" err="1">
                <a:latin typeface="+mj-lt"/>
              </a:rPr>
              <a:t>October</a:t>
            </a:r>
            <a:r>
              <a:rPr lang="nl-NL" sz="2000" dirty="0">
                <a:latin typeface="+mj-lt"/>
              </a:rPr>
              <a:t> 2006, § 90</a:t>
            </a:r>
          </a:p>
        </p:txBody>
      </p:sp>
    </p:spTree>
    <p:extLst>
      <p:ext uri="{BB962C8B-B14F-4D97-AF65-F5344CB8AC3E}">
        <p14:creationId xmlns:p14="http://schemas.microsoft.com/office/powerpoint/2010/main" val="4120239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AF72A-9C33-D0A1-EDEA-A0DF6AB7814B}"/>
              </a:ext>
            </a:extLst>
          </p:cNvPr>
          <p:cNvSpPr>
            <a:spLocks noGrp="1"/>
          </p:cNvSpPr>
          <p:nvPr>
            <p:ph type="title"/>
          </p:nvPr>
        </p:nvSpPr>
        <p:spPr/>
        <p:txBody>
          <a:bodyPr/>
          <a:lstStyle/>
          <a:p>
            <a:r>
              <a:rPr lang="en-US" dirty="0"/>
              <a:t>A Fact Free Human Rights paradigm?</a:t>
            </a:r>
            <a:endParaRPr lang="nl-NL" dirty="0"/>
          </a:p>
        </p:txBody>
      </p:sp>
      <p:graphicFrame>
        <p:nvGraphicFramePr>
          <p:cNvPr id="4" name="Content Placeholder 3">
            <a:extLst>
              <a:ext uri="{FF2B5EF4-FFF2-40B4-BE49-F238E27FC236}">
                <a16:creationId xmlns:a16="http://schemas.microsoft.com/office/drawing/2014/main" id="{41E896DC-2B71-F912-2EA3-E8692DFF0A42}"/>
              </a:ext>
            </a:extLst>
          </p:cNvPr>
          <p:cNvGraphicFramePr>
            <a:graphicFrameLocks noGrp="1"/>
          </p:cNvGraphicFramePr>
          <p:nvPr>
            <p:ph idx="1"/>
            <p:extLst>
              <p:ext uri="{D42A27DB-BD31-4B8C-83A1-F6EECF244321}">
                <p14:modId xmlns:p14="http://schemas.microsoft.com/office/powerpoint/2010/main" val="3015331396"/>
              </p:ext>
            </p:extLst>
          </p:nvPr>
        </p:nvGraphicFramePr>
        <p:xfrm>
          <a:off x="1141412" y="2249486"/>
          <a:ext cx="9905998" cy="3842259"/>
        </p:xfrm>
        <a:graphic>
          <a:graphicData uri="http://schemas.openxmlformats.org/drawingml/2006/table">
            <a:tbl>
              <a:tblPr firstRow="1" bandRow="1">
                <a:tableStyleId>{5C22544A-7EE6-4342-B048-85BDC9FD1C3A}</a:tableStyleId>
              </a:tblPr>
              <a:tblGrid>
                <a:gridCol w="4952999">
                  <a:extLst>
                    <a:ext uri="{9D8B030D-6E8A-4147-A177-3AD203B41FA5}">
                      <a16:colId xmlns:a16="http://schemas.microsoft.com/office/drawing/2014/main" val="2245368642"/>
                    </a:ext>
                  </a:extLst>
                </a:gridCol>
                <a:gridCol w="4952999">
                  <a:extLst>
                    <a:ext uri="{9D8B030D-6E8A-4147-A177-3AD203B41FA5}">
                      <a16:colId xmlns:a16="http://schemas.microsoft.com/office/drawing/2014/main" val="2100328158"/>
                    </a:ext>
                  </a:extLst>
                </a:gridCol>
              </a:tblGrid>
              <a:tr h="787227">
                <a:tc>
                  <a:txBody>
                    <a:bodyPr/>
                    <a:lstStyle/>
                    <a:p>
                      <a:r>
                        <a:rPr lang="en-US" dirty="0" err="1"/>
                        <a:t>Individualised</a:t>
                      </a:r>
                      <a:r>
                        <a:rPr lang="en-US" dirty="0"/>
                        <a:t> human rights paradigm</a:t>
                      </a:r>
                      <a:endParaRPr lang="nl-NL" dirty="0"/>
                    </a:p>
                  </a:txBody>
                  <a:tcPr/>
                </a:tc>
                <a:tc>
                  <a:txBody>
                    <a:bodyPr/>
                    <a:lstStyle/>
                    <a:p>
                      <a:r>
                        <a:rPr lang="en-US" dirty="0"/>
                        <a:t>Group-based human rights paradigm</a:t>
                      </a:r>
                      <a:endParaRPr lang="nl-NL" dirty="0"/>
                    </a:p>
                  </a:txBody>
                  <a:tcPr/>
                </a:tc>
                <a:extLst>
                  <a:ext uri="{0D108BD9-81ED-4DB2-BD59-A6C34878D82A}">
                    <a16:rowId xmlns:a16="http://schemas.microsoft.com/office/drawing/2014/main" val="3135049947"/>
                  </a:ext>
                </a:extLst>
              </a:tr>
              <a:tr h="1070316">
                <a:tc>
                  <a:txBody>
                    <a:bodyPr/>
                    <a:lstStyle/>
                    <a:p>
                      <a:r>
                        <a:rPr lang="en-US" dirty="0"/>
                        <a:t>Negative obligation, relevant and sufficient reason needed for an interference at individual level necessary</a:t>
                      </a:r>
                      <a:endParaRPr lang="nl-NL" dirty="0"/>
                    </a:p>
                  </a:txBody>
                  <a:tcPr/>
                </a:tc>
                <a:tc>
                  <a:txBody>
                    <a:bodyPr/>
                    <a:lstStyle/>
                    <a:p>
                      <a:r>
                        <a:rPr lang="en-US" dirty="0"/>
                        <a:t>Security, economic and moral interests of a general measure affecting large groups standard accepted</a:t>
                      </a:r>
                      <a:endParaRPr lang="nl-NL" dirty="0"/>
                    </a:p>
                  </a:txBody>
                  <a:tcPr/>
                </a:tc>
                <a:extLst>
                  <a:ext uri="{0D108BD9-81ED-4DB2-BD59-A6C34878D82A}">
                    <a16:rowId xmlns:a16="http://schemas.microsoft.com/office/drawing/2014/main" val="2639150793"/>
                  </a:ext>
                </a:extLst>
              </a:tr>
              <a:tr h="792775">
                <a:tc>
                  <a:txBody>
                    <a:bodyPr/>
                    <a:lstStyle/>
                    <a:p>
                      <a:r>
                        <a:rPr lang="en-US" dirty="0"/>
                        <a:t>Negative right, limited ratione </a:t>
                      </a:r>
                      <a:r>
                        <a:rPr lang="en-US" dirty="0" err="1"/>
                        <a:t>materiae</a:t>
                      </a:r>
                      <a:r>
                        <a:rPr lang="en-US" dirty="0"/>
                        <a:t> and concrete proof of an interference at individual level necessary</a:t>
                      </a:r>
                      <a:endParaRPr lang="nl-NL" dirty="0"/>
                    </a:p>
                  </a:txBody>
                  <a:tcPr/>
                </a:tc>
                <a:tc>
                  <a:txBody>
                    <a:bodyPr/>
                    <a:lstStyle/>
                    <a:p>
                      <a:r>
                        <a:rPr lang="en-US" dirty="0"/>
                        <a:t>Also positive rights, broad ratione </a:t>
                      </a:r>
                      <a:r>
                        <a:rPr lang="en-US" dirty="0" err="1"/>
                        <a:t>materiae</a:t>
                      </a:r>
                      <a:r>
                        <a:rPr lang="en-US"/>
                        <a:t> and individual </a:t>
                      </a:r>
                      <a:r>
                        <a:rPr lang="en-US" dirty="0"/>
                        <a:t>interest accepted without much proof of actual interference</a:t>
                      </a:r>
                      <a:endParaRPr lang="nl-NL" dirty="0"/>
                    </a:p>
                  </a:txBody>
                  <a:tcPr/>
                </a:tc>
                <a:extLst>
                  <a:ext uri="{0D108BD9-81ED-4DB2-BD59-A6C34878D82A}">
                    <a16:rowId xmlns:a16="http://schemas.microsoft.com/office/drawing/2014/main" val="1365653331"/>
                  </a:ext>
                </a:extLst>
              </a:tr>
              <a:tr h="1070316">
                <a:tc>
                  <a:txBody>
                    <a:bodyPr/>
                    <a:lstStyle/>
                    <a:p>
                      <a:r>
                        <a:rPr lang="en-US" dirty="0"/>
                        <a:t>Interference needs to be prescribed for by law, serve a public interest and be necessary in a democratic society</a:t>
                      </a:r>
                      <a:endParaRPr lang="nl-NL" dirty="0"/>
                    </a:p>
                  </a:txBody>
                  <a:tcPr/>
                </a:tc>
                <a:tc>
                  <a:txBody>
                    <a:bodyPr/>
                    <a:lstStyle/>
                    <a:p>
                      <a:r>
                        <a:rPr lang="en-US" dirty="0"/>
                        <a:t>Quality of law</a:t>
                      </a:r>
                    </a:p>
                    <a:p>
                      <a:r>
                        <a:rPr lang="en-US" dirty="0" err="1"/>
                        <a:t>Actio</a:t>
                      </a:r>
                      <a:r>
                        <a:rPr lang="en-US" dirty="0"/>
                        <a:t> </a:t>
                      </a:r>
                      <a:r>
                        <a:rPr lang="en-US" dirty="0" err="1"/>
                        <a:t>popularis</a:t>
                      </a:r>
                      <a:endParaRPr lang="en-US" dirty="0"/>
                    </a:p>
                    <a:p>
                      <a:r>
                        <a:rPr lang="en-US" dirty="0"/>
                        <a:t>Statistical data, statistical outliers</a:t>
                      </a:r>
                      <a:endParaRPr lang="nl-NL" dirty="0"/>
                    </a:p>
                  </a:txBody>
                  <a:tcPr/>
                </a:tc>
                <a:extLst>
                  <a:ext uri="{0D108BD9-81ED-4DB2-BD59-A6C34878D82A}">
                    <a16:rowId xmlns:a16="http://schemas.microsoft.com/office/drawing/2014/main" val="628800734"/>
                  </a:ext>
                </a:extLst>
              </a:tr>
            </a:tbl>
          </a:graphicData>
        </a:graphic>
      </p:graphicFrame>
    </p:spTree>
    <p:extLst>
      <p:ext uri="{BB962C8B-B14F-4D97-AF65-F5344CB8AC3E}">
        <p14:creationId xmlns:p14="http://schemas.microsoft.com/office/powerpoint/2010/main" val="2134952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5BDA2-6F72-7E06-51FE-5CEACD02B5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45F43A-531B-CF69-A80F-8C5520FE008E}"/>
              </a:ext>
            </a:extLst>
          </p:cNvPr>
          <p:cNvSpPr>
            <a:spLocks noGrp="1"/>
          </p:cNvSpPr>
          <p:nvPr>
            <p:ph type="title"/>
          </p:nvPr>
        </p:nvSpPr>
        <p:spPr>
          <a:xfrm>
            <a:off x="992778" y="1132324"/>
            <a:ext cx="10633165" cy="1478570"/>
          </a:xfrm>
        </p:spPr>
        <p:txBody>
          <a:bodyPr>
            <a:noAutofit/>
          </a:bodyPr>
          <a:lstStyle/>
          <a:p>
            <a:r>
              <a:rPr lang="en-US" sz="4000" dirty="0"/>
              <a:t>Is it possible to have a group-based human rights framework that is based on facts, concrete proof and documentation rather than speculation, and if so, how?</a:t>
            </a:r>
            <a:endParaRPr lang="nl-NL" sz="4000" dirty="0"/>
          </a:p>
        </p:txBody>
      </p:sp>
      <p:pic>
        <p:nvPicPr>
          <p:cNvPr id="58370" name="Picture 2" descr="Should we use questions to teach? – Part 1 | ...to the real.">
            <a:extLst>
              <a:ext uri="{FF2B5EF4-FFF2-40B4-BE49-F238E27FC236}">
                <a16:creationId xmlns:a16="http://schemas.microsoft.com/office/drawing/2014/main" id="{D5014803-663B-1130-A6EF-6230B875285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79468" y="3429000"/>
            <a:ext cx="2870269" cy="287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118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oup Privacy">
            <a:extLst>
              <a:ext uri="{FF2B5EF4-FFF2-40B4-BE49-F238E27FC236}">
                <a16:creationId xmlns:a16="http://schemas.microsoft.com/office/drawing/2014/main" id="{BEE2E48F-3297-57B2-7ECD-BFE13DCA12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4073" y="192493"/>
            <a:ext cx="4298859" cy="64730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25833E8-8E90-FCA2-D13D-0D3A55DCC110}"/>
              </a:ext>
            </a:extLst>
          </p:cNvPr>
          <p:cNvSpPr txBox="1"/>
          <p:nvPr/>
        </p:nvSpPr>
        <p:spPr>
          <a:xfrm>
            <a:off x="6096000" y="390617"/>
            <a:ext cx="4429958" cy="5170646"/>
          </a:xfrm>
          <a:prstGeom prst="rect">
            <a:avLst/>
          </a:prstGeom>
          <a:noFill/>
        </p:spPr>
        <p:txBody>
          <a:bodyPr wrap="square" rtlCol="0">
            <a:spAutoFit/>
          </a:bodyPr>
          <a:lstStyle/>
          <a:p>
            <a:pPr marL="342900" indent="-342900">
              <a:buAutoNum type="arabicPeriod"/>
            </a:pPr>
            <a:r>
              <a:rPr lang="en-US" sz="3000" dirty="0"/>
              <a:t>Human Rights discourse extremely individualistic</a:t>
            </a:r>
          </a:p>
          <a:p>
            <a:pPr marL="342900" indent="-342900">
              <a:buAutoNum type="arabicPeriod"/>
            </a:pPr>
            <a:r>
              <a:rPr lang="en-US" sz="3000" dirty="0"/>
              <a:t>Data-driven reality is based on group profiling, aggregated statistical analysis and profiling based on category-data</a:t>
            </a:r>
          </a:p>
          <a:p>
            <a:pPr marL="342900" indent="-342900">
              <a:buAutoNum type="arabicPeriod"/>
            </a:pPr>
            <a:r>
              <a:rPr lang="en-US" sz="3000" dirty="0"/>
              <a:t>The human rights paradigm should open up to protecting group interests and group rights</a:t>
            </a:r>
            <a:endParaRPr lang="nl-NL" sz="3000" dirty="0"/>
          </a:p>
        </p:txBody>
      </p:sp>
    </p:spTree>
    <p:extLst>
      <p:ext uri="{BB962C8B-B14F-4D97-AF65-F5344CB8AC3E}">
        <p14:creationId xmlns:p14="http://schemas.microsoft.com/office/powerpoint/2010/main" val="2788396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7A6B3-E5A4-46E9-019C-E8D46CA3442C}"/>
            </a:ext>
          </a:extLst>
        </p:cNvPr>
        <p:cNvGrpSpPr/>
        <p:nvPr/>
      </p:nvGrpSpPr>
      <p:grpSpPr>
        <a:xfrm>
          <a:off x="0" y="0"/>
          <a:ext cx="0" cy="0"/>
          <a:chOff x="0" y="0"/>
          <a:chExt cx="0" cy="0"/>
        </a:xfrm>
      </p:grpSpPr>
      <p:pic>
        <p:nvPicPr>
          <p:cNvPr id="1026" name="Picture 2" descr="Group Privacy">
            <a:extLst>
              <a:ext uri="{FF2B5EF4-FFF2-40B4-BE49-F238E27FC236}">
                <a16:creationId xmlns:a16="http://schemas.microsoft.com/office/drawing/2014/main" id="{7592CE11-1201-8E1A-876B-BD035308E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4073" y="192493"/>
            <a:ext cx="4298859" cy="64730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06B486D-3841-D832-0501-57BEC6221122}"/>
              </a:ext>
            </a:extLst>
          </p:cNvPr>
          <p:cNvSpPr txBox="1"/>
          <p:nvPr/>
        </p:nvSpPr>
        <p:spPr>
          <a:xfrm>
            <a:off x="6096000" y="390617"/>
            <a:ext cx="4429958" cy="5632311"/>
          </a:xfrm>
          <a:prstGeom prst="rect">
            <a:avLst/>
          </a:prstGeom>
          <a:noFill/>
        </p:spPr>
        <p:txBody>
          <a:bodyPr wrap="square" rtlCol="0">
            <a:spAutoFit/>
          </a:bodyPr>
          <a:lstStyle/>
          <a:p>
            <a:r>
              <a:rPr lang="en-US" sz="3000" dirty="0"/>
              <a:t>Potential obstacles:</a:t>
            </a:r>
          </a:p>
          <a:p>
            <a:endParaRPr lang="en-US" sz="3000" dirty="0"/>
          </a:p>
          <a:p>
            <a:r>
              <a:rPr lang="en-US" sz="3000" dirty="0"/>
              <a:t>1. Group factors and membership highly volatile</a:t>
            </a:r>
          </a:p>
          <a:p>
            <a:r>
              <a:rPr lang="en-US" sz="3000" dirty="0"/>
              <a:t>2. Group members are unaware of their membership</a:t>
            </a:r>
          </a:p>
          <a:p>
            <a:r>
              <a:rPr lang="en-US" sz="3000" dirty="0"/>
              <a:t>3. Group members may have conflicting interests</a:t>
            </a:r>
          </a:p>
          <a:p>
            <a:r>
              <a:rPr lang="en-US" sz="3000" dirty="0"/>
              <a:t>4. Group not formally organized, no legal representative</a:t>
            </a:r>
          </a:p>
        </p:txBody>
      </p:sp>
    </p:spTree>
    <p:extLst>
      <p:ext uri="{BB962C8B-B14F-4D97-AF65-F5344CB8AC3E}">
        <p14:creationId xmlns:p14="http://schemas.microsoft.com/office/powerpoint/2010/main" val="2196595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5833E8-8E90-FCA2-D13D-0D3A55DCC110}"/>
              </a:ext>
            </a:extLst>
          </p:cNvPr>
          <p:cNvSpPr txBox="1"/>
          <p:nvPr/>
        </p:nvSpPr>
        <p:spPr>
          <a:xfrm>
            <a:off x="6096000" y="390617"/>
            <a:ext cx="4429958" cy="5632311"/>
          </a:xfrm>
          <a:prstGeom prst="rect">
            <a:avLst/>
          </a:prstGeom>
          <a:noFill/>
        </p:spPr>
        <p:txBody>
          <a:bodyPr wrap="square" rtlCol="0">
            <a:spAutoFit/>
          </a:bodyPr>
          <a:lstStyle/>
          <a:p>
            <a:r>
              <a:rPr lang="en-US" sz="3600" dirty="0"/>
              <a:t>Danger is a fact free human rights paradigm</a:t>
            </a:r>
            <a:br>
              <a:rPr lang="en-US" sz="3600" dirty="0"/>
            </a:br>
            <a:endParaRPr lang="en-US" sz="3600" dirty="0"/>
          </a:p>
          <a:p>
            <a:pPr marL="342900" indent="-342900">
              <a:buAutoNum type="arabicPeriod"/>
            </a:pPr>
            <a:r>
              <a:rPr lang="en-US" sz="3600" dirty="0"/>
              <a:t>Classic human rights paradigm</a:t>
            </a:r>
          </a:p>
          <a:p>
            <a:pPr marL="342900" indent="-342900">
              <a:buAutoNum type="arabicPeriod"/>
            </a:pPr>
            <a:r>
              <a:rPr lang="en-US" sz="3600" dirty="0"/>
              <a:t>Group/category centered interferences</a:t>
            </a:r>
          </a:p>
          <a:p>
            <a:pPr marL="342900" indent="-342900">
              <a:buAutoNum type="arabicPeriod"/>
            </a:pPr>
            <a:r>
              <a:rPr lang="en-US" sz="3600" dirty="0"/>
              <a:t>Group/category centered claims</a:t>
            </a:r>
          </a:p>
        </p:txBody>
      </p:sp>
      <p:pic>
        <p:nvPicPr>
          <p:cNvPr id="2050" name="Picture 2" descr="edcat – Fact Free">
            <a:extLst>
              <a:ext uri="{FF2B5EF4-FFF2-40B4-BE49-F238E27FC236}">
                <a16:creationId xmlns:a16="http://schemas.microsoft.com/office/drawing/2014/main" id="{FE08FE7F-80B2-0AFC-EE1B-B365697CAC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407"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672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5833E8-8E90-FCA2-D13D-0D3A55DCC110}"/>
              </a:ext>
            </a:extLst>
          </p:cNvPr>
          <p:cNvSpPr txBox="1"/>
          <p:nvPr/>
        </p:nvSpPr>
        <p:spPr>
          <a:xfrm>
            <a:off x="6096000" y="390617"/>
            <a:ext cx="4429958" cy="5078313"/>
          </a:xfrm>
          <a:prstGeom prst="rect">
            <a:avLst/>
          </a:prstGeom>
          <a:noFill/>
        </p:spPr>
        <p:txBody>
          <a:bodyPr wrap="square" rtlCol="0">
            <a:spAutoFit/>
          </a:bodyPr>
          <a:lstStyle/>
          <a:p>
            <a:r>
              <a:rPr lang="en-US" sz="3600" dirty="0"/>
              <a:t>Victim requirement</a:t>
            </a:r>
            <a:br>
              <a:rPr lang="en-US" sz="3600" dirty="0"/>
            </a:br>
            <a:endParaRPr lang="en-US" sz="3600" dirty="0"/>
          </a:p>
          <a:p>
            <a:r>
              <a:rPr lang="en-US" sz="3600" dirty="0"/>
              <a:t>1. Significant and individualizable harm (de minimis)</a:t>
            </a:r>
          </a:p>
          <a:p>
            <a:r>
              <a:rPr lang="nl-NL" sz="3600" dirty="0"/>
              <a:t>2. Ex post </a:t>
            </a:r>
            <a:r>
              <a:rPr lang="nl-NL" sz="3600" dirty="0" err="1"/>
              <a:t>and</a:t>
            </a:r>
            <a:r>
              <a:rPr lang="nl-NL" sz="3600" dirty="0"/>
              <a:t> non-</a:t>
            </a:r>
            <a:r>
              <a:rPr lang="nl-NL" sz="3600" dirty="0" err="1"/>
              <a:t>hypothetical</a:t>
            </a:r>
            <a:endParaRPr lang="nl-NL" sz="3600" dirty="0"/>
          </a:p>
          <a:p>
            <a:r>
              <a:rPr lang="nl-NL" sz="3600" dirty="0"/>
              <a:t>3. No </a:t>
            </a:r>
            <a:r>
              <a:rPr lang="nl-NL" sz="3600" i="1" dirty="0" err="1"/>
              <a:t>actio</a:t>
            </a:r>
            <a:r>
              <a:rPr lang="nl-NL" sz="3600" i="1" dirty="0"/>
              <a:t> </a:t>
            </a:r>
            <a:r>
              <a:rPr lang="nl-NL" sz="3600" i="1" dirty="0" err="1"/>
              <a:t>popularis</a:t>
            </a:r>
            <a:r>
              <a:rPr lang="nl-NL" sz="3600" i="1" dirty="0"/>
              <a:t> </a:t>
            </a:r>
            <a:r>
              <a:rPr lang="nl-NL" sz="3600" dirty="0"/>
              <a:t>or </a:t>
            </a:r>
            <a:r>
              <a:rPr lang="nl-NL" sz="3600" i="1" dirty="0"/>
              <a:t>in abstracto </a:t>
            </a:r>
            <a:r>
              <a:rPr lang="nl-NL" sz="3600" dirty="0"/>
              <a:t>claim</a:t>
            </a:r>
          </a:p>
        </p:txBody>
      </p:sp>
      <p:pic>
        <p:nvPicPr>
          <p:cNvPr id="3074" name="Picture 2" descr="Human Rights: What are They?">
            <a:extLst>
              <a:ext uri="{FF2B5EF4-FFF2-40B4-BE49-F238E27FC236}">
                <a16:creationId xmlns:a16="http://schemas.microsoft.com/office/drawing/2014/main" id="{4001CD69-8460-7ADC-3374-893F45C944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385" y="390617"/>
            <a:ext cx="4762500" cy="5832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222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5833E8-8E90-FCA2-D13D-0D3A55DCC110}"/>
              </a:ext>
            </a:extLst>
          </p:cNvPr>
          <p:cNvSpPr txBox="1"/>
          <p:nvPr/>
        </p:nvSpPr>
        <p:spPr>
          <a:xfrm>
            <a:off x="6096000" y="390617"/>
            <a:ext cx="4429958" cy="6186309"/>
          </a:xfrm>
          <a:prstGeom prst="rect">
            <a:avLst/>
          </a:prstGeom>
          <a:noFill/>
        </p:spPr>
        <p:txBody>
          <a:bodyPr wrap="square" rtlCol="0">
            <a:spAutoFit/>
          </a:bodyPr>
          <a:lstStyle/>
          <a:p>
            <a:r>
              <a:rPr lang="en-US" sz="3600" dirty="0"/>
              <a:t>State obligation</a:t>
            </a:r>
            <a:br>
              <a:rPr lang="en-US" sz="3600" dirty="0"/>
            </a:br>
            <a:endParaRPr lang="en-US" sz="3600" dirty="0"/>
          </a:p>
          <a:p>
            <a:r>
              <a:rPr lang="en-US" sz="3600" dirty="0"/>
              <a:t>1. Limited ratione </a:t>
            </a:r>
            <a:r>
              <a:rPr lang="en-US" sz="3600" dirty="0" err="1"/>
              <a:t>materiae</a:t>
            </a:r>
            <a:endParaRPr lang="en-US" sz="3600" dirty="0"/>
          </a:p>
          <a:p>
            <a:r>
              <a:rPr lang="en-US" sz="3600" dirty="0"/>
              <a:t>2. Negative obligation</a:t>
            </a:r>
          </a:p>
          <a:p>
            <a:r>
              <a:rPr lang="nl-NL" sz="3600" dirty="0"/>
              <a:t>3. </a:t>
            </a:r>
            <a:r>
              <a:rPr lang="nl-NL" sz="3600" dirty="0" err="1"/>
              <a:t>Necessary</a:t>
            </a:r>
            <a:r>
              <a:rPr lang="nl-NL" sz="3600" dirty="0"/>
              <a:t> in a </a:t>
            </a:r>
            <a:r>
              <a:rPr lang="nl-NL" sz="3600" dirty="0" err="1"/>
              <a:t>democratic</a:t>
            </a:r>
            <a:r>
              <a:rPr lang="nl-NL" sz="3600" dirty="0"/>
              <a:t> society</a:t>
            </a:r>
          </a:p>
          <a:p>
            <a:r>
              <a:rPr lang="nl-NL" sz="3600" dirty="0"/>
              <a:t>4. </a:t>
            </a:r>
            <a:r>
              <a:rPr lang="nl-NL" sz="3600" dirty="0" err="1"/>
              <a:t>Proportionality</a:t>
            </a:r>
            <a:r>
              <a:rPr lang="nl-NL" sz="3600" dirty="0"/>
              <a:t> &amp; </a:t>
            </a:r>
            <a:r>
              <a:rPr lang="nl-NL" sz="3600" dirty="0" err="1"/>
              <a:t>Subsidiarity</a:t>
            </a:r>
            <a:endParaRPr lang="nl-NL" sz="3600" dirty="0"/>
          </a:p>
          <a:p>
            <a:r>
              <a:rPr lang="nl-NL" sz="3600" dirty="0"/>
              <a:t>5. </a:t>
            </a:r>
            <a:r>
              <a:rPr lang="nl-NL" sz="3600" dirty="0" err="1"/>
              <a:t>Legitimate</a:t>
            </a:r>
            <a:r>
              <a:rPr lang="nl-NL" sz="3600" dirty="0"/>
              <a:t> </a:t>
            </a:r>
            <a:r>
              <a:rPr lang="nl-NL" sz="3600" dirty="0" err="1"/>
              <a:t>and</a:t>
            </a:r>
            <a:r>
              <a:rPr lang="nl-NL" sz="3600" dirty="0"/>
              <a:t> </a:t>
            </a:r>
            <a:r>
              <a:rPr lang="nl-NL" sz="3600" dirty="0" err="1"/>
              <a:t>sufficient</a:t>
            </a:r>
            <a:r>
              <a:rPr lang="nl-NL" sz="3600" dirty="0"/>
              <a:t> </a:t>
            </a:r>
            <a:r>
              <a:rPr lang="nl-NL" sz="3600" dirty="0" err="1"/>
              <a:t>reason</a:t>
            </a:r>
            <a:endParaRPr lang="nl-NL" sz="3600" dirty="0"/>
          </a:p>
        </p:txBody>
      </p:sp>
      <p:pic>
        <p:nvPicPr>
          <p:cNvPr id="3074" name="Picture 2" descr="Human Rights: What are They?">
            <a:extLst>
              <a:ext uri="{FF2B5EF4-FFF2-40B4-BE49-F238E27FC236}">
                <a16:creationId xmlns:a16="http://schemas.microsoft.com/office/drawing/2014/main" id="{4001CD69-8460-7ADC-3374-893F45C944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385" y="390617"/>
            <a:ext cx="4762500" cy="5832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36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5833E8-8E90-FCA2-D13D-0D3A55DCC110}"/>
              </a:ext>
            </a:extLst>
          </p:cNvPr>
          <p:cNvSpPr txBox="1"/>
          <p:nvPr/>
        </p:nvSpPr>
        <p:spPr>
          <a:xfrm>
            <a:off x="6096000" y="390617"/>
            <a:ext cx="4429958" cy="6186309"/>
          </a:xfrm>
          <a:prstGeom prst="rect">
            <a:avLst/>
          </a:prstGeom>
          <a:noFill/>
        </p:spPr>
        <p:txBody>
          <a:bodyPr wrap="square" rtlCol="0">
            <a:spAutoFit/>
          </a:bodyPr>
          <a:lstStyle/>
          <a:p>
            <a:r>
              <a:rPr lang="en-US" sz="3600" dirty="0"/>
              <a:t>State obligation</a:t>
            </a:r>
            <a:br>
              <a:rPr lang="en-US" sz="3600" dirty="0"/>
            </a:br>
            <a:endParaRPr lang="en-US" sz="3600" dirty="0"/>
          </a:p>
          <a:p>
            <a:r>
              <a:rPr lang="en-US" sz="3600" dirty="0"/>
              <a:t>1. Broad ratione </a:t>
            </a:r>
            <a:r>
              <a:rPr lang="en-US" sz="3600" dirty="0" err="1"/>
              <a:t>materiae</a:t>
            </a:r>
            <a:endParaRPr lang="en-US" sz="3600" dirty="0"/>
          </a:p>
          <a:p>
            <a:r>
              <a:rPr lang="en-US" sz="3600" dirty="0"/>
              <a:t>2. Positive obligation</a:t>
            </a:r>
          </a:p>
          <a:p>
            <a:r>
              <a:rPr lang="nl-NL" sz="3600" dirty="0"/>
              <a:t>3. No check on public interest, </a:t>
            </a:r>
            <a:r>
              <a:rPr lang="nl-NL" sz="3600" dirty="0" err="1"/>
              <a:t>inclusion</a:t>
            </a:r>
            <a:r>
              <a:rPr lang="nl-NL" sz="3600" dirty="0"/>
              <a:t> of </a:t>
            </a:r>
            <a:r>
              <a:rPr lang="nl-NL" sz="3600" dirty="0" err="1"/>
              <a:t>broad</a:t>
            </a:r>
            <a:r>
              <a:rPr lang="nl-NL" sz="3600" dirty="0"/>
              <a:t> </a:t>
            </a:r>
            <a:r>
              <a:rPr lang="nl-NL" sz="3600" dirty="0" err="1"/>
              <a:t>economic</a:t>
            </a:r>
            <a:r>
              <a:rPr lang="nl-NL" sz="3600" dirty="0"/>
              <a:t> </a:t>
            </a:r>
            <a:r>
              <a:rPr lang="nl-NL" sz="3600" dirty="0" err="1"/>
              <a:t>and</a:t>
            </a:r>
            <a:r>
              <a:rPr lang="nl-NL" sz="3600" dirty="0"/>
              <a:t> </a:t>
            </a:r>
            <a:r>
              <a:rPr lang="nl-NL" sz="3600" dirty="0" err="1"/>
              <a:t>moral</a:t>
            </a:r>
            <a:r>
              <a:rPr lang="nl-NL" sz="3600" dirty="0"/>
              <a:t> </a:t>
            </a:r>
            <a:r>
              <a:rPr lang="nl-NL" sz="3600" dirty="0" err="1"/>
              <a:t>interests</a:t>
            </a:r>
            <a:endParaRPr lang="nl-NL" sz="3600" dirty="0"/>
          </a:p>
          <a:p>
            <a:r>
              <a:rPr lang="nl-NL" sz="3600" dirty="0"/>
              <a:t>4. </a:t>
            </a:r>
            <a:r>
              <a:rPr lang="nl-NL" sz="3600" dirty="0" err="1"/>
              <a:t>Balancing</a:t>
            </a:r>
            <a:r>
              <a:rPr lang="nl-NL" sz="3600" dirty="0"/>
              <a:t> </a:t>
            </a:r>
            <a:r>
              <a:rPr lang="nl-NL" sz="3600" dirty="0" err="1"/>
              <a:t>instead</a:t>
            </a:r>
            <a:r>
              <a:rPr lang="nl-NL" sz="3600" dirty="0"/>
              <a:t> of </a:t>
            </a:r>
            <a:r>
              <a:rPr lang="nl-NL" sz="3600" dirty="0" err="1"/>
              <a:t>necessity</a:t>
            </a:r>
            <a:endParaRPr lang="nl-NL" sz="3600" dirty="0"/>
          </a:p>
        </p:txBody>
      </p:sp>
      <p:pic>
        <p:nvPicPr>
          <p:cNvPr id="2" name="Picture 2" descr="The State Of Mass Surveillance">
            <a:extLst>
              <a:ext uri="{FF2B5EF4-FFF2-40B4-BE49-F238E27FC236}">
                <a16:creationId xmlns:a16="http://schemas.microsoft.com/office/drawing/2014/main" id="{42D46EDF-628A-8125-98AC-CC0F2ADE82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745" y="0"/>
            <a:ext cx="4714043" cy="314269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The Best Airports in the World: 2023 Readers' Choice Awards | Condé Nast  Traveler">
            <a:extLst>
              <a:ext uri="{FF2B5EF4-FFF2-40B4-BE49-F238E27FC236}">
                <a16:creationId xmlns:a16="http://schemas.microsoft.com/office/drawing/2014/main" id="{F4889501-C1A7-CC68-ABCE-24F36A331F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291" y="1944497"/>
            <a:ext cx="4734251" cy="266301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Planning a same sex marriage in Switzerland - all you need to know - Lonely  Planet">
            <a:extLst>
              <a:ext uri="{FF2B5EF4-FFF2-40B4-BE49-F238E27FC236}">
                <a16:creationId xmlns:a16="http://schemas.microsoft.com/office/drawing/2014/main" id="{81A0E240-2ACE-1D27-B5B4-CFDDBC601D4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3163"/>
          <a:stretch/>
        </p:blipFill>
        <p:spPr bwMode="auto">
          <a:xfrm>
            <a:off x="942667" y="4443275"/>
            <a:ext cx="4715497" cy="241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279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5833E8-8E90-FCA2-D13D-0D3A55DCC110}"/>
              </a:ext>
            </a:extLst>
          </p:cNvPr>
          <p:cNvSpPr txBox="1"/>
          <p:nvPr/>
        </p:nvSpPr>
        <p:spPr>
          <a:xfrm>
            <a:off x="1124125" y="394692"/>
            <a:ext cx="9443778" cy="6186309"/>
          </a:xfrm>
          <a:prstGeom prst="rect">
            <a:avLst/>
          </a:prstGeom>
          <a:noFill/>
        </p:spPr>
        <p:txBody>
          <a:bodyPr wrap="square" rtlCol="0">
            <a:spAutoFit/>
          </a:bodyPr>
          <a:lstStyle/>
          <a:p>
            <a:r>
              <a:rPr lang="en-US" dirty="0">
                <a:latin typeface="+mj-lt"/>
              </a:rPr>
              <a:t>“</a:t>
            </a:r>
            <a:r>
              <a:rPr lang="en-GB" dirty="0">
                <a:effectLst/>
                <a:latin typeface="+mj-lt"/>
                <a:ea typeface="Times New Roman" panose="02020603050405020304" pitchFamily="18" charset="0"/>
              </a:rPr>
              <a:t>Consequently, the Court is required to carry out its assessment of Contracting States’ bulk interception regimes, a valuable technological capacity to identify new threats in the digital domain, for Convention compliance by reference to the existence of safeguards against arbitrariness and abuse, on the basis of limited information about the manner in which those regimes operate.”</a:t>
            </a:r>
          </a:p>
          <a:p>
            <a:pPr algn="l"/>
            <a:r>
              <a:rPr lang="en-US" b="1" i="0" dirty="0">
                <a:effectLst/>
                <a:latin typeface="+mj-lt"/>
              </a:rPr>
              <a:t>BIG BROTHER WATCH AND OTHERS v. THE UNITED KINGDOM,</a:t>
            </a:r>
            <a:r>
              <a:rPr lang="en-US" b="0" i="0" dirty="0">
                <a:effectLst/>
                <a:latin typeface="+mj-lt"/>
              </a:rPr>
              <a:t> 25/05/2021</a:t>
            </a:r>
          </a:p>
          <a:p>
            <a:pPr algn="l"/>
            <a:endParaRPr lang="en-US" dirty="0">
              <a:latin typeface="+mj-lt"/>
            </a:endParaRPr>
          </a:p>
          <a:p>
            <a:pPr algn="l"/>
            <a:r>
              <a:rPr lang="en-US" b="0" i="0" dirty="0">
                <a:effectLst/>
                <a:latin typeface="+mj-lt"/>
              </a:rPr>
              <a:t>“</a:t>
            </a:r>
            <a:r>
              <a:rPr lang="en-GB" dirty="0">
                <a:effectLst/>
                <a:latin typeface="+mj-lt"/>
                <a:ea typeface="Times New Roman" panose="02020603050405020304" pitchFamily="18" charset="0"/>
              </a:rPr>
              <a:t>As to the economic interests which conflict with the desirability of limiting or halting night flights in pursuance of the above aims, the Court considers it reasonable to assume that those flights contribute at least to a certain extent to the general economy.” </a:t>
            </a:r>
            <a:endParaRPr lang="en-US" b="0" i="0" dirty="0">
              <a:effectLst/>
              <a:latin typeface="+mj-lt"/>
            </a:endParaRPr>
          </a:p>
          <a:p>
            <a:pPr algn="l"/>
            <a:r>
              <a:rPr lang="en-US" b="1" i="0" dirty="0">
                <a:effectLst/>
                <a:latin typeface="+mj-lt"/>
              </a:rPr>
              <a:t>HATTON AND OTHERS v. THE UNITED KINGDOM, </a:t>
            </a:r>
            <a:r>
              <a:rPr lang="en-US" b="0" i="0" dirty="0">
                <a:effectLst/>
                <a:latin typeface="+mj-lt"/>
              </a:rPr>
              <a:t>08/07/2003</a:t>
            </a:r>
          </a:p>
          <a:p>
            <a:br>
              <a:rPr lang="en-US" dirty="0">
                <a:latin typeface="+mj-lt"/>
              </a:rPr>
            </a:br>
            <a:r>
              <a:rPr lang="en-US" dirty="0">
                <a:latin typeface="+mj-lt"/>
              </a:rPr>
              <a:t>“A</a:t>
            </a:r>
            <a:r>
              <a:rPr lang="en-US" b="0" i="0" dirty="0">
                <a:effectLst/>
                <a:latin typeface="+mj-lt"/>
              </a:rPr>
              <a:t>lthough the institution of marriage had been profoundly disrupted by the evolution of society since the adoption of the Convention, [there is] no European consensus on the issue of same-sex marriage. It held that Article 12 of the Convention applied to the applicants' complaint, but that the authorization or prohibition of same-sex marriage was governed by the national laws of the Contracting States. It noted that marriage had deeply rooted social and cultural connotations likely to differ significantly from one society to another and recalled that it should not hasten to substitute its own assessment for that of the national authorities, better placed to assess the needs of society and respond to them. It therefore concluded that Article 12 did not impose on the respondent government the obligation to open marriage to a homosexual couple such as that of the applicants.”</a:t>
            </a:r>
          </a:p>
          <a:p>
            <a:pPr algn="l"/>
            <a:r>
              <a:rPr lang="en-US" b="1" i="0" dirty="0">
                <a:effectLst/>
                <a:latin typeface="+mj-lt"/>
              </a:rPr>
              <a:t>CHAPIN AND CHARPENTIER v. FRANCE, </a:t>
            </a:r>
            <a:r>
              <a:rPr lang="en-US" b="0" i="0" dirty="0">
                <a:effectLst/>
                <a:latin typeface="+mj-lt"/>
              </a:rPr>
              <a:t>09/06/2016</a:t>
            </a:r>
          </a:p>
          <a:p>
            <a:endParaRPr lang="nl-NL" dirty="0">
              <a:latin typeface="+mj-lt"/>
            </a:endParaRPr>
          </a:p>
        </p:txBody>
      </p:sp>
    </p:spTree>
    <p:extLst>
      <p:ext uri="{BB962C8B-B14F-4D97-AF65-F5344CB8AC3E}">
        <p14:creationId xmlns:p14="http://schemas.microsoft.com/office/powerpoint/2010/main" val="1224991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5833E8-8E90-FCA2-D13D-0D3A55DCC110}"/>
              </a:ext>
            </a:extLst>
          </p:cNvPr>
          <p:cNvSpPr txBox="1"/>
          <p:nvPr/>
        </p:nvSpPr>
        <p:spPr>
          <a:xfrm>
            <a:off x="6096000" y="390617"/>
            <a:ext cx="4429958" cy="6186309"/>
          </a:xfrm>
          <a:prstGeom prst="rect">
            <a:avLst/>
          </a:prstGeom>
          <a:noFill/>
        </p:spPr>
        <p:txBody>
          <a:bodyPr wrap="square" rtlCol="0">
            <a:spAutoFit/>
          </a:bodyPr>
          <a:lstStyle/>
          <a:p>
            <a:r>
              <a:rPr lang="en-US" sz="3600" dirty="0"/>
              <a:t>Victimhood</a:t>
            </a:r>
            <a:br>
              <a:rPr lang="en-US" sz="3600" dirty="0"/>
            </a:br>
            <a:endParaRPr lang="en-US" sz="3600" dirty="0"/>
          </a:p>
          <a:p>
            <a:r>
              <a:rPr lang="en-US" sz="3600" dirty="0"/>
              <a:t>1. How do you prove you have been harmed by mass surveillance?</a:t>
            </a:r>
          </a:p>
          <a:p>
            <a:r>
              <a:rPr lang="nl-NL" sz="3600" dirty="0"/>
              <a:t>2. How do </a:t>
            </a:r>
            <a:r>
              <a:rPr lang="nl-NL" sz="3600" dirty="0" err="1"/>
              <a:t>you</a:t>
            </a:r>
            <a:r>
              <a:rPr lang="nl-NL" sz="3600" dirty="0"/>
              <a:t> </a:t>
            </a:r>
            <a:r>
              <a:rPr lang="nl-NL" sz="3600" dirty="0" err="1"/>
              <a:t>individualise</a:t>
            </a:r>
            <a:r>
              <a:rPr lang="nl-NL" sz="3600" dirty="0"/>
              <a:t> </a:t>
            </a:r>
            <a:r>
              <a:rPr lang="nl-NL" sz="3600" dirty="0" err="1"/>
              <a:t>environmental</a:t>
            </a:r>
            <a:r>
              <a:rPr lang="nl-NL" sz="3600" dirty="0"/>
              <a:t> </a:t>
            </a:r>
            <a:r>
              <a:rPr lang="nl-NL" sz="3600" dirty="0" err="1"/>
              <a:t>harm</a:t>
            </a:r>
            <a:r>
              <a:rPr lang="nl-NL" sz="3600" dirty="0"/>
              <a:t>?</a:t>
            </a:r>
          </a:p>
          <a:p>
            <a:r>
              <a:rPr lang="nl-NL" sz="3600" dirty="0"/>
              <a:t>3. How do </a:t>
            </a:r>
            <a:r>
              <a:rPr lang="nl-NL" sz="3600" dirty="0" err="1"/>
              <a:t>you</a:t>
            </a:r>
            <a:r>
              <a:rPr lang="nl-NL" sz="3600" dirty="0"/>
              <a:t> prove </a:t>
            </a:r>
            <a:r>
              <a:rPr lang="nl-NL" sz="3600" dirty="0" err="1"/>
              <a:t>you</a:t>
            </a:r>
            <a:r>
              <a:rPr lang="nl-NL" sz="3600" dirty="0"/>
              <a:t> are gay/want </a:t>
            </a:r>
            <a:r>
              <a:rPr lang="nl-NL" sz="3600" dirty="0" err="1"/>
              <a:t>to</a:t>
            </a:r>
            <a:r>
              <a:rPr lang="nl-NL" sz="3600" dirty="0"/>
              <a:t> get </a:t>
            </a:r>
            <a:r>
              <a:rPr lang="nl-NL" sz="3600" dirty="0" err="1"/>
              <a:t>married</a:t>
            </a:r>
            <a:r>
              <a:rPr lang="nl-NL" sz="3600" dirty="0"/>
              <a:t>?</a:t>
            </a:r>
          </a:p>
        </p:txBody>
      </p:sp>
      <p:pic>
        <p:nvPicPr>
          <p:cNvPr id="2" name="Picture 2" descr="The State Of Mass Surveillance">
            <a:extLst>
              <a:ext uri="{FF2B5EF4-FFF2-40B4-BE49-F238E27FC236}">
                <a16:creationId xmlns:a16="http://schemas.microsoft.com/office/drawing/2014/main" id="{42D46EDF-628A-8125-98AC-CC0F2ADE82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745" y="0"/>
            <a:ext cx="4714043" cy="314269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The Best Airports in the World: 2023 Readers' Choice Awards | Condé Nast  Traveler">
            <a:extLst>
              <a:ext uri="{FF2B5EF4-FFF2-40B4-BE49-F238E27FC236}">
                <a16:creationId xmlns:a16="http://schemas.microsoft.com/office/drawing/2014/main" id="{F4889501-C1A7-CC68-ABCE-24F36A331F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291" y="1944497"/>
            <a:ext cx="4734251" cy="266301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Planning a same sex marriage in Switzerland - all you need to know - Lonely  Planet">
            <a:extLst>
              <a:ext uri="{FF2B5EF4-FFF2-40B4-BE49-F238E27FC236}">
                <a16:creationId xmlns:a16="http://schemas.microsoft.com/office/drawing/2014/main" id="{81A0E240-2ACE-1D27-B5B4-CFDDBC601D4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3163"/>
          <a:stretch/>
        </p:blipFill>
        <p:spPr bwMode="auto">
          <a:xfrm>
            <a:off x="942667" y="4443275"/>
            <a:ext cx="4715497" cy="241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3490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0</TotalTime>
  <Words>1753</Words>
  <Application>Microsoft Office PowerPoint</Application>
  <PresentationFormat>Breedbeeld</PresentationFormat>
  <Paragraphs>67</Paragraphs>
  <Slides>14</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Calibri</vt:lpstr>
      <vt:lpstr>Tw Cen MT</vt:lpstr>
      <vt:lpstr>Circuit</vt:lpstr>
      <vt:lpstr>Group privacy &amp; the risk of a fact free human rights discourse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A Fact Free Human Rights paradigm?</vt:lpstr>
      <vt:lpstr>Is it possible to have a group-based human rights framework that is based on facts, concrete proof and documentation rather than speculation, and if so, how?</vt:lpstr>
    </vt:vector>
  </TitlesOfParts>
  <Company>Tilburg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Gamifying Life &amp; the Darker Sides of Technology</dc:title>
  <dc:creator>Bart van der Sloot</dc:creator>
  <cp:lastModifiedBy>Bart Van der Sloot</cp:lastModifiedBy>
  <cp:revision>54</cp:revision>
  <dcterms:created xsi:type="dcterms:W3CDTF">2023-05-10T15:40:10Z</dcterms:created>
  <dcterms:modified xsi:type="dcterms:W3CDTF">2024-02-13T14:03:27Z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29f4804-9ab0-4527-a877-f7a87100f5fc_Enabled">
    <vt:lpwstr>true</vt:lpwstr>
  </property>
  <property fmtid="{D5CDD505-2E9C-101B-9397-08002B2CF9AE}" pid="3" name="MSIP_Label_b29f4804-9ab0-4527-a877-f7a87100f5fc_SetDate">
    <vt:lpwstr>2023-05-12T14:33:55Z</vt:lpwstr>
  </property>
  <property fmtid="{D5CDD505-2E9C-101B-9397-08002B2CF9AE}" pid="4" name="MSIP_Label_b29f4804-9ab0-4527-a877-f7a87100f5fc_Method">
    <vt:lpwstr>Standard</vt:lpwstr>
  </property>
  <property fmtid="{D5CDD505-2E9C-101B-9397-08002B2CF9AE}" pid="5" name="MSIP_Label_b29f4804-9ab0-4527-a877-f7a87100f5fc_Name">
    <vt:lpwstr>General</vt:lpwstr>
  </property>
  <property fmtid="{D5CDD505-2E9C-101B-9397-08002B2CF9AE}" pid="6" name="MSIP_Label_b29f4804-9ab0-4527-a877-f7a87100f5fc_SiteId">
    <vt:lpwstr>7a5561df-6599-4898-8a20-cce41db3b44f</vt:lpwstr>
  </property>
  <property fmtid="{D5CDD505-2E9C-101B-9397-08002B2CF9AE}" pid="7" name="MSIP_Label_b29f4804-9ab0-4527-a877-f7a87100f5fc_ActionId">
    <vt:lpwstr>f57c7477-1440-4d05-a534-9093e8330d2c</vt:lpwstr>
  </property>
  <property fmtid="{D5CDD505-2E9C-101B-9397-08002B2CF9AE}" pid="8" name="MSIP_Label_b29f4804-9ab0-4527-a877-f7a87100f5fc_ContentBits">
    <vt:lpwstr>0</vt:lpwstr>
  </property>
</Properties>
</file>