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57" r:id="rId4"/>
    <p:sldId id="280" r:id="rId5"/>
    <p:sldId id="258" r:id="rId6"/>
    <p:sldId id="259" r:id="rId7"/>
    <p:sldId id="272" r:id="rId8"/>
    <p:sldId id="273" r:id="rId9"/>
    <p:sldId id="270" r:id="rId10"/>
    <p:sldId id="281" r:id="rId11"/>
    <p:sldId id="276" r:id="rId12"/>
    <p:sldId id="282" r:id="rId13"/>
    <p:sldId id="277" r:id="rId14"/>
    <p:sldId id="283" r:id="rId15"/>
    <p:sldId id="278" r:id="rId16"/>
    <p:sldId id="284" r:id="rId17"/>
  </p:sldIdLst>
  <p:sldSz cx="9144000" cy="6858000" type="screen4x3"/>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varScale="1">
        <p:scale>
          <a:sx n="105" d="100"/>
          <a:sy n="105" d="100"/>
        </p:scale>
        <p:origin x="-12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nl-N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4" name="Date Placeholder 3"/>
          <p:cNvSpPr>
            <a:spLocks noGrp="1"/>
          </p:cNvSpPr>
          <p:nvPr>
            <p:ph type="dt" sz="half" idx="10"/>
          </p:nvPr>
        </p:nvSpPr>
        <p:spPr/>
        <p:txBody>
          <a:bodyPr/>
          <a:lstStyle/>
          <a:p>
            <a:fld id="{2C8860DC-556F-4603-B9F2-B52DDE6AE8B4}" type="datetimeFigureOut">
              <a:rPr lang="nl-NL" smtClean="0"/>
              <a:t>27-8-2014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38A25E-1685-497A-BCF8-50568AF85FCD}" type="slidenum">
              <a:rPr lang="nl-NL" smtClean="0"/>
              <a:t>‹#›</a:t>
            </a:fld>
            <a:endParaRPr lang="nl-NL"/>
          </a:p>
        </p:txBody>
      </p:sp>
    </p:spTree>
    <p:extLst>
      <p:ext uri="{BB962C8B-B14F-4D97-AF65-F5344CB8AC3E}">
        <p14:creationId xmlns:p14="http://schemas.microsoft.com/office/powerpoint/2010/main" val="174190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2C8860DC-556F-4603-B9F2-B52DDE6AE8B4}" type="datetimeFigureOut">
              <a:rPr lang="nl-NL" smtClean="0"/>
              <a:t>27-8-2014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38A25E-1685-497A-BCF8-50568AF85FCD}" type="slidenum">
              <a:rPr lang="nl-NL" smtClean="0"/>
              <a:t>‹#›</a:t>
            </a:fld>
            <a:endParaRPr lang="nl-NL"/>
          </a:p>
        </p:txBody>
      </p:sp>
    </p:spTree>
    <p:extLst>
      <p:ext uri="{BB962C8B-B14F-4D97-AF65-F5344CB8AC3E}">
        <p14:creationId xmlns:p14="http://schemas.microsoft.com/office/powerpoint/2010/main" val="3524253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2C8860DC-556F-4603-B9F2-B52DDE6AE8B4}" type="datetimeFigureOut">
              <a:rPr lang="nl-NL" smtClean="0"/>
              <a:t>27-8-2014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38A25E-1685-497A-BCF8-50568AF85FCD}" type="slidenum">
              <a:rPr lang="nl-NL" smtClean="0"/>
              <a:t>‹#›</a:t>
            </a:fld>
            <a:endParaRPr lang="nl-NL"/>
          </a:p>
        </p:txBody>
      </p:sp>
    </p:spTree>
    <p:extLst>
      <p:ext uri="{BB962C8B-B14F-4D97-AF65-F5344CB8AC3E}">
        <p14:creationId xmlns:p14="http://schemas.microsoft.com/office/powerpoint/2010/main" val="256415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10"/>
          </p:nvPr>
        </p:nvSpPr>
        <p:spPr/>
        <p:txBody>
          <a:bodyPr/>
          <a:lstStyle/>
          <a:p>
            <a:fld id="{2C8860DC-556F-4603-B9F2-B52DDE6AE8B4}" type="datetimeFigureOut">
              <a:rPr lang="nl-NL" smtClean="0"/>
              <a:t>27-8-2014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38A25E-1685-497A-BCF8-50568AF85FCD}" type="slidenum">
              <a:rPr lang="nl-NL" smtClean="0"/>
              <a:t>‹#›</a:t>
            </a:fld>
            <a:endParaRPr lang="nl-NL"/>
          </a:p>
        </p:txBody>
      </p:sp>
    </p:spTree>
    <p:extLst>
      <p:ext uri="{BB962C8B-B14F-4D97-AF65-F5344CB8AC3E}">
        <p14:creationId xmlns:p14="http://schemas.microsoft.com/office/powerpoint/2010/main" val="1360347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nl-N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8860DC-556F-4603-B9F2-B52DDE6AE8B4}" type="datetimeFigureOut">
              <a:rPr lang="nl-NL" smtClean="0"/>
              <a:t>27-8-2014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FA38A25E-1685-497A-BCF8-50568AF85FCD}" type="slidenum">
              <a:rPr lang="nl-NL" smtClean="0"/>
              <a:t>‹#›</a:t>
            </a:fld>
            <a:endParaRPr lang="nl-NL"/>
          </a:p>
        </p:txBody>
      </p:sp>
    </p:spTree>
    <p:extLst>
      <p:ext uri="{BB962C8B-B14F-4D97-AF65-F5344CB8AC3E}">
        <p14:creationId xmlns:p14="http://schemas.microsoft.com/office/powerpoint/2010/main" val="2355614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Date Placeholder 4"/>
          <p:cNvSpPr>
            <a:spLocks noGrp="1"/>
          </p:cNvSpPr>
          <p:nvPr>
            <p:ph type="dt" sz="half" idx="10"/>
          </p:nvPr>
        </p:nvSpPr>
        <p:spPr/>
        <p:txBody>
          <a:bodyPr/>
          <a:lstStyle/>
          <a:p>
            <a:fld id="{2C8860DC-556F-4603-B9F2-B52DDE6AE8B4}" type="datetimeFigureOut">
              <a:rPr lang="nl-NL" smtClean="0"/>
              <a:t>27-8-2014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A38A25E-1685-497A-BCF8-50568AF85FCD}" type="slidenum">
              <a:rPr lang="nl-NL" smtClean="0"/>
              <a:t>‹#›</a:t>
            </a:fld>
            <a:endParaRPr lang="nl-NL"/>
          </a:p>
        </p:txBody>
      </p:sp>
    </p:spTree>
    <p:extLst>
      <p:ext uri="{BB962C8B-B14F-4D97-AF65-F5344CB8AC3E}">
        <p14:creationId xmlns:p14="http://schemas.microsoft.com/office/powerpoint/2010/main" val="1184853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nl-N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Date Placeholder 6"/>
          <p:cNvSpPr>
            <a:spLocks noGrp="1"/>
          </p:cNvSpPr>
          <p:nvPr>
            <p:ph type="dt" sz="half" idx="10"/>
          </p:nvPr>
        </p:nvSpPr>
        <p:spPr/>
        <p:txBody>
          <a:bodyPr/>
          <a:lstStyle/>
          <a:p>
            <a:fld id="{2C8860DC-556F-4603-B9F2-B52DDE6AE8B4}" type="datetimeFigureOut">
              <a:rPr lang="nl-NL" smtClean="0"/>
              <a:t>27-8-2014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FA38A25E-1685-497A-BCF8-50568AF85FCD}" type="slidenum">
              <a:rPr lang="nl-NL" smtClean="0"/>
              <a:t>‹#›</a:t>
            </a:fld>
            <a:endParaRPr lang="nl-NL"/>
          </a:p>
        </p:txBody>
      </p:sp>
    </p:spTree>
    <p:extLst>
      <p:ext uri="{BB962C8B-B14F-4D97-AF65-F5344CB8AC3E}">
        <p14:creationId xmlns:p14="http://schemas.microsoft.com/office/powerpoint/2010/main" val="3669511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nl-NL"/>
          </a:p>
        </p:txBody>
      </p:sp>
      <p:sp>
        <p:nvSpPr>
          <p:cNvPr id="3" name="Date Placeholder 2"/>
          <p:cNvSpPr>
            <a:spLocks noGrp="1"/>
          </p:cNvSpPr>
          <p:nvPr>
            <p:ph type="dt" sz="half" idx="10"/>
          </p:nvPr>
        </p:nvSpPr>
        <p:spPr/>
        <p:txBody>
          <a:bodyPr/>
          <a:lstStyle/>
          <a:p>
            <a:fld id="{2C8860DC-556F-4603-B9F2-B52DDE6AE8B4}" type="datetimeFigureOut">
              <a:rPr lang="nl-NL" smtClean="0"/>
              <a:t>27-8-2014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FA38A25E-1685-497A-BCF8-50568AF85FCD}" type="slidenum">
              <a:rPr lang="nl-NL" smtClean="0"/>
              <a:t>‹#›</a:t>
            </a:fld>
            <a:endParaRPr lang="nl-NL"/>
          </a:p>
        </p:txBody>
      </p:sp>
    </p:spTree>
    <p:extLst>
      <p:ext uri="{BB962C8B-B14F-4D97-AF65-F5344CB8AC3E}">
        <p14:creationId xmlns:p14="http://schemas.microsoft.com/office/powerpoint/2010/main" val="5841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8860DC-556F-4603-B9F2-B52DDE6AE8B4}" type="datetimeFigureOut">
              <a:rPr lang="nl-NL" smtClean="0"/>
              <a:t>27-8-2014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FA38A25E-1685-497A-BCF8-50568AF85FCD}" type="slidenum">
              <a:rPr lang="nl-NL" smtClean="0"/>
              <a:t>‹#›</a:t>
            </a:fld>
            <a:endParaRPr lang="nl-NL"/>
          </a:p>
        </p:txBody>
      </p:sp>
    </p:spTree>
    <p:extLst>
      <p:ext uri="{BB962C8B-B14F-4D97-AF65-F5344CB8AC3E}">
        <p14:creationId xmlns:p14="http://schemas.microsoft.com/office/powerpoint/2010/main" val="836027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nl-N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860DC-556F-4603-B9F2-B52DDE6AE8B4}" type="datetimeFigureOut">
              <a:rPr lang="nl-NL" smtClean="0"/>
              <a:t>27-8-2014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A38A25E-1685-497A-BCF8-50568AF85FCD}" type="slidenum">
              <a:rPr lang="nl-NL" smtClean="0"/>
              <a:t>‹#›</a:t>
            </a:fld>
            <a:endParaRPr lang="nl-NL"/>
          </a:p>
        </p:txBody>
      </p:sp>
    </p:spTree>
    <p:extLst>
      <p:ext uri="{BB962C8B-B14F-4D97-AF65-F5344CB8AC3E}">
        <p14:creationId xmlns:p14="http://schemas.microsoft.com/office/powerpoint/2010/main" val="2435525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nl-N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8860DC-556F-4603-B9F2-B52DDE6AE8B4}" type="datetimeFigureOut">
              <a:rPr lang="nl-NL" smtClean="0"/>
              <a:t>27-8-2014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FA38A25E-1685-497A-BCF8-50568AF85FCD}" type="slidenum">
              <a:rPr lang="nl-NL" smtClean="0"/>
              <a:t>‹#›</a:t>
            </a:fld>
            <a:endParaRPr lang="nl-NL"/>
          </a:p>
        </p:txBody>
      </p:sp>
    </p:spTree>
    <p:extLst>
      <p:ext uri="{BB962C8B-B14F-4D97-AF65-F5344CB8AC3E}">
        <p14:creationId xmlns:p14="http://schemas.microsoft.com/office/powerpoint/2010/main" val="3451592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nl-N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8860DC-556F-4603-B9F2-B52DDE6AE8B4}" type="datetimeFigureOut">
              <a:rPr lang="nl-NL" smtClean="0"/>
              <a:t>27-8-2014</a:t>
            </a:fld>
            <a:endParaRPr lang="nl-N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8A25E-1685-497A-BCF8-50568AF85FCD}" type="slidenum">
              <a:rPr lang="nl-NL" smtClean="0"/>
              <a:t>‹#›</a:t>
            </a:fld>
            <a:endParaRPr lang="nl-NL"/>
          </a:p>
        </p:txBody>
      </p:sp>
    </p:spTree>
    <p:extLst>
      <p:ext uri="{BB962C8B-B14F-4D97-AF65-F5344CB8AC3E}">
        <p14:creationId xmlns:p14="http://schemas.microsoft.com/office/powerpoint/2010/main" val="334980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ivir.nl/medewerkers/vandersloot.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16832"/>
            <a:ext cx="7772400" cy="1470025"/>
          </a:xfrm>
        </p:spPr>
        <p:txBody>
          <a:bodyPr>
            <a:normAutofit fontScale="90000"/>
          </a:bodyPr>
          <a:lstStyle/>
          <a:p>
            <a:r>
              <a:rPr lang="nl-NL" sz="2700" dirty="0"/>
              <a:t>Cursus Internationale Veiligheid voor het Ministerie van BZK</a:t>
            </a:r>
            <a:r>
              <a:rPr lang="nl-NL" dirty="0" smtClean="0"/>
              <a:t/>
            </a:r>
            <a:br>
              <a:rPr lang="nl-NL" dirty="0" smtClean="0"/>
            </a:br>
            <a:r>
              <a:rPr lang="nl-NL" dirty="0"/>
              <a:t/>
            </a:r>
            <a:br>
              <a:rPr lang="nl-NL" dirty="0"/>
            </a:br>
            <a:r>
              <a:rPr lang="nl-NL" dirty="0" smtClean="0"/>
              <a:t>Interne veiligheidsvraagstukken in het licht van de </a:t>
            </a:r>
            <a:r>
              <a:rPr lang="nl-NL" dirty="0"/>
              <a:t>rechtstaat en fundamentele mensenrechten</a:t>
            </a:r>
            <a:r>
              <a:rPr lang="nl-NL" dirty="0" smtClean="0"/>
              <a:t/>
            </a:r>
            <a:br>
              <a:rPr lang="nl-NL" dirty="0" smtClean="0"/>
            </a:br>
            <a:endParaRPr lang="nl-NL" dirty="0"/>
          </a:p>
        </p:txBody>
      </p:sp>
      <p:sp>
        <p:nvSpPr>
          <p:cNvPr id="3" name="Subtitle 2"/>
          <p:cNvSpPr>
            <a:spLocks noGrp="1"/>
          </p:cNvSpPr>
          <p:nvPr>
            <p:ph type="subTitle" idx="1"/>
          </p:nvPr>
        </p:nvSpPr>
        <p:spPr/>
        <p:txBody>
          <a:bodyPr>
            <a:normAutofit fontScale="70000" lnSpcReduction="20000"/>
          </a:bodyPr>
          <a:lstStyle/>
          <a:p>
            <a:endParaRPr lang="nl-NL" dirty="0" smtClean="0"/>
          </a:p>
          <a:p>
            <a:endParaRPr lang="nl-NL" dirty="0"/>
          </a:p>
          <a:p>
            <a:r>
              <a:rPr lang="nl-NL" dirty="0" smtClean="0"/>
              <a:t>Bart van </a:t>
            </a:r>
            <a:r>
              <a:rPr lang="nl-NL" dirty="0"/>
              <a:t>der Sloot </a:t>
            </a:r>
            <a:r>
              <a:rPr lang="nl-NL" dirty="0">
                <a:hlinkClick r:id="rId2"/>
              </a:rPr>
              <a:t>http://</a:t>
            </a:r>
            <a:r>
              <a:rPr lang="nl-NL" dirty="0" smtClean="0">
                <a:hlinkClick r:id="rId2"/>
              </a:rPr>
              <a:t>www.ivir.nl/medewerkers/vandersloot.html</a:t>
            </a:r>
            <a:r>
              <a:rPr lang="nl-NL" dirty="0" smtClean="0"/>
              <a:t> </a:t>
            </a:r>
            <a:endParaRPr lang="nl-NL" dirty="0"/>
          </a:p>
        </p:txBody>
      </p:sp>
    </p:spTree>
    <p:extLst>
      <p:ext uri="{BB962C8B-B14F-4D97-AF65-F5344CB8AC3E}">
        <p14:creationId xmlns:p14="http://schemas.microsoft.com/office/powerpoint/2010/main" val="1870404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20680"/>
          </a:xfrm>
        </p:spPr>
        <p:txBody>
          <a:bodyPr>
            <a:normAutofit fontScale="85000" lnSpcReduction="10000"/>
          </a:bodyPr>
          <a:lstStyle/>
          <a:p>
            <a:pPr marL="0" indent="0">
              <a:buNone/>
            </a:pPr>
            <a:r>
              <a:rPr lang="en-US" dirty="0" smtClean="0"/>
              <a:t>ARTIKEL </a:t>
            </a:r>
            <a:r>
              <a:rPr lang="en-US" dirty="0"/>
              <a:t>33 </a:t>
            </a:r>
            <a:r>
              <a:rPr lang="en-US" dirty="0"/>
              <a:t> </a:t>
            </a:r>
            <a:r>
              <a:rPr lang="en-US" dirty="0" err="1" smtClean="0"/>
              <a:t>Interstatelijke</a:t>
            </a:r>
            <a:r>
              <a:rPr lang="en-US" dirty="0" smtClean="0"/>
              <a:t> </a:t>
            </a:r>
            <a:r>
              <a:rPr lang="en-US" dirty="0" err="1"/>
              <a:t>zaken</a:t>
            </a:r>
            <a:r>
              <a:rPr lang="en-US" dirty="0"/>
              <a:t> </a:t>
            </a:r>
          </a:p>
          <a:p>
            <a:pPr marL="0" indent="0">
              <a:buNone/>
            </a:pPr>
            <a:r>
              <a:rPr lang="nl-NL" dirty="0"/>
              <a:t>Elke Hoge Verdragsluitende Partij kan elke vermeende niet-nakoming van de bepalingen van het Verdrag en de Protocollen daarbij door een andere Hoge Verdragsluitende Partij bij het Hof aanhangig maken. </a:t>
            </a:r>
            <a:endParaRPr lang="nl-NL" dirty="0" smtClean="0"/>
          </a:p>
          <a:p>
            <a:pPr marL="0" indent="0">
              <a:buNone/>
            </a:pPr>
            <a:r>
              <a:rPr lang="nl-NL" dirty="0" smtClean="0"/>
              <a:t>ARTIKEL 34 Individuele </a:t>
            </a:r>
            <a:r>
              <a:rPr lang="nl-NL" dirty="0"/>
              <a:t>verzoekschriften</a:t>
            </a:r>
          </a:p>
          <a:p>
            <a:pPr marL="0" indent="0">
              <a:buNone/>
            </a:pPr>
            <a:r>
              <a:rPr lang="nl-NL" dirty="0"/>
              <a:t>Het Hof kan verzoekschriften ontvangen van ieder </a:t>
            </a:r>
            <a:r>
              <a:rPr lang="nl-NL" dirty="0" smtClean="0"/>
              <a:t>natuurlijk persoon</a:t>
            </a:r>
            <a:r>
              <a:rPr lang="nl-NL" dirty="0"/>
              <a:t>, iedere niet-gouvernementele organisatie of iedere groep </a:t>
            </a:r>
            <a:r>
              <a:rPr lang="nl-NL" dirty="0" smtClean="0"/>
              <a:t> personen </a:t>
            </a:r>
            <a:r>
              <a:rPr lang="nl-NL" dirty="0"/>
              <a:t>die beweert slachtoffer te zijn van een schending </a:t>
            </a:r>
            <a:r>
              <a:rPr lang="nl-NL" dirty="0" smtClean="0"/>
              <a:t>door een </a:t>
            </a:r>
            <a:r>
              <a:rPr lang="nl-NL" dirty="0"/>
              <a:t>van de Hoge Verdragsluitende Partijen van de rechten </a:t>
            </a:r>
            <a:r>
              <a:rPr lang="nl-NL" dirty="0" smtClean="0"/>
              <a:t>die in </a:t>
            </a:r>
            <a:r>
              <a:rPr lang="nl-NL" dirty="0"/>
              <a:t>het Verdrag of de Protocollen daarbij zijn vervat. De </a:t>
            </a:r>
            <a:r>
              <a:rPr lang="nl-NL" dirty="0" smtClean="0"/>
              <a:t>Hoge Verdragsluitende </a:t>
            </a:r>
            <a:r>
              <a:rPr lang="nl-NL" dirty="0"/>
              <a:t>Partijen verplichten zich ertoe de doeltreffende </a:t>
            </a:r>
            <a:r>
              <a:rPr lang="nl-NL" dirty="0" smtClean="0"/>
              <a:t> uitoefening </a:t>
            </a:r>
            <a:r>
              <a:rPr lang="nl-NL" dirty="0"/>
              <a:t>van dit recht op generlei wijze te belemmeren.</a:t>
            </a:r>
            <a:endParaRPr lang="en-US" dirty="0"/>
          </a:p>
        </p:txBody>
      </p:sp>
    </p:spTree>
    <p:extLst>
      <p:ext uri="{BB962C8B-B14F-4D97-AF65-F5344CB8AC3E}">
        <p14:creationId xmlns:p14="http://schemas.microsoft.com/office/powerpoint/2010/main" val="39924919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ltLang="en-US" dirty="0" smtClean="0"/>
              <a:t>(2) Uitgangspunten</a:t>
            </a:r>
            <a:endParaRPr lang="en-US" dirty="0"/>
          </a:p>
        </p:txBody>
      </p:sp>
      <p:sp>
        <p:nvSpPr>
          <p:cNvPr id="3" name="Content Placeholder 2"/>
          <p:cNvSpPr>
            <a:spLocks noGrp="1"/>
          </p:cNvSpPr>
          <p:nvPr>
            <p:ph idx="1"/>
          </p:nvPr>
        </p:nvSpPr>
        <p:spPr/>
        <p:txBody>
          <a:bodyPr>
            <a:normAutofit/>
          </a:bodyPr>
          <a:lstStyle/>
          <a:p>
            <a:r>
              <a:rPr lang="nl-NL" altLang="en-US" dirty="0" smtClean="0"/>
              <a:t>1. Individueel recht</a:t>
            </a:r>
            <a:br>
              <a:rPr lang="nl-NL" altLang="en-US" dirty="0" smtClean="0"/>
            </a:br>
            <a:endParaRPr lang="nl-NL" altLang="en-US" dirty="0"/>
          </a:p>
          <a:p>
            <a:pPr marL="0" indent="0">
              <a:buNone/>
            </a:pPr>
            <a:endParaRPr lang="nl-NL" altLang="en-US" dirty="0" smtClean="0"/>
          </a:p>
          <a:p>
            <a:r>
              <a:rPr lang="nl-NL" altLang="en-US" dirty="0" smtClean="0"/>
              <a:t>2. Individueel </a:t>
            </a:r>
            <a:r>
              <a:rPr lang="nl-NL" altLang="en-US" dirty="0" smtClean="0"/>
              <a:t>belang</a:t>
            </a:r>
            <a:r>
              <a:rPr lang="nl-NL" altLang="en-US" dirty="0" smtClean="0"/>
              <a:t/>
            </a:r>
            <a:br>
              <a:rPr lang="nl-NL" altLang="en-US" dirty="0" smtClean="0"/>
            </a:br>
            <a:endParaRPr lang="nl-NL" altLang="en-US" dirty="0" smtClean="0"/>
          </a:p>
          <a:p>
            <a:pPr marL="0" indent="0">
              <a:buNone/>
            </a:pPr>
            <a:endParaRPr lang="nl-NL" altLang="en-US" dirty="0" smtClean="0"/>
          </a:p>
          <a:p>
            <a:r>
              <a:rPr lang="nl-NL" altLang="en-US" dirty="0" smtClean="0"/>
              <a:t>3. Belangenafweging met publieke belangen</a:t>
            </a:r>
          </a:p>
        </p:txBody>
      </p:sp>
    </p:spTree>
    <p:extLst>
      <p:ext uri="{BB962C8B-B14F-4D97-AF65-F5344CB8AC3E}">
        <p14:creationId xmlns:p14="http://schemas.microsoft.com/office/powerpoint/2010/main" val="3535861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264696"/>
          </a:xfrm>
        </p:spPr>
        <p:txBody>
          <a:bodyPr>
            <a:normAutofit fontScale="85000" lnSpcReduction="20000"/>
          </a:bodyPr>
          <a:lstStyle/>
          <a:p>
            <a:r>
              <a:rPr lang="nl-NL" dirty="0" smtClean="0"/>
              <a:t>1. Individueel recht</a:t>
            </a:r>
          </a:p>
          <a:p>
            <a:pPr lvl="1"/>
            <a:r>
              <a:rPr lang="nl-NL" dirty="0" smtClean="0"/>
              <a:t>Individuele schade</a:t>
            </a:r>
          </a:p>
          <a:p>
            <a:pPr lvl="2"/>
            <a:r>
              <a:rPr lang="nl-NL" dirty="0" smtClean="0"/>
              <a:t>Geen in abstracto</a:t>
            </a:r>
          </a:p>
          <a:p>
            <a:pPr lvl="2"/>
            <a:r>
              <a:rPr lang="nl-NL" dirty="0" smtClean="0"/>
              <a:t>Geen class actions</a:t>
            </a:r>
          </a:p>
          <a:p>
            <a:pPr lvl="2"/>
            <a:r>
              <a:rPr lang="nl-NL" dirty="0" smtClean="0"/>
              <a:t>Geen hypothetische klachten</a:t>
            </a:r>
          </a:p>
          <a:p>
            <a:r>
              <a:rPr lang="nl-NL" dirty="0" smtClean="0"/>
              <a:t>2. Individuele belangen</a:t>
            </a:r>
          </a:p>
          <a:p>
            <a:pPr lvl="1"/>
            <a:r>
              <a:rPr lang="nl-NL" dirty="0"/>
              <a:t>Individuele waarden – menselijke waardigheid, individuele autonomie, persoonlijke vrijheid</a:t>
            </a:r>
          </a:p>
          <a:p>
            <a:pPr lvl="1"/>
            <a:r>
              <a:rPr lang="nl-NL" dirty="0"/>
              <a:t>Geen algemene belangen, zoals bij vrijheid van meningsuiting – zoektocht waarheid en pers als vierde macht in de democratische rechtsstaat</a:t>
            </a:r>
          </a:p>
          <a:p>
            <a:pPr lvl="1"/>
            <a:r>
              <a:rPr lang="nl-NL" dirty="0"/>
              <a:t>Dus ook geen kerken, media organisaties of andere rechtspersonen die mogen </a:t>
            </a:r>
            <a:r>
              <a:rPr lang="nl-NL" dirty="0" smtClean="0"/>
              <a:t>klagen</a:t>
            </a:r>
          </a:p>
          <a:p>
            <a:r>
              <a:rPr lang="nl-NL" dirty="0" smtClean="0"/>
              <a:t>3. Belangenafweging</a:t>
            </a:r>
          </a:p>
          <a:p>
            <a:pPr lvl="1"/>
            <a:r>
              <a:rPr lang="nl-NL" dirty="0" smtClean="0"/>
              <a:t>Privacy gaat vrijwel tegen iedere publieke waarde</a:t>
            </a:r>
          </a:p>
          <a:p>
            <a:pPr lvl="1"/>
            <a:r>
              <a:rPr lang="nl-NL" dirty="0" smtClean="0"/>
              <a:t>Door verticale werking, weinig botsing van rechten</a:t>
            </a:r>
          </a:p>
          <a:p>
            <a:pPr lvl="1"/>
            <a:r>
              <a:rPr lang="nl-NL" dirty="0" smtClean="0"/>
              <a:t>Niet-absoluut recht, zelfs niet noodstand</a:t>
            </a:r>
          </a:p>
          <a:p>
            <a:pPr lvl="1"/>
            <a:r>
              <a:rPr lang="nl-NL" dirty="0" smtClean="0"/>
              <a:t>Belangenafweging en proportionaliteit</a:t>
            </a:r>
          </a:p>
        </p:txBody>
      </p:sp>
    </p:spTree>
    <p:extLst>
      <p:ext uri="{BB962C8B-B14F-4D97-AF65-F5344CB8AC3E}">
        <p14:creationId xmlns:p14="http://schemas.microsoft.com/office/powerpoint/2010/main" val="874623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ltLang="en-US" dirty="0" smtClean="0"/>
              <a:t>(3) </a:t>
            </a:r>
            <a:r>
              <a:rPr lang="nl-NL" dirty="0"/>
              <a:t>Uitdagingen</a:t>
            </a:r>
            <a:endParaRPr lang="en-US" dirty="0"/>
          </a:p>
        </p:txBody>
      </p:sp>
      <p:sp>
        <p:nvSpPr>
          <p:cNvPr id="3" name="Content Placeholder 2"/>
          <p:cNvSpPr>
            <a:spLocks noGrp="1"/>
          </p:cNvSpPr>
          <p:nvPr>
            <p:ph idx="1"/>
          </p:nvPr>
        </p:nvSpPr>
        <p:spPr/>
        <p:txBody>
          <a:bodyPr/>
          <a:lstStyle/>
          <a:p>
            <a:r>
              <a:rPr lang="nl-NL" altLang="en-US" dirty="0" smtClean="0"/>
              <a:t>1. Individueel recht claimen steeds lastiger</a:t>
            </a:r>
            <a:br>
              <a:rPr lang="nl-NL" altLang="en-US" dirty="0" smtClean="0"/>
            </a:br>
            <a:endParaRPr lang="nl-NL" altLang="en-US" dirty="0" smtClean="0"/>
          </a:p>
          <a:p>
            <a:pPr marL="0" indent="0">
              <a:buNone/>
            </a:pPr>
            <a:endParaRPr lang="nl-NL" altLang="en-US" dirty="0" smtClean="0"/>
          </a:p>
          <a:p>
            <a:r>
              <a:rPr lang="nl-NL" altLang="en-US" dirty="0" smtClean="0"/>
              <a:t>2. Individueel belang steeds meer op de achtergrond</a:t>
            </a:r>
            <a:br>
              <a:rPr lang="nl-NL" altLang="en-US" dirty="0" smtClean="0"/>
            </a:br>
            <a:endParaRPr lang="nl-NL" altLang="en-US" dirty="0" smtClean="0"/>
          </a:p>
          <a:p>
            <a:pPr marL="0" indent="0">
              <a:buNone/>
            </a:pPr>
            <a:endParaRPr lang="nl-NL" altLang="en-US" dirty="0" smtClean="0"/>
          </a:p>
          <a:p>
            <a:r>
              <a:rPr lang="nl-NL" altLang="en-US" dirty="0" smtClean="0"/>
              <a:t>3. Belangenafweging steeds minder eenvoudig</a:t>
            </a:r>
          </a:p>
        </p:txBody>
      </p:sp>
    </p:spTree>
    <p:extLst>
      <p:ext uri="{BB962C8B-B14F-4D97-AF65-F5344CB8AC3E}">
        <p14:creationId xmlns:p14="http://schemas.microsoft.com/office/powerpoint/2010/main" val="18501116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0"/>
            <a:ext cx="8928992" cy="6858000"/>
          </a:xfrm>
        </p:spPr>
        <p:txBody>
          <a:bodyPr>
            <a:normAutofit fontScale="62500" lnSpcReduction="20000"/>
          </a:bodyPr>
          <a:lstStyle/>
          <a:p>
            <a:r>
              <a:rPr lang="nl-NL" dirty="0" smtClean="0"/>
              <a:t>Big Data</a:t>
            </a:r>
          </a:p>
          <a:p>
            <a:pPr lvl="1"/>
            <a:r>
              <a:rPr lang="nl-NL" dirty="0" smtClean="0"/>
              <a:t>Geen vooraf doel, maar bulk verzameling</a:t>
            </a:r>
          </a:p>
          <a:p>
            <a:pPr lvl="1"/>
            <a:r>
              <a:rPr lang="nl-NL" dirty="0" smtClean="0"/>
              <a:t>Niet over personen, maar grote groepen/iedereen + niet privédata maar vaak ook </a:t>
            </a:r>
            <a:r>
              <a:rPr lang="nl-NL" dirty="0" err="1" smtClean="0"/>
              <a:t>metadata</a:t>
            </a:r>
            <a:endParaRPr lang="nl-NL" dirty="0" smtClean="0"/>
          </a:p>
          <a:p>
            <a:pPr lvl="1"/>
            <a:r>
              <a:rPr lang="nl-NL" dirty="0" smtClean="0"/>
              <a:t>Risicoprofielen &gt; politie, zorgverzekeraars en advertenties</a:t>
            </a:r>
          </a:p>
          <a:p>
            <a:r>
              <a:rPr lang="nl-NL" dirty="0" smtClean="0"/>
              <a:t>Uitdagingen voor data protectie</a:t>
            </a:r>
          </a:p>
          <a:p>
            <a:pPr lvl="1"/>
            <a:r>
              <a:rPr lang="nl-NL" dirty="0" smtClean="0"/>
              <a:t>Data minimalisatie</a:t>
            </a:r>
          </a:p>
          <a:p>
            <a:pPr lvl="1"/>
            <a:r>
              <a:rPr lang="nl-NL" dirty="0" smtClean="0"/>
              <a:t>Doelbinding</a:t>
            </a:r>
          </a:p>
          <a:p>
            <a:pPr lvl="1"/>
            <a:r>
              <a:rPr lang="nl-NL" dirty="0" smtClean="0"/>
              <a:t>Niet verzamelen, maar gebruik &gt; misschien meer machtsmisbruik of discriminatieproblemen?</a:t>
            </a:r>
          </a:p>
          <a:p>
            <a:r>
              <a:rPr lang="nl-NL" dirty="0" smtClean="0"/>
              <a:t>Uitdagingen voor privacybescherming</a:t>
            </a:r>
          </a:p>
          <a:p>
            <a:pPr lvl="1"/>
            <a:r>
              <a:rPr lang="nl-NL" dirty="0" smtClean="0"/>
              <a:t>Individuele klacht</a:t>
            </a:r>
          </a:p>
          <a:p>
            <a:pPr lvl="2"/>
            <a:r>
              <a:rPr lang="nl-NL" dirty="0" smtClean="0"/>
              <a:t>Onbekend met dataverzameling, door inlichtingendiensten, bedrijven en individuele personen.</a:t>
            </a:r>
          </a:p>
          <a:p>
            <a:pPr lvl="2"/>
            <a:r>
              <a:rPr lang="nl-NL" dirty="0" smtClean="0"/>
              <a:t>Ondoenlijk om alles te controleren en klacht in te dienen</a:t>
            </a:r>
          </a:p>
          <a:p>
            <a:pPr lvl="1"/>
            <a:r>
              <a:rPr lang="nl-NL" dirty="0" smtClean="0"/>
              <a:t>Individueel belang</a:t>
            </a:r>
          </a:p>
          <a:p>
            <a:pPr lvl="2"/>
            <a:r>
              <a:rPr lang="nl-NL" dirty="0" smtClean="0"/>
              <a:t>Persoonlijke schade überhaupt moeilijk aan te tonen &gt; behoefte class actions, hypothetische en in abstracto claims</a:t>
            </a:r>
          </a:p>
          <a:p>
            <a:pPr lvl="2"/>
            <a:r>
              <a:rPr lang="nl-NL" dirty="0" smtClean="0"/>
              <a:t>Niet een individueel belang (autonomie, vrijheid, waardigheid) op het spel te staan, maar een publiek belang</a:t>
            </a:r>
          </a:p>
          <a:p>
            <a:pPr lvl="3"/>
            <a:r>
              <a:rPr lang="nl-NL" dirty="0" smtClean="0"/>
              <a:t>Bij NSA bijvoorbeeld machtsmisbruik en fundamentele voorwaarde rechtstaat</a:t>
            </a:r>
          </a:p>
          <a:p>
            <a:pPr lvl="3"/>
            <a:r>
              <a:rPr lang="nl-NL" dirty="0" smtClean="0"/>
              <a:t>Ook NVSA en NVJ betrokken bij klacht &gt; constitutieve waarden van vertrouwelijkheid journalist en bron en advocaat en cliënt.</a:t>
            </a:r>
          </a:p>
          <a:p>
            <a:pPr lvl="3"/>
            <a:r>
              <a:rPr lang="nl-NL" dirty="0" smtClean="0"/>
              <a:t>Zie EPD &gt; ondermijnt arts patiënt vertrouwelijkheid &gt; naar arts toegaan, open zijn over ziekten, mogelijkheid tot preventie</a:t>
            </a:r>
          </a:p>
          <a:p>
            <a:pPr lvl="1"/>
            <a:r>
              <a:rPr lang="nl-NL" dirty="0" smtClean="0"/>
              <a:t>Belangenafweging</a:t>
            </a:r>
          </a:p>
          <a:p>
            <a:pPr lvl="2"/>
            <a:r>
              <a:rPr lang="nl-NL" dirty="0" smtClean="0"/>
              <a:t>Individuele belangen zijn vaag</a:t>
            </a:r>
          </a:p>
          <a:p>
            <a:pPr lvl="2"/>
            <a:r>
              <a:rPr lang="nl-NL" dirty="0" smtClean="0"/>
              <a:t>Relatie tot algemene belangen vaag, zeker op individueel niveau</a:t>
            </a:r>
          </a:p>
          <a:p>
            <a:pPr lvl="2"/>
            <a:r>
              <a:rPr lang="nl-NL" dirty="0" smtClean="0"/>
              <a:t>Zijn hier niet absolute, in plaats van relatieve waarde mee gemoeid</a:t>
            </a:r>
            <a:endParaRPr lang="en-US" dirty="0"/>
          </a:p>
        </p:txBody>
      </p:sp>
    </p:spTree>
    <p:extLst>
      <p:ext uri="{BB962C8B-B14F-4D97-AF65-F5344CB8AC3E}">
        <p14:creationId xmlns:p14="http://schemas.microsoft.com/office/powerpoint/2010/main" val="33016384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ltLang="en-US" dirty="0" smtClean="0"/>
              <a:t>(4) Alternatief model</a:t>
            </a:r>
            <a:endParaRPr lang="en-US" dirty="0"/>
          </a:p>
        </p:txBody>
      </p:sp>
      <p:sp>
        <p:nvSpPr>
          <p:cNvPr id="3" name="Content Placeholder 2"/>
          <p:cNvSpPr>
            <a:spLocks noGrp="1"/>
          </p:cNvSpPr>
          <p:nvPr>
            <p:ph idx="1"/>
          </p:nvPr>
        </p:nvSpPr>
        <p:spPr/>
        <p:txBody>
          <a:bodyPr/>
          <a:lstStyle/>
          <a:p>
            <a:r>
              <a:rPr lang="nl-NL" altLang="en-US" dirty="0" smtClean="0"/>
              <a:t>1. Privacy als </a:t>
            </a:r>
            <a:r>
              <a:rPr lang="nl-NL" altLang="en-US" dirty="0" smtClean="0"/>
              <a:t>plicht</a:t>
            </a:r>
            <a:r>
              <a:rPr lang="nl-NL" altLang="en-US" dirty="0" smtClean="0"/>
              <a:t/>
            </a:r>
            <a:br>
              <a:rPr lang="nl-NL" altLang="en-US" dirty="0" smtClean="0"/>
            </a:br>
            <a:endParaRPr lang="nl-NL" altLang="en-US" dirty="0" smtClean="0"/>
          </a:p>
          <a:p>
            <a:endParaRPr lang="nl-NL" altLang="en-US" dirty="0" smtClean="0"/>
          </a:p>
          <a:p>
            <a:r>
              <a:rPr lang="nl-NL" altLang="en-US" dirty="0" smtClean="0"/>
              <a:t>2. Publiek belang</a:t>
            </a:r>
          </a:p>
          <a:p>
            <a:pPr marL="0" indent="0">
              <a:buNone/>
            </a:pPr>
            <a:endParaRPr lang="nl-NL" altLang="en-US" dirty="0" smtClean="0"/>
          </a:p>
          <a:p>
            <a:pPr marL="0" indent="0">
              <a:buNone/>
            </a:pPr>
            <a:endParaRPr lang="nl-NL" altLang="en-US" dirty="0" smtClean="0"/>
          </a:p>
          <a:p>
            <a:r>
              <a:rPr lang="nl-NL" altLang="en-US" dirty="0" smtClean="0"/>
              <a:t>3. Intrinsieke belangenafweging </a:t>
            </a:r>
          </a:p>
        </p:txBody>
      </p:sp>
    </p:spTree>
    <p:extLst>
      <p:ext uri="{BB962C8B-B14F-4D97-AF65-F5344CB8AC3E}">
        <p14:creationId xmlns:p14="http://schemas.microsoft.com/office/powerpoint/2010/main" val="606553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784976" cy="6624736"/>
          </a:xfrm>
        </p:spPr>
        <p:txBody>
          <a:bodyPr>
            <a:normAutofit fontScale="92500" lnSpcReduction="20000"/>
          </a:bodyPr>
          <a:lstStyle/>
          <a:p>
            <a:r>
              <a:rPr lang="nl-NL" altLang="en-US" dirty="0"/>
              <a:t>1. Privacy als </a:t>
            </a:r>
            <a:r>
              <a:rPr lang="nl-NL" altLang="en-US" dirty="0" smtClean="0"/>
              <a:t>plicht</a:t>
            </a:r>
          </a:p>
          <a:p>
            <a:pPr lvl="1"/>
            <a:r>
              <a:rPr lang="nl-NL" altLang="en-US" dirty="0" smtClean="0"/>
              <a:t>Omkering bewijslast: Aangaande zorgplichten en machtsmisbruik</a:t>
            </a:r>
          </a:p>
          <a:p>
            <a:pPr lvl="1"/>
            <a:r>
              <a:rPr lang="nl-NL" altLang="en-US" dirty="0" smtClean="0"/>
              <a:t>Geen individueel belanghebbende, schade aantonen</a:t>
            </a:r>
          </a:p>
          <a:p>
            <a:pPr lvl="1"/>
            <a:r>
              <a:rPr lang="nl-NL" altLang="en-US" dirty="0"/>
              <a:t>I</a:t>
            </a:r>
            <a:r>
              <a:rPr lang="nl-NL" altLang="en-US" dirty="0" smtClean="0"/>
              <a:t>n abstracto, </a:t>
            </a:r>
            <a:r>
              <a:rPr lang="nl-NL" altLang="en-US" dirty="0" err="1" smtClean="0"/>
              <a:t>hypotetische</a:t>
            </a:r>
            <a:r>
              <a:rPr lang="nl-NL" altLang="en-US" dirty="0" smtClean="0"/>
              <a:t> klachten en class actions</a:t>
            </a:r>
            <a:endParaRPr lang="nl-NL" altLang="en-US" dirty="0"/>
          </a:p>
          <a:p>
            <a:r>
              <a:rPr lang="nl-NL" altLang="en-US" dirty="0"/>
              <a:t>2. Publiek </a:t>
            </a:r>
            <a:r>
              <a:rPr lang="nl-NL" altLang="en-US" dirty="0" smtClean="0"/>
              <a:t>belang</a:t>
            </a:r>
          </a:p>
          <a:p>
            <a:pPr lvl="1"/>
            <a:r>
              <a:rPr lang="nl-NL" altLang="en-US" dirty="0" smtClean="0"/>
              <a:t>Constitutieve waarde voor essentiële instituten</a:t>
            </a:r>
            <a:endParaRPr lang="nl-NL" altLang="en-US" dirty="0"/>
          </a:p>
          <a:p>
            <a:r>
              <a:rPr lang="nl-NL" altLang="en-US" dirty="0"/>
              <a:t>3. Intrinsieke belangenafweging </a:t>
            </a:r>
            <a:endParaRPr lang="nl-NL" altLang="en-US" dirty="0" smtClean="0"/>
          </a:p>
          <a:p>
            <a:pPr lvl="1"/>
            <a:r>
              <a:rPr lang="nl-NL" altLang="en-US" dirty="0" smtClean="0"/>
              <a:t>Noodzakelijkheidstoets: Noodzakelijkheid</a:t>
            </a:r>
            <a:r>
              <a:rPr lang="nl-NL" altLang="en-US" dirty="0"/>
              <a:t>, proportionaliteit en subsidiariteit</a:t>
            </a:r>
          </a:p>
          <a:p>
            <a:pPr marL="0" indent="0">
              <a:buNone/>
            </a:pPr>
            <a:endParaRPr lang="nl-NL" altLang="en-US" sz="1900" dirty="0"/>
          </a:p>
          <a:p>
            <a:pPr marL="0" indent="0">
              <a:buNone/>
            </a:pPr>
            <a:r>
              <a:rPr lang="nl-NL" altLang="en-US" dirty="0" smtClean="0"/>
              <a:t>Gegevensbescherming</a:t>
            </a:r>
          </a:p>
          <a:p>
            <a:pPr marL="514350" indent="-514350">
              <a:buAutoNum type="arabicPeriod"/>
            </a:pPr>
            <a:r>
              <a:rPr lang="nl-NL" altLang="en-US" dirty="0" smtClean="0"/>
              <a:t>Circulair model van data</a:t>
            </a:r>
          </a:p>
          <a:p>
            <a:pPr marL="514350" indent="-514350">
              <a:buAutoNum type="arabicPeriod"/>
            </a:pPr>
            <a:r>
              <a:rPr lang="nl-NL" altLang="en-US" dirty="0" smtClean="0"/>
              <a:t>Idee van verzamelen verlaten &gt; gebruik</a:t>
            </a:r>
          </a:p>
          <a:p>
            <a:pPr marL="514350" indent="-514350">
              <a:buAutoNum type="arabicPeriod"/>
            </a:pPr>
            <a:r>
              <a:rPr lang="nl-NL" altLang="en-US" smtClean="0"/>
              <a:t>Doelbinding</a:t>
            </a:r>
            <a:endParaRPr lang="nl-NL" altLang="en-US" dirty="0" smtClean="0"/>
          </a:p>
          <a:p>
            <a:pPr marL="514350" indent="-514350">
              <a:buAutoNum type="arabicPeriod"/>
            </a:pPr>
            <a:r>
              <a:rPr lang="nl-NL" altLang="en-US" dirty="0" smtClean="0"/>
              <a:t>“persoonlijke” data, naar “</a:t>
            </a:r>
            <a:r>
              <a:rPr lang="nl-NL" altLang="en-US" dirty="0" err="1" smtClean="0"/>
              <a:t>groeps</a:t>
            </a:r>
            <a:r>
              <a:rPr lang="nl-NL" altLang="en-US" dirty="0" smtClean="0"/>
              <a:t>” data</a:t>
            </a:r>
          </a:p>
        </p:txBody>
      </p:sp>
    </p:spTree>
    <p:extLst>
      <p:ext uri="{BB962C8B-B14F-4D97-AF65-F5344CB8AC3E}">
        <p14:creationId xmlns:p14="http://schemas.microsoft.com/office/powerpoint/2010/main" val="21807137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905187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Overzicht</a:t>
            </a:r>
            <a:endParaRPr lang="nl-NL" dirty="0"/>
          </a:p>
        </p:txBody>
      </p:sp>
      <p:sp>
        <p:nvSpPr>
          <p:cNvPr id="3" name="Content Placeholder 2"/>
          <p:cNvSpPr>
            <a:spLocks noGrp="1"/>
          </p:cNvSpPr>
          <p:nvPr>
            <p:ph idx="1"/>
          </p:nvPr>
        </p:nvSpPr>
        <p:spPr/>
        <p:txBody>
          <a:bodyPr/>
          <a:lstStyle/>
          <a:p>
            <a:pPr marL="514350" indent="-514350">
              <a:buAutoNum type="arabicPeriod"/>
            </a:pPr>
            <a:r>
              <a:rPr lang="nl-NL" dirty="0" smtClean="0"/>
              <a:t>Achtergrond Privacy &amp; Gegevensbescherming</a:t>
            </a:r>
            <a:br>
              <a:rPr lang="nl-NL" dirty="0" smtClean="0"/>
            </a:br>
            <a:endParaRPr lang="nl-NL" dirty="0" smtClean="0"/>
          </a:p>
          <a:p>
            <a:pPr marL="514350" indent="-514350">
              <a:buAutoNum type="arabicPeriod"/>
            </a:pPr>
            <a:r>
              <a:rPr lang="nl-NL" dirty="0" smtClean="0"/>
              <a:t>Uitgangspunten</a:t>
            </a:r>
            <a:r>
              <a:rPr lang="nl-NL" dirty="0" smtClean="0"/>
              <a:t/>
            </a:r>
            <a:br>
              <a:rPr lang="nl-NL" dirty="0" smtClean="0"/>
            </a:br>
            <a:endParaRPr lang="nl-NL" dirty="0" smtClean="0"/>
          </a:p>
          <a:p>
            <a:pPr marL="514350" indent="-514350">
              <a:buAutoNum type="arabicPeriod"/>
            </a:pPr>
            <a:r>
              <a:rPr lang="nl-NL" dirty="0" smtClean="0"/>
              <a:t>Uitdagingen in het kader van Big Data</a:t>
            </a:r>
            <a:br>
              <a:rPr lang="nl-NL" dirty="0" smtClean="0"/>
            </a:br>
            <a:endParaRPr lang="nl-NL" dirty="0" smtClean="0"/>
          </a:p>
          <a:p>
            <a:pPr marL="514350" indent="-514350">
              <a:buAutoNum type="arabicPeriod"/>
            </a:pPr>
            <a:r>
              <a:rPr lang="nl-NL" dirty="0" smtClean="0"/>
              <a:t>Alternatief model</a:t>
            </a:r>
            <a:endParaRPr lang="nl-NL" dirty="0"/>
          </a:p>
        </p:txBody>
      </p:sp>
    </p:spTree>
    <p:extLst>
      <p:ext uri="{BB962C8B-B14F-4D97-AF65-F5344CB8AC3E}">
        <p14:creationId xmlns:p14="http://schemas.microsoft.com/office/powerpoint/2010/main" val="2061970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448411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(1) Privacy en gegevensbescherming</a:t>
            </a:r>
          </a:p>
        </p:txBody>
      </p:sp>
      <p:sp>
        <p:nvSpPr>
          <p:cNvPr id="3" name="Content Placeholder 2"/>
          <p:cNvSpPr>
            <a:spLocks noGrp="1"/>
          </p:cNvSpPr>
          <p:nvPr>
            <p:ph idx="1"/>
          </p:nvPr>
        </p:nvSpPr>
        <p:spPr>
          <a:xfrm>
            <a:off x="457200" y="1600200"/>
            <a:ext cx="8229600" cy="5141168"/>
          </a:xfrm>
          <a:solidFill>
            <a:schemeClr val="bg1"/>
          </a:solidFill>
        </p:spPr>
        <p:txBody>
          <a:bodyPr>
            <a:normAutofit fontScale="70000" lnSpcReduction="20000"/>
          </a:bodyPr>
          <a:lstStyle/>
          <a:p>
            <a:pPr marL="0" indent="0">
              <a:buNone/>
            </a:pPr>
            <a:r>
              <a:rPr lang="en-US" dirty="0" err="1" smtClean="0"/>
              <a:t>Handvest</a:t>
            </a:r>
            <a:r>
              <a:rPr lang="en-US" dirty="0" smtClean="0"/>
              <a:t> van de </a:t>
            </a:r>
            <a:r>
              <a:rPr lang="en-US" dirty="0" err="1" smtClean="0"/>
              <a:t>Grondrechten</a:t>
            </a:r>
            <a:r>
              <a:rPr lang="en-US" dirty="0" smtClean="0"/>
              <a:t> van de </a:t>
            </a:r>
            <a:r>
              <a:rPr lang="en-US" dirty="0" err="1" smtClean="0"/>
              <a:t>Europese</a:t>
            </a:r>
            <a:r>
              <a:rPr lang="en-US" dirty="0" smtClean="0"/>
              <a:t> </a:t>
            </a:r>
            <a:r>
              <a:rPr lang="en-US" dirty="0" err="1" smtClean="0"/>
              <a:t>Unie</a:t>
            </a:r>
            <a:r>
              <a:rPr lang="en-US" dirty="0" smtClean="0"/>
              <a:t/>
            </a:r>
            <a:br>
              <a:rPr lang="en-US" dirty="0" smtClean="0"/>
            </a:br>
            <a:endParaRPr lang="en-US" dirty="0" smtClean="0"/>
          </a:p>
          <a:p>
            <a:pPr marL="0" indent="0">
              <a:buNone/>
            </a:pPr>
            <a:r>
              <a:rPr lang="en-US" dirty="0" err="1" smtClean="0"/>
              <a:t>Artikel</a:t>
            </a:r>
            <a:r>
              <a:rPr lang="en-US" dirty="0" smtClean="0"/>
              <a:t> 7 - </a:t>
            </a:r>
            <a:r>
              <a:rPr lang="nl-NL" dirty="0" smtClean="0"/>
              <a:t>Eerbiediging </a:t>
            </a:r>
            <a:r>
              <a:rPr lang="nl-NL" dirty="0"/>
              <a:t>van het </a:t>
            </a:r>
            <a:r>
              <a:rPr lang="nl-NL" dirty="0" err="1"/>
              <a:t>privé-leven</a:t>
            </a:r>
            <a:r>
              <a:rPr lang="nl-NL" dirty="0"/>
              <a:t> en het familie- en </a:t>
            </a:r>
            <a:r>
              <a:rPr lang="nl-NL" dirty="0" smtClean="0"/>
              <a:t>gezinsleven</a:t>
            </a:r>
          </a:p>
          <a:p>
            <a:pPr marL="0" indent="0">
              <a:buNone/>
            </a:pPr>
            <a:r>
              <a:rPr lang="nl-NL" dirty="0" smtClean="0"/>
              <a:t>Eenieder </a:t>
            </a:r>
            <a:r>
              <a:rPr lang="nl-NL" dirty="0"/>
              <a:t>heeft recht op eerbiediging van zijn </a:t>
            </a:r>
            <a:r>
              <a:rPr lang="nl-NL" dirty="0" err="1"/>
              <a:t>privé-leven</a:t>
            </a:r>
            <a:r>
              <a:rPr lang="nl-NL" dirty="0"/>
              <a:t>, zijn familie- en gezinsleven, zijn woning </a:t>
            </a:r>
            <a:r>
              <a:rPr lang="nl-NL" dirty="0" smtClean="0"/>
              <a:t>en </a:t>
            </a:r>
            <a:r>
              <a:rPr lang="en-US" dirty="0" err="1" smtClean="0"/>
              <a:t>zijn</a:t>
            </a:r>
            <a:r>
              <a:rPr lang="en-US" dirty="0" smtClean="0"/>
              <a:t> </a:t>
            </a:r>
            <a:r>
              <a:rPr lang="en-US" dirty="0" err="1" smtClean="0"/>
              <a:t>communicatie</a:t>
            </a:r>
            <a:r>
              <a:rPr lang="en-US" dirty="0" smtClean="0"/>
              <a:t>.</a:t>
            </a:r>
          </a:p>
          <a:p>
            <a:pPr marL="0" indent="0">
              <a:buNone/>
            </a:pPr>
            <a:endParaRPr lang="en-US" dirty="0"/>
          </a:p>
          <a:p>
            <a:pPr marL="0" indent="0">
              <a:buNone/>
            </a:pPr>
            <a:r>
              <a:rPr lang="en-US" dirty="0" err="1" smtClean="0"/>
              <a:t>Artikel</a:t>
            </a:r>
            <a:r>
              <a:rPr lang="en-US" dirty="0" smtClean="0"/>
              <a:t> 8 - </a:t>
            </a:r>
            <a:r>
              <a:rPr lang="en-US" dirty="0" err="1" smtClean="0"/>
              <a:t>Bescherming</a:t>
            </a:r>
            <a:r>
              <a:rPr lang="en-US" dirty="0" smtClean="0"/>
              <a:t> </a:t>
            </a:r>
            <a:r>
              <a:rPr lang="en-US" dirty="0"/>
              <a:t>van </a:t>
            </a:r>
            <a:r>
              <a:rPr lang="en-US" dirty="0" err="1"/>
              <a:t>persoonsgegevens</a:t>
            </a:r>
            <a:endParaRPr lang="en-US" dirty="0"/>
          </a:p>
          <a:p>
            <a:pPr marL="0" indent="0">
              <a:buNone/>
            </a:pPr>
            <a:r>
              <a:rPr lang="nl-NL" dirty="0"/>
              <a:t>1. Eenieder heeft recht op bescherming van de hem betreffende persoonsgegevens.</a:t>
            </a:r>
          </a:p>
          <a:p>
            <a:pPr marL="0" indent="0">
              <a:buNone/>
            </a:pPr>
            <a:r>
              <a:rPr lang="nl-NL" dirty="0"/>
              <a:t>2. Deze gegevens moeten eerlijk worden verwerkt, voor bepaalde doeleinden en met </a:t>
            </a:r>
            <a:r>
              <a:rPr lang="nl-NL" dirty="0" smtClean="0"/>
              <a:t>toestemming van </a:t>
            </a:r>
            <a:r>
              <a:rPr lang="nl-NL" dirty="0"/>
              <a:t>de betrokkene of op basis van een andere gerechtvaardigde grondslag waarin de wet </a:t>
            </a:r>
            <a:r>
              <a:rPr lang="nl-NL" dirty="0" smtClean="0"/>
              <a:t>voorziet. Eenieder </a:t>
            </a:r>
            <a:r>
              <a:rPr lang="nl-NL" dirty="0"/>
              <a:t>heeft recht op toegang tot de over hem verzamelde gegevens en op rectificatie daarvan.</a:t>
            </a:r>
          </a:p>
          <a:p>
            <a:pPr marL="0" indent="0">
              <a:buNone/>
            </a:pPr>
            <a:r>
              <a:rPr lang="nl-NL" dirty="0"/>
              <a:t>3. Een onafhankelijke autoriteit ziet toe op de naleving van deze regels.</a:t>
            </a:r>
            <a:endParaRPr lang="en-US" dirty="0"/>
          </a:p>
        </p:txBody>
      </p:sp>
    </p:spTree>
    <p:extLst>
      <p:ext uri="{BB962C8B-B14F-4D97-AF65-F5344CB8AC3E}">
        <p14:creationId xmlns:p14="http://schemas.microsoft.com/office/powerpoint/2010/main" val="3243924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(1) Privacy en gegevensbescherming</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81119175"/>
              </p:ext>
            </p:extLst>
          </p:nvPr>
        </p:nvGraphicFramePr>
        <p:xfrm>
          <a:off x="467544" y="1268760"/>
          <a:ext cx="8229600" cy="5846269"/>
        </p:xfrm>
        <a:graphic>
          <a:graphicData uri="http://schemas.openxmlformats.org/drawingml/2006/table">
            <a:tbl>
              <a:tblPr firstRow="1" bandRow="1">
                <a:tableStyleId>{5C22544A-7EE6-4342-B048-85BDC9FD1C3A}</a:tableStyleId>
              </a:tblPr>
              <a:tblGrid>
                <a:gridCol w="1162472"/>
                <a:gridCol w="1512168"/>
                <a:gridCol w="1656184"/>
                <a:gridCol w="1656184"/>
                <a:gridCol w="2242592"/>
              </a:tblGrid>
              <a:tr h="725629">
                <a:tc>
                  <a:txBody>
                    <a:bodyPr/>
                    <a:lstStyle/>
                    <a:p>
                      <a:endParaRPr lang="nl-NL" dirty="0"/>
                    </a:p>
                  </a:txBody>
                  <a:tcPr/>
                </a:tc>
                <a:tc>
                  <a:txBody>
                    <a:bodyPr/>
                    <a:lstStyle/>
                    <a:p>
                      <a:r>
                        <a:rPr lang="nl-NL" dirty="0" smtClean="0"/>
                        <a:t>Domein</a:t>
                      </a:r>
                      <a:endParaRPr lang="nl-NL" dirty="0"/>
                    </a:p>
                  </a:txBody>
                  <a:tcPr/>
                </a:tc>
                <a:tc>
                  <a:txBody>
                    <a:bodyPr/>
                    <a:lstStyle/>
                    <a:p>
                      <a:r>
                        <a:rPr lang="nl-NL" dirty="0" smtClean="0"/>
                        <a:t>Relaties</a:t>
                      </a:r>
                      <a:endParaRPr lang="nl-NL" dirty="0"/>
                    </a:p>
                  </a:txBody>
                  <a:tcPr/>
                </a:tc>
                <a:tc>
                  <a:txBody>
                    <a:bodyPr/>
                    <a:lstStyle/>
                    <a:p>
                      <a:r>
                        <a:rPr lang="nl-NL" dirty="0" smtClean="0"/>
                        <a:t>Achtergrond</a:t>
                      </a:r>
                      <a:endParaRPr lang="nl-NL" dirty="0"/>
                    </a:p>
                  </a:txBody>
                  <a:tcPr/>
                </a:tc>
                <a:tc>
                  <a:txBody>
                    <a:bodyPr/>
                    <a:lstStyle/>
                    <a:p>
                      <a:r>
                        <a:rPr lang="nl-NL" dirty="0" smtClean="0"/>
                        <a:t>Doel/aard</a:t>
                      </a:r>
                      <a:endParaRPr lang="nl-NL" dirty="0"/>
                    </a:p>
                  </a:txBody>
                  <a:tcPr/>
                </a:tc>
              </a:tr>
              <a:tr h="1883733">
                <a:tc>
                  <a:txBody>
                    <a:bodyPr/>
                    <a:lstStyle/>
                    <a:p>
                      <a:endParaRPr lang="nl-NL" dirty="0" smtClean="0"/>
                    </a:p>
                    <a:p>
                      <a:endParaRPr lang="nl-NL" dirty="0" smtClean="0"/>
                    </a:p>
                    <a:p>
                      <a:r>
                        <a:rPr lang="nl-NL" b="1" dirty="0" smtClean="0"/>
                        <a:t>Privacy</a:t>
                      </a:r>
                      <a:endParaRPr lang="nl-NL" b="1" dirty="0"/>
                    </a:p>
                  </a:txBody>
                  <a:tcPr/>
                </a:tc>
                <a:tc>
                  <a:txBody>
                    <a:bodyPr/>
                    <a:lstStyle/>
                    <a:p>
                      <a:endParaRPr lang="nl-NL" dirty="0" smtClean="0"/>
                    </a:p>
                    <a:p>
                      <a:endParaRPr lang="nl-NL" dirty="0" smtClean="0"/>
                    </a:p>
                    <a:p>
                      <a:r>
                        <a:rPr lang="nl-NL" dirty="0" smtClean="0"/>
                        <a:t>Beschermt primair de privésfeer</a:t>
                      </a:r>
                      <a:endParaRPr lang="nl-NL" dirty="0"/>
                    </a:p>
                  </a:txBody>
                  <a:tcPr/>
                </a:tc>
                <a:tc>
                  <a:txBody>
                    <a:bodyPr/>
                    <a:lstStyle/>
                    <a:p>
                      <a:endParaRPr lang="nl-NL" dirty="0" smtClean="0"/>
                    </a:p>
                    <a:p>
                      <a:endParaRPr lang="nl-NL" dirty="0" smtClean="0"/>
                    </a:p>
                    <a:p>
                      <a:r>
                        <a:rPr lang="nl-NL" dirty="0" smtClean="0"/>
                        <a:t>Betreft primair</a:t>
                      </a:r>
                      <a:r>
                        <a:rPr lang="nl-NL" baseline="0" dirty="0" smtClean="0"/>
                        <a:t> verticale relaties (burger-staat)</a:t>
                      </a:r>
                      <a:endParaRPr lang="nl-NL" dirty="0"/>
                    </a:p>
                  </a:txBody>
                  <a:tcPr/>
                </a:tc>
                <a:tc>
                  <a:txBody>
                    <a:bodyPr/>
                    <a:lstStyle/>
                    <a:p>
                      <a:endParaRPr lang="nl-NL" dirty="0" smtClean="0"/>
                    </a:p>
                    <a:p>
                      <a:endParaRPr lang="nl-NL" dirty="0" smtClean="0"/>
                    </a:p>
                    <a:p>
                      <a:r>
                        <a:rPr lang="nl-NL" dirty="0" smtClean="0"/>
                        <a:t>Opkomst</a:t>
                      </a:r>
                      <a:r>
                        <a:rPr lang="nl-NL" baseline="0" dirty="0" smtClean="0"/>
                        <a:t> natiestaten</a:t>
                      </a:r>
                      <a:endParaRPr lang="nl-NL" dirty="0" smtClean="0"/>
                    </a:p>
                  </a:txBody>
                  <a:tcPr/>
                </a:tc>
                <a:tc>
                  <a:txBody>
                    <a:bodyPr/>
                    <a:lstStyle/>
                    <a:p>
                      <a:endParaRPr lang="nl-NL" dirty="0" smtClean="0"/>
                    </a:p>
                    <a:p>
                      <a:endParaRPr lang="nl-NL" dirty="0" smtClean="0"/>
                    </a:p>
                    <a:p>
                      <a:r>
                        <a:rPr lang="nl-NL" dirty="0" smtClean="0"/>
                        <a:t>Aanvankelijk controle op machtsmisbruik,</a:t>
                      </a:r>
                      <a:r>
                        <a:rPr lang="nl-NL" baseline="0" dirty="0" smtClean="0"/>
                        <a:t> maar gaandeweg verworden tot subjectief persoonlijkheidsrecht</a:t>
                      </a:r>
                      <a:endParaRPr lang="nl-NL" dirty="0" smtClean="0"/>
                    </a:p>
                  </a:txBody>
                  <a:tcPr/>
                </a:tc>
              </a:tr>
              <a:tr h="1883733">
                <a:tc>
                  <a:txBody>
                    <a:bodyPr/>
                    <a:lstStyle/>
                    <a:p>
                      <a:endParaRPr lang="nl-NL" dirty="0" smtClean="0"/>
                    </a:p>
                    <a:p>
                      <a:endParaRPr lang="nl-NL" dirty="0" smtClean="0"/>
                    </a:p>
                    <a:p>
                      <a:r>
                        <a:rPr lang="nl-NL" b="1" dirty="0" smtClean="0"/>
                        <a:t>Gegevensbescherming</a:t>
                      </a:r>
                      <a:endParaRPr lang="nl-NL" b="1" dirty="0"/>
                    </a:p>
                  </a:txBody>
                  <a:tcPr/>
                </a:tc>
                <a:tc>
                  <a:txBody>
                    <a:bodyPr/>
                    <a:lstStyle/>
                    <a:p>
                      <a:endParaRPr lang="nl-NL" dirty="0" smtClean="0"/>
                    </a:p>
                    <a:p>
                      <a:endParaRPr lang="nl-NL" dirty="0" smtClean="0"/>
                    </a:p>
                    <a:p>
                      <a:r>
                        <a:rPr lang="nl-NL" dirty="0" smtClean="0"/>
                        <a:t>Biedt bescherming in zowel de privésfeer als het publieke domein</a:t>
                      </a:r>
                      <a:endParaRPr lang="nl-NL" dirty="0"/>
                    </a:p>
                  </a:txBody>
                  <a:tcPr/>
                </a:tc>
                <a:tc>
                  <a:txBody>
                    <a:bodyPr/>
                    <a:lstStyle/>
                    <a:p>
                      <a:endParaRPr lang="nl-NL" dirty="0" smtClean="0"/>
                    </a:p>
                    <a:p>
                      <a:endParaRPr lang="nl-NL" dirty="0" smtClean="0"/>
                    </a:p>
                    <a:p>
                      <a:r>
                        <a:rPr lang="nl-NL" dirty="0" smtClean="0"/>
                        <a:t>Betreft primair horizontale relaties (burgers </a:t>
                      </a:r>
                      <a:r>
                        <a:rPr lang="nl-NL" baseline="0" dirty="0" smtClean="0"/>
                        <a:t> en bedrijven) </a:t>
                      </a:r>
                      <a:endParaRPr lang="nl-NL" dirty="0"/>
                    </a:p>
                  </a:txBody>
                  <a:tcPr/>
                </a:tc>
                <a:tc>
                  <a:txBody>
                    <a:bodyPr/>
                    <a:lstStyle/>
                    <a:p>
                      <a:endParaRPr lang="nl-NL" dirty="0" smtClean="0"/>
                    </a:p>
                    <a:p>
                      <a:endParaRPr lang="nl-NL" dirty="0" smtClean="0"/>
                    </a:p>
                    <a:p>
                      <a:endParaRPr lang="nl-NL" dirty="0" smtClean="0"/>
                    </a:p>
                    <a:p>
                      <a:r>
                        <a:rPr lang="nl-NL" dirty="0" smtClean="0"/>
                        <a:t>Technologische</a:t>
                      </a:r>
                      <a:r>
                        <a:rPr lang="nl-NL" baseline="0" dirty="0" smtClean="0"/>
                        <a:t> ontwikkelingen</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endParaRPr lang="nl-NL" dirty="0" smtClean="0"/>
                    </a:p>
                    <a:p>
                      <a:r>
                        <a:rPr lang="nl-NL" dirty="0" smtClean="0"/>
                        <a:t>Aanvankelijk controle op machtsmisbruik,</a:t>
                      </a:r>
                      <a:r>
                        <a:rPr lang="nl-NL" baseline="0" dirty="0" smtClean="0"/>
                        <a:t> maar gaandeweg verworden tot subjectief persoonlijkheidsrecht</a:t>
                      </a:r>
                      <a:endParaRPr lang="nl-NL"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smtClean="0"/>
                    </a:p>
                    <a:p>
                      <a:endParaRPr lang="nl-NL" dirty="0"/>
                    </a:p>
                  </a:txBody>
                  <a:tcPr/>
                </a:tc>
              </a:tr>
            </a:tbl>
          </a:graphicData>
        </a:graphic>
      </p:graphicFrame>
    </p:spTree>
    <p:extLst>
      <p:ext uri="{BB962C8B-B14F-4D97-AF65-F5344CB8AC3E}">
        <p14:creationId xmlns:p14="http://schemas.microsoft.com/office/powerpoint/2010/main" val="33272213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(1) Privacy en gegevensbescherming</a:t>
            </a:r>
            <a:endParaRPr lang="en-US"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pPr marL="0" indent="0">
              <a:buNone/>
            </a:pPr>
            <a:r>
              <a:rPr lang="en-US" b="1" dirty="0" smtClean="0"/>
              <a:t>ARTIKEL </a:t>
            </a:r>
            <a:r>
              <a:rPr lang="en-US" b="1" dirty="0"/>
              <a:t>8 </a:t>
            </a:r>
            <a:r>
              <a:rPr lang="en-US" dirty="0" smtClean="0"/>
              <a:t> </a:t>
            </a:r>
            <a:r>
              <a:rPr lang="nl-NL" b="1" dirty="0" smtClean="0"/>
              <a:t>Recht </a:t>
            </a:r>
            <a:r>
              <a:rPr lang="nl-NL" b="1" dirty="0"/>
              <a:t>op eerbiediging van privé-, familie- en gezinsleven </a:t>
            </a:r>
            <a:endParaRPr lang="nl-NL" dirty="0"/>
          </a:p>
          <a:p>
            <a:pPr marL="0" indent="0">
              <a:buNone/>
            </a:pPr>
            <a:endParaRPr lang="nl-NL" dirty="0" smtClean="0"/>
          </a:p>
          <a:p>
            <a:pPr marL="0" indent="0">
              <a:buNone/>
            </a:pPr>
            <a:r>
              <a:rPr lang="nl-NL" dirty="0" smtClean="0"/>
              <a:t>1</a:t>
            </a:r>
            <a:r>
              <a:rPr lang="nl-NL" dirty="0"/>
              <a:t>. Een ieder heeft recht op respect voor zijn privé leven, zijn familie- en gezinsleven, zijn woning en zijn correspondentie. </a:t>
            </a:r>
          </a:p>
          <a:p>
            <a:pPr marL="0" indent="0">
              <a:buNone/>
            </a:pPr>
            <a:endParaRPr lang="nl-NL" dirty="0" smtClean="0"/>
          </a:p>
          <a:p>
            <a:pPr marL="0" indent="0">
              <a:buNone/>
            </a:pPr>
            <a:r>
              <a:rPr lang="nl-NL" dirty="0" smtClean="0"/>
              <a:t>2</a:t>
            </a:r>
            <a:r>
              <a:rPr lang="nl-NL" dirty="0"/>
              <a:t>.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endParaRPr lang="en-US" dirty="0"/>
          </a:p>
        </p:txBody>
      </p:sp>
    </p:spTree>
    <p:extLst>
      <p:ext uri="{BB962C8B-B14F-4D97-AF65-F5344CB8AC3E}">
        <p14:creationId xmlns:p14="http://schemas.microsoft.com/office/powerpoint/2010/main" val="3918270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496944" cy="6552728"/>
          </a:xfrm>
        </p:spPr>
        <p:txBody>
          <a:bodyPr>
            <a:normAutofit fontScale="70000" lnSpcReduction="20000"/>
          </a:bodyPr>
          <a:lstStyle/>
          <a:p>
            <a:r>
              <a:rPr lang="nl-NL" dirty="0" smtClean="0"/>
              <a:t>X/ICELAND: T</a:t>
            </a:r>
            <a:r>
              <a:rPr lang="en-US" dirty="0" smtClean="0"/>
              <a:t>he right to respect for private life does not end there. It comprises also, to a certain degree, the right to establish and to develop relationships with other human beings, especially in the emotional field for the development and fulfillment of one's own personality. </a:t>
            </a:r>
          </a:p>
          <a:p>
            <a:r>
              <a:rPr lang="nl-NL" dirty="0" smtClean="0"/>
              <a:t>Ook positieve plichten </a:t>
            </a:r>
            <a:r>
              <a:rPr lang="nl-NL" dirty="0" smtClean="0"/>
              <a:t>staat</a:t>
            </a:r>
          </a:p>
          <a:p>
            <a:pPr marL="0" indent="0">
              <a:buNone/>
            </a:pPr>
            <a:endParaRPr lang="nl-NL" dirty="0"/>
          </a:p>
          <a:p>
            <a:r>
              <a:rPr lang="nl-NL" dirty="0"/>
              <a:t>Recht op reputatie, eer en goede </a:t>
            </a:r>
            <a:r>
              <a:rPr lang="nl-NL" dirty="0" smtClean="0"/>
              <a:t>naam  	</a:t>
            </a:r>
          </a:p>
          <a:p>
            <a:r>
              <a:rPr lang="nl-NL" dirty="0" smtClean="0"/>
              <a:t>Recht </a:t>
            </a:r>
            <a:r>
              <a:rPr lang="nl-NL" dirty="0"/>
              <a:t>om te trouwen en een gezin te stichten</a:t>
            </a:r>
          </a:p>
          <a:p>
            <a:r>
              <a:rPr lang="nl-NL" dirty="0" smtClean="0"/>
              <a:t>Contacten </a:t>
            </a:r>
            <a:r>
              <a:rPr lang="nl-NL" dirty="0"/>
              <a:t>onderhouden met </a:t>
            </a:r>
            <a:r>
              <a:rPr lang="nl-NL" dirty="0" smtClean="0"/>
              <a:t>derden 	</a:t>
            </a:r>
          </a:p>
          <a:p>
            <a:r>
              <a:rPr lang="nl-NL" dirty="0" smtClean="0"/>
              <a:t>Toegang </a:t>
            </a:r>
            <a:r>
              <a:rPr lang="nl-NL" dirty="0"/>
              <a:t>tot informatie </a:t>
            </a:r>
            <a:r>
              <a:rPr lang="nl-NL" dirty="0" smtClean="0"/>
              <a:t>identiteit</a:t>
            </a:r>
            <a:endParaRPr lang="nl-NL" dirty="0"/>
          </a:p>
          <a:p>
            <a:r>
              <a:rPr lang="nl-NL" dirty="0"/>
              <a:t>Recht om naam en identiteit te </a:t>
            </a:r>
            <a:r>
              <a:rPr lang="nl-NL" dirty="0" smtClean="0"/>
              <a:t>wijzigen 	</a:t>
            </a:r>
          </a:p>
          <a:p>
            <a:r>
              <a:rPr lang="nl-NL" dirty="0" smtClean="0"/>
              <a:t>Recht </a:t>
            </a:r>
            <a:r>
              <a:rPr lang="nl-NL" dirty="0"/>
              <a:t>op een eerlijk proces</a:t>
            </a:r>
          </a:p>
          <a:p>
            <a:r>
              <a:rPr lang="nl-NL" dirty="0"/>
              <a:t>Recht op eigendom en </a:t>
            </a:r>
            <a:r>
              <a:rPr lang="nl-NL" dirty="0" smtClean="0"/>
              <a:t>werk		</a:t>
            </a:r>
          </a:p>
          <a:p>
            <a:r>
              <a:rPr lang="nl-NL" dirty="0" smtClean="0"/>
              <a:t>Recht </a:t>
            </a:r>
            <a:r>
              <a:rPr lang="nl-NL" dirty="0"/>
              <a:t>op onderwijs in eigen taal</a:t>
            </a:r>
          </a:p>
          <a:p>
            <a:r>
              <a:rPr lang="nl-NL" dirty="0"/>
              <a:t>Recht op een </a:t>
            </a:r>
            <a:r>
              <a:rPr lang="nl-NL" dirty="0" smtClean="0"/>
              <a:t>verblijfsvergunning 	</a:t>
            </a:r>
          </a:p>
          <a:p>
            <a:r>
              <a:rPr lang="nl-NL" dirty="0" smtClean="0"/>
              <a:t>Bescherming minderheidsidentiteit</a:t>
            </a:r>
            <a:endParaRPr lang="nl-NL" dirty="0"/>
          </a:p>
          <a:p>
            <a:r>
              <a:rPr lang="nl-NL" dirty="0"/>
              <a:t>Recht op een gezonde </a:t>
            </a:r>
            <a:r>
              <a:rPr lang="nl-NL" dirty="0" smtClean="0"/>
              <a:t>leefomgeving	</a:t>
            </a:r>
          </a:p>
          <a:p>
            <a:r>
              <a:rPr lang="nl-NL" dirty="0" smtClean="0"/>
              <a:t>Bescherming lichamelijke integriteit</a:t>
            </a:r>
            <a:endParaRPr lang="en-US" dirty="0"/>
          </a:p>
        </p:txBody>
      </p:sp>
    </p:spTree>
    <p:extLst>
      <p:ext uri="{BB962C8B-B14F-4D97-AF65-F5344CB8AC3E}">
        <p14:creationId xmlns:p14="http://schemas.microsoft.com/office/powerpoint/2010/main" val="1347221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96539"/>
            <a:ext cx="9463980" cy="65412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87698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1487</TotalTime>
  <Words>769</Words>
  <Application>Microsoft Office PowerPoint</Application>
  <PresentationFormat>On-screen Show (4:3)</PresentationFormat>
  <Paragraphs>148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Cursus Internationale Veiligheid voor het Ministerie van BZK  Interne veiligheidsvraagstukken in het licht van de rechtstaat en fundamentele mensenrechten </vt:lpstr>
      <vt:lpstr>PowerPoint Presentation</vt:lpstr>
      <vt:lpstr>Overzicht</vt:lpstr>
      <vt:lpstr>PowerPoint Presentation</vt:lpstr>
      <vt:lpstr>(1) Privacy en gegevensbescherming</vt:lpstr>
      <vt:lpstr>(1) Privacy en gegevensbescherming</vt:lpstr>
      <vt:lpstr>(1) Privacy en gegevensbescherming</vt:lpstr>
      <vt:lpstr>PowerPoint Presentation</vt:lpstr>
      <vt:lpstr>PowerPoint Presentation</vt:lpstr>
      <vt:lpstr>PowerPoint Presentation</vt:lpstr>
      <vt:lpstr>(2) Uitgangspunten</vt:lpstr>
      <vt:lpstr>PowerPoint Presentation</vt:lpstr>
      <vt:lpstr>(3) Uitdagingen</vt:lpstr>
      <vt:lpstr>PowerPoint Presentation</vt:lpstr>
      <vt:lpstr>(4) Alternatief model</vt:lpstr>
      <vt:lpstr>PowerPoint Presentation</vt:lpstr>
    </vt:vector>
  </TitlesOfParts>
  <Company>Universiteit van Amsterdam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 vaarwel aan het gegevensbeschermingsrecht?</dc:title>
  <dc:creator>Sloot, Bart van der</dc:creator>
  <cp:lastModifiedBy>UvA</cp:lastModifiedBy>
  <cp:revision>141</cp:revision>
  <cp:lastPrinted>2014-08-27T15:53:32Z</cp:lastPrinted>
  <dcterms:created xsi:type="dcterms:W3CDTF">2013-03-07T15:48:12Z</dcterms:created>
  <dcterms:modified xsi:type="dcterms:W3CDTF">2014-08-27T18:26:14Z</dcterms:modified>
</cp:coreProperties>
</file>