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57" r:id="rId4"/>
    <p:sldId id="280" r:id="rId5"/>
    <p:sldId id="258" r:id="rId6"/>
    <p:sldId id="259" r:id="rId7"/>
    <p:sldId id="272" r:id="rId8"/>
    <p:sldId id="273" r:id="rId9"/>
    <p:sldId id="270" r:id="rId10"/>
    <p:sldId id="281" r:id="rId11"/>
    <p:sldId id="276" r:id="rId12"/>
    <p:sldId id="282" r:id="rId13"/>
    <p:sldId id="277" r:id="rId14"/>
    <p:sldId id="283" r:id="rId15"/>
    <p:sldId id="278" r:id="rId16"/>
    <p:sldId id="284" r:id="rId17"/>
  </p:sldIdLst>
  <p:sldSz cx="9144000" cy="6858000" type="screen4x3"/>
  <p:notesSz cx="6797675"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27" autoAdjust="0"/>
    <p:restoredTop sz="94660"/>
  </p:normalViewPr>
  <p:slideViewPr>
    <p:cSldViewPr>
      <p:cViewPr varScale="1">
        <p:scale>
          <a:sx n="105" d="100"/>
          <a:sy n="105" d="100"/>
        </p:scale>
        <p:origin x="-12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nl-N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nl-NL"/>
          </a:p>
        </p:txBody>
      </p:sp>
      <p:sp>
        <p:nvSpPr>
          <p:cNvPr id="4" name="Date Placeholder 3"/>
          <p:cNvSpPr>
            <a:spLocks noGrp="1"/>
          </p:cNvSpPr>
          <p:nvPr>
            <p:ph type="dt" sz="half" idx="10"/>
          </p:nvPr>
        </p:nvSpPr>
        <p:spPr/>
        <p:txBody>
          <a:bodyPr/>
          <a:lstStyle/>
          <a:p>
            <a:fld id="{2C8860DC-556F-4603-B9F2-B52DDE6AE8B4}" type="datetimeFigureOut">
              <a:rPr lang="nl-NL" smtClean="0"/>
              <a:t>27-8-2014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A38A25E-1685-497A-BCF8-50568AF85FCD}" type="slidenum">
              <a:rPr lang="nl-NL" smtClean="0"/>
              <a:t>‹#›</a:t>
            </a:fld>
            <a:endParaRPr lang="nl-NL"/>
          </a:p>
        </p:txBody>
      </p:sp>
    </p:spTree>
    <p:extLst>
      <p:ext uri="{BB962C8B-B14F-4D97-AF65-F5344CB8AC3E}">
        <p14:creationId xmlns:p14="http://schemas.microsoft.com/office/powerpoint/2010/main" val="1741909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p:txBody>
          <a:bodyPr/>
          <a:lstStyle/>
          <a:p>
            <a:fld id="{2C8860DC-556F-4603-B9F2-B52DDE6AE8B4}" type="datetimeFigureOut">
              <a:rPr lang="nl-NL" smtClean="0"/>
              <a:t>27-8-2014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A38A25E-1685-497A-BCF8-50568AF85FCD}" type="slidenum">
              <a:rPr lang="nl-NL" smtClean="0"/>
              <a:t>‹#›</a:t>
            </a:fld>
            <a:endParaRPr lang="nl-NL"/>
          </a:p>
        </p:txBody>
      </p:sp>
    </p:spTree>
    <p:extLst>
      <p:ext uri="{BB962C8B-B14F-4D97-AF65-F5344CB8AC3E}">
        <p14:creationId xmlns:p14="http://schemas.microsoft.com/office/powerpoint/2010/main" val="3524253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nl-N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p:txBody>
          <a:bodyPr/>
          <a:lstStyle/>
          <a:p>
            <a:fld id="{2C8860DC-556F-4603-B9F2-B52DDE6AE8B4}" type="datetimeFigureOut">
              <a:rPr lang="nl-NL" smtClean="0"/>
              <a:t>27-8-2014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A38A25E-1685-497A-BCF8-50568AF85FCD}" type="slidenum">
              <a:rPr lang="nl-NL" smtClean="0"/>
              <a:t>‹#›</a:t>
            </a:fld>
            <a:endParaRPr lang="nl-NL"/>
          </a:p>
        </p:txBody>
      </p:sp>
    </p:spTree>
    <p:extLst>
      <p:ext uri="{BB962C8B-B14F-4D97-AF65-F5344CB8AC3E}">
        <p14:creationId xmlns:p14="http://schemas.microsoft.com/office/powerpoint/2010/main" val="2564154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p:txBody>
          <a:bodyPr/>
          <a:lstStyle/>
          <a:p>
            <a:fld id="{2C8860DC-556F-4603-B9F2-B52DDE6AE8B4}" type="datetimeFigureOut">
              <a:rPr lang="nl-NL" smtClean="0"/>
              <a:t>27-8-2014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A38A25E-1685-497A-BCF8-50568AF85FCD}" type="slidenum">
              <a:rPr lang="nl-NL" smtClean="0"/>
              <a:t>‹#›</a:t>
            </a:fld>
            <a:endParaRPr lang="nl-NL"/>
          </a:p>
        </p:txBody>
      </p:sp>
    </p:spTree>
    <p:extLst>
      <p:ext uri="{BB962C8B-B14F-4D97-AF65-F5344CB8AC3E}">
        <p14:creationId xmlns:p14="http://schemas.microsoft.com/office/powerpoint/2010/main" val="1360347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nl-N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8860DC-556F-4603-B9F2-B52DDE6AE8B4}" type="datetimeFigureOut">
              <a:rPr lang="nl-NL" smtClean="0"/>
              <a:t>27-8-2014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A38A25E-1685-497A-BCF8-50568AF85FCD}" type="slidenum">
              <a:rPr lang="nl-NL" smtClean="0"/>
              <a:t>‹#›</a:t>
            </a:fld>
            <a:endParaRPr lang="nl-NL"/>
          </a:p>
        </p:txBody>
      </p:sp>
    </p:spTree>
    <p:extLst>
      <p:ext uri="{BB962C8B-B14F-4D97-AF65-F5344CB8AC3E}">
        <p14:creationId xmlns:p14="http://schemas.microsoft.com/office/powerpoint/2010/main" val="2355614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5" name="Date Placeholder 4"/>
          <p:cNvSpPr>
            <a:spLocks noGrp="1"/>
          </p:cNvSpPr>
          <p:nvPr>
            <p:ph type="dt" sz="half" idx="10"/>
          </p:nvPr>
        </p:nvSpPr>
        <p:spPr/>
        <p:txBody>
          <a:bodyPr/>
          <a:lstStyle/>
          <a:p>
            <a:fld id="{2C8860DC-556F-4603-B9F2-B52DDE6AE8B4}" type="datetimeFigureOut">
              <a:rPr lang="nl-NL" smtClean="0"/>
              <a:t>27-8-2014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A38A25E-1685-497A-BCF8-50568AF85FCD}" type="slidenum">
              <a:rPr lang="nl-NL" smtClean="0"/>
              <a:t>‹#›</a:t>
            </a:fld>
            <a:endParaRPr lang="nl-NL"/>
          </a:p>
        </p:txBody>
      </p:sp>
    </p:spTree>
    <p:extLst>
      <p:ext uri="{BB962C8B-B14F-4D97-AF65-F5344CB8AC3E}">
        <p14:creationId xmlns:p14="http://schemas.microsoft.com/office/powerpoint/2010/main" val="1184853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nl-N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7" name="Date Placeholder 6"/>
          <p:cNvSpPr>
            <a:spLocks noGrp="1"/>
          </p:cNvSpPr>
          <p:nvPr>
            <p:ph type="dt" sz="half" idx="10"/>
          </p:nvPr>
        </p:nvSpPr>
        <p:spPr/>
        <p:txBody>
          <a:bodyPr/>
          <a:lstStyle/>
          <a:p>
            <a:fld id="{2C8860DC-556F-4603-B9F2-B52DDE6AE8B4}" type="datetimeFigureOut">
              <a:rPr lang="nl-NL" smtClean="0"/>
              <a:t>27-8-2014</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FA38A25E-1685-497A-BCF8-50568AF85FCD}" type="slidenum">
              <a:rPr lang="nl-NL" smtClean="0"/>
              <a:t>‹#›</a:t>
            </a:fld>
            <a:endParaRPr lang="nl-NL"/>
          </a:p>
        </p:txBody>
      </p:sp>
    </p:spTree>
    <p:extLst>
      <p:ext uri="{BB962C8B-B14F-4D97-AF65-F5344CB8AC3E}">
        <p14:creationId xmlns:p14="http://schemas.microsoft.com/office/powerpoint/2010/main" val="3669511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Date Placeholder 2"/>
          <p:cNvSpPr>
            <a:spLocks noGrp="1"/>
          </p:cNvSpPr>
          <p:nvPr>
            <p:ph type="dt" sz="half" idx="10"/>
          </p:nvPr>
        </p:nvSpPr>
        <p:spPr/>
        <p:txBody>
          <a:bodyPr/>
          <a:lstStyle/>
          <a:p>
            <a:fld id="{2C8860DC-556F-4603-B9F2-B52DDE6AE8B4}" type="datetimeFigureOut">
              <a:rPr lang="nl-NL" smtClean="0"/>
              <a:t>27-8-2014</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FA38A25E-1685-497A-BCF8-50568AF85FCD}" type="slidenum">
              <a:rPr lang="nl-NL" smtClean="0"/>
              <a:t>‹#›</a:t>
            </a:fld>
            <a:endParaRPr lang="nl-NL"/>
          </a:p>
        </p:txBody>
      </p:sp>
    </p:spTree>
    <p:extLst>
      <p:ext uri="{BB962C8B-B14F-4D97-AF65-F5344CB8AC3E}">
        <p14:creationId xmlns:p14="http://schemas.microsoft.com/office/powerpoint/2010/main" val="5841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8860DC-556F-4603-B9F2-B52DDE6AE8B4}" type="datetimeFigureOut">
              <a:rPr lang="nl-NL" smtClean="0"/>
              <a:t>27-8-2014</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FA38A25E-1685-497A-BCF8-50568AF85FCD}" type="slidenum">
              <a:rPr lang="nl-NL" smtClean="0"/>
              <a:t>‹#›</a:t>
            </a:fld>
            <a:endParaRPr lang="nl-NL"/>
          </a:p>
        </p:txBody>
      </p:sp>
    </p:spTree>
    <p:extLst>
      <p:ext uri="{BB962C8B-B14F-4D97-AF65-F5344CB8AC3E}">
        <p14:creationId xmlns:p14="http://schemas.microsoft.com/office/powerpoint/2010/main" val="836027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nl-N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8860DC-556F-4603-B9F2-B52DDE6AE8B4}" type="datetimeFigureOut">
              <a:rPr lang="nl-NL" smtClean="0"/>
              <a:t>27-8-2014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A38A25E-1685-497A-BCF8-50568AF85FCD}" type="slidenum">
              <a:rPr lang="nl-NL" smtClean="0"/>
              <a:t>‹#›</a:t>
            </a:fld>
            <a:endParaRPr lang="nl-NL"/>
          </a:p>
        </p:txBody>
      </p:sp>
    </p:spTree>
    <p:extLst>
      <p:ext uri="{BB962C8B-B14F-4D97-AF65-F5344CB8AC3E}">
        <p14:creationId xmlns:p14="http://schemas.microsoft.com/office/powerpoint/2010/main" val="2435525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nl-N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8860DC-556F-4603-B9F2-B52DDE6AE8B4}" type="datetimeFigureOut">
              <a:rPr lang="nl-NL" smtClean="0"/>
              <a:t>27-8-2014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A38A25E-1685-497A-BCF8-50568AF85FCD}" type="slidenum">
              <a:rPr lang="nl-NL" smtClean="0"/>
              <a:t>‹#›</a:t>
            </a:fld>
            <a:endParaRPr lang="nl-NL"/>
          </a:p>
        </p:txBody>
      </p:sp>
    </p:spTree>
    <p:extLst>
      <p:ext uri="{BB962C8B-B14F-4D97-AF65-F5344CB8AC3E}">
        <p14:creationId xmlns:p14="http://schemas.microsoft.com/office/powerpoint/2010/main" val="3451592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nl-N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8860DC-556F-4603-B9F2-B52DDE6AE8B4}" type="datetimeFigureOut">
              <a:rPr lang="nl-NL" smtClean="0"/>
              <a:t>27-8-2014</a:t>
            </a:fld>
            <a:endParaRPr lang="nl-N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38A25E-1685-497A-BCF8-50568AF85FCD}" type="slidenum">
              <a:rPr lang="nl-NL" smtClean="0"/>
              <a:t>‹#›</a:t>
            </a:fld>
            <a:endParaRPr lang="nl-NL"/>
          </a:p>
        </p:txBody>
      </p:sp>
    </p:spTree>
    <p:extLst>
      <p:ext uri="{BB962C8B-B14F-4D97-AF65-F5344CB8AC3E}">
        <p14:creationId xmlns:p14="http://schemas.microsoft.com/office/powerpoint/2010/main" val="334980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ivir.nl/medewerkers/vandersloot.htm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916832"/>
            <a:ext cx="7772400" cy="1470025"/>
          </a:xfrm>
        </p:spPr>
        <p:txBody>
          <a:bodyPr>
            <a:normAutofit fontScale="90000"/>
          </a:bodyPr>
          <a:lstStyle/>
          <a:p>
            <a:r>
              <a:rPr lang="nl-NL" sz="2700" dirty="0"/>
              <a:t>Cursus Internationale Veiligheid voor het Ministerie van BZK</a:t>
            </a:r>
            <a:r>
              <a:rPr lang="nl-NL" dirty="0" smtClean="0"/>
              <a:t/>
            </a:r>
            <a:br>
              <a:rPr lang="nl-NL" dirty="0" smtClean="0"/>
            </a:br>
            <a:r>
              <a:rPr lang="nl-NL" dirty="0"/>
              <a:t/>
            </a:r>
            <a:br>
              <a:rPr lang="nl-NL" dirty="0"/>
            </a:br>
            <a:r>
              <a:rPr lang="nl-NL" dirty="0" smtClean="0"/>
              <a:t>Interne veiligheidsvraagstukken in het licht van de </a:t>
            </a:r>
            <a:r>
              <a:rPr lang="nl-NL" dirty="0"/>
              <a:t>rechtstaat en fundamentele mensenrechten</a:t>
            </a:r>
            <a:r>
              <a:rPr lang="nl-NL" dirty="0" smtClean="0"/>
              <a:t/>
            </a:r>
            <a:br>
              <a:rPr lang="nl-NL" dirty="0" smtClean="0"/>
            </a:br>
            <a:endParaRPr lang="nl-NL" dirty="0"/>
          </a:p>
        </p:txBody>
      </p:sp>
      <p:sp>
        <p:nvSpPr>
          <p:cNvPr id="3" name="Subtitle 2"/>
          <p:cNvSpPr>
            <a:spLocks noGrp="1"/>
          </p:cNvSpPr>
          <p:nvPr>
            <p:ph type="subTitle" idx="1"/>
          </p:nvPr>
        </p:nvSpPr>
        <p:spPr/>
        <p:txBody>
          <a:bodyPr>
            <a:normAutofit fontScale="70000" lnSpcReduction="20000"/>
          </a:bodyPr>
          <a:lstStyle/>
          <a:p>
            <a:endParaRPr lang="nl-NL" dirty="0" smtClean="0"/>
          </a:p>
          <a:p>
            <a:endParaRPr lang="nl-NL" dirty="0"/>
          </a:p>
          <a:p>
            <a:r>
              <a:rPr lang="nl-NL" dirty="0" smtClean="0"/>
              <a:t>Bart van </a:t>
            </a:r>
            <a:r>
              <a:rPr lang="nl-NL" dirty="0"/>
              <a:t>der Sloot </a:t>
            </a:r>
            <a:r>
              <a:rPr lang="nl-NL" dirty="0">
                <a:hlinkClick r:id="rId2"/>
              </a:rPr>
              <a:t>http://</a:t>
            </a:r>
            <a:r>
              <a:rPr lang="nl-NL" dirty="0" smtClean="0">
                <a:hlinkClick r:id="rId2"/>
              </a:rPr>
              <a:t>www.ivir.nl/medewerkers/vandersloot.html</a:t>
            </a:r>
            <a:r>
              <a:rPr lang="nl-NL" dirty="0" smtClean="0"/>
              <a:t> </a:t>
            </a:r>
            <a:endParaRPr lang="nl-NL" dirty="0"/>
          </a:p>
        </p:txBody>
      </p:sp>
    </p:spTree>
    <p:extLst>
      <p:ext uri="{BB962C8B-B14F-4D97-AF65-F5344CB8AC3E}">
        <p14:creationId xmlns:p14="http://schemas.microsoft.com/office/powerpoint/2010/main" val="18704045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20680"/>
          </a:xfrm>
        </p:spPr>
        <p:txBody>
          <a:bodyPr>
            <a:normAutofit fontScale="85000" lnSpcReduction="10000"/>
          </a:bodyPr>
          <a:lstStyle/>
          <a:p>
            <a:pPr marL="0" indent="0">
              <a:buNone/>
            </a:pPr>
            <a:r>
              <a:rPr lang="en-US" dirty="0" smtClean="0"/>
              <a:t>ARTIKEL </a:t>
            </a:r>
            <a:r>
              <a:rPr lang="en-US" dirty="0"/>
              <a:t>33 </a:t>
            </a:r>
            <a:r>
              <a:rPr lang="en-US" dirty="0"/>
              <a:t> </a:t>
            </a:r>
            <a:r>
              <a:rPr lang="en-US" dirty="0" err="1" smtClean="0"/>
              <a:t>Interstatelijke</a:t>
            </a:r>
            <a:r>
              <a:rPr lang="en-US" dirty="0" smtClean="0"/>
              <a:t> </a:t>
            </a:r>
            <a:r>
              <a:rPr lang="en-US" dirty="0" err="1"/>
              <a:t>zaken</a:t>
            </a:r>
            <a:r>
              <a:rPr lang="en-US" dirty="0"/>
              <a:t> </a:t>
            </a:r>
          </a:p>
          <a:p>
            <a:pPr marL="0" indent="0">
              <a:buNone/>
            </a:pPr>
            <a:r>
              <a:rPr lang="nl-NL" dirty="0"/>
              <a:t>Elke Hoge Verdragsluitende Partij kan elke vermeende niet-nakoming van de bepalingen van het Verdrag en de Protocollen daarbij door een andere Hoge Verdragsluitende Partij bij het Hof aanhangig maken. </a:t>
            </a:r>
            <a:endParaRPr lang="nl-NL" dirty="0" smtClean="0"/>
          </a:p>
          <a:p>
            <a:pPr marL="0" indent="0">
              <a:buNone/>
            </a:pPr>
            <a:r>
              <a:rPr lang="nl-NL" dirty="0" smtClean="0"/>
              <a:t>ARTIKEL 34 Individuele </a:t>
            </a:r>
            <a:r>
              <a:rPr lang="nl-NL" dirty="0"/>
              <a:t>verzoekschriften</a:t>
            </a:r>
          </a:p>
          <a:p>
            <a:pPr marL="0" indent="0">
              <a:buNone/>
            </a:pPr>
            <a:r>
              <a:rPr lang="nl-NL" dirty="0"/>
              <a:t>Het Hof kan verzoekschriften ontvangen van ieder </a:t>
            </a:r>
            <a:r>
              <a:rPr lang="nl-NL" dirty="0" smtClean="0"/>
              <a:t>natuurlijk persoon</a:t>
            </a:r>
            <a:r>
              <a:rPr lang="nl-NL" dirty="0"/>
              <a:t>, iedere niet-gouvernementele organisatie of iedere groep </a:t>
            </a:r>
            <a:r>
              <a:rPr lang="nl-NL" dirty="0" smtClean="0"/>
              <a:t> personen </a:t>
            </a:r>
            <a:r>
              <a:rPr lang="nl-NL" dirty="0"/>
              <a:t>die beweert slachtoffer te zijn van een schending </a:t>
            </a:r>
            <a:r>
              <a:rPr lang="nl-NL" dirty="0" smtClean="0"/>
              <a:t>door een </a:t>
            </a:r>
            <a:r>
              <a:rPr lang="nl-NL" dirty="0"/>
              <a:t>van de Hoge Verdragsluitende Partijen van de rechten </a:t>
            </a:r>
            <a:r>
              <a:rPr lang="nl-NL" dirty="0" smtClean="0"/>
              <a:t>die in </a:t>
            </a:r>
            <a:r>
              <a:rPr lang="nl-NL" dirty="0"/>
              <a:t>het Verdrag of de Protocollen daarbij zijn vervat. De </a:t>
            </a:r>
            <a:r>
              <a:rPr lang="nl-NL" dirty="0" smtClean="0"/>
              <a:t>Hoge Verdragsluitende </a:t>
            </a:r>
            <a:r>
              <a:rPr lang="nl-NL" dirty="0"/>
              <a:t>Partijen verplichten zich ertoe de doeltreffende </a:t>
            </a:r>
            <a:r>
              <a:rPr lang="nl-NL" dirty="0" smtClean="0"/>
              <a:t> uitoefening </a:t>
            </a:r>
            <a:r>
              <a:rPr lang="nl-NL" dirty="0"/>
              <a:t>van dit recht op generlei wijze te belemmeren.</a:t>
            </a:r>
            <a:endParaRPr lang="en-US" dirty="0"/>
          </a:p>
        </p:txBody>
      </p:sp>
    </p:spTree>
    <p:extLst>
      <p:ext uri="{BB962C8B-B14F-4D97-AF65-F5344CB8AC3E}">
        <p14:creationId xmlns:p14="http://schemas.microsoft.com/office/powerpoint/2010/main" val="39924919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ltLang="en-US" dirty="0" smtClean="0"/>
              <a:t>(2) Uitgangspunten</a:t>
            </a:r>
            <a:endParaRPr lang="en-US" dirty="0"/>
          </a:p>
        </p:txBody>
      </p:sp>
      <p:sp>
        <p:nvSpPr>
          <p:cNvPr id="3" name="Content Placeholder 2"/>
          <p:cNvSpPr>
            <a:spLocks noGrp="1"/>
          </p:cNvSpPr>
          <p:nvPr>
            <p:ph idx="1"/>
          </p:nvPr>
        </p:nvSpPr>
        <p:spPr/>
        <p:txBody>
          <a:bodyPr>
            <a:normAutofit/>
          </a:bodyPr>
          <a:lstStyle/>
          <a:p>
            <a:r>
              <a:rPr lang="nl-NL" altLang="en-US" dirty="0" smtClean="0"/>
              <a:t>1. Individueel recht</a:t>
            </a:r>
            <a:br>
              <a:rPr lang="nl-NL" altLang="en-US" dirty="0" smtClean="0"/>
            </a:br>
            <a:endParaRPr lang="nl-NL" altLang="en-US" dirty="0"/>
          </a:p>
          <a:p>
            <a:pPr marL="0" indent="0">
              <a:buNone/>
            </a:pPr>
            <a:endParaRPr lang="nl-NL" altLang="en-US" dirty="0" smtClean="0"/>
          </a:p>
          <a:p>
            <a:r>
              <a:rPr lang="nl-NL" altLang="en-US" dirty="0" smtClean="0"/>
              <a:t>2. Individueel </a:t>
            </a:r>
            <a:r>
              <a:rPr lang="nl-NL" altLang="en-US" dirty="0" smtClean="0"/>
              <a:t>belang</a:t>
            </a:r>
            <a:r>
              <a:rPr lang="nl-NL" altLang="en-US" dirty="0" smtClean="0"/>
              <a:t/>
            </a:r>
            <a:br>
              <a:rPr lang="nl-NL" altLang="en-US" dirty="0" smtClean="0"/>
            </a:br>
            <a:endParaRPr lang="nl-NL" altLang="en-US" dirty="0" smtClean="0"/>
          </a:p>
          <a:p>
            <a:pPr marL="0" indent="0">
              <a:buNone/>
            </a:pPr>
            <a:endParaRPr lang="nl-NL" altLang="en-US" dirty="0" smtClean="0"/>
          </a:p>
          <a:p>
            <a:r>
              <a:rPr lang="nl-NL" altLang="en-US" dirty="0" smtClean="0"/>
              <a:t>3. Belangenafweging met publieke belangen</a:t>
            </a:r>
          </a:p>
        </p:txBody>
      </p:sp>
    </p:spTree>
    <p:extLst>
      <p:ext uri="{BB962C8B-B14F-4D97-AF65-F5344CB8AC3E}">
        <p14:creationId xmlns:p14="http://schemas.microsoft.com/office/powerpoint/2010/main" val="35358612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264696"/>
          </a:xfrm>
        </p:spPr>
        <p:txBody>
          <a:bodyPr>
            <a:normAutofit fontScale="85000" lnSpcReduction="20000"/>
          </a:bodyPr>
          <a:lstStyle/>
          <a:p>
            <a:r>
              <a:rPr lang="nl-NL" dirty="0" smtClean="0"/>
              <a:t>1. Individueel recht</a:t>
            </a:r>
          </a:p>
          <a:p>
            <a:pPr lvl="1"/>
            <a:r>
              <a:rPr lang="nl-NL" dirty="0" smtClean="0"/>
              <a:t>Individuele schade</a:t>
            </a:r>
          </a:p>
          <a:p>
            <a:pPr lvl="2"/>
            <a:r>
              <a:rPr lang="nl-NL" dirty="0" smtClean="0"/>
              <a:t>Geen in abstracto</a:t>
            </a:r>
          </a:p>
          <a:p>
            <a:pPr lvl="2"/>
            <a:r>
              <a:rPr lang="nl-NL" dirty="0" smtClean="0"/>
              <a:t>Geen class actions</a:t>
            </a:r>
          </a:p>
          <a:p>
            <a:pPr lvl="2"/>
            <a:r>
              <a:rPr lang="nl-NL" dirty="0" smtClean="0"/>
              <a:t>Geen hypothetische klachten</a:t>
            </a:r>
          </a:p>
          <a:p>
            <a:r>
              <a:rPr lang="nl-NL" dirty="0" smtClean="0"/>
              <a:t>2. Individuele belangen</a:t>
            </a:r>
          </a:p>
          <a:p>
            <a:pPr lvl="1"/>
            <a:r>
              <a:rPr lang="nl-NL" dirty="0"/>
              <a:t>Individuele waarden – menselijke waardigheid, individuele autonomie, persoonlijke vrijheid</a:t>
            </a:r>
          </a:p>
          <a:p>
            <a:pPr lvl="1"/>
            <a:r>
              <a:rPr lang="nl-NL" dirty="0"/>
              <a:t>Geen algemene belangen, zoals bij vrijheid van meningsuiting – zoektocht waarheid en pers als vierde macht in de democratische rechtsstaat</a:t>
            </a:r>
          </a:p>
          <a:p>
            <a:pPr lvl="1"/>
            <a:r>
              <a:rPr lang="nl-NL" dirty="0"/>
              <a:t>Dus ook geen kerken, media organisaties of andere rechtspersonen die mogen </a:t>
            </a:r>
            <a:r>
              <a:rPr lang="nl-NL" dirty="0" smtClean="0"/>
              <a:t>klagen</a:t>
            </a:r>
          </a:p>
          <a:p>
            <a:r>
              <a:rPr lang="nl-NL" dirty="0" smtClean="0"/>
              <a:t>3. Belangenafweging</a:t>
            </a:r>
          </a:p>
          <a:p>
            <a:pPr lvl="1"/>
            <a:r>
              <a:rPr lang="nl-NL" dirty="0" smtClean="0"/>
              <a:t>Privacy gaat vrijwel tegen iedere publieke waarde</a:t>
            </a:r>
          </a:p>
          <a:p>
            <a:pPr lvl="1"/>
            <a:r>
              <a:rPr lang="nl-NL" dirty="0" smtClean="0"/>
              <a:t>Door verticale werking, weinig botsing van rechten</a:t>
            </a:r>
          </a:p>
          <a:p>
            <a:pPr lvl="1"/>
            <a:r>
              <a:rPr lang="nl-NL" dirty="0" smtClean="0"/>
              <a:t>Niet-absoluut recht, zelfs niet noodstand</a:t>
            </a:r>
          </a:p>
          <a:p>
            <a:pPr lvl="1"/>
            <a:r>
              <a:rPr lang="nl-NL" dirty="0" smtClean="0"/>
              <a:t>Belangenafweging en proportionaliteit</a:t>
            </a:r>
          </a:p>
        </p:txBody>
      </p:sp>
    </p:spTree>
    <p:extLst>
      <p:ext uri="{BB962C8B-B14F-4D97-AF65-F5344CB8AC3E}">
        <p14:creationId xmlns:p14="http://schemas.microsoft.com/office/powerpoint/2010/main" val="874623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ltLang="en-US" dirty="0" smtClean="0"/>
              <a:t>(3) </a:t>
            </a:r>
            <a:r>
              <a:rPr lang="nl-NL" dirty="0"/>
              <a:t>Uitdagingen</a:t>
            </a:r>
            <a:endParaRPr lang="en-US" dirty="0"/>
          </a:p>
        </p:txBody>
      </p:sp>
      <p:sp>
        <p:nvSpPr>
          <p:cNvPr id="3" name="Content Placeholder 2"/>
          <p:cNvSpPr>
            <a:spLocks noGrp="1"/>
          </p:cNvSpPr>
          <p:nvPr>
            <p:ph idx="1"/>
          </p:nvPr>
        </p:nvSpPr>
        <p:spPr/>
        <p:txBody>
          <a:bodyPr/>
          <a:lstStyle/>
          <a:p>
            <a:r>
              <a:rPr lang="nl-NL" altLang="en-US" dirty="0" smtClean="0"/>
              <a:t>1. Individueel recht claimen steeds lastiger</a:t>
            </a:r>
            <a:br>
              <a:rPr lang="nl-NL" altLang="en-US" dirty="0" smtClean="0"/>
            </a:br>
            <a:endParaRPr lang="nl-NL" altLang="en-US" dirty="0" smtClean="0"/>
          </a:p>
          <a:p>
            <a:pPr marL="0" indent="0">
              <a:buNone/>
            </a:pPr>
            <a:endParaRPr lang="nl-NL" altLang="en-US" dirty="0" smtClean="0"/>
          </a:p>
          <a:p>
            <a:r>
              <a:rPr lang="nl-NL" altLang="en-US" dirty="0" smtClean="0"/>
              <a:t>2. Individueel belang steeds meer op de achtergrond</a:t>
            </a:r>
            <a:br>
              <a:rPr lang="nl-NL" altLang="en-US" dirty="0" smtClean="0"/>
            </a:br>
            <a:endParaRPr lang="nl-NL" altLang="en-US" dirty="0" smtClean="0"/>
          </a:p>
          <a:p>
            <a:pPr marL="0" indent="0">
              <a:buNone/>
            </a:pPr>
            <a:endParaRPr lang="nl-NL" altLang="en-US" dirty="0" smtClean="0"/>
          </a:p>
          <a:p>
            <a:r>
              <a:rPr lang="nl-NL" altLang="en-US" dirty="0" smtClean="0"/>
              <a:t>3. Belangenafweging steeds minder eenvoudig</a:t>
            </a:r>
          </a:p>
        </p:txBody>
      </p:sp>
    </p:spTree>
    <p:extLst>
      <p:ext uri="{BB962C8B-B14F-4D97-AF65-F5344CB8AC3E}">
        <p14:creationId xmlns:p14="http://schemas.microsoft.com/office/powerpoint/2010/main" val="18501116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0"/>
            <a:ext cx="8928992" cy="6858000"/>
          </a:xfrm>
        </p:spPr>
        <p:txBody>
          <a:bodyPr>
            <a:normAutofit fontScale="62500" lnSpcReduction="20000"/>
          </a:bodyPr>
          <a:lstStyle/>
          <a:p>
            <a:r>
              <a:rPr lang="nl-NL" dirty="0" smtClean="0"/>
              <a:t>Big Data</a:t>
            </a:r>
          </a:p>
          <a:p>
            <a:pPr lvl="1"/>
            <a:r>
              <a:rPr lang="nl-NL" dirty="0" smtClean="0"/>
              <a:t>Geen vooraf doel, maar bulk verzameling</a:t>
            </a:r>
          </a:p>
          <a:p>
            <a:pPr lvl="1"/>
            <a:r>
              <a:rPr lang="nl-NL" dirty="0" smtClean="0"/>
              <a:t>Niet over personen, maar grote groepen/iedereen + niet privédata maar vaak ook </a:t>
            </a:r>
            <a:r>
              <a:rPr lang="nl-NL" dirty="0" err="1" smtClean="0"/>
              <a:t>metadata</a:t>
            </a:r>
            <a:endParaRPr lang="nl-NL" dirty="0" smtClean="0"/>
          </a:p>
          <a:p>
            <a:pPr lvl="1"/>
            <a:r>
              <a:rPr lang="nl-NL" dirty="0" smtClean="0"/>
              <a:t>Risicoprofielen &gt; politie, zorgverzekeraars en advertenties</a:t>
            </a:r>
          </a:p>
          <a:p>
            <a:r>
              <a:rPr lang="nl-NL" dirty="0" smtClean="0"/>
              <a:t>Uitdagingen voor data protectie</a:t>
            </a:r>
          </a:p>
          <a:p>
            <a:pPr lvl="1"/>
            <a:r>
              <a:rPr lang="nl-NL" dirty="0" smtClean="0"/>
              <a:t>Data minimalisatie</a:t>
            </a:r>
          </a:p>
          <a:p>
            <a:pPr lvl="1"/>
            <a:r>
              <a:rPr lang="nl-NL" dirty="0" smtClean="0"/>
              <a:t>Doelbinding</a:t>
            </a:r>
          </a:p>
          <a:p>
            <a:pPr lvl="1"/>
            <a:r>
              <a:rPr lang="nl-NL" dirty="0" smtClean="0"/>
              <a:t>Niet verzamelen, maar gebruik &gt; misschien meer machtsmisbruik of discriminatieproblemen?</a:t>
            </a:r>
          </a:p>
          <a:p>
            <a:r>
              <a:rPr lang="nl-NL" dirty="0" smtClean="0"/>
              <a:t>Uitdagingen voor privacybescherming</a:t>
            </a:r>
          </a:p>
          <a:p>
            <a:pPr lvl="1"/>
            <a:r>
              <a:rPr lang="nl-NL" dirty="0" smtClean="0"/>
              <a:t>Individuele klacht</a:t>
            </a:r>
          </a:p>
          <a:p>
            <a:pPr lvl="2"/>
            <a:r>
              <a:rPr lang="nl-NL" dirty="0" smtClean="0"/>
              <a:t>Onbekend met dataverzameling, door inlichtingendiensten, bedrijven en individuele personen.</a:t>
            </a:r>
          </a:p>
          <a:p>
            <a:pPr lvl="2"/>
            <a:r>
              <a:rPr lang="nl-NL" dirty="0" smtClean="0"/>
              <a:t>Ondoenlijk om alles te controleren en klacht in te dienen</a:t>
            </a:r>
          </a:p>
          <a:p>
            <a:pPr lvl="1"/>
            <a:r>
              <a:rPr lang="nl-NL" dirty="0" smtClean="0"/>
              <a:t>Individueel belang</a:t>
            </a:r>
          </a:p>
          <a:p>
            <a:pPr lvl="2"/>
            <a:r>
              <a:rPr lang="nl-NL" dirty="0" smtClean="0"/>
              <a:t>Persoonlijke schade überhaupt moeilijk aan te tonen &gt; behoefte class actions, hypothetische en in abstracto claims</a:t>
            </a:r>
          </a:p>
          <a:p>
            <a:pPr lvl="2"/>
            <a:r>
              <a:rPr lang="nl-NL" dirty="0" smtClean="0"/>
              <a:t>Niet een individueel belang (autonomie, vrijheid, waardigheid) op het spel te staan, maar een publiek belang</a:t>
            </a:r>
          </a:p>
          <a:p>
            <a:pPr lvl="3"/>
            <a:r>
              <a:rPr lang="nl-NL" dirty="0" smtClean="0"/>
              <a:t>Bij NSA bijvoorbeeld machtsmisbruik en fundamentele voorwaarde rechtstaat</a:t>
            </a:r>
          </a:p>
          <a:p>
            <a:pPr lvl="3"/>
            <a:r>
              <a:rPr lang="nl-NL" dirty="0" smtClean="0"/>
              <a:t>Ook NVSA en NVJ betrokken bij klacht &gt; constitutieve waarden van vertrouwelijkheid journalist en bron en advocaat en cliënt.</a:t>
            </a:r>
          </a:p>
          <a:p>
            <a:pPr lvl="3"/>
            <a:r>
              <a:rPr lang="nl-NL" dirty="0" smtClean="0"/>
              <a:t>Zie EPD &gt; ondermijnt arts patiënt vertrouwelijkheid &gt; naar arts toegaan, open zijn over ziekten, mogelijkheid tot preventie</a:t>
            </a:r>
          </a:p>
          <a:p>
            <a:pPr lvl="1"/>
            <a:r>
              <a:rPr lang="nl-NL" dirty="0" smtClean="0"/>
              <a:t>Belangenafweging</a:t>
            </a:r>
          </a:p>
          <a:p>
            <a:pPr lvl="2"/>
            <a:r>
              <a:rPr lang="nl-NL" dirty="0" smtClean="0"/>
              <a:t>Individuele belangen zijn vaag</a:t>
            </a:r>
          </a:p>
          <a:p>
            <a:pPr lvl="2"/>
            <a:r>
              <a:rPr lang="nl-NL" dirty="0" smtClean="0"/>
              <a:t>Relatie tot algemene belangen vaag, zeker op individueel niveau</a:t>
            </a:r>
          </a:p>
          <a:p>
            <a:pPr lvl="2"/>
            <a:r>
              <a:rPr lang="nl-NL" dirty="0" smtClean="0"/>
              <a:t>Zijn hier niet absolute, in plaats van relatieve waarde mee gemoeid</a:t>
            </a:r>
            <a:endParaRPr lang="en-US" dirty="0"/>
          </a:p>
        </p:txBody>
      </p:sp>
    </p:spTree>
    <p:extLst>
      <p:ext uri="{BB962C8B-B14F-4D97-AF65-F5344CB8AC3E}">
        <p14:creationId xmlns:p14="http://schemas.microsoft.com/office/powerpoint/2010/main" val="33016384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ltLang="en-US" dirty="0" smtClean="0"/>
              <a:t>(4) Alternatief model</a:t>
            </a:r>
            <a:endParaRPr lang="en-US" dirty="0"/>
          </a:p>
        </p:txBody>
      </p:sp>
      <p:sp>
        <p:nvSpPr>
          <p:cNvPr id="3" name="Content Placeholder 2"/>
          <p:cNvSpPr>
            <a:spLocks noGrp="1"/>
          </p:cNvSpPr>
          <p:nvPr>
            <p:ph idx="1"/>
          </p:nvPr>
        </p:nvSpPr>
        <p:spPr/>
        <p:txBody>
          <a:bodyPr/>
          <a:lstStyle/>
          <a:p>
            <a:r>
              <a:rPr lang="nl-NL" altLang="en-US" dirty="0" smtClean="0"/>
              <a:t>1. Privacy als </a:t>
            </a:r>
            <a:r>
              <a:rPr lang="nl-NL" altLang="en-US" dirty="0" smtClean="0"/>
              <a:t>plicht</a:t>
            </a:r>
            <a:r>
              <a:rPr lang="nl-NL" altLang="en-US" dirty="0" smtClean="0"/>
              <a:t/>
            </a:r>
            <a:br>
              <a:rPr lang="nl-NL" altLang="en-US" dirty="0" smtClean="0"/>
            </a:br>
            <a:endParaRPr lang="nl-NL" altLang="en-US" dirty="0" smtClean="0"/>
          </a:p>
          <a:p>
            <a:endParaRPr lang="nl-NL" altLang="en-US" dirty="0" smtClean="0"/>
          </a:p>
          <a:p>
            <a:r>
              <a:rPr lang="nl-NL" altLang="en-US" dirty="0" smtClean="0"/>
              <a:t>2. Publiek belang</a:t>
            </a:r>
          </a:p>
          <a:p>
            <a:pPr marL="0" indent="0">
              <a:buNone/>
            </a:pPr>
            <a:endParaRPr lang="nl-NL" altLang="en-US" dirty="0" smtClean="0"/>
          </a:p>
          <a:p>
            <a:pPr marL="0" indent="0">
              <a:buNone/>
            </a:pPr>
            <a:endParaRPr lang="nl-NL" altLang="en-US" dirty="0" smtClean="0"/>
          </a:p>
          <a:p>
            <a:r>
              <a:rPr lang="nl-NL" altLang="en-US" dirty="0" smtClean="0"/>
              <a:t>3. Intrinsieke belangenafweging </a:t>
            </a:r>
          </a:p>
        </p:txBody>
      </p:sp>
    </p:spTree>
    <p:extLst>
      <p:ext uri="{BB962C8B-B14F-4D97-AF65-F5344CB8AC3E}">
        <p14:creationId xmlns:p14="http://schemas.microsoft.com/office/powerpoint/2010/main" val="6065531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6632"/>
            <a:ext cx="8784976" cy="6624736"/>
          </a:xfrm>
        </p:spPr>
        <p:txBody>
          <a:bodyPr>
            <a:normAutofit fontScale="92500" lnSpcReduction="20000"/>
          </a:bodyPr>
          <a:lstStyle/>
          <a:p>
            <a:r>
              <a:rPr lang="nl-NL" altLang="en-US" dirty="0"/>
              <a:t>1. Privacy als </a:t>
            </a:r>
            <a:r>
              <a:rPr lang="nl-NL" altLang="en-US" dirty="0" smtClean="0"/>
              <a:t>plicht</a:t>
            </a:r>
          </a:p>
          <a:p>
            <a:pPr lvl="1"/>
            <a:r>
              <a:rPr lang="nl-NL" altLang="en-US" dirty="0" smtClean="0"/>
              <a:t>Omkering bewijslast: Aangaande zorgplichten en machtsmisbruik</a:t>
            </a:r>
          </a:p>
          <a:p>
            <a:pPr lvl="1"/>
            <a:r>
              <a:rPr lang="nl-NL" altLang="en-US" dirty="0" smtClean="0"/>
              <a:t>Geen individueel belanghebbende, schade aantonen</a:t>
            </a:r>
          </a:p>
          <a:p>
            <a:pPr lvl="1"/>
            <a:r>
              <a:rPr lang="nl-NL" altLang="en-US" dirty="0"/>
              <a:t>I</a:t>
            </a:r>
            <a:r>
              <a:rPr lang="nl-NL" altLang="en-US" dirty="0" smtClean="0"/>
              <a:t>n abstracto, </a:t>
            </a:r>
            <a:r>
              <a:rPr lang="nl-NL" altLang="en-US" dirty="0" err="1" smtClean="0"/>
              <a:t>hypotetische</a:t>
            </a:r>
            <a:r>
              <a:rPr lang="nl-NL" altLang="en-US" dirty="0" smtClean="0"/>
              <a:t> klachten en class actions</a:t>
            </a:r>
            <a:endParaRPr lang="nl-NL" altLang="en-US" dirty="0"/>
          </a:p>
          <a:p>
            <a:r>
              <a:rPr lang="nl-NL" altLang="en-US" dirty="0"/>
              <a:t>2. Publiek </a:t>
            </a:r>
            <a:r>
              <a:rPr lang="nl-NL" altLang="en-US" dirty="0" smtClean="0"/>
              <a:t>belang</a:t>
            </a:r>
          </a:p>
          <a:p>
            <a:pPr lvl="1"/>
            <a:r>
              <a:rPr lang="nl-NL" altLang="en-US" dirty="0" smtClean="0"/>
              <a:t>Constitutieve waarde voor essentiële instituten</a:t>
            </a:r>
            <a:endParaRPr lang="nl-NL" altLang="en-US" dirty="0"/>
          </a:p>
          <a:p>
            <a:r>
              <a:rPr lang="nl-NL" altLang="en-US" dirty="0"/>
              <a:t>3. Intrinsieke belangenafweging </a:t>
            </a:r>
            <a:endParaRPr lang="nl-NL" altLang="en-US" dirty="0" smtClean="0"/>
          </a:p>
          <a:p>
            <a:pPr lvl="1"/>
            <a:r>
              <a:rPr lang="nl-NL" altLang="en-US" dirty="0" smtClean="0"/>
              <a:t>Noodzakelijkheidstoets: Noodzakelijkheid</a:t>
            </a:r>
            <a:r>
              <a:rPr lang="nl-NL" altLang="en-US" dirty="0"/>
              <a:t>, proportionaliteit en subsidiariteit</a:t>
            </a:r>
          </a:p>
          <a:p>
            <a:pPr marL="0" indent="0">
              <a:buNone/>
            </a:pPr>
            <a:endParaRPr lang="nl-NL" altLang="en-US" sz="1900" dirty="0"/>
          </a:p>
          <a:p>
            <a:pPr marL="0" indent="0">
              <a:buNone/>
            </a:pPr>
            <a:r>
              <a:rPr lang="nl-NL" altLang="en-US" dirty="0" smtClean="0"/>
              <a:t>Gegevensbescherming</a:t>
            </a:r>
          </a:p>
          <a:p>
            <a:pPr marL="514350" indent="-514350">
              <a:buAutoNum type="arabicPeriod"/>
            </a:pPr>
            <a:r>
              <a:rPr lang="nl-NL" altLang="en-US" dirty="0" smtClean="0"/>
              <a:t>Circulair model van data</a:t>
            </a:r>
          </a:p>
          <a:p>
            <a:pPr marL="514350" indent="-514350">
              <a:buAutoNum type="arabicPeriod"/>
            </a:pPr>
            <a:r>
              <a:rPr lang="nl-NL" altLang="en-US" dirty="0" smtClean="0"/>
              <a:t>Idee van verzamelen verlaten &gt; gebruik</a:t>
            </a:r>
          </a:p>
          <a:p>
            <a:pPr marL="514350" indent="-514350">
              <a:buAutoNum type="arabicPeriod"/>
            </a:pPr>
            <a:r>
              <a:rPr lang="nl-NL" altLang="en-US" smtClean="0"/>
              <a:t>Doelbinding</a:t>
            </a:r>
            <a:endParaRPr lang="nl-NL" altLang="en-US" dirty="0" smtClean="0"/>
          </a:p>
          <a:p>
            <a:pPr marL="514350" indent="-514350">
              <a:buAutoNum type="arabicPeriod"/>
            </a:pPr>
            <a:r>
              <a:rPr lang="nl-NL" altLang="en-US" dirty="0" smtClean="0"/>
              <a:t>“persoonlijke” data, naar “</a:t>
            </a:r>
            <a:r>
              <a:rPr lang="nl-NL" altLang="en-US" dirty="0" err="1" smtClean="0"/>
              <a:t>groeps</a:t>
            </a:r>
            <a:r>
              <a:rPr lang="nl-NL" altLang="en-US" dirty="0" smtClean="0"/>
              <a:t>” data</a:t>
            </a:r>
          </a:p>
        </p:txBody>
      </p:sp>
    </p:spTree>
    <p:extLst>
      <p:ext uri="{BB962C8B-B14F-4D97-AF65-F5344CB8AC3E}">
        <p14:creationId xmlns:p14="http://schemas.microsoft.com/office/powerpoint/2010/main" val="21807137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1905187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Overzicht</a:t>
            </a:r>
            <a:endParaRPr lang="nl-NL" dirty="0"/>
          </a:p>
        </p:txBody>
      </p:sp>
      <p:sp>
        <p:nvSpPr>
          <p:cNvPr id="3" name="Content Placeholder 2"/>
          <p:cNvSpPr>
            <a:spLocks noGrp="1"/>
          </p:cNvSpPr>
          <p:nvPr>
            <p:ph idx="1"/>
          </p:nvPr>
        </p:nvSpPr>
        <p:spPr/>
        <p:txBody>
          <a:bodyPr/>
          <a:lstStyle/>
          <a:p>
            <a:pPr marL="514350" indent="-514350">
              <a:buAutoNum type="arabicPeriod"/>
            </a:pPr>
            <a:r>
              <a:rPr lang="nl-NL" dirty="0" smtClean="0"/>
              <a:t>Achtergrond Privacy &amp; Gegevensbescherming</a:t>
            </a:r>
            <a:br>
              <a:rPr lang="nl-NL" dirty="0" smtClean="0"/>
            </a:br>
            <a:endParaRPr lang="nl-NL" dirty="0" smtClean="0"/>
          </a:p>
          <a:p>
            <a:pPr marL="514350" indent="-514350">
              <a:buAutoNum type="arabicPeriod"/>
            </a:pPr>
            <a:r>
              <a:rPr lang="nl-NL" dirty="0" smtClean="0"/>
              <a:t>Uitgangspunten</a:t>
            </a:r>
            <a:r>
              <a:rPr lang="nl-NL" dirty="0" smtClean="0"/>
              <a:t/>
            </a:r>
            <a:br>
              <a:rPr lang="nl-NL" dirty="0" smtClean="0"/>
            </a:br>
            <a:endParaRPr lang="nl-NL" dirty="0" smtClean="0"/>
          </a:p>
          <a:p>
            <a:pPr marL="514350" indent="-514350">
              <a:buAutoNum type="arabicPeriod"/>
            </a:pPr>
            <a:r>
              <a:rPr lang="nl-NL" dirty="0" smtClean="0"/>
              <a:t>Uitdagingen in het kader van Big Data</a:t>
            </a:r>
            <a:br>
              <a:rPr lang="nl-NL" dirty="0" smtClean="0"/>
            </a:br>
            <a:endParaRPr lang="nl-NL" dirty="0" smtClean="0"/>
          </a:p>
          <a:p>
            <a:pPr marL="514350" indent="-514350">
              <a:buAutoNum type="arabicPeriod"/>
            </a:pPr>
            <a:r>
              <a:rPr lang="nl-NL" dirty="0" smtClean="0"/>
              <a:t>Alternatief model</a:t>
            </a:r>
            <a:endParaRPr lang="nl-NL" dirty="0"/>
          </a:p>
        </p:txBody>
      </p:sp>
    </p:spTree>
    <p:extLst>
      <p:ext uri="{BB962C8B-B14F-4D97-AF65-F5344CB8AC3E}">
        <p14:creationId xmlns:p14="http://schemas.microsoft.com/office/powerpoint/2010/main" val="20619705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4484118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(1) Privacy en gegevensbescherming</a:t>
            </a:r>
          </a:p>
        </p:txBody>
      </p:sp>
      <p:sp>
        <p:nvSpPr>
          <p:cNvPr id="3" name="Content Placeholder 2"/>
          <p:cNvSpPr>
            <a:spLocks noGrp="1"/>
          </p:cNvSpPr>
          <p:nvPr>
            <p:ph idx="1"/>
          </p:nvPr>
        </p:nvSpPr>
        <p:spPr>
          <a:xfrm>
            <a:off x="457200" y="1600200"/>
            <a:ext cx="8229600" cy="5141168"/>
          </a:xfrm>
          <a:solidFill>
            <a:schemeClr val="bg1"/>
          </a:solidFill>
        </p:spPr>
        <p:txBody>
          <a:bodyPr>
            <a:normAutofit fontScale="70000" lnSpcReduction="20000"/>
          </a:bodyPr>
          <a:lstStyle/>
          <a:p>
            <a:pPr marL="0" indent="0">
              <a:buNone/>
            </a:pPr>
            <a:r>
              <a:rPr lang="en-US" dirty="0" err="1" smtClean="0"/>
              <a:t>Handvest</a:t>
            </a:r>
            <a:r>
              <a:rPr lang="en-US" dirty="0" smtClean="0"/>
              <a:t> van de </a:t>
            </a:r>
            <a:r>
              <a:rPr lang="en-US" dirty="0" err="1" smtClean="0"/>
              <a:t>Grondrechten</a:t>
            </a:r>
            <a:r>
              <a:rPr lang="en-US" dirty="0" smtClean="0"/>
              <a:t> van de </a:t>
            </a:r>
            <a:r>
              <a:rPr lang="en-US" dirty="0" err="1" smtClean="0"/>
              <a:t>Europese</a:t>
            </a:r>
            <a:r>
              <a:rPr lang="en-US" dirty="0" smtClean="0"/>
              <a:t> </a:t>
            </a:r>
            <a:r>
              <a:rPr lang="en-US" dirty="0" err="1" smtClean="0"/>
              <a:t>Unie</a:t>
            </a:r>
            <a:r>
              <a:rPr lang="en-US" dirty="0" smtClean="0"/>
              <a:t/>
            </a:r>
            <a:br>
              <a:rPr lang="en-US" dirty="0" smtClean="0"/>
            </a:br>
            <a:endParaRPr lang="en-US" dirty="0" smtClean="0"/>
          </a:p>
          <a:p>
            <a:pPr marL="0" indent="0">
              <a:buNone/>
            </a:pPr>
            <a:r>
              <a:rPr lang="en-US" dirty="0" err="1" smtClean="0"/>
              <a:t>Artikel</a:t>
            </a:r>
            <a:r>
              <a:rPr lang="en-US" dirty="0" smtClean="0"/>
              <a:t> 7 - </a:t>
            </a:r>
            <a:r>
              <a:rPr lang="nl-NL" dirty="0" smtClean="0"/>
              <a:t>Eerbiediging </a:t>
            </a:r>
            <a:r>
              <a:rPr lang="nl-NL" dirty="0"/>
              <a:t>van het </a:t>
            </a:r>
            <a:r>
              <a:rPr lang="nl-NL" dirty="0" err="1"/>
              <a:t>privé-leven</a:t>
            </a:r>
            <a:r>
              <a:rPr lang="nl-NL" dirty="0"/>
              <a:t> en het familie- en </a:t>
            </a:r>
            <a:r>
              <a:rPr lang="nl-NL" dirty="0" smtClean="0"/>
              <a:t>gezinsleven</a:t>
            </a:r>
          </a:p>
          <a:p>
            <a:pPr marL="0" indent="0">
              <a:buNone/>
            </a:pPr>
            <a:r>
              <a:rPr lang="nl-NL" dirty="0" smtClean="0"/>
              <a:t>Eenieder </a:t>
            </a:r>
            <a:r>
              <a:rPr lang="nl-NL" dirty="0"/>
              <a:t>heeft recht op eerbiediging van zijn </a:t>
            </a:r>
            <a:r>
              <a:rPr lang="nl-NL" dirty="0" err="1"/>
              <a:t>privé-leven</a:t>
            </a:r>
            <a:r>
              <a:rPr lang="nl-NL" dirty="0"/>
              <a:t>, zijn familie- en gezinsleven, zijn woning </a:t>
            </a:r>
            <a:r>
              <a:rPr lang="nl-NL" dirty="0" smtClean="0"/>
              <a:t>en </a:t>
            </a:r>
            <a:r>
              <a:rPr lang="en-US" dirty="0" err="1" smtClean="0"/>
              <a:t>zijn</a:t>
            </a:r>
            <a:r>
              <a:rPr lang="en-US" dirty="0" smtClean="0"/>
              <a:t> </a:t>
            </a:r>
            <a:r>
              <a:rPr lang="en-US" dirty="0" err="1" smtClean="0"/>
              <a:t>communicatie</a:t>
            </a:r>
            <a:r>
              <a:rPr lang="en-US" dirty="0" smtClean="0"/>
              <a:t>.</a:t>
            </a:r>
          </a:p>
          <a:p>
            <a:pPr marL="0" indent="0">
              <a:buNone/>
            </a:pPr>
            <a:endParaRPr lang="en-US" dirty="0"/>
          </a:p>
          <a:p>
            <a:pPr marL="0" indent="0">
              <a:buNone/>
            </a:pPr>
            <a:r>
              <a:rPr lang="en-US" dirty="0" err="1" smtClean="0"/>
              <a:t>Artikel</a:t>
            </a:r>
            <a:r>
              <a:rPr lang="en-US" dirty="0" smtClean="0"/>
              <a:t> 8 - </a:t>
            </a:r>
            <a:r>
              <a:rPr lang="en-US" dirty="0" err="1" smtClean="0"/>
              <a:t>Bescherming</a:t>
            </a:r>
            <a:r>
              <a:rPr lang="en-US" dirty="0" smtClean="0"/>
              <a:t> </a:t>
            </a:r>
            <a:r>
              <a:rPr lang="en-US" dirty="0"/>
              <a:t>van </a:t>
            </a:r>
            <a:r>
              <a:rPr lang="en-US" dirty="0" err="1"/>
              <a:t>persoonsgegevens</a:t>
            </a:r>
            <a:endParaRPr lang="en-US" dirty="0"/>
          </a:p>
          <a:p>
            <a:pPr marL="0" indent="0">
              <a:buNone/>
            </a:pPr>
            <a:r>
              <a:rPr lang="nl-NL" dirty="0"/>
              <a:t>1. Eenieder heeft recht op bescherming van de hem betreffende persoonsgegevens.</a:t>
            </a:r>
          </a:p>
          <a:p>
            <a:pPr marL="0" indent="0">
              <a:buNone/>
            </a:pPr>
            <a:r>
              <a:rPr lang="nl-NL" dirty="0"/>
              <a:t>2. Deze gegevens moeten eerlijk worden verwerkt, voor bepaalde doeleinden en met </a:t>
            </a:r>
            <a:r>
              <a:rPr lang="nl-NL" dirty="0" smtClean="0"/>
              <a:t>toestemming van </a:t>
            </a:r>
            <a:r>
              <a:rPr lang="nl-NL" dirty="0"/>
              <a:t>de betrokkene of op basis van een andere gerechtvaardigde grondslag waarin de wet </a:t>
            </a:r>
            <a:r>
              <a:rPr lang="nl-NL" dirty="0" smtClean="0"/>
              <a:t>voorziet. Eenieder </a:t>
            </a:r>
            <a:r>
              <a:rPr lang="nl-NL" dirty="0"/>
              <a:t>heeft recht op toegang tot de over hem verzamelde gegevens en op rectificatie daarvan.</a:t>
            </a:r>
          </a:p>
          <a:p>
            <a:pPr marL="0" indent="0">
              <a:buNone/>
            </a:pPr>
            <a:r>
              <a:rPr lang="nl-NL" dirty="0"/>
              <a:t>3. Een onafhankelijke autoriteit ziet toe op de naleving van deze regels.</a:t>
            </a:r>
            <a:endParaRPr lang="en-US" dirty="0"/>
          </a:p>
        </p:txBody>
      </p:sp>
    </p:spTree>
    <p:extLst>
      <p:ext uri="{BB962C8B-B14F-4D97-AF65-F5344CB8AC3E}">
        <p14:creationId xmlns:p14="http://schemas.microsoft.com/office/powerpoint/2010/main" val="32439245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(1) Privacy en gegevensbescherming</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81119175"/>
              </p:ext>
            </p:extLst>
          </p:nvPr>
        </p:nvGraphicFramePr>
        <p:xfrm>
          <a:off x="467544" y="1268760"/>
          <a:ext cx="8229600" cy="5846269"/>
        </p:xfrm>
        <a:graphic>
          <a:graphicData uri="http://schemas.openxmlformats.org/drawingml/2006/table">
            <a:tbl>
              <a:tblPr firstRow="1" bandRow="1">
                <a:tableStyleId>{5C22544A-7EE6-4342-B048-85BDC9FD1C3A}</a:tableStyleId>
              </a:tblPr>
              <a:tblGrid>
                <a:gridCol w="1162472"/>
                <a:gridCol w="1512168"/>
                <a:gridCol w="1656184"/>
                <a:gridCol w="1656184"/>
                <a:gridCol w="2242592"/>
              </a:tblGrid>
              <a:tr h="725629">
                <a:tc>
                  <a:txBody>
                    <a:bodyPr/>
                    <a:lstStyle/>
                    <a:p>
                      <a:endParaRPr lang="nl-NL" dirty="0"/>
                    </a:p>
                  </a:txBody>
                  <a:tcPr/>
                </a:tc>
                <a:tc>
                  <a:txBody>
                    <a:bodyPr/>
                    <a:lstStyle/>
                    <a:p>
                      <a:r>
                        <a:rPr lang="nl-NL" dirty="0" smtClean="0"/>
                        <a:t>Domein</a:t>
                      </a:r>
                      <a:endParaRPr lang="nl-NL" dirty="0"/>
                    </a:p>
                  </a:txBody>
                  <a:tcPr/>
                </a:tc>
                <a:tc>
                  <a:txBody>
                    <a:bodyPr/>
                    <a:lstStyle/>
                    <a:p>
                      <a:r>
                        <a:rPr lang="nl-NL" dirty="0" smtClean="0"/>
                        <a:t>Relaties</a:t>
                      </a:r>
                      <a:endParaRPr lang="nl-NL" dirty="0"/>
                    </a:p>
                  </a:txBody>
                  <a:tcPr/>
                </a:tc>
                <a:tc>
                  <a:txBody>
                    <a:bodyPr/>
                    <a:lstStyle/>
                    <a:p>
                      <a:r>
                        <a:rPr lang="nl-NL" dirty="0" smtClean="0"/>
                        <a:t>Achtergrond</a:t>
                      </a:r>
                      <a:endParaRPr lang="nl-NL" dirty="0"/>
                    </a:p>
                  </a:txBody>
                  <a:tcPr/>
                </a:tc>
                <a:tc>
                  <a:txBody>
                    <a:bodyPr/>
                    <a:lstStyle/>
                    <a:p>
                      <a:r>
                        <a:rPr lang="nl-NL" dirty="0" smtClean="0"/>
                        <a:t>Doel/aard</a:t>
                      </a:r>
                      <a:endParaRPr lang="nl-NL" dirty="0"/>
                    </a:p>
                  </a:txBody>
                  <a:tcPr/>
                </a:tc>
              </a:tr>
              <a:tr h="1883733">
                <a:tc>
                  <a:txBody>
                    <a:bodyPr/>
                    <a:lstStyle/>
                    <a:p>
                      <a:endParaRPr lang="nl-NL" dirty="0" smtClean="0"/>
                    </a:p>
                    <a:p>
                      <a:endParaRPr lang="nl-NL" dirty="0" smtClean="0"/>
                    </a:p>
                    <a:p>
                      <a:r>
                        <a:rPr lang="nl-NL" b="1" dirty="0" smtClean="0"/>
                        <a:t>Privacy</a:t>
                      </a:r>
                      <a:endParaRPr lang="nl-NL" b="1" dirty="0"/>
                    </a:p>
                  </a:txBody>
                  <a:tcPr/>
                </a:tc>
                <a:tc>
                  <a:txBody>
                    <a:bodyPr/>
                    <a:lstStyle/>
                    <a:p>
                      <a:endParaRPr lang="nl-NL" dirty="0" smtClean="0"/>
                    </a:p>
                    <a:p>
                      <a:endParaRPr lang="nl-NL" dirty="0" smtClean="0"/>
                    </a:p>
                    <a:p>
                      <a:r>
                        <a:rPr lang="nl-NL" dirty="0" smtClean="0"/>
                        <a:t>Beschermt primair de privésfeer</a:t>
                      </a:r>
                      <a:endParaRPr lang="nl-NL" dirty="0"/>
                    </a:p>
                  </a:txBody>
                  <a:tcPr/>
                </a:tc>
                <a:tc>
                  <a:txBody>
                    <a:bodyPr/>
                    <a:lstStyle/>
                    <a:p>
                      <a:endParaRPr lang="nl-NL" dirty="0" smtClean="0"/>
                    </a:p>
                    <a:p>
                      <a:endParaRPr lang="nl-NL" dirty="0" smtClean="0"/>
                    </a:p>
                    <a:p>
                      <a:r>
                        <a:rPr lang="nl-NL" dirty="0" smtClean="0"/>
                        <a:t>Betreft primair</a:t>
                      </a:r>
                      <a:r>
                        <a:rPr lang="nl-NL" baseline="0" dirty="0" smtClean="0"/>
                        <a:t> verticale relaties (burger-staat)</a:t>
                      </a:r>
                      <a:endParaRPr lang="nl-NL" dirty="0"/>
                    </a:p>
                  </a:txBody>
                  <a:tcPr/>
                </a:tc>
                <a:tc>
                  <a:txBody>
                    <a:bodyPr/>
                    <a:lstStyle/>
                    <a:p>
                      <a:endParaRPr lang="nl-NL" dirty="0" smtClean="0"/>
                    </a:p>
                    <a:p>
                      <a:endParaRPr lang="nl-NL" dirty="0" smtClean="0"/>
                    </a:p>
                    <a:p>
                      <a:r>
                        <a:rPr lang="nl-NL" dirty="0" smtClean="0"/>
                        <a:t>Opkomst</a:t>
                      </a:r>
                      <a:r>
                        <a:rPr lang="nl-NL" baseline="0" dirty="0" smtClean="0"/>
                        <a:t> natiestaten</a:t>
                      </a:r>
                      <a:endParaRPr lang="nl-NL" dirty="0" smtClean="0"/>
                    </a:p>
                  </a:txBody>
                  <a:tcPr/>
                </a:tc>
                <a:tc>
                  <a:txBody>
                    <a:bodyPr/>
                    <a:lstStyle/>
                    <a:p>
                      <a:endParaRPr lang="nl-NL" dirty="0" smtClean="0"/>
                    </a:p>
                    <a:p>
                      <a:endParaRPr lang="nl-NL" dirty="0" smtClean="0"/>
                    </a:p>
                    <a:p>
                      <a:r>
                        <a:rPr lang="nl-NL" dirty="0" smtClean="0"/>
                        <a:t>Aanvankelijk controle op machtsmisbruik,</a:t>
                      </a:r>
                      <a:r>
                        <a:rPr lang="nl-NL" baseline="0" dirty="0" smtClean="0"/>
                        <a:t> maar gaandeweg verworden tot subjectief persoonlijkheidsrecht</a:t>
                      </a:r>
                      <a:endParaRPr lang="nl-NL" dirty="0" smtClean="0"/>
                    </a:p>
                  </a:txBody>
                  <a:tcPr/>
                </a:tc>
              </a:tr>
              <a:tr h="1883733">
                <a:tc>
                  <a:txBody>
                    <a:bodyPr/>
                    <a:lstStyle/>
                    <a:p>
                      <a:endParaRPr lang="nl-NL" dirty="0" smtClean="0"/>
                    </a:p>
                    <a:p>
                      <a:endParaRPr lang="nl-NL" dirty="0" smtClean="0"/>
                    </a:p>
                    <a:p>
                      <a:r>
                        <a:rPr lang="nl-NL" b="1" dirty="0" smtClean="0"/>
                        <a:t>Gegevensbescherming</a:t>
                      </a:r>
                      <a:endParaRPr lang="nl-NL" b="1" dirty="0"/>
                    </a:p>
                  </a:txBody>
                  <a:tcPr/>
                </a:tc>
                <a:tc>
                  <a:txBody>
                    <a:bodyPr/>
                    <a:lstStyle/>
                    <a:p>
                      <a:endParaRPr lang="nl-NL" dirty="0" smtClean="0"/>
                    </a:p>
                    <a:p>
                      <a:endParaRPr lang="nl-NL" dirty="0" smtClean="0"/>
                    </a:p>
                    <a:p>
                      <a:r>
                        <a:rPr lang="nl-NL" dirty="0" smtClean="0"/>
                        <a:t>Biedt bescherming in zowel de privésfeer als het publieke domein</a:t>
                      </a:r>
                      <a:endParaRPr lang="nl-NL" dirty="0"/>
                    </a:p>
                  </a:txBody>
                  <a:tcPr/>
                </a:tc>
                <a:tc>
                  <a:txBody>
                    <a:bodyPr/>
                    <a:lstStyle/>
                    <a:p>
                      <a:endParaRPr lang="nl-NL" dirty="0" smtClean="0"/>
                    </a:p>
                    <a:p>
                      <a:endParaRPr lang="nl-NL" dirty="0" smtClean="0"/>
                    </a:p>
                    <a:p>
                      <a:r>
                        <a:rPr lang="nl-NL" dirty="0" smtClean="0"/>
                        <a:t>Betreft primair horizontale relaties (burgers </a:t>
                      </a:r>
                      <a:r>
                        <a:rPr lang="nl-NL" baseline="0" dirty="0" smtClean="0"/>
                        <a:t> en bedrijven) </a:t>
                      </a:r>
                      <a:endParaRPr lang="nl-NL" dirty="0"/>
                    </a:p>
                  </a:txBody>
                  <a:tcPr/>
                </a:tc>
                <a:tc>
                  <a:txBody>
                    <a:bodyPr/>
                    <a:lstStyle/>
                    <a:p>
                      <a:endParaRPr lang="nl-NL" dirty="0" smtClean="0"/>
                    </a:p>
                    <a:p>
                      <a:endParaRPr lang="nl-NL" dirty="0" smtClean="0"/>
                    </a:p>
                    <a:p>
                      <a:endParaRPr lang="nl-NL" dirty="0" smtClean="0"/>
                    </a:p>
                    <a:p>
                      <a:r>
                        <a:rPr lang="nl-NL" dirty="0" smtClean="0"/>
                        <a:t>Technologische</a:t>
                      </a:r>
                      <a:r>
                        <a:rPr lang="nl-NL" baseline="0" dirty="0" smtClean="0"/>
                        <a:t> ontwikkelingen</a:t>
                      </a:r>
                      <a:endParaRPr lang="nl-NL"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l-NL" dirty="0" smtClean="0"/>
                    </a:p>
                    <a:p>
                      <a:endParaRPr lang="nl-NL" dirty="0" smtClean="0"/>
                    </a:p>
                    <a:p>
                      <a:r>
                        <a:rPr lang="nl-NL" dirty="0" smtClean="0"/>
                        <a:t>Aanvankelijk controle op machtsmisbruik,</a:t>
                      </a:r>
                      <a:r>
                        <a:rPr lang="nl-NL" baseline="0" dirty="0" smtClean="0"/>
                        <a:t> maar gaandeweg verworden tot subjectief persoonlijkheidsrecht</a:t>
                      </a:r>
                      <a:endParaRPr lang="nl-NL"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nl-NL" dirty="0" smtClean="0"/>
                    </a:p>
                    <a:p>
                      <a:endParaRPr lang="nl-NL" dirty="0"/>
                    </a:p>
                  </a:txBody>
                  <a:tcPr/>
                </a:tc>
              </a:tr>
            </a:tbl>
          </a:graphicData>
        </a:graphic>
      </p:graphicFrame>
    </p:spTree>
    <p:extLst>
      <p:ext uri="{BB962C8B-B14F-4D97-AF65-F5344CB8AC3E}">
        <p14:creationId xmlns:p14="http://schemas.microsoft.com/office/powerpoint/2010/main" val="33272213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(1) Privacy en gegevensbescherming</a:t>
            </a:r>
            <a:endParaRPr lang="en-US" dirty="0"/>
          </a:p>
        </p:txBody>
      </p:sp>
      <p:sp>
        <p:nvSpPr>
          <p:cNvPr id="3" name="Content Placeholder 2"/>
          <p:cNvSpPr>
            <a:spLocks noGrp="1"/>
          </p:cNvSpPr>
          <p:nvPr>
            <p:ph idx="1"/>
          </p:nvPr>
        </p:nvSpPr>
        <p:spPr>
          <a:xfrm>
            <a:off x="457200" y="1600200"/>
            <a:ext cx="8229600" cy="4997152"/>
          </a:xfrm>
        </p:spPr>
        <p:txBody>
          <a:bodyPr>
            <a:normAutofit fontScale="77500" lnSpcReduction="20000"/>
          </a:bodyPr>
          <a:lstStyle/>
          <a:p>
            <a:pPr marL="0" indent="0">
              <a:buNone/>
            </a:pPr>
            <a:r>
              <a:rPr lang="en-US" b="1" dirty="0" smtClean="0"/>
              <a:t>ARTIKEL </a:t>
            </a:r>
            <a:r>
              <a:rPr lang="en-US" b="1" dirty="0"/>
              <a:t>8 </a:t>
            </a:r>
            <a:r>
              <a:rPr lang="en-US" dirty="0" smtClean="0"/>
              <a:t> </a:t>
            </a:r>
            <a:r>
              <a:rPr lang="nl-NL" b="1" dirty="0" smtClean="0"/>
              <a:t>Recht </a:t>
            </a:r>
            <a:r>
              <a:rPr lang="nl-NL" b="1" dirty="0"/>
              <a:t>op eerbiediging van privé-, familie- en gezinsleven </a:t>
            </a:r>
            <a:endParaRPr lang="nl-NL" dirty="0"/>
          </a:p>
          <a:p>
            <a:pPr marL="0" indent="0">
              <a:buNone/>
            </a:pPr>
            <a:endParaRPr lang="nl-NL" dirty="0" smtClean="0"/>
          </a:p>
          <a:p>
            <a:pPr marL="0" indent="0">
              <a:buNone/>
            </a:pPr>
            <a:r>
              <a:rPr lang="nl-NL" dirty="0" smtClean="0"/>
              <a:t>1</a:t>
            </a:r>
            <a:r>
              <a:rPr lang="nl-NL" dirty="0"/>
              <a:t>. Een ieder heeft recht op respect voor zijn privé leven, zijn familie- en gezinsleven, zijn woning en zijn correspondentie. </a:t>
            </a:r>
          </a:p>
          <a:p>
            <a:pPr marL="0" indent="0">
              <a:buNone/>
            </a:pPr>
            <a:endParaRPr lang="nl-NL" dirty="0" smtClean="0"/>
          </a:p>
          <a:p>
            <a:pPr marL="0" indent="0">
              <a:buNone/>
            </a:pPr>
            <a:r>
              <a:rPr lang="nl-NL" dirty="0" smtClean="0"/>
              <a:t>2</a:t>
            </a:r>
            <a:r>
              <a:rPr lang="nl-NL" dirty="0"/>
              <a:t>. Geen inmenging van enig openbaar gezag is toegestaan in de uitoefening van dit recht, dan voor zover bij de wet is voorzien en in een democratische samenleving noodzakelijk is in het belang van de nationale veiligheid, de openbare veiligheid of het economisch welzijn van het land, het voorkomen van wanordelijkheden en strafbare feiten, de bescherming van de gezondheid of de goede zeden of voor de bescherming van de rechten en vrijheden van anderen.</a:t>
            </a:r>
            <a:endParaRPr lang="en-US" dirty="0"/>
          </a:p>
        </p:txBody>
      </p:sp>
    </p:spTree>
    <p:extLst>
      <p:ext uri="{BB962C8B-B14F-4D97-AF65-F5344CB8AC3E}">
        <p14:creationId xmlns:p14="http://schemas.microsoft.com/office/powerpoint/2010/main" val="39182701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16632"/>
            <a:ext cx="8496944" cy="6552728"/>
          </a:xfrm>
        </p:spPr>
        <p:txBody>
          <a:bodyPr>
            <a:normAutofit fontScale="70000" lnSpcReduction="20000"/>
          </a:bodyPr>
          <a:lstStyle/>
          <a:p>
            <a:r>
              <a:rPr lang="nl-NL" dirty="0" smtClean="0"/>
              <a:t>X/ICELAND: T</a:t>
            </a:r>
            <a:r>
              <a:rPr lang="en-US" dirty="0" smtClean="0"/>
              <a:t>he right to respect for private life does not end there. It comprises also, to a certain degree, the right to establish and to develop relationships with other human beings, especially in the emotional field for the development and fulfillment of one's own personality. </a:t>
            </a:r>
          </a:p>
          <a:p>
            <a:r>
              <a:rPr lang="nl-NL" dirty="0" smtClean="0"/>
              <a:t>Ook positieve plichten </a:t>
            </a:r>
            <a:r>
              <a:rPr lang="nl-NL" dirty="0" smtClean="0"/>
              <a:t>staat</a:t>
            </a:r>
          </a:p>
          <a:p>
            <a:pPr marL="0" indent="0">
              <a:buNone/>
            </a:pPr>
            <a:endParaRPr lang="nl-NL" dirty="0"/>
          </a:p>
          <a:p>
            <a:r>
              <a:rPr lang="nl-NL" dirty="0"/>
              <a:t>Recht op reputatie, eer en goede </a:t>
            </a:r>
            <a:r>
              <a:rPr lang="nl-NL" dirty="0" smtClean="0"/>
              <a:t>naam  	</a:t>
            </a:r>
          </a:p>
          <a:p>
            <a:r>
              <a:rPr lang="nl-NL" dirty="0" smtClean="0"/>
              <a:t>Recht </a:t>
            </a:r>
            <a:r>
              <a:rPr lang="nl-NL" dirty="0"/>
              <a:t>om te trouwen en een gezin te stichten</a:t>
            </a:r>
          </a:p>
          <a:p>
            <a:r>
              <a:rPr lang="nl-NL" dirty="0" smtClean="0"/>
              <a:t>Contacten </a:t>
            </a:r>
            <a:r>
              <a:rPr lang="nl-NL" dirty="0"/>
              <a:t>onderhouden met </a:t>
            </a:r>
            <a:r>
              <a:rPr lang="nl-NL" dirty="0" smtClean="0"/>
              <a:t>derden 	</a:t>
            </a:r>
          </a:p>
          <a:p>
            <a:r>
              <a:rPr lang="nl-NL" dirty="0" smtClean="0"/>
              <a:t>Toegang </a:t>
            </a:r>
            <a:r>
              <a:rPr lang="nl-NL" dirty="0"/>
              <a:t>tot informatie </a:t>
            </a:r>
            <a:r>
              <a:rPr lang="nl-NL" dirty="0" smtClean="0"/>
              <a:t>identiteit</a:t>
            </a:r>
            <a:endParaRPr lang="nl-NL" dirty="0"/>
          </a:p>
          <a:p>
            <a:r>
              <a:rPr lang="nl-NL" dirty="0"/>
              <a:t>Recht om naam en identiteit te </a:t>
            </a:r>
            <a:r>
              <a:rPr lang="nl-NL" dirty="0" smtClean="0"/>
              <a:t>wijzigen 	</a:t>
            </a:r>
          </a:p>
          <a:p>
            <a:r>
              <a:rPr lang="nl-NL" dirty="0" smtClean="0"/>
              <a:t>Recht </a:t>
            </a:r>
            <a:r>
              <a:rPr lang="nl-NL" dirty="0"/>
              <a:t>op een eerlijk proces</a:t>
            </a:r>
          </a:p>
          <a:p>
            <a:r>
              <a:rPr lang="nl-NL" dirty="0"/>
              <a:t>Recht op eigendom en </a:t>
            </a:r>
            <a:r>
              <a:rPr lang="nl-NL" dirty="0" smtClean="0"/>
              <a:t>werk		</a:t>
            </a:r>
          </a:p>
          <a:p>
            <a:r>
              <a:rPr lang="nl-NL" dirty="0" smtClean="0"/>
              <a:t>Recht </a:t>
            </a:r>
            <a:r>
              <a:rPr lang="nl-NL" dirty="0"/>
              <a:t>op onderwijs in eigen taal</a:t>
            </a:r>
          </a:p>
          <a:p>
            <a:r>
              <a:rPr lang="nl-NL" dirty="0"/>
              <a:t>Recht op een </a:t>
            </a:r>
            <a:r>
              <a:rPr lang="nl-NL" dirty="0" smtClean="0"/>
              <a:t>verblijfsvergunning 	</a:t>
            </a:r>
          </a:p>
          <a:p>
            <a:r>
              <a:rPr lang="nl-NL" dirty="0" smtClean="0"/>
              <a:t>Bescherming minderheidsidentiteit</a:t>
            </a:r>
            <a:endParaRPr lang="nl-NL" dirty="0"/>
          </a:p>
          <a:p>
            <a:r>
              <a:rPr lang="nl-NL" dirty="0"/>
              <a:t>Recht op een gezonde </a:t>
            </a:r>
            <a:r>
              <a:rPr lang="nl-NL" dirty="0" smtClean="0"/>
              <a:t>leefomgeving	</a:t>
            </a:r>
          </a:p>
          <a:p>
            <a:r>
              <a:rPr lang="nl-NL" dirty="0" smtClean="0"/>
              <a:t>Bescherming lichamelijke integriteit</a:t>
            </a:r>
            <a:endParaRPr lang="en-US" dirty="0"/>
          </a:p>
        </p:txBody>
      </p:sp>
    </p:spTree>
    <p:extLst>
      <p:ext uri="{BB962C8B-B14F-4D97-AF65-F5344CB8AC3E}">
        <p14:creationId xmlns:p14="http://schemas.microsoft.com/office/powerpoint/2010/main" val="13472216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96539"/>
            <a:ext cx="9463980" cy="65412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187698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1487</TotalTime>
  <Words>769</Words>
  <Application>Microsoft Office PowerPoint</Application>
  <PresentationFormat>On-screen Show (4:3)</PresentationFormat>
  <Paragraphs>148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Cursus Internationale Veiligheid voor het Ministerie van BZK  Interne veiligheidsvraagstukken in het licht van de rechtstaat en fundamentele mensenrechten </vt:lpstr>
      <vt:lpstr>PowerPoint Presentation</vt:lpstr>
      <vt:lpstr>Overzicht</vt:lpstr>
      <vt:lpstr>PowerPoint Presentation</vt:lpstr>
      <vt:lpstr>(1) Privacy en gegevensbescherming</vt:lpstr>
      <vt:lpstr>(1) Privacy en gegevensbescherming</vt:lpstr>
      <vt:lpstr>(1) Privacy en gegevensbescherming</vt:lpstr>
      <vt:lpstr>PowerPoint Presentation</vt:lpstr>
      <vt:lpstr>PowerPoint Presentation</vt:lpstr>
      <vt:lpstr>PowerPoint Presentation</vt:lpstr>
      <vt:lpstr>(2) Uitgangspunten</vt:lpstr>
      <vt:lpstr>PowerPoint Presentation</vt:lpstr>
      <vt:lpstr>(3) Uitdagingen</vt:lpstr>
      <vt:lpstr>PowerPoint Presentation</vt:lpstr>
      <vt:lpstr>(4) Alternatief model</vt:lpstr>
      <vt:lpstr>PowerPoint Presentation</vt:lpstr>
    </vt:vector>
  </TitlesOfParts>
  <Company>Universiteit van Amsterdam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Een vaarwel aan het gegevensbeschermingsrecht?</dc:title>
  <dc:creator>Sloot, Bart van der</dc:creator>
  <cp:lastModifiedBy>UvA</cp:lastModifiedBy>
  <cp:revision>141</cp:revision>
  <cp:lastPrinted>2014-08-27T15:53:32Z</cp:lastPrinted>
  <dcterms:created xsi:type="dcterms:W3CDTF">2013-03-07T15:48:12Z</dcterms:created>
  <dcterms:modified xsi:type="dcterms:W3CDTF">2014-08-27T18:26:14Z</dcterms:modified>
</cp:coreProperties>
</file>