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9" r:id="rId21"/>
    <p:sldId id="276" r:id="rId22"/>
    <p:sldId id="277" r:id="rId23"/>
    <p:sldId id="289" r:id="rId24"/>
    <p:sldId id="290" r:id="rId25"/>
    <p:sldId id="278" r:id="rId26"/>
    <p:sldId id="291" r:id="rId27"/>
    <p:sldId id="292" r:id="rId28"/>
    <p:sldId id="280" r:id="rId29"/>
    <p:sldId id="281" r:id="rId30"/>
    <p:sldId id="293" r:id="rId31"/>
    <p:sldId id="282" r:id="rId32"/>
    <p:sldId id="283" r:id="rId33"/>
    <p:sldId id="284" r:id="rId34"/>
    <p:sldId id="285" r:id="rId35"/>
    <p:sldId id="286" r:id="rId36"/>
    <p:sldId id="287" r:id="rId37"/>
    <p:sldId id="288"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260" r:id="rId71"/>
    <p:sldId id="326" r:id="rId72"/>
    <p:sldId id="350" r:id="rId73"/>
    <p:sldId id="351" r:id="rId74"/>
    <p:sldId id="352" r:id="rId75"/>
    <p:sldId id="353" r:id="rId76"/>
    <p:sldId id="327" r:id="rId77"/>
    <p:sldId id="373" r:id="rId78"/>
    <p:sldId id="328" r:id="rId79"/>
    <p:sldId id="329" r:id="rId80"/>
    <p:sldId id="331" r:id="rId81"/>
    <p:sldId id="354" r:id="rId82"/>
    <p:sldId id="355" r:id="rId83"/>
    <p:sldId id="356" r:id="rId84"/>
    <p:sldId id="357" r:id="rId85"/>
    <p:sldId id="360" r:id="rId86"/>
    <p:sldId id="361" r:id="rId87"/>
    <p:sldId id="358" r:id="rId88"/>
    <p:sldId id="359" r:id="rId89"/>
    <p:sldId id="362" r:id="rId90"/>
    <p:sldId id="363" r:id="rId91"/>
    <p:sldId id="364" r:id="rId92"/>
    <p:sldId id="365" r:id="rId93"/>
    <p:sldId id="367" r:id="rId94"/>
    <p:sldId id="368" r:id="rId95"/>
    <p:sldId id="369" r:id="rId96"/>
    <p:sldId id="332" r:id="rId97"/>
    <p:sldId id="333" r:id="rId98"/>
    <p:sldId id="370" r:id="rId99"/>
    <p:sldId id="371" r:id="rId100"/>
    <p:sldId id="372" r:id="rId101"/>
    <p:sldId id="334" r:id="rId102"/>
    <p:sldId id="335" r:id="rId103"/>
    <p:sldId id="374" r:id="rId104"/>
    <p:sldId id="375" r:id="rId105"/>
    <p:sldId id="376" r:id="rId106"/>
    <p:sldId id="377" r:id="rId107"/>
    <p:sldId id="378" r:id="rId108"/>
    <p:sldId id="379" r:id="rId109"/>
    <p:sldId id="380" r:id="rId110"/>
    <p:sldId id="381" r:id="rId111"/>
    <p:sldId id="382" r:id="rId112"/>
    <p:sldId id="383" r:id="rId113"/>
    <p:sldId id="384" r:id="rId114"/>
    <p:sldId id="385" r:id="rId115"/>
    <p:sldId id="386" r:id="rId116"/>
    <p:sldId id="387" r:id="rId117"/>
    <p:sldId id="388" r:id="rId118"/>
    <p:sldId id="389" r:id="rId119"/>
    <p:sldId id="390" r:id="rId120"/>
    <p:sldId id="391" r:id="rId121"/>
    <p:sldId id="336" r:id="rId122"/>
    <p:sldId id="337" r:id="rId123"/>
    <p:sldId id="338" r:id="rId124"/>
    <p:sldId id="339" r:id="rId125"/>
    <p:sldId id="392" r:id="rId126"/>
    <p:sldId id="340" r:id="rId127"/>
    <p:sldId id="341" r:id="rId128"/>
    <p:sldId id="393" r:id="rId129"/>
    <p:sldId id="394" r:id="rId130"/>
    <p:sldId id="395" r:id="rId131"/>
    <p:sldId id="396" r:id="rId132"/>
    <p:sldId id="397" r:id="rId133"/>
    <p:sldId id="398" r:id="rId134"/>
    <p:sldId id="342" r:id="rId135"/>
    <p:sldId id="343" r:id="rId136"/>
    <p:sldId id="344" r:id="rId137"/>
    <p:sldId id="345" r:id="rId138"/>
    <p:sldId id="346" r:id="rId139"/>
    <p:sldId id="347" r:id="rId140"/>
    <p:sldId id="348" r:id="rId141"/>
    <p:sldId id="399" r:id="rId142"/>
    <p:sldId id="349" r:id="rId143"/>
  </p:sldIdLst>
  <p:sldSz cx="12192000" cy="6858000"/>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C0AE9E-1B7E-4817-8DE7-90E34F6BD60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3C6C840-214C-4CF9-B56A-C024863CC9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A2DF317-1752-427A-BFBF-D8B081CF14A5}"/>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5" name="Tijdelijke aanduiding voor voettekst 4">
            <a:extLst>
              <a:ext uri="{FF2B5EF4-FFF2-40B4-BE49-F238E27FC236}">
                <a16:creationId xmlns:a16="http://schemas.microsoft.com/office/drawing/2014/main" id="{9839E83D-1220-4853-A04B-64B9C8396BB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6F5DE6-11FF-4C30-B9E7-16CA38D5D17C}"/>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362948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91D718-B197-47D3-A0C5-2D6BCE4C037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FF5664F-A139-4FB7-9BBB-62C3EF957294}"/>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4ED98FD-29B8-4C0A-B9D2-B0A2FF5824C7}"/>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5" name="Tijdelijke aanduiding voor voettekst 4">
            <a:extLst>
              <a:ext uri="{FF2B5EF4-FFF2-40B4-BE49-F238E27FC236}">
                <a16:creationId xmlns:a16="http://schemas.microsoft.com/office/drawing/2014/main" id="{76C0D519-84FA-4FC5-BF99-0F1A8794906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51629C9-D87C-447E-B58F-D835A1F884CD}"/>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54021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C526CC2-C392-4430-B956-62A6FF7C726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D940BAC-62D1-41AE-A3F7-8903916994BD}"/>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827D7E3-3FFB-4E90-9C6B-4AA9E361F5ED}"/>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5" name="Tijdelijke aanduiding voor voettekst 4">
            <a:extLst>
              <a:ext uri="{FF2B5EF4-FFF2-40B4-BE49-F238E27FC236}">
                <a16:creationId xmlns:a16="http://schemas.microsoft.com/office/drawing/2014/main" id="{206B3D2E-562F-43AE-B73A-5A4F22BE270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7A7E576-2117-415A-B18A-E6D151132BBE}"/>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922464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CC6228-2AA4-497A-BAB0-A4243FC63D4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204DE3D-A1C5-4AD6-B73D-EB495F964B19}"/>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54BD34E-8FE6-4C70-96CB-10F3214E9865}"/>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5" name="Tijdelijke aanduiding voor voettekst 4">
            <a:extLst>
              <a:ext uri="{FF2B5EF4-FFF2-40B4-BE49-F238E27FC236}">
                <a16:creationId xmlns:a16="http://schemas.microsoft.com/office/drawing/2014/main" id="{B5354CDD-DEFC-462B-8A71-489DB57312B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CE5724F-F0EB-4788-97DF-E80264BE71E7}"/>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169023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FDD211-A671-4BD3-B67B-DAF1AE426C6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D37CB85-4992-426F-9EDA-503745A0E9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5948DC91-E8D8-4F36-8FAE-256DE6ADA3F5}"/>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5" name="Tijdelijke aanduiding voor voettekst 4">
            <a:extLst>
              <a:ext uri="{FF2B5EF4-FFF2-40B4-BE49-F238E27FC236}">
                <a16:creationId xmlns:a16="http://schemas.microsoft.com/office/drawing/2014/main" id="{1DAC72CB-3FD7-4E2C-9ED1-EE7B5D1FB9B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D6468E-E4A8-46BF-AB8E-AFD50B6734F8}"/>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836312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0A0F95-AAF8-4F8D-B1CA-691579C56F8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9CDA970-1B73-4DBA-B65F-73A2F1144D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12692A1-0081-4F8E-A987-FA2639A76813}"/>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59375BB-9861-4EF9-BE93-B2E0D8B135BA}"/>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6" name="Tijdelijke aanduiding voor voettekst 5">
            <a:extLst>
              <a:ext uri="{FF2B5EF4-FFF2-40B4-BE49-F238E27FC236}">
                <a16:creationId xmlns:a16="http://schemas.microsoft.com/office/drawing/2014/main" id="{B461295D-20F2-4700-A472-AE5E2A30D21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0A3CC24-C357-42B4-B283-55EAEDEBF316}"/>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2051524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4A287-247F-4538-9698-1218EF791337}"/>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FDE737A-F250-4141-BD0E-A1BFAE0B9A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488EF3A9-77DB-4822-A74E-4A8E67879A7C}"/>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1ED3F1B-7E7A-462D-B7A3-6D7C55F75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B22191AF-2C65-464A-9A1E-196F9582B399}"/>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CE02451-9D72-4F8B-9BC3-106901EA50F5}"/>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8" name="Tijdelijke aanduiding voor voettekst 7">
            <a:extLst>
              <a:ext uri="{FF2B5EF4-FFF2-40B4-BE49-F238E27FC236}">
                <a16:creationId xmlns:a16="http://schemas.microsoft.com/office/drawing/2014/main" id="{BB6A9A67-EC58-4780-8445-CDEB0BDD844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D6436C0-D5CE-4C28-993A-896889450713}"/>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14573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FF75D9-9633-41D0-8310-C2E63CADEB4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47F5AEF-78F2-4671-8D23-56D1F984E71F}"/>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4" name="Tijdelijke aanduiding voor voettekst 3">
            <a:extLst>
              <a:ext uri="{FF2B5EF4-FFF2-40B4-BE49-F238E27FC236}">
                <a16:creationId xmlns:a16="http://schemas.microsoft.com/office/drawing/2014/main" id="{6DC065E5-3FE4-449D-96CE-DBA02900EEA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77403F2-6D78-4F67-97B7-841B20F79649}"/>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61215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2532D91-A029-40BE-A6AD-8CC63752DF04}"/>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3" name="Tijdelijke aanduiding voor voettekst 2">
            <a:extLst>
              <a:ext uri="{FF2B5EF4-FFF2-40B4-BE49-F238E27FC236}">
                <a16:creationId xmlns:a16="http://schemas.microsoft.com/office/drawing/2014/main" id="{2F3FB1E4-8DE1-4181-9E8D-AF26C0AAE62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FF2860F-9D57-41C3-96C0-D51DA66B4DBE}"/>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130715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D84847-7FE5-4D25-8007-0D558753F6B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FAF4839-6A10-4CC9-9603-18A79789A7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8724F14-DF9B-414C-810C-7027446475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2341122D-9048-40B9-ACAA-3E27E38EFC0B}"/>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6" name="Tijdelijke aanduiding voor voettekst 5">
            <a:extLst>
              <a:ext uri="{FF2B5EF4-FFF2-40B4-BE49-F238E27FC236}">
                <a16:creationId xmlns:a16="http://schemas.microsoft.com/office/drawing/2014/main" id="{C9419DF0-D79E-4D9D-A221-D809EBC6270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99E02DF-AA1F-4635-8E34-2B569E8DB264}"/>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53291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8DA1DE-AA20-4A48-84E9-EC5B7BB7F35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783A619-239B-486E-B57E-89AB51274E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3B4BED4-9ABA-43F0-B9CD-FB89DFE5EC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04167ED4-5E67-4EAE-8C5E-CE66CB5C8CFC}"/>
              </a:ext>
            </a:extLst>
          </p:cNvPr>
          <p:cNvSpPr>
            <a:spLocks noGrp="1"/>
          </p:cNvSpPr>
          <p:nvPr>
            <p:ph type="dt" sz="half" idx="10"/>
          </p:nvPr>
        </p:nvSpPr>
        <p:spPr/>
        <p:txBody>
          <a:bodyPr/>
          <a:lstStyle/>
          <a:p>
            <a:fld id="{DAB7D048-3770-4361-923D-A87127F89D4B}" type="datetimeFigureOut">
              <a:rPr lang="nl-NL" smtClean="0"/>
              <a:t>25-9-2018</a:t>
            </a:fld>
            <a:endParaRPr lang="nl-NL"/>
          </a:p>
        </p:txBody>
      </p:sp>
      <p:sp>
        <p:nvSpPr>
          <p:cNvPr id="6" name="Tijdelijke aanduiding voor voettekst 5">
            <a:extLst>
              <a:ext uri="{FF2B5EF4-FFF2-40B4-BE49-F238E27FC236}">
                <a16:creationId xmlns:a16="http://schemas.microsoft.com/office/drawing/2014/main" id="{BF08199D-922E-47B2-9CD6-854DC1B88A4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523B82E-A147-4A5F-BA25-257422618EDF}"/>
              </a:ext>
            </a:extLst>
          </p:cNvPr>
          <p:cNvSpPr>
            <a:spLocks noGrp="1"/>
          </p:cNvSpPr>
          <p:nvPr>
            <p:ph type="sldNum" sz="quarter" idx="12"/>
          </p:nvPr>
        </p:nvSpPr>
        <p:spPr/>
        <p:txBody>
          <a:bodyPr/>
          <a:lstStyle/>
          <a:p>
            <a:fld id="{A920938A-155A-4EE9-934A-BEA9179DA9A2}" type="slidenum">
              <a:rPr lang="nl-NL" smtClean="0"/>
              <a:t>‹nr.›</a:t>
            </a:fld>
            <a:endParaRPr lang="nl-NL"/>
          </a:p>
        </p:txBody>
      </p:sp>
    </p:spTree>
    <p:extLst>
      <p:ext uri="{BB962C8B-B14F-4D97-AF65-F5344CB8AC3E}">
        <p14:creationId xmlns:p14="http://schemas.microsoft.com/office/powerpoint/2010/main" val="353689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BB3EF67-556D-4D0E-AE67-0452844E69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83EA936-7943-4FCE-A478-F5184DDF00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E050A77-AD88-419A-BBCB-5D0CCD7E45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7D048-3770-4361-923D-A87127F89D4B}" type="datetimeFigureOut">
              <a:rPr lang="nl-NL" smtClean="0"/>
              <a:t>25-9-2018</a:t>
            </a:fld>
            <a:endParaRPr lang="nl-NL"/>
          </a:p>
        </p:txBody>
      </p:sp>
      <p:sp>
        <p:nvSpPr>
          <p:cNvPr id="5" name="Tijdelijke aanduiding voor voettekst 4">
            <a:extLst>
              <a:ext uri="{FF2B5EF4-FFF2-40B4-BE49-F238E27FC236}">
                <a16:creationId xmlns:a16="http://schemas.microsoft.com/office/drawing/2014/main" id="{E097354B-8BAA-4395-96EA-0440434DFC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78B2196-63EB-4075-9A6F-C35EE7FDF3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0938A-155A-4EE9-934A-BEA9179DA9A2}" type="slidenum">
              <a:rPr lang="nl-NL" smtClean="0"/>
              <a:t>‹nr.›</a:t>
            </a:fld>
            <a:endParaRPr lang="nl-NL"/>
          </a:p>
        </p:txBody>
      </p:sp>
    </p:spTree>
    <p:extLst>
      <p:ext uri="{BB962C8B-B14F-4D97-AF65-F5344CB8AC3E}">
        <p14:creationId xmlns:p14="http://schemas.microsoft.com/office/powerpoint/2010/main" val="647774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2D3E33-3393-421B-8031-0E6AC13B4E8C}"/>
              </a:ext>
            </a:extLst>
          </p:cNvPr>
          <p:cNvSpPr>
            <a:spLocks noGrp="1"/>
          </p:cNvSpPr>
          <p:nvPr>
            <p:ph type="ctrTitle"/>
          </p:nvPr>
        </p:nvSpPr>
        <p:spPr/>
        <p:txBody>
          <a:bodyPr/>
          <a:lstStyle/>
          <a:p>
            <a:r>
              <a:rPr lang="nl-NL" dirty="0" err="1"/>
              <a:t>Article</a:t>
            </a:r>
            <a:r>
              <a:rPr lang="nl-NL" dirty="0"/>
              <a:t> 8 ECHR </a:t>
            </a:r>
            <a:r>
              <a:rPr lang="nl-NL" dirty="0" err="1"/>
              <a:t>and</a:t>
            </a:r>
            <a:r>
              <a:rPr lang="nl-NL" dirty="0"/>
              <a:t> </a:t>
            </a:r>
            <a:r>
              <a:rPr lang="nl-NL" dirty="0" err="1"/>
              <a:t>the</a:t>
            </a:r>
            <a:r>
              <a:rPr lang="nl-NL" dirty="0"/>
              <a:t> </a:t>
            </a:r>
            <a:r>
              <a:rPr lang="nl-NL" dirty="0" err="1"/>
              <a:t>principle</a:t>
            </a:r>
            <a:r>
              <a:rPr lang="nl-NL" dirty="0"/>
              <a:t> of </a:t>
            </a:r>
            <a:r>
              <a:rPr lang="nl-NL" i="1" dirty="0" err="1"/>
              <a:t>ratione</a:t>
            </a:r>
            <a:r>
              <a:rPr lang="nl-NL" i="1" dirty="0"/>
              <a:t> </a:t>
            </a:r>
            <a:r>
              <a:rPr lang="nl-NL" i="1" dirty="0" err="1"/>
              <a:t>materiae</a:t>
            </a:r>
            <a:endParaRPr lang="nl-NL" dirty="0"/>
          </a:p>
        </p:txBody>
      </p:sp>
      <p:sp>
        <p:nvSpPr>
          <p:cNvPr id="3" name="Ondertitel 2">
            <a:extLst>
              <a:ext uri="{FF2B5EF4-FFF2-40B4-BE49-F238E27FC236}">
                <a16:creationId xmlns:a16="http://schemas.microsoft.com/office/drawing/2014/main" id="{BE65CE0A-5829-4922-9206-2400202AFDB8}"/>
              </a:ext>
            </a:extLst>
          </p:cNvPr>
          <p:cNvSpPr>
            <a:spLocks noGrp="1"/>
          </p:cNvSpPr>
          <p:nvPr>
            <p:ph type="subTitle" idx="1"/>
          </p:nvPr>
        </p:nvSpPr>
        <p:spPr>
          <a:xfrm>
            <a:off x="1524000" y="4534910"/>
            <a:ext cx="9144000" cy="1655762"/>
          </a:xfrm>
        </p:spPr>
        <p:txBody>
          <a:bodyPr/>
          <a:lstStyle/>
          <a:p>
            <a:r>
              <a:rPr lang="nl-NL" dirty="0"/>
              <a:t>Bart van der Sloot</a:t>
            </a:r>
          </a:p>
          <a:p>
            <a:endParaRPr lang="nl-NL" dirty="0"/>
          </a:p>
        </p:txBody>
      </p:sp>
    </p:spTree>
    <p:extLst>
      <p:ext uri="{BB962C8B-B14F-4D97-AF65-F5344CB8AC3E}">
        <p14:creationId xmlns:p14="http://schemas.microsoft.com/office/powerpoint/2010/main" val="472915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690688"/>
            <a:ext cx="10515600" cy="4820947"/>
          </a:xfrm>
        </p:spPr>
        <p:txBody>
          <a:bodyPr>
            <a:normAutofit fontScale="55000" lnSpcReduction="20000"/>
          </a:bodyPr>
          <a:lstStyle/>
          <a:p>
            <a:r>
              <a:rPr lang="en-US" b="1" dirty="0"/>
              <a:t>(b) Legal persons </a:t>
            </a:r>
            <a:endParaRPr lang="en-US" dirty="0"/>
          </a:p>
          <a:p>
            <a:r>
              <a:rPr lang="en-US" dirty="0"/>
              <a:t>11. A legal entity claiming to be the victim of a violation by a member State of the rights set forth in the Convention and the Protocols has standing before the Court only if it is a “non-governmental </a:t>
            </a:r>
            <a:r>
              <a:rPr lang="en-US" dirty="0" err="1"/>
              <a:t>organisation</a:t>
            </a:r>
            <a:r>
              <a:rPr lang="en-US" dirty="0"/>
              <a:t>” within the meaning of Article 34 of the Convention. </a:t>
            </a:r>
          </a:p>
          <a:p>
            <a:r>
              <a:rPr lang="en-US" dirty="0"/>
              <a:t>12. The term “governmental </a:t>
            </a:r>
            <a:r>
              <a:rPr lang="en-US" dirty="0" err="1"/>
              <a:t>organisations</a:t>
            </a:r>
            <a:r>
              <a:rPr lang="en-US" dirty="0"/>
              <a:t>”, as opposed to “non-governmental </a:t>
            </a:r>
            <a:r>
              <a:rPr lang="en-US" dirty="0" err="1"/>
              <a:t>organisations</a:t>
            </a:r>
            <a:r>
              <a:rPr lang="en-US" dirty="0"/>
              <a:t>” within the meaning of Article 34, applies not only to the central organs of the State, but also to </a:t>
            </a:r>
            <a:r>
              <a:rPr lang="en-US" dirty="0" err="1"/>
              <a:t>decentralised</a:t>
            </a:r>
            <a:r>
              <a:rPr lang="en-US" dirty="0"/>
              <a:t> authorities that exercise “public functions”, regardless of their autonomy </a:t>
            </a:r>
            <a:r>
              <a:rPr lang="en-US" i="1" dirty="0"/>
              <a:t>vis-à-vis </a:t>
            </a:r>
            <a:r>
              <a:rPr lang="en-US" dirty="0"/>
              <a:t>the central organs; likewise it applies to local and regional authorities (</a:t>
            </a:r>
            <a:r>
              <a:rPr lang="en-US" i="1" dirty="0"/>
              <a:t>Radio France and Others v. France </a:t>
            </a:r>
            <a:r>
              <a:rPr lang="en-US" dirty="0"/>
              <a:t>(</a:t>
            </a:r>
            <a:r>
              <a:rPr lang="en-US" dirty="0" err="1"/>
              <a:t>dec.</a:t>
            </a:r>
            <a:r>
              <a:rPr lang="en-US" dirty="0"/>
              <a:t>), § 26), a municipality (</a:t>
            </a:r>
            <a:r>
              <a:rPr lang="en-US" i="1" dirty="0" err="1"/>
              <a:t>Ayuntamiento</a:t>
            </a:r>
            <a:r>
              <a:rPr lang="en-US" i="1" dirty="0"/>
              <a:t> de </a:t>
            </a:r>
            <a:r>
              <a:rPr lang="en-US" i="1" dirty="0" err="1"/>
              <a:t>Mula</a:t>
            </a:r>
            <a:r>
              <a:rPr lang="en-US" i="1" dirty="0"/>
              <a:t> v. Spain </a:t>
            </a:r>
            <a:r>
              <a:rPr lang="en-US" dirty="0"/>
              <a:t>(</a:t>
            </a:r>
            <a:r>
              <a:rPr lang="en-US" dirty="0" err="1"/>
              <a:t>dec.</a:t>
            </a:r>
            <a:r>
              <a:rPr lang="en-US" dirty="0"/>
              <a:t>)), or part of a municipality which participates in the exercise of public authority (</a:t>
            </a:r>
            <a:r>
              <a:rPr lang="en-US" i="1" dirty="0"/>
              <a:t>Municipal Section of </a:t>
            </a:r>
            <a:r>
              <a:rPr lang="en-US" i="1" dirty="0" err="1"/>
              <a:t>Antilly</a:t>
            </a:r>
            <a:r>
              <a:rPr lang="en-US" i="1" dirty="0"/>
              <a:t> v. France </a:t>
            </a:r>
            <a:r>
              <a:rPr lang="en-US" dirty="0"/>
              <a:t>(</a:t>
            </a:r>
            <a:r>
              <a:rPr lang="en-US" dirty="0" err="1"/>
              <a:t>dec.</a:t>
            </a:r>
            <a:r>
              <a:rPr lang="en-US" dirty="0"/>
              <a:t>)), none of which are entitled to make an application on the basis of Article 34 (see also </a:t>
            </a:r>
            <a:r>
              <a:rPr lang="en-US" i="1" dirty="0" err="1"/>
              <a:t>Döşemealtı</a:t>
            </a:r>
            <a:r>
              <a:rPr lang="en-US" i="1" dirty="0"/>
              <a:t> </a:t>
            </a:r>
            <a:r>
              <a:rPr lang="en-US" i="1" dirty="0" err="1"/>
              <a:t>Belediyesi</a:t>
            </a:r>
            <a:r>
              <a:rPr lang="en-US" i="1" dirty="0"/>
              <a:t> v. Turkey </a:t>
            </a:r>
            <a:r>
              <a:rPr lang="en-US" dirty="0"/>
              <a:t>(</a:t>
            </a:r>
            <a:r>
              <a:rPr lang="en-US" dirty="0" err="1"/>
              <a:t>dec.</a:t>
            </a:r>
            <a:r>
              <a:rPr lang="en-US" dirty="0"/>
              <a:t>)). </a:t>
            </a:r>
          </a:p>
          <a:p>
            <a:r>
              <a:rPr lang="en-US" dirty="0"/>
              <a:t>13. The category of “governmental </a:t>
            </a:r>
            <a:r>
              <a:rPr lang="en-US" dirty="0" err="1"/>
              <a:t>organisation</a:t>
            </a:r>
            <a:r>
              <a:rPr lang="en-US" dirty="0"/>
              <a:t>” includes legal entities which participate in the exercise of governmental powers or run a public service under government control. In order to determine whether any given legal person other than a territorial authority falls within that category, account must be taken of its legal status and, where appropriate, the rights that status gives it, the nature of the activity it carries out and the context in which it is carried out, and the degree of its independence from the political authorities (</a:t>
            </a:r>
            <a:r>
              <a:rPr lang="en-US" i="1" dirty="0"/>
              <a:t>Radio France and Others v. France </a:t>
            </a:r>
            <a:r>
              <a:rPr lang="en-US" dirty="0"/>
              <a:t>(</a:t>
            </a:r>
            <a:r>
              <a:rPr lang="en-US" dirty="0" err="1"/>
              <a:t>dec.</a:t>
            </a:r>
            <a:r>
              <a:rPr lang="en-US" dirty="0"/>
              <a:t>), § 26; </a:t>
            </a:r>
            <a:r>
              <a:rPr lang="en-US" i="1" dirty="0" err="1"/>
              <a:t>Kotov</a:t>
            </a:r>
            <a:r>
              <a:rPr lang="en-US" i="1" dirty="0"/>
              <a:t> v. Russia </a:t>
            </a:r>
            <a:r>
              <a:rPr lang="en-US" dirty="0"/>
              <a:t>[GC], § 93). For public-law entities which do not exercise any governmental powers, see </a:t>
            </a:r>
            <a:r>
              <a:rPr lang="en-US" i="1" dirty="0"/>
              <a:t>The Holy Monasteries v. Greece</a:t>
            </a:r>
            <a:r>
              <a:rPr lang="en-US" dirty="0"/>
              <a:t>, § 49; </a:t>
            </a:r>
            <a:r>
              <a:rPr lang="en-US" i="1" dirty="0"/>
              <a:t>Radio France and Others v. France </a:t>
            </a:r>
            <a:r>
              <a:rPr lang="en-US" dirty="0"/>
              <a:t>(</a:t>
            </a:r>
            <a:r>
              <a:rPr lang="en-US" dirty="0" err="1"/>
              <a:t>dec.</a:t>
            </a:r>
            <a:r>
              <a:rPr lang="en-US" dirty="0"/>
              <a:t>), §§ 24-26; </a:t>
            </a:r>
            <a:r>
              <a:rPr lang="en-US" i="1" dirty="0" err="1"/>
              <a:t>Österreichischer</a:t>
            </a:r>
            <a:r>
              <a:rPr lang="en-US" i="1" dirty="0"/>
              <a:t> </a:t>
            </a:r>
            <a:r>
              <a:rPr lang="en-US" i="1" dirty="0" err="1"/>
              <a:t>Rundfunk</a:t>
            </a:r>
            <a:r>
              <a:rPr lang="en-US" i="1" dirty="0"/>
              <a:t> v. Austria </a:t>
            </a:r>
            <a:r>
              <a:rPr lang="en-US" dirty="0"/>
              <a:t>(</a:t>
            </a:r>
            <a:r>
              <a:rPr lang="en-US" dirty="0" err="1"/>
              <a:t>dec.</a:t>
            </a:r>
            <a:r>
              <a:rPr lang="en-US" dirty="0"/>
              <a:t>). For State-owned companies, which enjoy sufficient institutional and operational independence from the State, see </a:t>
            </a:r>
            <a:r>
              <a:rPr lang="en-US" i="1" dirty="0"/>
              <a:t>Islamic Republic of Iran Shipping Lines v. Turkey</a:t>
            </a:r>
            <a:r>
              <a:rPr lang="en-US" dirty="0"/>
              <a:t>, §§ 80-81; </a:t>
            </a:r>
            <a:r>
              <a:rPr lang="en-US" i="1" dirty="0"/>
              <a:t>Ukraine-Tyumen v. Ukraine</a:t>
            </a:r>
            <a:r>
              <a:rPr lang="en-US" dirty="0"/>
              <a:t>, §§ 25-28; </a:t>
            </a:r>
            <a:r>
              <a:rPr lang="en-US" i="1" dirty="0" err="1"/>
              <a:t>Unédic</a:t>
            </a:r>
            <a:r>
              <a:rPr lang="en-US" i="1" dirty="0"/>
              <a:t> v. France</a:t>
            </a:r>
            <a:r>
              <a:rPr lang="en-US" dirty="0"/>
              <a:t>, §§ 48-59; and, by contrast, </a:t>
            </a:r>
            <a:r>
              <a:rPr lang="en-US" i="1" dirty="0" err="1"/>
              <a:t>Zastava</a:t>
            </a:r>
            <a:r>
              <a:rPr lang="en-US" i="1" dirty="0"/>
              <a:t> It Turs v. Serbia </a:t>
            </a:r>
            <a:r>
              <a:rPr lang="en-US" dirty="0"/>
              <a:t>(</a:t>
            </a:r>
            <a:r>
              <a:rPr lang="en-US" dirty="0" err="1"/>
              <a:t>dec.</a:t>
            </a:r>
            <a:r>
              <a:rPr lang="en-US" dirty="0"/>
              <a:t>); </a:t>
            </a:r>
            <a:r>
              <a:rPr lang="en-US" i="1" dirty="0"/>
              <a:t>State Holding Company </a:t>
            </a:r>
            <a:r>
              <a:rPr lang="en-US" i="1" dirty="0" err="1"/>
              <a:t>Luganskvugillya</a:t>
            </a:r>
            <a:r>
              <a:rPr lang="en-US" i="1" dirty="0"/>
              <a:t> v. Ukraine </a:t>
            </a:r>
            <a:r>
              <a:rPr lang="en-US" dirty="0"/>
              <a:t>(</a:t>
            </a:r>
            <a:r>
              <a:rPr lang="en-US" dirty="0" err="1"/>
              <a:t>dec.</a:t>
            </a:r>
            <a:r>
              <a:rPr lang="en-US" dirty="0"/>
              <a:t>); see also </a:t>
            </a:r>
            <a:r>
              <a:rPr lang="en-US" i="1" dirty="0" err="1"/>
              <a:t>Transpetrol</a:t>
            </a:r>
            <a:r>
              <a:rPr lang="en-US" i="1" dirty="0"/>
              <a:t>, </a:t>
            </a:r>
            <a:r>
              <a:rPr lang="en-US" i="1" dirty="0" err="1"/>
              <a:t>a.s</a:t>
            </a:r>
            <a:r>
              <a:rPr lang="en-US" i="1" dirty="0"/>
              <a:t>., v. Slovakia </a:t>
            </a:r>
            <a:r>
              <a:rPr lang="en-US" dirty="0"/>
              <a:t>(</a:t>
            </a:r>
            <a:r>
              <a:rPr lang="en-US" dirty="0" err="1"/>
              <a:t>dec.</a:t>
            </a:r>
            <a:r>
              <a:rPr lang="en-US" dirty="0"/>
              <a:t>). </a:t>
            </a:r>
          </a:p>
        </p:txBody>
      </p:sp>
    </p:spTree>
    <p:extLst>
      <p:ext uri="{BB962C8B-B14F-4D97-AF65-F5344CB8AC3E}">
        <p14:creationId xmlns:p14="http://schemas.microsoft.com/office/powerpoint/2010/main" val="98809078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Although the right to privacy was originally </a:t>
            </a:r>
            <a:r>
              <a:rPr lang="en-US" dirty="0" err="1"/>
              <a:t>focussed</a:t>
            </a:r>
            <a:r>
              <a:rPr lang="en-US" dirty="0"/>
              <a:t> on providing citizens with the negative right to be free from arbitrary interferences and the negative obligation of states to abstain from such interferences,81 the Court has gradually diverged from the intention of the authors by accepting both positive obligations for national governments and granting a right to positive freedom to individuals.82 In a case dating from 1976, the former Commission held: ‘For numerous </a:t>
            </a:r>
            <a:r>
              <a:rPr lang="en-US" dirty="0" err="1"/>
              <a:t>anglo-saxon</a:t>
            </a:r>
            <a:r>
              <a:rPr lang="en-US" dirty="0"/>
              <a:t> and French authors the right to respect for “private life” is the right to privacy, the right to live, as far as one wishes, protected from publicity. [H]</a:t>
            </a:r>
            <a:r>
              <a:rPr lang="en-US" dirty="0" err="1"/>
              <a:t>owever</a:t>
            </a:r>
            <a:r>
              <a:rPr lang="en-US" dirty="0"/>
              <a:t>, the right to respect for private life does not end there. It comprises also, to a certain degree, the right to establish and to develop relationships with other human beings, especially in the emotional field for the development and fulfillment of one’s own personality.’83 Following this line, the right to privacy is interpreted increasingly as a right that guarantees the development and expression of one’s identity and personality,84 among others by stressing ‘the fundamental importance of [the protection of private life] in order to ensure the development of every human being’s personality.’</a:t>
            </a:r>
          </a:p>
        </p:txBody>
      </p:sp>
    </p:spTree>
    <p:extLst>
      <p:ext uri="{BB962C8B-B14F-4D97-AF65-F5344CB8AC3E}">
        <p14:creationId xmlns:p14="http://schemas.microsoft.com/office/powerpoint/2010/main" val="270520785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According to the ECtHR, states are under an obligation, inter alia, to allow individuals to receive the information necessary to know and to understand their childhood and early development as this is held to be of importance because of ‘its formative implications for one’s personality’.86 Moreover, the right ‘to develop and fulfill one’s personality necessarily comprises the right to identity and, therefore, to a name’.87 Consequently, a person has the right to maintain or change his name, especially when a person has undergone an identity-change, such as transsexuals.88 The Court has also condemned legislation which had the aim or effect of stigmatizing the identity of minority groups, such as bastard children and homosexuals89 and has furthermore held that states may be required under Article 8 ECHR to provide special aid to minorities in order to maintain and develop their identity.90 It goes too far to provide an exhaustive list of examples,91 but reference can be made, inter alia, to the obligation to wear prison clothes, which is held to be an interference with a prisoner’s private life due to the stigma it creates.92 To provide yet another example of how broad the scope of this approach is, it has been decided by the Court that the refusal of the authorities to allow an applicant to have his ashes scattered in his garden on his death is so closely related to his private life that it comes within the sphere of Article 8 of the Convention ‘since persons may feel the need to express their personality by the way they arrange how they are buried’.</a:t>
            </a:r>
          </a:p>
        </p:txBody>
      </p:sp>
    </p:spTree>
    <p:extLst>
      <p:ext uri="{BB962C8B-B14F-4D97-AF65-F5344CB8AC3E}">
        <p14:creationId xmlns:p14="http://schemas.microsoft.com/office/powerpoint/2010/main" val="254403966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0000" lnSpcReduction="20000"/>
          </a:bodyPr>
          <a:lstStyle/>
          <a:p>
            <a:r>
              <a:rPr lang="en-US" dirty="0"/>
              <a:t>With regard to the development and fulfilment of one’s identity in the external sphere, among others, the Court has not only protected (the creation of) the family sphere,94 it has also accepted that Article 8 ECHR ‘protects a right to personal development, and the right to establish and develop relationships with other human beings and the outside world’.95 Moreover, the right to privacy has been extended to the professional sphere, so that wire-tapping professional conversations, the seizures of business documents and the sanctity of the ‘home’ of a person’s professional working place are provided protection under Article 8 ECHR.96 This is so, according to the Court, because private life ‘encompasses the right for an individual to form and develop relationships with other human beings, including relationships of a professional or business nature’97 and because Article 8 ECHR does not exclude, in principle, ‘activities of a professional or business nature since it is, after all, in the course of their working lives that the majority of people have a significant, if not the greatest, opportunity of developing relationships with the outside world’.98 These are but a few of the examples from which it may appear that the right to develop one’s identity and personality both in private and in public, both in the personal and the professional realm, has been accepted by the Court as one of the core rationales underlying Article 8 ECHR. This again is an obvious example of the shift of the interpretation of Article 8 ECHR from a classic right to privacy to a more encompassing personality right. </a:t>
            </a:r>
          </a:p>
        </p:txBody>
      </p:sp>
    </p:spTree>
    <p:extLst>
      <p:ext uri="{BB962C8B-B14F-4D97-AF65-F5344CB8AC3E}">
        <p14:creationId xmlns:p14="http://schemas.microsoft.com/office/powerpoint/2010/main" val="32876343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dirty="0"/>
              <a:t>ARTICLE 1 </a:t>
            </a:r>
            <a:endParaRPr lang="en-US" dirty="0"/>
          </a:p>
          <a:p>
            <a:r>
              <a:rPr lang="en-US" b="1" dirty="0"/>
              <a:t>Protection of property </a:t>
            </a:r>
            <a:endParaRPr lang="en-US" dirty="0"/>
          </a:p>
          <a:p>
            <a:r>
              <a:rPr lang="en-US" dirty="0"/>
              <a:t>Every natural or legal person is entitled to the peaceful enjoyment of his possessions. No one shall be deprived of his possessions except in the public interest and subject to the conditions provided for by law and by the general principles of international law. </a:t>
            </a:r>
          </a:p>
          <a:p>
            <a:r>
              <a:rPr lang="en-US" dirty="0"/>
              <a:t>The preceding provisions shall not, however, in any way impair the right of a State to enforce such laws as it deems necessary to control the use of property in accordance with the general interest or to secure the payment of taxes or other contributions or penalties.</a:t>
            </a:r>
            <a:endParaRPr lang="en-US" b="1" dirty="0"/>
          </a:p>
        </p:txBody>
      </p:sp>
    </p:spTree>
    <p:extLst>
      <p:ext uri="{BB962C8B-B14F-4D97-AF65-F5344CB8AC3E}">
        <p14:creationId xmlns:p14="http://schemas.microsoft.com/office/powerpoint/2010/main" val="20745683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right to property has not only been rejected from the scope of the Convention as a whole, it has also been rejected from the right to privacy specifically. When drafting the documents, the question was posed a number of times whether or not Article 12 UDHR and Article 8 ECHR should include, besides the concepts already contained therein, a reference to the inviolability of private property. When drafting the UDHR, for example, one of the first drafts, proposed by Panama, not only contained a separate provision on the right to property but also embodied an article that specified: ‘Freedom from unreasonable interference with his person, home, reputation, privacy, activities, and property is the right of every one.’99 Throughout the </a:t>
            </a:r>
            <a:r>
              <a:rPr lang="en-US" i="1" dirty="0" err="1"/>
              <a:t>traveaux</a:t>
            </a:r>
            <a:r>
              <a:rPr lang="en-US" i="1" dirty="0"/>
              <a:t> </a:t>
            </a:r>
            <a:r>
              <a:rPr lang="en-US" i="1" dirty="0" err="1"/>
              <a:t>preparatoires</a:t>
            </a:r>
            <a:r>
              <a:rPr lang="en-US" i="1" dirty="0"/>
              <a:t> </a:t>
            </a:r>
            <a:r>
              <a:rPr lang="en-US" dirty="0"/>
              <a:t>of the UDHR, the right to property has been put in and out the provision on privacy at various times.</a:t>
            </a:r>
          </a:p>
        </p:txBody>
      </p:sp>
    </p:spTree>
    <p:extLst>
      <p:ext uri="{BB962C8B-B14F-4D97-AF65-F5344CB8AC3E}">
        <p14:creationId xmlns:p14="http://schemas.microsoft.com/office/powerpoint/2010/main" val="26014367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Likewise, during the drafting phase of the ECHR, a number of delegates felt that the protection of home and to some extent, the protection of family life, also included an economical aspect. Others wanted to include a right to protection of personal property in the Convention as they held that that the right to own property is a pre-condition of personal and family independence.101 Still at the very end of the discussions, proponents of acknowledging a right to property under the Convention held that ‘property is not merely an ‘economic right’, but an extension of human personality, the essential basis of stable family life’.102 Even though this relationship was undisputed, the right to property also contains a purely economic aspect, which, like the right to education, was regarded both non-essential and unenforceable</a:t>
            </a:r>
          </a:p>
        </p:txBody>
      </p:sp>
    </p:spTree>
    <p:extLst>
      <p:ext uri="{BB962C8B-B14F-4D97-AF65-F5344CB8AC3E}">
        <p14:creationId xmlns:p14="http://schemas.microsoft.com/office/powerpoint/2010/main" val="100504929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Consequently, the protection of economic interests was referred to the first Protocol to the Convention, Article 1, which holds: ‘Every natural or legal person is entitled to the peaceful enjoyment of his possessions. No one shall be deprived of his possessions except in the public interest and subject to the conditions provided for by law and by the general principles of international law. The preceding provisions shall not, however, in any way impair the right of a State to enforce such laws as it deems necessary to control the use of property in accordance with the general interest or to secure the payment of taxes or other contributions or penalties.’ This provision is even more elaborate than Article 17 of the UDHR, which provides: ‘(1) Everyone has the right to own property alone as well as in association with others. (2) No one shall be arbitrarily deprived of his property.’ </a:t>
            </a:r>
          </a:p>
        </p:txBody>
      </p:sp>
    </p:spTree>
    <p:extLst>
      <p:ext uri="{BB962C8B-B14F-4D97-AF65-F5344CB8AC3E}">
        <p14:creationId xmlns:p14="http://schemas.microsoft.com/office/powerpoint/2010/main" val="21151066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lnSpcReduction="10000"/>
          </a:bodyPr>
          <a:lstStyle/>
          <a:p>
            <a:r>
              <a:rPr lang="en-US" dirty="0"/>
              <a:t>Nevertheless, in the case law of the Court, property rights and more general economic issues have been accepted under the scope of Article 8 ECHR, therewith again (like with the right to reputation) accepting one of the classic differences between the right to privacy and personality rights, in </a:t>
            </a:r>
            <a:r>
              <a:rPr lang="en-US" dirty="0" err="1"/>
              <a:t>favour</a:t>
            </a:r>
            <a:r>
              <a:rPr lang="en-US" dirty="0"/>
              <a:t> of the latter. First, it is interesting to note that most cases concerning the protection of the home regard the eviction or expropriation of homes and the destruction of a person’s home by army forces.104 Although such practices obviously have an impact on an individual’s private and family life, these matters cannot in themselves be qualified as privacy-infringements and arguably, are more related to the right to respect for property and protection against unlawful expropriation. </a:t>
            </a:r>
          </a:p>
        </p:txBody>
      </p:sp>
    </p:spTree>
    <p:extLst>
      <p:ext uri="{BB962C8B-B14F-4D97-AF65-F5344CB8AC3E}">
        <p14:creationId xmlns:p14="http://schemas.microsoft.com/office/powerpoint/2010/main" val="13872268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Second, family property is assessed under the scope of the right to privacy, among others in relation to inheritance matters. For example, in the famous </a:t>
            </a:r>
            <a:r>
              <a:rPr lang="en-US" i="1" dirty="0" err="1"/>
              <a:t>Marckx</a:t>
            </a:r>
            <a:r>
              <a:rPr lang="en-US" i="1" dirty="0"/>
              <a:t> </a:t>
            </a:r>
            <a:r>
              <a:rPr lang="en-US" dirty="0"/>
              <a:t>case of 1979, the Court found a violation of Article 8 in combination with Article 14, because the national law of Belgium differentiated between legitimate children and illegitimate children in terms of paternity rights, by reason both of the restrictions on their capacity to receive property from their mother and of their total lack of inheritance rights on intestacy over the estates of their near relatives on their mother’s side.105 More in general, state practices and legal provisions that differentiate between individuals on the basis of their marital status, gender, sexual preference or on any other ground have been dealt with under the scope of Article 8 ECHR, in combination with Article 14 ECHR. For example, when an applicant claimed to have been a victim of discrimination on the ground of his sexual orientation in that the Supreme Court had denied him the status of ‘life companion’ of his late partner, which had consequences for his right to succeed the tenancy of the flat he had been living in, the Court accepted that this led to an interference with Article 8 together with Article 14 ECHR.106 Again, it might be suggested that the right to succeed the tenancy is more related to property and economic concerns than to a right to privacy. </a:t>
            </a:r>
          </a:p>
        </p:txBody>
      </p:sp>
    </p:spTree>
    <p:extLst>
      <p:ext uri="{BB962C8B-B14F-4D97-AF65-F5344CB8AC3E}">
        <p14:creationId xmlns:p14="http://schemas.microsoft.com/office/powerpoint/2010/main" val="176046100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Third and finally, as referred to earlier, the Court has held on numerous occasions that the right to privacy also provides protection to the full fulfillment and development of a person’s identity in the public sphere. Consequently, it has held that restrictions imposed on access to certain professions may have a significant impact on a person’s private life107 and dismissal from office has been found to interfere with the right to respect for private life.108 For example, the Court has held that the dismissal of a person ‘from the post of judge affected a wide range of his relationships with other persons, including the relationships of a professional nature. Likewise, it had an impact on his “inner circle” as the loss of job must have had tangible consequences for material well-being of the applicant and his family.’109 Accepting that dismissal from office falls under the scope of Article 8 ECHR not only extents the right to privacy considerably, it also comes close to a right to work, accepted under Article 23 UDHR,110 which was explicitly rejected from the scope of the Convention by the authors. </a:t>
            </a:r>
          </a:p>
        </p:txBody>
      </p:sp>
    </p:spTree>
    <p:extLst>
      <p:ext uri="{BB962C8B-B14F-4D97-AF65-F5344CB8AC3E}">
        <p14:creationId xmlns:p14="http://schemas.microsoft.com/office/powerpoint/2010/main" val="255282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lstStyle/>
          <a:p>
            <a:r>
              <a:rPr lang="en-US" b="1" dirty="0"/>
              <a:t>(c) Any group of individuals </a:t>
            </a:r>
            <a:endParaRPr lang="en-US" dirty="0"/>
          </a:p>
          <a:p>
            <a:r>
              <a:rPr lang="en-US" dirty="0"/>
              <a:t>14. An application can be brought by a group of individuals. However, local authorities or any other government bodies cannot lodge applications through the individuals who make up them or represent them, relating to acts punishable by the State to which they are attached and on behalf of which they exercise public authority (</a:t>
            </a:r>
            <a:r>
              <a:rPr lang="en-US" i="1" dirty="0" err="1"/>
              <a:t>Demirbaş</a:t>
            </a:r>
            <a:r>
              <a:rPr lang="en-US" i="1" dirty="0"/>
              <a:t> and Others v. Turkey </a:t>
            </a:r>
            <a:r>
              <a:rPr lang="en-US" dirty="0"/>
              <a:t>(</a:t>
            </a:r>
            <a:r>
              <a:rPr lang="en-US" dirty="0" err="1"/>
              <a:t>dec.</a:t>
            </a:r>
            <a:r>
              <a:rPr lang="en-US" dirty="0"/>
              <a:t>)). </a:t>
            </a:r>
          </a:p>
        </p:txBody>
      </p:sp>
    </p:spTree>
    <p:extLst>
      <p:ext uri="{BB962C8B-B14F-4D97-AF65-F5344CB8AC3E}">
        <p14:creationId xmlns:p14="http://schemas.microsoft.com/office/powerpoint/2010/main" val="166271484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any event, again, it might be argued that the protection of job opportunities is more directly related to economic concerns than to issues relating to the respect for private life. In conclusion, although the authors of the Convention where not blind to the idea that ‘property is not merely an ‘economic right’, but also an extension of human personality, the essential basis of stable family life’, they choose not only to reject if from the scope of Article 8 ECHR, but from the Convention as a whole, as the right to property was regarded both peripheral and unenforceable.111 Still in the case law of the Court, property rights and related economic concerns are increasingly granted protection under the scope of Article 8 ECHR if an issue directly or indirectly relates to a person’s private life, family life or home. This trend cannot easily be reconciled with the classic focus of the right to privacy, but the right to property is often recognized as an integral part of personality rights. </a:t>
            </a:r>
          </a:p>
        </p:txBody>
      </p:sp>
    </p:spTree>
    <p:extLst>
      <p:ext uri="{BB962C8B-B14F-4D97-AF65-F5344CB8AC3E}">
        <p14:creationId xmlns:p14="http://schemas.microsoft.com/office/powerpoint/2010/main" val="12207752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Universal Declaration on Human Rights</a:t>
            </a:r>
          </a:p>
          <a:p>
            <a:r>
              <a:rPr lang="en-US" b="1" dirty="0"/>
              <a:t>Article 13.</a:t>
            </a:r>
            <a:br>
              <a:rPr lang="en-US" b="1" dirty="0"/>
            </a:br>
            <a:r>
              <a:rPr lang="en-US" b="1" dirty="0"/>
              <a:t> </a:t>
            </a:r>
          </a:p>
          <a:p>
            <a:r>
              <a:rPr lang="en-US" dirty="0"/>
              <a:t>(1) Everyone has the right to freedom of movement and residence within the borders of each state.</a:t>
            </a:r>
            <a:br>
              <a:rPr lang="en-US" dirty="0"/>
            </a:br>
            <a:r>
              <a:rPr lang="en-US" dirty="0"/>
              <a:t>(2) Everyone has the right to leave any country, including his own, and to return to his country.</a:t>
            </a:r>
          </a:p>
          <a:p>
            <a:r>
              <a:rPr lang="en-US" b="1" dirty="0"/>
              <a:t>Article 14.</a:t>
            </a:r>
            <a:br>
              <a:rPr lang="en-US" b="1" dirty="0"/>
            </a:br>
            <a:r>
              <a:rPr lang="en-US" b="1" dirty="0"/>
              <a:t> </a:t>
            </a:r>
          </a:p>
          <a:p>
            <a:r>
              <a:rPr lang="en-US" dirty="0"/>
              <a:t>(1) Everyone has the right to seek and to enjoy in other countries asylum from persecution.</a:t>
            </a:r>
            <a:br>
              <a:rPr lang="en-US" dirty="0"/>
            </a:br>
            <a:r>
              <a:rPr lang="en-US" dirty="0"/>
              <a:t>(2) This right may not be invoked in the case of prosecutions genuinely arising from non-political crimes or from acts contrary to the purposes and principles of the United Nations.</a:t>
            </a:r>
          </a:p>
          <a:p>
            <a:r>
              <a:rPr lang="en-US" b="1" dirty="0"/>
              <a:t>Article 15.</a:t>
            </a:r>
            <a:br>
              <a:rPr lang="en-US" b="1" dirty="0"/>
            </a:br>
            <a:r>
              <a:rPr lang="en-US" b="1" dirty="0"/>
              <a:t> </a:t>
            </a:r>
          </a:p>
          <a:p>
            <a:r>
              <a:rPr lang="en-US" dirty="0"/>
              <a:t>(1) Everyone has the right to a nationality.</a:t>
            </a:r>
            <a:br>
              <a:rPr lang="en-US" dirty="0"/>
            </a:br>
            <a:r>
              <a:rPr lang="en-US" dirty="0"/>
              <a:t>(2) No one shall be arbitrarily deprived of his nationality nor denied the right to change his nationality.</a:t>
            </a:r>
          </a:p>
          <a:p>
            <a:endParaRPr lang="en-US" dirty="0"/>
          </a:p>
        </p:txBody>
      </p:sp>
    </p:spTree>
    <p:extLst>
      <p:ext uri="{BB962C8B-B14F-4D97-AF65-F5344CB8AC3E}">
        <p14:creationId xmlns:p14="http://schemas.microsoft.com/office/powerpoint/2010/main" val="22281239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dirty="0"/>
              <a:t>The Universal Declaration also contains a right to nationality. Article 15 UDHR holds: ‘(1) Everyone has the right to a nationality. (2) No one shall be arbitrarily deprived of his nationality nor denied the right to change his nationality.’ The principled rejection of such a right under the Convention was respected by the Court in its initial jurisprudence on the point of applicants claiming the right to a certain nationality, a residence permit or objected to being extradited to their country of birth. It accepted as principle that states enjoy, as a matter of well-established international law and subject to their treaty obligations, a right ‘to control the entry, residence and expulsion of aliens’.</a:t>
            </a:r>
          </a:p>
        </p:txBody>
      </p:sp>
    </p:spTree>
    <p:extLst>
      <p:ext uri="{BB962C8B-B14F-4D97-AF65-F5344CB8AC3E}">
        <p14:creationId xmlns:p14="http://schemas.microsoft.com/office/powerpoint/2010/main" val="1627049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However, gradually, the Court has diverged from its original approach.113 For example, in 1991, the Court held that the deportation of a foreigner may violate his right to family life noting that ‘at the time the deportation order was made, all the applicant’s close relatives - his parents and his brothers and sisters – had been living in Liège for a long while; one of the older children had acquired Belgian nationality and the three youngest had been born in Belgium. </a:t>
            </a:r>
            <a:r>
              <a:rPr lang="en-US" dirty="0" err="1"/>
              <a:t>Mr</a:t>
            </a:r>
            <a:r>
              <a:rPr lang="en-US" dirty="0"/>
              <a:t> </a:t>
            </a:r>
            <a:r>
              <a:rPr lang="en-US" dirty="0" err="1"/>
              <a:t>Moustaquim</a:t>
            </a:r>
            <a:r>
              <a:rPr lang="en-US" dirty="0"/>
              <a:t> himself was less than two years old when he arrived in Belgium. From that time on he had lived there for about twenty years with his family or not far away from them. He had returned to Morocco only twice, for holidays. He had received all his schooling in French. His family life was thus seriously disrupted by the measure taken against him, which the Advisory Board on Aliens had judged to be “inappropriate”. Having regard to these various circumstances, it appears that, as far as respect for the applicant’s family life is concerned, a proper balance was not achieved between the interests involved, and that the means employed was therefore disproportionate to the legitimate aim pursued. Accordingly, there was a violation of Article 8 (art. 8).’114 In 2001, the Court took this approach a step further and obliged a state to grant a family reunion with a family member living abroad.115 It has also restricted the governments’ margin of appreciation. </a:t>
            </a:r>
          </a:p>
        </p:txBody>
      </p:sp>
    </p:spTree>
    <p:extLst>
      <p:ext uri="{BB962C8B-B14F-4D97-AF65-F5344CB8AC3E}">
        <p14:creationId xmlns:p14="http://schemas.microsoft.com/office/powerpoint/2010/main" val="45719612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With regard to expelling criminal immigrants, the Court adopts a proportionality test, identifying as relevant factors the nature and seriousness of the offence committed by the applicant, the nationalities of the various persons concerned, the length of the applicant’s stay in the country, the time elapsed since the offence was committed, the applicant’s conduct during that period, the applicant’s family situation, such as the length of the marriage and whether there are children of the marriage, and if so, their age, the best interests and well-being of the children in particular in relation to the seriousness of the difficulties which they and the spouse are likely to encounter in the country to which the applicant is to be expelled, whether the spouse knew about the offence at the time when he or she entered into a family relationship, and the solidity of social, cultural and family ties with the host country and with the country of destination.</a:t>
            </a:r>
          </a:p>
        </p:txBody>
      </p:sp>
    </p:spTree>
    <p:extLst>
      <p:ext uri="{BB962C8B-B14F-4D97-AF65-F5344CB8AC3E}">
        <p14:creationId xmlns:p14="http://schemas.microsoft.com/office/powerpoint/2010/main" val="121264123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With regard to non-criminal immigrants and immigration control in the economic interest of a country, the Court seems to adopt an even narrower margin of appreciation for national authorities. It does not so much weigh the economic interest involved against the individual interest, but rather determines whether in the particular circumstances of the case, an exception should be made to the general, in itself legitimate, policy. For example, when the Dutch government decided to expel an immigrant, which would have seriously affected her and the ties with her child, because she had not pursued to regularize her stay in the Netherlands until more than three years after first arriving in that country and her stay there had been illegal throughout her stay, the Court held that ‘by attaching such paramount importance to this latter element, the authorities may be considered to have indulged in excessive formalism.’117 Thus, although the policy was deemed legitimate in itself, the application of the regulation in this particular case placed an excessive burden on the claimant. </a:t>
            </a:r>
          </a:p>
        </p:txBody>
      </p:sp>
    </p:spTree>
    <p:extLst>
      <p:ext uri="{BB962C8B-B14F-4D97-AF65-F5344CB8AC3E}">
        <p14:creationId xmlns:p14="http://schemas.microsoft.com/office/powerpoint/2010/main" val="327839909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more recent cases, the Court has gone even further.118 It has also held that the concept of private life alone, without a reference to the interests of family members, can legitimize a claim for a residence permit or an objection to being extradited if a person’s private life is so intrinsically connected to a specific country, among others in relation to language, work, friends, other social contacts, the possibility to develop his personality and explore his identity, the fact that that person’s quality of life would be severely diminished by his exclusion from that country’s territory, etcetera. The Court has held not only that under circumstances, governments must grant a residence permit or reunite a family, but also that the granting of a residence permit as such falls principally within the protective scope of Article 8 ECHR.119 Furthermore, even although a state never authorized a stay of an illegal immigrant in the first place, it may still be held to grant a permanent residence permit.120 Consequently, on the point of a right to obtain a residence permit and therewith a legal status and identity, it has been accepted by the Court that such matters fall under the scope of Article 8 ECHR. Although such a right is not directly linked to the classic conception of the right to privacy, it may be connected to one’s personal development and the possibility to build a new life in a new country. </a:t>
            </a:r>
          </a:p>
        </p:txBody>
      </p:sp>
    </p:spTree>
    <p:extLst>
      <p:ext uri="{BB962C8B-B14F-4D97-AF65-F5344CB8AC3E}">
        <p14:creationId xmlns:p14="http://schemas.microsoft.com/office/powerpoint/2010/main" val="71952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dirty="0"/>
              <a:t>ARTICLE 2 </a:t>
            </a:r>
            <a:endParaRPr lang="en-US" dirty="0"/>
          </a:p>
          <a:p>
            <a:r>
              <a:rPr lang="en-US" b="1" dirty="0"/>
              <a:t>Right to education </a:t>
            </a:r>
            <a:endParaRPr lang="en-US" dirty="0"/>
          </a:p>
          <a:p>
            <a:r>
              <a:rPr lang="en-US" dirty="0"/>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a:t>
            </a:r>
          </a:p>
        </p:txBody>
      </p:sp>
    </p:spTree>
    <p:extLst>
      <p:ext uri="{BB962C8B-B14F-4D97-AF65-F5344CB8AC3E}">
        <p14:creationId xmlns:p14="http://schemas.microsoft.com/office/powerpoint/2010/main" val="267784135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right to education was discussed by the Convention authors together with the protection of family life, as later protected under the scope of Article 8 ECHR, and the right to found a family, provided in Article 12 ECHR, under the umbrella concept of ‘family rights’.122 Still, in contrast to the other two rights, the right to education was referred to the first Protocol of the Convention, Article 2, specifying: ‘No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However, rather early in its case law, in the famous </a:t>
            </a:r>
            <a:r>
              <a:rPr lang="en-US" i="1" dirty="0"/>
              <a:t>Linguistic case </a:t>
            </a:r>
            <a:r>
              <a:rPr lang="en-US" dirty="0"/>
              <a:t>of 1968, the Court discussed under both the right to education and the right to privacy a matter which regarded a Belgium law under which French speaking parents living in the Dutch-speaking part of the country could only provide their children with an education in French if they would send them to the other part of the country.</a:t>
            </a:r>
          </a:p>
        </p:txBody>
      </p:sp>
    </p:spTree>
    <p:extLst>
      <p:ext uri="{BB962C8B-B14F-4D97-AF65-F5344CB8AC3E}">
        <p14:creationId xmlns:p14="http://schemas.microsoft.com/office/powerpoint/2010/main" val="401277849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a:xfrm>
            <a:off x="838200" y="1560945"/>
            <a:ext cx="10515600" cy="5181600"/>
          </a:xfrm>
        </p:spPr>
        <p:txBody>
          <a:bodyPr>
            <a:normAutofit fontScale="70000" lnSpcReduction="20000"/>
          </a:bodyPr>
          <a:lstStyle/>
          <a:p>
            <a:r>
              <a:rPr lang="en-US" dirty="0"/>
              <a:t>Although the Commission held that that under certain circumstances it is possible that the right to privacy might also apply to educational matters, it was very skeptical and hesitant to do so. The Court summarized the Commission’s position as follows: ‘In the view of the Commission, which confirmed before the Court the unanimous opinion expressed on this point in its Report, Articles 8 and 12 (art. 8, art. 12) of the Convention and Article 2 of the Protocol (P1-2) each govern “a clearly defined sector of private and family life”. The Commission deduces from this that “even if it is accepted” that those three provisions might, “in certain circumstances”, “be applied jointly or in conjunction”, one must beware of interpreting any one of them in a way which would involve an extension of the “rights </a:t>
            </a:r>
            <a:r>
              <a:rPr lang="en-US" dirty="0" err="1"/>
              <a:t>recognised</a:t>
            </a:r>
            <a:r>
              <a:rPr lang="en-US" dirty="0"/>
              <a:t> by the other two”. In particular, “it is not conceivable that Article 8 (art. 8) should encroach on the sphere of Article 2 of the Protocol (P1-2) or even less that it should add something to that Article”. Any such result would, moreover, “be contrary to the intention of the Contracting Parties as is clearly revealed” by the “preparatory work”. The object then of Article 8 (art. 8) “is not to guarantee the right to education, considered as a corollary of the freedom of private life, or the rights of parents with regard to their children’s education, considered as a consequence of the right to respect for private and family life”.’124 The Court, however, seemed less hesitant and assessed the claim of the parents both under Article 2 of the first Protocol and under Article 8 ECHR independently as it held that ‘the Convention must be read as a whole. Consequently a matter specifically dealt with by one of its provisions may also, in some of its aspects, be regulated by other provisions of the Convention’,125 which apparently also applied to the provisions from the Protocols. </a:t>
            </a:r>
          </a:p>
        </p:txBody>
      </p:sp>
    </p:spTree>
    <p:extLst>
      <p:ext uri="{BB962C8B-B14F-4D97-AF65-F5344CB8AC3E}">
        <p14:creationId xmlns:p14="http://schemas.microsoft.com/office/powerpoint/2010/main" val="3924930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i="1" dirty="0"/>
              <a:t>3. Victim status </a:t>
            </a:r>
            <a:endParaRPr lang="en-US" dirty="0"/>
          </a:p>
          <a:p>
            <a:r>
              <a:rPr lang="en-US" b="1" dirty="0"/>
              <a:t>(a) Notion of “victim” </a:t>
            </a:r>
            <a:endParaRPr lang="en-US" dirty="0"/>
          </a:p>
          <a:p>
            <a:r>
              <a:rPr lang="en-US" dirty="0"/>
              <a:t>15. The word “victim”, in the context of Article 34 of the Convention, denotes the person or persons directly or indirectly affected by the alleged violation. Hence, Article 34 concerns not just the direct victim or victims of the alleged violation, but also any indirect victims to whom the violation would cause harm or who would have a valid and personal interest in seeing it brought to an end (</a:t>
            </a:r>
            <a:r>
              <a:rPr lang="en-US" i="1" dirty="0" err="1"/>
              <a:t>Vallianatos</a:t>
            </a:r>
            <a:r>
              <a:rPr lang="en-US" i="1" dirty="0"/>
              <a:t> and Others v. Greece </a:t>
            </a:r>
            <a:r>
              <a:rPr lang="en-US" dirty="0"/>
              <a:t>[GC], §§ 47). The notion of “victim” is interpreted autonomously and irrespective of domestic rules such as those concerning interest in or capacity to take action (</a:t>
            </a:r>
            <a:r>
              <a:rPr lang="en-US" i="1" dirty="0" err="1"/>
              <a:t>Gorraiz</a:t>
            </a:r>
            <a:r>
              <a:rPr lang="en-US" i="1" dirty="0"/>
              <a:t> </a:t>
            </a:r>
            <a:r>
              <a:rPr lang="en-US" i="1" dirty="0" err="1"/>
              <a:t>Lizarraga</a:t>
            </a:r>
            <a:r>
              <a:rPr lang="en-US" i="1" dirty="0"/>
              <a:t> and Others v. Spain</a:t>
            </a:r>
            <a:r>
              <a:rPr lang="en-US" dirty="0"/>
              <a:t>, § 35), even though the Court should have regard to the fact that an applicant was a party to the domestic proceedings (</a:t>
            </a:r>
            <a:r>
              <a:rPr lang="en-US" i="1" dirty="0" err="1"/>
              <a:t>Aksu</a:t>
            </a:r>
            <a:r>
              <a:rPr lang="en-US" i="1" dirty="0"/>
              <a:t> v. Turkey </a:t>
            </a:r>
            <a:r>
              <a:rPr lang="en-US" dirty="0"/>
              <a:t>[GC], § 52; </a:t>
            </a:r>
            <a:r>
              <a:rPr lang="en-US" i="1" dirty="0" err="1"/>
              <a:t>Micallef</a:t>
            </a:r>
            <a:r>
              <a:rPr lang="en-US" i="1" dirty="0"/>
              <a:t> v. Malta </a:t>
            </a:r>
            <a:r>
              <a:rPr lang="en-US" dirty="0"/>
              <a:t>[GC], § 48). It does not imply the existence of prejudice (</a:t>
            </a:r>
            <a:r>
              <a:rPr lang="en-US" i="1" dirty="0" err="1"/>
              <a:t>Brumărescu</a:t>
            </a:r>
            <a:r>
              <a:rPr lang="en-US" i="1" dirty="0"/>
              <a:t> v. Romania </a:t>
            </a:r>
            <a:r>
              <a:rPr lang="en-US" dirty="0"/>
              <a:t>[GC], § 50), and an act that has only temporary legal effects may suffice (</a:t>
            </a:r>
            <a:r>
              <a:rPr lang="en-US" i="1" dirty="0" err="1"/>
              <a:t>Monnat</a:t>
            </a:r>
            <a:r>
              <a:rPr lang="en-US" i="1" dirty="0"/>
              <a:t> v. Switzerland</a:t>
            </a:r>
            <a:r>
              <a:rPr lang="en-US" dirty="0"/>
              <a:t>, § 33). </a:t>
            </a:r>
          </a:p>
          <a:p>
            <a:r>
              <a:rPr lang="en-US" dirty="0"/>
              <a:t>16. The interpretation of the term “victim” is liable to evolve in the light of conditions in contemporary society and it must be applied without excessive formalism (ibid., §§ 30-33; </a:t>
            </a:r>
            <a:r>
              <a:rPr lang="en-US" i="1" dirty="0" err="1"/>
              <a:t>Gorraiz</a:t>
            </a:r>
            <a:r>
              <a:rPr lang="en-US" i="1" dirty="0"/>
              <a:t> </a:t>
            </a:r>
            <a:r>
              <a:rPr lang="en-US" i="1" dirty="0" err="1"/>
              <a:t>Lizarraga</a:t>
            </a:r>
            <a:r>
              <a:rPr lang="en-US" i="1" dirty="0"/>
              <a:t> and Others v. Spain</a:t>
            </a:r>
            <a:r>
              <a:rPr lang="en-US" dirty="0"/>
              <a:t>, § 38; </a:t>
            </a:r>
            <a:r>
              <a:rPr lang="en-US" i="1" dirty="0" err="1"/>
              <a:t>Stukus</a:t>
            </a:r>
            <a:r>
              <a:rPr lang="en-US" i="1" dirty="0"/>
              <a:t> and Others v. Poland</a:t>
            </a:r>
            <a:r>
              <a:rPr lang="en-US" dirty="0"/>
              <a:t>, § 35; </a:t>
            </a:r>
            <a:r>
              <a:rPr lang="en-US" i="1" dirty="0" err="1"/>
              <a:t>Ziętal</a:t>
            </a:r>
            <a:r>
              <a:rPr lang="en-US" i="1" dirty="0"/>
              <a:t> v. Poland</a:t>
            </a:r>
            <a:r>
              <a:rPr lang="en-US" dirty="0"/>
              <a:t>, §§ 54-59). The Court has held that the issue of victim status may be linked to the merits of the case (</a:t>
            </a:r>
            <a:r>
              <a:rPr lang="en-US" i="1" dirty="0" err="1"/>
              <a:t>Siliadin</a:t>
            </a:r>
            <a:r>
              <a:rPr lang="en-US" i="1" dirty="0"/>
              <a:t> v. France</a:t>
            </a:r>
            <a:r>
              <a:rPr lang="en-US" dirty="0"/>
              <a:t>, § 63; </a:t>
            </a:r>
            <a:r>
              <a:rPr lang="en-US" i="1" dirty="0"/>
              <a:t>Hirsi </a:t>
            </a:r>
            <a:r>
              <a:rPr lang="en-US" i="1" dirty="0" err="1"/>
              <a:t>Jamaa</a:t>
            </a:r>
            <a:r>
              <a:rPr lang="en-US" i="1" dirty="0"/>
              <a:t> and Others v. Italy </a:t>
            </a:r>
            <a:r>
              <a:rPr lang="en-US" dirty="0"/>
              <a:t>[GC], § 111). </a:t>
            </a:r>
          </a:p>
        </p:txBody>
      </p:sp>
    </p:spTree>
    <p:extLst>
      <p:ext uri="{BB962C8B-B14F-4D97-AF65-F5344CB8AC3E}">
        <p14:creationId xmlns:p14="http://schemas.microsoft.com/office/powerpoint/2010/main" val="117303692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This line has had two consequences in the jurisprudence of the Court. First, it has been adopted as principle that Article 2 of the Protocol must be read in the light of, among others, the right to privacy. Secondly, the right to privacy has been applied to a number of matters which primarily relate to educational issues. For example, in the case of Cyprus v. Turkey from 2001, it was found that there were restrictions in Cyprus on the freedom of movement of Greek-Cypriot and Maronite schoolchildren living in the northern part of the country attending schools in the south, that although there was a system of primary-school education for the children of Greek Cypriots living in northern Cyprus, there were no secondary schools for them, and finally, that the schoolbooks that were used were subjected to a “vetting” procedure, that this procedure was cumbersome and that a relatively high number of school-books were being objected to by the Turkish- Cypriot administration. The Court used these facts not only to assess whether Turkey had interfered with Article 2 of the first Protocol, but also to find a violation of Article 8 ECHR. Consequently, although of the three ‘family rights’, the right to education was explicitly rejected from the Convention by its authors, by interpreting the right to education in the light of the right to privacy and by assessing educational matters under the scope of Article 8 ECHR, it is at least partially brought back under the scope the Convention by the Court. </a:t>
            </a:r>
          </a:p>
        </p:txBody>
      </p:sp>
    </p:spTree>
    <p:extLst>
      <p:ext uri="{BB962C8B-B14F-4D97-AF65-F5344CB8AC3E}">
        <p14:creationId xmlns:p14="http://schemas.microsoft.com/office/powerpoint/2010/main" val="336030526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Third and finally, Article 8 ECHR has been the main pillar on which the Court has built its practice of opening up the Convention for new rights and freedoms, such as the right to data protection, minority rights and the right to a clean and healthy living environment.</a:t>
            </a:r>
          </a:p>
          <a:p>
            <a:endParaRPr lang="en-US" dirty="0"/>
          </a:p>
        </p:txBody>
      </p:sp>
    </p:spTree>
    <p:extLst>
      <p:ext uri="{BB962C8B-B14F-4D97-AF65-F5344CB8AC3E}">
        <p14:creationId xmlns:p14="http://schemas.microsoft.com/office/powerpoint/2010/main" val="261914130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u="sng" dirty="0"/>
              <a:t>American Convention on Human Rights</a:t>
            </a:r>
          </a:p>
          <a:p>
            <a:r>
              <a:rPr lang="en-US" b="1" u="sng" dirty="0"/>
              <a:t>Article 18. Right to a Name</a:t>
            </a:r>
            <a:endParaRPr lang="en-US" dirty="0"/>
          </a:p>
          <a:p>
            <a:r>
              <a:rPr lang="en-US" dirty="0"/>
              <a:t>Every person has the right to a given name and to the surnames of his parents or that of one of them. The law shall regulate the manner in which this right shall be ensured for all, by the use of assumed names if necessary.</a:t>
            </a:r>
          </a:p>
          <a:p>
            <a:endParaRPr lang="en-US" dirty="0"/>
          </a:p>
        </p:txBody>
      </p:sp>
    </p:spTree>
    <p:extLst>
      <p:ext uri="{BB962C8B-B14F-4D97-AF65-F5344CB8AC3E}">
        <p14:creationId xmlns:p14="http://schemas.microsoft.com/office/powerpoint/2010/main" val="73984602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right to a name was neither accepted under the UDHR and ECHR, but is accepted in subsequent human rights documents.161 Still, the Court has accepted the right to a name with a reference to Article 8 ECHR. ‘The right to develop and fulfill one’s personality necessarily comprises the right to identity and, therefore, to a name’. In forming, creating and maintaining one’s identity, the Court has held that personal names may be of pivotal importance. Consequently, it has assessed cases under the scope of Article 8 ECHR in which a spouse complained that she had to adopt the surname of her husband, even though she was known by her maiden name in her inner circle and in professional relationships. The Court has also accepted that under certain circumstances, children have the right to choose their forename or their surname and finally the Court has granted that individuals have the right to alter their birth-given name.</a:t>
            </a:r>
          </a:p>
        </p:txBody>
      </p:sp>
    </p:spTree>
    <p:extLst>
      <p:ext uri="{BB962C8B-B14F-4D97-AF65-F5344CB8AC3E}">
        <p14:creationId xmlns:p14="http://schemas.microsoft.com/office/powerpoint/2010/main" val="106584638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nl-NL" dirty="0"/>
              <a:t>The Right </a:t>
            </a:r>
            <a:r>
              <a:rPr lang="nl-NL" dirty="0" err="1"/>
              <a:t>to</a:t>
            </a:r>
            <a:r>
              <a:rPr lang="nl-NL" dirty="0"/>
              <a:t> a clean </a:t>
            </a:r>
            <a:r>
              <a:rPr lang="nl-NL" dirty="0" err="1"/>
              <a:t>and</a:t>
            </a:r>
            <a:r>
              <a:rPr lang="nl-NL" dirty="0"/>
              <a:t> </a:t>
            </a:r>
            <a:r>
              <a:rPr lang="nl-NL" dirty="0" err="1"/>
              <a:t>healthy</a:t>
            </a:r>
            <a:r>
              <a:rPr lang="nl-NL" dirty="0"/>
              <a:t> living environment</a:t>
            </a:r>
            <a:endParaRPr lang="en-US" dirty="0"/>
          </a:p>
        </p:txBody>
      </p:sp>
    </p:spTree>
    <p:extLst>
      <p:ext uri="{BB962C8B-B14F-4D97-AF65-F5344CB8AC3E}">
        <p14:creationId xmlns:p14="http://schemas.microsoft.com/office/powerpoint/2010/main" val="36937083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an early case from 1986, regarding the level of noise caused by airports in the vicinity of an individual’s house, the Commission has previously held that Article 8 ECHR ‘cannot be interpreted so as to apply only with regard to direct measures taken by the authorities against the privacy and/or home of an individual. It may also cover indirect intrusions which are unavoidable consequences of measures not at all directed against private individuals. In this context it has to be noted that a State has not only to respect but also to protect the rights guaranteed by Article 8 para. 1. Considerable noise nuisance can undoubtedly affect the physical well-being of a person and thus interfere with his private life. It may also deprive a person of the possibility of enjoying the amenities of his home.’152 In subsequent case law, it was accepted that similarly, noise nuisance may be produced by nuclear power plants working day and night in a rural area153 and by nightclubs near someone’s home.</a:t>
            </a:r>
          </a:p>
        </p:txBody>
      </p:sp>
    </p:spTree>
    <p:extLst>
      <p:ext uri="{BB962C8B-B14F-4D97-AF65-F5344CB8AC3E}">
        <p14:creationId xmlns:p14="http://schemas.microsoft.com/office/powerpoint/2010/main" val="5089221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lnSpcReduction="10000"/>
          </a:bodyPr>
          <a:lstStyle/>
          <a:p>
            <a:r>
              <a:rPr lang="en-US" dirty="0"/>
              <a:t>Although the Court has not yet been willing to guarantee the right to preservation of the natural environment as such under the scope of Article 8 ECHR, gradually building on the notion of protection against noise pollution, the former Commission and the Court have been willing to discuss more and broader effects on the general living environment, such as radiation and vibrations emitted by a transformer, electro smog and air pollution, smog and fumes. Although the Court has accepted that environmental pollution must reach a minimum level of severity, it has also specified that this is a relative concept which depends on all circumstances of the case, such as the intensity and duration of the nuisance and its physical or mental effects on the individual’s health or quality of life.</a:t>
            </a:r>
          </a:p>
        </p:txBody>
      </p:sp>
    </p:spTree>
    <p:extLst>
      <p:ext uri="{BB962C8B-B14F-4D97-AF65-F5344CB8AC3E}">
        <p14:creationId xmlns:p14="http://schemas.microsoft.com/office/powerpoint/2010/main" val="126462945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notion of quality of life, in particular, is a rather vague concept, the Court acknowledges: ‘There is no doubt that serious industrial pollution negatively affects public health in general. However, it is often impossible to quantify its effects in each individual case, and distinguish them from the influence of other relevant factors, such as age, profession etc. The same concerns possible worsening of the quality of life caused by the industrial pollution. The “quality of life” is a very subjective characteristic which hardly lends itself to a precise definition.’160 Not only is the notion of ‘quality of life’ under Article 8 ECHR rather abstract, the causal relationship between the unhealthy living environment and specific, personal harm is generally difficult to prove. Still, the Court is willing to refer to notions of ‘not implausible’ and ‘not impossible’, as a standard of proof, to find a violation of Article 8 ECHR. Consequently, the shift from a privacy to a personality right has meant that a number of third generation rights have been included under Article 8 ECHR, such as the possibility to develop and express one’s minority identity and to life in a pleasant environment. </a:t>
            </a:r>
          </a:p>
        </p:txBody>
      </p:sp>
    </p:spTree>
    <p:extLst>
      <p:ext uri="{BB962C8B-B14F-4D97-AF65-F5344CB8AC3E}">
        <p14:creationId xmlns:p14="http://schemas.microsoft.com/office/powerpoint/2010/main" val="328245605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nl-NL" dirty="0" err="1"/>
              <a:t>Minority</a:t>
            </a:r>
            <a:r>
              <a:rPr lang="nl-NL" dirty="0"/>
              <a:t> </a:t>
            </a:r>
            <a:r>
              <a:rPr lang="nl-NL" dirty="0" err="1"/>
              <a:t>Rights</a:t>
            </a:r>
            <a:endParaRPr lang="nl-NL" dirty="0"/>
          </a:p>
          <a:p>
            <a:r>
              <a:rPr lang="en-US" b="1" dirty="0"/>
              <a:t>ARTICLE 14 </a:t>
            </a:r>
            <a:endParaRPr lang="en-US" dirty="0"/>
          </a:p>
          <a:p>
            <a:r>
              <a:rPr lang="en-US" b="1" dirty="0"/>
              <a:t>Prohibition of discrimination </a:t>
            </a:r>
            <a:endParaRPr lang="en-US" dirty="0"/>
          </a:p>
          <a:p>
            <a:r>
              <a:rPr lang="en-US" dirty="0"/>
              <a:t>The enjoyment of the rights and freedoms set forth in this Convention shall be secured without discrimination on any ground such as sex, race, </a:t>
            </a:r>
            <a:r>
              <a:rPr lang="en-US" dirty="0" err="1"/>
              <a:t>colour</a:t>
            </a:r>
            <a:r>
              <a:rPr lang="en-US" dirty="0"/>
              <a:t>, language, religion, political or other opinion, national or social origin, association with a national minority, property, birth or other status. </a:t>
            </a:r>
          </a:p>
        </p:txBody>
      </p:sp>
    </p:spTree>
    <p:extLst>
      <p:ext uri="{BB962C8B-B14F-4D97-AF65-F5344CB8AC3E}">
        <p14:creationId xmlns:p14="http://schemas.microsoft.com/office/powerpoint/2010/main" val="276640555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the early jurisprudence of the former Commission and the Court, it was held that a second home, a building site, a professional working place, a temporary shelter or other unconventional houses did not fall under the scope of ‘home’. For example, with regard to the search of a person’s car, which functioned as his home, the Commission held: ‘[] la Commission </a:t>
            </a:r>
            <a:r>
              <a:rPr lang="en-US" dirty="0" err="1"/>
              <a:t>estime</a:t>
            </a:r>
            <a:r>
              <a:rPr lang="en-US" dirty="0"/>
              <a:t> que le domicile – “home” – </a:t>
            </a:r>
            <a:r>
              <a:rPr lang="en-US" dirty="0" err="1"/>
              <a:t>dans</a:t>
            </a:r>
            <a:r>
              <a:rPr lang="en-US" dirty="0"/>
              <a:t> le </a:t>
            </a:r>
            <a:r>
              <a:rPr lang="en-US" dirty="0" err="1"/>
              <a:t>texte</a:t>
            </a:r>
            <a:r>
              <a:rPr lang="en-US" dirty="0"/>
              <a:t> </a:t>
            </a:r>
            <a:r>
              <a:rPr lang="en-US" dirty="0" err="1"/>
              <a:t>anglais</a:t>
            </a:r>
            <a:r>
              <a:rPr lang="en-US" dirty="0"/>
              <a:t> de </a:t>
            </a:r>
            <a:r>
              <a:rPr lang="en-US" dirty="0" err="1"/>
              <a:t>l’article</a:t>
            </a:r>
            <a:r>
              <a:rPr lang="en-US" dirty="0"/>
              <a:t> 8 (art. 8)- </a:t>
            </a:r>
            <a:r>
              <a:rPr lang="en-US" dirty="0" err="1"/>
              <a:t>est</a:t>
            </a:r>
            <a:r>
              <a:rPr lang="en-US" dirty="0"/>
              <a:t> </a:t>
            </a:r>
            <a:r>
              <a:rPr lang="en-US" dirty="0" err="1"/>
              <a:t>une</a:t>
            </a:r>
            <a:r>
              <a:rPr lang="en-US" dirty="0"/>
              <a:t> notion </a:t>
            </a:r>
            <a:r>
              <a:rPr lang="en-US" dirty="0" err="1"/>
              <a:t>précise</a:t>
            </a:r>
            <a:r>
              <a:rPr lang="en-US" dirty="0"/>
              <a:t> qui ne </a:t>
            </a:r>
            <a:r>
              <a:rPr lang="en-US" dirty="0" err="1"/>
              <a:t>pourrait</a:t>
            </a:r>
            <a:r>
              <a:rPr lang="en-US" dirty="0"/>
              <a:t> </a:t>
            </a:r>
            <a:r>
              <a:rPr lang="en-US" dirty="0" err="1"/>
              <a:t>être</a:t>
            </a:r>
            <a:r>
              <a:rPr lang="en-US" dirty="0"/>
              <a:t> </a:t>
            </a:r>
            <a:r>
              <a:rPr lang="en-US" dirty="0" err="1"/>
              <a:t>étendue</a:t>
            </a:r>
            <a:r>
              <a:rPr lang="en-US" dirty="0"/>
              <a:t> </a:t>
            </a:r>
            <a:r>
              <a:rPr lang="en-US" dirty="0" err="1"/>
              <a:t>arbitrairement</a:t>
            </a:r>
            <a:r>
              <a:rPr lang="en-US" dirty="0"/>
              <a:t> et que, par </a:t>
            </a:r>
            <a:r>
              <a:rPr lang="en-US" dirty="0" err="1"/>
              <a:t>conséquent</a:t>
            </a:r>
            <a:r>
              <a:rPr lang="en-US" dirty="0"/>
              <a:t>, la </a:t>
            </a:r>
            <a:r>
              <a:rPr lang="en-US" dirty="0" err="1"/>
              <a:t>fouille</a:t>
            </a:r>
            <a:r>
              <a:rPr lang="en-US" dirty="0"/>
              <a:t> de la </a:t>
            </a:r>
            <a:r>
              <a:rPr lang="en-US" dirty="0" err="1"/>
              <a:t>voiture</a:t>
            </a:r>
            <a:r>
              <a:rPr lang="en-US" dirty="0"/>
              <a:t> </a:t>
            </a:r>
            <a:r>
              <a:rPr lang="en-US" dirty="0" err="1"/>
              <a:t>en</a:t>
            </a:r>
            <a:r>
              <a:rPr lang="en-US" dirty="0"/>
              <a:t> </a:t>
            </a:r>
            <a:r>
              <a:rPr lang="en-US" dirty="0" err="1"/>
              <a:t>stationnement</a:t>
            </a:r>
            <a:r>
              <a:rPr lang="en-US" dirty="0"/>
              <a:t> </a:t>
            </a:r>
            <a:r>
              <a:rPr lang="en-US" dirty="0" err="1"/>
              <a:t>dans</a:t>
            </a:r>
            <a:r>
              <a:rPr lang="en-US" dirty="0"/>
              <a:t> les </a:t>
            </a:r>
            <a:r>
              <a:rPr lang="en-US" dirty="0" err="1"/>
              <a:t>circonstances</a:t>
            </a:r>
            <a:r>
              <a:rPr lang="en-US" dirty="0"/>
              <a:t> de la </a:t>
            </a:r>
            <a:r>
              <a:rPr lang="en-US" dirty="0" err="1"/>
              <a:t>présente</a:t>
            </a:r>
            <a:r>
              <a:rPr lang="en-US" dirty="0"/>
              <a:t> affaire, ne </a:t>
            </a:r>
            <a:r>
              <a:rPr lang="en-US" dirty="0" err="1"/>
              <a:t>saurait</a:t>
            </a:r>
            <a:r>
              <a:rPr lang="en-US" dirty="0"/>
              <a:t> </a:t>
            </a:r>
            <a:r>
              <a:rPr lang="en-US" dirty="0" err="1"/>
              <a:t>être</a:t>
            </a:r>
            <a:r>
              <a:rPr lang="en-US" dirty="0"/>
              <a:t> </a:t>
            </a:r>
            <a:r>
              <a:rPr lang="en-US" dirty="0" err="1"/>
              <a:t>assimilée</a:t>
            </a:r>
            <a:r>
              <a:rPr lang="en-US" dirty="0"/>
              <a:t> à </a:t>
            </a:r>
            <a:r>
              <a:rPr lang="en-US" dirty="0" err="1"/>
              <a:t>une</a:t>
            </a:r>
            <a:r>
              <a:rPr lang="en-US" dirty="0"/>
              <a:t> </a:t>
            </a:r>
            <a:r>
              <a:rPr lang="en-US" dirty="0" err="1"/>
              <a:t>fouille</a:t>
            </a:r>
            <a:r>
              <a:rPr lang="en-US" dirty="0"/>
              <a:t> </a:t>
            </a:r>
            <a:r>
              <a:rPr lang="en-US" dirty="0" err="1"/>
              <a:t>dimiciliaire</a:t>
            </a:r>
            <a:r>
              <a:rPr lang="en-US" dirty="0"/>
              <a:t> qui entre </a:t>
            </a:r>
            <a:r>
              <a:rPr lang="en-US" dirty="0" err="1"/>
              <a:t>dans</a:t>
            </a:r>
            <a:r>
              <a:rPr lang="en-US" dirty="0"/>
              <a:t> le </a:t>
            </a:r>
            <a:r>
              <a:rPr lang="en-US" dirty="0" err="1"/>
              <a:t>domaine</a:t>
            </a:r>
            <a:r>
              <a:rPr lang="en-US" dirty="0"/>
              <a:t> </a:t>
            </a:r>
            <a:r>
              <a:rPr lang="en-US" dirty="0" err="1"/>
              <a:t>d’application</a:t>
            </a:r>
            <a:r>
              <a:rPr lang="en-US" dirty="0"/>
              <a:t> de </a:t>
            </a:r>
            <a:r>
              <a:rPr lang="en-US" dirty="0" err="1"/>
              <a:t>l’article</a:t>
            </a:r>
            <a:r>
              <a:rPr lang="en-US" dirty="0"/>
              <a:t> 8 (art. 8).’143 However, like the Declaration, the Convention is drafted in two official languages, English and French, and like the Universal Declaration on Human Rights, the French version of the European Convention does not refer to ‘</a:t>
            </a:r>
            <a:r>
              <a:rPr lang="en-US" dirty="0" err="1"/>
              <a:t>maison</a:t>
            </a:r>
            <a:r>
              <a:rPr lang="en-US" dirty="0"/>
              <a:t>’, ‘chez’ or ‘</a:t>
            </a:r>
            <a:r>
              <a:rPr lang="en-US" dirty="0" err="1"/>
              <a:t>residance</a:t>
            </a:r>
            <a:r>
              <a:rPr lang="en-US" dirty="0"/>
              <a:t>’ but rather to the concept ‘domicile’. Domicile has a broader scope than the concept of ‘home’ and might, for example, be used to refer to professional dwellings. In its more recent case law, it is the concept of ‘domicile’, rather than ‘home’, that is increasingly referred to by the Court. </a:t>
            </a:r>
          </a:p>
        </p:txBody>
      </p:sp>
    </p:spTree>
    <p:extLst>
      <p:ext uri="{BB962C8B-B14F-4D97-AF65-F5344CB8AC3E}">
        <p14:creationId xmlns:p14="http://schemas.microsoft.com/office/powerpoint/2010/main" val="627917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lstStyle/>
          <a:p>
            <a:r>
              <a:rPr lang="en-US" b="1" dirty="0"/>
              <a:t>(b) Direct victim </a:t>
            </a:r>
            <a:endParaRPr lang="en-US" dirty="0"/>
          </a:p>
          <a:p>
            <a:r>
              <a:rPr lang="en-US" dirty="0"/>
              <a:t>17. In order to be able to lodge an application in accordance with Article 34, an applicant must be able to show that he or she was “directly affected” by the measure complained of (</a:t>
            </a:r>
            <a:r>
              <a:rPr lang="en-US" i="1" dirty="0" err="1"/>
              <a:t>Tănase</a:t>
            </a:r>
            <a:r>
              <a:rPr lang="en-US" i="1" dirty="0"/>
              <a:t> v. Moldova </a:t>
            </a:r>
            <a:r>
              <a:rPr lang="en-US" dirty="0"/>
              <a:t>[GC], § 104; </a:t>
            </a:r>
            <a:r>
              <a:rPr lang="en-US" i="1" dirty="0"/>
              <a:t>Burden v. the United Kingdom </a:t>
            </a:r>
            <a:r>
              <a:rPr lang="en-US" dirty="0"/>
              <a:t>[GC], § 33). This is indispensable for putting the protection mechanism of the Convention into motion (</a:t>
            </a:r>
            <a:r>
              <a:rPr lang="en-US" i="1" dirty="0" err="1"/>
              <a:t>Hristozov</a:t>
            </a:r>
            <a:r>
              <a:rPr lang="en-US" i="1" dirty="0"/>
              <a:t> and Others v. Bulgaria</a:t>
            </a:r>
            <a:r>
              <a:rPr lang="en-US" dirty="0"/>
              <a:t>, § 73), although this criterion is not to be applied in a rigid, mechanical and inflexible way throughout the proceedings (</a:t>
            </a:r>
            <a:r>
              <a:rPr lang="en-US" i="1" dirty="0" err="1"/>
              <a:t>Micallef</a:t>
            </a:r>
            <a:r>
              <a:rPr lang="en-US" i="1" dirty="0"/>
              <a:t> v. Malta </a:t>
            </a:r>
            <a:r>
              <a:rPr lang="en-US" dirty="0"/>
              <a:t>[GC], § 45; </a:t>
            </a:r>
            <a:r>
              <a:rPr lang="en-US" i="1" dirty="0" err="1"/>
              <a:t>Karner</a:t>
            </a:r>
            <a:r>
              <a:rPr lang="en-US" i="1" dirty="0"/>
              <a:t> v. Austria</a:t>
            </a:r>
            <a:r>
              <a:rPr lang="en-US" dirty="0"/>
              <a:t>, § 25; </a:t>
            </a:r>
            <a:r>
              <a:rPr lang="en-US" i="1" dirty="0" err="1"/>
              <a:t>Aksu</a:t>
            </a:r>
            <a:r>
              <a:rPr lang="en-US" i="1" dirty="0"/>
              <a:t> v. Turkey </a:t>
            </a:r>
            <a:r>
              <a:rPr lang="en-US" dirty="0"/>
              <a:t>[GC], § 51). </a:t>
            </a:r>
          </a:p>
        </p:txBody>
      </p:sp>
    </p:spTree>
    <p:extLst>
      <p:ext uri="{BB962C8B-B14F-4D97-AF65-F5344CB8AC3E}">
        <p14:creationId xmlns:p14="http://schemas.microsoft.com/office/powerpoint/2010/main" val="93953375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Court has held as principle that the concept of ‘home’ is not limited to those buildings which are lawfully occupied or which have been lawfully established. Furthermore, accepting caravans and other mobile homes and temporary shelters under the concept of ‘home’ has had important consequences for Gypsies and other nomadic groups, who generally do not possess a fixed shelter or home. This doctrine has gradually been expanded to include certain minority rights and the protection of minority life styles. For example, the Commission has been willing ‘[] to accept that the consequences, arising for the applicants from the construction of the hydroelectric plant, constitute an interference with their private life, as members of a minority, who move their herds and deer around over a considerable distance. It is recalled that an area of 2,8 km2 will be covered by water as a result of the plant. In addition, it must be acknowledged that the environment of the said plant will be affected. This could interfere with the applicants possibilities of enjoying the right to respect for their private life.’</a:t>
            </a:r>
          </a:p>
        </p:txBody>
      </p:sp>
    </p:spTree>
    <p:extLst>
      <p:ext uri="{BB962C8B-B14F-4D97-AF65-F5344CB8AC3E}">
        <p14:creationId xmlns:p14="http://schemas.microsoft.com/office/powerpoint/2010/main" val="49247089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This line has had specific consequences for </a:t>
            </a:r>
            <a:r>
              <a:rPr lang="en-US" dirty="0" err="1"/>
              <a:t>Romas</a:t>
            </a:r>
            <a:r>
              <a:rPr lang="en-US" dirty="0"/>
              <a:t> and Gypsies, which the Court regards as vulnerable groups in need of special protection. For example, the Court has stressed in reference to an applicant that the ‘[] occupation of her caravan is an integral part of her ethnic identity as a Gypsy, reflecting the long tradition of that minority of following a travelling lifestyle. This is the case even though, under the pressure of development and diverse policies or by their own choice, many Gypsies no longer live a wholly nomadic existence and increasingly settle for long periods in one place in order to facilitate, for example, the education of their children. Measures affecting the applicant’s stationing of her caravans therefore have an impact going beyond the right to respect for her home. They also affect her ability to maintain her identity as a Gypsy and to lead her private and family life in accordance with that tradition.’</a:t>
            </a:r>
          </a:p>
        </p:txBody>
      </p:sp>
    </p:spTree>
    <p:extLst>
      <p:ext uri="{BB962C8B-B14F-4D97-AF65-F5344CB8AC3E}">
        <p14:creationId xmlns:p14="http://schemas.microsoft.com/office/powerpoint/2010/main" val="192647491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What is more, states may be under the positive obligation to take active measures to respect and facilitate the development of these minority identities. The Court has emphasized the ‘[] emerging international consensus amongst the Contracting States of the Council of Europe, </a:t>
            </a:r>
            <a:r>
              <a:rPr lang="en-US" dirty="0" err="1"/>
              <a:t>recognising</a:t>
            </a:r>
            <a:r>
              <a:rPr lang="en-US" dirty="0"/>
              <a:t> the special needs of minorities and an obligation to protect their security, identity and lifestyle, not only for the purpose of safeguarding the interests of the minorities themselves, but also to preserve a cultural diversity of value to the whole community.’</a:t>
            </a:r>
          </a:p>
          <a:p>
            <a:r>
              <a:rPr lang="en-US" dirty="0"/>
              <a:t>This right to respect for minority life requires states to accept ‘that special consideration should be given to their needs and their different lifestyle, both in the relevant regulatory framework and in reaching decisions in particular cases’ in order to allow them to fully explore, develop and express their identity, and that governments ‘should pursue their efforts to combat negative stereotyping of the Roma’, among others, because ‘any negative stereotyping of a group, when it reaches a certain level, is capable of impacting on the group’s sense of identity and the feelings of self-worth and self-confidence of members of the group. It is in this sense that it can be seen as affecting the private life of members of the group’.</a:t>
            </a:r>
          </a:p>
        </p:txBody>
      </p:sp>
    </p:spTree>
    <p:extLst>
      <p:ext uri="{BB962C8B-B14F-4D97-AF65-F5344CB8AC3E}">
        <p14:creationId xmlns:p14="http://schemas.microsoft.com/office/powerpoint/2010/main" val="343759739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dirty="0"/>
              <a:t>The right to the respect for minority identity and the protection of the minority life style, partially accepted under the recent case law of the Court, are commonly considered as rights of groups, such as minorities and indigenous people. These group rights are so called ‘third generation’ rights, which go beyond the scope of the first generation rights, the classic civil and political rights, and the socio-economic rights, which are referred to as second generation rights, which are mostly characterized as individual rights. Third generation rights, focus on solidarity and respect in international, interracial and intergenerational relations. </a:t>
            </a:r>
          </a:p>
        </p:txBody>
      </p:sp>
    </p:spTree>
    <p:extLst>
      <p:ext uri="{BB962C8B-B14F-4D97-AF65-F5344CB8AC3E}">
        <p14:creationId xmlns:p14="http://schemas.microsoft.com/office/powerpoint/2010/main" val="347757817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 There has always been a troubled marriage between privacy and personality rights. Perhaps one of the first to make a sharp distinction between these two types of rights was </a:t>
            </a:r>
            <a:r>
              <a:rPr lang="en-US" dirty="0" err="1"/>
              <a:t>Stig</a:t>
            </a:r>
            <a:r>
              <a:rPr lang="en-US" dirty="0"/>
              <a:t> </a:t>
            </a:r>
            <a:r>
              <a:rPr lang="en-US" dirty="0" err="1"/>
              <a:t>Strömholm</a:t>
            </a:r>
            <a:r>
              <a:rPr lang="en-US" dirty="0"/>
              <a:t> in 1967 when he wrote ‘Rights of privacy and rights of the personality: a comparative survey’. He suggested that the right to privacy was a predominantly American concept, coined first by Cooley and made famous by Warren and Brandeis’ article ‘The right to privacy’ from 1890. Personality rights were the key notion used in the European context, having a long history in the legal systems of countries like Germany and France. Although a large overlap exists between the two types of rights, </a:t>
            </a:r>
            <a:r>
              <a:rPr lang="en-US" dirty="0" err="1"/>
              <a:t>Stömholm</a:t>
            </a:r>
            <a:r>
              <a:rPr lang="en-US" dirty="0"/>
              <a:t> suggested that there were also important differences. In short, the right to privacy is primarily conceived as a negative right, which protects a person’s right to be let alone, while personality rights also include a person’s interest to represent himself in a public context and develop his identity and personality.</a:t>
            </a:r>
          </a:p>
        </p:txBody>
      </p:sp>
    </p:spTree>
    <p:extLst>
      <p:ext uri="{BB962C8B-B14F-4D97-AF65-F5344CB8AC3E}">
        <p14:creationId xmlns:p14="http://schemas.microsoft.com/office/powerpoint/2010/main" val="360736636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 The supposed difference between the American and European approach has remained a field of interest. For example, James Q. Whitman has stressed that American privacy laws have as basic rationale the respect for (negative) liberty, while the European approach (distilled from French and German law) focusses on the protection of dignity. This difference regarding the underlying rationales, he argues, also has a considerable impact on the material scope of the respective rights, with the American privacy laws being quite delimited and, from a European perspective, rather minimalistic and the European privacy framework being quite broad and, from an American point of view, rather all-encompassing. Another difference which is often coined is that America’s tort law is the primary source for privacy protection, while in Europe, privacy is primarily regarded as a constitutional guarantee.</a:t>
            </a:r>
          </a:p>
        </p:txBody>
      </p:sp>
    </p:spTree>
    <p:extLst>
      <p:ext uri="{BB962C8B-B14F-4D97-AF65-F5344CB8AC3E}">
        <p14:creationId xmlns:p14="http://schemas.microsoft.com/office/powerpoint/2010/main" val="103266317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However, in reality, this contrast seems not so sharp. Europeans have for centuries acknowledged the rights of citizens to be protected against arbitrary interferences by governments with their bodily integrity, the privacy of their home and the secrecy of their correspondence. Likewise, American scholars have often argued that there is a need for a stronger focus on dignity as the underlying rationale of privacy protection and for the introduction of personality rights in their legal discourse. Even Warren and Brandies, hailed as the founders of the American approach, formulated the right to privacy as the right to ‘an inviolate personality’ and viewed ‘the right to privacy, as a part of the more general right to the immunity of the person, – the right to one’s personality’. Finally, the American Bill of Rights is becoming increasingly important in America’s legal privacy discourse, while the Europeans have numerous non-constitutional frameworks for protecting privacy in horizontal relationships. Thus, in reality, the difference between the European and the American approach is blurry and indistinct. </a:t>
            </a:r>
          </a:p>
        </p:txBody>
      </p:sp>
    </p:spTree>
    <p:extLst>
      <p:ext uri="{BB962C8B-B14F-4D97-AF65-F5344CB8AC3E}">
        <p14:creationId xmlns:p14="http://schemas.microsoft.com/office/powerpoint/2010/main" val="47810857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Although the transatlantic divide seems not so evident, the distinction between privacy and personality rights remains a potent one. Privacy rights protect a person against arbitrary interference with personal matters, his private and family life, his body, his property and his home and the secrecy of his correspondence. In essence, privacy is about retracting matters from the public sphere – the word comes from the Latin </a:t>
            </a:r>
            <a:r>
              <a:rPr lang="en-US" i="1" dirty="0" err="1"/>
              <a:t>privare</a:t>
            </a:r>
            <a:r>
              <a:rPr lang="en-US" i="1" dirty="0"/>
              <a:t>, </a:t>
            </a:r>
            <a:r>
              <a:rPr lang="en-US" dirty="0"/>
              <a:t>taking something out of the public domain, and is thus the exact opposite of </a:t>
            </a:r>
            <a:r>
              <a:rPr lang="en-US" i="1" dirty="0" err="1"/>
              <a:t>publicare</a:t>
            </a:r>
            <a:r>
              <a:rPr lang="en-US" i="1" dirty="0"/>
              <a:t>, </a:t>
            </a:r>
            <a:r>
              <a:rPr lang="en-US" dirty="0"/>
              <a:t>taking something from the private to the public domain. The core rationale underlying the right to privacy is the protection from - it is a negative right to be free from arbitrary interference. Such interference might be initiated by citizens, businesses and states alike (still, this article will focus primarily on governmental interferences). Privacy thus protects the negative freedom of the citizen and entails a negative obligation for the state, i.e. to abstain from abusing its powers, such as by interfering unjustly or arbitrarily with the privacy of its citizens. </a:t>
            </a:r>
          </a:p>
        </p:txBody>
      </p:sp>
    </p:spTree>
    <p:extLst>
      <p:ext uri="{BB962C8B-B14F-4D97-AF65-F5344CB8AC3E}">
        <p14:creationId xmlns:p14="http://schemas.microsoft.com/office/powerpoint/2010/main" val="263392950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Personality rights, by contrast, are not only about negative freedom, ‘because personality both presents the self to the world and protects the self from the world. The ambivalence is evident in the ambiguity of the term from which the word personality is derived, the “persona”.’ Stemming from </a:t>
            </a:r>
            <a:r>
              <a:rPr lang="en-US" i="1" dirty="0"/>
              <a:t>per </a:t>
            </a:r>
            <a:r>
              <a:rPr lang="en-US" dirty="0"/>
              <a:t>+ </a:t>
            </a:r>
            <a:r>
              <a:rPr lang="en-US" i="1" dirty="0" err="1"/>
              <a:t>sonare</a:t>
            </a:r>
            <a:r>
              <a:rPr lang="en-US" i="1" dirty="0"/>
              <a:t>, </a:t>
            </a:r>
            <a:r>
              <a:rPr lang="en-US" dirty="0"/>
              <a:t>or sounding through, a </a:t>
            </a:r>
            <a:r>
              <a:rPr lang="en-US" i="1" dirty="0"/>
              <a:t>persona </a:t>
            </a:r>
            <a:r>
              <a:rPr lang="en-US" dirty="0"/>
              <a:t>signified the mask actors wore when entering the stage and thus relates to both the act of concealing and of revealing. In addition to privacy rights, personality rights also contain an element of control over one’s public image and over personal information. Consequently, the protection of reputation and </a:t>
            </a:r>
            <a:r>
              <a:rPr lang="en-US" dirty="0" err="1"/>
              <a:t>honour</a:t>
            </a:r>
            <a:r>
              <a:rPr lang="en-US" dirty="0"/>
              <a:t>, the right to data protection and the right to (intellectual) property often falls under the material scope of personality rights, but the scope is often described as even wider. Reference is often made to the German Constitution in which Article 2 paragraph 1 specifies: ‘Everyone has the right to the free development of his personality insofar as he does not violate the rights of others or offend against the constitutional order or the moral code.’ This means that potentially every aspect of one’s personal development may be protected, provided that it does not violate the rights of others. </a:t>
            </a:r>
          </a:p>
        </p:txBody>
      </p:sp>
    </p:spTree>
    <p:extLst>
      <p:ext uri="{BB962C8B-B14F-4D97-AF65-F5344CB8AC3E}">
        <p14:creationId xmlns:p14="http://schemas.microsoft.com/office/powerpoint/2010/main" val="134102071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Persönlichkeitsrecht</a:t>
            </a:r>
            <a:r>
              <a:rPr lang="en-US" dirty="0"/>
              <a:t>, in Germany, is a widely recognized doctrine, based on the constitution and on laws, but primarily defined and emphasized in German case law. ‘Based on these Articles and sections 823 and 826 of the Civil Code (</a:t>
            </a:r>
            <a:r>
              <a:rPr lang="en-US" dirty="0" err="1"/>
              <a:t>Bürgerliches</a:t>
            </a:r>
            <a:r>
              <a:rPr lang="en-US" dirty="0"/>
              <a:t> </a:t>
            </a:r>
            <a:r>
              <a:rPr lang="en-US" dirty="0" err="1"/>
              <a:t>Gesetzbuch</a:t>
            </a:r>
            <a:r>
              <a:rPr lang="en-US" dirty="0"/>
              <a:t> - BGB) the German Federal Court, has developed a “general right of personality” known as </a:t>
            </a:r>
            <a:r>
              <a:rPr lang="en-US" dirty="0" err="1"/>
              <a:t>Allgemeines</a:t>
            </a:r>
            <a:r>
              <a:rPr lang="en-US" dirty="0"/>
              <a:t> </a:t>
            </a:r>
            <a:r>
              <a:rPr lang="en-US" dirty="0" err="1"/>
              <a:t>Persönlichkeitsrecht</a:t>
            </a:r>
            <a:r>
              <a:rPr lang="en-US" dirty="0"/>
              <a:t>. Under the general right of personality one can find a number of different rights such as the right to one’s image, the right to one’s name, and the right to oppose publication of private facts. As opposed to the U.S. law there is no specific right of privacy recognized in German law but privacy rights are covered by this general right of personality. Some of the rights protected under this principle are also protected by specific provisions in the law such as section 22 of the Art Copyright Act (</a:t>
            </a:r>
            <a:r>
              <a:rPr lang="en-US" dirty="0" err="1"/>
              <a:t>Kunsturhebergesetz</a:t>
            </a:r>
            <a:r>
              <a:rPr lang="en-US" dirty="0"/>
              <a:t>—KUG), granting a right to one’s image.’</a:t>
            </a:r>
          </a:p>
        </p:txBody>
      </p:sp>
    </p:spTree>
    <p:extLst>
      <p:ext uri="{BB962C8B-B14F-4D97-AF65-F5344CB8AC3E}">
        <p14:creationId xmlns:p14="http://schemas.microsoft.com/office/powerpoint/2010/main" val="1153396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461818" y="1025236"/>
            <a:ext cx="11268364" cy="5832764"/>
          </a:xfrm>
        </p:spPr>
        <p:txBody>
          <a:bodyPr>
            <a:normAutofit fontScale="62500" lnSpcReduction="20000"/>
          </a:bodyPr>
          <a:lstStyle/>
          <a:p>
            <a:r>
              <a:rPr lang="en-US" b="1" dirty="0"/>
              <a:t>(c) Indirect victim </a:t>
            </a:r>
            <a:endParaRPr lang="en-US" dirty="0"/>
          </a:p>
          <a:p>
            <a:r>
              <a:rPr lang="en-US" dirty="0"/>
              <a:t>18. If the alleged victim of a violation has died before the introduction of the application, it may be possible for the person with requisite legal interest as next-of-kin to introduce an application raising complaints related to the death or disappearance (</a:t>
            </a:r>
            <a:r>
              <a:rPr lang="en-US" i="1" dirty="0" err="1"/>
              <a:t>Varnava</a:t>
            </a:r>
            <a:r>
              <a:rPr lang="en-US" i="1" dirty="0"/>
              <a:t> and Others v. Turkey </a:t>
            </a:r>
            <a:r>
              <a:rPr lang="en-US" dirty="0"/>
              <a:t>[GC], § 112). This is because of the particular situation governed by the nature of the violation alleged and considerations of the effective implementation of one of the most fundamental provisions in the Convention system (</a:t>
            </a:r>
            <a:r>
              <a:rPr lang="en-US" i="1" dirty="0"/>
              <a:t>Fairfield v. the United Kingdom </a:t>
            </a:r>
            <a:r>
              <a:rPr lang="en-US" dirty="0"/>
              <a:t>(</a:t>
            </a:r>
            <a:r>
              <a:rPr lang="en-US" dirty="0" err="1"/>
              <a:t>dec.</a:t>
            </a:r>
            <a:r>
              <a:rPr lang="en-US" dirty="0"/>
              <a:t>)). </a:t>
            </a:r>
          </a:p>
          <a:p>
            <a:r>
              <a:rPr lang="en-US" dirty="0"/>
              <a:t>19. In such cases, the Court has accepted that close family members, such as parents, of a person whose death or disappearance is alleged to engage the responsibility of the State can themselves claim to be indirect victims of the alleged violation of Article 2, the question of whether they were legal heirs of the deceased not being relevant (</a:t>
            </a:r>
            <a:r>
              <a:rPr lang="en-US" i="1" dirty="0"/>
              <a:t>Van Colle v. the United Kingdom</a:t>
            </a:r>
            <a:r>
              <a:rPr lang="en-US" dirty="0"/>
              <a:t>, § 86). </a:t>
            </a:r>
          </a:p>
          <a:p>
            <a:r>
              <a:rPr lang="en-US" dirty="0"/>
              <a:t>20. The next-of-kin can also bring other complaints, such as under Articles 3 and 5 of the Convention on behalf of deceased or disappeared relatives, provided that the alleged violation is closely linked to the death or disappearance giving rise to issues under Article 2. </a:t>
            </a:r>
          </a:p>
          <a:p>
            <a:r>
              <a:rPr lang="en-US" dirty="0"/>
              <a:t>21. For married partners, see </a:t>
            </a:r>
            <a:r>
              <a:rPr lang="en-US" i="1" dirty="0"/>
              <a:t>McCann and Others v. the United Kingdom </a:t>
            </a:r>
            <a:r>
              <a:rPr lang="en-US" dirty="0"/>
              <a:t>[GC], </a:t>
            </a:r>
            <a:r>
              <a:rPr lang="en-US" i="1" dirty="0"/>
              <a:t>Salman v. Turkey </a:t>
            </a:r>
            <a:r>
              <a:rPr lang="en-US" dirty="0"/>
              <a:t>[GC]; for unmarried partners, see </a:t>
            </a:r>
            <a:r>
              <a:rPr lang="en-US" i="1" dirty="0" err="1"/>
              <a:t>Velikova</a:t>
            </a:r>
            <a:r>
              <a:rPr lang="en-US" i="1" dirty="0"/>
              <a:t> v. Bulgaria </a:t>
            </a:r>
            <a:r>
              <a:rPr lang="en-US" dirty="0"/>
              <a:t>(</a:t>
            </a:r>
            <a:r>
              <a:rPr lang="en-US" dirty="0" err="1"/>
              <a:t>dec.</a:t>
            </a:r>
            <a:r>
              <a:rPr lang="en-US" dirty="0"/>
              <a:t>); for parents, see </a:t>
            </a:r>
            <a:r>
              <a:rPr lang="en-US" i="1" dirty="0" err="1"/>
              <a:t>Ramsahai</a:t>
            </a:r>
            <a:r>
              <a:rPr lang="en-US" i="1" dirty="0"/>
              <a:t> and Others v. the Netherlands </a:t>
            </a:r>
            <a:r>
              <a:rPr lang="en-US" dirty="0"/>
              <a:t>[GC], </a:t>
            </a:r>
            <a:r>
              <a:rPr lang="en-US" i="1" dirty="0"/>
              <a:t>Giuliani and </a:t>
            </a:r>
            <a:r>
              <a:rPr lang="en-US" i="1" dirty="0" err="1"/>
              <a:t>Gaggio</a:t>
            </a:r>
            <a:r>
              <a:rPr lang="en-US" i="1" dirty="0"/>
              <a:t> v. Italy </a:t>
            </a:r>
            <a:r>
              <a:rPr lang="en-US" dirty="0"/>
              <a:t>[GC]; for siblings, see </a:t>
            </a:r>
            <a:r>
              <a:rPr lang="en-US" i="1" dirty="0" err="1"/>
              <a:t>Andronicou</a:t>
            </a:r>
            <a:r>
              <a:rPr lang="en-US" i="1" dirty="0"/>
              <a:t> and </a:t>
            </a:r>
            <a:r>
              <a:rPr lang="en-US" i="1" dirty="0" err="1"/>
              <a:t>Constantinou</a:t>
            </a:r>
            <a:r>
              <a:rPr lang="en-US" i="1" dirty="0"/>
              <a:t> v. Cyprus</a:t>
            </a:r>
            <a:r>
              <a:rPr lang="en-US" dirty="0"/>
              <a:t>; for children, see </a:t>
            </a:r>
            <a:r>
              <a:rPr lang="en-US" i="1" dirty="0" err="1"/>
              <a:t>McKerr</a:t>
            </a:r>
            <a:r>
              <a:rPr lang="en-US" i="1" dirty="0"/>
              <a:t> v. the United Kingdom</a:t>
            </a:r>
            <a:r>
              <a:rPr lang="en-US" dirty="0"/>
              <a:t>; for nephews, see </a:t>
            </a:r>
            <a:r>
              <a:rPr lang="en-US" i="1" dirty="0" err="1"/>
              <a:t>Yaşa</a:t>
            </a:r>
            <a:r>
              <a:rPr lang="en-US" i="1" dirty="0"/>
              <a:t> v. Turkey</a:t>
            </a:r>
            <a:r>
              <a:rPr lang="en-US" dirty="0"/>
              <a:t>. </a:t>
            </a:r>
          </a:p>
          <a:p>
            <a:r>
              <a:rPr lang="en-US" dirty="0"/>
              <a:t>22. In cases where the alleged violation of the Convention was not closely linked to the death or disappearance of the direct victim, the Court has generally declined to grant standing to any other person unless that person could, exceptionally, demonstrate an interest of their own (</a:t>
            </a:r>
            <a:r>
              <a:rPr lang="en-US" i="1" dirty="0"/>
              <a:t>Nassau </a:t>
            </a:r>
            <a:r>
              <a:rPr lang="en-US" i="1" dirty="0" err="1"/>
              <a:t>Verzekering</a:t>
            </a:r>
            <a:r>
              <a:rPr lang="en-US" i="1" dirty="0"/>
              <a:t> </a:t>
            </a:r>
            <a:r>
              <a:rPr lang="en-US" i="1" dirty="0" err="1"/>
              <a:t>Maatschappij</a:t>
            </a:r>
            <a:r>
              <a:rPr lang="en-US" i="1" dirty="0"/>
              <a:t> N.V. v. the Netherlands </a:t>
            </a:r>
            <a:r>
              <a:rPr lang="en-US" dirty="0"/>
              <a:t>(</a:t>
            </a:r>
            <a:r>
              <a:rPr lang="en-US" dirty="0" err="1"/>
              <a:t>dec.</a:t>
            </a:r>
            <a:r>
              <a:rPr lang="en-US" dirty="0"/>
              <a:t>), § 20). See, for example, </a:t>
            </a:r>
            <a:r>
              <a:rPr lang="en-US" i="1" dirty="0" err="1"/>
              <a:t>Sanles</a:t>
            </a:r>
            <a:r>
              <a:rPr lang="en-US" i="1" dirty="0"/>
              <a:t> </a:t>
            </a:r>
            <a:r>
              <a:rPr lang="en-US" i="1" dirty="0" err="1"/>
              <a:t>Sanles</a:t>
            </a:r>
            <a:r>
              <a:rPr lang="en-US" i="1" dirty="0"/>
              <a:t> v. Spain </a:t>
            </a:r>
            <a:r>
              <a:rPr lang="en-US" dirty="0"/>
              <a:t>(</a:t>
            </a:r>
            <a:r>
              <a:rPr lang="en-US" dirty="0" err="1"/>
              <a:t>dec.</a:t>
            </a:r>
            <a:r>
              <a:rPr lang="en-US" dirty="0"/>
              <a:t>), which concerned the prohibition of assisted suicide in alleged breach of Articles 2, 3, 5, 8, 9 and 14 and where the Court held that the rights claimed by the applicant, who was the deceased’s sister-in-law and legal heir, belonged to the category of non-transferable rights and that therefore she could not claim to be the victim of a violation on behalf of her late brother-in-law; see also </a:t>
            </a:r>
            <a:r>
              <a:rPr lang="en-US" i="1" dirty="0"/>
              <a:t>Bic and Others v. Turkey </a:t>
            </a:r>
            <a:r>
              <a:rPr lang="en-US" dirty="0"/>
              <a:t>(</a:t>
            </a:r>
            <a:r>
              <a:rPr lang="en-US" dirty="0" err="1"/>
              <a:t>dec.</a:t>
            </a:r>
            <a:r>
              <a:rPr lang="en-US" dirty="0"/>
              <a:t>) and </a:t>
            </a:r>
            <a:r>
              <a:rPr lang="en-US" i="1" dirty="0"/>
              <a:t>Fairfield v. the United Kingdom </a:t>
            </a:r>
            <a:r>
              <a:rPr lang="en-US" dirty="0"/>
              <a:t>(</a:t>
            </a:r>
            <a:r>
              <a:rPr lang="en-US" dirty="0" err="1"/>
              <a:t>dec.</a:t>
            </a:r>
            <a:r>
              <a:rPr lang="en-US" dirty="0"/>
              <a:t>). </a:t>
            </a:r>
          </a:p>
        </p:txBody>
      </p:sp>
    </p:spTree>
    <p:extLst>
      <p:ext uri="{BB962C8B-B14F-4D97-AF65-F5344CB8AC3E}">
        <p14:creationId xmlns:p14="http://schemas.microsoft.com/office/powerpoint/2010/main" val="4235799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Whitman also explicitly refers to the notion of the development and fulfilment of one’s personality as a core principle of the German privacy approach. ‘The protection of privacy in the German tradition is regarded as an aspect of the protection of one of the most baffling of German juristic creations: “personality.” Personality is a characteristically dense German concept, with roots in the philosophies of Kant, Humboldt, and Hegel.’ Whitman holds that the German legal tradition is ‘most especially [focused] on the unfettered creation of the self, on the fashioning of one’s image and the realization of one’s potentialities.’ The underlying rationale of personality rights is thus not negative freedom, as with privacy rights, but rather positive freedom; the focus is on the capacity of the individual to develop his identity, create his persona and flourish as a unique individual (for which negative liberty may be a prerequisite). Consequently, personality rights, in contrast to privacy rights, not only entail negative obligations for the state, but also a positive obligation, to facilitate the full flourishing of its citizens. </a:t>
            </a:r>
          </a:p>
        </p:txBody>
      </p:sp>
    </p:spTree>
    <p:extLst>
      <p:ext uri="{BB962C8B-B14F-4D97-AF65-F5344CB8AC3E}">
        <p14:creationId xmlns:p14="http://schemas.microsoft.com/office/powerpoint/2010/main" val="187172771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lstStyle/>
          <a:p>
            <a:r>
              <a:rPr lang="nl-NL" dirty="0" err="1"/>
              <a:t>Vertical</a:t>
            </a:r>
            <a:r>
              <a:rPr lang="nl-NL" dirty="0"/>
              <a:t> – </a:t>
            </a:r>
            <a:r>
              <a:rPr lang="nl-NL" dirty="0" err="1"/>
              <a:t>horizontal</a:t>
            </a:r>
            <a:endParaRPr lang="nl-NL" dirty="0"/>
          </a:p>
          <a:p>
            <a:r>
              <a:rPr lang="nl-NL" dirty="0"/>
              <a:t>Human Right – market </a:t>
            </a:r>
            <a:r>
              <a:rPr lang="nl-NL" dirty="0" err="1"/>
              <a:t>regulation</a:t>
            </a:r>
            <a:endParaRPr lang="nl-NL" dirty="0"/>
          </a:p>
          <a:p>
            <a:r>
              <a:rPr lang="nl-NL" dirty="0" err="1"/>
              <a:t>Material</a:t>
            </a:r>
            <a:r>
              <a:rPr lang="nl-NL" dirty="0"/>
              <a:t> scope</a:t>
            </a:r>
          </a:p>
          <a:p>
            <a:r>
              <a:rPr lang="nl-NL" dirty="0"/>
              <a:t>Personal scope</a:t>
            </a:r>
          </a:p>
          <a:p>
            <a:r>
              <a:rPr lang="nl-NL" dirty="0"/>
              <a:t>Right </a:t>
            </a:r>
            <a:r>
              <a:rPr lang="nl-NL" dirty="0" err="1"/>
              <a:t>to</a:t>
            </a:r>
            <a:r>
              <a:rPr lang="nl-NL" dirty="0"/>
              <a:t> </a:t>
            </a:r>
            <a:r>
              <a:rPr lang="nl-NL" dirty="0" err="1"/>
              <a:t>complain</a:t>
            </a:r>
            <a:r>
              <a:rPr lang="nl-NL" dirty="0"/>
              <a:t> &gt; </a:t>
            </a:r>
            <a:r>
              <a:rPr lang="nl-NL" dirty="0" err="1"/>
              <a:t>natural</a:t>
            </a:r>
            <a:r>
              <a:rPr lang="nl-NL" dirty="0"/>
              <a:t> persons</a:t>
            </a:r>
          </a:p>
          <a:p>
            <a:r>
              <a:rPr lang="nl-NL" dirty="0" err="1"/>
              <a:t>Material</a:t>
            </a:r>
            <a:r>
              <a:rPr lang="nl-NL" dirty="0"/>
              <a:t> </a:t>
            </a:r>
            <a:r>
              <a:rPr lang="nl-NL" dirty="0" err="1"/>
              <a:t>obligations</a:t>
            </a:r>
            <a:endParaRPr lang="nl-NL" dirty="0"/>
          </a:p>
          <a:p>
            <a:r>
              <a:rPr lang="nl-NL" dirty="0"/>
              <a:t>Is data </a:t>
            </a:r>
            <a:r>
              <a:rPr lang="nl-NL" dirty="0" err="1"/>
              <a:t>protection</a:t>
            </a:r>
            <a:r>
              <a:rPr lang="nl-NL" dirty="0"/>
              <a:t> a human right proper?</a:t>
            </a:r>
            <a:endParaRPr lang="en-US" dirty="0"/>
          </a:p>
        </p:txBody>
      </p:sp>
    </p:spTree>
    <p:extLst>
      <p:ext uri="{BB962C8B-B14F-4D97-AF65-F5344CB8AC3E}">
        <p14:creationId xmlns:p14="http://schemas.microsoft.com/office/powerpoint/2010/main" val="415974052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B3EEFF-7FFC-4418-A148-52FE4FCA10CC}"/>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a16="http://schemas.microsoft.com/office/drawing/2014/main" id="{8A2FF87B-C133-4284-AD52-A4987E8120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5424" y="2161826"/>
            <a:ext cx="3121152" cy="3678936"/>
          </a:xfrm>
        </p:spPr>
      </p:pic>
    </p:spTree>
    <p:extLst>
      <p:ext uri="{BB962C8B-B14F-4D97-AF65-F5344CB8AC3E}">
        <p14:creationId xmlns:p14="http://schemas.microsoft.com/office/powerpoint/2010/main" val="487000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dirty="0"/>
              <a:t>23. In those cases where victim status was granted to close relatives, allowing them to submit an application in respect of complaints under, for example, Articles 5, 6 or 8, the Court took into account whether they have shown a moral interest in having the late victim exonerated of any finding of guilt (</a:t>
            </a:r>
            <a:r>
              <a:rPr lang="en-US" i="1" dirty="0" err="1"/>
              <a:t>Nölkenbockhoff</a:t>
            </a:r>
            <a:r>
              <a:rPr lang="en-US" i="1" dirty="0"/>
              <a:t> v. Germany</a:t>
            </a:r>
            <a:r>
              <a:rPr lang="en-US" dirty="0"/>
              <a:t>, § 33; </a:t>
            </a:r>
            <a:r>
              <a:rPr lang="en-US" i="1" dirty="0" err="1"/>
              <a:t>Grădinar</a:t>
            </a:r>
            <a:r>
              <a:rPr lang="en-US" i="1" dirty="0"/>
              <a:t> v. Moldova</a:t>
            </a:r>
            <a:r>
              <a:rPr lang="en-US" dirty="0"/>
              <a:t>, §§ 95 and 97-98) or in protecting their own reputation and that of their family (</a:t>
            </a:r>
            <a:r>
              <a:rPr lang="en-US" i="1" dirty="0" err="1"/>
              <a:t>Brudnicka</a:t>
            </a:r>
            <a:r>
              <a:rPr lang="en-US" i="1" dirty="0"/>
              <a:t> and Others v. Poland</a:t>
            </a:r>
            <a:r>
              <a:rPr lang="en-US" dirty="0"/>
              <a:t>, §§ 27-31; </a:t>
            </a:r>
            <a:r>
              <a:rPr lang="en-US" i="1" dirty="0" err="1"/>
              <a:t>Armonienė</a:t>
            </a:r>
            <a:r>
              <a:rPr lang="en-US" i="1" dirty="0"/>
              <a:t> v. Lithuania</a:t>
            </a:r>
            <a:r>
              <a:rPr lang="en-US" dirty="0"/>
              <a:t>, § 29; </a:t>
            </a:r>
            <a:r>
              <a:rPr lang="en-US" i="1" dirty="0"/>
              <a:t>Polanco Torres and </a:t>
            </a:r>
            <a:r>
              <a:rPr lang="en-US" i="1" dirty="0" err="1"/>
              <a:t>Movilla</a:t>
            </a:r>
            <a:r>
              <a:rPr lang="en-US" i="1" dirty="0"/>
              <a:t> Polanco v. Spain</a:t>
            </a:r>
            <a:r>
              <a:rPr lang="en-US" dirty="0"/>
              <a:t>, §§ 31-33), or whether they have shown a material interest on the basis of the direct effect on their pecuniary rights (</a:t>
            </a:r>
            <a:r>
              <a:rPr lang="en-US" i="1" dirty="0" err="1"/>
              <a:t>Nölkenbockhoff</a:t>
            </a:r>
            <a:r>
              <a:rPr lang="en-US" i="1" dirty="0"/>
              <a:t> v. Germany</a:t>
            </a:r>
            <a:r>
              <a:rPr lang="en-US" dirty="0"/>
              <a:t>, § 33; </a:t>
            </a:r>
            <a:r>
              <a:rPr lang="en-US" i="1" dirty="0" err="1"/>
              <a:t>Grădinar</a:t>
            </a:r>
            <a:r>
              <a:rPr lang="en-US" i="1" dirty="0"/>
              <a:t> v. Moldova</a:t>
            </a:r>
            <a:r>
              <a:rPr lang="en-US" dirty="0"/>
              <a:t>, § 97; </a:t>
            </a:r>
            <a:r>
              <a:rPr lang="en-US" i="1" dirty="0" err="1"/>
              <a:t>Micallef</a:t>
            </a:r>
            <a:r>
              <a:rPr lang="en-US" i="1" dirty="0"/>
              <a:t> v. Malta </a:t>
            </a:r>
            <a:r>
              <a:rPr lang="en-US" dirty="0"/>
              <a:t>[GC], § 48). The existence of a general interest which necessitated proceeding with the consideration of the complaints has also been taken into consideration (ibid., §§ 46 and 50; see also </a:t>
            </a:r>
            <a:r>
              <a:rPr lang="en-US" i="1" dirty="0"/>
              <a:t>Bic and Others v. Turkey </a:t>
            </a:r>
            <a:r>
              <a:rPr lang="en-US" dirty="0"/>
              <a:t>(</a:t>
            </a:r>
            <a:r>
              <a:rPr lang="en-US" dirty="0" err="1"/>
              <a:t>dec.</a:t>
            </a:r>
            <a:r>
              <a:rPr lang="en-US" dirty="0"/>
              <a:t>), §§ 22-23). </a:t>
            </a:r>
          </a:p>
          <a:p>
            <a:r>
              <a:rPr lang="en-US" dirty="0"/>
              <a:t>24. The applicant’s participation in the domestic proceedings has been found to be only one of several relevant criteria (</a:t>
            </a:r>
            <a:r>
              <a:rPr lang="en-US" i="1" dirty="0" err="1"/>
              <a:t>Nölkenbockhoff</a:t>
            </a:r>
            <a:r>
              <a:rPr lang="en-US" i="1" dirty="0"/>
              <a:t> v. Germany</a:t>
            </a:r>
            <a:r>
              <a:rPr lang="en-US" dirty="0"/>
              <a:t>, § 33; </a:t>
            </a:r>
            <a:r>
              <a:rPr lang="en-US" i="1" dirty="0" err="1"/>
              <a:t>Micallef</a:t>
            </a:r>
            <a:r>
              <a:rPr lang="en-US" i="1" dirty="0"/>
              <a:t> v. Malta </a:t>
            </a:r>
            <a:r>
              <a:rPr lang="en-US" dirty="0"/>
              <a:t>[GC], §§ 48-49; </a:t>
            </a:r>
            <a:r>
              <a:rPr lang="en-US" i="1" dirty="0"/>
              <a:t>Polanco Torres and </a:t>
            </a:r>
            <a:r>
              <a:rPr lang="en-US" i="1" dirty="0" err="1"/>
              <a:t>Movilla</a:t>
            </a:r>
            <a:r>
              <a:rPr lang="en-US" i="1" dirty="0"/>
              <a:t> Polanco v. Spain</a:t>
            </a:r>
            <a:r>
              <a:rPr lang="en-US" dirty="0"/>
              <a:t>, § 31; </a:t>
            </a:r>
            <a:r>
              <a:rPr lang="en-US" i="1" dirty="0" err="1"/>
              <a:t>Grădinar</a:t>
            </a:r>
            <a:r>
              <a:rPr lang="en-US" i="1" dirty="0"/>
              <a:t> v. Moldova</a:t>
            </a:r>
            <a:r>
              <a:rPr lang="en-US" dirty="0"/>
              <a:t>, §§ 98-99; see also </a:t>
            </a:r>
            <a:r>
              <a:rPr lang="en-US" i="1" dirty="0" err="1"/>
              <a:t>Kaburov</a:t>
            </a:r>
            <a:r>
              <a:rPr lang="en-US" i="1" dirty="0"/>
              <a:t> v. Bulgaria </a:t>
            </a:r>
            <a:r>
              <a:rPr lang="en-US" dirty="0"/>
              <a:t>(</a:t>
            </a:r>
            <a:r>
              <a:rPr lang="en-US" dirty="0" err="1"/>
              <a:t>dec.</a:t>
            </a:r>
            <a:r>
              <a:rPr lang="en-US" dirty="0"/>
              <a:t>), §§ 57-58, where the Court found that, in a case concerning the transferability of Article 3 of the Convention, the applicant, in the absence of a moral interest in the outcome of proceedings or other compelling reason, could not be considered a victim merely because the domestic law allowed him to intervene in the tort proceedings as the late </a:t>
            </a:r>
            <a:r>
              <a:rPr lang="en-US" dirty="0" err="1"/>
              <a:t>Mr</a:t>
            </a:r>
            <a:r>
              <a:rPr lang="en-US" dirty="0"/>
              <a:t> </a:t>
            </a:r>
            <a:r>
              <a:rPr lang="en-US" dirty="0" err="1"/>
              <a:t>Kaburov’s</a:t>
            </a:r>
            <a:r>
              <a:rPr lang="en-US" dirty="0"/>
              <a:t> heir; see also </a:t>
            </a:r>
            <a:r>
              <a:rPr lang="en-US" i="1" dirty="0"/>
              <a:t>Nassau </a:t>
            </a:r>
            <a:r>
              <a:rPr lang="en-US" i="1" dirty="0" err="1"/>
              <a:t>Verzekering</a:t>
            </a:r>
            <a:r>
              <a:rPr lang="en-US" i="1" dirty="0"/>
              <a:t> </a:t>
            </a:r>
            <a:r>
              <a:rPr lang="en-US" i="1" dirty="0" err="1"/>
              <a:t>Maatschappij</a:t>
            </a:r>
            <a:r>
              <a:rPr lang="en-US" i="1" dirty="0"/>
              <a:t> N.V. v. the Netherlands </a:t>
            </a:r>
            <a:r>
              <a:rPr lang="en-US" dirty="0"/>
              <a:t>(</a:t>
            </a:r>
            <a:r>
              <a:rPr lang="en-US" dirty="0" err="1"/>
              <a:t>dec.</a:t>
            </a:r>
            <a:r>
              <a:rPr lang="en-US" dirty="0"/>
              <a:t>) where the applicant company’s claim to have victim status on account of having acquired a Convention claim by a deed of assignment was rejected by the Court). </a:t>
            </a:r>
          </a:p>
          <a:p>
            <a:r>
              <a:rPr lang="en-US" dirty="0"/>
              <a:t>25. As regards complaints pertaining to companies, the Court has considered that a person cannot complain of a violation of his or her rights in proceedings to which he or she was not a party, even if he or she was a shareholder and/or director of a company which was party to the proceedings. While in certain circumstances the sole owner of a company can claim to be a “victim” within the meaning of Article 34 of the Convention where the impugned measures were taken in respect of his or her company, when that is not the case the disregarding of a company’s legal personality can be justified only in exceptional circumstances, in particular where it is clearly established that it is impossible for the company to apply to the Convention institutions through the organs set up under its articles of incorporation or – in the event of liquidation – through its liquidators (</a:t>
            </a:r>
            <a:r>
              <a:rPr lang="en-US" i="1" dirty="0"/>
              <a:t>Centro Europa 7 </a:t>
            </a:r>
            <a:r>
              <a:rPr lang="en-US" i="1" dirty="0" err="1"/>
              <a:t>S.r.l</a:t>
            </a:r>
            <a:r>
              <a:rPr lang="en-US" i="1" dirty="0"/>
              <a:t>. and Di Stefano v. Italy </a:t>
            </a:r>
            <a:r>
              <a:rPr lang="en-US" dirty="0"/>
              <a:t>[GC], § 92). </a:t>
            </a:r>
          </a:p>
          <a:p>
            <a:endParaRPr lang="en-US" dirty="0"/>
          </a:p>
        </p:txBody>
      </p:sp>
    </p:spTree>
    <p:extLst>
      <p:ext uri="{BB962C8B-B14F-4D97-AF65-F5344CB8AC3E}">
        <p14:creationId xmlns:p14="http://schemas.microsoft.com/office/powerpoint/2010/main" val="659256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(d) Potential victims and </a:t>
            </a:r>
            <a:r>
              <a:rPr lang="en-US" b="1" i="1" dirty="0" err="1"/>
              <a:t>actio</a:t>
            </a:r>
            <a:r>
              <a:rPr lang="en-US" b="1" i="1" dirty="0"/>
              <a:t> </a:t>
            </a:r>
            <a:r>
              <a:rPr lang="en-US" b="1" i="1" dirty="0" err="1"/>
              <a:t>popularis</a:t>
            </a:r>
            <a:r>
              <a:rPr lang="en-US" b="1" i="1" dirty="0"/>
              <a:t> </a:t>
            </a:r>
            <a:endParaRPr lang="en-US" dirty="0"/>
          </a:p>
          <a:p>
            <a:r>
              <a:rPr lang="en-US" dirty="0"/>
              <a:t>26. In certain specific situations, the Court has accepted that an applicant may be a potential victim. For example, where he was not able to establish that the legislation he complained of had actually been applied to him on account of the secret nature of the measures it </a:t>
            </a:r>
            <a:r>
              <a:rPr lang="en-US" dirty="0" err="1"/>
              <a:t>authorised</a:t>
            </a:r>
            <a:r>
              <a:rPr lang="en-US" dirty="0"/>
              <a:t> (</a:t>
            </a:r>
            <a:r>
              <a:rPr lang="en-US" i="1" dirty="0" err="1"/>
              <a:t>Klass</a:t>
            </a:r>
            <a:r>
              <a:rPr lang="en-US" i="1" dirty="0"/>
              <a:t> and Others v. Germany</a:t>
            </a:r>
            <a:r>
              <a:rPr lang="en-US" dirty="0"/>
              <a:t>) or where an alien’s removal had been ordered, but not enforced, and where enforcement would have exposed him in the receiving country to treatment contrary to Article 3 of the Convention or to an infringement of his rights under Article 8 of the Convention (</a:t>
            </a:r>
            <a:r>
              <a:rPr lang="en-US" i="1" dirty="0" err="1"/>
              <a:t>Soering</a:t>
            </a:r>
            <a:r>
              <a:rPr lang="en-US" i="1" dirty="0"/>
              <a:t> v. the United Kingdom</a:t>
            </a:r>
            <a:r>
              <a:rPr lang="en-US" dirty="0"/>
              <a:t>). </a:t>
            </a:r>
          </a:p>
          <a:p>
            <a:r>
              <a:rPr lang="en-US" dirty="0"/>
              <a:t>27. However, in order to be able to claim to be a victim in such a situation, an applicant must produce reasonable and convincing evidence of the likelihood that a violation affecting him or her personally will occur; mere suspicion or conjecture is insufficient (</a:t>
            </a:r>
            <a:r>
              <a:rPr lang="en-US" i="1" dirty="0"/>
              <a:t>Senator Lines GmbH v. fifteen member States of the European Union </a:t>
            </a:r>
            <a:r>
              <a:rPr lang="en-US" dirty="0"/>
              <a:t>(</a:t>
            </a:r>
            <a:r>
              <a:rPr lang="en-US" dirty="0" err="1"/>
              <a:t>dec.</a:t>
            </a:r>
            <a:r>
              <a:rPr lang="en-US" dirty="0"/>
              <a:t>) [GC]). For the absence of a formal expulsion order, see </a:t>
            </a:r>
            <a:r>
              <a:rPr lang="en-US" i="1" dirty="0" err="1"/>
              <a:t>Vijayanathan</a:t>
            </a:r>
            <a:r>
              <a:rPr lang="en-US" i="1" dirty="0"/>
              <a:t> and </a:t>
            </a:r>
            <a:r>
              <a:rPr lang="en-US" i="1" dirty="0" err="1"/>
              <a:t>Pusparajah</a:t>
            </a:r>
            <a:r>
              <a:rPr lang="en-US" i="1" dirty="0"/>
              <a:t> v. France</a:t>
            </a:r>
            <a:r>
              <a:rPr lang="en-US" dirty="0"/>
              <a:t>, § 46; for alleged consequences of a parliamentary report, see </a:t>
            </a:r>
            <a:r>
              <a:rPr lang="en-US" i="1" dirty="0" err="1"/>
              <a:t>Fédération</a:t>
            </a:r>
            <a:r>
              <a:rPr lang="en-US" i="1" dirty="0"/>
              <a:t> </a:t>
            </a:r>
            <a:r>
              <a:rPr lang="en-US" i="1" dirty="0" err="1"/>
              <a:t>chrétienne</a:t>
            </a:r>
            <a:r>
              <a:rPr lang="en-US" i="1" dirty="0"/>
              <a:t> des </a:t>
            </a:r>
            <a:r>
              <a:rPr lang="en-US" i="1" dirty="0" err="1"/>
              <a:t>témoins</a:t>
            </a:r>
            <a:r>
              <a:rPr lang="en-US" i="1" dirty="0"/>
              <a:t> de </a:t>
            </a:r>
            <a:r>
              <a:rPr lang="en-US" i="1" dirty="0" err="1"/>
              <a:t>Jéhovah</a:t>
            </a:r>
            <a:r>
              <a:rPr lang="en-US" i="1" dirty="0"/>
              <a:t> de France v. France </a:t>
            </a:r>
            <a:r>
              <a:rPr lang="en-US" dirty="0"/>
              <a:t>(</a:t>
            </a:r>
            <a:r>
              <a:rPr lang="en-US" dirty="0" err="1"/>
              <a:t>dec.</a:t>
            </a:r>
            <a:r>
              <a:rPr lang="en-US" dirty="0"/>
              <a:t>); for alleged consequences of a judicial ruling concerning a third party in a coma, see </a:t>
            </a:r>
            <a:r>
              <a:rPr lang="en-US" i="1" dirty="0"/>
              <a:t>Rossi and Others v. Italy </a:t>
            </a:r>
            <a:r>
              <a:rPr lang="en-US" dirty="0"/>
              <a:t>(</a:t>
            </a:r>
            <a:r>
              <a:rPr lang="en-US" dirty="0" err="1"/>
              <a:t>dec.</a:t>
            </a:r>
            <a:r>
              <a:rPr lang="en-US" dirty="0"/>
              <a:t>). </a:t>
            </a:r>
          </a:p>
          <a:p>
            <a:r>
              <a:rPr lang="en-US" dirty="0"/>
              <a:t>28. An applicant cannot claim to be a victim in a case where he or she is partly responsible for the alleged violation (</a:t>
            </a:r>
            <a:r>
              <a:rPr lang="en-US" i="1" dirty="0" err="1"/>
              <a:t>Paşa</a:t>
            </a:r>
            <a:r>
              <a:rPr lang="en-US" i="1" dirty="0"/>
              <a:t> and </a:t>
            </a:r>
            <a:r>
              <a:rPr lang="en-US" i="1" dirty="0" err="1"/>
              <a:t>Erkan</a:t>
            </a:r>
            <a:r>
              <a:rPr lang="en-US" i="1" dirty="0"/>
              <a:t> </a:t>
            </a:r>
            <a:r>
              <a:rPr lang="en-US" i="1" dirty="0" err="1"/>
              <a:t>Erol</a:t>
            </a:r>
            <a:r>
              <a:rPr lang="en-US" i="1" dirty="0"/>
              <a:t> v. Turkey</a:t>
            </a:r>
            <a:r>
              <a:rPr lang="en-US" dirty="0"/>
              <a:t>). </a:t>
            </a:r>
          </a:p>
          <a:p>
            <a:r>
              <a:rPr lang="en-US" dirty="0"/>
              <a:t>29. The Court has also underlined that the Convention does not envisage the bringing of an </a:t>
            </a:r>
            <a:r>
              <a:rPr lang="en-US" i="1" dirty="0" err="1"/>
              <a:t>actio</a:t>
            </a:r>
            <a:r>
              <a:rPr lang="en-US" i="1" dirty="0"/>
              <a:t> </a:t>
            </a:r>
            <a:r>
              <a:rPr lang="en-US" i="1" dirty="0" err="1"/>
              <a:t>popularis</a:t>
            </a:r>
            <a:r>
              <a:rPr lang="en-US" i="1" dirty="0"/>
              <a:t> </a:t>
            </a:r>
            <a:r>
              <a:rPr lang="en-US" dirty="0"/>
              <a:t>for the interpretation of the rights it contains or permit individuals to complain about a provision of a domestic law simply because they consider, without having been directly affected by it, that it may contravene the Convention (</a:t>
            </a:r>
            <a:r>
              <a:rPr lang="en-US" i="1" dirty="0" err="1"/>
              <a:t>Aksu</a:t>
            </a:r>
            <a:r>
              <a:rPr lang="en-US" i="1" dirty="0"/>
              <a:t> v. Turkey </a:t>
            </a:r>
            <a:r>
              <a:rPr lang="en-US" dirty="0"/>
              <a:t>[GC], § 50; </a:t>
            </a:r>
            <a:r>
              <a:rPr lang="en-US" i="1" dirty="0"/>
              <a:t>Burden v. the United Kingdom </a:t>
            </a:r>
            <a:r>
              <a:rPr lang="en-US" dirty="0"/>
              <a:t>[GC], § 33). </a:t>
            </a:r>
          </a:p>
          <a:p>
            <a:r>
              <a:rPr lang="en-US" dirty="0"/>
              <a:t>30. However, it is open to a person to contend that a law violates his or her rights, in the absence of an individual measure of implementation, if he or she is required either to modify his or her conduct or risks being prosecuted or if he or she is a member of a class of people who risk being directly affected by the legislation (ibid., § 34; </a:t>
            </a:r>
            <a:r>
              <a:rPr lang="en-US" i="1" dirty="0" err="1"/>
              <a:t>Tănase</a:t>
            </a:r>
            <a:r>
              <a:rPr lang="en-US" i="1" dirty="0"/>
              <a:t> v. Moldova </a:t>
            </a:r>
            <a:r>
              <a:rPr lang="en-US" dirty="0"/>
              <a:t>[GC], § 104; </a:t>
            </a:r>
            <a:r>
              <a:rPr lang="en-US" i="1" dirty="0"/>
              <a:t>Michaud v. France</a:t>
            </a:r>
            <a:r>
              <a:rPr lang="en-US" dirty="0"/>
              <a:t>, §§ 51-52; </a:t>
            </a:r>
            <a:r>
              <a:rPr lang="en-US" i="1" dirty="0" err="1"/>
              <a:t>Sejdić</a:t>
            </a:r>
            <a:r>
              <a:rPr lang="en-US" i="1" dirty="0"/>
              <a:t> and </a:t>
            </a:r>
            <a:r>
              <a:rPr lang="en-US" i="1" dirty="0" err="1"/>
              <a:t>Finci</a:t>
            </a:r>
            <a:r>
              <a:rPr lang="en-US" i="1" dirty="0"/>
              <a:t> v. Bosnia and Herzegovina </a:t>
            </a:r>
            <a:r>
              <a:rPr lang="en-US" dirty="0"/>
              <a:t>[GC], § 28.). </a:t>
            </a:r>
          </a:p>
        </p:txBody>
      </p:sp>
    </p:spTree>
    <p:extLst>
      <p:ext uri="{BB962C8B-B14F-4D97-AF65-F5344CB8AC3E}">
        <p14:creationId xmlns:p14="http://schemas.microsoft.com/office/powerpoint/2010/main" val="3644695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5"/>
            <a:ext cx="10515600" cy="4796848"/>
          </a:xfrm>
        </p:spPr>
        <p:txBody>
          <a:bodyPr>
            <a:normAutofit fontScale="62500" lnSpcReduction="20000"/>
          </a:bodyPr>
          <a:lstStyle/>
          <a:p>
            <a:r>
              <a:rPr lang="en-US" b="1" dirty="0"/>
              <a:t>(e) Loss of victim status </a:t>
            </a:r>
            <a:endParaRPr lang="en-US" dirty="0"/>
          </a:p>
          <a:p>
            <a:r>
              <a:rPr lang="en-US" dirty="0"/>
              <a:t>31. It falls first to the national authorities to redress any alleged violation of the Convention. Hence, the question whether an applicant can claim to be a victim of the violation alleged is relevant at all stages of the proceedings before the Court (</a:t>
            </a:r>
            <a:r>
              <a:rPr lang="en-US" i="1" dirty="0" err="1"/>
              <a:t>Scordino</a:t>
            </a:r>
            <a:r>
              <a:rPr lang="en-US" i="1" dirty="0"/>
              <a:t> v. Italy (no. 1) </a:t>
            </a:r>
            <a:r>
              <a:rPr lang="en-US" dirty="0"/>
              <a:t>[GC], § 179). In this regard, the applicant must be able to justify his or her status as a victim throughout the proceedings (</a:t>
            </a:r>
            <a:r>
              <a:rPr lang="en-US" i="1" dirty="0" err="1"/>
              <a:t>Burdov</a:t>
            </a:r>
            <a:r>
              <a:rPr lang="en-US" i="1" dirty="0"/>
              <a:t> v. Russia</a:t>
            </a:r>
            <a:r>
              <a:rPr lang="en-US" dirty="0"/>
              <a:t>, § 30; </a:t>
            </a:r>
            <a:r>
              <a:rPr lang="en-US" i="1" dirty="0"/>
              <a:t>Centro Europa 7 </a:t>
            </a:r>
            <a:r>
              <a:rPr lang="en-US" i="1" dirty="0" err="1"/>
              <a:t>S.r.l</a:t>
            </a:r>
            <a:r>
              <a:rPr lang="en-US" i="1" dirty="0"/>
              <a:t>. and Di Stefano v. Italy </a:t>
            </a:r>
            <a:r>
              <a:rPr lang="en-US" dirty="0"/>
              <a:t>[GC], § 80). </a:t>
            </a:r>
          </a:p>
          <a:p>
            <a:r>
              <a:rPr lang="en-US" dirty="0"/>
              <a:t>32. The issue as to whether a person may still claim to be the victim of an alleged violation of the Convention essentially entails on the part of the Court an </a:t>
            </a:r>
            <a:r>
              <a:rPr lang="en-US" i="1" dirty="0"/>
              <a:t>ex post facto </a:t>
            </a:r>
            <a:r>
              <a:rPr lang="en-US" dirty="0"/>
              <a:t>examination of his or her situation (ibid., § 82). </a:t>
            </a:r>
          </a:p>
          <a:p>
            <a:r>
              <a:rPr lang="en-US" dirty="0"/>
              <a:t>33. A decision or measure </a:t>
            </a:r>
            <a:r>
              <a:rPr lang="en-US" dirty="0" err="1"/>
              <a:t>favourable</a:t>
            </a:r>
            <a:r>
              <a:rPr lang="en-US" dirty="0"/>
              <a:t> to the applicant is not, in principle, sufficient to deprive him or her of his or her status as a “victim” for the purposes of Article 34 of the Convention unless the national authorities have acknowledged, either expressly or in substance, and then afforded redress for the breach of the Convention (</a:t>
            </a:r>
            <a:r>
              <a:rPr lang="en-US" i="1" dirty="0" err="1"/>
              <a:t>Scordino</a:t>
            </a:r>
            <a:r>
              <a:rPr lang="en-US" i="1" dirty="0"/>
              <a:t> v. Italy (no. 1) </a:t>
            </a:r>
            <a:r>
              <a:rPr lang="en-US" dirty="0"/>
              <a:t>[GC], § 180; </a:t>
            </a:r>
            <a:r>
              <a:rPr lang="en-US" i="1" dirty="0" err="1"/>
              <a:t>Gäfgen</a:t>
            </a:r>
            <a:r>
              <a:rPr lang="en-US" i="1" dirty="0"/>
              <a:t> v. Germany </a:t>
            </a:r>
            <a:r>
              <a:rPr lang="en-US" dirty="0"/>
              <a:t>[GC], § 115; </a:t>
            </a:r>
            <a:r>
              <a:rPr lang="en-US" i="1" dirty="0"/>
              <a:t>Nada v. Switzerland </a:t>
            </a:r>
            <a:r>
              <a:rPr lang="en-US" dirty="0"/>
              <a:t>[GC], § 128). Only when these conditions are satisfied does the subsidiary nature of the protective mechanism of the Convention preclude examination of an application (</a:t>
            </a:r>
            <a:r>
              <a:rPr lang="en-US" i="1" dirty="0"/>
              <a:t>Jensen and Rasmussen v. Denmark </a:t>
            </a:r>
            <a:r>
              <a:rPr lang="en-US" dirty="0"/>
              <a:t>(</a:t>
            </a:r>
            <a:r>
              <a:rPr lang="en-US" dirty="0" err="1"/>
              <a:t>dec.</a:t>
            </a:r>
            <a:r>
              <a:rPr lang="en-US" dirty="0"/>
              <a:t>); </a:t>
            </a:r>
            <a:r>
              <a:rPr lang="en-US" i="1" dirty="0" err="1"/>
              <a:t>Albayrak</a:t>
            </a:r>
            <a:r>
              <a:rPr lang="en-US" i="1" dirty="0"/>
              <a:t> v. Turkey</a:t>
            </a:r>
            <a:r>
              <a:rPr lang="en-US" dirty="0"/>
              <a:t>, § 32). </a:t>
            </a:r>
          </a:p>
          <a:p>
            <a:r>
              <a:rPr lang="en-US" dirty="0"/>
              <a:t>34. The applicant would remain a victim if the authorities have failed to acknowledge either expressly or in substance that there has been a violation of the applicant’s rights (ibid., § 33; </a:t>
            </a:r>
            <a:r>
              <a:rPr lang="en-US" i="1" dirty="0"/>
              <a:t>Jensen v. Denmark </a:t>
            </a:r>
            <a:r>
              <a:rPr lang="en-US" dirty="0"/>
              <a:t>(</a:t>
            </a:r>
            <a:r>
              <a:rPr lang="en-US" dirty="0" err="1"/>
              <a:t>dec.</a:t>
            </a:r>
            <a:r>
              <a:rPr lang="en-US" dirty="0"/>
              <a:t>)) even if the latter received some compensation (</a:t>
            </a:r>
            <a:r>
              <a:rPr lang="en-US" i="1" dirty="0"/>
              <a:t>Centro Europa 7 </a:t>
            </a:r>
            <a:r>
              <a:rPr lang="en-US" i="1" dirty="0" err="1"/>
              <a:t>S.r.l</a:t>
            </a:r>
            <a:r>
              <a:rPr lang="en-US" i="1" dirty="0"/>
              <a:t>. and Di Stefano v. Italy </a:t>
            </a:r>
            <a:r>
              <a:rPr lang="en-US" dirty="0"/>
              <a:t>[GC], § 88). </a:t>
            </a:r>
          </a:p>
          <a:p>
            <a:r>
              <a:rPr lang="en-US" dirty="0"/>
              <a:t>35. Moreover, the redress afforded must be appropriate and sufficient. This will depend on all the circumstances of the case, with particular regard to the nature of the Convention violation in issue (</a:t>
            </a:r>
            <a:r>
              <a:rPr lang="en-US" i="1" dirty="0" err="1"/>
              <a:t>Gäfgen</a:t>
            </a:r>
            <a:r>
              <a:rPr lang="en-US" i="1" dirty="0"/>
              <a:t> v. Germany </a:t>
            </a:r>
            <a:r>
              <a:rPr lang="en-US" dirty="0"/>
              <a:t>[GC], § 116). </a:t>
            </a:r>
          </a:p>
        </p:txBody>
      </p:sp>
    </p:spTree>
    <p:extLst>
      <p:ext uri="{BB962C8B-B14F-4D97-AF65-F5344CB8AC3E}">
        <p14:creationId xmlns:p14="http://schemas.microsoft.com/office/powerpoint/2010/main" val="2290629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dirty="0"/>
              <a:t>36. For example, a person may not claim to be a victim of a violation of his right to a fair trial under Article 6 of the Convention which, according to him, took place in the course of proceedings in which he was acquitted or which were discontinued (</a:t>
            </a:r>
            <a:r>
              <a:rPr lang="en-US" i="1" dirty="0" err="1"/>
              <a:t>Oleksy</a:t>
            </a:r>
            <a:r>
              <a:rPr lang="en-US" i="1" dirty="0"/>
              <a:t> v. Poland </a:t>
            </a:r>
            <a:r>
              <a:rPr lang="en-US" dirty="0"/>
              <a:t>(</a:t>
            </a:r>
            <a:r>
              <a:rPr lang="en-US" dirty="0" err="1"/>
              <a:t>dec.</a:t>
            </a:r>
            <a:r>
              <a:rPr lang="en-US" dirty="0"/>
              <a:t>); </a:t>
            </a:r>
            <a:r>
              <a:rPr lang="en-US" i="1" dirty="0" err="1"/>
              <a:t>Koç</a:t>
            </a:r>
            <a:r>
              <a:rPr lang="en-US" i="1" dirty="0"/>
              <a:t> and </a:t>
            </a:r>
            <a:r>
              <a:rPr lang="en-US" i="1" dirty="0" err="1"/>
              <a:t>Tambaş</a:t>
            </a:r>
            <a:r>
              <a:rPr lang="en-US" i="1" dirty="0"/>
              <a:t> v. Turkey </a:t>
            </a:r>
            <a:r>
              <a:rPr lang="en-US" dirty="0"/>
              <a:t>(</a:t>
            </a:r>
            <a:r>
              <a:rPr lang="en-US" dirty="0" err="1"/>
              <a:t>dec.</a:t>
            </a:r>
            <a:r>
              <a:rPr lang="en-US" dirty="0"/>
              <a:t>); </a:t>
            </a:r>
            <a:r>
              <a:rPr lang="en-US" i="1" dirty="0" err="1"/>
              <a:t>Bouglame</a:t>
            </a:r>
            <a:r>
              <a:rPr lang="en-US" i="1" dirty="0"/>
              <a:t> v. Belgium </a:t>
            </a:r>
            <a:r>
              <a:rPr lang="en-US" dirty="0"/>
              <a:t>(</a:t>
            </a:r>
            <a:r>
              <a:rPr lang="en-US" dirty="0" err="1"/>
              <a:t>dec.</a:t>
            </a:r>
            <a:r>
              <a:rPr lang="en-US" dirty="0"/>
              <a:t>)), except for the complaint pertaining to the length of the proceedings in question (</a:t>
            </a:r>
            <a:r>
              <a:rPr lang="en-US" i="1" dirty="0" err="1"/>
              <a:t>Osmanov</a:t>
            </a:r>
            <a:r>
              <a:rPr lang="en-US" i="1" dirty="0"/>
              <a:t> and </a:t>
            </a:r>
            <a:r>
              <a:rPr lang="en-US" i="1" dirty="0" err="1"/>
              <a:t>Husseinov</a:t>
            </a:r>
            <a:r>
              <a:rPr lang="en-US" i="1" dirty="0"/>
              <a:t> v. Bulgaria </a:t>
            </a:r>
            <a:r>
              <a:rPr lang="en-US" dirty="0"/>
              <a:t>(</a:t>
            </a:r>
            <a:r>
              <a:rPr lang="en-US" dirty="0" err="1"/>
              <a:t>dec.</a:t>
            </a:r>
            <a:r>
              <a:rPr lang="en-US" dirty="0"/>
              <a:t>)). </a:t>
            </a:r>
          </a:p>
          <a:p>
            <a:r>
              <a:rPr lang="en-US" dirty="0"/>
              <a:t>37. In some other cases whether an individual remains a victim may also depend on the amount of compensation awarded by the domestic courts and the effectiveness (including the promptness) of the remedy affording the award (</a:t>
            </a:r>
            <a:r>
              <a:rPr lang="en-US" i="1" dirty="0" err="1"/>
              <a:t>Normann</a:t>
            </a:r>
            <a:r>
              <a:rPr lang="en-US" i="1" dirty="0"/>
              <a:t> v. Denmark </a:t>
            </a:r>
            <a:r>
              <a:rPr lang="en-US" dirty="0"/>
              <a:t>(</a:t>
            </a:r>
            <a:r>
              <a:rPr lang="en-US" dirty="0" err="1"/>
              <a:t>dec.</a:t>
            </a:r>
            <a:r>
              <a:rPr lang="en-US" dirty="0"/>
              <a:t>); </a:t>
            </a:r>
            <a:r>
              <a:rPr lang="en-US" i="1" dirty="0" err="1"/>
              <a:t>Scordino</a:t>
            </a:r>
            <a:r>
              <a:rPr lang="en-US" i="1" dirty="0"/>
              <a:t> v. Italy (no. 1) </a:t>
            </a:r>
            <a:r>
              <a:rPr lang="en-US" dirty="0"/>
              <a:t>[GC], § 202; see also </a:t>
            </a:r>
            <a:r>
              <a:rPr lang="en-US" i="1" dirty="0"/>
              <a:t>Jensen and Rasmussen v. Denmark </a:t>
            </a:r>
            <a:r>
              <a:rPr lang="en-US" dirty="0"/>
              <a:t>(</a:t>
            </a:r>
            <a:r>
              <a:rPr lang="en-US" dirty="0" err="1"/>
              <a:t>dec.</a:t>
            </a:r>
            <a:r>
              <a:rPr lang="en-US" dirty="0"/>
              <a:t>)). </a:t>
            </a:r>
          </a:p>
          <a:p>
            <a:r>
              <a:rPr lang="en-US" dirty="0"/>
              <a:t>38. For other specific situations, see </a:t>
            </a:r>
            <a:r>
              <a:rPr lang="en-US" i="1" dirty="0" err="1"/>
              <a:t>Arat</a:t>
            </a:r>
            <a:r>
              <a:rPr lang="en-US" i="1" dirty="0"/>
              <a:t> v. Turkey</a:t>
            </a:r>
            <a:r>
              <a:rPr lang="en-US" dirty="0"/>
              <a:t>, § 47 (Article 6); </a:t>
            </a:r>
            <a:r>
              <a:rPr lang="en-US" i="1" dirty="0"/>
              <a:t>Constantinescu v. Romania</a:t>
            </a:r>
            <a:r>
              <a:rPr lang="en-US" dirty="0"/>
              <a:t>, §§ 40-44 (Articles 6 and 10); </a:t>
            </a:r>
            <a:r>
              <a:rPr lang="en-US" i="1" dirty="0" err="1"/>
              <a:t>Guisset</a:t>
            </a:r>
            <a:r>
              <a:rPr lang="en-US" i="1" dirty="0"/>
              <a:t> v. France</a:t>
            </a:r>
            <a:r>
              <a:rPr lang="en-US" dirty="0"/>
              <a:t>, §§ 66-70 (Article 6); </a:t>
            </a:r>
            <a:r>
              <a:rPr lang="en-US" i="1" dirty="0" err="1"/>
              <a:t>Chevrol</a:t>
            </a:r>
            <a:r>
              <a:rPr lang="en-US" i="1" dirty="0"/>
              <a:t> v. France</a:t>
            </a:r>
            <a:r>
              <a:rPr lang="en-US" dirty="0"/>
              <a:t>, §§ 30 et seq. (Article 6); </a:t>
            </a:r>
            <a:r>
              <a:rPr lang="en-US" i="1" dirty="0" err="1"/>
              <a:t>Moskovets</a:t>
            </a:r>
            <a:r>
              <a:rPr lang="en-US" i="1" dirty="0"/>
              <a:t> v. Russia</a:t>
            </a:r>
            <a:r>
              <a:rPr lang="en-US" dirty="0"/>
              <a:t>, § 50 (Article 5); </a:t>
            </a:r>
            <a:r>
              <a:rPr lang="en-US" i="1" dirty="0"/>
              <a:t>Moon v. France</a:t>
            </a:r>
            <a:r>
              <a:rPr lang="en-US" dirty="0"/>
              <a:t>, §§ 29 et seq. (Article 1 of Protocol No. 1); </a:t>
            </a:r>
            <a:r>
              <a:rPr lang="en-US" i="1" dirty="0"/>
              <a:t>D.J. and A.-K.R. v. Romania </a:t>
            </a:r>
            <a:r>
              <a:rPr lang="en-US" dirty="0"/>
              <a:t>(</a:t>
            </a:r>
            <a:r>
              <a:rPr lang="en-US" dirty="0" err="1"/>
              <a:t>dec.</a:t>
            </a:r>
            <a:r>
              <a:rPr lang="en-US" dirty="0"/>
              <a:t>), §§ 77 et seq. (Article 2 of Protocol No. 4); and </a:t>
            </a:r>
            <a:r>
              <a:rPr lang="en-US" i="1" dirty="0"/>
              <a:t>Sergey </a:t>
            </a:r>
            <a:r>
              <a:rPr lang="en-US" i="1" dirty="0" err="1"/>
              <a:t>Zolotukhin</a:t>
            </a:r>
            <a:r>
              <a:rPr lang="en-US" i="1" dirty="0"/>
              <a:t> v. Russia </a:t>
            </a:r>
            <a:r>
              <a:rPr lang="en-US" dirty="0"/>
              <a:t>[GC], § 115 (Article 4 of Protocol No. 7); </a:t>
            </a:r>
            <a:r>
              <a:rPr lang="en-US" i="1" dirty="0" err="1"/>
              <a:t>Dalban</a:t>
            </a:r>
            <a:r>
              <a:rPr lang="en-US" i="1" dirty="0"/>
              <a:t> v. Romania </a:t>
            </a:r>
            <a:r>
              <a:rPr lang="en-US" dirty="0"/>
              <a:t>[GC], § 44 (Article 10); </a:t>
            </a:r>
            <a:r>
              <a:rPr lang="en-US" i="1" dirty="0" err="1"/>
              <a:t>Güneş</a:t>
            </a:r>
            <a:r>
              <a:rPr lang="en-US" i="1" dirty="0"/>
              <a:t> v. Turkey </a:t>
            </a:r>
            <a:r>
              <a:rPr lang="en-US" dirty="0"/>
              <a:t>(</a:t>
            </a:r>
            <a:r>
              <a:rPr lang="en-US" dirty="0" err="1"/>
              <a:t>dec.</a:t>
            </a:r>
            <a:r>
              <a:rPr lang="en-US" dirty="0"/>
              <a:t>) (Article 10). </a:t>
            </a:r>
          </a:p>
          <a:p>
            <a:r>
              <a:rPr lang="en-US" dirty="0"/>
              <a:t>39. A case may be struck out of the list because the applicant ceases to have victim status/</a:t>
            </a:r>
            <a:r>
              <a:rPr lang="en-US" i="1" dirty="0"/>
              <a:t>locus standi</a:t>
            </a:r>
            <a:r>
              <a:rPr lang="en-US" dirty="0"/>
              <a:t>. Regarding resolution of the case at domestic level after the admissibility decision, see </a:t>
            </a:r>
            <a:r>
              <a:rPr lang="en-US" i="1" dirty="0" err="1"/>
              <a:t>Ohlen</a:t>
            </a:r>
            <a:r>
              <a:rPr lang="en-US" i="1" dirty="0"/>
              <a:t> v. Denmark </a:t>
            </a:r>
            <a:r>
              <a:rPr lang="en-US" dirty="0"/>
              <a:t>(striking out); for an agreement transferring rights which were the subject of an application being examined by the Court, see </a:t>
            </a:r>
            <a:r>
              <a:rPr lang="en-US" i="1" dirty="0" err="1"/>
              <a:t>Dimitrescu</a:t>
            </a:r>
            <a:r>
              <a:rPr lang="en-US" i="1" dirty="0"/>
              <a:t> v. Romania</a:t>
            </a:r>
            <a:r>
              <a:rPr lang="en-US" dirty="0"/>
              <a:t>, §§ 33-34. </a:t>
            </a:r>
          </a:p>
          <a:p>
            <a:r>
              <a:rPr lang="en-US" dirty="0"/>
              <a:t>40. The Court also examines whether the case should be struck out of its list on one or more of the grounds set forth in Article 37 of the Convention, in the light of events occurring subsequent to the lodging of the application, notwithstanding the fact that the applicant can still claim to be a “victim” (</a:t>
            </a:r>
            <a:r>
              <a:rPr lang="en-US" i="1" dirty="0"/>
              <a:t>Pisano v. Italy </a:t>
            </a:r>
            <a:r>
              <a:rPr lang="en-US" dirty="0"/>
              <a:t>(striking out) [GC], § 39), or even irrespective of whether or not he or she can continue to claim victim status. For developments occurring after a decision to relinquish jurisdiction in </a:t>
            </a:r>
            <a:r>
              <a:rPr lang="en-US" dirty="0" err="1"/>
              <a:t>favour</a:t>
            </a:r>
            <a:r>
              <a:rPr lang="en-US" dirty="0"/>
              <a:t> of the Grand Chamber, see </a:t>
            </a:r>
            <a:r>
              <a:rPr lang="en-US" i="1" dirty="0"/>
              <a:t>El </a:t>
            </a:r>
            <a:r>
              <a:rPr lang="en-US" i="1" dirty="0" err="1"/>
              <a:t>Majjaoui</a:t>
            </a:r>
            <a:r>
              <a:rPr lang="en-US" i="1" dirty="0"/>
              <a:t> and </a:t>
            </a:r>
            <a:r>
              <a:rPr lang="en-US" i="1" dirty="0" err="1"/>
              <a:t>Stichting</a:t>
            </a:r>
            <a:r>
              <a:rPr lang="en-US" i="1" dirty="0"/>
              <a:t> </a:t>
            </a:r>
            <a:r>
              <a:rPr lang="en-US" i="1" dirty="0" err="1"/>
              <a:t>Touba</a:t>
            </a:r>
            <a:r>
              <a:rPr lang="en-US" i="1" dirty="0"/>
              <a:t> </a:t>
            </a:r>
            <a:r>
              <a:rPr lang="en-US" i="1" dirty="0" err="1"/>
              <a:t>Moskee</a:t>
            </a:r>
            <a:r>
              <a:rPr lang="en-US" i="1" dirty="0"/>
              <a:t> v. the Netherlands </a:t>
            </a:r>
            <a:r>
              <a:rPr lang="en-US" dirty="0"/>
              <a:t>(striking out) [GC], §§ 28-35; after the application had been declared admissible, see </a:t>
            </a:r>
            <a:r>
              <a:rPr lang="en-US" i="1" dirty="0" err="1"/>
              <a:t>Shevanova</a:t>
            </a:r>
            <a:r>
              <a:rPr lang="en-US" i="1" dirty="0"/>
              <a:t> v. Latvia </a:t>
            </a:r>
            <a:r>
              <a:rPr lang="en-US" dirty="0"/>
              <a:t>(striking out) [GC], §§ 44 et seq.; and after the Chamber judgment, see </a:t>
            </a:r>
            <a:r>
              <a:rPr lang="en-US" i="1" dirty="0" err="1"/>
              <a:t>Sisojeva</a:t>
            </a:r>
            <a:r>
              <a:rPr lang="en-US" i="1" dirty="0"/>
              <a:t> and Others v. Latvia </a:t>
            </a:r>
            <a:r>
              <a:rPr lang="en-US" dirty="0"/>
              <a:t>(striking out) [GC], § 96. </a:t>
            </a:r>
          </a:p>
        </p:txBody>
      </p:sp>
    </p:spTree>
    <p:extLst>
      <p:ext uri="{BB962C8B-B14F-4D97-AF65-F5344CB8AC3E}">
        <p14:creationId xmlns:p14="http://schemas.microsoft.com/office/powerpoint/2010/main" val="552868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(f) Death of the victim </a:t>
            </a:r>
            <a:endParaRPr lang="en-US" dirty="0"/>
          </a:p>
          <a:p>
            <a:r>
              <a:rPr lang="en-US" dirty="0"/>
              <a:t>41. In principle, an application lodged by the original applicant before his or her death may be continued by heirs or close family members expressing the wish to pursue the proceedings, provided that he or she has sufficient interest in the case (</a:t>
            </a:r>
            <a:r>
              <a:rPr lang="en-US" i="1" dirty="0" err="1"/>
              <a:t>Hristozov</a:t>
            </a:r>
            <a:r>
              <a:rPr lang="en-US" i="1" dirty="0"/>
              <a:t> and Others v. Bulgaria</a:t>
            </a:r>
            <a:r>
              <a:rPr lang="en-US" dirty="0"/>
              <a:t>, § 71; </a:t>
            </a:r>
            <a:r>
              <a:rPr lang="en-US" i="1" dirty="0" err="1"/>
              <a:t>Malhous</a:t>
            </a:r>
            <a:r>
              <a:rPr lang="en-US" i="1" dirty="0"/>
              <a:t> v. the Czech Republic </a:t>
            </a:r>
            <a:r>
              <a:rPr lang="en-US" dirty="0"/>
              <a:t>(</a:t>
            </a:r>
            <a:r>
              <a:rPr lang="en-US" dirty="0" err="1"/>
              <a:t>dec.</a:t>
            </a:r>
            <a:r>
              <a:rPr lang="en-US" dirty="0"/>
              <a:t>) [GC]). </a:t>
            </a:r>
          </a:p>
          <a:p>
            <a:r>
              <a:rPr lang="en-US" dirty="0"/>
              <a:t>42. However, where the applicant has died in the course of the proceedings and either no one has come forward with a wish to pursue the application or the persons who have expressed such a wish are not heirs or sufficiently close relatives of the applicant, and cannot demonstrate that they have any other legitimate interest in pursuing the application, the Court will strike the application out of its list (</a:t>
            </a:r>
            <a:r>
              <a:rPr lang="en-US" i="1" dirty="0"/>
              <a:t>Léger v. France </a:t>
            </a:r>
            <a:r>
              <a:rPr lang="en-US" dirty="0"/>
              <a:t>(striking out) [GC], § 50; </a:t>
            </a:r>
            <a:r>
              <a:rPr lang="en-US" i="1" dirty="0"/>
              <a:t>Hirsi </a:t>
            </a:r>
            <a:r>
              <a:rPr lang="en-US" i="1" dirty="0" err="1"/>
              <a:t>Jamaa</a:t>
            </a:r>
            <a:r>
              <a:rPr lang="en-US" i="1" dirty="0"/>
              <a:t> and Others v. Italy </a:t>
            </a:r>
            <a:r>
              <a:rPr lang="en-US" dirty="0"/>
              <a:t>[GC], § 57) save for in very exceptional cases where the Court finds that respect for human rights as defined in the Convention and the Protocols thereto requires a continuation of the examination of the case (</a:t>
            </a:r>
            <a:r>
              <a:rPr lang="en-US" i="1" dirty="0" err="1"/>
              <a:t>Karner</a:t>
            </a:r>
            <a:r>
              <a:rPr lang="en-US" i="1" dirty="0"/>
              <a:t> v. Austria</a:t>
            </a:r>
            <a:r>
              <a:rPr lang="en-US" dirty="0"/>
              <a:t>, §§ 25 et seq.). </a:t>
            </a:r>
          </a:p>
          <a:p>
            <a:r>
              <a:rPr lang="en-US" dirty="0"/>
              <a:t>43. See, for example, </a:t>
            </a:r>
            <a:r>
              <a:rPr lang="en-US" i="1" dirty="0"/>
              <a:t>Raimondo v. Italy</a:t>
            </a:r>
            <a:r>
              <a:rPr lang="en-US" dirty="0"/>
              <a:t>, § 2, and </a:t>
            </a:r>
            <a:r>
              <a:rPr lang="en-US" i="1" dirty="0" err="1"/>
              <a:t>Stojkovic</a:t>
            </a:r>
            <a:r>
              <a:rPr lang="en-US" i="1" dirty="0"/>
              <a:t> v. the former Yugoslav Republic of Macedonia</a:t>
            </a:r>
            <a:r>
              <a:rPr lang="en-US" dirty="0"/>
              <a:t>, § 25 (widow and children); </a:t>
            </a:r>
            <a:r>
              <a:rPr lang="en-US" i="1" dirty="0"/>
              <a:t>X v. France</a:t>
            </a:r>
            <a:r>
              <a:rPr lang="en-US" dirty="0"/>
              <a:t>, § 26 (parents); </a:t>
            </a:r>
            <a:r>
              <a:rPr lang="en-US" i="1" dirty="0" err="1"/>
              <a:t>Malhous</a:t>
            </a:r>
            <a:r>
              <a:rPr lang="en-US" i="1" dirty="0"/>
              <a:t> v. the Czech Republic </a:t>
            </a:r>
            <a:r>
              <a:rPr lang="en-US" dirty="0"/>
              <a:t>(</a:t>
            </a:r>
            <a:r>
              <a:rPr lang="en-US" dirty="0" err="1"/>
              <a:t>dec.</a:t>
            </a:r>
            <a:r>
              <a:rPr lang="en-US" dirty="0"/>
              <a:t>) [GC] (nephew and potential heir); </a:t>
            </a:r>
            <a:r>
              <a:rPr lang="en-US" i="1" dirty="0" err="1"/>
              <a:t>Velikova</a:t>
            </a:r>
            <a:r>
              <a:rPr lang="en-US" i="1" dirty="0"/>
              <a:t> v. Bulgaria </a:t>
            </a:r>
            <a:r>
              <a:rPr lang="en-US" dirty="0"/>
              <a:t>(</a:t>
            </a:r>
            <a:r>
              <a:rPr lang="en-US" dirty="0" err="1"/>
              <a:t>dec.</a:t>
            </a:r>
            <a:r>
              <a:rPr lang="en-US" dirty="0"/>
              <a:t>) (unmarried or </a:t>
            </a:r>
            <a:r>
              <a:rPr lang="en-US" i="1" dirty="0"/>
              <a:t>de facto </a:t>
            </a:r>
            <a:r>
              <a:rPr lang="en-US" dirty="0"/>
              <a:t>partner); contrast with </a:t>
            </a:r>
            <a:r>
              <a:rPr lang="en-US" i="1" dirty="0" err="1"/>
              <a:t>Thévenon</a:t>
            </a:r>
            <a:r>
              <a:rPr lang="en-US" i="1" dirty="0"/>
              <a:t> v. France </a:t>
            </a:r>
            <a:r>
              <a:rPr lang="en-US" dirty="0"/>
              <a:t>(</a:t>
            </a:r>
            <a:r>
              <a:rPr lang="en-US" dirty="0" err="1"/>
              <a:t>dec.</a:t>
            </a:r>
            <a:r>
              <a:rPr lang="en-US" dirty="0"/>
              <a:t>) (universal legatee not related to the deceased); </a:t>
            </a:r>
            <a:r>
              <a:rPr lang="en-US" i="1" dirty="0"/>
              <a:t>Léger v. France </a:t>
            </a:r>
            <a:r>
              <a:rPr lang="en-US" dirty="0"/>
              <a:t>(striking out) [GC], §§ 50-51 (niece). </a:t>
            </a:r>
          </a:p>
        </p:txBody>
      </p:sp>
    </p:spTree>
    <p:extLst>
      <p:ext uri="{BB962C8B-B14F-4D97-AF65-F5344CB8AC3E}">
        <p14:creationId xmlns:p14="http://schemas.microsoft.com/office/powerpoint/2010/main" val="1927359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E5D5DB-144D-43EE-B556-ADCB0D678293}"/>
              </a:ext>
            </a:extLst>
          </p:cNvPr>
          <p:cNvSpPr>
            <a:spLocks noGrp="1"/>
          </p:cNvSpPr>
          <p:nvPr>
            <p:ph type="title"/>
          </p:nvPr>
        </p:nvSpPr>
        <p:spPr/>
        <p:txBody>
          <a:bodyPr/>
          <a:lstStyle/>
          <a:p>
            <a:r>
              <a:rPr lang="nl-NL" dirty="0" err="1"/>
              <a:t>Overview</a:t>
            </a:r>
            <a:r>
              <a:rPr lang="nl-NL" dirty="0"/>
              <a:t> of last week</a:t>
            </a:r>
          </a:p>
        </p:txBody>
      </p:sp>
      <p:sp>
        <p:nvSpPr>
          <p:cNvPr id="3" name="Tijdelijke aanduiding voor inhoud 2">
            <a:extLst>
              <a:ext uri="{FF2B5EF4-FFF2-40B4-BE49-F238E27FC236}">
                <a16:creationId xmlns:a16="http://schemas.microsoft.com/office/drawing/2014/main" id="{A8BC2AAC-0523-43B2-8E06-9866C28312C7}"/>
              </a:ext>
            </a:extLst>
          </p:cNvPr>
          <p:cNvSpPr>
            <a:spLocks noGrp="1"/>
          </p:cNvSpPr>
          <p:nvPr>
            <p:ph idx="1"/>
          </p:nvPr>
        </p:nvSpPr>
        <p:spPr/>
        <p:txBody>
          <a:bodyPr/>
          <a:lstStyle/>
          <a:p>
            <a:r>
              <a:rPr lang="nl-NL" dirty="0"/>
              <a:t>(1) Background of ECHR</a:t>
            </a:r>
          </a:p>
          <a:p>
            <a:r>
              <a:rPr lang="nl-NL" dirty="0"/>
              <a:t>(2) </a:t>
            </a:r>
            <a:r>
              <a:rPr lang="nl-NL" dirty="0" err="1"/>
              <a:t>Procedural</a:t>
            </a:r>
            <a:r>
              <a:rPr lang="nl-NL" dirty="0"/>
              <a:t> </a:t>
            </a:r>
            <a:r>
              <a:rPr lang="nl-NL" dirty="0" err="1"/>
              <a:t>aspects</a:t>
            </a:r>
            <a:r>
              <a:rPr lang="nl-NL" dirty="0"/>
              <a:t> of ECHR</a:t>
            </a:r>
            <a:br>
              <a:rPr lang="nl-NL" dirty="0"/>
            </a:br>
            <a:endParaRPr lang="nl-NL" dirty="0"/>
          </a:p>
          <a:p>
            <a:r>
              <a:rPr lang="nl-NL" dirty="0"/>
              <a:t>(3) Break</a:t>
            </a:r>
            <a:br>
              <a:rPr lang="nl-NL" dirty="0"/>
            </a:br>
            <a:endParaRPr lang="nl-NL" dirty="0"/>
          </a:p>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Tree>
    <p:extLst>
      <p:ext uri="{BB962C8B-B14F-4D97-AF65-F5344CB8AC3E}">
        <p14:creationId xmlns:p14="http://schemas.microsoft.com/office/powerpoint/2010/main" val="3188036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4"/>
            <a:ext cx="10515600" cy="4778375"/>
          </a:xfrm>
        </p:spPr>
        <p:txBody>
          <a:bodyPr>
            <a:normAutofit fontScale="62500" lnSpcReduction="20000"/>
          </a:bodyPr>
          <a:lstStyle/>
          <a:p>
            <a:r>
              <a:rPr lang="en-US" i="1" dirty="0"/>
              <a:t>4. Representation </a:t>
            </a:r>
            <a:endParaRPr lang="en-US" dirty="0"/>
          </a:p>
          <a:p>
            <a:r>
              <a:rPr lang="en-US" dirty="0"/>
              <a:t>44. Where applicants choose to be represented under Rule 36 § 1 of the Rules of Court, rather than lodging the application themselves, Rule 45 § 3 requires them to produce a written authority to act, duly signed. It is essential for representatives to demonstrate that they have received specific and explicit instructions from the alleged victim within the meaning of Article 34 on whose behalf they purport to act before the Court (</a:t>
            </a:r>
            <a:r>
              <a:rPr lang="en-US" i="1" dirty="0"/>
              <a:t>Post v. the Netherlands </a:t>
            </a:r>
            <a:r>
              <a:rPr lang="en-US" dirty="0"/>
              <a:t>(</a:t>
            </a:r>
            <a:r>
              <a:rPr lang="en-US" dirty="0" err="1"/>
              <a:t>dec.</a:t>
            </a:r>
            <a:r>
              <a:rPr lang="en-US" dirty="0"/>
              <a:t>)). On the validity of an authority to act, see </a:t>
            </a:r>
            <a:r>
              <a:rPr lang="en-US" i="1" dirty="0" err="1"/>
              <a:t>Aliev</a:t>
            </a:r>
            <a:r>
              <a:rPr lang="en-US" i="1" dirty="0"/>
              <a:t> v. Georgia</a:t>
            </a:r>
            <a:r>
              <a:rPr lang="en-US" dirty="0"/>
              <a:t>, §§ 44-49; on the authenticity of an application, see </a:t>
            </a:r>
            <a:r>
              <a:rPr lang="en-US" i="1" dirty="0" err="1"/>
              <a:t>Velikova</a:t>
            </a:r>
            <a:r>
              <a:rPr lang="en-US" i="1" dirty="0"/>
              <a:t> v. Bulgaria</a:t>
            </a:r>
            <a:r>
              <a:rPr lang="en-US" dirty="0"/>
              <a:t>, §§ 48-52. </a:t>
            </a:r>
          </a:p>
          <a:p>
            <a:r>
              <a:rPr lang="en-US" dirty="0"/>
              <a:t>45. However, special considerations may arise in the case of victims of alleged breaches of Articles 2, 3 and 8 of the Convention at the hands of the national authorities, having regard to the victims’ vulnerability on account of their age, sex or disability, which rendered them unable to lodge a complaint on the matter with the Court, due regard also being paid to the connections between the person lodging the application and the victim. In such cases, applications lodged by individuals on behalf of the victim(s), even though no valid form of authority was presented, have thus been declared admissible. See, for example, </a:t>
            </a:r>
            <a:r>
              <a:rPr lang="en-US" i="1" dirty="0" err="1"/>
              <a:t>İlhan</a:t>
            </a:r>
            <a:r>
              <a:rPr lang="en-US" i="1" dirty="0"/>
              <a:t> v. Turkey </a:t>
            </a:r>
            <a:r>
              <a:rPr lang="en-US" dirty="0"/>
              <a:t>[GC], § 55, where the complaints were brought by the applicant on behalf of his brother, who had been ill-treated; </a:t>
            </a:r>
            <a:r>
              <a:rPr lang="en-US" i="1" dirty="0"/>
              <a:t>Y.F. v. Turkey</a:t>
            </a:r>
            <a:r>
              <a:rPr lang="en-US" dirty="0"/>
              <a:t>, § 29, where a husband complained that his wife had been compelled to undergo a </a:t>
            </a:r>
            <a:r>
              <a:rPr lang="en-US" dirty="0" err="1"/>
              <a:t>gynaecological</a:t>
            </a:r>
            <a:r>
              <a:rPr lang="en-US" dirty="0"/>
              <a:t> examination; </a:t>
            </a:r>
            <a:r>
              <a:rPr lang="en-US" i="1" dirty="0"/>
              <a:t>S.P., D.P. and A.T. v. the United Kingdom</a:t>
            </a:r>
            <a:r>
              <a:rPr lang="en-US" dirty="0"/>
              <a:t>, Commission </a:t>
            </a:r>
            <a:r>
              <a:rPr lang="en-US" dirty="0" err="1"/>
              <a:t>décision</a:t>
            </a:r>
            <a:r>
              <a:rPr lang="en-US" dirty="0"/>
              <a:t>, where a complaint was brought by a solicitor on behalf of children he had represented in domestic proceedings, in which he had been appointed by the guardian </a:t>
            </a:r>
            <a:r>
              <a:rPr lang="en-US" i="1" dirty="0"/>
              <a:t>ad litem</a:t>
            </a:r>
            <a:r>
              <a:rPr lang="en-US" dirty="0"/>
              <a:t>; and, by contrast, </a:t>
            </a:r>
            <a:r>
              <a:rPr lang="en-US" i="1" dirty="0" err="1"/>
              <a:t>Nencheva</a:t>
            </a:r>
            <a:r>
              <a:rPr lang="en-US" i="1" dirty="0"/>
              <a:t> and Others v. Bulgaria</a:t>
            </a:r>
            <a:r>
              <a:rPr lang="en-US" dirty="0"/>
              <a:t>, § 93, where the Court did not accept the victim status of the applicant association acting on behalf of the direct victims, noting that it had not pursued the case before the domestic courts and also that the facts complained of did not have any impact on its activities, since the association was able to continue working in pursuance of its goals. </a:t>
            </a:r>
          </a:p>
        </p:txBody>
      </p:sp>
    </p:spTree>
    <p:extLst>
      <p:ext uri="{BB962C8B-B14F-4D97-AF65-F5344CB8AC3E}">
        <p14:creationId xmlns:p14="http://schemas.microsoft.com/office/powerpoint/2010/main" val="2072368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59346"/>
            <a:ext cx="10515600" cy="5255490"/>
          </a:xfrm>
        </p:spPr>
        <p:txBody>
          <a:bodyPr>
            <a:normAutofit fontScale="62500" lnSpcReduction="20000"/>
          </a:bodyPr>
          <a:lstStyle/>
          <a:p>
            <a:r>
              <a:rPr lang="en-US" b="1" dirty="0"/>
              <a:t>Non-exhaustion of domestic remedies </a:t>
            </a:r>
          </a:p>
          <a:p>
            <a:r>
              <a:rPr lang="en-US" dirty="0"/>
              <a:t>60. As the text of Article 35 itself indicates, this requirement is based on the generally </a:t>
            </a:r>
            <a:r>
              <a:rPr lang="en-US" dirty="0" err="1"/>
              <a:t>recognised</a:t>
            </a:r>
            <a:r>
              <a:rPr lang="en-US" dirty="0"/>
              <a:t> rules of international law. The obligation to exhaust domestic remedies forms part of customary international law, </a:t>
            </a:r>
            <a:r>
              <a:rPr lang="en-US" dirty="0" err="1"/>
              <a:t>recognised</a:t>
            </a:r>
            <a:r>
              <a:rPr lang="en-US" dirty="0"/>
              <a:t> as such in the case-law of the International Court of Justice (for example, see the case of </a:t>
            </a:r>
            <a:r>
              <a:rPr lang="en-US" i="1" dirty="0" err="1"/>
              <a:t>Interhandel</a:t>
            </a:r>
            <a:r>
              <a:rPr lang="en-US" i="1" dirty="0"/>
              <a:t> (Switzerland v. the United States)</a:t>
            </a:r>
            <a:r>
              <a:rPr lang="en-US" dirty="0"/>
              <a:t>, judgment of 21 March 1959). It is also to be found in other international human-rights treaties: the International Covenant on Civil and Political Rights (Article 41(1)(c)) and the Optional Protocol thereto (Articles 2 and 5(2)(b)); the American Convention on Human Rights (Article 46); and the African Charter on Human and Peoples’ Rights (Articles 50 and 56(5)). The European Court of Human Rights observed in </a:t>
            </a:r>
            <a:r>
              <a:rPr lang="en-US" i="1" dirty="0"/>
              <a:t>De Wilde, </a:t>
            </a:r>
            <a:r>
              <a:rPr lang="en-US" i="1" dirty="0" err="1"/>
              <a:t>Ooms</a:t>
            </a:r>
            <a:r>
              <a:rPr lang="en-US" i="1" dirty="0"/>
              <a:t> and </a:t>
            </a:r>
            <a:r>
              <a:rPr lang="en-US" i="1" dirty="0" err="1"/>
              <a:t>Versyp</a:t>
            </a:r>
            <a:r>
              <a:rPr lang="en-US" i="1" dirty="0"/>
              <a:t> v. Belgium </a:t>
            </a:r>
            <a:r>
              <a:rPr lang="en-US" dirty="0"/>
              <a:t>that the State may waive the benefit of the rule of exhaustion of domestic remedies, there being a long-established international practice on this point (§ 55). </a:t>
            </a:r>
          </a:p>
          <a:p>
            <a:r>
              <a:rPr lang="en-US" dirty="0"/>
              <a:t>61. The Court is intended to be subsidiary to the national systems safeguarding human rights and it is appropriate that the national courts should initially have the opportunity to determine questions regarding the compatibility of domestic law with the Convention (</a:t>
            </a:r>
            <a:r>
              <a:rPr lang="en-US" i="1" dirty="0"/>
              <a:t>A, B and C v. Ireland </a:t>
            </a:r>
            <a:r>
              <a:rPr lang="en-US" dirty="0"/>
              <a:t>[GC], § 142). If an application is nonetheless subsequently brought to Strasbourg, the Court should have the benefit of the views of the national courts, as being in direct and continuous contact with the vital forces of their countries (</a:t>
            </a:r>
            <a:r>
              <a:rPr lang="en-US" i="1" dirty="0"/>
              <a:t>Burden v. the United Kingdom </a:t>
            </a:r>
            <a:r>
              <a:rPr lang="en-US" dirty="0"/>
              <a:t>[GC], § 42). </a:t>
            </a:r>
          </a:p>
          <a:p>
            <a:r>
              <a:rPr lang="en-US" dirty="0"/>
              <a:t>62. Article 35 § 1 concerns only </a:t>
            </a:r>
            <a:r>
              <a:rPr lang="en-US" i="1" dirty="0"/>
              <a:t>domestic </a:t>
            </a:r>
            <a:r>
              <a:rPr lang="en-US" dirty="0"/>
              <a:t>remedies; it does not require the exhaustion of remedies within the framework of international </a:t>
            </a:r>
            <a:r>
              <a:rPr lang="en-US" dirty="0" err="1"/>
              <a:t>organisations</a:t>
            </a:r>
            <a:r>
              <a:rPr lang="en-US" dirty="0"/>
              <a:t>. On the contrary, if the applicant submits the case to another procedure of international investigation or settlement, the application may be rejected under Article 35 § 2 (b) of the Convention (see point I.E.). It is for the Court to determine whether a particular body is domestic or international in character having regard to all relevant factors including the legal character, its founding instrument, its competence, its place (if any) in an existing legal system and its funding (</a:t>
            </a:r>
            <a:r>
              <a:rPr lang="en-US" i="1" dirty="0" err="1"/>
              <a:t>Jeličić</a:t>
            </a:r>
            <a:r>
              <a:rPr lang="en-US" i="1" dirty="0"/>
              <a:t> v. Bosnia and Herzegovina </a:t>
            </a:r>
            <a:r>
              <a:rPr lang="en-US" dirty="0"/>
              <a:t>(</a:t>
            </a:r>
            <a:r>
              <a:rPr lang="en-US" dirty="0" err="1"/>
              <a:t>dec.</a:t>
            </a:r>
            <a:r>
              <a:rPr lang="en-US" dirty="0"/>
              <a:t>); </a:t>
            </a:r>
            <a:r>
              <a:rPr lang="en-US" i="1" dirty="0" err="1"/>
              <a:t>Peraldi</a:t>
            </a:r>
            <a:r>
              <a:rPr lang="en-US" i="1" dirty="0"/>
              <a:t> v. France </a:t>
            </a:r>
            <a:r>
              <a:rPr lang="en-US" dirty="0"/>
              <a:t>(</a:t>
            </a:r>
            <a:r>
              <a:rPr lang="en-US" dirty="0" err="1"/>
              <a:t>dec.</a:t>
            </a:r>
            <a:r>
              <a:rPr lang="en-US" dirty="0"/>
              <a:t>)) (see point I.E.). </a:t>
            </a:r>
          </a:p>
        </p:txBody>
      </p:sp>
    </p:spTree>
    <p:extLst>
      <p:ext uri="{BB962C8B-B14F-4D97-AF65-F5344CB8AC3E}">
        <p14:creationId xmlns:p14="http://schemas.microsoft.com/office/powerpoint/2010/main" val="1561401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Non-compliance with the six-month time-limit </a:t>
            </a:r>
          </a:p>
          <a:p>
            <a:r>
              <a:rPr lang="en-US" dirty="0"/>
              <a:t>87. The primary purpose of the six-month rule is to maintain legal certainty by ensuring that cases raising issues under the Convention are examined within a reasonable time, and to prevent the authorities and other persons concerned from being kept in a state of uncertainty for a long period of time. It also affords the prospective applicant time to consider whether to lodge an application and, if so, to decide on the specific complaints and arguments to be raised and facilitates the establishment of facts in a case, since with the passage of time, any fair examination of the issues raised is rendered problematic (</a:t>
            </a:r>
            <a:r>
              <a:rPr lang="en-US" i="1" dirty="0" err="1"/>
              <a:t>Sabri</a:t>
            </a:r>
            <a:r>
              <a:rPr lang="en-US" i="1" dirty="0"/>
              <a:t> </a:t>
            </a:r>
            <a:r>
              <a:rPr lang="en-US" i="1" dirty="0" err="1"/>
              <a:t>Günes</a:t>
            </a:r>
            <a:r>
              <a:rPr lang="en-US" i="1" dirty="0"/>
              <a:t> v. Turkey </a:t>
            </a:r>
            <a:r>
              <a:rPr lang="en-US" dirty="0"/>
              <a:t>[GC], § 39). </a:t>
            </a:r>
          </a:p>
          <a:p>
            <a:r>
              <a:rPr lang="en-US" dirty="0"/>
              <a:t>88. That rule marks out the temporal limit of the supervision exercised by the Court and signals, both to individuals and State authorities, the period beyond which such supervision is no longer possible. It reflects the wish of the High Contracting Parties to prevent past judgments being constantly called into question and constitutes a legitimate concern for order, stability and peace (</a:t>
            </a:r>
            <a:r>
              <a:rPr lang="en-US" i="1" dirty="0" err="1"/>
              <a:t>Idalov</a:t>
            </a:r>
            <a:r>
              <a:rPr lang="en-US" i="1" dirty="0"/>
              <a:t> v. Russia </a:t>
            </a:r>
            <a:r>
              <a:rPr lang="en-US" dirty="0"/>
              <a:t>[GC], § 128; </a:t>
            </a:r>
            <a:r>
              <a:rPr lang="en-US" i="1" dirty="0" err="1"/>
              <a:t>Sabri</a:t>
            </a:r>
            <a:r>
              <a:rPr lang="en-US" i="1" dirty="0"/>
              <a:t> </a:t>
            </a:r>
            <a:r>
              <a:rPr lang="en-US" i="1" dirty="0" err="1"/>
              <a:t>Günes</a:t>
            </a:r>
            <a:r>
              <a:rPr lang="en-US" i="1" dirty="0"/>
              <a:t> v. Turkey </a:t>
            </a:r>
            <a:r>
              <a:rPr lang="en-US" dirty="0"/>
              <a:t>[GC], § 40). </a:t>
            </a:r>
          </a:p>
          <a:p>
            <a:r>
              <a:rPr lang="en-US" dirty="0"/>
              <a:t>89. The six-month rule is a public policy rule and the Court has jurisdiction to apply of its own motion, even if the government have not raised that objection (ibid., § 29). </a:t>
            </a:r>
          </a:p>
          <a:p>
            <a:r>
              <a:rPr lang="en-US" dirty="0"/>
              <a:t>90. The six-month rule cannot require an applicant to lodge his or her complaint with the Court before his or her position in connection with the matter has been finally settled at the domestic level (</a:t>
            </a:r>
            <a:r>
              <a:rPr lang="en-US" i="1" dirty="0" err="1"/>
              <a:t>Varnava</a:t>
            </a:r>
            <a:r>
              <a:rPr lang="en-US" i="1" dirty="0"/>
              <a:t> and Others v. Turkey </a:t>
            </a:r>
            <a:r>
              <a:rPr lang="en-US" dirty="0"/>
              <a:t>[GC], § 157; </a:t>
            </a:r>
            <a:r>
              <a:rPr lang="en-US" i="1" dirty="0"/>
              <a:t>Chapman v. Belgium </a:t>
            </a:r>
            <a:r>
              <a:rPr lang="en-US" dirty="0"/>
              <a:t>(</a:t>
            </a:r>
            <a:r>
              <a:rPr lang="en-US" dirty="0" err="1"/>
              <a:t>dec.</a:t>
            </a:r>
            <a:r>
              <a:rPr lang="en-US" dirty="0"/>
              <a:t>), § 34). </a:t>
            </a:r>
          </a:p>
        </p:txBody>
      </p:sp>
    </p:spTree>
    <p:extLst>
      <p:ext uri="{BB962C8B-B14F-4D97-AF65-F5344CB8AC3E}">
        <p14:creationId xmlns:p14="http://schemas.microsoft.com/office/powerpoint/2010/main" val="3569604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i="1" dirty="0"/>
              <a:t>5. Special situations </a:t>
            </a:r>
            <a:endParaRPr lang="en-US" dirty="0"/>
          </a:p>
          <a:p>
            <a:r>
              <a:rPr lang="en-US" b="1" dirty="0"/>
              <a:t>(a) Applicability of time constraints to continuing situations concerning the right to life, home and property </a:t>
            </a:r>
            <a:endParaRPr lang="en-US" dirty="0"/>
          </a:p>
          <a:p>
            <a:r>
              <a:rPr lang="en-US" dirty="0"/>
              <a:t>121. Although there is no precise point in time on which the six-month period would start running, the Court has imposed a duty of diligence and initiative on applicants wishing to complain about the continued failure to investigate disappearances in life-threatening situations. In such cases, applicants cannot wait indefinitely before coming to Strasbourg. They must introduce their complaints without undue delay (</a:t>
            </a:r>
            <a:r>
              <a:rPr lang="en-US" i="1" dirty="0" err="1"/>
              <a:t>Varnava</a:t>
            </a:r>
            <a:r>
              <a:rPr lang="en-US" i="1" dirty="0"/>
              <a:t> and Others v. Turkey </a:t>
            </a:r>
            <a:r>
              <a:rPr lang="en-US" dirty="0"/>
              <a:t>[GC], §§ 161-66). </a:t>
            </a:r>
          </a:p>
          <a:p>
            <a:r>
              <a:rPr lang="en-US" dirty="0"/>
              <a:t>122. Similarly, where alleged continuing violations of the right to property or home in the context of a long-standing conflict are at stake, the time may come when an applicant should introduce his or her case, as remaining passive in the face of an unchanging situation would no longer be justified. Once an applicant has become aware or should have been aware that there is no realistic hope of regaining access to his or her property and home in the foreseeable future, unexplained or excessive delay in lodging the application may lead to the application being rejected as out of time. In a complex post-conflict situation the time-frames must be generous in order to allow for the situation to settle and to permit applicants to collect comprehensive information of obtaining a solution at the domestic level (</a:t>
            </a:r>
            <a:r>
              <a:rPr lang="en-US" i="1" dirty="0" err="1"/>
              <a:t>Sargsyan</a:t>
            </a:r>
            <a:r>
              <a:rPr lang="en-US" i="1" dirty="0"/>
              <a:t> v. Azerbaijan </a:t>
            </a:r>
            <a:r>
              <a:rPr lang="en-US" dirty="0"/>
              <a:t>(</a:t>
            </a:r>
            <a:r>
              <a:rPr lang="en-US" dirty="0" err="1"/>
              <a:t>dec.</a:t>
            </a:r>
            <a:r>
              <a:rPr lang="en-US" dirty="0"/>
              <a:t>) [GC], §§ 140-41; </a:t>
            </a:r>
            <a:r>
              <a:rPr lang="en-US" i="1" dirty="0" err="1"/>
              <a:t>Chiragov</a:t>
            </a:r>
            <a:r>
              <a:rPr lang="en-US" i="1" dirty="0"/>
              <a:t> and Others v. Armenia </a:t>
            </a:r>
            <a:r>
              <a:rPr lang="en-US" dirty="0"/>
              <a:t>(</a:t>
            </a:r>
            <a:r>
              <a:rPr lang="en-US" dirty="0" err="1"/>
              <a:t>dec.</a:t>
            </a:r>
            <a:r>
              <a:rPr lang="en-US" dirty="0"/>
              <a:t>) [GC], §§ 141-42). </a:t>
            </a:r>
          </a:p>
        </p:txBody>
      </p:sp>
    </p:spTree>
    <p:extLst>
      <p:ext uri="{BB962C8B-B14F-4D97-AF65-F5344CB8AC3E}">
        <p14:creationId xmlns:p14="http://schemas.microsoft.com/office/powerpoint/2010/main" val="856841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C. Anonymous application </a:t>
            </a:r>
          </a:p>
          <a:p>
            <a:r>
              <a:rPr lang="en-US" b="1" dirty="0"/>
              <a:t>Article 35 § 2 (a) – Admissibility criteria </a:t>
            </a:r>
            <a:endParaRPr lang="en-US" dirty="0"/>
          </a:p>
          <a:p>
            <a:r>
              <a:rPr lang="en-US" dirty="0"/>
              <a:t>“2. The Court shall not deal with any application submitted under Article 34 that </a:t>
            </a:r>
          </a:p>
          <a:p>
            <a:r>
              <a:rPr lang="en-US" dirty="0"/>
              <a:t>(a) is anonymous; …”2 </a:t>
            </a:r>
          </a:p>
          <a:p>
            <a:r>
              <a:rPr lang="en-US" dirty="0"/>
              <a:t>125. The applicant must be duly identified in the application form (Rule 47 § 1 (a) of the Rules of Court). The Court may decide that the applicant’s identity should not be disclosed to the public (Rule 47 § 4); in that case, the applicant will be designated by his or her initials or simply by a letter. </a:t>
            </a:r>
          </a:p>
          <a:p>
            <a:r>
              <a:rPr lang="en-US" dirty="0"/>
              <a:t>126. The Court alone is competent to determine whether an application is anonymous within the meaning of Article 35 § 2 (a) (</a:t>
            </a:r>
            <a:r>
              <a:rPr lang="en-US" i="1" dirty="0" err="1"/>
              <a:t>Sindicatul</a:t>
            </a:r>
            <a:r>
              <a:rPr lang="en-US" i="1" dirty="0"/>
              <a:t> </a:t>
            </a:r>
            <a:r>
              <a:rPr lang="en-US" i="1" dirty="0" err="1"/>
              <a:t>Păstorul</a:t>
            </a:r>
            <a:r>
              <a:rPr lang="en-US" i="1" dirty="0"/>
              <a:t> </a:t>
            </a:r>
            <a:r>
              <a:rPr lang="en-US" i="1" dirty="0" err="1"/>
              <a:t>cel</a:t>
            </a:r>
            <a:r>
              <a:rPr lang="en-US" i="1" dirty="0"/>
              <a:t> Bun v. Romania </a:t>
            </a:r>
            <a:r>
              <a:rPr lang="en-US" dirty="0"/>
              <a:t>[GC], § 69). If the respondent government have doubts as to the authenticity of an application, they must inform the Court in good time (ibid.). </a:t>
            </a:r>
          </a:p>
        </p:txBody>
      </p:sp>
    </p:spTree>
    <p:extLst>
      <p:ext uri="{BB962C8B-B14F-4D97-AF65-F5344CB8AC3E}">
        <p14:creationId xmlns:p14="http://schemas.microsoft.com/office/powerpoint/2010/main" val="3004586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Substantially the same </a:t>
            </a:r>
            <a:endParaRPr lang="en-US" dirty="0"/>
          </a:p>
          <a:p>
            <a:r>
              <a:rPr lang="en-US" b="1" dirty="0"/>
              <a:t>Article 35 § 2 (b) – Admissibility criteria </a:t>
            </a:r>
            <a:endParaRPr lang="en-US" dirty="0"/>
          </a:p>
          <a:p>
            <a:r>
              <a:rPr lang="en-US" dirty="0"/>
              <a:t>“2. The Court shall not deal with any application submitted under Article 34 that </a:t>
            </a:r>
          </a:p>
          <a:p>
            <a:r>
              <a:rPr lang="en-US" dirty="0"/>
              <a:t>… </a:t>
            </a:r>
          </a:p>
          <a:p>
            <a:r>
              <a:rPr lang="en-US" dirty="0"/>
              <a:t>(b) is substantially the same as a matter that has already been examined by the Court or has already been submitted to another procedure of international investigation or settlement and contains no relevant new information.” </a:t>
            </a:r>
          </a:p>
          <a:p>
            <a:r>
              <a:rPr lang="en-US" dirty="0"/>
              <a:t>132. An application will be rejected pursuant to Article 35 § 2 (b) of the Convention where it is substantially the same as a matter which has already been examined by the Court or by another procedure of international investigation or settlement and contains no relevant new information. </a:t>
            </a:r>
          </a:p>
        </p:txBody>
      </p:sp>
    </p:spTree>
    <p:extLst>
      <p:ext uri="{BB962C8B-B14F-4D97-AF65-F5344CB8AC3E}">
        <p14:creationId xmlns:p14="http://schemas.microsoft.com/office/powerpoint/2010/main" val="3120530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Abuse of the right of application </a:t>
            </a:r>
            <a:endParaRPr lang="en-US" dirty="0"/>
          </a:p>
          <a:p>
            <a:r>
              <a:rPr lang="en-US" b="1" dirty="0"/>
              <a:t>Article 35 § 3 (a) – Admissibility criteria </a:t>
            </a:r>
            <a:endParaRPr lang="en-US" dirty="0"/>
          </a:p>
          <a:p>
            <a:r>
              <a:rPr lang="en-US" dirty="0"/>
              <a:t>“3. The Court shall declare inadmissible any individual application submitted under Article 34 if it considers that: </a:t>
            </a:r>
          </a:p>
          <a:p>
            <a:r>
              <a:rPr lang="en-US" dirty="0"/>
              <a:t>(a) the application is … an abuse of the right of individual application; …</a:t>
            </a:r>
          </a:p>
          <a:p>
            <a:r>
              <a:rPr lang="en-US" dirty="0"/>
              <a:t>148. The concept of “abuse” within the meaning of Article 35 § 3 (a) must be understood in its ordinary sense according to general legal theory – namely, the harmful exercise of a right for purposes other than those for which it is designed. Accordingly, any conduct of an applicant that is manifestly contrary to the purpose of the right of individual application as provided for in the Convention and impedes the proper functioning of the Court or the proper conduct of the proceedings before it constitutes an abuse of the right of application (</a:t>
            </a:r>
            <a:r>
              <a:rPr lang="en-US" i="1" dirty="0" err="1"/>
              <a:t>Miroļubovs</a:t>
            </a:r>
            <a:r>
              <a:rPr lang="en-US" i="1" dirty="0"/>
              <a:t> and Others v. Latvia</a:t>
            </a:r>
            <a:r>
              <a:rPr lang="en-US" dirty="0"/>
              <a:t>, §§ 62 and 65). </a:t>
            </a:r>
          </a:p>
          <a:p>
            <a:r>
              <a:rPr lang="en-US" dirty="0"/>
              <a:t>149. From a technical point of view, it is clear from the wording of Article 35 § 3 (a) that an application lodged in abuse of the right of application must be declared inadmissible rather than struck out of the list of cases. Indeed, the Court has stressed that rejection of an application on grounds of abuse of the right of application is an exceptional measure (ibid., § 62). The cases in which the Court has found an abuse of the right of application can be grouped into five typical categories: misleading information; use of offensive language; violation of the obligation to keep friendly-settlement proceedings confidential; application manifestly vexatious or devoid of any real purpose; and all other cases that cannot be listed exhaustively. ” </a:t>
            </a:r>
          </a:p>
        </p:txBody>
      </p:sp>
    </p:spTree>
    <p:extLst>
      <p:ext uri="{BB962C8B-B14F-4D97-AF65-F5344CB8AC3E}">
        <p14:creationId xmlns:p14="http://schemas.microsoft.com/office/powerpoint/2010/main" val="1413126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Incompatibility </a:t>
            </a:r>
            <a:r>
              <a:rPr lang="en-US" b="1" i="1" dirty="0" err="1"/>
              <a:t>ratione</a:t>
            </a:r>
            <a:r>
              <a:rPr lang="en-US" b="1" i="1" dirty="0"/>
              <a:t> personae </a:t>
            </a:r>
            <a:endParaRPr lang="en-US" dirty="0"/>
          </a:p>
          <a:p>
            <a:r>
              <a:rPr lang="en-US" b="1" dirty="0"/>
              <a:t>Article 35 § 3 (a) – Admissibility criteria </a:t>
            </a:r>
            <a:endParaRPr lang="en-US" dirty="0"/>
          </a:p>
          <a:p>
            <a:r>
              <a:rPr lang="en-US" dirty="0"/>
              <a:t>“3. The Court shall declare inadmissible any individual application submitted under Article 34 if it considers that: </a:t>
            </a:r>
          </a:p>
          <a:p>
            <a:r>
              <a:rPr lang="en-US" dirty="0"/>
              <a:t>(a) the application is incompatible with the provisions of the Convention or the Protocols thereto …” </a:t>
            </a:r>
          </a:p>
          <a:p>
            <a:r>
              <a:rPr lang="en-US" b="1" dirty="0"/>
              <a:t>Article 32 – Jurisdiction of the Court </a:t>
            </a:r>
            <a:endParaRPr lang="en-US" dirty="0"/>
          </a:p>
          <a:p>
            <a:r>
              <a:rPr lang="en-US" dirty="0"/>
              <a:t>“1. The jurisdiction of the Court shall extend to all matters concerning the interpretation and application of the Convention and the Protocols thereto which are referred to it as provided in Articles 33, 34, 46 and 47. </a:t>
            </a:r>
          </a:p>
          <a:p>
            <a:r>
              <a:rPr lang="en-US" dirty="0"/>
              <a:t>2. In the event of dispute as to whether the Court has jurisdiction, the Court shall decide.” </a:t>
            </a:r>
          </a:p>
        </p:txBody>
      </p:sp>
    </p:spTree>
    <p:extLst>
      <p:ext uri="{BB962C8B-B14F-4D97-AF65-F5344CB8AC3E}">
        <p14:creationId xmlns:p14="http://schemas.microsoft.com/office/powerpoint/2010/main" val="4066895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5"/>
            <a:ext cx="10515600" cy="4704484"/>
          </a:xfrm>
        </p:spPr>
        <p:txBody>
          <a:bodyPr>
            <a:normAutofit fontScale="70000" lnSpcReduction="20000"/>
          </a:bodyPr>
          <a:lstStyle/>
          <a:p>
            <a:r>
              <a:rPr lang="en-US" b="1" dirty="0"/>
              <a:t>Incompatibility </a:t>
            </a:r>
            <a:r>
              <a:rPr lang="en-US" b="1" i="1" dirty="0" err="1"/>
              <a:t>ratione</a:t>
            </a:r>
            <a:r>
              <a:rPr lang="en-US" b="1" i="1" dirty="0"/>
              <a:t> loci </a:t>
            </a:r>
          </a:p>
          <a:p>
            <a:r>
              <a:rPr lang="en-US" dirty="0"/>
              <a:t>185. Compatibility </a:t>
            </a:r>
            <a:r>
              <a:rPr lang="en-US" i="1" dirty="0" err="1"/>
              <a:t>ratione</a:t>
            </a:r>
            <a:r>
              <a:rPr lang="en-US" i="1" dirty="0"/>
              <a:t> loci </a:t>
            </a:r>
            <a:r>
              <a:rPr lang="en-US" dirty="0"/>
              <a:t>requires the alleged violation of the Convention to have taken place within the jurisdiction of the respondent State or in territory effectively controlled by it (</a:t>
            </a:r>
            <a:r>
              <a:rPr lang="en-US" i="1" dirty="0"/>
              <a:t>Cyprus v. Turkey </a:t>
            </a:r>
            <a:r>
              <a:rPr lang="en-US" dirty="0"/>
              <a:t>[GC], §§ 75-81; </a:t>
            </a:r>
            <a:r>
              <a:rPr lang="en-US" i="1" dirty="0" err="1"/>
              <a:t>Drozd</a:t>
            </a:r>
            <a:r>
              <a:rPr lang="en-US" i="1" dirty="0"/>
              <a:t> and Janousek v. France and Spain</a:t>
            </a:r>
            <a:r>
              <a:rPr lang="en-US" dirty="0"/>
              <a:t>, §§ 84-90). </a:t>
            </a:r>
          </a:p>
          <a:p>
            <a:r>
              <a:rPr lang="en-US" dirty="0"/>
              <a:t>186. Where applications are based on events in a territory outside the Contracting State and there is no link between those events and any authority within the jurisdiction of the Contracting State, they will be dismissed as incompatible </a:t>
            </a:r>
            <a:r>
              <a:rPr lang="en-US" i="1" dirty="0" err="1"/>
              <a:t>ratione</a:t>
            </a:r>
            <a:r>
              <a:rPr lang="en-US" i="1" dirty="0"/>
              <a:t> loci </a:t>
            </a:r>
            <a:r>
              <a:rPr lang="en-US" dirty="0"/>
              <a:t>with the Convention. </a:t>
            </a:r>
          </a:p>
          <a:p>
            <a:r>
              <a:rPr lang="en-US" dirty="0"/>
              <a:t>187. Where complaints concern actions that have taken place outside the territory of a Contracting State, the government may raise a preliminary objection that the application is incompatible </a:t>
            </a:r>
            <a:r>
              <a:rPr lang="en-US" i="1" dirty="0" err="1"/>
              <a:t>ratione</a:t>
            </a:r>
            <a:r>
              <a:rPr lang="en-US" i="1" dirty="0"/>
              <a:t> loci </a:t>
            </a:r>
            <a:r>
              <a:rPr lang="en-US" dirty="0"/>
              <a:t>with the provisions of the Convention (</a:t>
            </a:r>
            <a:r>
              <a:rPr lang="en-US" i="1" dirty="0" err="1"/>
              <a:t>Loizidou</a:t>
            </a:r>
            <a:r>
              <a:rPr lang="en-US" i="1" dirty="0"/>
              <a:t> v. Turkey </a:t>
            </a:r>
            <a:r>
              <a:rPr lang="en-US" dirty="0"/>
              <a:t>(preliminary objections), § 55; </a:t>
            </a:r>
            <a:r>
              <a:rPr lang="en-US" i="1" dirty="0" err="1"/>
              <a:t>Rantsev</a:t>
            </a:r>
            <a:r>
              <a:rPr lang="en-US" i="1" dirty="0"/>
              <a:t> v. Cyprus and Russia</a:t>
            </a:r>
            <a:r>
              <a:rPr lang="en-US" dirty="0"/>
              <a:t>, § 203). Such an objection will be examined under Article 1 of the Convention (for the scope of the concept of “jurisdiction” under this Article, see </a:t>
            </a:r>
            <a:r>
              <a:rPr lang="en-US" i="1" dirty="0" err="1"/>
              <a:t>Banković</a:t>
            </a:r>
            <a:r>
              <a:rPr lang="en-US" i="1" dirty="0"/>
              <a:t> and Others v. Belgium and Others </a:t>
            </a:r>
            <a:r>
              <a:rPr lang="en-US" dirty="0"/>
              <a:t>(</a:t>
            </a:r>
            <a:r>
              <a:rPr lang="en-US" dirty="0" err="1"/>
              <a:t>dec.</a:t>
            </a:r>
            <a:r>
              <a:rPr lang="en-US" dirty="0"/>
              <a:t>) [GC], § 75). </a:t>
            </a:r>
          </a:p>
          <a:p>
            <a:r>
              <a:rPr lang="en-US" dirty="0"/>
              <a:t>188. Objections are sometimes raised by the respondent government that an application is inadmissible as being incompatible </a:t>
            </a:r>
            <a:r>
              <a:rPr lang="en-US" i="1" dirty="0" err="1"/>
              <a:t>ratione</a:t>
            </a:r>
            <a:r>
              <a:rPr lang="en-US" i="1" dirty="0"/>
              <a:t> loci </a:t>
            </a:r>
            <a:r>
              <a:rPr lang="en-US" dirty="0"/>
              <a:t>with the provisions of the Convention on the ground that, during the proceedings, the applicant was resident in another Contracting State but instituted proceedings in the respondent State because the regulations were more </a:t>
            </a:r>
            <a:r>
              <a:rPr lang="en-US" dirty="0" err="1"/>
              <a:t>favourable</a:t>
            </a:r>
            <a:r>
              <a:rPr lang="en-US" dirty="0"/>
              <a:t>. The Court will also examine such applications from the standpoint of Article 1 (</a:t>
            </a:r>
            <a:r>
              <a:rPr lang="en-US" i="1" dirty="0"/>
              <a:t>Haas v. Switzerland </a:t>
            </a:r>
            <a:r>
              <a:rPr lang="en-US" dirty="0"/>
              <a:t>(</a:t>
            </a:r>
            <a:r>
              <a:rPr lang="en-US" dirty="0" err="1"/>
              <a:t>dec.</a:t>
            </a:r>
            <a:r>
              <a:rPr lang="en-US" dirty="0"/>
              <a:t>)). </a:t>
            </a:r>
          </a:p>
        </p:txBody>
      </p:sp>
    </p:spTree>
    <p:extLst>
      <p:ext uri="{BB962C8B-B14F-4D97-AF65-F5344CB8AC3E}">
        <p14:creationId xmlns:p14="http://schemas.microsoft.com/office/powerpoint/2010/main" val="789746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7500" lnSpcReduction="20000"/>
          </a:bodyPr>
          <a:lstStyle/>
          <a:p>
            <a:r>
              <a:rPr lang="en-US" dirty="0"/>
              <a:t>189. It is clear, however, that a State will be responsible for acts of its diplomatic and consular representatives abroad and that no issue of incompatibility </a:t>
            </a:r>
            <a:r>
              <a:rPr lang="en-US" i="1" dirty="0" err="1"/>
              <a:t>ratione</a:t>
            </a:r>
            <a:r>
              <a:rPr lang="en-US" i="1" dirty="0"/>
              <a:t> loci </a:t>
            </a:r>
            <a:r>
              <a:rPr lang="en-US" dirty="0"/>
              <a:t>may arise in relation to diplomatic missions (</a:t>
            </a:r>
            <a:r>
              <a:rPr lang="en-US" i="1" dirty="0"/>
              <a:t>X. v. Germany</a:t>
            </a:r>
            <a:r>
              <a:rPr lang="en-US" dirty="0"/>
              <a:t>, Commission decision of 25 September 1965; </a:t>
            </a:r>
            <a:r>
              <a:rPr lang="en-US" i="1" dirty="0"/>
              <a:t>Al-</a:t>
            </a:r>
            <a:r>
              <a:rPr lang="en-US" i="1" dirty="0" err="1"/>
              <a:t>Skeini</a:t>
            </a:r>
            <a:r>
              <a:rPr lang="en-US" i="1" dirty="0"/>
              <a:t> v. the United Kingdom </a:t>
            </a:r>
            <a:r>
              <a:rPr lang="en-US" dirty="0"/>
              <a:t>[GC], § 134; </a:t>
            </a:r>
            <a:r>
              <a:rPr lang="en-US" i="1" dirty="0"/>
              <a:t>M. v. Denmark</a:t>
            </a:r>
            <a:r>
              <a:rPr lang="en-US" dirty="0"/>
              <a:t>, Commission decision, § 1 and the references cited therein) or to acts carried out on board aircraft and vessels registered in, or flying the flag of, that State (</a:t>
            </a:r>
            <a:r>
              <a:rPr lang="en-US" i="1" dirty="0" err="1"/>
              <a:t>Banković</a:t>
            </a:r>
            <a:r>
              <a:rPr lang="en-US" i="1" dirty="0"/>
              <a:t> and Others v. Belgium and Others </a:t>
            </a:r>
            <a:r>
              <a:rPr lang="en-US" dirty="0"/>
              <a:t>(</a:t>
            </a:r>
            <a:r>
              <a:rPr lang="en-US" dirty="0" err="1"/>
              <a:t>dec.</a:t>
            </a:r>
            <a:r>
              <a:rPr lang="en-US" dirty="0"/>
              <a:t>) [GC], § 73; </a:t>
            </a:r>
            <a:r>
              <a:rPr lang="en-US" i="1" dirty="0"/>
              <a:t>Hirsi </a:t>
            </a:r>
            <a:r>
              <a:rPr lang="en-US" i="1" dirty="0" err="1"/>
              <a:t>Jamaa</a:t>
            </a:r>
            <a:r>
              <a:rPr lang="en-US" i="1" dirty="0"/>
              <a:t> and Others v. Italy </a:t>
            </a:r>
            <a:r>
              <a:rPr lang="en-US" dirty="0"/>
              <a:t>[GC], §§ 77 and 81). </a:t>
            </a:r>
          </a:p>
          <a:p>
            <a:r>
              <a:rPr lang="en-US" dirty="0"/>
              <a:t>190. Lastly, a finding of lack of jurisdiction </a:t>
            </a:r>
            <a:r>
              <a:rPr lang="en-US" i="1" dirty="0" err="1"/>
              <a:t>ratione</a:t>
            </a:r>
            <a:r>
              <a:rPr lang="en-US" i="1" dirty="0"/>
              <a:t> loci </a:t>
            </a:r>
            <a:r>
              <a:rPr lang="en-US" dirty="0"/>
              <a:t>will not dispense the Court from examining whether the applicants come under the jurisdiction of one or more Contracting States for the purposes of Article 1 of the Convention (</a:t>
            </a:r>
            <a:r>
              <a:rPr lang="en-US" i="1" dirty="0" err="1"/>
              <a:t>Drozd</a:t>
            </a:r>
            <a:r>
              <a:rPr lang="en-US" i="1" dirty="0"/>
              <a:t> and Janousek v. France and Spain</a:t>
            </a:r>
            <a:r>
              <a:rPr lang="en-US" dirty="0"/>
              <a:t>, § 90). </a:t>
            </a:r>
          </a:p>
          <a:p>
            <a:r>
              <a:rPr lang="en-US" dirty="0"/>
              <a:t>Therefore, objections that the applicants are not within the jurisdiction of a respondent State will more normally be raised as claims that the application is incompatible </a:t>
            </a:r>
            <a:r>
              <a:rPr lang="en-US" i="1" dirty="0" err="1"/>
              <a:t>ratione</a:t>
            </a:r>
            <a:r>
              <a:rPr lang="en-US" i="1" dirty="0"/>
              <a:t> personae </a:t>
            </a:r>
            <a:r>
              <a:rPr lang="en-US" dirty="0"/>
              <a:t>with the Convention (see submissions of the respondent governments in </a:t>
            </a:r>
            <a:r>
              <a:rPr lang="en-US" i="1" dirty="0" err="1"/>
              <a:t>Banković</a:t>
            </a:r>
            <a:r>
              <a:rPr lang="en-US" i="1" dirty="0"/>
              <a:t> and Others v. Belgium and Others </a:t>
            </a:r>
            <a:r>
              <a:rPr lang="en-US" dirty="0"/>
              <a:t>(</a:t>
            </a:r>
            <a:r>
              <a:rPr lang="en-US" dirty="0" err="1"/>
              <a:t>dec.</a:t>
            </a:r>
            <a:r>
              <a:rPr lang="en-US" dirty="0"/>
              <a:t>) [GC], § 35; </a:t>
            </a:r>
            <a:r>
              <a:rPr lang="en-US" i="1" dirty="0" err="1"/>
              <a:t>Ilaşcu</a:t>
            </a:r>
            <a:r>
              <a:rPr lang="en-US" i="1" dirty="0"/>
              <a:t> and Others v. Moldova and Russia </a:t>
            </a:r>
            <a:r>
              <a:rPr lang="en-US" dirty="0"/>
              <a:t>[GC], § 300; </a:t>
            </a:r>
            <a:r>
              <a:rPr lang="en-US" i="1" dirty="0"/>
              <a:t>Weber and </a:t>
            </a:r>
            <a:r>
              <a:rPr lang="en-US" i="1" dirty="0" err="1"/>
              <a:t>Saravia</a:t>
            </a:r>
            <a:r>
              <a:rPr lang="en-US" i="1" dirty="0"/>
              <a:t> v. Germany </a:t>
            </a:r>
            <a:r>
              <a:rPr lang="en-US" dirty="0"/>
              <a:t>(</a:t>
            </a:r>
            <a:r>
              <a:rPr lang="en-US" dirty="0" err="1"/>
              <a:t>dec.</a:t>
            </a:r>
            <a:r>
              <a:rPr lang="en-US" dirty="0"/>
              <a:t>)). </a:t>
            </a:r>
          </a:p>
        </p:txBody>
      </p:sp>
    </p:spTree>
    <p:extLst>
      <p:ext uri="{BB962C8B-B14F-4D97-AF65-F5344CB8AC3E}">
        <p14:creationId xmlns:p14="http://schemas.microsoft.com/office/powerpoint/2010/main" val="3019440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r>
              <a:rPr lang="nl-NL" dirty="0"/>
              <a:t> of </a:t>
            </a:r>
            <a:r>
              <a:rPr lang="nl-NL" dirty="0" err="1"/>
              <a:t>this</a:t>
            </a:r>
            <a:r>
              <a:rPr lang="nl-NL" dirty="0"/>
              <a:t> week</a:t>
            </a:r>
            <a:endParaRPr lang="en-US" dirty="0"/>
          </a:p>
        </p:txBody>
      </p:sp>
      <p:sp>
        <p:nvSpPr>
          <p:cNvPr id="3" name="Content Placeholder 2"/>
          <p:cNvSpPr>
            <a:spLocks noGrp="1"/>
          </p:cNvSpPr>
          <p:nvPr>
            <p:ph idx="1"/>
          </p:nvPr>
        </p:nvSpPr>
        <p:spPr/>
        <p:txBody>
          <a:bodyPr/>
          <a:lstStyle/>
          <a:p>
            <a:r>
              <a:rPr lang="nl-NL" dirty="0"/>
              <a:t>(1) </a:t>
            </a:r>
            <a:r>
              <a:rPr lang="nl-NL" dirty="0" err="1"/>
              <a:t>Admissibility</a:t>
            </a:r>
            <a:r>
              <a:rPr lang="nl-NL" dirty="0"/>
              <a:t> criteria</a:t>
            </a:r>
          </a:p>
          <a:p>
            <a:r>
              <a:rPr lang="nl-NL" dirty="0"/>
              <a:t>(2) </a:t>
            </a:r>
            <a:r>
              <a:rPr lang="nl-NL" dirty="0" err="1"/>
              <a:t>Damages</a:t>
            </a:r>
            <a:endParaRPr lang="nl-NL" dirty="0"/>
          </a:p>
          <a:p>
            <a:endParaRPr lang="nl-NL" dirty="0"/>
          </a:p>
          <a:p>
            <a:r>
              <a:rPr lang="nl-NL" dirty="0"/>
              <a:t>(3) Break</a:t>
            </a:r>
          </a:p>
          <a:p>
            <a:endParaRPr lang="nl-NL" dirty="0"/>
          </a:p>
          <a:p>
            <a:r>
              <a:rPr lang="nl-NL" dirty="0"/>
              <a:t>(4) </a:t>
            </a:r>
            <a:r>
              <a:rPr lang="nl-NL" dirty="0" err="1"/>
              <a:t>Material</a:t>
            </a:r>
            <a:r>
              <a:rPr lang="nl-NL" dirty="0"/>
              <a:t> scope or </a:t>
            </a:r>
            <a:r>
              <a:rPr lang="nl-NL" dirty="0" err="1"/>
              <a:t>Article</a:t>
            </a:r>
            <a:r>
              <a:rPr lang="nl-NL" dirty="0"/>
              <a:t> 8 ECHR</a:t>
            </a:r>
          </a:p>
          <a:p>
            <a:r>
              <a:rPr lang="nl-NL" dirty="0"/>
              <a:t>(5) Privacy </a:t>
            </a:r>
            <a:r>
              <a:rPr lang="nl-NL" dirty="0" err="1"/>
              <a:t>and</a:t>
            </a:r>
            <a:r>
              <a:rPr lang="nl-NL" dirty="0"/>
              <a:t> data </a:t>
            </a:r>
            <a:r>
              <a:rPr lang="nl-NL" dirty="0" err="1"/>
              <a:t>protection</a:t>
            </a:r>
            <a:endParaRPr lang="en-US" dirty="0"/>
          </a:p>
        </p:txBody>
      </p:sp>
    </p:spTree>
    <p:extLst>
      <p:ext uri="{BB962C8B-B14F-4D97-AF65-F5344CB8AC3E}">
        <p14:creationId xmlns:p14="http://schemas.microsoft.com/office/powerpoint/2010/main" val="2136589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Incompatibility </a:t>
            </a:r>
            <a:r>
              <a:rPr lang="en-US" b="1" i="1" dirty="0" err="1"/>
              <a:t>ratione</a:t>
            </a:r>
            <a:r>
              <a:rPr lang="en-US" b="1" i="1" dirty="0"/>
              <a:t> </a:t>
            </a:r>
            <a:r>
              <a:rPr lang="en-US" b="1" i="1" dirty="0" err="1"/>
              <a:t>temporis</a:t>
            </a:r>
            <a:r>
              <a:rPr lang="en-US" b="1" i="1" dirty="0"/>
              <a:t> </a:t>
            </a:r>
            <a:endParaRPr lang="en-US" b="1" dirty="0"/>
          </a:p>
          <a:p>
            <a:r>
              <a:rPr lang="en-US" dirty="0"/>
              <a:t>194. In accordance with the general rules of international law (principle of non-retroactivity of treaties), the provisions of the Convention do not bind a Contracting Party in relation to any act or fact which took place or any situation which ceased to exist before the date of the entry into force of the Convention in respect of that Party (</a:t>
            </a:r>
            <a:r>
              <a:rPr lang="en-US" i="1" dirty="0" err="1"/>
              <a:t>Blečić</a:t>
            </a:r>
            <a:r>
              <a:rPr lang="en-US" i="1" dirty="0"/>
              <a:t> v. Croatia </a:t>
            </a:r>
            <a:r>
              <a:rPr lang="en-US" dirty="0"/>
              <a:t>[GC], § 70; </a:t>
            </a:r>
            <a:r>
              <a:rPr lang="en-US" i="1" dirty="0" err="1"/>
              <a:t>Šilih</a:t>
            </a:r>
            <a:r>
              <a:rPr lang="en-US" i="1" dirty="0"/>
              <a:t> v. Slovenia </a:t>
            </a:r>
            <a:r>
              <a:rPr lang="en-US" dirty="0"/>
              <a:t>[GC], § 140; </a:t>
            </a:r>
            <a:r>
              <a:rPr lang="en-US" i="1" dirty="0" err="1"/>
              <a:t>Varnava</a:t>
            </a:r>
            <a:r>
              <a:rPr lang="en-US" i="1" dirty="0"/>
              <a:t> and Others v. Turkey </a:t>
            </a:r>
            <a:r>
              <a:rPr lang="en-US" dirty="0"/>
              <a:t>[GC], § 130). </a:t>
            </a:r>
          </a:p>
          <a:p>
            <a:r>
              <a:rPr lang="en-US" dirty="0"/>
              <a:t>195. Jurisdiction </a:t>
            </a:r>
            <a:r>
              <a:rPr lang="en-US" i="1" dirty="0" err="1"/>
              <a:t>ratione</a:t>
            </a:r>
            <a:r>
              <a:rPr lang="en-US" i="1" dirty="0"/>
              <a:t> </a:t>
            </a:r>
            <a:r>
              <a:rPr lang="en-US" i="1" dirty="0" err="1"/>
              <a:t>temporis</a:t>
            </a:r>
            <a:r>
              <a:rPr lang="en-US" i="1" dirty="0"/>
              <a:t> </a:t>
            </a:r>
            <a:r>
              <a:rPr lang="en-US" dirty="0"/>
              <a:t>covers only the period after the ratification of the Convention or the Protocols thereto by the respondent State. However, the Convention imposes no specific obligation on Contracting States to provide redress for wrongs or damage caused prior to that date (</a:t>
            </a:r>
            <a:r>
              <a:rPr lang="en-US" i="1" dirty="0" err="1"/>
              <a:t>Kopecký</a:t>
            </a:r>
            <a:r>
              <a:rPr lang="en-US" i="1" dirty="0"/>
              <a:t> v. Slovakia </a:t>
            </a:r>
            <a:r>
              <a:rPr lang="en-US" dirty="0"/>
              <a:t>[GC], § 38). </a:t>
            </a:r>
          </a:p>
          <a:p>
            <a:r>
              <a:rPr lang="en-US" dirty="0"/>
              <a:t>196. From the ratification date onwards, all the State’s alleged acts and omissions must conform to the Convention or its Protocols, and subsequent facts fall within the Court’s jurisdiction even where they are merely extensions of an already existing situation (</a:t>
            </a:r>
            <a:r>
              <a:rPr lang="en-US" i="1" dirty="0"/>
              <a:t>Almeida Garrett, </a:t>
            </a:r>
            <a:r>
              <a:rPr lang="en-US" i="1" dirty="0" err="1"/>
              <a:t>Mascarenhas</a:t>
            </a:r>
            <a:r>
              <a:rPr lang="en-US" i="1" dirty="0"/>
              <a:t> </a:t>
            </a:r>
            <a:r>
              <a:rPr lang="en-US" i="1" dirty="0" err="1"/>
              <a:t>Falcão</a:t>
            </a:r>
            <a:r>
              <a:rPr lang="en-US" i="1" dirty="0"/>
              <a:t> and Others v. Portugal</a:t>
            </a:r>
            <a:r>
              <a:rPr lang="en-US" dirty="0"/>
              <a:t>, § 43). The Court may, however, have regard to facts prior to ratification inasmuch as they could be considered to have created a situation extending beyond that date or may be relevant for the understanding of facts occurring after that date (</a:t>
            </a:r>
            <a:r>
              <a:rPr lang="en-US" i="1" dirty="0"/>
              <a:t>Hutten-</a:t>
            </a:r>
            <a:r>
              <a:rPr lang="en-US" i="1" dirty="0" err="1"/>
              <a:t>Czapska</a:t>
            </a:r>
            <a:r>
              <a:rPr lang="en-US" i="1" dirty="0"/>
              <a:t> v. Poland </a:t>
            </a:r>
            <a:r>
              <a:rPr lang="en-US" dirty="0"/>
              <a:t>[GC], §§ 147-53; </a:t>
            </a:r>
            <a:r>
              <a:rPr lang="en-US" i="1" dirty="0" err="1"/>
              <a:t>Kurić</a:t>
            </a:r>
            <a:r>
              <a:rPr lang="en-US" i="1" dirty="0"/>
              <a:t> and Others v. Slovenia </a:t>
            </a:r>
            <a:r>
              <a:rPr lang="en-US" dirty="0"/>
              <a:t>[GC], §§ 240-41). </a:t>
            </a:r>
          </a:p>
          <a:p>
            <a:r>
              <a:rPr lang="en-US" dirty="0"/>
              <a:t>197. The Court is obliged to examine its competence </a:t>
            </a:r>
            <a:r>
              <a:rPr lang="en-US" i="1" dirty="0" err="1"/>
              <a:t>ratione</a:t>
            </a:r>
            <a:r>
              <a:rPr lang="en-US" i="1" dirty="0"/>
              <a:t> </a:t>
            </a:r>
            <a:r>
              <a:rPr lang="en-US" i="1" dirty="0" err="1"/>
              <a:t>temporis</a:t>
            </a:r>
            <a:r>
              <a:rPr lang="en-US" i="1" dirty="0"/>
              <a:t> </a:t>
            </a:r>
            <a:r>
              <a:rPr lang="en-US" dirty="0"/>
              <a:t>of its own motion and at any stage of the proceedings, since this is a matter which goes to the Court’s jurisdiction rather than a question of admissibility in the narrow sense of the term (</a:t>
            </a:r>
            <a:r>
              <a:rPr lang="en-US" i="1" dirty="0" err="1"/>
              <a:t>Blečić</a:t>
            </a:r>
            <a:r>
              <a:rPr lang="en-US" i="1" dirty="0"/>
              <a:t> v. Croatia </a:t>
            </a:r>
            <a:r>
              <a:rPr lang="en-US" dirty="0"/>
              <a:t>[GC], § 67). </a:t>
            </a:r>
          </a:p>
        </p:txBody>
      </p:sp>
    </p:spTree>
    <p:extLst>
      <p:ext uri="{BB962C8B-B14F-4D97-AF65-F5344CB8AC3E}">
        <p14:creationId xmlns:p14="http://schemas.microsoft.com/office/powerpoint/2010/main" val="3448750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5"/>
            <a:ext cx="10515600" cy="4658302"/>
          </a:xfrm>
        </p:spPr>
        <p:txBody>
          <a:bodyPr>
            <a:normAutofit fontScale="62500" lnSpcReduction="20000"/>
          </a:bodyPr>
          <a:lstStyle/>
          <a:p>
            <a:r>
              <a:rPr lang="en-US" b="1" dirty="0"/>
              <a:t>Incompatibility </a:t>
            </a:r>
            <a:r>
              <a:rPr lang="en-US" b="1" i="1" dirty="0" err="1"/>
              <a:t>ratione</a:t>
            </a:r>
            <a:r>
              <a:rPr lang="en-US" b="1" i="1" dirty="0"/>
              <a:t> </a:t>
            </a:r>
            <a:r>
              <a:rPr lang="en-US" b="1" i="1" dirty="0" err="1"/>
              <a:t>materiae</a:t>
            </a:r>
            <a:r>
              <a:rPr lang="en-US" b="1" i="1" dirty="0"/>
              <a:t> </a:t>
            </a:r>
          </a:p>
          <a:p>
            <a:r>
              <a:rPr lang="en-US" dirty="0"/>
              <a:t>220. The compatibility </a:t>
            </a:r>
            <a:r>
              <a:rPr lang="en-US" i="1" dirty="0" err="1"/>
              <a:t>ratione</a:t>
            </a:r>
            <a:r>
              <a:rPr lang="en-US" i="1" dirty="0"/>
              <a:t> </a:t>
            </a:r>
            <a:r>
              <a:rPr lang="en-US" i="1" dirty="0" err="1"/>
              <a:t>materiae</a:t>
            </a:r>
            <a:r>
              <a:rPr lang="en-US" i="1" dirty="0"/>
              <a:t> </a:t>
            </a:r>
            <a:r>
              <a:rPr lang="en-US" dirty="0"/>
              <a:t>with the Convention of an application or complaint derives from the Court’s substantive jurisdiction. For a complaint to be compatible </a:t>
            </a:r>
            <a:r>
              <a:rPr lang="en-US" i="1" dirty="0" err="1"/>
              <a:t>ratione</a:t>
            </a:r>
            <a:r>
              <a:rPr lang="en-US" i="1" dirty="0"/>
              <a:t> </a:t>
            </a:r>
            <a:r>
              <a:rPr lang="en-US" i="1" dirty="0" err="1"/>
              <a:t>materiae</a:t>
            </a:r>
            <a:r>
              <a:rPr lang="en-US" i="1" dirty="0"/>
              <a:t> </a:t>
            </a:r>
            <a:r>
              <a:rPr lang="en-US" dirty="0"/>
              <a:t>with the Convention, the right relied on by the applicant must be protected by the Convention and the Protocols thereto that have come into force. For example, applications are inadmissible where they concern the right to be issued with a driving </a:t>
            </a:r>
            <a:r>
              <a:rPr lang="en-US" dirty="0" err="1"/>
              <a:t>licence</a:t>
            </a:r>
            <a:r>
              <a:rPr lang="en-US" dirty="0"/>
              <a:t> (</a:t>
            </a:r>
            <a:r>
              <a:rPr lang="en-US" i="1" dirty="0"/>
              <a:t>X. v. Germany</a:t>
            </a:r>
            <a:r>
              <a:rPr lang="en-US" dirty="0"/>
              <a:t>, Commission decision of 7 March 1977), the right to self-determination (</a:t>
            </a:r>
            <a:r>
              <a:rPr lang="en-US" i="1" dirty="0"/>
              <a:t>X. v. the Netherlands</a:t>
            </a:r>
            <a:r>
              <a:rPr lang="en-US" dirty="0"/>
              <a:t>, Commission decision), and the right of foreign nationals to enter and reside in a Contracting State (</a:t>
            </a:r>
            <a:r>
              <a:rPr lang="en-US" i="1" dirty="0" err="1"/>
              <a:t>Peñafiel</a:t>
            </a:r>
            <a:r>
              <a:rPr lang="en-US" i="1" dirty="0"/>
              <a:t> Salgado v. Spain </a:t>
            </a:r>
            <a:r>
              <a:rPr lang="en-US" dirty="0"/>
              <a:t>(</a:t>
            </a:r>
            <a:r>
              <a:rPr lang="en-US" dirty="0" err="1"/>
              <a:t>dec.</a:t>
            </a:r>
            <a:r>
              <a:rPr lang="en-US" dirty="0"/>
              <a:t>)), since those rights do not, as such, feature among the rights and freedoms guaranteed by the Convention. </a:t>
            </a:r>
          </a:p>
          <a:p>
            <a:r>
              <a:rPr lang="en-US" dirty="0"/>
              <a:t>221. Although the Court is not competent to examine alleged violations of rights protected by other international instruments, when defining the meaning of terms and notions in the text of the Convention it can and must take into account elements of international law other than the Convention (</a:t>
            </a:r>
            <a:r>
              <a:rPr lang="en-US" i="1" dirty="0" err="1"/>
              <a:t>Demir</a:t>
            </a:r>
            <a:r>
              <a:rPr lang="en-US" i="1" dirty="0"/>
              <a:t> and </a:t>
            </a:r>
            <a:r>
              <a:rPr lang="en-US" i="1" dirty="0" err="1"/>
              <a:t>Baykara</a:t>
            </a:r>
            <a:r>
              <a:rPr lang="en-US" i="1" dirty="0"/>
              <a:t> v. Turkey </a:t>
            </a:r>
            <a:r>
              <a:rPr lang="en-US" dirty="0"/>
              <a:t>[GC], § 85). </a:t>
            </a:r>
          </a:p>
          <a:p>
            <a:r>
              <a:rPr lang="en-US" dirty="0"/>
              <a:t>222. The Court is obliged to examine whether it has jurisdiction </a:t>
            </a:r>
            <a:r>
              <a:rPr lang="en-US" i="1" dirty="0" err="1"/>
              <a:t>ratione</a:t>
            </a:r>
            <a:r>
              <a:rPr lang="en-US" i="1" dirty="0"/>
              <a:t> </a:t>
            </a:r>
            <a:r>
              <a:rPr lang="en-US" i="1" dirty="0" err="1"/>
              <a:t>materiae</a:t>
            </a:r>
            <a:r>
              <a:rPr lang="en-US" i="1" dirty="0"/>
              <a:t> </a:t>
            </a:r>
            <a:r>
              <a:rPr lang="en-US" dirty="0"/>
              <a:t>at every stage of the proceedings, irrespective of whether or not the government is estopped from raising such an objection (</a:t>
            </a:r>
            <a:r>
              <a:rPr lang="en-US" i="1" dirty="0" err="1"/>
              <a:t>Tănase</a:t>
            </a:r>
            <a:r>
              <a:rPr lang="en-US" i="1" dirty="0"/>
              <a:t> v. Moldova </a:t>
            </a:r>
            <a:r>
              <a:rPr lang="en-US" dirty="0"/>
              <a:t>[GC], § 131). </a:t>
            </a:r>
          </a:p>
          <a:p>
            <a:r>
              <a:rPr lang="en-US" dirty="0"/>
              <a:t>223. Applications concerning a provision of the Convention in respect of which the respondent State has made a reservation are declared incompatible </a:t>
            </a:r>
            <a:r>
              <a:rPr lang="en-US" i="1" dirty="0" err="1"/>
              <a:t>ratione</a:t>
            </a:r>
            <a:r>
              <a:rPr lang="en-US" i="1" dirty="0"/>
              <a:t> </a:t>
            </a:r>
            <a:r>
              <a:rPr lang="en-US" i="1" dirty="0" err="1"/>
              <a:t>materiae</a:t>
            </a:r>
            <a:r>
              <a:rPr lang="en-US" i="1" dirty="0"/>
              <a:t> </a:t>
            </a:r>
            <a:r>
              <a:rPr lang="en-US" dirty="0"/>
              <a:t>with the Convention (see, for example, </a:t>
            </a:r>
            <a:r>
              <a:rPr lang="en-US" i="1" dirty="0" err="1"/>
              <a:t>Kozlova</a:t>
            </a:r>
            <a:r>
              <a:rPr lang="en-US" i="1" dirty="0"/>
              <a:t> and </a:t>
            </a:r>
            <a:r>
              <a:rPr lang="en-US" i="1" dirty="0" err="1"/>
              <a:t>Smirnova</a:t>
            </a:r>
            <a:r>
              <a:rPr lang="en-US" i="1" dirty="0"/>
              <a:t> v. Latvia </a:t>
            </a:r>
            <a:r>
              <a:rPr lang="en-US" dirty="0"/>
              <a:t>(</a:t>
            </a:r>
            <a:r>
              <a:rPr lang="en-US" dirty="0" err="1"/>
              <a:t>dec.</a:t>
            </a:r>
            <a:r>
              <a:rPr lang="en-US" dirty="0"/>
              <a:t>)), provided that the reservation is deemed valid by the Court for the purposes of Article 57 of the Convention (for an interpretative declaration deemed invalid, see </a:t>
            </a:r>
            <a:r>
              <a:rPr lang="en-US" i="1" dirty="0" err="1"/>
              <a:t>Belilos</a:t>
            </a:r>
            <a:r>
              <a:rPr lang="en-US" i="1" dirty="0"/>
              <a:t> v. Switzerland</a:t>
            </a:r>
            <a:r>
              <a:rPr lang="en-US" dirty="0"/>
              <a:t>). </a:t>
            </a:r>
          </a:p>
        </p:txBody>
      </p:sp>
    </p:spTree>
    <p:extLst>
      <p:ext uri="{BB962C8B-B14F-4D97-AF65-F5344CB8AC3E}">
        <p14:creationId xmlns:p14="http://schemas.microsoft.com/office/powerpoint/2010/main" val="35870963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(a) Scope of Article 8 </a:t>
            </a:r>
            <a:endParaRPr lang="en-US" dirty="0"/>
          </a:p>
          <a:p>
            <a:r>
              <a:rPr lang="en-US" dirty="0"/>
              <a:t>299. While Article 8 seeks to protect four areas of personal autonomy – private life, family life, the home and one’s own correspondence – these areas are not mutually exclusive and a measure can simultaneously interfere with both private and family life (</a:t>
            </a:r>
            <a:r>
              <a:rPr lang="en-US" i="1" dirty="0" err="1"/>
              <a:t>Menteş</a:t>
            </a:r>
            <a:r>
              <a:rPr lang="en-US" i="1" dirty="0"/>
              <a:t> and Others v. Turkey</a:t>
            </a:r>
            <a:r>
              <a:rPr lang="en-US" dirty="0"/>
              <a:t>, § 73; </a:t>
            </a:r>
            <a:r>
              <a:rPr lang="en-US" i="1" dirty="0" err="1"/>
              <a:t>Stjerna</a:t>
            </a:r>
            <a:r>
              <a:rPr lang="en-US" i="1" dirty="0"/>
              <a:t> v. Finland</a:t>
            </a:r>
            <a:r>
              <a:rPr lang="en-US" dirty="0"/>
              <a:t>, § 37; </a:t>
            </a:r>
            <a:r>
              <a:rPr lang="en-US" i="1" dirty="0" err="1"/>
              <a:t>López</a:t>
            </a:r>
            <a:r>
              <a:rPr lang="en-US" i="1" dirty="0"/>
              <a:t> </a:t>
            </a:r>
            <a:r>
              <a:rPr lang="en-US" i="1" dirty="0" err="1"/>
              <a:t>Ostra</a:t>
            </a:r>
            <a:r>
              <a:rPr lang="en-US" i="1" dirty="0"/>
              <a:t> v. Spain</a:t>
            </a:r>
            <a:r>
              <a:rPr lang="en-US" dirty="0"/>
              <a:t>, § 51; </a:t>
            </a:r>
            <a:r>
              <a:rPr lang="en-US" i="1" dirty="0" err="1"/>
              <a:t>Burghartz</a:t>
            </a:r>
            <a:r>
              <a:rPr lang="en-US" i="1" dirty="0"/>
              <a:t> v. Switzerland</a:t>
            </a:r>
            <a:r>
              <a:rPr lang="en-US" dirty="0"/>
              <a:t>, § 24; </a:t>
            </a:r>
            <a:r>
              <a:rPr lang="en-US" i="1" dirty="0" err="1"/>
              <a:t>Płoski</a:t>
            </a:r>
            <a:r>
              <a:rPr lang="en-US" i="1" dirty="0"/>
              <a:t> v. Poland</a:t>
            </a:r>
            <a:r>
              <a:rPr lang="en-US" dirty="0"/>
              <a:t>, § 32). </a:t>
            </a:r>
          </a:p>
          <a:p>
            <a:r>
              <a:rPr lang="en-US" b="1" dirty="0"/>
              <a:t>(b) The sphere of “private life” </a:t>
            </a:r>
            <a:endParaRPr lang="en-US" dirty="0"/>
          </a:p>
          <a:p>
            <a:r>
              <a:rPr lang="en-US" dirty="0"/>
              <a:t>300. There is no exhaustive definition of the notion of private life (</a:t>
            </a:r>
            <a:r>
              <a:rPr lang="en-US" i="1" dirty="0" err="1"/>
              <a:t>Niemietz</a:t>
            </a:r>
            <a:r>
              <a:rPr lang="en-US" i="1" dirty="0"/>
              <a:t> v. Germany</a:t>
            </a:r>
            <a:r>
              <a:rPr lang="en-US" dirty="0"/>
              <a:t>, § 29), but this is a broad term (</a:t>
            </a:r>
            <a:r>
              <a:rPr lang="en-US" i="1" dirty="0"/>
              <a:t>Peck v. the United Kingdom</a:t>
            </a:r>
            <a:r>
              <a:rPr lang="en-US" dirty="0"/>
              <a:t>, § 57; </a:t>
            </a:r>
            <a:r>
              <a:rPr lang="en-US" i="1" dirty="0"/>
              <a:t>Pretty v. the United Kingdom</a:t>
            </a:r>
            <a:r>
              <a:rPr lang="en-US" dirty="0"/>
              <a:t>, § 61) and cases falling under the notion of private life may be grouped into three categories: (</a:t>
            </a:r>
            <a:r>
              <a:rPr lang="en-US" dirty="0" err="1"/>
              <a:t>i</a:t>
            </a:r>
            <a:r>
              <a:rPr lang="en-US" dirty="0"/>
              <a:t>) a person’s physical, psychological or moral integrity, (ii) his privacy and (iii) his identity. Examples are given in each category: </a:t>
            </a:r>
          </a:p>
        </p:txBody>
      </p:sp>
    </p:spTree>
    <p:extLst>
      <p:ext uri="{BB962C8B-B14F-4D97-AF65-F5344CB8AC3E}">
        <p14:creationId xmlns:p14="http://schemas.microsoft.com/office/powerpoint/2010/main" val="2392716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20000"/>
          </a:bodyPr>
          <a:lstStyle/>
          <a:p>
            <a:r>
              <a:rPr lang="en-US" b="1" i="1" dirty="0"/>
              <a:t>(</a:t>
            </a:r>
            <a:r>
              <a:rPr lang="en-US" b="1" i="1" dirty="0" err="1"/>
              <a:t>i</a:t>
            </a:r>
            <a:r>
              <a:rPr lang="en-US" b="1" i="1" dirty="0"/>
              <a:t>) Physical, psychological or moral integrity </a:t>
            </a:r>
            <a:endParaRPr lang="en-US" dirty="0"/>
          </a:p>
          <a:p>
            <a:r>
              <a:rPr lang="en-US" dirty="0"/>
              <a:t>301. This may encompass the following areas: </a:t>
            </a:r>
          </a:p>
          <a:p>
            <a:r>
              <a:rPr lang="en-US" dirty="0"/>
              <a:t>– a person’s physical, psychological or moral integrity (</a:t>
            </a:r>
            <a:r>
              <a:rPr lang="en-US" i="1" dirty="0"/>
              <a:t>X and Y v. the Netherlands</a:t>
            </a:r>
            <a:r>
              <a:rPr lang="en-US" dirty="0"/>
              <a:t>, § 22), including medical treatment and psychiatric examinations (</a:t>
            </a:r>
            <a:r>
              <a:rPr lang="en-US" i="1" dirty="0"/>
              <a:t>Glass v. the United Kingdom</a:t>
            </a:r>
            <a:r>
              <a:rPr lang="en-US" dirty="0"/>
              <a:t>, §§ 70-72; </a:t>
            </a:r>
            <a:r>
              <a:rPr lang="en-US" i="1" dirty="0"/>
              <a:t>X v. Finland</a:t>
            </a:r>
            <a:r>
              <a:rPr lang="en-US" dirty="0"/>
              <a:t>, § 214; </a:t>
            </a:r>
            <a:r>
              <a:rPr lang="en-US" i="1" dirty="0"/>
              <a:t>Y.F. v. Turkey</a:t>
            </a:r>
            <a:r>
              <a:rPr lang="en-US" dirty="0"/>
              <a:t>, § 33, concerning a forced </a:t>
            </a:r>
            <a:r>
              <a:rPr lang="en-US" dirty="0" err="1"/>
              <a:t>gynaecological</a:t>
            </a:r>
            <a:r>
              <a:rPr lang="en-US" dirty="0"/>
              <a:t> examination; </a:t>
            </a:r>
            <a:r>
              <a:rPr lang="en-US" i="1" dirty="0"/>
              <a:t>Matter v. Slovakia</a:t>
            </a:r>
            <a:r>
              <a:rPr lang="en-US" dirty="0"/>
              <a:t>, § 64; </a:t>
            </a:r>
            <a:r>
              <a:rPr lang="en-US" i="1" dirty="0" err="1"/>
              <a:t>Worwa</a:t>
            </a:r>
            <a:r>
              <a:rPr lang="en-US" i="1" dirty="0"/>
              <a:t> v. Poland</a:t>
            </a:r>
            <a:r>
              <a:rPr lang="en-US" dirty="0"/>
              <a:t>, § 80) and forced </a:t>
            </a:r>
            <a:r>
              <a:rPr lang="en-US" dirty="0" err="1"/>
              <a:t>sterilisation</a:t>
            </a:r>
            <a:r>
              <a:rPr lang="en-US" dirty="0"/>
              <a:t> (</a:t>
            </a:r>
            <a:r>
              <a:rPr lang="en-US" i="1" dirty="0"/>
              <a:t>V.C. v. Slovakia</a:t>
            </a:r>
            <a:r>
              <a:rPr lang="en-US" dirty="0"/>
              <a:t>, § 154), which is also looked at under family life; </a:t>
            </a:r>
          </a:p>
          <a:p>
            <a:r>
              <a:rPr lang="en-US" dirty="0"/>
              <a:t>– mental health (</a:t>
            </a:r>
            <a:r>
              <a:rPr lang="en-US" i="1" dirty="0" err="1"/>
              <a:t>Bensaid</a:t>
            </a:r>
            <a:r>
              <a:rPr lang="en-US" i="1" dirty="0"/>
              <a:t> v. the United Kingdom</a:t>
            </a:r>
            <a:r>
              <a:rPr lang="en-US" dirty="0"/>
              <a:t>, § 47); </a:t>
            </a:r>
          </a:p>
          <a:p>
            <a:r>
              <a:rPr lang="en-US" dirty="0"/>
              <a:t>– treatment which does not reach the Article 3 threshold of severity, where there are sufficiently adverse effects on physical and moral integrity (</a:t>
            </a:r>
            <a:r>
              <a:rPr lang="en-US" i="1" dirty="0"/>
              <a:t>Costello-Roberts v. the United Kingdom</a:t>
            </a:r>
            <a:r>
              <a:rPr lang="en-US" dirty="0"/>
              <a:t>, § 36). As regards the conditions of detention which do not attain the level of severity required by Article 3, see </a:t>
            </a:r>
            <a:r>
              <a:rPr lang="en-US" i="1" dirty="0" err="1"/>
              <a:t>Raninen</a:t>
            </a:r>
            <a:r>
              <a:rPr lang="en-US" i="1" dirty="0"/>
              <a:t> v. Finland</a:t>
            </a:r>
            <a:r>
              <a:rPr lang="en-US" dirty="0"/>
              <a:t>, § 63; and for the inability </a:t>
            </a:r>
          </a:p>
        </p:txBody>
      </p:sp>
    </p:spTree>
    <p:extLst>
      <p:ext uri="{BB962C8B-B14F-4D97-AF65-F5344CB8AC3E}">
        <p14:creationId xmlns:p14="http://schemas.microsoft.com/office/powerpoint/2010/main" val="4060346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588655"/>
            <a:ext cx="10515600" cy="5006108"/>
          </a:xfrm>
        </p:spPr>
        <p:txBody>
          <a:bodyPr>
            <a:normAutofit fontScale="47500" lnSpcReduction="20000"/>
          </a:bodyPr>
          <a:lstStyle/>
          <a:p>
            <a:r>
              <a:rPr lang="en-US" dirty="0"/>
              <a:t>to watch television </a:t>
            </a:r>
            <a:r>
              <a:rPr lang="en-US" dirty="0" err="1"/>
              <a:t>programmes</a:t>
            </a:r>
            <a:r>
              <a:rPr lang="en-US" dirty="0"/>
              <a:t> while in detention, which might have a bearing on private life, see </a:t>
            </a:r>
            <a:r>
              <a:rPr lang="en-US" i="1" dirty="0" err="1"/>
              <a:t>Laduna</a:t>
            </a:r>
            <a:r>
              <a:rPr lang="en-US" i="1" dirty="0"/>
              <a:t> v. Slovakia</a:t>
            </a:r>
            <a:r>
              <a:rPr lang="en-US" dirty="0"/>
              <a:t>, § 54; </a:t>
            </a:r>
          </a:p>
          <a:p>
            <a:r>
              <a:rPr lang="en-US" dirty="0"/>
              <a:t>– the physical integrity of pregnant women, in relation to abortion (</a:t>
            </a:r>
            <a:r>
              <a:rPr lang="en-US" i="1" dirty="0" err="1"/>
              <a:t>Tysiąc</a:t>
            </a:r>
            <a:r>
              <a:rPr lang="en-US" i="1" dirty="0"/>
              <a:t> v. Poland</a:t>
            </a:r>
            <a:r>
              <a:rPr lang="en-US" dirty="0"/>
              <a:t>, §§ 107 and 110; </a:t>
            </a:r>
            <a:r>
              <a:rPr lang="en-US" i="1" dirty="0"/>
              <a:t>A, B and C v. Ireland </a:t>
            </a:r>
            <a:r>
              <a:rPr lang="en-US" dirty="0"/>
              <a:t>[GC], §§ 244-46); </a:t>
            </a:r>
            <a:r>
              <a:rPr lang="en-US" i="1" dirty="0"/>
              <a:t>R.R. v. Poland</a:t>
            </a:r>
            <a:r>
              <a:rPr lang="en-US" dirty="0"/>
              <a:t>, § 181); and in relation to home birth (</a:t>
            </a:r>
            <a:r>
              <a:rPr lang="en-US" i="1" dirty="0" err="1"/>
              <a:t>Ternovszky</a:t>
            </a:r>
            <a:r>
              <a:rPr lang="en-US" i="1" dirty="0"/>
              <a:t> v. Hungary</a:t>
            </a:r>
            <a:r>
              <a:rPr lang="en-US" dirty="0"/>
              <a:t>, § 22); as well as pre-implantation diagnosis when artificial procreation and termination of pregnancy on medical grounds are allowed (</a:t>
            </a:r>
            <a:r>
              <a:rPr lang="en-US" i="1" dirty="0"/>
              <a:t>Costa and </a:t>
            </a:r>
            <a:r>
              <a:rPr lang="en-US" i="1" dirty="0" err="1"/>
              <a:t>Pavan</a:t>
            </a:r>
            <a:r>
              <a:rPr lang="en-US" i="1" dirty="0"/>
              <a:t> v. Italy</a:t>
            </a:r>
            <a:r>
              <a:rPr lang="en-US" dirty="0"/>
              <a:t>); </a:t>
            </a:r>
          </a:p>
          <a:p>
            <a:r>
              <a:rPr lang="en-US" dirty="0"/>
              <a:t>– the prohibition of abortion where sought on grounds of health and/or well-being, although Article 8 cannot be interpreted as conferring a right to abortion (</a:t>
            </a:r>
            <a:r>
              <a:rPr lang="en-US" i="1" dirty="0"/>
              <a:t>A, B and C v. Ireland </a:t>
            </a:r>
            <a:r>
              <a:rPr lang="en-US" dirty="0"/>
              <a:t>[GC], §§ 214 and 216); see also </a:t>
            </a:r>
            <a:r>
              <a:rPr lang="en-US" i="1" dirty="0"/>
              <a:t>P. and S. v. Poland</a:t>
            </a:r>
            <a:r>
              <a:rPr lang="en-US" dirty="0"/>
              <a:t>, §§ 96, 99 and 111-112 (where medical authorities’ failed to provide timely and unhindered access to a lawful abortion to a minor who had become pregnant as a result of rape, and disclosed information about the minor); </a:t>
            </a:r>
          </a:p>
          <a:p>
            <a:r>
              <a:rPr lang="en-US" dirty="0"/>
              <a:t>– the physical and psychological integrity of victims of domestic violence (</a:t>
            </a:r>
            <a:r>
              <a:rPr lang="en-US" i="1" dirty="0" err="1"/>
              <a:t>Hajduová</a:t>
            </a:r>
            <a:r>
              <a:rPr lang="en-US" i="1" dirty="0"/>
              <a:t> v. Slovakia</a:t>
            </a:r>
            <a:r>
              <a:rPr lang="en-US" dirty="0"/>
              <a:t>, § 46); </a:t>
            </a:r>
          </a:p>
          <a:p>
            <a:r>
              <a:rPr lang="en-US" dirty="0"/>
              <a:t>– the physical integrity of a person who was attacked by a pack of stray dogs (</a:t>
            </a:r>
            <a:r>
              <a:rPr lang="en-US" i="1" dirty="0" err="1"/>
              <a:t>Georgel</a:t>
            </a:r>
            <a:r>
              <a:rPr lang="en-US" i="1" dirty="0"/>
              <a:t> and </a:t>
            </a:r>
            <a:r>
              <a:rPr lang="en-US" i="1" dirty="0" err="1"/>
              <a:t>Georgeta</a:t>
            </a:r>
            <a:r>
              <a:rPr lang="en-US" i="1" dirty="0"/>
              <a:t> </a:t>
            </a:r>
            <a:r>
              <a:rPr lang="en-US" i="1" dirty="0" err="1"/>
              <a:t>Stoicescu</a:t>
            </a:r>
            <a:r>
              <a:rPr lang="en-US" i="1" dirty="0"/>
              <a:t> v. Romania</a:t>
            </a:r>
            <a:r>
              <a:rPr lang="en-US" dirty="0"/>
              <a:t>, § 62); </a:t>
            </a:r>
          </a:p>
          <a:p>
            <a:r>
              <a:rPr lang="en-US" dirty="0"/>
              <a:t>– the State’s positive obligation under Article 8 to safeguard the individual’s physical integrity may extend to questions relating to the effectiveness of a criminal investigation (</a:t>
            </a:r>
            <a:r>
              <a:rPr lang="en-US" i="1" dirty="0"/>
              <a:t>C.A.S. and C.S. v. Romania</a:t>
            </a:r>
            <a:r>
              <a:rPr lang="en-US" dirty="0"/>
              <a:t>, § 72); </a:t>
            </a:r>
          </a:p>
          <a:p>
            <a:r>
              <a:rPr lang="en-US" dirty="0"/>
              <a:t>– the physical integrity of child who is a victim of violence at school might fall under Article 8; however the allegations of violence must be specific and detailed as to the place, time and nature of the acts complained of (</a:t>
            </a:r>
            <a:r>
              <a:rPr lang="en-US" i="1" dirty="0" err="1"/>
              <a:t>Đurđević</a:t>
            </a:r>
            <a:r>
              <a:rPr lang="en-US" i="1" dirty="0"/>
              <a:t> v. Croatia</a:t>
            </a:r>
            <a:r>
              <a:rPr lang="en-US" dirty="0"/>
              <a:t>, § 118); </a:t>
            </a:r>
          </a:p>
          <a:p>
            <a:r>
              <a:rPr lang="en-US" dirty="0"/>
              <a:t>– gender identity (</a:t>
            </a:r>
            <a:r>
              <a:rPr lang="en-US" i="1" dirty="0"/>
              <a:t>B. v. France</a:t>
            </a:r>
            <a:r>
              <a:rPr lang="en-US" dirty="0"/>
              <a:t>, §§ 43-63), including the right to legal recognition of post-operative transsexuals (</a:t>
            </a:r>
            <a:r>
              <a:rPr lang="en-US" i="1" dirty="0"/>
              <a:t>Christine Goodwin v. the United Kingdom </a:t>
            </a:r>
            <a:r>
              <a:rPr lang="en-US" dirty="0"/>
              <a:t>[GC], § 77); </a:t>
            </a:r>
          </a:p>
          <a:p>
            <a:r>
              <a:rPr lang="en-US" dirty="0"/>
              <a:t>– sexual orientation (</a:t>
            </a:r>
            <a:r>
              <a:rPr lang="en-US" i="1" dirty="0"/>
              <a:t>Dudgeon v. the United Kingdom</a:t>
            </a:r>
            <a:r>
              <a:rPr lang="en-US" dirty="0"/>
              <a:t>, § 41); </a:t>
            </a:r>
          </a:p>
          <a:p>
            <a:r>
              <a:rPr lang="en-US" dirty="0"/>
              <a:t>– sexual life (ibid.; </a:t>
            </a:r>
            <a:r>
              <a:rPr lang="en-US" i="1" dirty="0" err="1"/>
              <a:t>Laskey</a:t>
            </a:r>
            <a:r>
              <a:rPr lang="en-US" i="1" dirty="0"/>
              <a:t>, </a:t>
            </a:r>
            <a:r>
              <a:rPr lang="en-US" i="1" dirty="0" err="1"/>
              <a:t>Jaggard</a:t>
            </a:r>
            <a:r>
              <a:rPr lang="en-US" i="1" dirty="0"/>
              <a:t> and Brown v. the United Kingdom</a:t>
            </a:r>
            <a:r>
              <a:rPr lang="en-US" dirty="0"/>
              <a:t>, § 36; </a:t>
            </a:r>
            <a:r>
              <a:rPr lang="en-US" i="1" dirty="0"/>
              <a:t>A.D.T. v. the United Kingdom</a:t>
            </a:r>
            <a:r>
              <a:rPr lang="en-US" dirty="0"/>
              <a:t>, §§ 21-26; </a:t>
            </a:r>
            <a:r>
              <a:rPr lang="en-US" i="1" dirty="0"/>
              <a:t>Mosley v. the United Kingdom</a:t>
            </a:r>
            <a:r>
              <a:rPr lang="en-US" dirty="0"/>
              <a:t>, § 71); </a:t>
            </a:r>
          </a:p>
          <a:p>
            <a:r>
              <a:rPr lang="en-US" dirty="0"/>
              <a:t>– the right to respect for the choice to become or not to become a parent, in the genetic sense (</a:t>
            </a:r>
            <a:r>
              <a:rPr lang="en-US" i="1" dirty="0"/>
              <a:t>Evans v. the United Kingdom </a:t>
            </a:r>
            <a:r>
              <a:rPr lang="en-US" dirty="0"/>
              <a:t>[GC], § 71), including the right to choose the circumstances in which to become a parent (</a:t>
            </a:r>
            <a:r>
              <a:rPr lang="en-US" i="1" dirty="0" err="1"/>
              <a:t>Ternovszky</a:t>
            </a:r>
            <a:r>
              <a:rPr lang="en-US" i="1" dirty="0"/>
              <a:t> v. Hungary</a:t>
            </a:r>
            <a:r>
              <a:rPr lang="en-US" dirty="0"/>
              <a:t>, § 22, concerning home birth). However, the Court has left open the question whether the right to adopt should or should not fall within the scope of Article 8 taken alone, while </a:t>
            </a:r>
            <a:r>
              <a:rPr lang="en-US" dirty="0" err="1"/>
              <a:t>recognising</a:t>
            </a:r>
            <a:r>
              <a:rPr lang="en-US" dirty="0"/>
              <a:t> that the right of single persons to apply for </a:t>
            </a:r>
            <a:r>
              <a:rPr lang="en-US" dirty="0" err="1"/>
              <a:t>authorisation</a:t>
            </a:r>
            <a:r>
              <a:rPr lang="en-US" dirty="0"/>
              <a:t> to adopt in accordance with national legislation falls “within the ambit” of Article 8 (</a:t>
            </a:r>
            <a:r>
              <a:rPr lang="en-US" i="1" dirty="0"/>
              <a:t>E.B. v. France </a:t>
            </a:r>
            <a:r>
              <a:rPr lang="en-US" dirty="0"/>
              <a:t>[GC], §§ 46 and 49; see also, regarding the procedure for securing access to adoption, </a:t>
            </a:r>
            <a:r>
              <a:rPr lang="en-US" i="1" dirty="0" err="1"/>
              <a:t>Schwizgebel</a:t>
            </a:r>
            <a:r>
              <a:rPr lang="en-US" i="1" dirty="0"/>
              <a:t> v. Switzerland</a:t>
            </a:r>
            <a:r>
              <a:rPr lang="en-US" dirty="0"/>
              <a:t>, § 73). The Convention does not guarantee the right for a person who has adopted a child to end the adoption (</a:t>
            </a:r>
            <a:r>
              <a:rPr lang="en-US" i="1" dirty="0" err="1"/>
              <a:t>Goţia</a:t>
            </a:r>
            <a:r>
              <a:rPr lang="en-US" i="1" dirty="0"/>
              <a:t> v. Romania </a:t>
            </a:r>
            <a:r>
              <a:rPr lang="en-US" dirty="0"/>
              <a:t>(</a:t>
            </a:r>
            <a:r>
              <a:rPr lang="en-US" dirty="0" err="1"/>
              <a:t>dec.</a:t>
            </a:r>
            <a:r>
              <a:rPr lang="en-US" dirty="0"/>
              <a:t>)); </a:t>
            </a:r>
          </a:p>
        </p:txBody>
      </p:sp>
    </p:spTree>
    <p:extLst>
      <p:ext uri="{BB962C8B-B14F-4D97-AF65-F5344CB8AC3E}">
        <p14:creationId xmlns:p14="http://schemas.microsoft.com/office/powerpoint/2010/main" val="389023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87054"/>
            <a:ext cx="10515600" cy="4922981"/>
          </a:xfrm>
        </p:spPr>
        <p:txBody>
          <a:bodyPr>
            <a:normAutofit fontScale="55000" lnSpcReduction="20000"/>
          </a:bodyPr>
          <a:lstStyle/>
          <a:p>
            <a:r>
              <a:rPr lang="en-US" dirty="0"/>
              <a:t>– activities of a professional or business nature (</a:t>
            </a:r>
            <a:r>
              <a:rPr lang="en-US" i="1" dirty="0" err="1"/>
              <a:t>Niemietz</a:t>
            </a:r>
            <a:r>
              <a:rPr lang="en-US" i="1" dirty="0"/>
              <a:t> v. Germany</a:t>
            </a:r>
            <a:r>
              <a:rPr lang="en-US" dirty="0"/>
              <a:t>, § 29; </a:t>
            </a:r>
            <a:r>
              <a:rPr lang="en-US" i="1" dirty="0" err="1"/>
              <a:t>Halford</a:t>
            </a:r>
            <a:r>
              <a:rPr lang="en-US" i="1" dirty="0"/>
              <a:t> v. the United Kingdom</a:t>
            </a:r>
            <a:r>
              <a:rPr lang="en-US" dirty="0"/>
              <a:t>, § 44; </a:t>
            </a:r>
            <a:r>
              <a:rPr lang="en-US" i="1" dirty="0" err="1"/>
              <a:t>Özpınar</a:t>
            </a:r>
            <a:r>
              <a:rPr lang="en-US" i="1" dirty="0"/>
              <a:t> v. Turkey</a:t>
            </a:r>
            <a:r>
              <a:rPr lang="en-US" dirty="0"/>
              <a:t>, § 46; </a:t>
            </a:r>
            <a:r>
              <a:rPr lang="en-US" i="1" dirty="0" err="1"/>
              <a:t>Oleksandr</a:t>
            </a:r>
            <a:r>
              <a:rPr lang="en-US" i="1" dirty="0"/>
              <a:t> </a:t>
            </a:r>
            <a:r>
              <a:rPr lang="en-US" i="1" dirty="0" err="1"/>
              <a:t>Volkov</a:t>
            </a:r>
            <a:r>
              <a:rPr lang="en-US" i="1" dirty="0"/>
              <a:t> v. Ukraine</a:t>
            </a:r>
            <a:r>
              <a:rPr lang="en-US" dirty="0"/>
              <a:t>, §§ 165-67; </a:t>
            </a:r>
            <a:r>
              <a:rPr lang="en-US" i="1" dirty="0"/>
              <a:t>Michaud v. France</a:t>
            </a:r>
            <a:r>
              <a:rPr lang="en-US" dirty="0"/>
              <a:t>, § 91; as well as </a:t>
            </a:r>
            <a:r>
              <a:rPr lang="en-US" i="1" dirty="0" err="1"/>
              <a:t>Gillberg</a:t>
            </a:r>
            <a:r>
              <a:rPr lang="en-US" i="1" dirty="0"/>
              <a:t> v. Sweden </a:t>
            </a:r>
            <a:r>
              <a:rPr lang="en-US" dirty="0"/>
              <a:t>[GC], § 74, where the Grand Chamber found that the applicant’s criminal conviction for misuse of office, on account of having disregarded his duties as a public official, did not fall within the scope of Article 8); </a:t>
            </a:r>
          </a:p>
          <a:p>
            <a:r>
              <a:rPr lang="en-US" dirty="0"/>
              <a:t>– restrictions on access to certain professions or to employment (</a:t>
            </a:r>
            <a:r>
              <a:rPr lang="en-US" i="1" dirty="0" err="1"/>
              <a:t>Sidabras</a:t>
            </a:r>
            <a:r>
              <a:rPr lang="en-US" i="1" dirty="0"/>
              <a:t> and </a:t>
            </a:r>
            <a:r>
              <a:rPr lang="en-US" i="1" dirty="0" err="1"/>
              <a:t>Džiautas</a:t>
            </a:r>
            <a:r>
              <a:rPr lang="en-US" i="1" dirty="0"/>
              <a:t> v. Lithuania</a:t>
            </a:r>
            <a:r>
              <a:rPr lang="en-US" dirty="0"/>
              <a:t>, §§ 47-50; </a:t>
            </a:r>
            <a:r>
              <a:rPr lang="en-US" i="1" dirty="0" err="1"/>
              <a:t>Bigaeva</a:t>
            </a:r>
            <a:r>
              <a:rPr lang="en-US" i="1" dirty="0"/>
              <a:t> v. Greece</a:t>
            </a:r>
            <a:r>
              <a:rPr lang="en-US" dirty="0"/>
              <a:t>, §§ 22-25); </a:t>
            </a:r>
          </a:p>
          <a:p>
            <a:r>
              <a:rPr lang="en-US" dirty="0"/>
              <a:t>– certain rights of people with disabilities: Article 8 has been held to be applicable to the requirement for a person to pay the military-service exemption tax despite having been declared unfit for service (</a:t>
            </a:r>
            <a:r>
              <a:rPr lang="en-US" i="1" dirty="0" err="1"/>
              <a:t>Glor</a:t>
            </a:r>
            <a:r>
              <a:rPr lang="en-US" i="1" dirty="0"/>
              <a:t> v. Switzerland</a:t>
            </a:r>
            <a:r>
              <a:rPr lang="en-US" dirty="0"/>
              <a:t>, § 54), but not to the right of a person with disabilities to gain access to the beach and the sea during his holidays (</a:t>
            </a:r>
            <a:r>
              <a:rPr lang="en-US" i="1" dirty="0" err="1"/>
              <a:t>Botta</a:t>
            </a:r>
            <a:r>
              <a:rPr lang="en-US" i="1" dirty="0"/>
              <a:t> v. Italy</a:t>
            </a:r>
            <a:r>
              <a:rPr lang="en-US" dirty="0"/>
              <a:t>, § 35). See also </a:t>
            </a:r>
            <a:r>
              <a:rPr lang="en-US" i="1" dirty="0" err="1"/>
              <a:t>Zehnalová</a:t>
            </a:r>
            <a:r>
              <a:rPr lang="en-US" i="1" dirty="0"/>
              <a:t> and </a:t>
            </a:r>
            <a:r>
              <a:rPr lang="en-US" i="1" dirty="0" err="1"/>
              <a:t>Zehnal</a:t>
            </a:r>
            <a:r>
              <a:rPr lang="en-US" i="1" dirty="0"/>
              <a:t> v. the Czech Republic </a:t>
            </a:r>
            <a:r>
              <a:rPr lang="en-US" dirty="0"/>
              <a:t>(</a:t>
            </a:r>
            <a:r>
              <a:rPr lang="en-US" dirty="0" err="1"/>
              <a:t>dec.</a:t>
            </a:r>
            <a:r>
              <a:rPr lang="en-US" dirty="0"/>
              <a:t>), concerning lack of disabled access to public buildings where there was insufficient proof of serious detriment to personal development or ability to enter into relations with others; and </a:t>
            </a:r>
            <a:r>
              <a:rPr lang="en-US" i="1" dirty="0" err="1"/>
              <a:t>Mólka</a:t>
            </a:r>
            <a:r>
              <a:rPr lang="en-US" i="1" dirty="0"/>
              <a:t> v. Poland </a:t>
            </a:r>
            <a:r>
              <a:rPr lang="en-US" dirty="0"/>
              <a:t>(</a:t>
            </a:r>
            <a:r>
              <a:rPr lang="en-US" dirty="0" err="1"/>
              <a:t>dec.</a:t>
            </a:r>
            <a:r>
              <a:rPr lang="en-US" dirty="0"/>
              <a:t>), where the Court did not exclude that lack of facilities could engage Article 8; </a:t>
            </a:r>
          </a:p>
          <a:p>
            <a:r>
              <a:rPr lang="en-US" dirty="0"/>
              <a:t>– matters concerning the burial of family members, where Article 8 is also applicable, sometimes without clarification by the Court as to whether the interference relates to the concept of private life or family life: excessive delay by the authorities in returning a child’s body following an autopsy (</a:t>
            </a:r>
            <a:r>
              <a:rPr lang="en-US" i="1" dirty="0" err="1"/>
              <a:t>Pannullo</a:t>
            </a:r>
            <a:r>
              <a:rPr lang="en-US" i="1" dirty="0"/>
              <a:t> and Forte v. France</a:t>
            </a:r>
            <a:r>
              <a:rPr lang="en-US" dirty="0"/>
              <a:t>, § 36); refusal to allow the transfer of an urn containing the applicant’s husband’s ashes (</a:t>
            </a:r>
            <a:r>
              <a:rPr lang="en-US" i="1" dirty="0"/>
              <a:t>Elli </a:t>
            </a:r>
            <a:r>
              <a:rPr lang="en-US" i="1" dirty="0" err="1"/>
              <a:t>Poluhas</a:t>
            </a:r>
            <a:r>
              <a:rPr lang="en-US" i="1" dirty="0"/>
              <a:t> </a:t>
            </a:r>
            <a:r>
              <a:rPr lang="en-US" i="1" dirty="0" err="1"/>
              <a:t>Dödsbo</a:t>
            </a:r>
            <a:r>
              <a:rPr lang="en-US" i="1" dirty="0"/>
              <a:t> v. Sweden</a:t>
            </a:r>
            <a:r>
              <a:rPr lang="en-US" dirty="0"/>
              <a:t>, § 24); entitlement of a mother to attend the burial of her stillborn child, possibly accompanied by a ceremony, and to have the child’s body transported in an appropriate vehicle (</a:t>
            </a:r>
            <a:r>
              <a:rPr lang="en-US" i="1" dirty="0" err="1"/>
              <a:t>Hadri-Vionnet</a:t>
            </a:r>
            <a:r>
              <a:rPr lang="en-US" i="1" dirty="0"/>
              <a:t> v. Switzerland</a:t>
            </a:r>
            <a:r>
              <a:rPr lang="en-US" dirty="0"/>
              <a:t>, § 52); and the decision not to return the bodies to the deceased’s family members (</a:t>
            </a:r>
            <a:r>
              <a:rPr lang="en-US" i="1" dirty="0" err="1"/>
              <a:t>Maskhadova</a:t>
            </a:r>
            <a:r>
              <a:rPr lang="en-US" i="1" dirty="0"/>
              <a:t> and Others v. Russia</a:t>
            </a:r>
            <a:r>
              <a:rPr lang="en-US" dirty="0"/>
              <a:t>, §§ 208-12; </a:t>
            </a:r>
            <a:r>
              <a:rPr lang="en-US" i="1" dirty="0" err="1"/>
              <a:t>Sabanchiyeva</a:t>
            </a:r>
            <a:r>
              <a:rPr lang="en-US" i="1" dirty="0"/>
              <a:t> and Others v. Russia</a:t>
            </a:r>
            <a:r>
              <a:rPr lang="en-US" dirty="0"/>
              <a:t>); </a:t>
            </a:r>
          </a:p>
          <a:p>
            <a:r>
              <a:rPr lang="en-US" dirty="0"/>
              <a:t>– the lack of clear statutory provisions </a:t>
            </a:r>
            <a:r>
              <a:rPr lang="en-US" dirty="0" err="1"/>
              <a:t>criminalising</a:t>
            </a:r>
            <a:r>
              <a:rPr lang="en-US" dirty="0"/>
              <a:t> the act of covertly filming a naked child where the state has positive obligations to ensure that efficient criminal law provisions are in place (</a:t>
            </a:r>
            <a:r>
              <a:rPr lang="en-US" i="1" dirty="0" err="1"/>
              <a:t>Söderman</a:t>
            </a:r>
            <a:r>
              <a:rPr lang="en-US" i="1" dirty="0"/>
              <a:t> v. Sweden </a:t>
            </a:r>
            <a:r>
              <a:rPr lang="en-US" dirty="0"/>
              <a:t>[GC], § 117); </a:t>
            </a:r>
          </a:p>
          <a:p>
            <a:r>
              <a:rPr lang="en-US" dirty="0"/>
              <a:t>– the obligation to ensure that the applicants received essential information enabling them to assess the risks to their health and lives (</a:t>
            </a:r>
            <a:r>
              <a:rPr lang="en-US" i="1" dirty="0" err="1"/>
              <a:t>Vilnes</a:t>
            </a:r>
            <a:r>
              <a:rPr lang="en-US" i="1" dirty="0"/>
              <a:t> and Others v. Norway</a:t>
            </a:r>
            <a:r>
              <a:rPr lang="en-US" dirty="0"/>
              <a:t>). </a:t>
            </a:r>
          </a:p>
        </p:txBody>
      </p:sp>
    </p:spTree>
    <p:extLst>
      <p:ext uri="{BB962C8B-B14F-4D97-AF65-F5344CB8AC3E}">
        <p14:creationId xmlns:p14="http://schemas.microsoft.com/office/powerpoint/2010/main" val="1973530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i="1" dirty="0"/>
              <a:t>(ii) Privacy </a:t>
            </a:r>
            <a:endParaRPr lang="en-US" dirty="0"/>
          </a:p>
          <a:p>
            <a:r>
              <a:rPr lang="en-US" dirty="0"/>
              <a:t>302. This may encompass the following areas: </a:t>
            </a:r>
          </a:p>
          <a:p>
            <a:r>
              <a:rPr lang="en-US" dirty="0"/>
              <a:t>– the right to one’s image and photographs of an individual (</a:t>
            </a:r>
            <a:r>
              <a:rPr lang="en-US" i="1" dirty="0"/>
              <a:t>Von Hannover v. Germany</a:t>
            </a:r>
            <a:r>
              <a:rPr lang="en-US" dirty="0"/>
              <a:t>, §§ 50-53; </a:t>
            </a:r>
            <a:r>
              <a:rPr lang="en-US" i="1" dirty="0"/>
              <a:t>Sciacca v. Italy</a:t>
            </a:r>
            <a:r>
              <a:rPr lang="en-US" dirty="0"/>
              <a:t>, § 29; </a:t>
            </a:r>
            <a:r>
              <a:rPr lang="en-US" i="1" dirty="0" err="1"/>
              <a:t>Reklos</a:t>
            </a:r>
            <a:r>
              <a:rPr lang="en-US" i="1" dirty="0"/>
              <a:t> and </a:t>
            </a:r>
            <a:r>
              <a:rPr lang="en-US" i="1" dirty="0" err="1"/>
              <a:t>Davourlis</a:t>
            </a:r>
            <a:r>
              <a:rPr lang="en-US" i="1" dirty="0"/>
              <a:t> v. Greece</a:t>
            </a:r>
            <a:r>
              <a:rPr lang="en-US" dirty="0"/>
              <a:t>, § 40; </a:t>
            </a:r>
            <a:r>
              <a:rPr lang="en-US" i="1" dirty="0"/>
              <a:t>Von Hannover v. Germany (no. 2) </a:t>
            </a:r>
            <a:r>
              <a:rPr lang="en-US" dirty="0"/>
              <a:t>[GC], §§ 95-99); </a:t>
            </a:r>
          </a:p>
          <a:p>
            <a:r>
              <a:rPr lang="en-US" dirty="0"/>
              <a:t>– an individual’s reputation (</a:t>
            </a:r>
            <a:r>
              <a:rPr lang="en-US" i="1" dirty="0" err="1"/>
              <a:t>Chauvy</a:t>
            </a:r>
            <a:r>
              <a:rPr lang="en-US" i="1" dirty="0"/>
              <a:t> and Others v. France</a:t>
            </a:r>
            <a:r>
              <a:rPr lang="en-US" dirty="0"/>
              <a:t>, § 70; </a:t>
            </a:r>
            <a:r>
              <a:rPr lang="en-US" i="1" dirty="0"/>
              <a:t>Pfeifer v. Austria</a:t>
            </a:r>
            <a:r>
              <a:rPr lang="en-US" dirty="0"/>
              <a:t>, § 35; </a:t>
            </a:r>
            <a:r>
              <a:rPr lang="en-US" i="1" dirty="0" err="1"/>
              <a:t>Petrina</a:t>
            </a:r>
            <a:r>
              <a:rPr lang="en-US" i="1" dirty="0"/>
              <a:t> v. Romania</a:t>
            </a:r>
            <a:r>
              <a:rPr lang="en-US" dirty="0"/>
              <a:t>, § 28; </a:t>
            </a:r>
            <a:r>
              <a:rPr lang="en-US" i="1" dirty="0"/>
              <a:t>Polanco Torres and </a:t>
            </a:r>
            <a:r>
              <a:rPr lang="en-US" i="1" dirty="0" err="1"/>
              <a:t>Movilla</a:t>
            </a:r>
            <a:r>
              <a:rPr lang="en-US" i="1" dirty="0"/>
              <a:t> Polanco v. Spain</a:t>
            </a:r>
            <a:r>
              <a:rPr lang="en-US" dirty="0"/>
              <a:t>, § 40) and </a:t>
            </a:r>
            <a:r>
              <a:rPr lang="en-US" dirty="0" err="1"/>
              <a:t>honour</a:t>
            </a:r>
            <a:r>
              <a:rPr lang="en-US" dirty="0"/>
              <a:t> (</a:t>
            </a:r>
            <a:r>
              <a:rPr lang="en-US" i="1" dirty="0"/>
              <a:t>A. v. Norway</a:t>
            </a:r>
            <a:r>
              <a:rPr lang="en-US" dirty="0"/>
              <a:t>, § 64). See </a:t>
            </a:r>
            <a:r>
              <a:rPr lang="en-US" i="1" dirty="0" err="1"/>
              <a:t>Putistin</a:t>
            </a:r>
            <a:r>
              <a:rPr lang="en-US" i="1" dirty="0"/>
              <a:t> v. Ukraine</a:t>
            </a:r>
            <a:r>
              <a:rPr lang="en-US" dirty="0"/>
              <a:t>, where the Court considered that the reputation of a deceased member of a person’s family could, in certain circumstances, affect that person’s private life and identity, provided that there was a sufficiently close link between the person affected and the general reputation of his or her family. Although Article 8 cannot be relied on in order to complain of a loss of reputation which is the foreseeable consequence of one’s own actions (see, </a:t>
            </a:r>
            <a:r>
              <a:rPr lang="en-US" i="1" dirty="0"/>
              <a:t>inter alia</a:t>
            </a:r>
            <a:r>
              <a:rPr lang="en-US" dirty="0"/>
              <a:t>, </a:t>
            </a:r>
            <a:r>
              <a:rPr lang="en-US" i="1" dirty="0" err="1"/>
              <a:t>Sidabras</a:t>
            </a:r>
            <a:r>
              <a:rPr lang="en-US" i="1" dirty="0"/>
              <a:t> and </a:t>
            </a:r>
            <a:r>
              <a:rPr lang="en-US" i="1" dirty="0" err="1"/>
              <a:t>Džiautas</a:t>
            </a:r>
            <a:r>
              <a:rPr lang="en-US" i="1" dirty="0"/>
              <a:t> v. Lithuania</a:t>
            </a:r>
            <a:r>
              <a:rPr lang="en-US" dirty="0"/>
              <a:t>, § 49; </a:t>
            </a:r>
            <a:r>
              <a:rPr lang="en-US" i="1" dirty="0" err="1"/>
              <a:t>Mikolajová</a:t>
            </a:r>
            <a:r>
              <a:rPr lang="en-US" i="1" dirty="0"/>
              <a:t> v. Slovakia</a:t>
            </a:r>
            <a:r>
              <a:rPr lang="en-US" dirty="0"/>
              <a:t>, § 57; </a:t>
            </a:r>
            <a:r>
              <a:rPr lang="en-US" i="1" dirty="0" err="1"/>
              <a:t>Gillberg</a:t>
            </a:r>
            <a:r>
              <a:rPr lang="en-US" i="1" dirty="0"/>
              <a:t> v. Sweden </a:t>
            </a:r>
            <a:r>
              <a:rPr lang="en-US" dirty="0"/>
              <a:t>[GC], § 67); </a:t>
            </a:r>
          </a:p>
          <a:p>
            <a:r>
              <a:rPr lang="en-US" dirty="0"/>
              <a:t>– files or data of a personal or public nature (for example, information about a person’s political activities) collected and stored by security services or other State authorities (</a:t>
            </a:r>
            <a:r>
              <a:rPr lang="en-US" i="1" dirty="0" err="1"/>
              <a:t>Rotaru</a:t>
            </a:r>
            <a:r>
              <a:rPr lang="en-US" i="1" dirty="0"/>
              <a:t> v. Romania </a:t>
            </a:r>
            <a:r>
              <a:rPr lang="en-US" dirty="0"/>
              <a:t>[GC], §§ 43-44; </a:t>
            </a:r>
            <a:r>
              <a:rPr lang="en-US" i="1" dirty="0" err="1"/>
              <a:t>Amann</a:t>
            </a:r>
            <a:r>
              <a:rPr lang="en-US" i="1" dirty="0"/>
              <a:t> v. Switzerland </a:t>
            </a:r>
            <a:r>
              <a:rPr lang="en-US" dirty="0"/>
              <a:t>[GC], §§ 65-67; </a:t>
            </a:r>
            <a:r>
              <a:rPr lang="en-US" i="1" dirty="0"/>
              <a:t>Leander v Sweden</a:t>
            </a:r>
            <a:r>
              <a:rPr lang="en-US" dirty="0"/>
              <a:t>, § 48). As regards DNA profiles, cell samples and fingerprints, see </a:t>
            </a:r>
            <a:r>
              <a:rPr lang="en-US" i="1" dirty="0"/>
              <a:t>S. and </a:t>
            </a:r>
            <a:r>
              <a:rPr lang="en-US" i="1" dirty="0" err="1"/>
              <a:t>Marper</a:t>
            </a:r>
            <a:r>
              <a:rPr lang="en-US" i="1" dirty="0"/>
              <a:t> v. the United Kingdom </a:t>
            </a:r>
            <a:r>
              <a:rPr lang="en-US" dirty="0"/>
              <a:t>[GC], §§ 68-86, although this does not necessarily extend to the taking and retention of DNA profiles of convicted criminals for use in possible future criminal proceedings (</a:t>
            </a:r>
            <a:r>
              <a:rPr lang="en-US" i="1" dirty="0" err="1"/>
              <a:t>Peruzzo</a:t>
            </a:r>
            <a:r>
              <a:rPr lang="en-US" i="1" dirty="0"/>
              <a:t> and Martens v. Germany </a:t>
            </a:r>
            <a:r>
              <a:rPr lang="en-US" dirty="0"/>
              <a:t>(</a:t>
            </a:r>
            <a:r>
              <a:rPr lang="en-US" dirty="0" err="1"/>
              <a:t>dec.</a:t>
            </a:r>
            <a:r>
              <a:rPr lang="en-US" dirty="0"/>
              <a:t>), §§ 42 and 49). As regards entry in a national sex-offenders database, see </a:t>
            </a:r>
            <a:r>
              <a:rPr lang="en-US" i="1" dirty="0" err="1"/>
              <a:t>Gardel</a:t>
            </a:r>
            <a:r>
              <a:rPr lang="en-US" i="1" dirty="0"/>
              <a:t> v. France</a:t>
            </a:r>
            <a:r>
              <a:rPr lang="en-US" dirty="0"/>
              <a:t>, § 58; as regards </a:t>
            </a:r>
          </a:p>
        </p:txBody>
      </p:sp>
    </p:spTree>
    <p:extLst>
      <p:ext uri="{BB962C8B-B14F-4D97-AF65-F5344CB8AC3E}">
        <p14:creationId xmlns:p14="http://schemas.microsoft.com/office/powerpoint/2010/main" val="3727303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dirty="0"/>
              <a:t>the absence of safeguards for the collection, preservation and deletion of fingerprint records of persons suspected but not convicted of criminal offences, see </a:t>
            </a:r>
            <a:r>
              <a:rPr lang="en-US" i="1" dirty="0"/>
              <a:t>M.K. v. France</a:t>
            </a:r>
            <a:r>
              <a:rPr lang="en-US" dirty="0"/>
              <a:t>, § 26; </a:t>
            </a:r>
          </a:p>
          <a:p>
            <a:r>
              <a:rPr lang="en-US" dirty="0"/>
              <a:t>– information about a person’s health (for example, information about infection with HIV: </a:t>
            </a:r>
            <a:r>
              <a:rPr lang="en-US" i="1" dirty="0"/>
              <a:t>Z v. Finland</a:t>
            </a:r>
            <a:r>
              <a:rPr lang="en-US" dirty="0"/>
              <a:t>, § 71; </a:t>
            </a:r>
            <a:r>
              <a:rPr lang="en-US" i="1" dirty="0"/>
              <a:t>C.C. v. Spain</a:t>
            </a:r>
            <a:r>
              <a:rPr lang="en-US" dirty="0"/>
              <a:t>, § 33; or reproductive abilities: </a:t>
            </a:r>
            <a:r>
              <a:rPr lang="en-US" i="1" dirty="0"/>
              <a:t>K.H. and Others v. Slovakia</a:t>
            </a:r>
            <a:r>
              <a:rPr lang="en-US" dirty="0"/>
              <a:t>, § 44), and information on risks to one’s health (</a:t>
            </a:r>
            <a:r>
              <a:rPr lang="en-US" i="1" dirty="0"/>
              <a:t>McGinley and Egan v. the United Kingdom</a:t>
            </a:r>
            <a:r>
              <a:rPr lang="en-US" dirty="0"/>
              <a:t>, § 97; </a:t>
            </a:r>
            <a:r>
              <a:rPr lang="en-US" i="1" dirty="0"/>
              <a:t>Guerra and Others v. Italy</a:t>
            </a:r>
            <a:r>
              <a:rPr lang="en-US" dirty="0"/>
              <a:t>, § 60); </a:t>
            </a:r>
          </a:p>
          <a:p>
            <a:r>
              <a:rPr lang="en-US" dirty="0"/>
              <a:t>– surveillance of communications and telephone conversations (</a:t>
            </a:r>
            <a:r>
              <a:rPr lang="en-US" i="1" dirty="0" err="1"/>
              <a:t>Halford</a:t>
            </a:r>
            <a:r>
              <a:rPr lang="en-US" i="1" dirty="0"/>
              <a:t> v. the United Kingdom</a:t>
            </a:r>
            <a:r>
              <a:rPr lang="en-US" dirty="0"/>
              <a:t>, § 44; </a:t>
            </a:r>
            <a:r>
              <a:rPr lang="en-US" i="1" dirty="0"/>
              <a:t>Weber and </a:t>
            </a:r>
            <a:r>
              <a:rPr lang="en-US" i="1" dirty="0" err="1"/>
              <a:t>Saravia</a:t>
            </a:r>
            <a:r>
              <a:rPr lang="en-US" i="1" dirty="0"/>
              <a:t> v. Germany </a:t>
            </a:r>
            <a:r>
              <a:rPr lang="en-US" dirty="0"/>
              <a:t>(</a:t>
            </a:r>
            <a:r>
              <a:rPr lang="en-US" dirty="0" err="1"/>
              <a:t>dec.</a:t>
            </a:r>
            <a:r>
              <a:rPr lang="en-US" dirty="0"/>
              <a:t>), §§ 76-79), though not necessarily the use of undercover agents (</a:t>
            </a:r>
            <a:r>
              <a:rPr lang="en-US" i="1" dirty="0" err="1"/>
              <a:t>Lüdi</a:t>
            </a:r>
            <a:r>
              <a:rPr lang="en-US" i="1" dirty="0"/>
              <a:t> v. Switzerland</a:t>
            </a:r>
            <a:r>
              <a:rPr lang="en-US" dirty="0"/>
              <a:t>, § 40); retention of information obtained through undercover surveillance: violation (</a:t>
            </a:r>
            <a:r>
              <a:rPr lang="en-US" i="1" dirty="0"/>
              <a:t>Association 21 December 1989 and Others v. Romania</a:t>
            </a:r>
            <a:r>
              <a:rPr lang="en-US" dirty="0"/>
              <a:t>, § 115); </a:t>
            </a:r>
          </a:p>
          <a:p>
            <a:r>
              <a:rPr lang="en-US" dirty="0"/>
              <a:t>– video surveillance of public places where the visual data are recorded, stored and disclosed to the public (</a:t>
            </a:r>
            <a:r>
              <a:rPr lang="en-US" i="1" dirty="0"/>
              <a:t>Peck v. the United Kingdom</a:t>
            </a:r>
            <a:r>
              <a:rPr lang="en-US" dirty="0"/>
              <a:t>, §§ 57-63); </a:t>
            </a:r>
          </a:p>
          <a:p>
            <a:r>
              <a:rPr lang="en-US" dirty="0"/>
              <a:t>– GPS surveillance of a person and the processing and use of the data thus obtained (</a:t>
            </a:r>
            <a:r>
              <a:rPr lang="en-US" i="1" dirty="0" err="1"/>
              <a:t>Uzun</a:t>
            </a:r>
            <a:r>
              <a:rPr lang="en-US" i="1" dirty="0"/>
              <a:t> v. Germany</a:t>
            </a:r>
            <a:r>
              <a:rPr lang="en-US" dirty="0"/>
              <a:t>, § 52); </a:t>
            </a:r>
          </a:p>
          <a:p>
            <a:r>
              <a:rPr lang="en-US" dirty="0"/>
              <a:t>– video surveillance of an employee by the employer (</a:t>
            </a:r>
            <a:r>
              <a:rPr lang="en-US" i="1" dirty="0" err="1"/>
              <a:t>Köpke</a:t>
            </a:r>
            <a:r>
              <a:rPr lang="en-US" i="1" dirty="0"/>
              <a:t> v. Germany </a:t>
            </a:r>
            <a:r>
              <a:rPr lang="en-US" dirty="0"/>
              <a:t>(</a:t>
            </a:r>
            <a:r>
              <a:rPr lang="en-US" dirty="0" err="1"/>
              <a:t>dec.</a:t>
            </a:r>
            <a:r>
              <a:rPr lang="en-US" dirty="0"/>
              <a:t>), concerning a supermarket cashier suspected of theft); </a:t>
            </a:r>
          </a:p>
          <a:p>
            <a:r>
              <a:rPr lang="en-US" dirty="0"/>
              <a:t>– police listing and surveillance of an individual on account of membership of a human rights </a:t>
            </a:r>
            <a:r>
              <a:rPr lang="en-US" dirty="0" err="1"/>
              <a:t>organisation</a:t>
            </a:r>
            <a:r>
              <a:rPr lang="en-US" dirty="0"/>
              <a:t> (</a:t>
            </a:r>
            <a:r>
              <a:rPr lang="en-US" i="1" dirty="0" err="1"/>
              <a:t>Shimovolos</a:t>
            </a:r>
            <a:r>
              <a:rPr lang="en-US" i="1" dirty="0"/>
              <a:t> v. Russia</a:t>
            </a:r>
            <a:r>
              <a:rPr lang="en-US" dirty="0"/>
              <a:t>, § 66). </a:t>
            </a:r>
          </a:p>
        </p:txBody>
      </p:sp>
    </p:spTree>
    <p:extLst>
      <p:ext uri="{BB962C8B-B14F-4D97-AF65-F5344CB8AC3E}">
        <p14:creationId xmlns:p14="http://schemas.microsoft.com/office/powerpoint/2010/main" val="4099474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b="1" i="1" dirty="0"/>
              <a:t>(iii) Identity and personal autonomy </a:t>
            </a:r>
            <a:endParaRPr lang="en-US" dirty="0"/>
          </a:p>
          <a:p>
            <a:r>
              <a:rPr lang="en-US" dirty="0"/>
              <a:t>303. This may encompass the following areas: </a:t>
            </a:r>
          </a:p>
          <a:p>
            <a:r>
              <a:rPr lang="en-US" dirty="0"/>
              <a:t>– the right to personal development and personal autonomy (</a:t>
            </a:r>
            <a:r>
              <a:rPr lang="en-US" i="1" dirty="0"/>
              <a:t>Pretty v. the United Kingdom</a:t>
            </a:r>
            <a:r>
              <a:rPr lang="en-US" dirty="0"/>
              <a:t>, §§ 61 and 67, concerning a person’s choice to avoid what she considered would be an undignified and distressing end to her life), although this does not cover every public activity a person might seek to engage in with other human beings (for example, the hunting of wild mammals with hounds in </a:t>
            </a:r>
            <a:r>
              <a:rPr lang="en-US" i="1" dirty="0"/>
              <a:t>Friend and Others v. the United Kingdom </a:t>
            </a:r>
            <a:r>
              <a:rPr lang="en-US" dirty="0"/>
              <a:t>(</a:t>
            </a:r>
            <a:r>
              <a:rPr lang="en-US" dirty="0" err="1"/>
              <a:t>dec.</a:t>
            </a:r>
            <a:r>
              <a:rPr lang="en-US" dirty="0"/>
              <a:t>), §§ 40-43). While Article 8 secures to individuals a sphere within which they can freely pursue the development and fulfilment of their personality (</a:t>
            </a:r>
            <a:r>
              <a:rPr lang="en-US" i="1" dirty="0" err="1"/>
              <a:t>Brüggemann</a:t>
            </a:r>
            <a:r>
              <a:rPr lang="en-US" i="1" dirty="0"/>
              <a:t> and </a:t>
            </a:r>
            <a:r>
              <a:rPr lang="en-US" i="1" dirty="0" err="1"/>
              <a:t>Scheuten</a:t>
            </a:r>
            <a:r>
              <a:rPr lang="en-US" i="1" dirty="0"/>
              <a:t> v. Germany</a:t>
            </a:r>
            <a:r>
              <a:rPr lang="en-US" dirty="0"/>
              <a:t>, Commission decision), it is not confined to measures affecting persons in their home or private premises: there is a zone of interaction between a person and others, even in a public context, which may fall within the scope of private life (</a:t>
            </a:r>
            <a:r>
              <a:rPr lang="en-US" i="1" dirty="0"/>
              <a:t>P.G. and J.H. v. the United Kingdom</a:t>
            </a:r>
            <a:r>
              <a:rPr lang="en-US" dirty="0"/>
              <a:t>, §§ 56-57); </a:t>
            </a:r>
          </a:p>
          <a:p>
            <a:r>
              <a:rPr lang="en-US" dirty="0"/>
              <a:t>– an individual’s right to decide how and when his or her life should end, provided that he or she is in a position to form his or her own free will in that respect and to act accordingly (</a:t>
            </a:r>
            <a:r>
              <a:rPr lang="en-US" i="1" dirty="0"/>
              <a:t>Haas v. Switzerland</a:t>
            </a:r>
            <a:r>
              <a:rPr lang="en-US" dirty="0"/>
              <a:t>, § 51; </a:t>
            </a:r>
            <a:r>
              <a:rPr lang="en-US" i="1" dirty="0"/>
              <a:t>Koch v. Germany</a:t>
            </a:r>
            <a:r>
              <a:rPr lang="en-US" dirty="0"/>
              <a:t>, § 54, where Article 8 of the Convention also may encompass a right to judicial review even in a case in which the substantive right in question had yet to be established); </a:t>
            </a:r>
          </a:p>
          <a:p>
            <a:r>
              <a:rPr lang="en-US" dirty="0"/>
              <a:t>– the applicants’ grievance that there is a regulatory limitation on their capacity to choose, in consultation with their doctors, the way in which they should be medically treated with a view to possibly prolonging their lives (</a:t>
            </a:r>
            <a:r>
              <a:rPr lang="en-US" i="1" dirty="0" err="1"/>
              <a:t>Hristozov</a:t>
            </a:r>
            <a:r>
              <a:rPr lang="en-US" i="1" dirty="0"/>
              <a:t> and Others v. Bulgaria</a:t>
            </a:r>
            <a:r>
              <a:rPr lang="en-US" dirty="0"/>
              <a:t>, § 116); </a:t>
            </a:r>
          </a:p>
          <a:p>
            <a:r>
              <a:rPr lang="en-US" dirty="0"/>
              <a:t>– the right to obtain information in order to discover one’s origins and the identity of one’s parents (</a:t>
            </a:r>
            <a:r>
              <a:rPr lang="en-US" i="1" dirty="0" err="1"/>
              <a:t>Mikulić</a:t>
            </a:r>
            <a:r>
              <a:rPr lang="en-US" i="1" dirty="0"/>
              <a:t> v. Croatia</a:t>
            </a:r>
            <a:r>
              <a:rPr lang="en-US" dirty="0"/>
              <a:t>, § 53; </a:t>
            </a:r>
            <a:r>
              <a:rPr lang="en-US" i="1" dirty="0" err="1"/>
              <a:t>Odièvre</a:t>
            </a:r>
            <a:r>
              <a:rPr lang="en-US" i="1" dirty="0"/>
              <a:t> v. France </a:t>
            </a:r>
            <a:r>
              <a:rPr lang="en-US" dirty="0"/>
              <a:t>[GC], § 29); as concerns the seizure of documents needed to prove one’s identity, see </a:t>
            </a:r>
            <a:r>
              <a:rPr lang="en-US" i="1" dirty="0" err="1"/>
              <a:t>Smirnova</a:t>
            </a:r>
            <a:r>
              <a:rPr lang="en-US" i="1" dirty="0"/>
              <a:t> v. Russia</a:t>
            </a:r>
            <a:r>
              <a:rPr lang="en-US" dirty="0"/>
              <a:t>, §§ 95-97; </a:t>
            </a:r>
          </a:p>
        </p:txBody>
      </p:sp>
    </p:spTree>
    <p:extLst>
      <p:ext uri="{BB962C8B-B14F-4D97-AF65-F5344CB8AC3E}">
        <p14:creationId xmlns:p14="http://schemas.microsoft.com/office/powerpoint/2010/main" val="1840865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dirty="0"/>
              <a:t>– the inability of a child abandoned at birth to gain access to non-identifying information concerning his or her origins or the disclosure of the mother’s identity (</a:t>
            </a:r>
            <a:r>
              <a:rPr lang="en-US" i="1" dirty="0" err="1"/>
              <a:t>Godelli</a:t>
            </a:r>
            <a:r>
              <a:rPr lang="en-US" i="1" dirty="0"/>
              <a:t> v. Italy</a:t>
            </a:r>
            <a:r>
              <a:rPr lang="en-US" dirty="0"/>
              <a:t>, § 58); </a:t>
            </a:r>
          </a:p>
          <a:p>
            <a:r>
              <a:rPr lang="en-US" dirty="0"/>
              <a:t>– a person’s marital status as an integral part of his or her personal and social identity (</a:t>
            </a:r>
            <a:r>
              <a:rPr lang="en-US" i="1" dirty="0" err="1"/>
              <a:t>Dadouch</a:t>
            </a:r>
            <a:r>
              <a:rPr lang="en-US" i="1" dirty="0"/>
              <a:t> v. Malta</a:t>
            </a:r>
            <a:r>
              <a:rPr lang="en-US" dirty="0"/>
              <a:t>, § 48); </a:t>
            </a:r>
          </a:p>
          <a:p>
            <a:r>
              <a:rPr lang="en-US" dirty="0"/>
              <a:t>– determination of the legal provisions governing a father’s relations with his putative child (for example, in proceedings to contest paternity, see </a:t>
            </a:r>
            <a:r>
              <a:rPr lang="en-US" i="1" dirty="0"/>
              <a:t>Rasmussen v. Denmark</a:t>
            </a:r>
            <a:r>
              <a:rPr lang="en-US" dirty="0"/>
              <a:t>, § 33; </a:t>
            </a:r>
            <a:r>
              <a:rPr lang="en-US" i="1" dirty="0" err="1"/>
              <a:t>Yildirim</a:t>
            </a:r>
            <a:r>
              <a:rPr lang="en-US" i="1" dirty="0"/>
              <a:t> v. Austria </a:t>
            </a:r>
            <a:r>
              <a:rPr lang="en-US" dirty="0"/>
              <a:t>(</a:t>
            </a:r>
            <a:r>
              <a:rPr lang="en-US" dirty="0" err="1"/>
              <a:t>dec.</a:t>
            </a:r>
            <a:r>
              <a:rPr lang="en-US" dirty="0"/>
              <a:t>); </a:t>
            </a:r>
            <a:r>
              <a:rPr lang="en-US" i="1" dirty="0" err="1"/>
              <a:t>Krušković</a:t>
            </a:r>
            <a:r>
              <a:rPr lang="en-US" i="1" dirty="0"/>
              <a:t> v. Croatia</a:t>
            </a:r>
            <a:r>
              <a:rPr lang="en-US" dirty="0"/>
              <a:t>, § 20; </a:t>
            </a:r>
            <a:r>
              <a:rPr lang="en-US" i="1" dirty="0"/>
              <a:t>Ahrens v. Germany</a:t>
            </a:r>
            <a:r>
              <a:rPr lang="en-US" dirty="0"/>
              <a:t>, § 60); </a:t>
            </a:r>
          </a:p>
          <a:p>
            <a:r>
              <a:rPr lang="en-US" dirty="0"/>
              <a:t>– ethnic identity (</a:t>
            </a:r>
            <a:r>
              <a:rPr lang="en-US" i="1" dirty="0"/>
              <a:t>S. and </a:t>
            </a:r>
            <a:r>
              <a:rPr lang="en-US" i="1" dirty="0" err="1"/>
              <a:t>Marper</a:t>
            </a:r>
            <a:r>
              <a:rPr lang="en-US" i="1" dirty="0"/>
              <a:t> v. the United Kingdom </a:t>
            </a:r>
            <a:r>
              <a:rPr lang="en-US" dirty="0"/>
              <a:t>[GC], § 66; </a:t>
            </a:r>
            <a:r>
              <a:rPr lang="en-US" i="1" dirty="0" err="1"/>
              <a:t>Ciubotaru</a:t>
            </a:r>
            <a:r>
              <a:rPr lang="en-US" i="1" dirty="0"/>
              <a:t> v. Moldova</a:t>
            </a:r>
            <a:r>
              <a:rPr lang="en-US" dirty="0"/>
              <a:t>, § 53) and the right of members of a national minority to maintain their identity and to lead a private and family life in accordance with that tradition (</a:t>
            </a:r>
            <a:r>
              <a:rPr lang="en-US" i="1" dirty="0"/>
              <a:t>Chapman v. the United Kingdom </a:t>
            </a:r>
            <a:r>
              <a:rPr lang="en-US" dirty="0"/>
              <a:t>[GC], § 73); in particular, any negative stereotyping of a group, when it reaches a certain level, is capable of impacting on the group’s sense of identity and the feelings of self-worth and self-confidence of members of the group. It is in this sense that it can be seen as affecting the private life of members of the group (</a:t>
            </a:r>
            <a:r>
              <a:rPr lang="en-US" i="1" dirty="0" err="1"/>
              <a:t>Aksu</a:t>
            </a:r>
            <a:r>
              <a:rPr lang="en-US" i="1" dirty="0"/>
              <a:t> v. Turkey </a:t>
            </a:r>
            <a:r>
              <a:rPr lang="en-US" dirty="0"/>
              <a:t>[GC], §§ 58-61); </a:t>
            </a:r>
          </a:p>
          <a:p>
            <a:r>
              <a:rPr lang="en-US" dirty="0"/>
              <a:t>– information about personal religious and philosophical convictions (</a:t>
            </a:r>
            <a:r>
              <a:rPr lang="en-US" i="1" dirty="0" err="1"/>
              <a:t>Folgerø</a:t>
            </a:r>
            <a:r>
              <a:rPr lang="en-US" i="1" dirty="0"/>
              <a:t> and Others v. Norway </a:t>
            </a:r>
            <a:r>
              <a:rPr lang="en-US" dirty="0"/>
              <a:t>[GC], § 98); </a:t>
            </a:r>
          </a:p>
          <a:p>
            <a:r>
              <a:rPr lang="en-US" dirty="0"/>
              <a:t>– the right to establish and develop relationships with other human beings and the outside world (</a:t>
            </a:r>
            <a:r>
              <a:rPr lang="en-US" i="1" dirty="0" err="1"/>
              <a:t>Niemietz</a:t>
            </a:r>
            <a:r>
              <a:rPr lang="en-US" i="1" dirty="0"/>
              <a:t> v. Germany</a:t>
            </a:r>
            <a:r>
              <a:rPr lang="en-US" dirty="0"/>
              <a:t>, § 29); </a:t>
            </a:r>
          </a:p>
          <a:p>
            <a:r>
              <a:rPr lang="en-US" dirty="0"/>
              <a:t>– stopping and searching of a person in a public place (</a:t>
            </a:r>
            <a:r>
              <a:rPr lang="en-US" i="1" dirty="0" err="1"/>
              <a:t>Gillan</a:t>
            </a:r>
            <a:r>
              <a:rPr lang="en-US" i="1" dirty="0"/>
              <a:t> and Quinton v. the United Kingdom</a:t>
            </a:r>
            <a:r>
              <a:rPr lang="en-US" dirty="0"/>
              <a:t>, §§ 61-65); </a:t>
            </a:r>
          </a:p>
        </p:txBody>
      </p:sp>
    </p:spTree>
    <p:extLst>
      <p:ext uri="{BB962C8B-B14F-4D97-AF65-F5344CB8AC3E}">
        <p14:creationId xmlns:p14="http://schemas.microsoft.com/office/powerpoint/2010/main" val="2113733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a:off x="942336" y="1837038"/>
            <a:ext cx="10307327" cy="4077730"/>
          </a:xfrm>
          <a:prstGeom prst="rect">
            <a:avLst/>
          </a:prstGeom>
        </p:spPr>
      </p:pic>
    </p:spTree>
    <p:extLst>
      <p:ext uri="{BB962C8B-B14F-4D97-AF65-F5344CB8AC3E}">
        <p14:creationId xmlns:p14="http://schemas.microsoft.com/office/powerpoint/2010/main" val="2215318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40874"/>
            <a:ext cx="10515600" cy="5135418"/>
          </a:xfrm>
        </p:spPr>
        <p:txBody>
          <a:bodyPr>
            <a:normAutofit fontScale="62500" lnSpcReduction="20000"/>
          </a:bodyPr>
          <a:lstStyle/>
          <a:p>
            <a:r>
              <a:rPr lang="en-US" dirty="0"/>
              <a:t>– searches and seizures (</a:t>
            </a:r>
            <a:r>
              <a:rPr lang="en-US" i="1" dirty="0"/>
              <a:t>McLeod v. the United Kingdom</a:t>
            </a:r>
            <a:r>
              <a:rPr lang="en-US" dirty="0"/>
              <a:t>, § 36; </a:t>
            </a:r>
            <a:r>
              <a:rPr lang="en-US" i="1" dirty="0" err="1"/>
              <a:t>Funke</a:t>
            </a:r>
            <a:r>
              <a:rPr lang="en-US" i="1" dirty="0"/>
              <a:t> v. France</a:t>
            </a:r>
            <a:r>
              <a:rPr lang="en-US" dirty="0"/>
              <a:t>, § 48); </a:t>
            </a:r>
          </a:p>
          <a:p>
            <a:r>
              <a:rPr lang="en-US" dirty="0"/>
              <a:t>– social ties between settled migrants and the community in which they are living, regardless of the existence or otherwise of a “family life” (</a:t>
            </a:r>
            <a:r>
              <a:rPr lang="en-US" i="1" dirty="0" err="1"/>
              <a:t>Üner</a:t>
            </a:r>
            <a:r>
              <a:rPr lang="en-US" i="1" dirty="0"/>
              <a:t> v. the Netherlands </a:t>
            </a:r>
            <a:r>
              <a:rPr lang="en-US" dirty="0"/>
              <a:t>[GC], § 59; </a:t>
            </a:r>
            <a:r>
              <a:rPr lang="en-US" i="1" dirty="0"/>
              <a:t>A.A. v. the United Kingdom</a:t>
            </a:r>
            <a:r>
              <a:rPr lang="en-US" dirty="0"/>
              <a:t>, § 49); </a:t>
            </a:r>
          </a:p>
          <a:p>
            <a:r>
              <a:rPr lang="en-US" dirty="0"/>
              <a:t>– ban on entering or transiting through Switzerland, which had been imposed on the applicant as a result of the addition of his name to the list annexed to the Federal Taliban Ordinance (</a:t>
            </a:r>
            <a:r>
              <a:rPr lang="en-US" i="1" dirty="0"/>
              <a:t>Nada v. Switzerland </a:t>
            </a:r>
            <a:r>
              <a:rPr lang="en-US" dirty="0"/>
              <a:t>[GC], §§ 163-66); </a:t>
            </a:r>
          </a:p>
          <a:p>
            <a:r>
              <a:rPr lang="en-US" dirty="0"/>
              <a:t>– severe environmental pollution potentially affecting individuals’ well-being and preventing them from enjoying their homes, thus adversely affecting their private and family life (</a:t>
            </a:r>
            <a:r>
              <a:rPr lang="en-US" i="1" dirty="0" err="1"/>
              <a:t>López</a:t>
            </a:r>
            <a:r>
              <a:rPr lang="en-US" i="1" dirty="0"/>
              <a:t> </a:t>
            </a:r>
            <a:r>
              <a:rPr lang="en-US" i="1" dirty="0" err="1"/>
              <a:t>Ostra</a:t>
            </a:r>
            <a:r>
              <a:rPr lang="en-US" i="1" dirty="0"/>
              <a:t> v. Spain</a:t>
            </a:r>
            <a:r>
              <a:rPr lang="en-US" dirty="0"/>
              <a:t>, § 51; </a:t>
            </a:r>
            <a:r>
              <a:rPr lang="en-US" i="1" dirty="0" err="1"/>
              <a:t>Tătar</a:t>
            </a:r>
            <a:r>
              <a:rPr lang="en-US" i="1" dirty="0"/>
              <a:t> v. Romania</a:t>
            </a:r>
            <a:r>
              <a:rPr lang="en-US" dirty="0"/>
              <a:t>, § 97), including offensive smells from a refuse tip near a prison that reached a prisoner’s cell, regarded as the only “living space” available to him for several years (</a:t>
            </a:r>
            <a:r>
              <a:rPr lang="en-US" i="1" dirty="0" err="1"/>
              <a:t>Brânduşe</a:t>
            </a:r>
            <a:r>
              <a:rPr lang="en-US" i="1" dirty="0"/>
              <a:t> v. Romania</a:t>
            </a:r>
            <a:r>
              <a:rPr lang="en-US" dirty="0"/>
              <a:t>, §§ 64-67), the prolonged failure by authorities to ensure the collection, treatment and disposal of rubbish (</a:t>
            </a:r>
            <a:r>
              <a:rPr lang="en-US" i="1" dirty="0"/>
              <a:t>Di </a:t>
            </a:r>
            <a:r>
              <a:rPr lang="en-US" i="1" dirty="0" err="1"/>
              <a:t>Sarno</a:t>
            </a:r>
            <a:r>
              <a:rPr lang="en-US" i="1" dirty="0"/>
              <a:t> and Others v. Italy</a:t>
            </a:r>
            <a:r>
              <a:rPr lang="en-US" dirty="0"/>
              <a:t>, § 112); and noise pollution (</a:t>
            </a:r>
            <a:r>
              <a:rPr lang="en-US" i="1" dirty="0" err="1"/>
              <a:t>Deés</a:t>
            </a:r>
            <a:r>
              <a:rPr lang="en-US" i="1" dirty="0"/>
              <a:t> v. Hungary</a:t>
            </a:r>
            <a:r>
              <a:rPr lang="en-US" dirty="0"/>
              <a:t>, §§ 21-24, concerning noise generated by road traffic; </a:t>
            </a:r>
            <a:r>
              <a:rPr lang="en-US" i="1" dirty="0" err="1"/>
              <a:t>Mileva</a:t>
            </a:r>
            <a:r>
              <a:rPr lang="en-US" i="1" dirty="0"/>
              <a:t> and Others v. Bulgaria</a:t>
            </a:r>
            <a:r>
              <a:rPr lang="en-US" dirty="0"/>
              <a:t>, § 97, concerning nuisance caused by a computer club in a block of flats); </a:t>
            </a:r>
          </a:p>
          <a:p>
            <a:r>
              <a:rPr lang="en-US" dirty="0"/>
              <a:t>– the arbitrary refusal of citizenship in certain circumstances, although the right to acquire a particular nationality is not guaranteed as such by the Convention (</a:t>
            </a:r>
            <a:r>
              <a:rPr lang="en-US" i="1" dirty="0" err="1"/>
              <a:t>Karassev</a:t>
            </a:r>
            <a:r>
              <a:rPr lang="en-US" i="1" dirty="0"/>
              <a:t> v. Finland </a:t>
            </a:r>
            <a:r>
              <a:rPr lang="en-US" dirty="0"/>
              <a:t>(</a:t>
            </a:r>
            <a:r>
              <a:rPr lang="en-US" dirty="0" err="1"/>
              <a:t>dec.</a:t>
            </a:r>
            <a:r>
              <a:rPr lang="en-US" dirty="0"/>
              <a:t>)), and the failure to regulate the residence of persons who had been “erased” from the permanent residents register following Slovenian independence (</a:t>
            </a:r>
            <a:r>
              <a:rPr lang="en-US" i="1" dirty="0" err="1"/>
              <a:t>Kurić</a:t>
            </a:r>
            <a:r>
              <a:rPr lang="en-US" i="1" dirty="0"/>
              <a:t> and Others v. Slovenia </a:t>
            </a:r>
            <a:r>
              <a:rPr lang="en-US" dirty="0"/>
              <a:t>[GC], § 339); </a:t>
            </a:r>
          </a:p>
          <a:p>
            <a:r>
              <a:rPr lang="en-US" dirty="0"/>
              <a:t>– an individual’s first name and surname (</a:t>
            </a:r>
            <a:r>
              <a:rPr lang="en-US" i="1" dirty="0" err="1"/>
              <a:t>Mentzen</a:t>
            </a:r>
            <a:r>
              <a:rPr lang="en-US" i="1" dirty="0"/>
              <a:t> v. Latvia </a:t>
            </a:r>
            <a:r>
              <a:rPr lang="en-US" dirty="0"/>
              <a:t>(</a:t>
            </a:r>
            <a:r>
              <a:rPr lang="en-US" dirty="0" err="1"/>
              <a:t>dec.</a:t>
            </a:r>
            <a:r>
              <a:rPr lang="en-US" dirty="0"/>
              <a:t>); </a:t>
            </a:r>
            <a:r>
              <a:rPr lang="en-US" i="1" dirty="0" err="1"/>
              <a:t>Burghartz</a:t>
            </a:r>
            <a:r>
              <a:rPr lang="en-US" i="1" dirty="0"/>
              <a:t> v. Switzerland</a:t>
            </a:r>
            <a:r>
              <a:rPr lang="en-US" dirty="0"/>
              <a:t>, § 24; </a:t>
            </a:r>
            <a:r>
              <a:rPr lang="en-US" i="1" dirty="0" err="1"/>
              <a:t>Guillot</a:t>
            </a:r>
            <a:r>
              <a:rPr lang="en-US" i="1" dirty="0"/>
              <a:t> v. France</a:t>
            </a:r>
            <a:r>
              <a:rPr lang="en-US" dirty="0"/>
              <a:t>, §§ 21-22; </a:t>
            </a:r>
            <a:r>
              <a:rPr lang="en-US" i="1" dirty="0" err="1"/>
              <a:t>Güzel</a:t>
            </a:r>
            <a:r>
              <a:rPr lang="en-US" i="1" dirty="0"/>
              <a:t> </a:t>
            </a:r>
            <a:r>
              <a:rPr lang="en-US" i="1" dirty="0" err="1"/>
              <a:t>Erdagöz</a:t>
            </a:r>
            <a:r>
              <a:rPr lang="en-US" i="1" dirty="0"/>
              <a:t> v. Turkey</a:t>
            </a:r>
            <a:r>
              <a:rPr lang="en-US" dirty="0"/>
              <a:t>, § 43; </a:t>
            </a:r>
            <a:r>
              <a:rPr lang="en-US" i="1" dirty="0" err="1"/>
              <a:t>Losonci</a:t>
            </a:r>
            <a:r>
              <a:rPr lang="en-US" i="1" dirty="0"/>
              <a:t> Rose and Rose v. Switzerland</a:t>
            </a:r>
            <a:r>
              <a:rPr lang="en-US" dirty="0"/>
              <a:t>, § 26; </a:t>
            </a:r>
            <a:r>
              <a:rPr lang="en-US" i="1" dirty="0" err="1"/>
              <a:t>Garnaga</a:t>
            </a:r>
            <a:r>
              <a:rPr lang="en-US" i="1" dirty="0"/>
              <a:t> v. Ukraine</a:t>
            </a:r>
            <a:r>
              <a:rPr lang="en-US" dirty="0"/>
              <a:t>, § 36). </a:t>
            </a:r>
          </a:p>
        </p:txBody>
      </p:sp>
    </p:spTree>
    <p:extLst>
      <p:ext uri="{BB962C8B-B14F-4D97-AF65-F5344CB8AC3E}">
        <p14:creationId xmlns:p14="http://schemas.microsoft.com/office/powerpoint/2010/main" val="8998303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(c) The sphere of “family life” </a:t>
            </a:r>
            <a:endParaRPr lang="en-US" dirty="0"/>
          </a:p>
          <a:p>
            <a:r>
              <a:rPr lang="en-US" dirty="0"/>
              <a:t>304. The notion of family life is an autonomous concept (</a:t>
            </a:r>
            <a:r>
              <a:rPr lang="en-US" i="1" dirty="0" err="1"/>
              <a:t>Marckx</a:t>
            </a:r>
            <a:r>
              <a:rPr lang="en-US" i="1" dirty="0"/>
              <a:t> v. Belgium</a:t>
            </a:r>
            <a:r>
              <a:rPr lang="en-US" dirty="0"/>
              <a:t>, commission report, § 69). Consequently, whether or not “family life” exists is essentially a question of fact depending upon the real existence in practice of close personal ties (</a:t>
            </a:r>
            <a:r>
              <a:rPr lang="en-US" i="1" dirty="0"/>
              <a:t>K. v. the United Kingdom</a:t>
            </a:r>
            <a:r>
              <a:rPr lang="en-US" dirty="0"/>
              <a:t>, Commission decision). The Court will therefore look at </a:t>
            </a:r>
            <a:r>
              <a:rPr lang="en-US" i="1" dirty="0"/>
              <a:t>de facto </a:t>
            </a:r>
            <a:r>
              <a:rPr lang="en-US" dirty="0"/>
              <a:t>family ties, such as applicants living together, in the absence of any legal recognition of family life (</a:t>
            </a:r>
            <a:r>
              <a:rPr lang="en-US" i="1" dirty="0"/>
              <a:t>Johnston and Others v. Ireland</a:t>
            </a:r>
            <a:r>
              <a:rPr lang="en-US" dirty="0"/>
              <a:t>, § 56). Other factors will include the length of the relationship and, in the case of couples, whether they have demonstrated their commitment to each other by having children together (</a:t>
            </a:r>
            <a:r>
              <a:rPr lang="en-US" i="1" dirty="0"/>
              <a:t>X, Y and Z v. the United Kingdom </a:t>
            </a:r>
            <a:r>
              <a:rPr lang="en-US" dirty="0"/>
              <a:t>[GC], § 36). In </a:t>
            </a:r>
            <a:r>
              <a:rPr lang="en-US" i="1" dirty="0"/>
              <a:t>Ahrens v. Germany</a:t>
            </a:r>
            <a:r>
              <a:rPr lang="en-US" dirty="0"/>
              <a:t>, § 59, the Court found no </a:t>
            </a:r>
            <a:r>
              <a:rPr lang="en-US" i="1" dirty="0"/>
              <a:t>de facto </a:t>
            </a:r>
            <a:r>
              <a:rPr lang="en-US" dirty="0"/>
              <a:t>family life where the relationship between the mother and the applicant had ended approximately one year before the child was conceived and the ensuing relations were of a sexual nature only. </a:t>
            </a:r>
          </a:p>
          <a:p>
            <a:r>
              <a:rPr lang="en-US" dirty="0"/>
              <a:t>305. Again, while there is no exhaustive definition of the scope of family life, from the Court’s case-law it covers the following: </a:t>
            </a:r>
          </a:p>
        </p:txBody>
      </p:sp>
    </p:spTree>
    <p:extLst>
      <p:ext uri="{BB962C8B-B14F-4D97-AF65-F5344CB8AC3E}">
        <p14:creationId xmlns:p14="http://schemas.microsoft.com/office/powerpoint/2010/main" val="35823681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lstStyle/>
          <a:p>
            <a:r>
              <a:rPr lang="en-US" b="1" i="1" dirty="0"/>
              <a:t>(</a:t>
            </a:r>
            <a:r>
              <a:rPr lang="en-US" b="1" i="1" dirty="0" err="1"/>
              <a:t>i</a:t>
            </a:r>
            <a:r>
              <a:rPr lang="en-US" b="1" i="1" dirty="0"/>
              <a:t>) Right to become a parent </a:t>
            </a:r>
            <a:endParaRPr lang="en-US" dirty="0"/>
          </a:p>
          <a:p>
            <a:r>
              <a:rPr lang="en-US" dirty="0"/>
              <a:t>306. Like the notion of “private life”, the notion of “family life” incorporates the right to respect for decisions to become genetic parents (</a:t>
            </a:r>
            <a:r>
              <a:rPr lang="en-US" i="1" dirty="0"/>
              <a:t>Dickson v. the United Kingdom </a:t>
            </a:r>
            <a:r>
              <a:rPr lang="en-US" dirty="0"/>
              <a:t>[GC], § 66). Accordingly, the right of a couple to make use of medically assisted procreation comes within the ambit of Article 8, as an expression of private and family life (</a:t>
            </a:r>
            <a:r>
              <a:rPr lang="en-US" i="1" dirty="0"/>
              <a:t>S.H. and Others v. Austria</a:t>
            </a:r>
            <a:r>
              <a:rPr lang="en-US" dirty="0"/>
              <a:t>, § 60). However, the provisions of Article 8 taken alone do not guarantee either the right to found a family or the right to adopt (</a:t>
            </a:r>
            <a:r>
              <a:rPr lang="en-US" i="1" dirty="0"/>
              <a:t>E.B. v. France </a:t>
            </a:r>
            <a:r>
              <a:rPr lang="en-US" dirty="0"/>
              <a:t>[GC]). </a:t>
            </a:r>
          </a:p>
        </p:txBody>
      </p:sp>
    </p:spTree>
    <p:extLst>
      <p:ext uri="{BB962C8B-B14F-4D97-AF65-F5344CB8AC3E}">
        <p14:creationId xmlns:p14="http://schemas.microsoft.com/office/powerpoint/2010/main" val="42171176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b="1" i="1" dirty="0"/>
              <a:t>(ii) As regards children </a:t>
            </a:r>
            <a:endParaRPr lang="en-US" dirty="0"/>
          </a:p>
          <a:p>
            <a:r>
              <a:rPr lang="en-US" dirty="0"/>
              <a:t>307. The mutual enjoyment by parent and child of each other’s company constitutes a fundamental element of “family life” within the meaning of Article 8 of the Convention (see, among many other authorities, </a:t>
            </a:r>
            <a:r>
              <a:rPr lang="en-US" i="1" dirty="0" err="1"/>
              <a:t>Kutzner</a:t>
            </a:r>
            <a:r>
              <a:rPr lang="en-US" i="1" dirty="0"/>
              <a:t> v. Germany</a:t>
            </a:r>
            <a:r>
              <a:rPr lang="en-US" dirty="0"/>
              <a:t>, § 58; </a:t>
            </a:r>
            <a:r>
              <a:rPr lang="en-US" i="1" dirty="0" err="1"/>
              <a:t>Monory</a:t>
            </a:r>
            <a:r>
              <a:rPr lang="en-US" i="1" dirty="0"/>
              <a:t> v. Romania and Hungary</a:t>
            </a:r>
            <a:r>
              <a:rPr lang="en-US" dirty="0"/>
              <a:t>, § 70; </a:t>
            </a:r>
            <a:r>
              <a:rPr lang="en-US" i="1" dirty="0" err="1"/>
              <a:t>Zorica</a:t>
            </a:r>
            <a:r>
              <a:rPr lang="en-US" i="1" dirty="0"/>
              <a:t> </a:t>
            </a:r>
            <a:r>
              <a:rPr lang="en-US" i="1" dirty="0" err="1"/>
              <a:t>Jovanović</a:t>
            </a:r>
            <a:r>
              <a:rPr lang="en-US" i="1" dirty="0"/>
              <a:t> v. Serbia</a:t>
            </a:r>
            <a:r>
              <a:rPr lang="en-US" dirty="0"/>
              <a:t>, § 68). </a:t>
            </a:r>
          </a:p>
          <a:p>
            <a:r>
              <a:rPr lang="en-US" dirty="0"/>
              <a:t>308. As concerns the natural tie between a mother and her child, see </a:t>
            </a:r>
            <a:r>
              <a:rPr lang="en-US" i="1" dirty="0" err="1"/>
              <a:t>Marckx</a:t>
            </a:r>
            <a:r>
              <a:rPr lang="en-US" i="1" dirty="0"/>
              <a:t> v. Belgium</a:t>
            </a:r>
            <a:r>
              <a:rPr lang="en-US" dirty="0"/>
              <a:t>, § 31; </a:t>
            </a:r>
            <a:r>
              <a:rPr lang="en-US" i="1" dirty="0"/>
              <a:t>Kearns v. France</a:t>
            </a:r>
            <a:r>
              <a:rPr lang="en-US" dirty="0"/>
              <a:t>, § 72. </a:t>
            </a:r>
          </a:p>
          <a:p>
            <a:r>
              <a:rPr lang="en-US" dirty="0"/>
              <a:t>309. A child born of a marital union is </a:t>
            </a:r>
            <a:r>
              <a:rPr lang="en-US" i="1" dirty="0"/>
              <a:t>ipso jure </a:t>
            </a:r>
            <a:r>
              <a:rPr lang="en-US" dirty="0"/>
              <a:t>part of that relationship; hence from the moment of the child’s birth and by that very fact, there exists between the child and the parents a bond amounting to family life which subsequent events cannot break save in exceptional circumstances (</a:t>
            </a:r>
            <a:r>
              <a:rPr lang="en-US" i="1" dirty="0" err="1"/>
              <a:t>Ahmut</a:t>
            </a:r>
            <a:r>
              <a:rPr lang="en-US" i="1" dirty="0"/>
              <a:t> v. the Netherlands</a:t>
            </a:r>
            <a:r>
              <a:rPr lang="en-US" dirty="0"/>
              <a:t>, § 60; </a:t>
            </a:r>
            <a:r>
              <a:rPr lang="en-US" i="1" dirty="0" err="1"/>
              <a:t>Gül</a:t>
            </a:r>
            <a:r>
              <a:rPr lang="en-US" i="1" dirty="0"/>
              <a:t> v. Switzerland</a:t>
            </a:r>
            <a:r>
              <a:rPr lang="en-US" dirty="0"/>
              <a:t>, § 32; </a:t>
            </a:r>
            <a:r>
              <a:rPr lang="en-US" i="1" dirty="0" err="1"/>
              <a:t>Berrehab</a:t>
            </a:r>
            <a:r>
              <a:rPr lang="en-US" i="1" dirty="0"/>
              <a:t> v. the Netherlands</a:t>
            </a:r>
            <a:r>
              <a:rPr lang="en-US" dirty="0"/>
              <a:t>, § 21; </a:t>
            </a:r>
            <a:r>
              <a:rPr lang="en-US" i="1" dirty="0" err="1"/>
              <a:t>Hokkanen</a:t>
            </a:r>
            <a:r>
              <a:rPr lang="en-US" i="1" dirty="0"/>
              <a:t> v. Finland</a:t>
            </a:r>
            <a:r>
              <a:rPr lang="en-US" dirty="0"/>
              <a:t>, § 54). </a:t>
            </a:r>
          </a:p>
          <a:p>
            <a:r>
              <a:rPr lang="en-US" dirty="0"/>
              <a:t>310. For a natural father and his child born outside marriage, relevant factors may include cohabitation, the nature of the relationship between the parents and his interest in the child (</a:t>
            </a:r>
            <a:r>
              <a:rPr lang="en-US" i="1" dirty="0"/>
              <a:t>Keegan v. Ireland</a:t>
            </a:r>
            <a:r>
              <a:rPr lang="en-US" dirty="0"/>
              <a:t>, §§ 42-45; </a:t>
            </a:r>
            <a:r>
              <a:rPr lang="en-US" i="1" dirty="0"/>
              <a:t>M.B. v. the United Kingdom</a:t>
            </a:r>
            <a:r>
              <a:rPr lang="en-US" dirty="0"/>
              <a:t>, Commission decision; </a:t>
            </a:r>
            <a:r>
              <a:rPr lang="en-US" i="1" dirty="0" err="1"/>
              <a:t>Nylund</a:t>
            </a:r>
            <a:r>
              <a:rPr lang="en-US" i="1" dirty="0"/>
              <a:t> v. Finland </a:t>
            </a:r>
            <a:r>
              <a:rPr lang="en-US" dirty="0"/>
              <a:t>(</a:t>
            </a:r>
            <a:r>
              <a:rPr lang="en-US" dirty="0" err="1"/>
              <a:t>dec.</a:t>
            </a:r>
            <a:r>
              <a:rPr lang="en-US" dirty="0"/>
              <a:t>); </a:t>
            </a:r>
            <a:r>
              <a:rPr lang="en-US" i="1" dirty="0"/>
              <a:t>L. v. the Netherlands</a:t>
            </a:r>
            <a:r>
              <a:rPr lang="en-US" dirty="0"/>
              <a:t>, §§ 37-40; </a:t>
            </a:r>
            <a:r>
              <a:rPr lang="en-US" i="1" dirty="0" err="1"/>
              <a:t>Chavdarov</a:t>
            </a:r>
            <a:r>
              <a:rPr lang="en-US" i="1" dirty="0"/>
              <a:t> v. Bulgaria</a:t>
            </a:r>
            <a:r>
              <a:rPr lang="en-US" dirty="0"/>
              <a:t>, § 40). </a:t>
            </a:r>
          </a:p>
        </p:txBody>
      </p:sp>
    </p:spTree>
    <p:extLst>
      <p:ext uri="{BB962C8B-B14F-4D97-AF65-F5344CB8AC3E}">
        <p14:creationId xmlns:p14="http://schemas.microsoft.com/office/powerpoint/2010/main" val="2317465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92500" lnSpcReduction="20000"/>
          </a:bodyPr>
          <a:lstStyle/>
          <a:p>
            <a:r>
              <a:rPr lang="en-US" dirty="0"/>
              <a:t>311. The notion of “family life” under Article 8 of the Convention is not confined to marriage-based relationships and may encompass other </a:t>
            </a:r>
            <a:r>
              <a:rPr lang="en-US" i="1" dirty="0"/>
              <a:t>de facto </a:t>
            </a:r>
            <a:r>
              <a:rPr lang="en-US" dirty="0"/>
              <a:t>“family” ties where the parties are living together out of wedlock. The Court has further considered that intended family life may, exceptionally, fall within the ambit of Article 8, notably in cases where the fact that family life has not yet fully been established is not attributable to the applicant (compare </a:t>
            </a:r>
            <a:r>
              <a:rPr lang="en-US" i="1" dirty="0" err="1"/>
              <a:t>Pini</a:t>
            </a:r>
            <a:r>
              <a:rPr lang="en-US" i="1" dirty="0"/>
              <a:t> and Others v. Romania</a:t>
            </a:r>
            <a:r>
              <a:rPr lang="en-US" dirty="0"/>
              <a:t>, §§ 143 and 146). In particular, where the circumstances warrant it, “family life” must extend to the potential relationship which may develop between a child born out of wedlock and the biological father. Relevant factors which may determine the real existence in practice of close personal ties in these cases include the nature of the relationship between the natural parents and a demonstrable interest in and commitment by the father to the child both before and after the birth (</a:t>
            </a:r>
            <a:r>
              <a:rPr lang="en-US" i="1" dirty="0" err="1"/>
              <a:t>Nylund</a:t>
            </a:r>
            <a:r>
              <a:rPr lang="en-US" i="1" dirty="0"/>
              <a:t> v. Finland </a:t>
            </a:r>
            <a:r>
              <a:rPr lang="en-US" dirty="0"/>
              <a:t>(</a:t>
            </a:r>
            <a:r>
              <a:rPr lang="en-US" dirty="0" err="1"/>
              <a:t>dec.</a:t>
            </a:r>
            <a:r>
              <a:rPr lang="en-US" dirty="0"/>
              <a:t>); </a:t>
            </a:r>
            <a:r>
              <a:rPr lang="en-US" i="1" dirty="0" err="1"/>
              <a:t>Nekvedavicius</a:t>
            </a:r>
            <a:r>
              <a:rPr lang="en-US" i="1" dirty="0"/>
              <a:t> v. Germany </a:t>
            </a:r>
            <a:r>
              <a:rPr lang="en-US" dirty="0"/>
              <a:t>(</a:t>
            </a:r>
            <a:r>
              <a:rPr lang="en-US" dirty="0" err="1"/>
              <a:t>dec.</a:t>
            </a:r>
            <a:r>
              <a:rPr lang="en-US" dirty="0"/>
              <a:t>); </a:t>
            </a:r>
            <a:r>
              <a:rPr lang="en-US" i="1" dirty="0"/>
              <a:t>L. v. the Netherlands</a:t>
            </a:r>
            <a:r>
              <a:rPr lang="en-US" dirty="0"/>
              <a:t>, § 36; </a:t>
            </a:r>
            <a:r>
              <a:rPr lang="en-US" i="1" dirty="0" err="1"/>
              <a:t>Anayo</a:t>
            </a:r>
            <a:r>
              <a:rPr lang="en-US" i="1" dirty="0"/>
              <a:t> v. Germany</a:t>
            </a:r>
            <a:r>
              <a:rPr lang="en-US" dirty="0"/>
              <a:t>, § 57). </a:t>
            </a:r>
          </a:p>
        </p:txBody>
      </p:sp>
    </p:spTree>
    <p:extLst>
      <p:ext uri="{BB962C8B-B14F-4D97-AF65-F5344CB8AC3E}">
        <p14:creationId xmlns:p14="http://schemas.microsoft.com/office/powerpoint/2010/main" val="39525629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dirty="0"/>
              <a:t>312. In general, however, cohabitation is not a </a:t>
            </a:r>
            <a:r>
              <a:rPr lang="en-US" i="1" dirty="0"/>
              <a:t>sine qua non </a:t>
            </a:r>
            <a:r>
              <a:rPr lang="en-US" dirty="0"/>
              <a:t>of family life between parents and children (</a:t>
            </a:r>
            <a:r>
              <a:rPr lang="en-US" i="1" dirty="0" err="1"/>
              <a:t>Berrehab</a:t>
            </a:r>
            <a:r>
              <a:rPr lang="en-US" i="1" dirty="0"/>
              <a:t> v. the Netherlands</a:t>
            </a:r>
            <a:r>
              <a:rPr lang="en-US" dirty="0"/>
              <a:t>, § 21). </a:t>
            </a:r>
          </a:p>
          <a:p>
            <a:r>
              <a:rPr lang="en-US" dirty="0"/>
              <a:t>313. As concerns adopted children and their adoptive parents, see </a:t>
            </a:r>
            <a:r>
              <a:rPr lang="en-US" i="1" dirty="0"/>
              <a:t>X. v. France</a:t>
            </a:r>
            <a:r>
              <a:rPr lang="en-US" dirty="0"/>
              <a:t>, Commission decision; </a:t>
            </a:r>
            <a:r>
              <a:rPr lang="en-US" i="1" dirty="0"/>
              <a:t>X. v. Belgium and the Netherlands</a:t>
            </a:r>
            <a:r>
              <a:rPr lang="en-US" dirty="0"/>
              <a:t>, Commission decision; </a:t>
            </a:r>
            <a:r>
              <a:rPr lang="en-US" i="1" dirty="0" err="1"/>
              <a:t>Pini</a:t>
            </a:r>
            <a:r>
              <a:rPr lang="en-US" i="1" dirty="0"/>
              <a:t> and Others v. Romania</a:t>
            </a:r>
            <a:r>
              <a:rPr lang="en-US" dirty="0"/>
              <a:t>, §§ 139-40 and 143-48. A lawful and genuine adoption may constitute “family life”, even in the absence of cohabitation or any real ties between an adopted child and the adoptive parents (ibid., §§ 143-48; </a:t>
            </a:r>
            <a:r>
              <a:rPr lang="en-US" i="1" dirty="0" err="1"/>
              <a:t>Topčić</a:t>
            </a:r>
            <a:r>
              <a:rPr lang="en-US" i="1" dirty="0"/>
              <a:t>-Rosenberg v. Croatia</a:t>
            </a:r>
            <a:r>
              <a:rPr lang="en-US" dirty="0"/>
              <a:t>, § 38). </a:t>
            </a:r>
          </a:p>
          <a:p>
            <a:r>
              <a:rPr lang="en-US" dirty="0"/>
              <a:t>314. The Court may </a:t>
            </a:r>
            <a:r>
              <a:rPr lang="en-US" dirty="0" err="1"/>
              <a:t>recognise</a:t>
            </a:r>
            <a:r>
              <a:rPr lang="en-US" dirty="0"/>
              <a:t> the existence of </a:t>
            </a:r>
            <a:r>
              <a:rPr lang="en-US" i="1" dirty="0"/>
              <a:t>de facto </a:t>
            </a:r>
            <a:r>
              <a:rPr lang="en-US" dirty="0"/>
              <a:t>“family life” between foster parents and a child placed with them, having regard to the time spent together, the quality of the relationship and the role played by the adult </a:t>
            </a:r>
            <a:r>
              <a:rPr lang="en-US" i="1" dirty="0"/>
              <a:t>vis-à-vis </a:t>
            </a:r>
            <a:r>
              <a:rPr lang="en-US" dirty="0"/>
              <a:t>the child (</a:t>
            </a:r>
            <a:r>
              <a:rPr lang="en-US" i="1" dirty="0"/>
              <a:t>Moretti and Benedetti v. Italy</a:t>
            </a:r>
            <a:r>
              <a:rPr lang="en-US" dirty="0"/>
              <a:t>, §§ 48-52). </a:t>
            </a:r>
          </a:p>
          <a:p>
            <a:r>
              <a:rPr lang="en-US" dirty="0"/>
              <a:t>315. Family life does not end when a child is taken into care (</a:t>
            </a:r>
            <a:r>
              <a:rPr lang="en-US" i="1" dirty="0"/>
              <a:t>Johansen v. Norway</a:t>
            </a:r>
            <a:r>
              <a:rPr lang="en-US" dirty="0"/>
              <a:t>, § 52) or the parents divorce (</a:t>
            </a:r>
            <a:r>
              <a:rPr lang="en-US" i="1" dirty="0"/>
              <a:t>Mustafa and </a:t>
            </a:r>
            <a:r>
              <a:rPr lang="en-US" i="1" dirty="0" err="1"/>
              <a:t>Armağan</a:t>
            </a:r>
            <a:r>
              <a:rPr lang="en-US" i="1" dirty="0"/>
              <a:t> Akın v. Turkey</a:t>
            </a:r>
            <a:r>
              <a:rPr lang="en-US" dirty="0"/>
              <a:t>, § 19). </a:t>
            </a:r>
          </a:p>
          <a:p>
            <a:r>
              <a:rPr lang="en-US" dirty="0"/>
              <a:t>316. In immigration cases, there will be no family life between parents and adult children unless they can demonstrate additional elements of dependence other than normal emotional ties (</a:t>
            </a:r>
            <a:r>
              <a:rPr lang="en-US" i="1" dirty="0" err="1"/>
              <a:t>Kwakye-Nti</a:t>
            </a:r>
            <a:r>
              <a:rPr lang="en-US" i="1" dirty="0"/>
              <a:t> and </a:t>
            </a:r>
            <a:r>
              <a:rPr lang="en-US" i="1" dirty="0" err="1"/>
              <a:t>Dufie</a:t>
            </a:r>
            <a:r>
              <a:rPr lang="en-US" i="1" dirty="0"/>
              <a:t> v. the Netherlands </a:t>
            </a:r>
            <a:r>
              <a:rPr lang="en-US" dirty="0"/>
              <a:t>(</a:t>
            </a:r>
            <a:r>
              <a:rPr lang="en-US" dirty="0" err="1"/>
              <a:t>dec.</a:t>
            </a:r>
            <a:r>
              <a:rPr lang="en-US" dirty="0"/>
              <a:t>); </a:t>
            </a:r>
            <a:r>
              <a:rPr lang="en-US" i="1" dirty="0" err="1"/>
              <a:t>Slivenko</a:t>
            </a:r>
            <a:r>
              <a:rPr lang="en-US" i="1" dirty="0"/>
              <a:t> v. Latvia </a:t>
            </a:r>
            <a:r>
              <a:rPr lang="en-US" dirty="0"/>
              <a:t>[GC], § 97). However, such ties may be taken into account under the head of “private life” (ibid.). The Court has accepted in a number of cases concerning young adults who have not yet founded a family of their own that their relationship with their parents and other close family members also constitutes “family life” (</a:t>
            </a:r>
            <a:r>
              <a:rPr lang="en-US" i="1" dirty="0" err="1"/>
              <a:t>Maslov</a:t>
            </a:r>
            <a:r>
              <a:rPr lang="en-US" i="1" dirty="0"/>
              <a:t> v. Austria </a:t>
            </a:r>
            <a:r>
              <a:rPr lang="en-US" dirty="0"/>
              <a:t>[GC], § 62). </a:t>
            </a:r>
          </a:p>
          <a:p>
            <a:r>
              <a:rPr lang="en-US" dirty="0"/>
              <a:t>317. Matters concerning the revocation of parental rights or adoption in cases where a parent’s right to be presumed innocent of suspected child abuse was violated (</a:t>
            </a:r>
            <a:r>
              <a:rPr lang="en-US" i="1" dirty="0"/>
              <a:t>B.B. and F.B. v. Germany</a:t>
            </a:r>
            <a:r>
              <a:rPr lang="en-US" dirty="0"/>
              <a:t>, §§ 49-52; </a:t>
            </a:r>
            <a:r>
              <a:rPr lang="en-US" i="1" dirty="0" err="1"/>
              <a:t>Ageyevy</a:t>
            </a:r>
            <a:r>
              <a:rPr lang="en-US" i="1" dirty="0"/>
              <a:t> v. Russia</a:t>
            </a:r>
            <a:r>
              <a:rPr lang="en-US" dirty="0"/>
              <a:t>). </a:t>
            </a:r>
          </a:p>
          <a:p>
            <a:r>
              <a:rPr lang="en-US" dirty="0"/>
              <a:t>318. Parental leave and parental allowances come within the scope of Article 8 of the Convention (</a:t>
            </a:r>
            <a:r>
              <a:rPr lang="en-US" i="1" dirty="0"/>
              <a:t>Konstantin </a:t>
            </a:r>
            <a:r>
              <a:rPr lang="en-US" i="1" dirty="0" err="1"/>
              <a:t>Markin</a:t>
            </a:r>
            <a:r>
              <a:rPr lang="en-US" i="1" dirty="0"/>
              <a:t> v. Russia </a:t>
            </a:r>
            <a:r>
              <a:rPr lang="en-US" dirty="0"/>
              <a:t>[GC], § 130). </a:t>
            </a:r>
          </a:p>
        </p:txBody>
      </p:sp>
    </p:spTree>
    <p:extLst>
      <p:ext uri="{BB962C8B-B14F-4D97-AF65-F5344CB8AC3E}">
        <p14:creationId xmlns:p14="http://schemas.microsoft.com/office/powerpoint/2010/main" val="36144872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b="1" i="1" dirty="0"/>
              <a:t>(iii) As regards couples </a:t>
            </a:r>
            <a:endParaRPr lang="en-US" dirty="0"/>
          </a:p>
          <a:p>
            <a:r>
              <a:rPr lang="en-US" dirty="0"/>
              <a:t>319. The notion of “family” in Article 8 is not confined solely to marriage-based relationships and may encompass other </a:t>
            </a:r>
            <a:r>
              <a:rPr lang="en-US" i="1" dirty="0"/>
              <a:t>de facto </a:t>
            </a:r>
            <a:r>
              <a:rPr lang="en-US" dirty="0"/>
              <a:t>“family ties” where the parties are living together outside marriage (</a:t>
            </a:r>
            <a:r>
              <a:rPr lang="en-US" i="1" dirty="0"/>
              <a:t>Johnston and Others v. Ireland</a:t>
            </a:r>
            <a:r>
              <a:rPr lang="en-US" dirty="0"/>
              <a:t>, § 56; and, more recently, </a:t>
            </a:r>
            <a:r>
              <a:rPr lang="en-US" i="1" dirty="0"/>
              <a:t>Van der </a:t>
            </a:r>
            <a:r>
              <a:rPr lang="en-US" i="1" dirty="0" err="1"/>
              <a:t>Heijden</a:t>
            </a:r>
            <a:r>
              <a:rPr lang="en-US" i="1" dirty="0"/>
              <a:t> v. the Netherlands </a:t>
            </a:r>
            <a:r>
              <a:rPr lang="en-US" dirty="0"/>
              <a:t>[GC], § 50, which dealt with the attempt to compel the applicant to give evidence in criminal proceedings against her long term co-habiting partner). </a:t>
            </a:r>
          </a:p>
          <a:p>
            <a:r>
              <a:rPr lang="en-US" dirty="0"/>
              <a:t>320. Even in the absence of cohabitation there may still be sufficient ties for family life (</a:t>
            </a:r>
            <a:r>
              <a:rPr lang="en-US" i="1" dirty="0"/>
              <a:t>Kroon and Others v. the Netherlands</a:t>
            </a:r>
            <a:r>
              <a:rPr lang="en-US" dirty="0"/>
              <a:t>, § 30). </a:t>
            </a:r>
          </a:p>
          <a:p>
            <a:r>
              <a:rPr lang="en-US" dirty="0"/>
              <a:t>321. Marriages which are not in accordance with national law are not a bar to family life (</a:t>
            </a:r>
            <a:r>
              <a:rPr lang="en-US" i="1" dirty="0" err="1"/>
              <a:t>Abdulaziz</a:t>
            </a:r>
            <a:r>
              <a:rPr lang="en-US" i="1" dirty="0"/>
              <a:t>, </a:t>
            </a:r>
            <a:r>
              <a:rPr lang="en-US" i="1" dirty="0" err="1"/>
              <a:t>Cabales</a:t>
            </a:r>
            <a:r>
              <a:rPr lang="en-US" i="1" dirty="0"/>
              <a:t> and </a:t>
            </a:r>
            <a:r>
              <a:rPr lang="en-US" i="1" dirty="0" err="1"/>
              <a:t>Balkandali</a:t>
            </a:r>
            <a:r>
              <a:rPr lang="en-US" i="1" dirty="0"/>
              <a:t> v. the United Kingdom</a:t>
            </a:r>
            <a:r>
              <a:rPr lang="en-US" dirty="0"/>
              <a:t>, § 63). A couple who entered into a purely religious marriage not </a:t>
            </a:r>
            <a:r>
              <a:rPr lang="en-US" dirty="0" err="1"/>
              <a:t>recognised</a:t>
            </a:r>
            <a:r>
              <a:rPr lang="en-US" dirty="0"/>
              <a:t> by domestic law may come within the scope of “family life” within the meaning of Article 8. However, Article 8 cannot be interpreted as imposing an obligation on the State to </a:t>
            </a:r>
            <a:r>
              <a:rPr lang="en-US" dirty="0" err="1"/>
              <a:t>recognise</a:t>
            </a:r>
            <a:r>
              <a:rPr lang="en-US" dirty="0"/>
              <a:t> religious marriage, for example in relation to inheritance rights and survivors’ pensions (</a:t>
            </a:r>
            <a:r>
              <a:rPr lang="en-US" i="1" dirty="0" err="1"/>
              <a:t>Şerife</a:t>
            </a:r>
            <a:r>
              <a:rPr lang="en-US" i="1" dirty="0"/>
              <a:t> </a:t>
            </a:r>
            <a:r>
              <a:rPr lang="en-US" i="1" dirty="0" err="1"/>
              <a:t>Yiğit</a:t>
            </a:r>
            <a:r>
              <a:rPr lang="en-US" i="1" dirty="0"/>
              <a:t> v. Turkey </a:t>
            </a:r>
            <a:r>
              <a:rPr lang="en-US" dirty="0"/>
              <a:t>[GC], §§ 97-98 and 102). </a:t>
            </a:r>
          </a:p>
          <a:p>
            <a:r>
              <a:rPr lang="en-US" dirty="0"/>
              <a:t>322. Engagement does not in itself create family life (</a:t>
            </a:r>
            <a:r>
              <a:rPr lang="en-US" i="1" dirty="0"/>
              <a:t>Wakefield v. the United Kingdom</a:t>
            </a:r>
            <a:r>
              <a:rPr lang="en-US" dirty="0"/>
              <a:t>, Commission decision). </a:t>
            </a:r>
          </a:p>
          <a:p>
            <a:r>
              <a:rPr lang="en-US" dirty="0"/>
              <a:t>323. A same-sex couple living in a stable relationship falls within the notion of “family life”, in the same way as the relationship of a different-sex couple (</a:t>
            </a:r>
            <a:r>
              <a:rPr lang="en-US" i="1" dirty="0" err="1"/>
              <a:t>Schalk</a:t>
            </a:r>
            <a:r>
              <a:rPr lang="en-US" i="1" dirty="0"/>
              <a:t> and Kopf v. Austria</a:t>
            </a:r>
            <a:r>
              <a:rPr lang="en-US" dirty="0"/>
              <a:t>, §§ 92-94; </a:t>
            </a:r>
            <a:r>
              <a:rPr lang="en-US" i="1" dirty="0"/>
              <a:t>P.B. and J.S. v. Austria</a:t>
            </a:r>
            <a:r>
              <a:rPr lang="en-US" dirty="0"/>
              <a:t>, § 30; </a:t>
            </a:r>
            <a:r>
              <a:rPr lang="en-US" i="1" dirty="0"/>
              <a:t>X and Others v. Austria </a:t>
            </a:r>
            <a:r>
              <a:rPr lang="en-US" dirty="0"/>
              <a:t>[GC], § 95). Furthermore, the Court found in its admissibility decision in </a:t>
            </a:r>
            <a:r>
              <a:rPr lang="en-US" i="1" dirty="0"/>
              <a:t>Gas and Dubois v. France </a:t>
            </a:r>
            <a:r>
              <a:rPr lang="en-US" dirty="0"/>
              <a:t>that the relationship between two women who were living together and had entered into a civil partnership, and the child conceived by one of them by means of assisted reproduction but being brought up by both of them, constituted “family life” within the meaning of Article 8 of the Convention. </a:t>
            </a:r>
          </a:p>
          <a:p>
            <a:r>
              <a:rPr lang="en-US" dirty="0"/>
              <a:t>324. A same-sex couple applying for registered partnership status also falls within the definition of “family life” (</a:t>
            </a:r>
            <a:r>
              <a:rPr lang="en-US" i="1" dirty="0" err="1"/>
              <a:t>Vallianatos</a:t>
            </a:r>
            <a:r>
              <a:rPr lang="en-US" i="1" dirty="0"/>
              <a:t> and Others v. Greece </a:t>
            </a:r>
            <a:r>
              <a:rPr lang="en-US" dirty="0"/>
              <a:t>[GC], §§ 73-74). </a:t>
            </a:r>
          </a:p>
        </p:txBody>
      </p:sp>
    </p:spTree>
    <p:extLst>
      <p:ext uri="{BB962C8B-B14F-4D97-AF65-F5344CB8AC3E}">
        <p14:creationId xmlns:p14="http://schemas.microsoft.com/office/powerpoint/2010/main" val="26676380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7500" lnSpcReduction="20000"/>
          </a:bodyPr>
          <a:lstStyle/>
          <a:p>
            <a:r>
              <a:rPr lang="en-US" b="1" i="1" dirty="0"/>
              <a:t>(iv) As regards other relationships </a:t>
            </a:r>
            <a:endParaRPr lang="en-US" dirty="0"/>
          </a:p>
          <a:p>
            <a:r>
              <a:rPr lang="en-US" dirty="0"/>
              <a:t>325. Family life can also exist between siblings (</a:t>
            </a:r>
            <a:r>
              <a:rPr lang="en-US" i="1" dirty="0" err="1"/>
              <a:t>Moustaquim</a:t>
            </a:r>
            <a:r>
              <a:rPr lang="en-US" i="1" dirty="0"/>
              <a:t> v. Belgium</a:t>
            </a:r>
            <a:r>
              <a:rPr lang="en-US" dirty="0"/>
              <a:t>, § 36; </a:t>
            </a:r>
            <a:r>
              <a:rPr lang="en-US" i="1" dirty="0"/>
              <a:t>Mustafa and </a:t>
            </a:r>
            <a:r>
              <a:rPr lang="en-US" i="1" dirty="0" err="1"/>
              <a:t>Armağan</a:t>
            </a:r>
            <a:r>
              <a:rPr lang="en-US" i="1" dirty="0"/>
              <a:t> Akın v. Turkey</a:t>
            </a:r>
            <a:r>
              <a:rPr lang="en-US" dirty="0"/>
              <a:t>, § 19) and aunts/uncles and nieces/nephews (</a:t>
            </a:r>
            <a:r>
              <a:rPr lang="en-US" i="1" dirty="0"/>
              <a:t>Boyle v. the United Kingdom</a:t>
            </a:r>
            <a:r>
              <a:rPr lang="en-US" dirty="0"/>
              <a:t>, §§ 41-47). However, the traditional approach is that close relationships short of “family life” generally fall within the scope of “private life” (</a:t>
            </a:r>
            <a:r>
              <a:rPr lang="en-US" i="1" dirty="0" err="1"/>
              <a:t>Znamenskaya</a:t>
            </a:r>
            <a:r>
              <a:rPr lang="en-US" i="1" dirty="0"/>
              <a:t> v. Russia</a:t>
            </a:r>
            <a:r>
              <a:rPr lang="en-US" dirty="0"/>
              <a:t>, § 27 and the references cited therein). </a:t>
            </a:r>
          </a:p>
          <a:p>
            <a:r>
              <a:rPr lang="en-US" dirty="0"/>
              <a:t>326. As concerns ties between a child and close relatives such as grandparents and grandchildren (since such relatives may play a considerable part in family life), see </a:t>
            </a:r>
            <a:r>
              <a:rPr lang="en-US" i="1" dirty="0"/>
              <a:t>Price v. the United Kingdom</a:t>
            </a:r>
            <a:r>
              <a:rPr lang="en-US" dirty="0"/>
              <a:t>, Commission decision; and </a:t>
            </a:r>
            <a:r>
              <a:rPr lang="en-US" i="1" dirty="0" err="1"/>
              <a:t>Bronda</a:t>
            </a:r>
            <a:r>
              <a:rPr lang="en-US" i="1" dirty="0"/>
              <a:t> v. Italy</a:t>
            </a:r>
            <a:r>
              <a:rPr lang="en-US" dirty="0"/>
              <a:t>, § 51. </a:t>
            </a:r>
          </a:p>
          <a:p>
            <a:r>
              <a:rPr lang="en-US" dirty="0"/>
              <a:t>327. It is an essential part of a prisoner’s right to respect for family life that the prison authorities assist him or her in maintaining contact with his or her close family (</a:t>
            </a:r>
            <a:r>
              <a:rPr lang="en-US" i="1" dirty="0"/>
              <a:t>Messina v. Italy (no. 2)</a:t>
            </a:r>
            <a:r>
              <a:rPr lang="en-US" dirty="0"/>
              <a:t>, § 61; </a:t>
            </a:r>
            <a:r>
              <a:rPr lang="en-US" i="1" dirty="0" err="1"/>
              <a:t>Piechowicz</a:t>
            </a:r>
            <a:r>
              <a:rPr lang="en-US" i="1" dirty="0"/>
              <a:t> v. Poland</a:t>
            </a:r>
            <a:r>
              <a:rPr lang="en-US" dirty="0"/>
              <a:t>, § 212). Limitations on contacts with other prisoners and with family members, imposed by prison rules, have been regarded by the Court as an “interference” with the rights protected by Article 8 of the Convention (</a:t>
            </a:r>
            <a:r>
              <a:rPr lang="en-US" i="1" dirty="0"/>
              <a:t>Van der </a:t>
            </a:r>
            <a:r>
              <a:rPr lang="en-US" i="1" dirty="0" err="1"/>
              <a:t>Ven</a:t>
            </a:r>
            <a:r>
              <a:rPr lang="en-US" i="1" dirty="0"/>
              <a:t> v. the Netherlands</a:t>
            </a:r>
            <a:r>
              <a:rPr lang="en-US" dirty="0"/>
              <a:t>, § 69). The imprisonment of prisoners in penal colonies thousands of </a:t>
            </a:r>
            <a:r>
              <a:rPr lang="en-US" dirty="0" err="1"/>
              <a:t>kilometres</a:t>
            </a:r>
            <a:r>
              <a:rPr lang="en-US" dirty="0"/>
              <a:t> from prisoners’ homes (</a:t>
            </a:r>
            <a:r>
              <a:rPr lang="en-US" i="1" dirty="0" err="1"/>
              <a:t>Khodorkovskiy</a:t>
            </a:r>
            <a:r>
              <a:rPr lang="en-US" i="1" dirty="0"/>
              <a:t> and </a:t>
            </a:r>
            <a:r>
              <a:rPr lang="en-US" i="1" dirty="0" err="1"/>
              <a:t>Lebedev</a:t>
            </a:r>
            <a:r>
              <a:rPr lang="en-US" i="1" dirty="0"/>
              <a:t> v. Russia</a:t>
            </a:r>
            <a:r>
              <a:rPr lang="en-US" dirty="0"/>
              <a:t>). </a:t>
            </a:r>
          </a:p>
        </p:txBody>
      </p:sp>
    </p:spTree>
    <p:extLst>
      <p:ext uri="{BB962C8B-B14F-4D97-AF65-F5344CB8AC3E}">
        <p14:creationId xmlns:p14="http://schemas.microsoft.com/office/powerpoint/2010/main" val="28994663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b="1" i="1" dirty="0"/>
              <a:t>(v) Material interests </a:t>
            </a:r>
            <a:endParaRPr lang="en-US" dirty="0"/>
          </a:p>
          <a:p>
            <a:r>
              <a:rPr lang="en-US" dirty="0"/>
              <a:t>328. “Family life” does not include only social, moral or cultural relations; it also comprises interests of a material kind, as is shown by, among other things, maintenance obligations and the position occupied in the domestic legal systems of the majority of the Contracting States by the institution of the reserved portion of an estate (in French, “</a:t>
            </a:r>
            <a:r>
              <a:rPr lang="en-US" i="1" dirty="0" err="1"/>
              <a:t>réserve</a:t>
            </a:r>
            <a:r>
              <a:rPr lang="en-US" i="1" dirty="0"/>
              <a:t> </a:t>
            </a:r>
            <a:r>
              <a:rPr lang="en-US" i="1" dirty="0" err="1"/>
              <a:t>héréditaire</a:t>
            </a:r>
            <a:r>
              <a:rPr lang="en-US" dirty="0"/>
              <a:t>”). The Court has thus accepted that the right of succession between children and parents, and between grandchildren and grandparents, is so closely related to family life that it comes within the ambit of Article 8 (</a:t>
            </a:r>
            <a:r>
              <a:rPr lang="en-US" i="1" dirty="0" err="1"/>
              <a:t>Marckx</a:t>
            </a:r>
            <a:r>
              <a:rPr lang="en-US" i="1" dirty="0"/>
              <a:t> v. Belgium</a:t>
            </a:r>
            <a:r>
              <a:rPr lang="en-US" dirty="0"/>
              <a:t>, § 52; </a:t>
            </a:r>
            <a:r>
              <a:rPr lang="en-US" i="1" dirty="0" err="1"/>
              <a:t>Pla</a:t>
            </a:r>
            <a:r>
              <a:rPr lang="en-US" i="1" dirty="0"/>
              <a:t> and </a:t>
            </a:r>
            <a:r>
              <a:rPr lang="en-US" i="1" dirty="0" err="1"/>
              <a:t>Puncernau</a:t>
            </a:r>
            <a:r>
              <a:rPr lang="en-US" i="1" dirty="0"/>
              <a:t> v. Andorra</a:t>
            </a:r>
            <a:r>
              <a:rPr lang="en-US" dirty="0"/>
              <a:t>, § 26). Article 8 does not, however, require that a child should be entitled to be </a:t>
            </a:r>
            <a:r>
              <a:rPr lang="en-US" dirty="0" err="1"/>
              <a:t>recognised</a:t>
            </a:r>
            <a:r>
              <a:rPr lang="en-US" dirty="0"/>
              <a:t> as the heir of a deceased person for inheritance purposes (</a:t>
            </a:r>
            <a:r>
              <a:rPr lang="en-US" i="1" dirty="0"/>
              <a:t>Haas v. the Netherlands</a:t>
            </a:r>
            <a:r>
              <a:rPr lang="en-US" dirty="0"/>
              <a:t>, § 43). </a:t>
            </a:r>
          </a:p>
          <a:p>
            <a:r>
              <a:rPr lang="en-US" dirty="0"/>
              <a:t>329. The Court has held that the granting of family allowance enables States to “demonstrate their respect for family life” within the meaning of Article 8 of the Convention; the allowance therefore comes within the scope of that provision (</a:t>
            </a:r>
            <a:r>
              <a:rPr lang="en-US" i="1" dirty="0" err="1"/>
              <a:t>Fawsie</a:t>
            </a:r>
            <a:r>
              <a:rPr lang="en-US" i="1" dirty="0"/>
              <a:t> v. Greece</a:t>
            </a:r>
            <a:r>
              <a:rPr lang="en-US" dirty="0"/>
              <a:t>, § 28). </a:t>
            </a:r>
          </a:p>
          <a:p>
            <a:r>
              <a:rPr lang="en-US" dirty="0"/>
              <a:t>330. The concept of “family life” is not applicable to a claim for damages against a third party following the death of the applicant’s fiancée (</a:t>
            </a:r>
            <a:r>
              <a:rPr lang="en-US" i="1" dirty="0"/>
              <a:t>Hofmann v. Germany </a:t>
            </a:r>
            <a:r>
              <a:rPr lang="en-US" dirty="0"/>
              <a:t>(</a:t>
            </a:r>
            <a:r>
              <a:rPr lang="en-US" dirty="0" err="1"/>
              <a:t>dec.</a:t>
            </a:r>
            <a:r>
              <a:rPr lang="en-US" dirty="0"/>
              <a:t>)). </a:t>
            </a:r>
          </a:p>
        </p:txBody>
      </p:sp>
    </p:spTree>
    <p:extLst>
      <p:ext uri="{BB962C8B-B14F-4D97-AF65-F5344CB8AC3E}">
        <p14:creationId xmlns:p14="http://schemas.microsoft.com/office/powerpoint/2010/main" val="30586448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Scope of the concept of “home” </a:t>
            </a:r>
            <a:endParaRPr lang="en-US" dirty="0"/>
          </a:p>
          <a:p>
            <a:r>
              <a:rPr lang="en-US" dirty="0"/>
              <a:t>332. Home is an autonomous concept, and so whether or not a particular habitation constitutes a “home” protected by Article 8 § 1 will depend on the factual circumstances, notably the existence of sufficient and continuous links with a specific place (</a:t>
            </a:r>
            <a:r>
              <a:rPr lang="en-US" i="1" dirty="0" err="1"/>
              <a:t>Prokopovich</a:t>
            </a:r>
            <a:r>
              <a:rPr lang="en-US" i="1" dirty="0"/>
              <a:t> v. Russia</a:t>
            </a:r>
            <a:r>
              <a:rPr lang="en-US" dirty="0"/>
              <a:t>, § 36; </a:t>
            </a:r>
            <a:r>
              <a:rPr lang="en-US" i="1" dirty="0" err="1"/>
              <a:t>Gillow</a:t>
            </a:r>
            <a:r>
              <a:rPr lang="en-US" i="1" dirty="0"/>
              <a:t> v. the United Kingdom</a:t>
            </a:r>
            <a:r>
              <a:rPr lang="en-US" dirty="0"/>
              <a:t>, § 46; </a:t>
            </a:r>
            <a:r>
              <a:rPr lang="en-US" i="1" dirty="0"/>
              <a:t>McKay-</a:t>
            </a:r>
            <a:r>
              <a:rPr lang="en-US" i="1" dirty="0" err="1"/>
              <a:t>Kopecka</a:t>
            </a:r>
            <a:r>
              <a:rPr lang="en-US" i="1" dirty="0"/>
              <a:t> v. Poland </a:t>
            </a:r>
            <a:r>
              <a:rPr lang="en-US" dirty="0"/>
              <a:t>(</a:t>
            </a:r>
            <a:r>
              <a:rPr lang="en-US" dirty="0" err="1"/>
              <a:t>dec.</a:t>
            </a:r>
            <a:r>
              <a:rPr lang="en-US" dirty="0"/>
              <a:t>)). Moreover, the term “home” in the English version of Article 8 is not to be interpreted narrowly, seeing that the French equivalent “</a:t>
            </a:r>
            <a:r>
              <a:rPr lang="en-US" i="1" dirty="0"/>
              <a:t>domicile</a:t>
            </a:r>
            <a:r>
              <a:rPr lang="en-US" dirty="0"/>
              <a:t>” has a broader connotation (</a:t>
            </a:r>
            <a:r>
              <a:rPr lang="en-US" i="1" dirty="0" err="1"/>
              <a:t>Niemietz</a:t>
            </a:r>
            <a:r>
              <a:rPr lang="en-US" i="1" dirty="0"/>
              <a:t> v. Germany</a:t>
            </a:r>
            <a:r>
              <a:rPr lang="en-US" dirty="0"/>
              <a:t>, § 30). The concept: </a:t>
            </a:r>
          </a:p>
          <a:p>
            <a:r>
              <a:rPr lang="en-US" dirty="0"/>
              <a:t>– will cover occupation of a house belonging to another person if this is for significant periods on an annual basis (</a:t>
            </a:r>
            <a:r>
              <a:rPr lang="en-US" i="1" dirty="0" err="1"/>
              <a:t>Menteş</a:t>
            </a:r>
            <a:r>
              <a:rPr lang="en-US" i="1" dirty="0"/>
              <a:t> and Others v. Turkey</a:t>
            </a:r>
            <a:r>
              <a:rPr lang="en-US" dirty="0"/>
              <a:t>, § 73). An applicant does not need to be the owner of the “home” for the purposes of Article 8; </a:t>
            </a:r>
          </a:p>
          <a:p>
            <a:r>
              <a:rPr lang="en-US" dirty="0"/>
              <a:t>– is not limited to residences which are lawfully established (</a:t>
            </a:r>
            <a:r>
              <a:rPr lang="en-US" i="1" dirty="0"/>
              <a:t>Buckley v. the United Kingdom</a:t>
            </a:r>
            <a:r>
              <a:rPr lang="en-US" dirty="0"/>
              <a:t>, § 54) and may be invoked by a person living in a flat for which the lease is in the name of another tenant (</a:t>
            </a:r>
            <a:r>
              <a:rPr lang="en-US" i="1" dirty="0" err="1"/>
              <a:t>Prokopovich</a:t>
            </a:r>
            <a:r>
              <a:rPr lang="en-US" i="1" dirty="0"/>
              <a:t> v. Russia</a:t>
            </a:r>
            <a:r>
              <a:rPr lang="en-US" dirty="0"/>
              <a:t>, § 36); </a:t>
            </a:r>
          </a:p>
          <a:p>
            <a:r>
              <a:rPr lang="en-US" dirty="0"/>
              <a:t>– may therefore be applicable to social housing occupied by the applicant as a tenant, even though the right of occupation under domestic law has come to an end (</a:t>
            </a:r>
            <a:r>
              <a:rPr lang="en-US" i="1" dirty="0"/>
              <a:t>McCann v. the United Kingdom</a:t>
            </a:r>
            <a:r>
              <a:rPr lang="en-US" dirty="0"/>
              <a:t>, § 46), or to the occupation of a flat for </a:t>
            </a:r>
            <a:r>
              <a:rPr lang="en-US" dirty="0" err="1"/>
              <a:t>thrity</a:t>
            </a:r>
            <a:r>
              <a:rPr lang="en-US" dirty="0"/>
              <a:t>-nine years without any legal basis (</a:t>
            </a:r>
            <a:r>
              <a:rPr lang="en-US" i="1" dirty="0" err="1"/>
              <a:t>Brežec</a:t>
            </a:r>
            <a:r>
              <a:rPr lang="en-US" i="1" dirty="0"/>
              <a:t> v. Croatia</a:t>
            </a:r>
            <a:r>
              <a:rPr lang="en-US" dirty="0"/>
              <a:t>); </a:t>
            </a:r>
          </a:p>
          <a:p>
            <a:r>
              <a:rPr lang="en-US" dirty="0"/>
              <a:t>– is not limited to traditional residences and so will include, for example, caravans and other non-fixed abodes (</a:t>
            </a:r>
            <a:r>
              <a:rPr lang="en-US" i="1" dirty="0"/>
              <a:t>Buckley v. the United Kingdom</a:t>
            </a:r>
            <a:r>
              <a:rPr lang="en-US" dirty="0"/>
              <a:t>, § 54; </a:t>
            </a:r>
            <a:r>
              <a:rPr lang="en-US" i="1" dirty="0"/>
              <a:t>Chapman v. the United Kingdom </a:t>
            </a:r>
            <a:r>
              <a:rPr lang="en-US" dirty="0"/>
              <a:t>[GC], §§ 71-74), including cabins and bungalows occupying land, regardless of whether such occupation is lawful under domestic law (</a:t>
            </a:r>
            <a:r>
              <a:rPr lang="en-US" i="1" dirty="0" err="1"/>
              <a:t>Winterstein</a:t>
            </a:r>
            <a:r>
              <a:rPr lang="en-US" i="1" dirty="0"/>
              <a:t> and Others v. France</a:t>
            </a:r>
            <a:r>
              <a:rPr lang="en-US" dirty="0"/>
              <a:t>, § 141; </a:t>
            </a:r>
            <a:r>
              <a:rPr lang="en-US" i="1" dirty="0" err="1"/>
              <a:t>Yordanova</a:t>
            </a:r>
            <a:r>
              <a:rPr lang="en-US" i="1" dirty="0"/>
              <a:t> and Others v. Bulgaria</a:t>
            </a:r>
            <a:r>
              <a:rPr lang="en-US" dirty="0"/>
              <a:t>, § 103); </a:t>
            </a:r>
          </a:p>
          <a:p>
            <a:r>
              <a:rPr lang="en-US" dirty="0"/>
              <a:t>– may also cover second homes or holiday homes (</a:t>
            </a:r>
            <a:r>
              <a:rPr lang="en-US" i="1" dirty="0" err="1"/>
              <a:t>Demades</a:t>
            </a:r>
            <a:r>
              <a:rPr lang="en-US" i="1" dirty="0"/>
              <a:t> v. Turkey</a:t>
            </a:r>
            <a:r>
              <a:rPr lang="en-US" dirty="0"/>
              <a:t>, §§ 32-34); </a:t>
            </a:r>
          </a:p>
          <a:p>
            <a:endParaRPr lang="en-US" dirty="0"/>
          </a:p>
        </p:txBody>
      </p:sp>
    </p:spTree>
    <p:extLst>
      <p:ext uri="{BB962C8B-B14F-4D97-AF65-F5344CB8AC3E}">
        <p14:creationId xmlns:p14="http://schemas.microsoft.com/office/powerpoint/2010/main" val="2467932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a:off x="906162" y="1441622"/>
            <a:ext cx="10050162" cy="5135954"/>
          </a:xfrm>
          <a:prstGeom prst="rect">
            <a:avLst/>
          </a:prstGeom>
        </p:spPr>
      </p:pic>
    </p:spTree>
    <p:extLst>
      <p:ext uri="{BB962C8B-B14F-4D97-AF65-F5344CB8AC3E}">
        <p14:creationId xmlns:p14="http://schemas.microsoft.com/office/powerpoint/2010/main" val="19189407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dirty="0"/>
              <a:t>– may apply to business premises in the absence of a clear distinction between a person’s office and private residence or between private and business activities (</a:t>
            </a:r>
            <a:r>
              <a:rPr lang="en-US" i="1" dirty="0" err="1"/>
              <a:t>Niemietz</a:t>
            </a:r>
            <a:r>
              <a:rPr lang="en-US" i="1" dirty="0"/>
              <a:t> v. Germany</a:t>
            </a:r>
            <a:r>
              <a:rPr lang="en-US" dirty="0"/>
              <a:t>, §§ 29-31); </a:t>
            </a:r>
          </a:p>
          <a:p>
            <a:r>
              <a:rPr lang="en-US" dirty="0"/>
              <a:t>– will also apply to a company’s registered office, branches or other business premises (</a:t>
            </a:r>
            <a:r>
              <a:rPr lang="en-US" i="1" dirty="0" err="1"/>
              <a:t>Société</a:t>
            </a:r>
            <a:r>
              <a:rPr lang="en-US" i="1" dirty="0"/>
              <a:t> Colas Est and Others v. France</a:t>
            </a:r>
            <a:r>
              <a:rPr lang="en-US" dirty="0"/>
              <a:t>, § 41), and to the business premises of a limited liability company owned and managed by a private individual (</a:t>
            </a:r>
            <a:r>
              <a:rPr lang="en-US" i="1" dirty="0"/>
              <a:t>Buck v. Germany</a:t>
            </a:r>
            <a:r>
              <a:rPr lang="en-US" dirty="0"/>
              <a:t>, § 32); </a:t>
            </a:r>
          </a:p>
          <a:p>
            <a:r>
              <a:rPr lang="en-US" dirty="0"/>
              <a:t>– does not extend to the intention to build a home on a plot of land, or to the fact of having one’s roots in a particular area (</a:t>
            </a:r>
            <a:r>
              <a:rPr lang="en-US" i="1" dirty="0" err="1"/>
              <a:t>Loizidou</a:t>
            </a:r>
            <a:r>
              <a:rPr lang="en-US" i="1" dirty="0"/>
              <a:t> v. Turkey</a:t>
            </a:r>
            <a:r>
              <a:rPr lang="en-US" dirty="0"/>
              <a:t>, § 66); </a:t>
            </a:r>
          </a:p>
          <a:p>
            <a:r>
              <a:rPr lang="en-US" dirty="0"/>
              <a:t>– does not apply to a laundry room belonging jointly to the co-owners of a block of flats and designed for occasional use (</a:t>
            </a:r>
            <a:r>
              <a:rPr lang="en-US" i="1" dirty="0" err="1"/>
              <a:t>Chelu</a:t>
            </a:r>
            <a:r>
              <a:rPr lang="en-US" i="1" dirty="0"/>
              <a:t> v. Romania</a:t>
            </a:r>
            <a:r>
              <a:rPr lang="en-US" dirty="0"/>
              <a:t>, § 45), an artist’s dressing room (</a:t>
            </a:r>
            <a:r>
              <a:rPr lang="en-US" i="1" dirty="0" err="1"/>
              <a:t>Hartung</a:t>
            </a:r>
            <a:r>
              <a:rPr lang="en-US" i="1" dirty="0"/>
              <a:t> v. France </a:t>
            </a:r>
            <a:r>
              <a:rPr lang="en-US" dirty="0"/>
              <a:t>(</a:t>
            </a:r>
            <a:r>
              <a:rPr lang="en-US" dirty="0" err="1"/>
              <a:t>dec.</a:t>
            </a:r>
            <a:r>
              <a:rPr lang="en-US" dirty="0"/>
              <a:t>)) or land on which the owners </a:t>
            </a:r>
            <a:r>
              <a:rPr lang="en-US" dirty="0" err="1"/>
              <a:t>practise</a:t>
            </a:r>
            <a:r>
              <a:rPr lang="en-US" dirty="0"/>
              <a:t> or permit a sport (for example, hunting: </a:t>
            </a:r>
            <a:r>
              <a:rPr lang="en-US" i="1" dirty="0"/>
              <a:t>Friend and Others v. the United Kingdom </a:t>
            </a:r>
            <a:r>
              <a:rPr lang="en-US" dirty="0"/>
              <a:t>(</a:t>
            </a:r>
            <a:r>
              <a:rPr lang="en-US" dirty="0" err="1"/>
              <a:t>dec.</a:t>
            </a:r>
            <a:r>
              <a:rPr lang="en-US" dirty="0"/>
              <a:t>), § 45), or industrial buildings and facilities (for example, a mill, bakery and storage facility, used for purely professional purposes: </a:t>
            </a:r>
            <a:r>
              <a:rPr lang="en-US" i="1" dirty="0" err="1"/>
              <a:t>Khamidov</a:t>
            </a:r>
            <a:r>
              <a:rPr lang="en-US" i="1" dirty="0"/>
              <a:t> v. Russia</a:t>
            </a:r>
            <a:r>
              <a:rPr lang="en-US" dirty="0"/>
              <a:t>, § 131). </a:t>
            </a:r>
          </a:p>
          <a:p>
            <a:r>
              <a:rPr lang="en-US" dirty="0"/>
              <a:t>333. However, where “home” is claimed in respect of property in which there has never, or hardly ever, been any occupation by the applicant or where there has been no occupation for some considerable time, it may be that the links to that property are so attenuated as to cease to raise any, or any separate, issue under Article 8 (see, for example, </a:t>
            </a:r>
            <a:r>
              <a:rPr lang="en-US" i="1" dirty="0" err="1"/>
              <a:t>Andreou</a:t>
            </a:r>
            <a:r>
              <a:rPr lang="en-US" i="1" dirty="0"/>
              <a:t> </a:t>
            </a:r>
            <a:r>
              <a:rPr lang="en-US" i="1" dirty="0" err="1"/>
              <a:t>Papi</a:t>
            </a:r>
            <a:r>
              <a:rPr lang="en-US" i="1" dirty="0"/>
              <a:t> v. Turkey</a:t>
            </a:r>
            <a:r>
              <a:rPr lang="en-US" dirty="0"/>
              <a:t>, § 54). The possibility of inheriting such property does not constitute a sufficiently concrete tie for it to be treated as a “home” (</a:t>
            </a:r>
            <a:r>
              <a:rPr lang="en-US" i="1" dirty="0"/>
              <a:t>Demopoulos and Others v. Turkey </a:t>
            </a:r>
            <a:r>
              <a:rPr lang="en-US" dirty="0"/>
              <a:t>(</a:t>
            </a:r>
            <a:r>
              <a:rPr lang="en-US" dirty="0" err="1"/>
              <a:t>dec.</a:t>
            </a:r>
            <a:r>
              <a:rPr lang="en-US" dirty="0"/>
              <a:t>) [GC], §§ 136-37). </a:t>
            </a:r>
          </a:p>
          <a:p>
            <a:r>
              <a:rPr lang="en-US" dirty="0"/>
              <a:t>334. While there may be a significant overlap between the concept of “home” and that of “property” under Article 1 of Protocol No. 1, the existence of a “home” is not subject to the existence of a right or interest in real property (</a:t>
            </a:r>
            <a:r>
              <a:rPr lang="en-US" i="1" dirty="0" err="1"/>
              <a:t>Surugiu</a:t>
            </a:r>
            <a:r>
              <a:rPr lang="en-US" i="1" dirty="0"/>
              <a:t> v. Romania</a:t>
            </a:r>
            <a:r>
              <a:rPr lang="en-US" dirty="0"/>
              <a:t>, § 63). An individual may have a property right in respect of a building or land for the purposes of Article 1 of Protocol No. 1, without having sufficient ties with it for it to constitute a “home” within the meaning of Article 8 (</a:t>
            </a:r>
            <a:r>
              <a:rPr lang="en-US" i="1" dirty="0" err="1"/>
              <a:t>Khamidov</a:t>
            </a:r>
            <a:r>
              <a:rPr lang="en-US" i="1" dirty="0"/>
              <a:t> v. Russia</a:t>
            </a:r>
            <a:r>
              <a:rPr lang="en-US" dirty="0"/>
              <a:t>, § 128). </a:t>
            </a:r>
          </a:p>
        </p:txBody>
      </p:sp>
    </p:spTree>
    <p:extLst>
      <p:ext uri="{BB962C8B-B14F-4D97-AF65-F5344CB8AC3E}">
        <p14:creationId xmlns:p14="http://schemas.microsoft.com/office/powerpoint/2010/main" val="42761817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(c) Situations coming under the concept of “home” </a:t>
            </a:r>
            <a:endParaRPr lang="en-US" dirty="0"/>
          </a:p>
          <a:p>
            <a:r>
              <a:rPr lang="en-US" dirty="0"/>
              <a:t>335. Possible interferences with the right to respect for one’s home include: </a:t>
            </a:r>
          </a:p>
          <a:p>
            <a:r>
              <a:rPr lang="en-US" dirty="0"/>
              <a:t>– deliberate destruction of the home (</a:t>
            </a:r>
            <a:r>
              <a:rPr lang="en-US" i="1" dirty="0" err="1"/>
              <a:t>Selçuk</a:t>
            </a:r>
            <a:r>
              <a:rPr lang="en-US" i="1" dirty="0"/>
              <a:t> and Asker v. Turkey</a:t>
            </a:r>
            <a:r>
              <a:rPr lang="en-US" dirty="0"/>
              <a:t>, § 86); </a:t>
            </a:r>
          </a:p>
          <a:p>
            <a:r>
              <a:rPr lang="en-US" dirty="0"/>
              <a:t>– refusal to allow displaced persons to return to their homes (</a:t>
            </a:r>
            <a:r>
              <a:rPr lang="en-US" i="1" dirty="0"/>
              <a:t>Cyprus v. Turkey </a:t>
            </a:r>
            <a:r>
              <a:rPr lang="en-US" dirty="0"/>
              <a:t>[GC], §§ 165-77); </a:t>
            </a:r>
          </a:p>
          <a:p>
            <a:r>
              <a:rPr lang="en-US" dirty="0"/>
              <a:t>– eviction (</a:t>
            </a:r>
            <a:r>
              <a:rPr lang="en-US" i="1" dirty="0" err="1"/>
              <a:t>Orlić</a:t>
            </a:r>
            <a:r>
              <a:rPr lang="en-US" i="1" dirty="0"/>
              <a:t> v. Croatia</a:t>
            </a:r>
            <a:r>
              <a:rPr lang="en-US" dirty="0"/>
              <a:t>, § 56 and the references cited therein), including an eviction order which has not yet been enforced (</a:t>
            </a:r>
            <a:r>
              <a:rPr lang="en-US" i="1" dirty="0" err="1"/>
              <a:t>Gladysheva</a:t>
            </a:r>
            <a:r>
              <a:rPr lang="en-US" i="1" dirty="0"/>
              <a:t> v. Russia</a:t>
            </a:r>
            <a:r>
              <a:rPr lang="en-US" dirty="0"/>
              <a:t>, § 91); </a:t>
            </a:r>
          </a:p>
          <a:p>
            <a:r>
              <a:rPr lang="en-US" dirty="0"/>
              <a:t>– searches (</a:t>
            </a:r>
            <a:r>
              <a:rPr lang="en-US" i="1" dirty="0"/>
              <a:t>Murray v. the United Kingdom</a:t>
            </a:r>
            <a:r>
              <a:rPr lang="en-US" dirty="0"/>
              <a:t>, § 88; </a:t>
            </a:r>
            <a:r>
              <a:rPr lang="en-US" i="1" dirty="0"/>
              <a:t>Chappell v. the United Kingdom</a:t>
            </a:r>
            <a:r>
              <a:rPr lang="en-US" dirty="0"/>
              <a:t>, §§ 50-51; </a:t>
            </a:r>
            <a:r>
              <a:rPr lang="en-US" i="1" dirty="0" err="1"/>
              <a:t>Funke</a:t>
            </a:r>
            <a:r>
              <a:rPr lang="en-US" i="1" dirty="0"/>
              <a:t> v. France</a:t>
            </a:r>
            <a:r>
              <a:rPr lang="en-US" dirty="0"/>
              <a:t>, § 48) and other entries by the police (</a:t>
            </a:r>
            <a:r>
              <a:rPr lang="en-US" i="1" dirty="0" err="1"/>
              <a:t>Evcen</a:t>
            </a:r>
            <a:r>
              <a:rPr lang="en-US" i="1" dirty="0"/>
              <a:t> v. the Netherlands</a:t>
            </a:r>
            <a:r>
              <a:rPr lang="en-US" dirty="0"/>
              <a:t>, Commission decision; </a:t>
            </a:r>
            <a:r>
              <a:rPr lang="en-US" i="1" dirty="0" err="1"/>
              <a:t>Kanthak</a:t>
            </a:r>
            <a:r>
              <a:rPr lang="en-US" i="1" dirty="0"/>
              <a:t> v. Germany</a:t>
            </a:r>
            <a:r>
              <a:rPr lang="en-US" dirty="0"/>
              <a:t>, Commission decision); cooperation with the police does not preclude “interference” (</a:t>
            </a:r>
            <a:r>
              <a:rPr lang="en-US" i="1" dirty="0"/>
              <a:t>Saint-Paul Luxembourg S.A. v. Luxembourg</a:t>
            </a:r>
            <a:r>
              <a:rPr lang="en-US" dirty="0"/>
              <a:t>, § 38); the fact that the offence giving rise to the search was committed by a third party is immaterial (</a:t>
            </a:r>
            <a:r>
              <a:rPr lang="en-US" i="1" dirty="0"/>
              <a:t>Buck v. Germany</a:t>
            </a:r>
            <a:r>
              <a:rPr lang="en-US" dirty="0"/>
              <a:t>); </a:t>
            </a:r>
          </a:p>
          <a:p>
            <a:r>
              <a:rPr lang="en-US" dirty="0"/>
              <a:t>– planning decisions (</a:t>
            </a:r>
            <a:r>
              <a:rPr lang="en-US" i="1" dirty="0"/>
              <a:t>Buckley v. the United Kingdom</a:t>
            </a:r>
            <a:r>
              <a:rPr lang="en-US" dirty="0"/>
              <a:t>, § 60) and compulsory-purchase orders (</a:t>
            </a:r>
            <a:r>
              <a:rPr lang="en-US" i="1" dirty="0"/>
              <a:t>Howard v. the United Kingdom</a:t>
            </a:r>
            <a:r>
              <a:rPr lang="en-US" dirty="0"/>
              <a:t>, Commission decision); </a:t>
            </a:r>
          </a:p>
          <a:p>
            <a:r>
              <a:rPr lang="en-US" dirty="0"/>
              <a:t>– the requirement for companies to let tax auditors enter their premises to copy data stored on their servers (</a:t>
            </a:r>
            <a:r>
              <a:rPr lang="en-US" i="1" dirty="0" err="1"/>
              <a:t>Bernh</a:t>
            </a:r>
            <a:r>
              <a:rPr lang="en-US" i="1" dirty="0"/>
              <a:t> Larsen Holding AS and Others v. Norway</a:t>
            </a:r>
            <a:r>
              <a:rPr lang="en-US" dirty="0"/>
              <a:t>, § 106). </a:t>
            </a:r>
          </a:p>
          <a:p>
            <a:endParaRPr lang="en-US" dirty="0"/>
          </a:p>
        </p:txBody>
      </p:sp>
    </p:spTree>
    <p:extLst>
      <p:ext uri="{BB962C8B-B14F-4D97-AF65-F5344CB8AC3E}">
        <p14:creationId xmlns:p14="http://schemas.microsoft.com/office/powerpoint/2010/main" val="29729118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dirty="0"/>
              <a:t>336. Article 8 may also be applicable to severe environmental pollution with a direct impact on the home (</a:t>
            </a:r>
            <a:r>
              <a:rPr lang="en-US" i="1" dirty="0" err="1"/>
              <a:t>López</a:t>
            </a:r>
            <a:r>
              <a:rPr lang="en-US" i="1" dirty="0"/>
              <a:t> </a:t>
            </a:r>
            <a:r>
              <a:rPr lang="en-US" i="1" dirty="0" err="1"/>
              <a:t>Ostra</a:t>
            </a:r>
            <a:r>
              <a:rPr lang="en-US" i="1" dirty="0"/>
              <a:t> v. Spain</a:t>
            </a:r>
            <a:r>
              <a:rPr lang="en-US" dirty="0"/>
              <a:t>, § 51; </a:t>
            </a:r>
            <a:r>
              <a:rPr lang="en-US" i="1" dirty="0"/>
              <a:t>Powell and Rayner v. the United Kingdom</a:t>
            </a:r>
            <a:r>
              <a:rPr lang="en-US" dirty="0"/>
              <a:t>, § 40; </a:t>
            </a:r>
            <a:r>
              <a:rPr lang="en-US" i="1" dirty="0" err="1"/>
              <a:t>Fadeyeva</a:t>
            </a:r>
            <a:r>
              <a:rPr lang="en-US" i="1" dirty="0"/>
              <a:t> v. Russia</a:t>
            </a:r>
            <a:r>
              <a:rPr lang="en-US" dirty="0"/>
              <a:t>, §§ 68-69; </a:t>
            </a:r>
            <a:r>
              <a:rPr lang="en-US" i="1" dirty="0" err="1"/>
              <a:t>Deés</a:t>
            </a:r>
            <a:r>
              <a:rPr lang="en-US" i="1" dirty="0"/>
              <a:t> v. Hungary</a:t>
            </a:r>
            <a:r>
              <a:rPr lang="en-US" dirty="0"/>
              <a:t>, §§ 21-24). This may involve noise, </a:t>
            </a:r>
            <a:r>
              <a:rPr lang="en-US" dirty="0" err="1"/>
              <a:t>odours</a:t>
            </a:r>
            <a:r>
              <a:rPr lang="en-US" dirty="0"/>
              <a:t> or other forms of pollution whose adverse effects make enjoyment of one’s home impossible (for examples, see </a:t>
            </a:r>
            <a:r>
              <a:rPr lang="en-US" i="1" dirty="0"/>
              <a:t>Moreno Gómez v. Spain</a:t>
            </a:r>
            <a:r>
              <a:rPr lang="en-US" dirty="0"/>
              <a:t>, § 53; </a:t>
            </a:r>
            <a:r>
              <a:rPr lang="en-US" i="1" dirty="0" err="1"/>
              <a:t>Martínez</a:t>
            </a:r>
            <a:r>
              <a:rPr lang="en-US" i="1" dirty="0"/>
              <a:t> </a:t>
            </a:r>
            <a:r>
              <a:rPr lang="en-US" i="1" dirty="0" err="1"/>
              <a:t>Martínez</a:t>
            </a:r>
            <a:r>
              <a:rPr lang="en-US" i="1" dirty="0"/>
              <a:t> and </a:t>
            </a:r>
            <a:r>
              <a:rPr lang="en-US" i="1" dirty="0" err="1"/>
              <a:t>Pino</a:t>
            </a:r>
            <a:r>
              <a:rPr lang="en-US" i="1" dirty="0"/>
              <a:t> </a:t>
            </a:r>
            <a:r>
              <a:rPr lang="en-US" i="1" dirty="0" err="1"/>
              <a:t>Manzano</a:t>
            </a:r>
            <a:r>
              <a:rPr lang="en-US" i="1" dirty="0"/>
              <a:t> v. Spain</a:t>
            </a:r>
            <a:r>
              <a:rPr lang="en-US" dirty="0"/>
              <a:t>, §§ 41 and 45) – as opposed to general environmental deterioration and the kinds of nuisance inherent in modern society. The nuisance suffered must therefore attain a certain level of severity (</a:t>
            </a:r>
            <a:r>
              <a:rPr lang="en-US" i="1" dirty="0"/>
              <a:t>Leon and Agnieszka </a:t>
            </a:r>
            <a:r>
              <a:rPr lang="en-US" i="1" dirty="0" err="1"/>
              <a:t>Kania</a:t>
            </a:r>
            <a:r>
              <a:rPr lang="en-US" i="1" dirty="0"/>
              <a:t> v. Poland</a:t>
            </a:r>
            <a:r>
              <a:rPr lang="en-US" dirty="0"/>
              <a:t>, § 100). Such interference may be caused by private or public entities. </a:t>
            </a:r>
          </a:p>
          <a:p>
            <a:r>
              <a:rPr lang="en-US" dirty="0"/>
              <a:t>Article 8 may also apply to risks which have not yet </a:t>
            </a:r>
            <a:r>
              <a:rPr lang="en-US" dirty="0" err="1"/>
              <a:t>materialised</a:t>
            </a:r>
            <a:r>
              <a:rPr lang="en-US" dirty="0"/>
              <a:t> but which could have a direct impact on the home (</a:t>
            </a:r>
            <a:r>
              <a:rPr lang="en-US" i="1" dirty="0"/>
              <a:t>Hardy and </a:t>
            </a:r>
            <a:r>
              <a:rPr lang="en-US" i="1" dirty="0" err="1"/>
              <a:t>Maile</a:t>
            </a:r>
            <a:r>
              <a:rPr lang="en-US" i="1" dirty="0"/>
              <a:t> v. the United Kingdom</a:t>
            </a:r>
            <a:r>
              <a:rPr lang="en-US" dirty="0"/>
              <a:t>, §§ 190-92). </a:t>
            </a:r>
          </a:p>
          <a:p>
            <a:r>
              <a:rPr lang="en-US" dirty="0"/>
              <a:t>337. Some measures touching on enjoyment of the home should, however, be examined under Article 1 of Protocol No. 1. These may include: </a:t>
            </a:r>
          </a:p>
          <a:p>
            <a:r>
              <a:rPr lang="en-US" dirty="0"/>
              <a:t>− standard expropriation cases (</a:t>
            </a:r>
            <a:r>
              <a:rPr lang="en-US" i="1" dirty="0"/>
              <a:t>Mehmet </a:t>
            </a:r>
            <a:r>
              <a:rPr lang="en-US" i="1" dirty="0" err="1"/>
              <a:t>Salih</a:t>
            </a:r>
            <a:r>
              <a:rPr lang="en-US" i="1" dirty="0"/>
              <a:t> and </a:t>
            </a:r>
            <a:r>
              <a:rPr lang="en-US" i="1" dirty="0" err="1"/>
              <a:t>Abdülsamet</a:t>
            </a:r>
            <a:r>
              <a:rPr lang="en-US" i="1" dirty="0"/>
              <a:t> </a:t>
            </a:r>
            <a:r>
              <a:rPr lang="en-US" i="1" dirty="0" err="1"/>
              <a:t>Çakmak</a:t>
            </a:r>
            <a:r>
              <a:rPr lang="en-US" i="1" dirty="0"/>
              <a:t> v. Turkey</a:t>
            </a:r>
            <a:r>
              <a:rPr lang="en-US" dirty="0"/>
              <a:t>, § 22; </a:t>
            </a:r>
            <a:r>
              <a:rPr lang="en-US" i="1" dirty="0" err="1"/>
              <a:t>Mutlu</a:t>
            </a:r>
            <a:r>
              <a:rPr lang="en-US" i="1" dirty="0"/>
              <a:t> v. Turkey</a:t>
            </a:r>
            <a:r>
              <a:rPr lang="en-US" dirty="0"/>
              <a:t>, § 23); </a:t>
            </a:r>
          </a:p>
          <a:p>
            <a:r>
              <a:rPr lang="en-US" dirty="0"/>
              <a:t>– certain aspects of leases such as rent levels (</a:t>
            </a:r>
            <a:r>
              <a:rPr lang="en-US" i="1" dirty="0" err="1"/>
              <a:t>Langborger</a:t>
            </a:r>
            <a:r>
              <a:rPr lang="en-US" i="1" dirty="0"/>
              <a:t> v. Sweden</a:t>
            </a:r>
            <a:r>
              <a:rPr lang="en-US" dirty="0"/>
              <a:t>, § 39). </a:t>
            </a:r>
          </a:p>
          <a:p>
            <a:endParaRPr lang="en-US" dirty="0"/>
          </a:p>
        </p:txBody>
      </p:sp>
    </p:spTree>
    <p:extLst>
      <p:ext uri="{BB962C8B-B14F-4D97-AF65-F5344CB8AC3E}">
        <p14:creationId xmlns:p14="http://schemas.microsoft.com/office/powerpoint/2010/main" val="35910258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5"/>
            <a:ext cx="10515600" cy="4750666"/>
          </a:xfrm>
        </p:spPr>
        <p:txBody>
          <a:bodyPr>
            <a:normAutofit fontScale="55000" lnSpcReduction="20000"/>
          </a:bodyPr>
          <a:lstStyle/>
          <a:p>
            <a:r>
              <a:rPr lang="en-US" dirty="0"/>
              <a:t>338. In the same way, some measures that amount to a violation of Article 8 will not necessarily lead to a finding of a violation of Article 1 of Protocol No. 1 (</a:t>
            </a:r>
            <a:r>
              <a:rPr lang="en-US" i="1" dirty="0" err="1"/>
              <a:t>Surugiu</a:t>
            </a:r>
            <a:r>
              <a:rPr lang="en-US" i="1" dirty="0"/>
              <a:t> v. Romania</a:t>
            </a:r>
            <a:r>
              <a:rPr lang="en-US" dirty="0"/>
              <a:t>) and vice versa (</a:t>
            </a:r>
            <a:r>
              <a:rPr lang="en-US" i="1" dirty="0" err="1"/>
              <a:t>Öneryıldız</a:t>
            </a:r>
            <a:r>
              <a:rPr lang="en-US" i="1" dirty="0"/>
              <a:t> v. Turkey </a:t>
            </a:r>
            <a:r>
              <a:rPr lang="en-US" dirty="0"/>
              <a:t>[GC], § 160). </a:t>
            </a:r>
          </a:p>
          <a:p>
            <a:r>
              <a:rPr lang="en-US" dirty="0"/>
              <a:t>339. In the context of dangerous activities, Article 2 of the Convention may also be applicable (ibid.; </a:t>
            </a:r>
            <a:r>
              <a:rPr lang="en-US" i="1" dirty="0" err="1"/>
              <a:t>Kolyadenko</a:t>
            </a:r>
            <a:r>
              <a:rPr lang="en-US" i="1" dirty="0"/>
              <a:t> and Others v. Russia</a:t>
            </a:r>
            <a:r>
              <a:rPr lang="en-US" dirty="0"/>
              <a:t>, §§ 212-213 and 216). </a:t>
            </a:r>
          </a:p>
          <a:p>
            <a:r>
              <a:rPr lang="en-US" dirty="0"/>
              <a:t>340. Respect for the home may entail the adoption by the public authorities of measures to secure that right (positive obligations) even in the sphere of relations between individuals, such as preventing their entry into and any interference with the home going beyond the normal inconvenience associated with </a:t>
            </a:r>
            <a:r>
              <a:rPr lang="en-US" dirty="0" err="1"/>
              <a:t>neighbourhood</a:t>
            </a:r>
            <a:r>
              <a:rPr lang="en-US" dirty="0"/>
              <a:t> living (</a:t>
            </a:r>
            <a:r>
              <a:rPr lang="en-US" i="1" dirty="0" err="1"/>
              <a:t>Surugiu</a:t>
            </a:r>
            <a:r>
              <a:rPr lang="en-US" i="1" dirty="0"/>
              <a:t> v. Romania</a:t>
            </a:r>
            <a:r>
              <a:rPr lang="en-US" dirty="0"/>
              <a:t>, § 59 and the references cited therein; </a:t>
            </a:r>
            <a:r>
              <a:rPr lang="en-US" i="1" dirty="0" err="1"/>
              <a:t>Novoseletskiy</a:t>
            </a:r>
            <a:r>
              <a:rPr lang="en-US" i="1" dirty="0"/>
              <a:t> v. Ukraine</a:t>
            </a:r>
            <a:r>
              <a:rPr lang="en-US" dirty="0"/>
              <a:t>, § 68). </a:t>
            </a:r>
          </a:p>
          <a:p>
            <a:r>
              <a:rPr lang="en-US" dirty="0"/>
              <a:t>However, this obligation cannot be such as to impose an impossible or disproportionate burden on the national authorities (ibid., § 70). </a:t>
            </a:r>
          </a:p>
          <a:p>
            <a:r>
              <a:rPr lang="en-US" dirty="0"/>
              <a:t>341. In the context of hazardous activities in particular, States have an obligation to set in place regulations geared to the special features of the activity in question, particularly with regard to the level of risk potentially involved. Such regulations must ensure the effective protection of citizens whose lives might be at risk (</a:t>
            </a:r>
            <a:r>
              <a:rPr lang="en-US" i="1" dirty="0"/>
              <a:t>Di </a:t>
            </a:r>
            <a:r>
              <a:rPr lang="en-US" i="1" dirty="0" err="1"/>
              <a:t>Sarno</a:t>
            </a:r>
            <a:r>
              <a:rPr lang="en-US" i="1" dirty="0"/>
              <a:t> and Others v. Italy</a:t>
            </a:r>
            <a:r>
              <a:rPr lang="en-US" dirty="0"/>
              <a:t>, § 106). The fact that management of a public service has been delegated to private entities does not relieve the State of its duty of care (ibid.). </a:t>
            </a:r>
          </a:p>
          <a:p>
            <a:r>
              <a:rPr lang="en-US" dirty="0"/>
              <a:t>342. The State must take reasonable and appropriate measures to protect the right to respect for the home. The Court has </a:t>
            </a:r>
            <a:r>
              <a:rPr lang="en-US" dirty="0" err="1"/>
              <a:t>criticised</a:t>
            </a:r>
            <a:r>
              <a:rPr lang="en-US" dirty="0"/>
              <a:t> the following: </a:t>
            </a:r>
          </a:p>
          <a:p>
            <a:r>
              <a:rPr lang="en-US" dirty="0"/>
              <a:t>− the protracted inability, for several months, to ensure the proper functioning of the waste collection and disposal service (ibid.).; </a:t>
            </a:r>
          </a:p>
          <a:p>
            <a:r>
              <a:rPr lang="en-US" dirty="0"/>
              <a:t>− the negligence of the appropriate authorities in failing to ensure that homes in an area downstream from a reservoir were protected from flooding (</a:t>
            </a:r>
            <a:r>
              <a:rPr lang="en-US" i="1" dirty="0" err="1"/>
              <a:t>Kolyadenko</a:t>
            </a:r>
            <a:r>
              <a:rPr lang="en-US" i="1" dirty="0"/>
              <a:t> and Others v. Russia</a:t>
            </a:r>
            <a:r>
              <a:rPr lang="en-US" dirty="0"/>
              <a:t>, § 216). </a:t>
            </a:r>
          </a:p>
          <a:p>
            <a:r>
              <a:rPr lang="en-US" dirty="0"/>
              <a:t>The procedural obligations stemming from Article 8 also require the public to have access to information enabling them to assess the danger to which they are exposed (</a:t>
            </a:r>
            <a:r>
              <a:rPr lang="en-US" i="1" dirty="0" err="1"/>
              <a:t>Giacomelli</a:t>
            </a:r>
            <a:r>
              <a:rPr lang="en-US" i="1" dirty="0"/>
              <a:t> v. Italy</a:t>
            </a:r>
            <a:r>
              <a:rPr lang="en-US" dirty="0"/>
              <a:t>, § 83). </a:t>
            </a:r>
          </a:p>
        </p:txBody>
      </p:sp>
    </p:spTree>
    <p:extLst>
      <p:ext uri="{BB962C8B-B14F-4D97-AF65-F5344CB8AC3E}">
        <p14:creationId xmlns:p14="http://schemas.microsoft.com/office/powerpoint/2010/main" val="17908872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(d) Scope of the concept of “correspondence” </a:t>
            </a:r>
            <a:endParaRPr lang="en-US" dirty="0"/>
          </a:p>
          <a:p>
            <a:r>
              <a:rPr lang="en-US" dirty="0"/>
              <a:t>343. The right to respect for one’s “correspondence” within the meaning of Article 8 § 1 aims to protect the confidentiality of private communications in the following areas: </a:t>
            </a:r>
          </a:p>
          <a:p>
            <a:r>
              <a:rPr lang="en-US" dirty="0"/>
              <a:t>– letters between individuals, of a private or professional nature (</a:t>
            </a:r>
            <a:r>
              <a:rPr lang="en-US" i="1" dirty="0" err="1"/>
              <a:t>Niemietz</a:t>
            </a:r>
            <a:r>
              <a:rPr lang="en-US" i="1" dirty="0"/>
              <a:t> v. Germany</a:t>
            </a:r>
            <a:r>
              <a:rPr lang="en-US" dirty="0"/>
              <a:t>, § 32 </a:t>
            </a:r>
            <a:r>
              <a:rPr lang="en-US" i="1" dirty="0"/>
              <a:t>in fine</a:t>
            </a:r>
            <a:r>
              <a:rPr lang="en-US" dirty="0"/>
              <a:t>), even where the sender or recipient is a prisoner (</a:t>
            </a:r>
            <a:r>
              <a:rPr lang="en-US" i="1" dirty="0"/>
              <a:t>Silver and Others v. the United Kingdom</a:t>
            </a:r>
            <a:r>
              <a:rPr lang="en-US" dirty="0"/>
              <a:t>, § 84; </a:t>
            </a:r>
            <a:r>
              <a:rPr lang="en-US" i="1" dirty="0"/>
              <a:t>Mehmet Nuri </a:t>
            </a:r>
            <a:r>
              <a:rPr lang="en-US" i="1" dirty="0" err="1"/>
              <a:t>Özen</a:t>
            </a:r>
            <a:r>
              <a:rPr lang="en-US" i="1" dirty="0"/>
              <a:t> and Others v. Turkey</a:t>
            </a:r>
            <a:r>
              <a:rPr lang="en-US" dirty="0"/>
              <a:t>, § 41), including packages seized by customs officials (</a:t>
            </a:r>
            <a:r>
              <a:rPr lang="en-US" i="1" dirty="0"/>
              <a:t>X. v. the United Kingdom</a:t>
            </a:r>
            <a:r>
              <a:rPr lang="en-US" dirty="0"/>
              <a:t>, Commission decision of 12 October 1978); </a:t>
            </a:r>
          </a:p>
          <a:p>
            <a:r>
              <a:rPr lang="en-US" dirty="0"/>
              <a:t>– telephone conversations (</a:t>
            </a:r>
            <a:r>
              <a:rPr lang="en-US" i="1" dirty="0" err="1"/>
              <a:t>Klass</a:t>
            </a:r>
            <a:r>
              <a:rPr lang="en-US" i="1" dirty="0"/>
              <a:t> and Others v. Germany</a:t>
            </a:r>
            <a:r>
              <a:rPr lang="en-US" dirty="0"/>
              <a:t>, §§ 21 and 41; </a:t>
            </a:r>
            <a:r>
              <a:rPr lang="en-US" i="1" dirty="0"/>
              <a:t>Malone v. the United Kingdom</a:t>
            </a:r>
            <a:r>
              <a:rPr lang="en-US" dirty="0"/>
              <a:t>, § 64; </a:t>
            </a:r>
            <a:r>
              <a:rPr lang="en-US" i="1" dirty="0"/>
              <a:t>Margareta and Roger </a:t>
            </a:r>
            <a:r>
              <a:rPr lang="en-US" i="1" dirty="0" err="1"/>
              <a:t>Andersson</a:t>
            </a:r>
            <a:r>
              <a:rPr lang="en-US" i="1" dirty="0"/>
              <a:t> v. Sweden</a:t>
            </a:r>
            <a:r>
              <a:rPr lang="en-US" dirty="0"/>
              <a:t>, § 72), from private or business premises (</a:t>
            </a:r>
            <a:r>
              <a:rPr lang="en-US" i="1" dirty="0" err="1"/>
              <a:t>Halford</a:t>
            </a:r>
            <a:r>
              <a:rPr lang="en-US" i="1" dirty="0"/>
              <a:t> v. the United Kingdom</a:t>
            </a:r>
            <a:r>
              <a:rPr lang="en-US" dirty="0"/>
              <a:t>, §§ 44-46; </a:t>
            </a:r>
            <a:r>
              <a:rPr lang="en-US" i="1" dirty="0"/>
              <a:t>Copland v. the United Kingdom</a:t>
            </a:r>
            <a:r>
              <a:rPr lang="en-US" dirty="0"/>
              <a:t>, § 41), including information relating to them, such as their date and duration and the numbers </a:t>
            </a:r>
            <a:r>
              <a:rPr lang="en-US" dirty="0" err="1"/>
              <a:t>dialled</a:t>
            </a:r>
            <a:r>
              <a:rPr lang="en-US" dirty="0"/>
              <a:t> (</a:t>
            </a:r>
            <a:r>
              <a:rPr lang="en-US" i="1" dirty="0"/>
              <a:t>P.G. and J.H. v. the United Kingdom</a:t>
            </a:r>
            <a:r>
              <a:rPr lang="en-US" dirty="0"/>
              <a:t>, § 42); </a:t>
            </a:r>
          </a:p>
          <a:p>
            <a:r>
              <a:rPr lang="en-US" dirty="0"/>
              <a:t>– pager messages (</a:t>
            </a:r>
            <a:r>
              <a:rPr lang="en-US" i="1" dirty="0"/>
              <a:t>Taylor-</a:t>
            </a:r>
            <a:r>
              <a:rPr lang="en-US" i="1" dirty="0" err="1"/>
              <a:t>Sabori</a:t>
            </a:r>
            <a:r>
              <a:rPr lang="en-US" i="1" dirty="0"/>
              <a:t> v. the United Kingdom</a:t>
            </a:r>
            <a:r>
              <a:rPr lang="en-US" dirty="0"/>
              <a:t>); </a:t>
            </a:r>
          </a:p>
          <a:p>
            <a:endParaRPr lang="en-US" dirty="0"/>
          </a:p>
        </p:txBody>
      </p:sp>
    </p:spTree>
    <p:extLst>
      <p:ext uri="{BB962C8B-B14F-4D97-AF65-F5344CB8AC3E}">
        <p14:creationId xmlns:p14="http://schemas.microsoft.com/office/powerpoint/2010/main" val="1441728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47500" lnSpcReduction="20000"/>
          </a:bodyPr>
          <a:lstStyle/>
          <a:p>
            <a:endParaRPr lang="en-US" dirty="0"/>
          </a:p>
          <a:p>
            <a:r>
              <a:rPr lang="en-US" dirty="0"/>
              <a:t>– older forms of electronic communication such as telexes (</a:t>
            </a:r>
            <a:r>
              <a:rPr lang="en-US" i="1" dirty="0"/>
              <a:t>Christie v. the United Kingdom</a:t>
            </a:r>
            <a:r>
              <a:rPr lang="en-US" dirty="0"/>
              <a:t>, Commission decision); </a:t>
            </a:r>
          </a:p>
          <a:p>
            <a:r>
              <a:rPr lang="en-US" dirty="0"/>
              <a:t>– electronic messages (e-mails) and personal Internet use, including in the workplace (</a:t>
            </a:r>
            <a:r>
              <a:rPr lang="en-US" i="1" dirty="0"/>
              <a:t>Copland v. the United Kingdom</a:t>
            </a:r>
            <a:r>
              <a:rPr lang="en-US" dirty="0"/>
              <a:t>, §§ 41-42); and also the sending of e-mails to a prisoner via the prison mailbox (</a:t>
            </a:r>
            <a:r>
              <a:rPr lang="en-US" i="1" dirty="0" err="1"/>
              <a:t>Helander</a:t>
            </a:r>
            <a:r>
              <a:rPr lang="en-US" i="1" dirty="0"/>
              <a:t> v. Finland </a:t>
            </a:r>
            <a:r>
              <a:rPr lang="en-US" dirty="0"/>
              <a:t>(</a:t>
            </a:r>
            <a:r>
              <a:rPr lang="en-US" dirty="0" err="1"/>
              <a:t>dec.</a:t>
            </a:r>
            <a:r>
              <a:rPr lang="en-US" dirty="0"/>
              <a:t>), § 48); </a:t>
            </a:r>
          </a:p>
          <a:p>
            <a:r>
              <a:rPr lang="en-US" dirty="0"/>
              <a:t>– private radio (</a:t>
            </a:r>
            <a:r>
              <a:rPr lang="en-US" i="1" dirty="0"/>
              <a:t>X. and Y. v. Belgium</a:t>
            </a:r>
            <a:r>
              <a:rPr lang="en-US" dirty="0"/>
              <a:t>, Commission decision), but not when it is on a public wavelength and is thus accessible to others (</a:t>
            </a:r>
            <a:r>
              <a:rPr lang="en-US" i="1" dirty="0"/>
              <a:t>B.C. v. Switzerland</a:t>
            </a:r>
            <a:r>
              <a:rPr lang="en-US" dirty="0"/>
              <a:t>, Commission decision); </a:t>
            </a:r>
          </a:p>
          <a:p>
            <a:r>
              <a:rPr lang="en-US" dirty="0"/>
              <a:t>– correspondence intercepted in the course of business activities or from business premises (</a:t>
            </a:r>
            <a:r>
              <a:rPr lang="en-US" i="1" dirty="0"/>
              <a:t>Kopp v. Switzerland</a:t>
            </a:r>
            <a:r>
              <a:rPr lang="en-US" dirty="0"/>
              <a:t>, § 50; </a:t>
            </a:r>
            <a:r>
              <a:rPr lang="en-US" i="1" dirty="0" err="1"/>
              <a:t>Halford</a:t>
            </a:r>
            <a:r>
              <a:rPr lang="en-US" i="1" dirty="0"/>
              <a:t> v. the United Kingdom</a:t>
            </a:r>
            <a:r>
              <a:rPr lang="en-US" dirty="0"/>
              <a:t>, §§ 44-46); </a:t>
            </a:r>
          </a:p>
          <a:p>
            <a:r>
              <a:rPr lang="en-US" dirty="0"/>
              <a:t>– electronic data seized during a search of a law office (</a:t>
            </a:r>
            <a:r>
              <a:rPr lang="en-US" i="1" dirty="0" err="1"/>
              <a:t>Wieser</a:t>
            </a:r>
            <a:r>
              <a:rPr lang="en-US" i="1" dirty="0"/>
              <a:t> and </a:t>
            </a:r>
            <a:r>
              <a:rPr lang="en-US" i="1" dirty="0" err="1"/>
              <a:t>Bicos</a:t>
            </a:r>
            <a:r>
              <a:rPr lang="en-US" i="1" dirty="0"/>
              <a:t> </a:t>
            </a:r>
            <a:r>
              <a:rPr lang="en-US" i="1" dirty="0" err="1"/>
              <a:t>Beteiligungen</a:t>
            </a:r>
            <a:r>
              <a:rPr lang="en-US" i="1" dirty="0"/>
              <a:t> GmbH v. Austria</a:t>
            </a:r>
            <a:r>
              <a:rPr lang="en-US" dirty="0"/>
              <a:t>, § 45), </a:t>
            </a:r>
          </a:p>
          <a:p>
            <a:r>
              <a:rPr lang="en-US" dirty="0"/>
              <a:t>– companies’ electronic data on a server (</a:t>
            </a:r>
            <a:r>
              <a:rPr lang="en-US" i="1" dirty="0" err="1"/>
              <a:t>Bernh</a:t>
            </a:r>
            <a:r>
              <a:rPr lang="en-US" i="1" dirty="0"/>
              <a:t> Larsen Holding AS and Others v. Norway</a:t>
            </a:r>
            <a:r>
              <a:rPr lang="en-US" dirty="0"/>
              <a:t>, § 106). </a:t>
            </a:r>
          </a:p>
          <a:p>
            <a:r>
              <a:rPr lang="en-US" dirty="0"/>
              <a:t>344. The content of the correspondence is irrelevant to the question of interference (</a:t>
            </a:r>
            <a:r>
              <a:rPr lang="en-US" i="1" dirty="0"/>
              <a:t>A. v France</a:t>
            </a:r>
            <a:r>
              <a:rPr lang="en-US" dirty="0"/>
              <a:t>, §§ 35-37; </a:t>
            </a:r>
            <a:r>
              <a:rPr lang="en-US" i="1" dirty="0" err="1"/>
              <a:t>Frérot</a:t>
            </a:r>
            <a:r>
              <a:rPr lang="en-US" i="1" dirty="0"/>
              <a:t> v. France</a:t>
            </a:r>
            <a:r>
              <a:rPr lang="en-US" dirty="0"/>
              <a:t>, § 54). </a:t>
            </a:r>
          </a:p>
          <a:p>
            <a:r>
              <a:rPr lang="en-US" dirty="0"/>
              <a:t>345. There is no </a:t>
            </a:r>
            <a:r>
              <a:rPr lang="en-US" i="1" dirty="0"/>
              <a:t>de </a:t>
            </a:r>
            <a:r>
              <a:rPr lang="en-US" i="1" dirty="0" err="1"/>
              <a:t>minimis</a:t>
            </a:r>
            <a:r>
              <a:rPr lang="en-US" i="1" dirty="0"/>
              <a:t> </a:t>
            </a:r>
            <a:r>
              <a:rPr lang="en-US" dirty="0"/>
              <a:t>principle for interference to occur: opening one letter is enough (</a:t>
            </a:r>
            <a:r>
              <a:rPr lang="en-US" i="1" dirty="0" err="1"/>
              <a:t>Narinen</a:t>
            </a:r>
            <a:r>
              <a:rPr lang="en-US" i="1" dirty="0"/>
              <a:t> v. Finland</a:t>
            </a:r>
            <a:r>
              <a:rPr lang="en-US" dirty="0"/>
              <a:t>, § 32; </a:t>
            </a:r>
            <a:r>
              <a:rPr lang="en-US" i="1" dirty="0" err="1"/>
              <a:t>Idalov</a:t>
            </a:r>
            <a:r>
              <a:rPr lang="en-US" i="1" dirty="0"/>
              <a:t> v. Russia </a:t>
            </a:r>
            <a:r>
              <a:rPr lang="en-US" dirty="0"/>
              <a:t>[GC], § 197). </a:t>
            </a:r>
          </a:p>
          <a:p>
            <a:r>
              <a:rPr lang="en-US" dirty="0"/>
              <a:t>346. To date, the Court has found the following positive obligations specifically in relation to correspondence: </a:t>
            </a:r>
          </a:p>
          <a:p>
            <a:r>
              <a:rPr lang="en-US" dirty="0"/>
              <a:t>– the obligation to prevent disclosure into the public domain of private conversations (</a:t>
            </a:r>
            <a:r>
              <a:rPr lang="en-US" i="1" dirty="0" err="1"/>
              <a:t>Craxi</a:t>
            </a:r>
            <a:r>
              <a:rPr lang="en-US" i="1" dirty="0"/>
              <a:t> v. Italy (no. 2)</a:t>
            </a:r>
            <a:r>
              <a:rPr lang="en-US" dirty="0"/>
              <a:t>, §§ 68-76); </a:t>
            </a:r>
          </a:p>
          <a:p>
            <a:r>
              <a:rPr lang="en-US" dirty="0"/>
              <a:t>– the obligation to help prisoners write by providing the necessary materials (</a:t>
            </a:r>
            <a:r>
              <a:rPr lang="en-US" i="1" dirty="0" err="1"/>
              <a:t>Cotleţ</a:t>
            </a:r>
            <a:r>
              <a:rPr lang="en-US" i="1" dirty="0"/>
              <a:t> v. Romania</a:t>
            </a:r>
            <a:r>
              <a:rPr lang="en-US" dirty="0"/>
              <a:t>, §§ 60-65; </a:t>
            </a:r>
            <a:r>
              <a:rPr lang="en-US" i="1" dirty="0" err="1"/>
              <a:t>Gagiu</a:t>
            </a:r>
            <a:r>
              <a:rPr lang="en-US" i="1" dirty="0"/>
              <a:t> v. Romania</a:t>
            </a:r>
            <a:r>
              <a:rPr lang="en-US" dirty="0"/>
              <a:t>, § 91); </a:t>
            </a:r>
          </a:p>
          <a:p>
            <a:r>
              <a:rPr lang="en-US" dirty="0"/>
              <a:t>– the obligation to execute a Constitutional Court judgment ordering the destruction of audio cassettes containing recordings of telephone conversations between a lawyer and his client (</a:t>
            </a:r>
            <a:r>
              <a:rPr lang="en-US" i="1" dirty="0" err="1"/>
              <a:t>Chadimová</a:t>
            </a:r>
            <a:r>
              <a:rPr lang="en-US" i="1" dirty="0"/>
              <a:t> v. the Czech Republic</a:t>
            </a:r>
            <a:r>
              <a:rPr lang="en-US" dirty="0"/>
              <a:t>, § 146). </a:t>
            </a:r>
          </a:p>
          <a:p>
            <a:endParaRPr lang="en-US" dirty="0"/>
          </a:p>
        </p:txBody>
      </p:sp>
    </p:spTree>
    <p:extLst>
      <p:ext uri="{BB962C8B-B14F-4D97-AF65-F5344CB8AC3E}">
        <p14:creationId xmlns:p14="http://schemas.microsoft.com/office/powerpoint/2010/main" val="28712287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40874"/>
            <a:ext cx="10515600" cy="5227782"/>
          </a:xfrm>
        </p:spPr>
        <p:txBody>
          <a:bodyPr>
            <a:normAutofit fontScale="62500" lnSpcReduction="20000"/>
          </a:bodyPr>
          <a:lstStyle/>
          <a:p>
            <a:r>
              <a:rPr lang="en-US" b="1" dirty="0"/>
              <a:t>Manifestly ill-founded </a:t>
            </a:r>
          </a:p>
          <a:p>
            <a:r>
              <a:rPr lang="en-US" b="1" dirty="0"/>
              <a:t>Article 35 § 3 (a) – Admissibility criteria </a:t>
            </a:r>
            <a:endParaRPr lang="en-US" dirty="0"/>
          </a:p>
          <a:p>
            <a:r>
              <a:rPr lang="en-US" dirty="0"/>
              <a:t>“3. The Court shall declare inadmissible any individual application submitted under Article 34 if it considers that: </a:t>
            </a:r>
          </a:p>
          <a:p>
            <a:r>
              <a:rPr lang="en-US" dirty="0"/>
              <a:t>(a) the application is … manifestly ill-founded …” </a:t>
            </a:r>
          </a:p>
          <a:p>
            <a:r>
              <a:rPr lang="en-US" i="1" dirty="0"/>
              <a:t>1. General introduction </a:t>
            </a:r>
            <a:endParaRPr lang="en-US" dirty="0"/>
          </a:p>
          <a:p>
            <a:r>
              <a:rPr lang="en-US" dirty="0"/>
              <a:t>375. Even where an application is compatible with the Convention and all the formal admissibility conditions have been met, the Court may nevertheless declare it inadmissible for reasons relating to the examination on the merits. By far the most common reason is that the application is considered to be manifestly ill-founded. It is true that the use of the term “manifestly” in Article 35 § 3 (a) may cause confusion: if taken literally, it might be understood to mean that an application will only be declared inadmissible on this ground if it is immediately obvious to the average reader that it is far-fetched and lacks foundation. However, it is clear from the settled and abundant case-law of the Convention institutions (that is, the Court and, before 1 November 1998, the European Commission of Human Rights) that the expression is to be construed more broadly, in terms of the final outcome of the case. In fact, any application will be considered “manifestly ill-founded” if a preliminary examination of its substance does not disclose any appearance of a violation of the rights guaranteed by the Convention, with the result that it can be declared inadmissible at the outset without proceeding to a formal examination on the merits (which would normally result in a judgment). </a:t>
            </a:r>
          </a:p>
          <a:p>
            <a:r>
              <a:rPr lang="en-US" dirty="0"/>
              <a:t>376. The fact that the Court, in order to conclude that an application is manifestly ill-founded, sometimes needs to invite observations from the parties and enter into lengthy and detailed reasoning in its decision does nothing to alter the “manifestly” ill-founded nature of the application (</a:t>
            </a:r>
            <a:r>
              <a:rPr lang="en-US" i="1" dirty="0" err="1"/>
              <a:t>Mentzen</a:t>
            </a:r>
            <a:r>
              <a:rPr lang="en-US" i="1" dirty="0"/>
              <a:t> v. Latvia </a:t>
            </a:r>
            <a:r>
              <a:rPr lang="en-US" dirty="0"/>
              <a:t>(</a:t>
            </a:r>
            <a:r>
              <a:rPr lang="en-US" dirty="0" err="1"/>
              <a:t>dec.</a:t>
            </a:r>
            <a:r>
              <a:rPr lang="en-US" dirty="0"/>
              <a:t>)). </a:t>
            </a:r>
          </a:p>
        </p:txBody>
      </p:sp>
    </p:spTree>
    <p:extLst>
      <p:ext uri="{BB962C8B-B14F-4D97-AF65-F5344CB8AC3E}">
        <p14:creationId xmlns:p14="http://schemas.microsoft.com/office/powerpoint/2010/main" val="28039320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524000"/>
            <a:ext cx="10515600" cy="4828454"/>
          </a:xfrm>
        </p:spPr>
        <p:txBody>
          <a:bodyPr>
            <a:normAutofit fontScale="62500" lnSpcReduction="20000"/>
          </a:bodyPr>
          <a:lstStyle/>
          <a:p>
            <a:r>
              <a:rPr lang="en-US" dirty="0"/>
              <a:t>377. The majority of manifestly ill-founded applications are declared inadmissible </a:t>
            </a:r>
            <a:r>
              <a:rPr lang="en-US" i="1" dirty="0"/>
              <a:t>de </a:t>
            </a:r>
            <a:r>
              <a:rPr lang="en-US" i="1" dirty="0" err="1"/>
              <a:t>plano</a:t>
            </a:r>
            <a:r>
              <a:rPr lang="en-US" i="1" dirty="0"/>
              <a:t> </a:t>
            </a:r>
            <a:r>
              <a:rPr lang="en-US" dirty="0"/>
              <a:t>by a single judge or a three-judge committee (Articles 27 and 28 of the Convention). However, some applications of this type are examined by a Chamber or even – in exceptional cases – by the Grand Chamber (</a:t>
            </a:r>
            <a:r>
              <a:rPr lang="en-US" i="1" dirty="0" err="1"/>
              <a:t>Gratzinger</a:t>
            </a:r>
            <a:r>
              <a:rPr lang="en-US" i="1" dirty="0"/>
              <a:t> and </a:t>
            </a:r>
            <a:r>
              <a:rPr lang="en-US" i="1" dirty="0" err="1"/>
              <a:t>Gratzingerova</a:t>
            </a:r>
            <a:r>
              <a:rPr lang="en-US" i="1" dirty="0"/>
              <a:t> v. the Czech Republic </a:t>
            </a:r>
            <a:r>
              <a:rPr lang="en-US" dirty="0"/>
              <a:t>(</a:t>
            </a:r>
            <a:r>
              <a:rPr lang="en-US" dirty="0" err="1"/>
              <a:t>dec.</a:t>
            </a:r>
            <a:r>
              <a:rPr lang="en-US" dirty="0"/>
              <a:t>) [GC]; </a:t>
            </a:r>
            <a:r>
              <a:rPr lang="en-US" i="1" dirty="0"/>
              <a:t>Demopoulos and Others v. Turkey </a:t>
            </a:r>
            <a:r>
              <a:rPr lang="en-US" dirty="0"/>
              <a:t>(</a:t>
            </a:r>
            <a:r>
              <a:rPr lang="en-US" dirty="0" err="1"/>
              <a:t>dec.</a:t>
            </a:r>
            <a:r>
              <a:rPr lang="en-US" dirty="0"/>
              <a:t>) [GC]). </a:t>
            </a:r>
          </a:p>
          <a:p>
            <a:r>
              <a:rPr lang="en-US" dirty="0"/>
              <a:t>378. The term “manifestly ill-founded” may apply to the application as a whole or to a particular complaint within the broader context of a case. Hence, in some cases, part of the application may be rejected as being of a “fourth-instance” nature, whereas the remainder is declared admissible and may even result in a finding of a violation of the Convention. It is therefore more accurate to refer to “manifestly ill-founded complaints”. </a:t>
            </a:r>
          </a:p>
          <a:p>
            <a:r>
              <a:rPr lang="en-US" dirty="0"/>
              <a:t>379. In order to understand the meaning and scope of the notion of “manifestly ill-founded”, it is important to remember that one of the fundamental principles underpinning the whole Convention system is the principle of subsidiarity. In the particular context of the European Court of Human Rights, this means that the task of securing respect for implementing and enforcing the rights enshrined in the Convention falls first to the authorities of the Contracting States rather than to the Court. Only where the domestic authorities fail in their obligations may the Court intervene (</a:t>
            </a:r>
            <a:r>
              <a:rPr lang="en-US" i="1" dirty="0" err="1"/>
              <a:t>Scordino</a:t>
            </a:r>
            <a:r>
              <a:rPr lang="en-US" i="1" dirty="0"/>
              <a:t> v. Italy (no. 1) </a:t>
            </a:r>
            <a:r>
              <a:rPr lang="en-US" dirty="0"/>
              <a:t>[GC], § 140). It is therefore best for the facts of the case to be investigated and the issues examined in so far as possible at the domestic level, so that the domestic authorities, who by reason of their direct and continuous contact with the vital forces of their countries are best placed to do so, can act to put right any alleged breaches of the Convention (</a:t>
            </a:r>
            <a:r>
              <a:rPr lang="en-US" i="1" dirty="0" err="1"/>
              <a:t>Varnava</a:t>
            </a:r>
            <a:r>
              <a:rPr lang="en-US" i="1" dirty="0"/>
              <a:t> and Others v. Turkey </a:t>
            </a:r>
            <a:r>
              <a:rPr lang="en-US" dirty="0"/>
              <a:t>[GC], § 164). </a:t>
            </a:r>
          </a:p>
          <a:p>
            <a:r>
              <a:rPr lang="en-US" dirty="0"/>
              <a:t>380. Manifestly ill-founded complaints can be divided into four categories: “fourth-instance” complaints, complaints where there has clearly or apparently been no violation, unsubstantiated complaints and, finally, confused or far-fetched complaints. </a:t>
            </a:r>
          </a:p>
        </p:txBody>
      </p:sp>
    </p:spTree>
    <p:extLst>
      <p:ext uri="{BB962C8B-B14F-4D97-AF65-F5344CB8AC3E}">
        <p14:creationId xmlns:p14="http://schemas.microsoft.com/office/powerpoint/2010/main" val="40122008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i="1" dirty="0"/>
              <a:t>2. “Fourth instance” </a:t>
            </a:r>
            <a:endParaRPr lang="en-US" dirty="0"/>
          </a:p>
          <a:p>
            <a:r>
              <a:rPr lang="en-US" dirty="0"/>
              <a:t>381. One particular category of complaints submitted to the Court comprises what are commonly referred to as “fourth-instance” complaints. This term – which does not feature in the text of the Convention and has become established through the case-law of the Convention institutions (</a:t>
            </a:r>
            <a:r>
              <a:rPr lang="en-US" i="1" dirty="0" err="1"/>
              <a:t>Kemmache</a:t>
            </a:r>
            <a:r>
              <a:rPr lang="en-US" i="1" dirty="0"/>
              <a:t> v. France (no. 3)</a:t>
            </a:r>
            <a:r>
              <a:rPr lang="en-US" dirty="0"/>
              <a:t>, § 44) – is somewhat paradoxical, as it places the emphasis on what the Court is not: it is not a court of appeal or a court which can quash rulings given by the courts in the States Parties to the Convention or retry cases heard by them, nor can it re-examine cases in the same way as a Supreme Court. Fourth-instance applications therefore stem from a misapprehension on the part of the applicants as to the Court’s role and the nature of the judicial machinery established by the Convention. </a:t>
            </a:r>
          </a:p>
          <a:p>
            <a:r>
              <a:rPr lang="en-US" dirty="0"/>
              <a:t>382. Despite its distinctive features, the Convention remains an international treaty which obeys the same rules as other inter-State treaties, in particular those laid down in the Vienna Convention on the Law of Treaties (</a:t>
            </a:r>
            <a:r>
              <a:rPr lang="en-US" i="1" dirty="0" err="1"/>
              <a:t>Demir</a:t>
            </a:r>
            <a:r>
              <a:rPr lang="en-US" i="1" dirty="0"/>
              <a:t> and </a:t>
            </a:r>
            <a:r>
              <a:rPr lang="en-US" i="1" dirty="0" err="1"/>
              <a:t>Baykara</a:t>
            </a:r>
            <a:r>
              <a:rPr lang="en-US" i="1" dirty="0"/>
              <a:t> v. Turkey </a:t>
            </a:r>
            <a:r>
              <a:rPr lang="en-US" dirty="0"/>
              <a:t>[GC], § 65). The Court cannot therefore overstep the boundaries of the general powers which the Contracting States, of their sovereign will, have delegated to it. These limits are defined by Article 19 of the Convention, which provides: </a:t>
            </a:r>
          </a:p>
          <a:p>
            <a:r>
              <a:rPr lang="en-US" dirty="0"/>
              <a:t>“To ensure the observance of the engagements undertaken by the High Contracting Parties in the Convention and the Protocols thereto, there shall be set up a European Court of Human Rights …” </a:t>
            </a:r>
          </a:p>
          <a:p>
            <a:r>
              <a:rPr lang="en-US" dirty="0"/>
              <a:t>383. Accordingly, the Court’s powers are limited to verifying the Contracting States’ compliance with the human rights engagements they undertook in acceding to the Convention (and the Protocols thereto). Furthermore, in the absence of powers to intervene directly in the legal systems of the Contracting States, the Court must respect the autonomy of those legal systems. That means that it is not its task to deal with errors of fact or law allegedly committed by a national court unless and in so far as such errors may have infringed rights and freedoms protected by the Convention. It may not itself assess the facts which have led a national court to adopt one decision rather than another. If it were otherwise, the Court would be acting as a court of third or fourth instance, which would be to disregard the limits imposed on its action (</a:t>
            </a:r>
            <a:r>
              <a:rPr lang="en-US" i="1" dirty="0" err="1"/>
              <a:t>García</a:t>
            </a:r>
            <a:r>
              <a:rPr lang="en-US" i="1" dirty="0"/>
              <a:t> Ruiz v. Spain </a:t>
            </a:r>
            <a:r>
              <a:rPr lang="en-US" dirty="0"/>
              <a:t>[GC], § 28; </a:t>
            </a:r>
            <a:r>
              <a:rPr lang="en-US" i="1" dirty="0" err="1"/>
              <a:t>Perlala</a:t>
            </a:r>
            <a:r>
              <a:rPr lang="en-US" i="1" dirty="0"/>
              <a:t> v. Greece</a:t>
            </a:r>
            <a:r>
              <a:rPr lang="en-US" dirty="0"/>
              <a:t>, § 25).</a:t>
            </a:r>
          </a:p>
        </p:txBody>
      </p:sp>
    </p:spTree>
    <p:extLst>
      <p:ext uri="{BB962C8B-B14F-4D97-AF65-F5344CB8AC3E}">
        <p14:creationId xmlns:p14="http://schemas.microsoft.com/office/powerpoint/2010/main" val="28998232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68582"/>
            <a:ext cx="10515600" cy="5061527"/>
          </a:xfrm>
        </p:spPr>
        <p:txBody>
          <a:bodyPr>
            <a:normAutofit fontScale="47500" lnSpcReduction="20000"/>
          </a:bodyPr>
          <a:lstStyle/>
          <a:p>
            <a:r>
              <a:rPr lang="en-US" dirty="0"/>
              <a:t>384. In the light of the above considerations, the Court may not, as a general rule, question the findings and conclusions of the domestic courts as regards: </a:t>
            </a:r>
          </a:p>
          <a:p>
            <a:r>
              <a:rPr lang="en-US" dirty="0"/>
              <a:t>− the establishment of the facts of the case; </a:t>
            </a:r>
          </a:p>
          <a:p>
            <a:r>
              <a:rPr lang="en-US" dirty="0"/>
              <a:t>− the interpretation and application of domestic law; </a:t>
            </a:r>
          </a:p>
          <a:p>
            <a:r>
              <a:rPr lang="en-US" dirty="0"/>
              <a:t>− the admissibility and assessment of evidence at the trial; </a:t>
            </a:r>
          </a:p>
          <a:p>
            <a:r>
              <a:rPr lang="en-US" dirty="0"/>
              <a:t>− the substantive fairness of the outcome of a civil dispute; </a:t>
            </a:r>
          </a:p>
          <a:p>
            <a:r>
              <a:rPr lang="en-US" dirty="0"/>
              <a:t>− the guilt or innocence of the accused in criminal proceedings. </a:t>
            </a:r>
          </a:p>
          <a:p>
            <a:endParaRPr lang="en-US" dirty="0"/>
          </a:p>
          <a:p>
            <a:r>
              <a:rPr lang="en-US" dirty="0"/>
              <a:t>385. The only circumstance in which the Court may, as an exception to this rule, question the findings and conclusions in question is where the latter are flagrantly and manifestly arbitrary, in a manner which flies in the face of justice and common sense and gives rise in itself to a violation of the Convention (</a:t>
            </a:r>
            <a:r>
              <a:rPr lang="en-US" i="1" dirty="0" err="1"/>
              <a:t>Sisojeva</a:t>
            </a:r>
            <a:r>
              <a:rPr lang="en-US" i="1" dirty="0"/>
              <a:t> and Others v. Latvia </a:t>
            </a:r>
            <a:r>
              <a:rPr lang="en-US" dirty="0"/>
              <a:t>(striking out) [GC], § 89). </a:t>
            </a:r>
          </a:p>
          <a:p>
            <a:r>
              <a:rPr lang="en-US" dirty="0"/>
              <a:t>386. Fourth-instance complaints may be lodged under any substantive provision of the Convention and irrespective of the legal sphere to which the proceedings belong at domestic level. The fourth-instance doctrine is applied, for instance, in the following cases: </a:t>
            </a:r>
          </a:p>
          <a:p>
            <a:r>
              <a:rPr lang="en-US" dirty="0"/>
              <a:t>− civil cases (</a:t>
            </a:r>
            <a:r>
              <a:rPr lang="en-US" i="1" dirty="0" err="1"/>
              <a:t>García</a:t>
            </a:r>
            <a:r>
              <a:rPr lang="en-US" i="1" dirty="0"/>
              <a:t> Ruiz v. Spain </a:t>
            </a:r>
            <a:r>
              <a:rPr lang="en-US" dirty="0"/>
              <a:t>[GC], § 28; </a:t>
            </a:r>
            <a:r>
              <a:rPr lang="en-US" i="1" dirty="0" err="1"/>
              <a:t>Pla</a:t>
            </a:r>
            <a:r>
              <a:rPr lang="en-US" i="1" dirty="0"/>
              <a:t> and </a:t>
            </a:r>
            <a:r>
              <a:rPr lang="en-US" i="1" dirty="0" err="1"/>
              <a:t>Puncernau</a:t>
            </a:r>
            <a:r>
              <a:rPr lang="en-US" i="1" dirty="0"/>
              <a:t> v. Andorra</a:t>
            </a:r>
            <a:r>
              <a:rPr lang="en-US" dirty="0"/>
              <a:t>, § 26); </a:t>
            </a:r>
          </a:p>
          <a:p>
            <a:r>
              <a:rPr lang="en-US" dirty="0"/>
              <a:t>− criminal cases (</a:t>
            </a:r>
            <a:r>
              <a:rPr lang="en-US" i="1" dirty="0" err="1"/>
              <a:t>Perlala</a:t>
            </a:r>
            <a:r>
              <a:rPr lang="en-US" i="1" dirty="0"/>
              <a:t> v. Greece</a:t>
            </a:r>
            <a:r>
              <a:rPr lang="en-US" dirty="0"/>
              <a:t>, § 25; </a:t>
            </a:r>
            <a:r>
              <a:rPr lang="en-US" i="1" dirty="0"/>
              <a:t>Khan v. the United Kingdom</a:t>
            </a:r>
            <a:r>
              <a:rPr lang="en-US" dirty="0"/>
              <a:t>, § 34); </a:t>
            </a:r>
          </a:p>
          <a:p>
            <a:r>
              <a:rPr lang="en-US" dirty="0"/>
              <a:t>− taxation cases (</a:t>
            </a:r>
            <a:r>
              <a:rPr lang="en-US" i="1" dirty="0" err="1"/>
              <a:t>Dukmedjian</a:t>
            </a:r>
            <a:r>
              <a:rPr lang="en-US" i="1" dirty="0"/>
              <a:t> v. France</a:t>
            </a:r>
            <a:r>
              <a:rPr lang="en-US" dirty="0"/>
              <a:t>, § 71); </a:t>
            </a:r>
          </a:p>
          <a:p>
            <a:r>
              <a:rPr lang="en-US" dirty="0"/>
              <a:t>− cases concerning social issues (</a:t>
            </a:r>
            <a:r>
              <a:rPr lang="en-US" i="1" dirty="0"/>
              <a:t>Marion v. France</a:t>
            </a:r>
            <a:r>
              <a:rPr lang="en-US" dirty="0"/>
              <a:t>, § 22); </a:t>
            </a:r>
          </a:p>
          <a:p>
            <a:r>
              <a:rPr lang="en-US" dirty="0"/>
              <a:t>− administrative cases (</a:t>
            </a:r>
            <a:r>
              <a:rPr lang="en-US" i="1" dirty="0" err="1"/>
              <a:t>Agathos</a:t>
            </a:r>
            <a:r>
              <a:rPr lang="en-US" i="1" dirty="0"/>
              <a:t> and Others v. Greece</a:t>
            </a:r>
            <a:r>
              <a:rPr lang="en-US" dirty="0"/>
              <a:t>, § 26); </a:t>
            </a:r>
          </a:p>
          <a:p>
            <a:r>
              <a:rPr lang="en-US" dirty="0"/>
              <a:t>− cases concerning voting rights (</a:t>
            </a:r>
            <a:r>
              <a:rPr lang="en-US" i="1" dirty="0" err="1"/>
              <a:t>Ādamsons</a:t>
            </a:r>
            <a:r>
              <a:rPr lang="en-US" i="1" dirty="0"/>
              <a:t> v. Latvia</a:t>
            </a:r>
            <a:r>
              <a:rPr lang="en-US" dirty="0"/>
              <a:t>, § 118); </a:t>
            </a:r>
          </a:p>
          <a:p>
            <a:r>
              <a:rPr lang="en-US" dirty="0"/>
              <a:t>− cases concerning the entry, residence and removal of non-nationals (</a:t>
            </a:r>
            <a:r>
              <a:rPr lang="en-US" i="1" dirty="0" err="1"/>
              <a:t>Sisojeva</a:t>
            </a:r>
            <a:r>
              <a:rPr lang="en-US" i="1" dirty="0"/>
              <a:t> and Others v. Latvia </a:t>
            </a:r>
            <a:r>
              <a:rPr lang="en-US" dirty="0"/>
              <a:t>(striking out) [GC]). </a:t>
            </a:r>
          </a:p>
          <a:p>
            <a:endParaRPr lang="en-US" dirty="0"/>
          </a:p>
        </p:txBody>
      </p:sp>
    </p:spTree>
    <p:extLst>
      <p:ext uri="{BB962C8B-B14F-4D97-AF65-F5344CB8AC3E}">
        <p14:creationId xmlns:p14="http://schemas.microsoft.com/office/powerpoint/2010/main" val="917804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a:off x="1043886" y="1690688"/>
            <a:ext cx="10104227" cy="4224080"/>
          </a:xfrm>
          <a:prstGeom prst="rect">
            <a:avLst/>
          </a:prstGeom>
        </p:spPr>
      </p:pic>
    </p:spTree>
    <p:extLst>
      <p:ext uri="{BB962C8B-B14F-4D97-AF65-F5344CB8AC3E}">
        <p14:creationId xmlns:p14="http://schemas.microsoft.com/office/powerpoint/2010/main" val="39019819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lnSpcReduction="10000"/>
          </a:bodyPr>
          <a:lstStyle/>
          <a:p>
            <a:r>
              <a:rPr lang="en-US" b="1" dirty="0"/>
              <a:t>No significant disadvantage </a:t>
            </a:r>
            <a:endParaRPr lang="en-US" dirty="0"/>
          </a:p>
          <a:p>
            <a:r>
              <a:rPr lang="en-US" b="1" dirty="0"/>
              <a:t>Article 35 § 3 (b) – Admissibility criteria </a:t>
            </a:r>
            <a:endParaRPr lang="en-US" dirty="0"/>
          </a:p>
          <a:p>
            <a:r>
              <a:rPr lang="en-US" dirty="0"/>
              <a:t>“3. The Court shall declare inadmissible any individual application submitted under Article 34 if it considers that: </a:t>
            </a:r>
          </a:p>
          <a:p>
            <a:r>
              <a:rPr lang="en-US" dirty="0"/>
              <a:t>… </a:t>
            </a:r>
          </a:p>
          <a:p>
            <a:r>
              <a:rPr lang="en-US" dirty="0"/>
              <a:t>(b) the applicant has not suffered a significant disadvantage, unless respect for human rights as defined in the Convention and the Protocols thereto requires an examination of the application on the merits and provided that no case may be rejected on this ground which has not been duly considered by a domestic tribunal.” </a:t>
            </a:r>
          </a:p>
        </p:txBody>
      </p:sp>
    </p:spTree>
    <p:extLst>
      <p:ext uri="{BB962C8B-B14F-4D97-AF65-F5344CB8AC3E}">
        <p14:creationId xmlns:p14="http://schemas.microsoft.com/office/powerpoint/2010/main" val="34738767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i="1" dirty="0"/>
              <a:t>1. Background to the new criterion </a:t>
            </a:r>
            <a:endParaRPr lang="en-US" dirty="0"/>
          </a:p>
          <a:p>
            <a:r>
              <a:rPr lang="en-US" dirty="0"/>
              <a:t>405. A new admissibility criterion was added to the criteria laid down in Article 35 with the entry into force of Protocol No. 14 on 1 June 2010. In accordance with Article 20 of the Protocol, the new provision will apply to all applications pending before the Court, except those declared admissible. Accordingly, in </a:t>
            </a:r>
            <a:r>
              <a:rPr lang="en-US" i="1" dirty="0" err="1"/>
              <a:t>Vistiņš</a:t>
            </a:r>
            <a:r>
              <a:rPr lang="en-US" i="1" dirty="0"/>
              <a:t> and </a:t>
            </a:r>
            <a:r>
              <a:rPr lang="en-US" i="1" dirty="0" err="1"/>
              <a:t>Perepjolkins</a:t>
            </a:r>
            <a:r>
              <a:rPr lang="en-US" i="1" dirty="0"/>
              <a:t> v. Latvia </a:t>
            </a:r>
            <a:r>
              <a:rPr lang="en-US" dirty="0"/>
              <a:t>[GC], § 66, the government’s preliminary objection raising no significant disadvantage was dismissed because the application was declared admissible in 2006, before the entry into force of Protocol No. 14. </a:t>
            </a:r>
          </a:p>
          <a:p>
            <a:r>
              <a:rPr lang="en-US" dirty="0"/>
              <a:t>The introduction of this criterion was considered necessary in view of the ever-increasing caseload of the Court. It provides the Court with an additional tool which should assist it in concentrating on cases which warrant an examination on the merits. In other words, it enables the Court to reject cases considered as “minor” pursuant to the principle whereby judges should not deal with such cases (“</a:t>
            </a:r>
            <a:r>
              <a:rPr lang="en-US" i="1" dirty="0"/>
              <a:t>de </a:t>
            </a:r>
            <a:r>
              <a:rPr lang="en-US" i="1" dirty="0" err="1"/>
              <a:t>minimis</a:t>
            </a:r>
            <a:r>
              <a:rPr lang="en-US" i="1" dirty="0"/>
              <a:t> non </a:t>
            </a:r>
            <a:r>
              <a:rPr lang="en-US" i="1" dirty="0" err="1"/>
              <a:t>curat</a:t>
            </a:r>
            <a:r>
              <a:rPr lang="en-US" i="1" dirty="0"/>
              <a:t> praetor</a:t>
            </a:r>
            <a:r>
              <a:rPr lang="en-US" dirty="0"/>
              <a:t>”). 406. The “</a:t>
            </a:r>
            <a:r>
              <a:rPr lang="en-US" i="1" dirty="0"/>
              <a:t>de </a:t>
            </a:r>
            <a:r>
              <a:rPr lang="en-US" i="1" dirty="0" err="1"/>
              <a:t>minimis</a:t>
            </a:r>
            <a:r>
              <a:rPr lang="en-US" dirty="0"/>
              <a:t>” notion, while not formally being part of the European Convention on Human Rights until 1 June 2010, nevertheless has been evoked in several dissenting opinions of members of the Commission (see Commission reports in </a:t>
            </a:r>
            <a:r>
              <a:rPr lang="en-US" i="1" dirty="0" err="1"/>
              <a:t>Eyoum-Priso</a:t>
            </a:r>
            <a:r>
              <a:rPr lang="en-US" i="1" dirty="0"/>
              <a:t> v. France</a:t>
            </a:r>
            <a:r>
              <a:rPr lang="en-US" dirty="0"/>
              <a:t>; </a:t>
            </a:r>
            <a:r>
              <a:rPr lang="en-US" i="1" dirty="0"/>
              <a:t>H.F. K.-F. v. Germany</a:t>
            </a:r>
            <a:r>
              <a:rPr lang="en-US" dirty="0"/>
              <a:t>; </a:t>
            </a:r>
            <a:r>
              <a:rPr lang="en-US" i="1" dirty="0" err="1"/>
              <a:t>Lechesne</a:t>
            </a:r>
            <a:r>
              <a:rPr lang="en-US" i="1" dirty="0"/>
              <a:t> v. France</a:t>
            </a:r>
            <a:r>
              <a:rPr lang="en-US" dirty="0"/>
              <a:t>) and of judges of the Court (see, for example, </a:t>
            </a:r>
            <a:r>
              <a:rPr lang="en-US" i="1" dirty="0"/>
              <a:t>Dudgeon v. the United Kingdom</a:t>
            </a:r>
            <a:r>
              <a:rPr lang="en-US" dirty="0"/>
              <a:t>; </a:t>
            </a:r>
            <a:r>
              <a:rPr lang="en-US" i="1" dirty="0"/>
              <a:t>O’Halloran and Francis v. the United Kingdom </a:t>
            </a:r>
            <a:r>
              <a:rPr lang="en-US" dirty="0"/>
              <a:t>[GC]; </a:t>
            </a:r>
            <a:r>
              <a:rPr lang="en-US" i="1" dirty="0" err="1"/>
              <a:t>Micallef</a:t>
            </a:r>
            <a:r>
              <a:rPr lang="en-US" i="1" dirty="0"/>
              <a:t> v. Malta </a:t>
            </a:r>
            <a:r>
              <a:rPr lang="en-US" dirty="0"/>
              <a:t>[GC]), and also by governments in their observations to the Court (see, for example, </a:t>
            </a:r>
            <a:r>
              <a:rPr lang="en-US" i="1" dirty="0" err="1"/>
              <a:t>Koumoutsea</a:t>
            </a:r>
            <a:r>
              <a:rPr lang="en-US" i="1" dirty="0"/>
              <a:t> and Others v. Greece </a:t>
            </a:r>
            <a:r>
              <a:rPr lang="en-US" dirty="0"/>
              <a:t>(</a:t>
            </a:r>
            <a:r>
              <a:rPr lang="en-US" dirty="0" err="1"/>
              <a:t>dec.</a:t>
            </a:r>
            <a:r>
              <a:rPr lang="en-US" dirty="0"/>
              <a:t>)).</a:t>
            </a:r>
          </a:p>
        </p:txBody>
      </p:sp>
    </p:spTree>
    <p:extLst>
      <p:ext uri="{BB962C8B-B14F-4D97-AF65-F5344CB8AC3E}">
        <p14:creationId xmlns:p14="http://schemas.microsoft.com/office/powerpoint/2010/main" val="38372627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a:xfrm>
            <a:off x="838200" y="1459346"/>
            <a:ext cx="10515600" cy="5098472"/>
          </a:xfrm>
        </p:spPr>
        <p:txBody>
          <a:bodyPr>
            <a:normAutofit fontScale="62500" lnSpcReduction="20000"/>
          </a:bodyPr>
          <a:lstStyle/>
          <a:p>
            <a:r>
              <a:rPr lang="en-US" dirty="0"/>
              <a:t>Rules of Court – 14 November 2016 </a:t>
            </a:r>
          </a:p>
          <a:p>
            <a:r>
              <a:rPr lang="en-US" b="1" dirty="0"/>
              <a:t>I. Introduction </a:t>
            </a:r>
            <a:endParaRPr lang="en-US" dirty="0"/>
          </a:p>
          <a:p>
            <a:r>
              <a:rPr lang="en-US" dirty="0"/>
              <a:t>1. The award of just satisfaction is not an automatic consequence of a finding by the European Court of Human Rights that there has been a violation of a right guaranteed by the European Convention on Human Rights or its Protocols. The wording of Article 41, which provides that the Court shall award just satisfaction only if domestic law does not allow complete reparation to be made, and even then only “if necessary” (</a:t>
            </a:r>
            <a:r>
              <a:rPr lang="en-US" i="1" dirty="0" err="1"/>
              <a:t>s’il</a:t>
            </a:r>
            <a:r>
              <a:rPr lang="en-US" i="1" dirty="0"/>
              <a:t> y a lieu </a:t>
            </a:r>
            <a:r>
              <a:rPr lang="en-US" dirty="0"/>
              <a:t>in the French text), makes this clear. </a:t>
            </a:r>
          </a:p>
          <a:p>
            <a:r>
              <a:rPr lang="en-US" dirty="0"/>
              <a:t>2. Furthermore, the Court will only award such satisfaction as is considered to be “just” (</a:t>
            </a:r>
            <a:r>
              <a:rPr lang="en-US" i="1" dirty="0" err="1"/>
              <a:t>équitable</a:t>
            </a:r>
            <a:r>
              <a:rPr lang="en-US" i="1" dirty="0"/>
              <a:t> </a:t>
            </a:r>
            <a:r>
              <a:rPr lang="en-US" dirty="0"/>
              <a:t>in the French text) in the circumstances. Consequently, regard will be had to the particular features of each case. The Court may decide that for some heads of alleged prejudice the finding of violation constitutes in itself sufficient just satisfaction, without there being any call to afford financial compensation. It may also find reasons of equity to award less than the value of the actual damage sustained or the costs and expenses actually incurred, or even not to make any award at all. This may be the case, for example, if the situation complained of, the amount of damage or the level of the costs is due to the applicant’s own fault. In setting the amount of an award, the Court may also consider the respective positions of the applicant as the party injured by a violation and the Contracting Party as responsible for the public interest. Finally, the Court will normally take into account the local economic circumstances. </a:t>
            </a:r>
          </a:p>
          <a:p>
            <a:r>
              <a:rPr lang="en-US" dirty="0"/>
              <a:t>3. When it makes an award under Article 41, the Court may decide to take guidance from domestic standards. It is, however, never bound by them. </a:t>
            </a:r>
          </a:p>
          <a:p>
            <a:r>
              <a:rPr lang="en-US" dirty="0"/>
              <a:t>4. Claimants are warned that compliance with the formal and substantive requirements deriving from the Convention and the Rules of Court is a condition for the award of just satisfaction. </a:t>
            </a:r>
          </a:p>
        </p:txBody>
      </p:sp>
    </p:spTree>
    <p:extLst>
      <p:ext uri="{BB962C8B-B14F-4D97-AF65-F5344CB8AC3E}">
        <p14:creationId xmlns:p14="http://schemas.microsoft.com/office/powerpoint/2010/main" val="36237396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II. Submitting claims for just satisfaction: formal requirements </a:t>
            </a:r>
            <a:endParaRPr lang="en-US" dirty="0"/>
          </a:p>
          <a:p>
            <a:r>
              <a:rPr lang="en-US" dirty="0"/>
              <a:t>5. Time-limits and other formal requirements for submitting claims for just satisfaction are laid down in Rule 60 of the Rules of Court, the relevant part of which provides as follows: </a:t>
            </a:r>
          </a:p>
          <a:p>
            <a:r>
              <a:rPr lang="en-US" dirty="0"/>
              <a:t>“1. An applicant who wishes to obtain an award of just satisfaction under Article 41 of the Convention in the event of the Court finding a violation of his or her Convention rights must make a specific claim to that effect. </a:t>
            </a:r>
          </a:p>
          <a:p>
            <a:r>
              <a:rPr lang="en-US" dirty="0"/>
              <a:t>2. The applicant must submit </a:t>
            </a:r>
            <a:r>
              <a:rPr lang="en-US" dirty="0" err="1"/>
              <a:t>itemised</a:t>
            </a:r>
            <a:r>
              <a:rPr lang="en-US" dirty="0"/>
              <a:t> particulars of all claims, together with any relevant supporting documents, within the time-limit fixed for the submission of the applicant’s observations on the merits unless the President of the Chamber directs otherwise. </a:t>
            </a:r>
          </a:p>
          <a:p>
            <a:r>
              <a:rPr lang="en-US" dirty="0"/>
              <a:t>3. If the applicant fails to comply with the requirements set out in the preceding paragraphs, the Chamber may reject the claims in whole or in part. </a:t>
            </a:r>
          </a:p>
          <a:p>
            <a:r>
              <a:rPr lang="en-US" dirty="0"/>
              <a:t>…” </a:t>
            </a:r>
          </a:p>
          <a:p>
            <a:r>
              <a:rPr lang="en-US" dirty="0"/>
              <a:t>Thus, the Court requires specific claims supported by appropriate documentary evidence, failing which it may make no award. The Court will also reject claims set out on the application form but not resubmitted at the appropriate stage of the proceedings and claims lodged out of time. </a:t>
            </a:r>
          </a:p>
        </p:txBody>
      </p:sp>
    </p:spTree>
    <p:extLst>
      <p:ext uri="{BB962C8B-B14F-4D97-AF65-F5344CB8AC3E}">
        <p14:creationId xmlns:p14="http://schemas.microsoft.com/office/powerpoint/2010/main" val="13190052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a:xfrm>
            <a:off x="838200" y="1560945"/>
            <a:ext cx="10515600" cy="4616018"/>
          </a:xfrm>
        </p:spPr>
        <p:txBody>
          <a:bodyPr>
            <a:normAutofit fontScale="62500" lnSpcReduction="20000"/>
          </a:bodyPr>
          <a:lstStyle/>
          <a:p>
            <a:r>
              <a:rPr lang="en-US" b="1" dirty="0"/>
              <a:t>III. Submitting claims for just satisfaction: substantive requirements </a:t>
            </a:r>
            <a:endParaRPr lang="en-US" dirty="0"/>
          </a:p>
          <a:p>
            <a:r>
              <a:rPr lang="en-US" dirty="0"/>
              <a:t>6. Just satisfaction may be afforded under Article 41 of the Convention in respect of: </a:t>
            </a:r>
          </a:p>
          <a:p>
            <a:r>
              <a:rPr lang="en-US" dirty="0"/>
              <a:t>(a) pecuniary damage; </a:t>
            </a:r>
          </a:p>
          <a:p>
            <a:r>
              <a:rPr lang="en-US" dirty="0"/>
              <a:t>(b) non-pecuniary damage; and </a:t>
            </a:r>
          </a:p>
          <a:p>
            <a:r>
              <a:rPr lang="en-US" dirty="0"/>
              <a:t>(c) costs and expenses. </a:t>
            </a:r>
          </a:p>
          <a:p>
            <a:r>
              <a:rPr lang="en-US" b="1" dirty="0"/>
              <a:t>1. Damage in general </a:t>
            </a:r>
            <a:endParaRPr lang="en-US" dirty="0"/>
          </a:p>
          <a:p>
            <a:r>
              <a:rPr lang="en-US" dirty="0"/>
              <a:t>7. A clear causal link must be established between the damage claimed and the violation alleged. The Court will not be satisfied by a merely tenuous connection between the alleged violation and the damage, nor by mere speculation as to what might have been. </a:t>
            </a:r>
          </a:p>
          <a:p>
            <a:r>
              <a:rPr lang="en-US" dirty="0"/>
              <a:t>8. Compensation for damage can be awarded in so far as the damage is the result of a violation found. No award can be made for damage caused by events or situations that have not been found to constitute a violation of the Convention, or for damage related to complaints declared inadmissible at an earlier stage of the proceedings. </a:t>
            </a:r>
          </a:p>
          <a:p>
            <a:r>
              <a:rPr lang="en-US" dirty="0"/>
              <a:t>9. The purpose of the Court’s award in respect of damage is to compensate the applicant for the actual harmful consequences of a violation. It is not intended to punish the Contracting Party responsible. The Court has therefore, until now, considered it inappropriate to accept claims for damages with labels such as “punitive”, “aggravated” or “exemplary”. </a:t>
            </a:r>
          </a:p>
        </p:txBody>
      </p:sp>
    </p:spTree>
    <p:extLst>
      <p:ext uri="{BB962C8B-B14F-4D97-AF65-F5344CB8AC3E}">
        <p14:creationId xmlns:p14="http://schemas.microsoft.com/office/powerpoint/2010/main" val="5323279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2. Pecuniary damage </a:t>
            </a:r>
            <a:endParaRPr lang="en-US" dirty="0"/>
          </a:p>
          <a:p>
            <a:r>
              <a:rPr lang="en-US" dirty="0"/>
              <a:t>10. The principle with regard to pecuniary damage is that the applicant should be placed, as far as possible, in the position in which he or she would have been had the violation found not taken place, in other words, </a:t>
            </a:r>
            <a:r>
              <a:rPr lang="en-US" i="1" dirty="0" err="1"/>
              <a:t>restitutio</a:t>
            </a:r>
            <a:r>
              <a:rPr lang="en-US" i="1" dirty="0"/>
              <a:t> in </a:t>
            </a:r>
            <a:r>
              <a:rPr lang="en-US" i="1" dirty="0" err="1"/>
              <a:t>integrum</a:t>
            </a:r>
            <a:r>
              <a:rPr lang="en-US" dirty="0"/>
              <a:t>. This can involve compensation for both loss actually suffered (</a:t>
            </a:r>
            <a:r>
              <a:rPr lang="en-US" i="1" dirty="0"/>
              <a:t>damnum </a:t>
            </a:r>
            <a:r>
              <a:rPr lang="en-US" i="1" dirty="0" err="1"/>
              <a:t>emergens</a:t>
            </a:r>
            <a:r>
              <a:rPr lang="en-US" dirty="0"/>
              <a:t>) and loss, or diminished gain, to be expected in the future (</a:t>
            </a:r>
            <a:r>
              <a:rPr lang="en-US" i="1" dirty="0" err="1"/>
              <a:t>lucrum</a:t>
            </a:r>
            <a:r>
              <a:rPr lang="en-US" i="1" dirty="0"/>
              <a:t> </a:t>
            </a:r>
            <a:r>
              <a:rPr lang="en-US" i="1" dirty="0" err="1"/>
              <a:t>cessans</a:t>
            </a:r>
            <a:r>
              <a:rPr lang="en-US" dirty="0"/>
              <a:t>). </a:t>
            </a:r>
          </a:p>
          <a:p>
            <a:r>
              <a:rPr lang="en-US" dirty="0"/>
              <a:t>11. It is for the applicant to show that pecuniary damage has resulted from the violation or violations alleged. The applicant should submit relevant documents to prove, as far as possible, not only the existence but also the amount or value of the damage. </a:t>
            </a:r>
          </a:p>
          <a:p>
            <a:r>
              <a:rPr lang="en-US" dirty="0"/>
              <a:t>12. Normally, the Court’s award will reflect the full calculated amount of the damage. However, if the actual damage cannot be precisely calculated, the Court will make an estimate based on the facts at its disposal. As pointed out in paragraph 2 above, it is also possible that the Court may find reasons in equity to award less than the full amount of the loss. </a:t>
            </a:r>
          </a:p>
        </p:txBody>
      </p:sp>
    </p:spTree>
    <p:extLst>
      <p:ext uri="{BB962C8B-B14F-4D97-AF65-F5344CB8AC3E}">
        <p14:creationId xmlns:p14="http://schemas.microsoft.com/office/powerpoint/2010/main" val="15944605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3. Non-pecuniary damage </a:t>
            </a:r>
            <a:endParaRPr lang="en-US" dirty="0"/>
          </a:p>
          <a:p>
            <a:r>
              <a:rPr lang="en-US" dirty="0"/>
              <a:t>13. The Court’s award in respect of non-pecuniary damage is intended to provide financial compensation for non-material harm, for example mental or physical suffering. </a:t>
            </a:r>
          </a:p>
          <a:p>
            <a:r>
              <a:rPr lang="en-US" dirty="0"/>
              <a:t>14. It is in the nature of non-pecuniary damage that it does not lend itself to precise calculation. If the existence of such damage is established, and if the Court considers that a monetary award is necessary, it will make an assessment on an equitable basis, having regard to the standards which emerge from its case-law. </a:t>
            </a:r>
          </a:p>
          <a:p>
            <a:r>
              <a:rPr lang="en-US" dirty="0"/>
              <a:t>15. Applicants who wish to be compensated for non-pecuniary damage are invited to specify a sum which in their view would be equitable. Applicants who consider themselves victims of more than one violation may claim either a single lump sum covering all alleged violations or a separate sum in respect of each alleged violation. </a:t>
            </a:r>
          </a:p>
        </p:txBody>
      </p:sp>
    </p:spTree>
    <p:extLst>
      <p:ext uri="{BB962C8B-B14F-4D97-AF65-F5344CB8AC3E}">
        <p14:creationId xmlns:p14="http://schemas.microsoft.com/office/powerpoint/2010/main" val="26050546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a:xfrm>
            <a:off x="838200" y="1825625"/>
            <a:ext cx="10515600" cy="4750666"/>
          </a:xfrm>
        </p:spPr>
        <p:txBody>
          <a:bodyPr>
            <a:normAutofit fontScale="62500" lnSpcReduction="20000"/>
          </a:bodyPr>
          <a:lstStyle/>
          <a:p>
            <a:r>
              <a:rPr lang="en-US" b="1" dirty="0"/>
              <a:t>4. Costs and expenses </a:t>
            </a:r>
            <a:endParaRPr lang="en-US" dirty="0"/>
          </a:p>
          <a:p>
            <a:r>
              <a:rPr lang="en-US" dirty="0"/>
              <a:t>16. The Court can order the reimbursement to the applicant of costs and expenses which he or she has incurred – first at the domestic level, and subsequently in the proceedings before the Court itself – in trying to prevent the violation from occurring, or in trying to obtain redress therefor. Such costs and expenses will typically include the cost of legal assistance, court registration fees and suchlike. They may also include travel and subsistence expenses, in particular if these have been incurred by attendance at a hearing of the Court. </a:t>
            </a:r>
          </a:p>
          <a:p>
            <a:r>
              <a:rPr lang="en-US" dirty="0"/>
              <a:t>17. The Court will uphold claims for costs and expenses only in so far as they are referable to the violations it has found. It will reject them in so far as they relate to complaints that have not led to the finding of a violation, or to complaints declared inadmissible. This being so, applicants may wish to link separate claim items to particular complaints. </a:t>
            </a:r>
          </a:p>
          <a:p>
            <a:r>
              <a:rPr lang="en-US" dirty="0"/>
              <a:t>18. Costs and expenses must have been actually incurred. That is, the applicant must have paid them, or be bound to pay them, pursuant to a legal or contractual obligation. Any sums paid or payable by domestic authorities or by the Council of Europe by way of legal aid will be deducted. </a:t>
            </a:r>
          </a:p>
          <a:p>
            <a:r>
              <a:rPr lang="en-US" dirty="0"/>
              <a:t>19. Costs and expenses must have been necessarily incurred. That is, they must have become unavoidable in order to prevent the violation or obtain redress therefor. </a:t>
            </a:r>
          </a:p>
          <a:p>
            <a:r>
              <a:rPr lang="en-US" dirty="0"/>
              <a:t>20. They must be reasonable as to quantum. If the Court finds them to be excessive, it will award a sum which, on its own estimate, is reasonable. </a:t>
            </a:r>
          </a:p>
          <a:p>
            <a:r>
              <a:rPr lang="en-US" dirty="0"/>
              <a:t>21. The Court requires evidence, such as </a:t>
            </a:r>
            <a:r>
              <a:rPr lang="en-US" dirty="0" err="1"/>
              <a:t>itemised</a:t>
            </a:r>
            <a:r>
              <a:rPr lang="en-US" dirty="0"/>
              <a:t> bills and invoices. These must be sufficiently detailed to enable the Court to determine to what extent the above requirements have been met. </a:t>
            </a:r>
          </a:p>
        </p:txBody>
      </p:sp>
    </p:spTree>
    <p:extLst>
      <p:ext uri="{BB962C8B-B14F-4D97-AF65-F5344CB8AC3E}">
        <p14:creationId xmlns:p14="http://schemas.microsoft.com/office/powerpoint/2010/main" val="12044282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lstStyle/>
          <a:p>
            <a:r>
              <a:rPr lang="en-US" b="1" dirty="0"/>
              <a:t>5. Payment information </a:t>
            </a:r>
            <a:endParaRPr lang="en-US" dirty="0"/>
          </a:p>
          <a:p>
            <a:r>
              <a:rPr lang="en-US" dirty="0"/>
              <a:t>22. Applicants are invited to identify a bank account into which they wish any sums awarded to be paid. If they wish particular amounts, for example the sums awarded in respect of costs and expenses, to be paid separately, for example directly into the bank account of their representative, they should so specify. </a:t>
            </a:r>
          </a:p>
        </p:txBody>
      </p:sp>
    </p:spTree>
    <p:extLst>
      <p:ext uri="{BB962C8B-B14F-4D97-AF65-F5344CB8AC3E}">
        <p14:creationId xmlns:p14="http://schemas.microsoft.com/office/powerpoint/2010/main" val="3204097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IV. The form of the Court’s awards </a:t>
            </a:r>
            <a:endParaRPr lang="en-US" dirty="0"/>
          </a:p>
          <a:p>
            <a:r>
              <a:rPr lang="en-US" dirty="0"/>
              <a:t>23. The Court’s awards, if any, will normally be in the form of a sum of money to be paid by the respondent Contracting Party to the victim or victims of the violations found. Only in extremely rare cases can the Court consider a consequential order aimed at putting an end or remedying the violation in question. The Court may, however, decide at its discretion to offer guidance for the execution of its judgment (Article 46 of the Convention). </a:t>
            </a:r>
          </a:p>
          <a:p>
            <a:r>
              <a:rPr lang="en-US" dirty="0"/>
              <a:t>24. Any monetary award under Article 41 will normally be in euros (EUR, €) irrespective of the currency in which the applicant expresses his or her claims. If the applicant is to receive payment in a currency other than the euro, the Court will order the sums awarded to be converted into that other currency at the exchange rate applicable on the date of payment. When formulating their claims applicants should, where appropriate, consider the implications of this policy in the light of the effects of converting sums expressed in a different currency into euros or contrariwise. </a:t>
            </a:r>
          </a:p>
          <a:p>
            <a:r>
              <a:rPr lang="en-US" dirty="0"/>
              <a:t>25. The Court will of its own motion set a time-limit for any payments that may need to be made, which will normally be three months from the date on which its judgment becomes final and binding. The Court will also order default interest to be paid in the event that that time-limit is exceeded, normally at a simple rate equal to the marginal lending rate of the European Central Bank during the default period plus three percentage points. </a:t>
            </a:r>
          </a:p>
        </p:txBody>
      </p:sp>
    </p:spTree>
    <p:extLst>
      <p:ext uri="{BB962C8B-B14F-4D97-AF65-F5344CB8AC3E}">
        <p14:creationId xmlns:p14="http://schemas.microsoft.com/office/powerpoint/2010/main" val="95670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rot="5400000">
            <a:off x="3380107" y="817448"/>
            <a:ext cx="4983318" cy="6304324"/>
          </a:xfrm>
          <a:prstGeom prst="rect">
            <a:avLst/>
          </a:prstGeom>
        </p:spPr>
      </p:pic>
    </p:spTree>
    <p:extLst>
      <p:ext uri="{BB962C8B-B14F-4D97-AF65-F5344CB8AC3E}">
        <p14:creationId xmlns:p14="http://schemas.microsoft.com/office/powerpoint/2010/main" val="25885569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E8F83F-2CCB-4153-ACFD-16A61B985D15}"/>
              </a:ext>
            </a:extLst>
          </p:cNvPr>
          <p:cNvSpPr>
            <a:spLocks noGrp="1"/>
          </p:cNvSpPr>
          <p:nvPr>
            <p:ph type="title"/>
          </p:nvPr>
        </p:nvSpPr>
        <p:spPr/>
        <p:txBody>
          <a:bodyPr/>
          <a:lstStyle/>
          <a:p>
            <a:r>
              <a:rPr lang="nl-NL" dirty="0"/>
              <a:t>(3) Break</a:t>
            </a:r>
          </a:p>
        </p:txBody>
      </p:sp>
      <p:pic>
        <p:nvPicPr>
          <p:cNvPr id="5" name="Tijdelijke aanduiding voor inhoud 4">
            <a:extLst>
              <a:ext uri="{FF2B5EF4-FFF2-40B4-BE49-F238E27FC236}">
                <a16:creationId xmlns:a16="http://schemas.microsoft.com/office/drawing/2014/main" id="{6F614591-9682-4229-84AE-1010A2082F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8484" y="1690688"/>
            <a:ext cx="5095031" cy="4217004"/>
          </a:xfrm>
        </p:spPr>
      </p:pic>
    </p:spTree>
    <p:extLst>
      <p:ext uri="{BB962C8B-B14F-4D97-AF65-F5344CB8AC3E}">
        <p14:creationId xmlns:p14="http://schemas.microsoft.com/office/powerpoint/2010/main" val="10017146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8854612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Consequently, the main concern of both the Declaration and the Convention is to protect individuals from the arbitrary interference with their rights and freedoms by intrusive governments. This rationale is even more prominent in the Convention than in the Declaration, because the former document only embodies so called ‘first generation’ human rights. While first generation or civil and political rights require states not to interfere with certain rights and freedoms of their citizens in an arbitrary way, socio-economic rights, such as the right to education and to a standard of living, require states to actively pursue and impose such freedoms by adopting legal measures or by taking active steps, rather than requiring them to abstain from action. Consequently, the original rationale for the Convention as a whole was laying down negative obligations for national states and granting negative freedom to citizens. </a:t>
            </a:r>
          </a:p>
        </p:txBody>
      </p:sp>
    </p:spTree>
    <p:extLst>
      <p:ext uri="{BB962C8B-B14F-4D97-AF65-F5344CB8AC3E}">
        <p14:creationId xmlns:p14="http://schemas.microsoft.com/office/powerpoint/2010/main" val="12971510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Of all articles contained in the Convention, these rationales are most prominent in the right to privacy under Article 8 ECHR specifying: ‘Everyone has the right to respect for his private and family life, his home and his correspondence.’ Already under the Declaration, it was this Article that was originally plainly titled ‘Freedom from wrongful interference’.</a:t>
            </a:r>
          </a:p>
          <a:p>
            <a:r>
              <a:rPr lang="en-US" dirty="0"/>
              <a:t>Similarly, under the Convention, the right to privacy is only concerned with negative liberty, contrasting with other qualified rights in which positive freedoms are implicit, such as a person’s freedom to manifest his religion or beliefs (Article 9), the freedom of expression (Article 10) and the freedom of association with others (Article 11). </a:t>
            </a:r>
          </a:p>
          <a:p>
            <a:r>
              <a:rPr lang="en-US" dirty="0"/>
              <a:t>Moreover, Article 8 ECHR does not contain any implicit positive obligation, such as for example under Article 2, the obligation to protect the right to life, under Article 5, to inform an arrested person of the reason for arrest and to bring him or her promptly before a judge, under Article 6, the obligation to ensure an impartial and effective judicial system, and under Article 3 of the First Protocol, the obligation to hold free elections.</a:t>
            </a:r>
          </a:p>
        </p:txBody>
      </p:sp>
    </p:spTree>
    <p:extLst>
      <p:ext uri="{BB962C8B-B14F-4D97-AF65-F5344CB8AC3E}">
        <p14:creationId xmlns:p14="http://schemas.microsoft.com/office/powerpoint/2010/main" val="30862794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a:bodyPr>
          <a:lstStyle/>
          <a:p>
            <a:r>
              <a:rPr lang="en-US" dirty="0"/>
              <a:t>However, gradually, the ECtHR has interpreted Article 8 ECHR as a personality right, providing positive freedom to the European citizens and positive obligations for states.</a:t>
            </a:r>
          </a:p>
          <a:p>
            <a:r>
              <a:rPr lang="en-US" dirty="0"/>
              <a:t>The key notion for determining whether a case falls under the scope of Article 8 ECHR seems simply whether a person is affected in his identity, personality or desire to flourish to the fullest extent. This practice has had as a consequence that the material scope of the right to privacy has been extended considerably. </a:t>
            </a:r>
          </a:p>
        </p:txBody>
      </p:sp>
    </p:spTree>
    <p:extLst>
      <p:ext uri="{BB962C8B-B14F-4D97-AF65-F5344CB8AC3E}">
        <p14:creationId xmlns:p14="http://schemas.microsoft.com/office/powerpoint/2010/main" val="9878701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First, the right to privacy has been used by the Court to provide protection to a number of matters which fall primarily under the realm of other rights and freedoms contained in the Convention, such as the right to marry and found a family, the right to a fair trial and the right to protection of one’s reputation. </a:t>
            </a:r>
          </a:p>
          <a:p>
            <a:endParaRPr lang="en-US" dirty="0"/>
          </a:p>
        </p:txBody>
      </p:sp>
    </p:spTree>
    <p:extLst>
      <p:ext uri="{BB962C8B-B14F-4D97-AF65-F5344CB8AC3E}">
        <p14:creationId xmlns:p14="http://schemas.microsoft.com/office/powerpoint/2010/main" val="216759916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a:xfrm>
            <a:off x="838200" y="1440873"/>
            <a:ext cx="10515600" cy="5144654"/>
          </a:xfrm>
        </p:spPr>
        <p:txBody>
          <a:bodyPr>
            <a:normAutofit fontScale="47500" lnSpcReduction="20000"/>
          </a:bodyPr>
          <a:lstStyle/>
          <a:p>
            <a:r>
              <a:rPr lang="en-US" b="1" dirty="0"/>
              <a:t>ARTICLE 2 </a:t>
            </a:r>
            <a:r>
              <a:rPr lang="en-US" dirty="0"/>
              <a:t> </a:t>
            </a:r>
            <a:r>
              <a:rPr lang="en-US" b="1" dirty="0"/>
              <a:t>Right to life </a:t>
            </a:r>
            <a:endParaRPr lang="en-US" dirty="0"/>
          </a:p>
          <a:p>
            <a:r>
              <a:rPr lang="en-US" dirty="0"/>
              <a:t>1. Everyone’s right to life shall be protected by law. No one shall be deprived of his life intentionally save in the execution of a sentence of a court following his conviction of a crime for which this penalty is provided by law. </a:t>
            </a:r>
          </a:p>
          <a:p>
            <a:r>
              <a:rPr lang="en-US" dirty="0"/>
              <a:t>2. Deprivation of life shall not be regarded as inflicted in contravention of this Article when it results from the use of force which is no more than absolutely necessary: </a:t>
            </a:r>
          </a:p>
          <a:p>
            <a:r>
              <a:rPr lang="en-US" dirty="0"/>
              <a:t>(a) in </a:t>
            </a:r>
            <a:r>
              <a:rPr lang="en-US" dirty="0" err="1"/>
              <a:t>defence</a:t>
            </a:r>
            <a:r>
              <a:rPr lang="en-US" dirty="0"/>
              <a:t> of any person from unlawful violence; </a:t>
            </a:r>
          </a:p>
          <a:p>
            <a:r>
              <a:rPr lang="en-US" dirty="0"/>
              <a:t>(b) in order to effect a lawful arrest or to prevent the escape of a person lawfully detained; </a:t>
            </a:r>
          </a:p>
          <a:p>
            <a:r>
              <a:rPr lang="en-US" dirty="0"/>
              <a:t>(c) in action lawfully taken for the purpose of quelling a riot or insurrection. </a:t>
            </a:r>
          </a:p>
          <a:p>
            <a:r>
              <a:rPr lang="en-US" b="1" dirty="0"/>
              <a:t>ARTICLE 3 </a:t>
            </a:r>
            <a:r>
              <a:rPr lang="en-US" dirty="0"/>
              <a:t> </a:t>
            </a:r>
            <a:r>
              <a:rPr lang="en-US" b="1" dirty="0"/>
              <a:t>Prohibition of torture </a:t>
            </a:r>
            <a:endParaRPr lang="en-US" dirty="0"/>
          </a:p>
          <a:p>
            <a:r>
              <a:rPr lang="en-US" dirty="0"/>
              <a:t>No one shall be subjected to torture or to inhuman or degrading treatment or punishment. </a:t>
            </a:r>
          </a:p>
          <a:p>
            <a:r>
              <a:rPr lang="en-US" b="1" dirty="0"/>
              <a:t>ARTICLE 4 </a:t>
            </a:r>
            <a:r>
              <a:rPr lang="en-US" dirty="0"/>
              <a:t> </a:t>
            </a:r>
            <a:r>
              <a:rPr lang="en-US" b="1" dirty="0"/>
              <a:t>Prohibition of slavery and forced </a:t>
            </a:r>
            <a:r>
              <a:rPr lang="en-US" b="1" dirty="0" err="1"/>
              <a:t>labour</a:t>
            </a:r>
            <a:r>
              <a:rPr lang="en-US" b="1" dirty="0"/>
              <a:t> </a:t>
            </a:r>
            <a:endParaRPr lang="en-US" dirty="0"/>
          </a:p>
          <a:p>
            <a:r>
              <a:rPr lang="en-US" dirty="0"/>
              <a:t>1. No one shall be held in slavery or servitude. </a:t>
            </a:r>
          </a:p>
          <a:p>
            <a:r>
              <a:rPr lang="en-US" dirty="0"/>
              <a:t>2. No one shall be required to perform forced or compulsory </a:t>
            </a:r>
            <a:r>
              <a:rPr lang="en-US" dirty="0" err="1"/>
              <a:t>labour</a:t>
            </a:r>
            <a:r>
              <a:rPr lang="en-US" dirty="0"/>
              <a:t>. </a:t>
            </a:r>
          </a:p>
          <a:p>
            <a:r>
              <a:rPr lang="en-US" dirty="0"/>
              <a:t>3. For the purpose of this Article the term “forced or compulsory </a:t>
            </a:r>
            <a:r>
              <a:rPr lang="en-US" dirty="0" err="1"/>
              <a:t>labour</a:t>
            </a:r>
            <a:r>
              <a:rPr lang="en-US" dirty="0"/>
              <a:t>” shall not include: </a:t>
            </a:r>
          </a:p>
          <a:p>
            <a:r>
              <a:rPr lang="en-US" dirty="0"/>
              <a:t>(a) any work required to be done in the ordinary course of detention imposed according to the provisions of Article 5 of this Convention or during conditional release from such detention; </a:t>
            </a:r>
          </a:p>
          <a:p>
            <a:r>
              <a:rPr lang="en-US" dirty="0"/>
              <a:t>(b) any service of a military character or, in case of conscientious objectors in countries where they are </a:t>
            </a:r>
            <a:r>
              <a:rPr lang="en-US" dirty="0" err="1"/>
              <a:t>recognised</a:t>
            </a:r>
            <a:r>
              <a:rPr lang="en-US" dirty="0"/>
              <a:t>, service exacted instead of compulsory military service; </a:t>
            </a:r>
          </a:p>
          <a:p>
            <a:r>
              <a:rPr lang="en-US" dirty="0"/>
              <a:t>(c) any service exacted in case of an emergency or calamity threatening the life or well-being of the community; </a:t>
            </a:r>
          </a:p>
          <a:p>
            <a:r>
              <a:rPr lang="en-US" dirty="0"/>
              <a:t>(d) any work or service which forms part of normal civic obligations. </a:t>
            </a:r>
          </a:p>
        </p:txBody>
      </p:sp>
    </p:spTree>
    <p:extLst>
      <p:ext uri="{BB962C8B-B14F-4D97-AF65-F5344CB8AC3E}">
        <p14:creationId xmlns:p14="http://schemas.microsoft.com/office/powerpoint/2010/main" val="28501707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ARTICLE 15 </a:t>
            </a:r>
            <a:endParaRPr lang="en-US" dirty="0"/>
          </a:p>
          <a:p>
            <a:r>
              <a:rPr lang="en-US" b="1" dirty="0"/>
              <a:t>Derogation in time of emergency </a:t>
            </a:r>
            <a:endParaRPr lang="en-US" dirty="0"/>
          </a:p>
          <a:p>
            <a:r>
              <a:rPr lang="en-US" dirty="0"/>
              <a:t>1. In time of war or other public emergency threatening the life of the nation any High Contracting Party may take measures derogating from its obligations under this Convention to the extent strictly required by the exigencies of the situation, provided that such measures are not inconsistent with its other obligations under international law. </a:t>
            </a:r>
          </a:p>
          <a:p>
            <a:r>
              <a:rPr lang="en-US" dirty="0"/>
              <a:t>2. No derogation from Article 2, except in respect of deaths resulting from lawful acts of war, or from Articles 3, 4 (paragraph 1) and 7 shall be made under this provision. </a:t>
            </a:r>
          </a:p>
          <a:p>
            <a:r>
              <a:rPr lang="en-US" dirty="0"/>
              <a:t>3. Any High Contracting Party availing itself of this right of derogation shall keep the Secretary General of the Council of Europe fully informed of the measures which it has taken and the reasons therefor. It shall also inform the Secretary General of the Council of Europe when such measures have ceased to operate and the provisions of the Convention are again being fully executed. </a:t>
            </a:r>
          </a:p>
        </p:txBody>
      </p:sp>
    </p:spTree>
    <p:extLst>
      <p:ext uri="{BB962C8B-B14F-4D97-AF65-F5344CB8AC3E}">
        <p14:creationId xmlns:p14="http://schemas.microsoft.com/office/powerpoint/2010/main" val="36446296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the ECHR, bodily integrity is protected predominantly under Articles 2 and 3 ECHR. Still, the bodily and psychological integrity of a person, especially in the medical sphere, are primarily discussed under the scope of Article 8 ECHR. For example, compulsory tuberculin test or chest x-rays, vaccination schemes, gynecological examinations, medical treatments, and being forced to share an environment where smoking is allowed, disciplinary measures and punishments inflicted by a school, psychiatric examination ordered by a Court, the requirement that a prisoner produce a urine sample, a compulsory medical intervention, even if it is of minor importance, the right to euthanasia, the right to abortion, the positive obligation of the state to ensure access to public buildings for the handicapped and providing financial assistants for medical treatment, all must be considered, according to the ECtHR, within the scope of right to privacy. Although these matters of bodily and psychological integrity fall somewhere in the intermediate zone between the right to privacy and the right to life and to be free from inhuman and degrading treatment, the Court has consistently approached these issues from the perspective of Article 8 ECHR, which is yet another example of its widened scope. </a:t>
            </a:r>
          </a:p>
        </p:txBody>
      </p:sp>
    </p:spTree>
    <p:extLst>
      <p:ext uri="{BB962C8B-B14F-4D97-AF65-F5344CB8AC3E}">
        <p14:creationId xmlns:p14="http://schemas.microsoft.com/office/powerpoint/2010/main" val="288492894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dirty="0"/>
              <a:t>ARTICLE 12 </a:t>
            </a:r>
            <a:endParaRPr lang="en-US" dirty="0"/>
          </a:p>
          <a:p>
            <a:r>
              <a:rPr lang="en-US" b="1" dirty="0"/>
              <a:t>Right to marry </a:t>
            </a:r>
            <a:endParaRPr lang="en-US" dirty="0"/>
          </a:p>
          <a:p>
            <a:r>
              <a:rPr lang="en-US" dirty="0"/>
              <a:t>Men and women of marriageable age have the right to marry and to found a family, according to the national laws governing the exercise of this right. </a:t>
            </a:r>
          </a:p>
        </p:txBody>
      </p:sp>
    </p:spTree>
    <p:extLst>
      <p:ext uri="{BB962C8B-B14F-4D97-AF65-F5344CB8AC3E}">
        <p14:creationId xmlns:p14="http://schemas.microsoft.com/office/powerpoint/2010/main" val="593933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A. Individual application </a:t>
            </a:r>
            <a:endParaRPr lang="en-US" dirty="0"/>
          </a:p>
          <a:p>
            <a:r>
              <a:rPr lang="en-US" b="1" dirty="0"/>
              <a:t>Article 34 – Individual applications </a:t>
            </a:r>
            <a:endParaRPr lang="en-US" dirty="0"/>
          </a:p>
          <a:p>
            <a:r>
              <a:rPr lang="en-US" dirty="0"/>
              <a:t>“The Court may receive applications from any person, non-governmental </a:t>
            </a:r>
            <a:r>
              <a:rPr lang="en-US" dirty="0" err="1"/>
              <a:t>organisation</a:t>
            </a:r>
            <a:r>
              <a:rPr lang="en-US" dirty="0"/>
              <a:t> or group of individuals claiming to be the victim of a violation by one of the High Contracting Parties of the rights set forth in the Convention or the Protocols thereto. …” </a:t>
            </a:r>
          </a:p>
          <a:p>
            <a:r>
              <a:rPr lang="en-US" i="1" dirty="0"/>
              <a:t>1. Purpose of the provision </a:t>
            </a:r>
            <a:endParaRPr lang="en-US" dirty="0"/>
          </a:p>
          <a:p>
            <a:r>
              <a:rPr lang="en-US" dirty="0"/>
              <a:t>6. Article 34, which guarantees the right of individual application, gives individuals a genuine right to take legal action at international level. It is also one of the fundamental guarantees of the effectiveness of the Convention system – one of the “key components of the machinery” for the protection of human rights (</a:t>
            </a:r>
            <a:r>
              <a:rPr lang="en-US" i="1" dirty="0" err="1"/>
              <a:t>Mamatkulov</a:t>
            </a:r>
            <a:r>
              <a:rPr lang="en-US" i="1" dirty="0"/>
              <a:t> and </a:t>
            </a:r>
            <a:r>
              <a:rPr lang="en-US" i="1" dirty="0" err="1"/>
              <a:t>Askarov</a:t>
            </a:r>
            <a:r>
              <a:rPr lang="en-US" i="1" dirty="0"/>
              <a:t> v. Turkey </a:t>
            </a:r>
            <a:r>
              <a:rPr lang="en-US" dirty="0"/>
              <a:t>[GC],</a:t>
            </a:r>
            <a:r>
              <a:rPr lang="en-US" i="1" dirty="0" err="1"/>
              <a:t>Loizidou</a:t>
            </a:r>
            <a:r>
              <a:rPr lang="en-US" i="1" dirty="0"/>
              <a:t> v. Turkey </a:t>
            </a:r>
            <a:r>
              <a:rPr lang="en-US" dirty="0"/>
              <a:t>(preliminary objections), § 70). 1 §§ 100 and 122; </a:t>
            </a:r>
          </a:p>
          <a:p>
            <a:r>
              <a:rPr lang="en-US" dirty="0"/>
              <a:t>7. As a living instrument, the Convention must be interpreted in the light of present-day conditions. The well-established case-law to this effect also applies to the procedural provisions, such as Article 34 (ibid., § 71). </a:t>
            </a:r>
          </a:p>
          <a:p>
            <a:r>
              <a:rPr lang="en-US" dirty="0"/>
              <a:t>8. In order to rely on Article 34 of the Convention, an applicant must meet two conditions: he or she must fall into one of the categories of petitioners mentioned in Article 34 and must be able to make out a case that he or she is the victim of a violation of the Convention (</a:t>
            </a:r>
            <a:r>
              <a:rPr lang="en-US" i="1" dirty="0" err="1"/>
              <a:t>Vallianatos</a:t>
            </a:r>
            <a:r>
              <a:rPr lang="en-US" i="1" dirty="0"/>
              <a:t> and Others v. Greece </a:t>
            </a:r>
            <a:r>
              <a:rPr lang="en-US" dirty="0"/>
              <a:t>[GC], § 47). </a:t>
            </a:r>
          </a:p>
        </p:txBody>
      </p:sp>
    </p:spTree>
    <p:extLst>
      <p:ext uri="{BB962C8B-B14F-4D97-AF65-F5344CB8AC3E}">
        <p14:creationId xmlns:p14="http://schemas.microsoft.com/office/powerpoint/2010/main" val="39673809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Both the UDHR, on which the ECHR is based, and the Convention contain a provision on the right to marry and found a family. Article 12 ECHR holds: ‘Men and women of marriageable age have the right to marry and to found a family, according to the national laws governing the exercise of this right.’ Its equivalent is found in Article 16 UDHR, which is somewhat more elaborate and specifies: ‘(1) Men and women of full age, without any limitation due to race, nationality or religion, have the right to marry and to found a family. They are entitled to equal rights as to marriage, during marriage and at its dissolution. (2) Marriage shall be entered into only with the free and full consent of the intending spouses. (3) The family is the natural and fundamental group unit of society and is entitled to protection by society and the State.’ Obviously, Article 12 is related to Article 8 ECHR. Still, there were a number of reasons for the authors of both documents to separate the right to marry and found a family from the right to protection for family life. </a:t>
            </a:r>
          </a:p>
        </p:txBody>
      </p:sp>
    </p:spTree>
    <p:extLst>
      <p:ext uri="{BB962C8B-B14F-4D97-AF65-F5344CB8AC3E}">
        <p14:creationId xmlns:p14="http://schemas.microsoft.com/office/powerpoint/2010/main" val="22335429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First, Article 8 ECHR was conceived as providing only negative liberties to citizens, namely the right to be free from arbitrary interferences by the state. In contrast, Article 12 contains positive liberties, namely that of founding a family and marrying. Thus while Article 12 protects the creation of a family, Article 8 ECHR guarantees respect for already established family life.27 Second, both provisions have a different background. While the rationale for adopting the right to privacy was primarily connected to concerns over negative liberty, Article 12 was principally regarded as an equality provision, in relation to the ban on racially mixed marriages by the fascist regimes of that time28 and the position of woman and children, in connection to arranged marriages and child-marriages, still widely spread at that time.29 Third and finally, following the classic liberal assumption that the individual and the family precede the society and the state, the authors of the Declaration and the Convention believed that governments could never limit or restrict the right to marry and found a family in essence as by doing so, they would undermine their own foundations.30 This is why Article 12 ECHR does not contain a general limitation clause, as Articles 8, 9, 10 and 11 of the Convention do, but only provides that the national laws may govern the exercise of the right to marry and found a family.</a:t>
            </a:r>
          </a:p>
        </p:txBody>
      </p:sp>
    </p:spTree>
    <p:extLst>
      <p:ext uri="{BB962C8B-B14F-4D97-AF65-F5344CB8AC3E}">
        <p14:creationId xmlns:p14="http://schemas.microsoft.com/office/powerpoint/2010/main" val="13560528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the case law of the former Commission and the Court, however, the role of Article 12 has been almost completely marginalized.32 First, Article 12 ECHR has been interpreted in a very conservative and restrictive manner. For example, the Court has excluded from its scope same sex marriages33 and has allowed far reaching restrictions on the rights of immigrants to marry.34 Likewise, it has held that the right to found a family only refers to founding a family through biological means and through natural reproduction. Alternative ways to do so, like adoption35 or artificial insemination,36 have been denied protection under the scope of Article 12 ECHR. Finally, the Court has held that the room for states to limit and regulate the right to marry and found a family is not narrower than in relation to Article 8, but wider as the right to marry and found a family is strongly connected to moral and cultural standards, which differ from country to country, necessitating a wide margin of appreciation for national states</a:t>
            </a:r>
          </a:p>
        </p:txBody>
      </p:sp>
    </p:spTree>
    <p:extLst>
      <p:ext uri="{BB962C8B-B14F-4D97-AF65-F5344CB8AC3E}">
        <p14:creationId xmlns:p14="http://schemas.microsoft.com/office/powerpoint/2010/main" val="40916584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Second, by contrast, Article 8 ECHR has been interpreted in a very wide and extensive manner. For example, the Court has accepted that positive liberties are protected under Article 8 ECHR, such as the right to found a family and develop and maintain family ties. Moreover, bastard children and adopted children and families founded through artificial insemination, which do not enjoy protection under Article 12 ECHR, are considered to fall under the scope of family life under Article 8. Likewise, other modes of cohabitation than marriage and cohabiting homosexual couples are approached from the perspective of Article 8 of the Convention.38 Consequently, Article 8 has almost entirely subsumed the rights contained in Article 12 ECHR. This holds true even for cases which regard specifically the right to marry and found a family. For example, the impossibility to found a family due to involuntary sterilization39 or the desire to found a family through </a:t>
            </a:r>
            <a:r>
              <a:rPr lang="en-US" i="1" dirty="0"/>
              <a:t>in vitro </a:t>
            </a:r>
            <a:r>
              <a:rPr lang="en-US" dirty="0"/>
              <a:t>fertilisation40 are dealt with under Article 8 and not Article 12 ECHR. Likewise, the legal incapacity of a person to marry is treated as an issue connected to the right to privacy and not the right to marry.41 As a final example, not only do states have a negative obligation to protect the right to found a family under Article 8, they may under certain circumstances have a positive obligation under that provision, and not Article 12 ECHR, to facilitate artificial insemination, for example, if this is a prisoner’s only way to fulfill his desire to found a family with his spouse.</a:t>
            </a:r>
          </a:p>
        </p:txBody>
      </p:sp>
    </p:spTree>
    <p:extLst>
      <p:ext uri="{BB962C8B-B14F-4D97-AF65-F5344CB8AC3E}">
        <p14:creationId xmlns:p14="http://schemas.microsoft.com/office/powerpoint/2010/main" val="32029569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40000" lnSpcReduction="20000"/>
          </a:bodyPr>
          <a:lstStyle/>
          <a:p>
            <a:r>
              <a:rPr lang="en-US" b="1" dirty="0"/>
              <a:t>ARTICLE 5 </a:t>
            </a:r>
            <a:endParaRPr lang="en-US" dirty="0"/>
          </a:p>
          <a:p>
            <a:r>
              <a:rPr lang="en-US" b="1" dirty="0"/>
              <a:t>Right to liberty and security </a:t>
            </a:r>
            <a:endParaRPr lang="en-US" dirty="0"/>
          </a:p>
          <a:p>
            <a:r>
              <a:rPr lang="en-US" dirty="0"/>
              <a:t>1. Everyone has the right to liberty and security of person. No one shall be deprived of his liberty save in the following cases and in accordance with a procedure prescribed by law: </a:t>
            </a:r>
          </a:p>
          <a:p>
            <a:r>
              <a:rPr lang="en-US" dirty="0"/>
              <a:t>(a) the lawful detention of a person after conviction by a competent court; </a:t>
            </a:r>
          </a:p>
          <a:p>
            <a:r>
              <a:rPr lang="en-US" dirty="0"/>
              <a:t>(b) the lawful arrest or detention of a person for non-compliance with the lawful order of a court or in order to secure the fulfilment of any obligation prescribed by law; </a:t>
            </a:r>
          </a:p>
          <a:p>
            <a:r>
              <a:rPr lang="en-US" dirty="0"/>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r>
              <a:rPr lang="en-US" dirty="0"/>
              <a:t>(d) the detention of a minor by lawful order for the purpose of educational supervision or his lawful detention for the purpose of bringing him before the competent legal authority; </a:t>
            </a:r>
          </a:p>
          <a:p>
            <a:r>
              <a:rPr lang="en-US" dirty="0"/>
              <a:t>(e) the lawful detention of persons for the prevention of the spreading of infectious diseases, of persons of unsound mind, alcoholics or drug addicts or vagrants; </a:t>
            </a:r>
          </a:p>
          <a:p>
            <a:r>
              <a:rPr lang="en-US" dirty="0"/>
              <a:t>(f) the lawful arrest or detention of a person to prevent his effecting an </a:t>
            </a:r>
            <a:r>
              <a:rPr lang="en-US" dirty="0" err="1"/>
              <a:t>unauthorised</a:t>
            </a:r>
            <a:r>
              <a:rPr lang="en-US" dirty="0"/>
              <a:t> entry into the country or of a person against whom action is being taken with a view to deportation or extradition. </a:t>
            </a:r>
          </a:p>
          <a:p>
            <a:r>
              <a:rPr lang="en-US" dirty="0"/>
              <a:t>2. Everyone who is arrested shall be informed promptly, in a language which he understands, of the reasons for his arrest and of any charge against him. </a:t>
            </a:r>
          </a:p>
          <a:p>
            <a:r>
              <a:rPr lang="en-US" dirty="0"/>
              <a:t>3. Everyone arrested or detained in accordance with the provisions of paragraph 1 (c) of this Article shall be brought promptly before a judge or other officer </a:t>
            </a:r>
            <a:r>
              <a:rPr lang="en-US" dirty="0" err="1"/>
              <a:t>authorised</a:t>
            </a:r>
            <a:r>
              <a:rPr lang="en-US" dirty="0"/>
              <a:t> by law to exercise judicial power and shall be entitled to trial within a reasonable time or to release pending trial. Release may be conditioned by guarantees to appear for trial. </a:t>
            </a:r>
          </a:p>
          <a:p>
            <a:r>
              <a:rPr lang="en-US" dirty="0"/>
              <a:t>4. Everyone who is deprived of his liberty by arrest or detention shall be entitled to take proceedings by which the lawfulness of his detention shall be decided speedily by a court and his release ordered if the detention is not lawful. </a:t>
            </a:r>
          </a:p>
          <a:p>
            <a:r>
              <a:rPr lang="en-US" dirty="0"/>
              <a:t>5. Everyone who has been the victim of arrest or detention in contravention of the provisions of this Article shall have an enforceable right to compensation. </a:t>
            </a:r>
          </a:p>
        </p:txBody>
      </p:sp>
    </p:spTree>
    <p:extLst>
      <p:ext uri="{BB962C8B-B14F-4D97-AF65-F5344CB8AC3E}">
        <p14:creationId xmlns:p14="http://schemas.microsoft.com/office/powerpoint/2010/main" val="15395543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ARTICLE 6 </a:t>
            </a:r>
            <a:endParaRPr lang="en-US" dirty="0"/>
          </a:p>
          <a:p>
            <a:r>
              <a:rPr lang="en-US" b="1" dirty="0"/>
              <a:t>Right to a fair trial </a:t>
            </a:r>
            <a:endParaRPr lang="en-US" dirty="0"/>
          </a:p>
          <a:p>
            <a:r>
              <a:rPr lang="en-US" dirty="0"/>
              <a:t>1. In the determination of his civil rights and obligations or of any criminal charge against him, everyone is entitled to a fair and public hearing within a reasonable time by an independent and impartial tribunal established by law.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 </a:t>
            </a:r>
          </a:p>
          <a:p>
            <a:r>
              <a:rPr lang="en-US" dirty="0"/>
              <a:t>2. Everyone charged with a criminal offence shall be presumed innocent until proved guilty according to law. </a:t>
            </a:r>
          </a:p>
          <a:p>
            <a:r>
              <a:rPr lang="en-US" dirty="0"/>
              <a:t>3. Everyone charged with a criminal offence has the following minimum rights: </a:t>
            </a:r>
          </a:p>
          <a:p>
            <a:r>
              <a:rPr lang="en-US" dirty="0"/>
              <a:t>(a) to be informed promptly, in a language which he understands and in detail, of the nature and cause of the accusation against him; </a:t>
            </a:r>
          </a:p>
          <a:p>
            <a:r>
              <a:rPr lang="en-US" dirty="0"/>
              <a:t>(b) to have adequate time and facilities for the preparation of his </a:t>
            </a:r>
            <a:r>
              <a:rPr lang="en-US" dirty="0" err="1"/>
              <a:t>defence</a:t>
            </a:r>
            <a:r>
              <a:rPr lang="en-US" dirty="0"/>
              <a:t>; </a:t>
            </a:r>
          </a:p>
          <a:p>
            <a:r>
              <a:rPr lang="en-US" dirty="0"/>
              <a:t>(c) to defend himself in person or through legal assistance of his own choosing or, if he has not sufficient means to pay for legal assistance, to be given it free when the interests of justice so require; </a:t>
            </a:r>
          </a:p>
          <a:p>
            <a:r>
              <a:rPr lang="en-US" dirty="0"/>
              <a:t>(d) to examine or have examined witnesses against him and to obtain the attendance and examination of witnesses on his behalf under the same conditions as witnesses against him; </a:t>
            </a:r>
          </a:p>
          <a:p>
            <a:r>
              <a:rPr lang="en-US" dirty="0"/>
              <a:t>(e) to have the free assistance of an interpreter if he cannot understand or speak the language used in court.</a:t>
            </a:r>
          </a:p>
        </p:txBody>
      </p:sp>
    </p:spTree>
    <p:extLst>
      <p:ext uri="{BB962C8B-B14F-4D97-AF65-F5344CB8AC3E}">
        <p14:creationId xmlns:p14="http://schemas.microsoft.com/office/powerpoint/2010/main" val="5487681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dirty="0"/>
              <a:t>ARTICLE 13 </a:t>
            </a:r>
            <a:endParaRPr lang="en-US" dirty="0"/>
          </a:p>
          <a:p>
            <a:r>
              <a:rPr lang="en-US" b="1" dirty="0"/>
              <a:t>Right to an effective remedy </a:t>
            </a:r>
            <a:endParaRPr lang="en-US" dirty="0"/>
          </a:p>
          <a:p>
            <a:r>
              <a:rPr lang="en-US" dirty="0"/>
              <a:t>Everyone whose rights and freedoms as set forth in this Convention are violated shall have an effective remedy before a national authority notwithstanding that the violation has been committed by persons acting in an official capacity. </a:t>
            </a:r>
          </a:p>
        </p:txBody>
      </p:sp>
    </p:spTree>
    <p:extLst>
      <p:ext uri="{BB962C8B-B14F-4D97-AF65-F5344CB8AC3E}">
        <p14:creationId xmlns:p14="http://schemas.microsoft.com/office/powerpoint/2010/main" val="202196777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Though the right to a fair trial is in no way subsumed by the right to privacy, there are numerous examples in which the right to a fair trial and related procedural requirements are granted protection by the Court by referring to Article 8 of the Convention, instead of Articles 5, 6, 13 or 34 ECHR. Peculiar to the Court’s case law is that most matters regarding the respect for private correspondence under Article 8 relate either directly or indirectly to the right to a fair trial.43 The right of prisoners to petition to the Court, their freedom to correspond in private with their lawyer and even the sanctity of a lawyer’s office, are all treated as matters that fall under the scope of Article 8 ECHR. The Court acknowledges that in order to petition, one must correspond with the Court, and holds that correspondence with a solicitor is ‘a preparatory step to the institution of civil legal proceedings and, therefore, to the exercise of a right embodied in another Article of the Convention, that is, Article 6 (art. 6)’44 and that ‘where a lawyer is involved, an encroachment on professional secrecy may have repercussions on the proper administration of justice and hence on the rights guaranteed by Article 6 (art. 6) of the Convention’.45 Nevertheless, these matters are dealt with under the scope of the right to privacy even although the goal of guaranteeing (the secrecy of) correspondence between a prisoner and a court or his lawyer is not so much guaranteeing his privacy, but safeguarding an effective system of petition and complaint and the right to a fair trial. </a:t>
            </a:r>
          </a:p>
        </p:txBody>
      </p:sp>
    </p:spTree>
    <p:extLst>
      <p:ext uri="{BB962C8B-B14F-4D97-AF65-F5344CB8AC3E}">
        <p14:creationId xmlns:p14="http://schemas.microsoft.com/office/powerpoint/2010/main" val="249524464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More importantly, there are a number of cases in which the Court deals with elements of a right to a fair process directly under Article 8 ECHR. ‘It is true that Article 8 (art. 8) contains no explicit procedural requirements, but this is not conclusive of the matter. The local authority’s decision-making process clearly cannot be devoid of influence on the substance of the decision, notably by ensuring that it is based on the relevant considerations and is not one-sided and, hence, neither is nor appears to be arbitrary. Accordingly, the Court is entitled to have regard to that process to determine whether it has been conducted in a manner that, in all the circumstances, is fair and affords due respect to the interests protected by Article 8 (art. 8). [] The decision-making process must therefore, in the Court’s view, be such as to secure that their views and interests are made known to and duly taken into account by the local authority and that they are able to exercise in due time any remedies available to them.’</a:t>
            </a:r>
          </a:p>
        </p:txBody>
      </p:sp>
    </p:spTree>
    <p:extLst>
      <p:ext uri="{BB962C8B-B14F-4D97-AF65-F5344CB8AC3E}">
        <p14:creationId xmlns:p14="http://schemas.microsoft.com/office/powerpoint/2010/main" val="40048193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Most cases in which these procedural requirements play a role regard matters of parental authority, such as with regard to the custody over a child by divorced parents or the placing in a foster home of children living in an unstable environment. It follows from the fact that the child’s interest always prevails that if a parent is separated for an extensive period from his child, it is often not in the interest of the latter to be reunited with his father, mother or both. From this fact follows an increased interest in a speedy and resolute process, since lengthy procedures may lead to the </a:t>
            </a:r>
            <a:r>
              <a:rPr lang="en-US" i="1" dirty="0"/>
              <a:t>de facto </a:t>
            </a:r>
            <a:r>
              <a:rPr lang="en-US" dirty="0"/>
              <a:t>determination of a case.47 Moreover, a fair balance should be struck between the interests of the mother and the father. Although the Court has been reluctant to focus on substantive rights in such matters, it has granted both parents under the scope of Article 8 ECHR, among others, the right to be heard, to be informed in full about existing reports and documents and to have their interests weighed in a fair and balanced manner,48 even although these matters are more directly related to Article 6 ECHR and the right to a fair process. </a:t>
            </a:r>
          </a:p>
        </p:txBody>
      </p:sp>
    </p:spTree>
    <p:extLst>
      <p:ext uri="{BB962C8B-B14F-4D97-AF65-F5344CB8AC3E}">
        <p14:creationId xmlns:p14="http://schemas.microsoft.com/office/powerpoint/2010/main" val="2127970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20000"/>
          </a:bodyPr>
          <a:lstStyle/>
          <a:p>
            <a:r>
              <a:rPr lang="en-US" i="1" dirty="0"/>
              <a:t>2. Categories of petitioners </a:t>
            </a:r>
            <a:endParaRPr lang="en-US" dirty="0"/>
          </a:p>
          <a:p>
            <a:r>
              <a:rPr lang="en-US" b="1" dirty="0"/>
              <a:t>(a) Physical persons </a:t>
            </a:r>
            <a:endParaRPr lang="en-US" dirty="0"/>
          </a:p>
          <a:p>
            <a:r>
              <a:rPr lang="en-US" dirty="0"/>
              <a:t>9. Any person may rely on the protection of the Convention against a State Party when the alleged violation took place within the jurisdiction of the State concerned, in accordance with Article 1 of the Convention (</a:t>
            </a:r>
            <a:r>
              <a:rPr lang="en-US" i="1" dirty="0"/>
              <a:t>Van der Tang v. Spain</a:t>
            </a:r>
            <a:r>
              <a:rPr lang="en-US" dirty="0"/>
              <a:t>, § 53), regardless of nationality, place of residence, civil status, situation or legal capacity. For a mother deprived of parental rights, see </a:t>
            </a:r>
            <a:r>
              <a:rPr lang="en-US" i="1" dirty="0" err="1"/>
              <a:t>Scozzari</a:t>
            </a:r>
            <a:r>
              <a:rPr lang="en-US" i="1" dirty="0"/>
              <a:t> and </a:t>
            </a:r>
            <a:r>
              <a:rPr lang="en-US" i="1" dirty="0" err="1"/>
              <a:t>Giunta</a:t>
            </a:r>
            <a:r>
              <a:rPr lang="en-US" i="1" dirty="0"/>
              <a:t> v. Italy </a:t>
            </a:r>
            <a:r>
              <a:rPr lang="en-US" dirty="0"/>
              <a:t>[GC], § 138; for a minor, see </a:t>
            </a:r>
            <a:r>
              <a:rPr lang="en-US" i="1" dirty="0"/>
              <a:t>A. v. the United Kingdom</a:t>
            </a:r>
            <a:r>
              <a:rPr lang="en-US" dirty="0"/>
              <a:t>; for a person lacking legal capacity, without the consent of her guardian, see </a:t>
            </a:r>
            <a:r>
              <a:rPr lang="en-US" i="1" dirty="0" err="1"/>
              <a:t>Zehentner</a:t>
            </a:r>
            <a:r>
              <a:rPr lang="en-US" i="1" dirty="0"/>
              <a:t> v. Austria</a:t>
            </a:r>
            <a:r>
              <a:rPr lang="en-US" dirty="0"/>
              <a:t>, §§ 39 et seq. </a:t>
            </a:r>
          </a:p>
          <a:p>
            <a:r>
              <a:rPr lang="en-US" dirty="0"/>
              <a:t>10. Applications can be brought only by living persons or on their behalf; a deceased person cannot lodge an application (</a:t>
            </a:r>
            <a:r>
              <a:rPr lang="en-US" i="1" dirty="0" err="1"/>
              <a:t>Aizpurua</a:t>
            </a:r>
            <a:r>
              <a:rPr lang="en-US" i="1" dirty="0"/>
              <a:t> Ortiz and Others v. Spain</a:t>
            </a:r>
            <a:r>
              <a:rPr lang="en-US" dirty="0"/>
              <a:t>, § 30; </a:t>
            </a:r>
            <a:r>
              <a:rPr lang="en-US" i="1" dirty="0" err="1"/>
              <a:t>Dvořáček</a:t>
            </a:r>
            <a:r>
              <a:rPr lang="en-US" i="1" dirty="0"/>
              <a:t> and </a:t>
            </a:r>
            <a:r>
              <a:rPr lang="en-US" i="1" dirty="0" err="1"/>
              <a:t>Dvořáčková</a:t>
            </a:r>
            <a:r>
              <a:rPr lang="en-US" i="1" dirty="0"/>
              <a:t> v. Slovakia</a:t>
            </a:r>
            <a:r>
              <a:rPr lang="en-US" dirty="0"/>
              <a:t>, § 41), even through a representative (</a:t>
            </a:r>
            <a:r>
              <a:rPr lang="en-US" i="1" dirty="0"/>
              <a:t>Kaya and </a:t>
            </a:r>
            <a:r>
              <a:rPr lang="en-US" i="1" dirty="0" err="1"/>
              <a:t>Polat</a:t>
            </a:r>
            <a:r>
              <a:rPr lang="en-US" i="1" dirty="0"/>
              <a:t> v. Turkey </a:t>
            </a:r>
            <a:r>
              <a:rPr lang="en-US" dirty="0"/>
              <a:t>(</a:t>
            </a:r>
            <a:r>
              <a:rPr lang="en-US" dirty="0" err="1"/>
              <a:t>dec.</a:t>
            </a:r>
            <a:r>
              <a:rPr lang="en-US" dirty="0"/>
              <a:t>); </a:t>
            </a:r>
            <a:r>
              <a:rPr lang="en-US" i="1" dirty="0" err="1"/>
              <a:t>Ciobanu</a:t>
            </a:r>
            <a:r>
              <a:rPr lang="en-US" i="1" dirty="0"/>
              <a:t> v. Romania </a:t>
            </a:r>
            <a:r>
              <a:rPr lang="en-US" dirty="0"/>
              <a:t>(</a:t>
            </a:r>
            <a:r>
              <a:rPr lang="en-US" dirty="0" err="1"/>
              <a:t>dec.</a:t>
            </a:r>
            <a:r>
              <a:rPr lang="en-US" dirty="0"/>
              <a:t>)). </a:t>
            </a:r>
          </a:p>
        </p:txBody>
      </p:sp>
    </p:spTree>
    <p:extLst>
      <p:ext uri="{BB962C8B-B14F-4D97-AF65-F5344CB8AC3E}">
        <p14:creationId xmlns:p14="http://schemas.microsoft.com/office/powerpoint/2010/main" val="4892475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case law of the Court, however, these principles have also been increasingly adopted under the right to privacy in other matters, such as the loss of one’s home due to destruction or expropriation,49 cases in which immigrants are expelled50 and cases that regard the quality of the living environment. For example, the Court has held that where ‘a State must determine complex issues of environmental and economic policy, the decision-making process must firstly involve appropriate investigations and studies in order to allow them to predict and evaluate in advance the effects of those activities which might damage the environment and infringe individuals’ rights and to enable them to strike a fair balance between the various conflicting interests at stake. The importance of public access to the conclusions of such studies and to information which would enable members of the public to assess the danger to which they are exposed is beyond question. Lastly, the individuals concerned must also be able to appeal to the courts against any decision, act or omission where they consider that their interests or their comments have not been given sufficient weight in the decision-making process.’51 Consequently, under Article 8 ECHR, citizen’s now have a right to actively steer and influence decisions that affect their lives in general, which fits in the scope and purpose of personality rights, but seems at odds with the focus of classic privacy rights. </a:t>
            </a:r>
          </a:p>
        </p:txBody>
      </p:sp>
    </p:spTree>
    <p:extLst>
      <p:ext uri="{BB962C8B-B14F-4D97-AF65-F5344CB8AC3E}">
        <p14:creationId xmlns:p14="http://schemas.microsoft.com/office/powerpoint/2010/main" val="34482835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ARTICLE 10 </a:t>
            </a:r>
            <a:endParaRPr lang="en-US" dirty="0"/>
          </a:p>
          <a:p>
            <a:r>
              <a:rPr lang="en-US" b="1" dirty="0"/>
              <a:t>Freedom of expression </a:t>
            </a:r>
            <a:endParaRPr lang="en-US" dirty="0"/>
          </a:p>
          <a:p>
            <a:r>
              <a:rPr lang="en-US" dirty="0"/>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p>
          <a:p>
            <a:r>
              <a:rPr lang="en-US" dirty="0"/>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 </a:t>
            </a:r>
          </a:p>
        </p:txBody>
      </p:sp>
    </p:spTree>
    <p:extLst>
      <p:ext uri="{BB962C8B-B14F-4D97-AF65-F5344CB8AC3E}">
        <p14:creationId xmlns:p14="http://schemas.microsoft.com/office/powerpoint/2010/main" val="3805514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European Convention is based on the Universal Declaration and likewise, Article 8 ECHR is based on Article 12 UDHR, which holds: ‘No one shall be subjected to arbitrary interference with his privacy, family, home or correspondence, nor to attacks upon his honor and reputation.’ When drafting the Universal Declaration, the inclusion of the protection of honor and reputation was already heavily discussed as it is principally concerned with horizontal relationships and attacks by or through the media.52 Although it was finally accepted under the UDHR, the authors of the ECHR, only focusing on vertical relationships (between state and citizen) did not include the protection of a person’s reputation as a subjective right under the right to privacy, but transferred it to paragraph 2 of Article 10 ECHR, containing the right to freedom of expression.</a:t>
            </a:r>
          </a:p>
        </p:txBody>
      </p:sp>
    </p:spTree>
    <p:extLst>
      <p:ext uri="{BB962C8B-B14F-4D97-AF65-F5344CB8AC3E}">
        <p14:creationId xmlns:p14="http://schemas.microsoft.com/office/powerpoint/2010/main" val="29695002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This sharp choice has been honored by the Court in the early case law on Article 8 ECHR, in which it was held ‘that the right to honor and good name as such is not protected’ under the scope of the right to privacy.54 For example, in 2000, when an applicant complained that the judgments of the domestic courts contained derogatory statements which amounted to a breach of Article 8 of the Convention, the Court held ‘that the applicant’s complaint relates to a perceived affront to his dignity and reputation caused by statements made by the trial judge when handing down sentence and by the Court of Appeal when upholding that sentence. This is not a matter which falls within the protection guaranteed by Article 8 of the Convention. It follows that this complaint is incompatible </a:t>
            </a:r>
            <a:r>
              <a:rPr lang="en-US" i="1" dirty="0" err="1"/>
              <a:t>ratione</a:t>
            </a:r>
            <a:r>
              <a:rPr lang="en-US" i="1" dirty="0"/>
              <a:t> </a:t>
            </a:r>
            <a:r>
              <a:rPr lang="en-US" i="1" dirty="0" err="1"/>
              <a:t>materiae</a:t>
            </a:r>
            <a:r>
              <a:rPr lang="en-US" i="1" dirty="0"/>
              <a:t> </a:t>
            </a:r>
            <a:r>
              <a:rPr lang="en-US" dirty="0"/>
              <a:t>with the provisions of the Convention [].</a:t>
            </a:r>
          </a:p>
        </p:txBody>
      </p:sp>
    </p:spTree>
    <p:extLst>
      <p:ext uri="{BB962C8B-B14F-4D97-AF65-F5344CB8AC3E}">
        <p14:creationId xmlns:p14="http://schemas.microsoft.com/office/powerpoint/2010/main" val="253504915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However, gradually, the Court has accepted that under certain circumstances, a person may successfully put forward a case in which the respect for his reputation and honor is the central element. First, by accepting the doctrine of positive obligations, the Court has held that states may be required to limit the freedom of speech in order to ensure respect for a person’s reputation and honor, for example by guaranteeing a fair balance between the different interests involved in its national judicial system. 56 Among others, it has been held that ‘[] where a question arises of interference with private life through publication in mass media, the State must find a proper balance between the two Convention rights involved, namely the right to respect for private life guaranteed by Article 8 (Art. 8) and the right to freedom of expression guaranteed by Article 10 (Art. 10) of the Convention.’57 Furthermore, the Court has come to accept that individuals may invoke their interest in the protection of their honor and reputation when the behavior of public authorities affect their legitimate concerns, for example when courts or governmental organizations make public certain private and delicate details about their behavior, mental status or physical disabilities.</a:t>
            </a:r>
          </a:p>
        </p:txBody>
      </p:sp>
    </p:spTree>
    <p:extLst>
      <p:ext uri="{BB962C8B-B14F-4D97-AF65-F5344CB8AC3E}">
        <p14:creationId xmlns:p14="http://schemas.microsoft.com/office/powerpoint/2010/main" val="16583722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0000" lnSpcReduction="20000"/>
          </a:bodyPr>
          <a:lstStyle/>
          <a:p>
            <a:r>
              <a:rPr lang="en-US" dirty="0"/>
              <a:t>Finally, in more recent cases, the Court seems willing to accept a full-fletched right to the protection of one’s reputation as an interest protected by Article 8 ECHR. The first time it did so, in the case of </a:t>
            </a:r>
            <a:r>
              <a:rPr lang="en-US" i="1" dirty="0"/>
              <a:t>Pfeifer v. Austria </a:t>
            </a:r>
            <a:r>
              <a:rPr lang="en-US" dirty="0"/>
              <a:t>from 2007, the Court referred to its previous case law and drawing from these notions stressed ‘that a person’s reputation, even if that person is criticized in the context of a public debate, forms part of his or her personal identity and psychological integrity and therefore also falls within the scope of his or her “private life”. Article 8 therefore applies.’59 In its subsequent case law, this line is confirmed60 and extrapolated to the protection of honor. In a case of 2009 the Court held: ‘In more recent cases decided under Article 8 of the Convention, the Court has </a:t>
            </a:r>
            <a:r>
              <a:rPr lang="en-US" dirty="0" err="1"/>
              <a:t>recognised</a:t>
            </a:r>
            <a:r>
              <a:rPr lang="en-US" dirty="0"/>
              <a:t> reputation and also </a:t>
            </a:r>
            <a:r>
              <a:rPr lang="en-US" dirty="0" err="1"/>
              <a:t>honour</a:t>
            </a:r>
            <a:r>
              <a:rPr lang="en-US" dirty="0"/>
              <a:t> as part of the right to respect for private life. In </a:t>
            </a:r>
            <a:r>
              <a:rPr lang="en-US" i="1" dirty="0"/>
              <a:t>Pfeifer</a:t>
            </a:r>
            <a:r>
              <a:rPr lang="en-US" dirty="0"/>
              <a:t>, the Court held that a person’s reputation, even if that person was </a:t>
            </a:r>
            <a:r>
              <a:rPr lang="en-US" dirty="0" err="1"/>
              <a:t>criticised</a:t>
            </a:r>
            <a:r>
              <a:rPr lang="en-US" dirty="0"/>
              <a:t> in the context of a public debate, formed part of his or her personal identity and psychological integrity and therefore also fell within the scope of his or her “private life”. The same considerations must also apply to personal honour.’61 Consequently, although it was left out deliberately by the Convention authors, the right to protection of reputation and honor is brought back under the scope of Article 8 ECHR and accepted as subjective rights in the Court’s recent jurisprudence. The protection of honor and reputation is perhaps the classic difference between privacy and personality rights, being traditionally excluded from the scope of the former and included in the scope of the latter right. </a:t>
            </a:r>
          </a:p>
        </p:txBody>
      </p:sp>
    </p:spTree>
    <p:extLst>
      <p:ext uri="{BB962C8B-B14F-4D97-AF65-F5344CB8AC3E}">
        <p14:creationId xmlns:p14="http://schemas.microsoft.com/office/powerpoint/2010/main" val="176622359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Second, the right to privacy has come to embody rights and freedoms specifically rejected from the Convention text, for example the right to develop one’s personality, the right to property and the right to a residence and legal identity. </a:t>
            </a:r>
          </a:p>
        </p:txBody>
      </p:sp>
    </p:spTree>
    <p:extLst>
      <p:ext uri="{BB962C8B-B14F-4D97-AF65-F5344CB8AC3E}">
        <p14:creationId xmlns:p14="http://schemas.microsoft.com/office/powerpoint/2010/main" val="213972436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55000" lnSpcReduction="20000"/>
          </a:bodyPr>
          <a:lstStyle/>
          <a:p>
            <a:r>
              <a:rPr lang="nl-NL" dirty="0"/>
              <a:t>Universal </a:t>
            </a:r>
            <a:r>
              <a:rPr lang="nl-NL" dirty="0" err="1"/>
              <a:t>Declaration</a:t>
            </a:r>
            <a:r>
              <a:rPr lang="nl-NL" dirty="0"/>
              <a:t> on Human </a:t>
            </a:r>
            <a:r>
              <a:rPr lang="nl-NL" dirty="0" err="1"/>
              <a:t>Rights</a:t>
            </a:r>
            <a:endParaRPr lang="nl-NL" dirty="0"/>
          </a:p>
          <a:p>
            <a:r>
              <a:rPr lang="en-US" b="1" dirty="0"/>
              <a:t>Article 22.</a:t>
            </a:r>
          </a:p>
          <a:p>
            <a:r>
              <a:rPr lang="en-US" dirty="0"/>
              <a:t>Everyone, as a member of society, has the right to social security and is entitled to realization, through national effort and international co-operation and in accordance with the organization and resources of each State, of the economic, social and cultural rights indispensable for his dignity and the free development of his personality.</a:t>
            </a:r>
          </a:p>
          <a:p>
            <a:r>
              <a:rPr lang="en-US" b="1" dirty="0"/>
              <a:t>Article 26.</a:t>
            </a:r>
          </a:p>
          <a:p>
            <a:r>
              <a:rPr lang="en-US" dirty="0"/>
              <a:t>(1) 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br>
              <a:rPr lang="en-US" dirty="0"/>
            </a:br>
            <a:r>
              <a:rPr lang="en-US" dirty="0"/>
              <a:t>(2) Education shall be directed to the full development of the human personality and to the strengthening of respect for human rights and fundamental freedoms. It shall promote understanding, tolerance and friendship among all nations, racial or religious groups, and shall further the activities of the United Nations for the maintenance of peace.</a:t>
            </a:r>
            <a:br>
              <a:rPr lang="en-US" dirty="0"/>
            </a:br>
            <a:r>
              <a:rPr lang="en-US" dirty="0"/>
              <a:t>(3) Parents have a prior right to choose the kind of education that shall be given to their children.</a:t>
            </a:r>
          </a:p>
          <a:p>
            <a:r>
              <a:rPr lang="en-US" b="1" dirty="0"/>
              <a:t>Article 29.</a:t>
            </a:r>
          </a:p>
          <a:p>
            <a:r>
              <a:rPr lang="en-US" dirty="0"/>
              <a:t>(1) Everyone has duties to the community in which alone the free and full development of his personality is possible.</a:t>
            </a:r>
            <a:br>
              <a:rPr lang="en-US" dirty="0"/>
            </a:br>
            <a:r>
              <a:rPr lang="en-US" dirty="0"/>
              <a:t>(2) In the exercise of his rights and freedoms, everyone shall be subject only to such limitations as are determined by law solely for the purpose of securing due recognition and respect for the rights and freedoms of others and of meeting the just requirements of morality, public order and the general welfare in a democratic society.</a:t>
            </a:r>
            <a:br>
              <a:rPr lang="en-US" dirty="0"/>
            </a:br>
            <a:r>
              <a:rPr lang="en-US" dirty="0"/>
              <a:t>(3) These rights and freedoms may in no case be exercised contrary to the purposes and principles of the United Nations.</a:t>
            </a:r>
          </a:p>
          <a:p>
            <a:endParaRPr lang="en-US" dirty="0"/>
          </a:p>
        </p:txBody>
      </p:sp>
    </p:spTree>
    <p:extLst>
      <p:ext uri="{BB962C8B-B14F-4D97-AF65-F5344CB8AC3E}">
        <p14:creationId xmlns:p14="http://schemas.microsoft.com/office/powerpoint/2010/main" val="345295149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Although, the Convention is based on the Universal Declaration on Human Rights, the Convention only contains civil and political rights. Socio-economic rights were transferred to an optional Protocol by the authors of the Convention.78 By contrast, the Declaration guarantees a number of socio-economic rights and other non-‘civil and political rights’, such as the right to enjoy the cultural life of the community, the right to a standard living and the right to rest and leisure.79 The Convention, in contrast to the Declaration, is a legally binding document and while civil and political rights are relatively concrete and can be legally binding, the other category of rights, ‘on the other hand, was considered to consist not of legal rights but of programmatic rights, the formulation of which necessarily is much vaguer and for the </a:t>
            </a:r>
            <a:r>
              <a:rPr lang="en-US" dirty="0" err="1"/>
              <a:t>realisation</a:t>
            </a:r>
            <a:r>
              <a:rPr lang="en-US" dirty="0"/>
              <a:t> of which the States must pursue a given policy, an obligation which does not lend itself to incidental review of government action for its lawfulness.’80 Consequently, such rights are rejected from the scope of the Convention. </a:t>
            </a:r>
          </a:p>
        </p:txBody>
      </p:sp>
    </p:spTree>
    <p:extLst>
      <p:ext uri="{BB962C8B-B14F-4D97-AF65-F5344CB8AC3E}">
        <p14:creationId xmlns:p14="http://schemas.microsoft.com/office/powerpoint/2010/main" val="26808244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Specifically denied by the authors of the Convention are the many references in the Declaration to the right to personal development. Article 22 UDHR holds that everyone has the right to social security and is entitled to realization of the economic, social and cultural rights indispensable for his dignity and the free development of his personality. Article 26 UDHR specifies that education shall be directed to the full development of the human personality and to the strengthening of respect for human rights and fundamental freedoms. Finally, Article 29 UDHR states that everyone has duties to the community in which alone the free and full development of his personality is possible. Although the authors regarded dignity and personal development as underlying rationales of the Convention as a whole, they were not accepted as subjective rights due to their vague and unenforceable nature. </a:t>
            </a:r>
          </a:p>
        </p:txBody>
      </p:sp>
    </p:spTree>
    <p:extLst>
      <p:ext uri="{BB962C8B-B14F-4D97-AF65-F5344CB8AC3E}">
        <p14:creationId xmlns:p14="http://schemas.microsoft.com/office/powerpoint/2010/main" val="87100458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33233</Words>
  <Application>Microsoft Office PowerPoint</Application>
  <PresentationFormat>Breedbeeld</PresentationFormat>
  <Paragraphs>640</Paragraphs>
  <Slides>142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142</vt:i4>
      </vt:variant>
    </vt:vector>
  </HeadingPairs>
  <TitlesOfParts>
    <vt:vector size="146" baseType="lpstr">
      <vt:lpstr>Arial</vt:lpstr>
      <vt:lpstr>Calibri</vt:lpstr>
      <vt:lpstr>Calibri Light</vt:lpstr>
      <vt:lpstr>Kantoorthema</vt:lpstr>
      <vt:lpstr>Article 8 ECHR and the principle of ratione materiae</vt:lpstr>
      <vt:lpstr>Overview of last week</vt:lpstr>
      <vt:lpstr>Overview of this week</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(2) Damages</vt:lpstr>
      <vt:lpstr>(2) Damages</vt:lpstr>
      <vt:lpstr>(2) Damages</vt:lpstr>
      <vt:lpstr>(2) Damages</vt:lpstr>
      <vt:lpstr>(2) Damages</vt:lpstr>
      <vt:lpstr>(2) Damages</vt:lpstr>
      <vt:lpstr>(2) Damages</vt:lpstr>
      <vt:lpstr>(2) Damages</vt:lpstr>
      <vt:lpstr>(3) Break</vt:lpstr>
      <vt:lpstr>(4) Material scope or Article 8 ECHR</vt:lpstr>
      <vt:lpstr>(4) Material scope or Article 8 ECHR</vt:lpstr>
      <vt:lpstr>(4) Material scope or Article 8 ECHR</vt:lpstr>
      <vt:lpstr>(4) Material scope or Article 8 ECHR</vt:lpstr>
      <vt:lpstr>PowerPoint-presentatie</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PowerPoint-presentatie</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PowerPoint-presentatie</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(5) Privacy and data protection</vt:lpstr>
      <vt:lpstr>(5) Privacy and data protection</vt:lpstr>
      <vt:lpstr>(5) Privacy and data protection</vt:lpstr>
      <vt:lpstr>(5) Privacy and data protection</vt:lpstr>
      <vt:lpstr>(5) Privacy and data protection</vt:lpstr>
      <vt:lpstr>(5) Privacy and data protection</vt:lpstr>
      <vt:lpstr>(5) Privacy and data protection</vt:lpstr>
      <vt:lpstr>(5) Privacy and data protection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8 ECHR and the principle of ratione personae</dc:title>
  <dc:creator>Bart Van der Sloot</dc:creator>
  <cp:lastModifiedBy>Bart Van der Sloot</cp:lastModifiedBy>
  <cp:revision>20</cp:revision>
  <cp:lastPrinted>2017-09-26T18:45:18Z</cp:lastPrinted>
  <dcterms:created xsi:type="dcterms:W3CDTF">2017-09-25T16:15:26Z</dcterms:created>
  <dcterms:modified xsi:type="dcterms:W3CDTF">2018-09-25T10:01:39Z</dcterms:modified>
</cp:coreProperties>
</file>