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75" r:id="rId9"/>
    <p:sldId id="262" r:id="rId10"/>
    <p:sldId id="276" r:id="rId11"/>
    <p:sldId id="277" r:id="rId12"/>
    <p:sldId id="278" r:id="rId13"/>
    <p:sldId id="279" r:id="rId14"/>
    <p:sldId id="280" r:id="rId15"/>
    <p:sldId id="263" r:id="rId16"/>
    <p:sldId id="281" r:id="rId17"/>
    <p:sldId id="264" r:id="rId18"/>
    <p:sldId id="282" r:id="rId19"/>
    <p:sldId id="283" r:id="rId20"/>
    <p:sldId id="284" r:id="rId21"/>
    <p:sldId id="285" r:id="rId22"/>
    <p:sldId id="286" r:id="rId23"/>
    <p:sldId id="267" r:id="rId24"/>
    <p:sldId id="268" r:id="rId25"/>
    <p:sldId id="269" r:id="rId26"/>
    <p:sldId id="287" r:id="rId27"/>
    <p:sldId id="288" r:id="rId28"/>
    <p:sldId id="290" r:id="rId29"/>
    <p:sldId id="270" r:id="rId30"/>
    <p:sldId id="291" r:id="rId31"/>
    <p:sldId id="292" r:id="rId32"/>
    <p:sldId id="293" r:id="rId33"/>
    <p:sldId id="294" r:id="rId34"/>
    <p:sldId id="295" r:id="rId35"/>
    <p:sldId id="271" r:id="rId36"/>
    <p:sldId id="272" r:id="rId37"/>
    <p:sldId id="273" r:id="rId38"/>
    <p:sldId id="274" r:id="rId3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567C164C-3677-4E50-B448-B6B36FC73747}" type="datetimeFigureOut">
              <a:rPr lang="nl-NL" smtClean="0"/>
              <a:t>13-2-2015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134524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7C164C-3677-4E50-B448-B6B36FC73747}" type="datetimeFigureOut">
              <a:rPr lang="nl-NL" smtClean="0"/>
              <a:t>13-2-2015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377088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7C164C-3677-4E50-B448-B6B36FC73747}" type="datetimeFigureOut">
              <a:rPr lang="nl-NL" smtClean="0"/>
              <a:t>13-2-2015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4204844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7C164C-3677-4E50-B448-B6B36FC73747}" type="datetimeFigureOut">
              <a:rPr lang="nl-NL" smtClean="0"/>
              <a:t>13-2-2015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186075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67C164C-3677-4E50-B448-B6B36FC73747}" type="datetimeFigureOut">
              <a:rPr lang="nl-NL" smtClean="0"/>
              <a:t>13-2-2015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277489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67C164C-3677-4E50-B448-B6B36FC73747}" type="datetimeFigureOut">
              <a:rPr lang="nl-NL" smtClean="0"/>
              <a:t>13-2-2015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468586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67C164C-3677-4E50-B448-B6B36FC73747}" type="datetimeFigureOut">
              <a:rPr lang="nl-NL" smtClean="0"/>
              <a:t>13-2-2015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3890143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67C164C-3677-4E50-B448-B6B36FC73747}" type="datetimeFigureOut">
              <a:rPr lang="nl-NL" smtClean="0"/>
              <a:t>13-2-2015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182773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67C164C-3677-4E50-B448-B6B36FC73747}" type="datetimeFigureOut">
              <a:rPr lang="nl-NL" smtClean="0"/>
              <a:t>13-2-2015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3799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7C164C-3677-4E50-B448-B6B36FC73747}" type="datetimeFigureOut">
              <a:rPr lang="nl-NL" smtClean="0"/>
              <a:t>13-2-2015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993772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7C164C-3677-4E50-B448-B6B36FC73747}" type="datetimeFigureOut">
              <a:rPr lang="nl-NL" smtClean="0"/>
              <a:t>13-2-2015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58C7864-5136-458D-AF6A-8EC86113E6BC}" type="slidenum">
              <a:rPr lang="nl-NL" smtClean="0"/>
              <a:t>‹#›</a:t>
            </a:fld>
            <a:endParaRPr lang="nl-NL"/>
          </a:p>
        </p:txBody>
      </p:sp>
    </p:spTree>
    <p:extLst>
      <p:ext uri="{BB962C8B-B14F-4D97-AF65-F5344CB8AC3E}">
        <p14:creationId xmlns:p14="http://schemas.microsoft.com/office/powerpoint/2010/main" val="1600077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7C164C-3677-4E50-B448-B6B36FC73747}" type="datetimeFigureOut">
              <a:rPr lang="nl-NL" smtClean="0"/>
              <a:t>13-2-2015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C7864-5136-458D-AF6A-8EC86113E6BC}" type="slidenum">
              <a:rPr lang="nl-NL" smtClean="0"/>
              <a:t>‹#›</a:t>
            </a:fld>
            <a:endParaRPr lang="nl-NL"/>
          </a:p>
        </p:txBody>
      </p:sp>
    </p:spTree>
    <p:extLst>
      <p:ext uri="{BB962C8B-B14F-4D97-AF65-F5344CB8AC3E}">
        <p14:creationId xmlns:p14="http://schemas.microsoft.com/office/powerpoint/2010/main" val="18439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052736"/>
            <a:ext cx="7772400" cy="1470025"/>
          </a:xfrm>
        </p:spPr>
        <p:txBody>
          <a:bodyPr>
            <a:normAutofit fontScale="90000"/>
          </a:bodyPr>
          <a:lstStyle/>
          <a:p>
            <a:r>
              <a:rPr lang="nl-NL" dirty="0" smtClean="0"/>
              <a:t>Zorgplichten van internet providers ten aanzien van privacy onder Europees Recht</a:t>
            </a:r>
            <a:endParaRPr lang="nl-NL" dirty="0"/>
          </a:p>
        </p:txBody>
      </p:sp>
      <p:sp>
        <p:nvSpPr>
          <p:cNvPr id="3" name="Ondertitel 2"/>
          <p:cNvSpPr>
            <a:spLocks noGrp="1"/>
          </p:cNvSpPr>
          <p:nvPr>
            <p:ph type="subTitle" idx="1"/>
          </p:nvPr>
        </p:nvSpPr>
        <p:spPr>
          <a:xfrm>
            <a:off x="827584" y="3886200"/>
            <a:ext cx="7632848" cy="2279104"/>
          </a:xfrm>
        </p:spPr>
        <p:txBody>
          <a:bodyPr>
            <a:normAutofit fontScale="92500"/>
          </a:bodyPr>
          <a:lstStyle/>
          <a:p>
            <a:r>
              <a:rPr lang="nl-NL" dirty="0" smtClean="0"/>
              <a:t>Bart van der Sloot</a:t>
            </a:r>
          </a:p>
          <a:p>
            <a:r>
              <a:rPr lang="nl-NL" dirty="0" smtClean="0"/>
              <a:t>Instituut voor Informatierecht, UvA</a:t>
            </a:r>
          </a:p>
          <a:p>
            <a:r>
              <a:rPr lang="nl-NL" dirty="0" smtClean="0"/>
              <a:t>Amsterdam Platform </a:t>
            </a:r>
            <a:r>
              <a:rPr lang="nl-NL" dirty="0" err="1" smtClean="0"/>
              <a:t>for</a:t>
            </a:r>
            <a:r>
              <a:rPr lang="nl-NL" dirty="0" smtClean="0"/>
              <a:t> Privacy Research</a:t>
            </a:r>
          </a:p>
          <a:p>
            <a:r>
              <a:rPr lang="nl-NL" dirty="0" smtClean="0"/>
              <a:t>Wetenschappelijke Raad voor Regeringsbeleid</a:t>
            </a:r>
            <a:endParaRPr lang="nl-NL" dirty="0"/>
          </a:p>
        </p:txBody>
      </p:sp>
    </p:spTree>
    <p:extLst>
      <p:ext uri="{BB962C8B-B14F-4D97-AF65-F5344CB8AC3E}">
        <p14:creationId xmlns:p14="http://schemas.microsoft.com/office/powerpoint/2010/main" val="1977009462"/>
      </p:ext>
    </p:extLst>
  </p:cSld>
  <p:clrMapOvr>
    <a:masterClrMapping/>
  </p:clrMapOvr>
  <mc:AlternateContent xmlns:mc="http://schemas.openxmlformats.org/markup-compatibility/2006">
    <mc:Choice xmlns:p14="http://schemas.microsoft.com/office/powerpoint/2010/main" Requires="p14">
      <p:transition spd="slow" p14:dur="2000" advTm="44041"/>
    </mc:Choice>
    <mc:Fallback>
      <p:transition spd="slow" advTm="4404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Richtlijn</a:t>
            </a:r>
          </a:p>
        </p:txBody>
      </p:sp>
      <p:sp>
        <p:nvSpPr>
          <p:cNvPr id="3" name="Content Placeholder 2"/>
          <p:cNvSpPr>
            <a:spLocks noGrp="1"/>
          </p:cNvSpPr>
          <p:nvPr>
            <p:ph idx="1"/>
          </p:nvPr>
        </p:nvSpPr>
        <p:spPr/>
        <p:txBody>
          <a:bodyPr>
            <a:normAutofit fontScale="77500" lnSpcReduction="20000"/>
          </a:bodyPr>
          <a:lstStyle/>
          <a:p>
            <a:pPr marL="0" indent="0">
              <a:buNone/>
            </a:pPr>
            <a:r>
              <a:rPr lang="nl-NL" i="1" dirty="0" smtClean="0"/>
              <a:t>Google/Louis Vuitton </a:t>
            </a:r>
            <a:r>
              <a:rPr lang="nl-NL" dirty="0" smtClean="0"/>
              <a:t>geoordeeld over Google’s advertentiedienst</a:t>
            </a:r>
          </a:p>
          <a:p>
            <a:pPr marL="0" indent="0">
              <a:buNone/>
            </a:pPr>
            <a:endParaRPr lang="nl-NL" dirty="0"/>
          </a:p>
          <a:p>
            <a:pPr marL="0" indent="0">
              <a:buNone/>
            </a:pPr>
            <a:r>
              <a:rPr lang="nl-NL" dirty="0" smtClean="0"/>
              <a:t>‘worden uitgelegd </a:t>
            </a:r>
            <a:r>
              <a:rPr lang="nl-NL" dirty="0"/>
              <a:t>dat de daarin genoemde regel geldt </a:t>
            </a:r>
            <a:r>
              <a:rPr lang="nl-NL" dirty="0" smtClean="0"/>
              <a:t>voor de </a:t>
            </a:r>
            <a:r>
              <a:rPr lang="nl-NL" dirty="0"/>
              <a:t>verlener van een zoekmachineadvertentiedienst </a:t>
            </a:r>
            <a:r>
              <a:rPr lang="nl-NL" dirty="0" smtClean="0"/>
              <a:t>op internet </a:t>
            </a:r>
            <a:r>
              <a:rPr lang="nl-NL" dirty="0"/>
              <a:t>wanneer die dienstverlener geen actieve rol </a:t>
            </a:r>
            <a:r>
              <a:rPr lang="nl-NL" dirty="0" smtClean="0"/>
              <a:t>heeft gehad </a:t>
            </a:r>
            <a:r>
              <a:rPr lang="nl-NL" dirty="0"/>
              <a:t>waardoor hij kennis heeft van of controle </a:t>
            </a:r>
            <a:r>
              <a:rPr lang="nl-NL" dirty="0" smtClean="0"/>
              <a:t>heeft over </a:t>
            </a:r>
            <a:r>
              <a:rPr lang="nl-NL" dirty="0"/>
              <a:t>de opgeslagen gegevens. Indien dat het geval is, </a:t>
            </a:r>
            <a:r>
              <a:rPr lang="nl-NL" dirty="0" smtClean="0"/>
              <a:t>kan de </a:t>
            </a:r>
            <a:r>
              <a:rPr lang="nl-NL" dirty="0"/>
              <a:t>dienstverlener niet aansprakelijk worden gesteld </a:t>
            </a:r>
            <a:r>
              <a:rPr lang="nl-NL" dirty="0" smtClean="0"/>
              <a:t>voor de </a:t>
            </a:r>
            <a:r>
              <a:rPr lang="nl-NL" dirty="0"/>
              <a:t>gegevens die hij op verzoek van een adverteerder </a:t>
            </a:r>
            <a:r>
              <a:rPr lang="nl-NL" dirty="0" smtClean="0"/>
              <a:t>heeft opgeslagen</a:t>
            </a:r>
            <a:r>
              <a:rPr lang="nl-NL" dirty="0"/>
              <a:t>, tenzij hij niet snel die gegevens </a:t>
            </a:r>
            <a:r>
              <a:rPr lang="nl-NL" dirty="0" smtClean="0"/>
              <a:t>verwijdert of </a:t>
            </a:r>
            <a:r>
              <a:rPr lang="nl-NL" dirty="0"/>
              <a:t>de toegang daartoe onmogelijk maakt nadat hij </a:t>
            </a:r>
            <a:r>
              <a:rPr lang="nl-NL" dirty="0" smtClean="0"/>
              <a:t>kennis heeft </a:t>
            </a:r>
            <a:r>
              <a:rPr lang="nl-NL" dirty="0"/>
              <a:t>gekregen van het onwettige karakter van die </a:t>
            </a:r>
            <a:r>
              <a:rPr lang="nl-NL" dirty="0" smtClean="0"/>
              <a:t>gegevens of </a:t>
            </a:r>
            <a:r>
              <a:rPr lang="nl-NL" dirty="0"/>
              <a:t>van activiteiten van die adverteerder</a:t>
            </a:r>
            <a:r>
              <a:rPr lang="nl-NL" dirty="0" smtClean="0"/>
              <a:t>.’</a:t>
            </a:r>
            <a:endParaRPr lang="nl-NL" dirty="0"/>
          </a:p>
        </p:txBody>
      </p:sp>
    </p:spTree>
    <p:extLst>
      <p:ext uri="{BB962C8B-B14F-4D97-AF65-F5344CB8AC3E}">
        <p14:creationId xmlns:p14="http://schemas.microsoft.com/office/powerpoint/2010/main" val="1148279184"/>
      </p:ext>
    </p:extLst>
  </p:cSld>
  <p:clrMapOvr>
    <a:masterClrMapping/>
  </p:clrMapOvr>
  <mc:AlternateContent xmlns:mc="http://schemas.openxmlformats.org/markup-compatibility/2006">
    <mc:Choice xmlns:p14="http://schemas.microsoft.com/office/powerpoint/2010/main" Requires="p14">
      <p:transition spd="slow" p14:dur="2000" advTm="18527"/>
    </mc:Choice>
    <mc:Fallback>
      <p:transition spd="slow" advTm="18527"/>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Richtlijn</a:t>
            </a:r>
          </a:p>
        </p:txBody>
      </p:sp>
      <p:sp>
        <p:nvSpPr>
          <p:cNvPr id="3" name="Content Placeholder 2"/>
          <p:cNvSpPr>
            <a:spLocks noGrp="1"/>
          </p:cNvSpPr>
          <p:nvPr>
            <p:ph idx="1"/>
          </p:nvPr>
        </p:nvSpPr>
        <p:spPr/>
        <p:txBody>
          <a:bodyPr>
            <a:normAutofit fontScale="77500" lnSpcReduction="20000"/>
          </a:bodyPr>
          <a:lstStyle/>
          <a:p>
            <a:pPr marL="0" indent="0">
              <a:buNone/>
            </a:pPr>
            <a:r>
              <a:rPr lang="nl-NL" dirty="0" smtClean="0"/>
              <a:t>Maar actieve internetintermediairs, zoals </a:t>
            </a:r>
            <a:r>
              <a:rPr lang="nl-NL" dirty="0"/>
              <a:t>Facebook, eBay, YouTube en </a:t>
            </a:r>
            <a:r>
              <a:rPr lang="nl-NL" dirty="0" smtClean="0"/>
              <a:t>nieuwssites, die </a:t>
            </a:r>
            <a:r>
              <a:rPr lang="nl-NL" dirty="0"/>
              <a:t>geheel of gedeeltelijk draaien op </a:t>
            </a:r>
            <a:r>
              <a:rPr lang="nl-NL" dirty="0" smtClean="0"/>
              <a:t>UGC?</a:t>
            </a:r>
          </a:p>
          <a:p>
            <a:pPr marL="0" indent="0">
              <a:buNone/>
            </a:pPr>
            <a:endParaRPr lang="nl-NL" dirty="0"/>
          </a:p>
          <a:p>
            <a:pPr marL="0" indent="0">
              <a:buNone/>
            </a:pPr>
            <a:r>
              <a:rPr lang="nl-NL" i="1" dirty="0" smtClean="0"/>
              <a:t>L’Oréal/eBay</a:t>
            </a:r>
            <a:endParaRPr lang="nl-NL" dirty="0"/>
          </a:p>
          <a:p>
            <a:pPr marL="0" indent="0">
              <a:buNone/>
            </a:pPr>
            <a:endParaRPr lang="nl-NL" dirty="0"/>
          </a:p>
          <a:p>
            <a:pPr marL="0" indent="0">
              <a:buNone/>
            </a:pPr>
            <a:r>
              <a:rPr lang="nl-NL" dirty="0" smtClean="0"/>
              <a:t>‘</a:t>
            </a:r>
            <a:r>
              <a:rPr lang="nl-NL" dirty="0"/>
              <a:t>het enkele feit dat de </a:t>
            </a:r>
            <a:r>
              <a:rPr lang="nl-NL" dirty="0" smtClean="0"/>
              <a:t>beheerder van </a:t>
            </a:r>
            <a:r>
              <a:rPr lang="nl-NL" dirty="0"/>
              <a:t>een elektronische marktplaats de </a:t>
            </a:r>
            <a:r>
              <a:rPr lang="nl-NL" dirty="0" smtClean="0"/>
              <a:t>verkoopaanbiedingen op </a:t>
            </a:r>
            <a:r>
              <a:rPr lang="nl-NL" dirty="0"/>
              <a:t>zijn server opslaat, bepaalt hoe zijn dienst </a:t>
            </a:r>
            <a:r>
              <a:rPr lang="nl-NL" dirty="0" smtClean="0"/>
              <a:t>wordt verleend</a:t>
            </a:r>
            <a:r>
              <a:rPr lang="nl-NL" dirty="0"/>
              <a:t>, daarvoor een vergoeding ontvangt en </a:t>
            </a:r>
            <a:r>
              <a:rPr lang="nl-NL" dirty="0" smtClean="0"/>
              <a:t>algemene inlichtingen </a:t>
            </a:r>
            <a:r>
              <a:rPr lang="nl-NL" dirty="0"/>
              <a:t>aan zijn klanten verstrekt, er niet toe [</a:t>
            </a:r>
            <a:r>
              <a:rPr lang="nl-NL" dirty="0" smtClean="0"/>
              <a:t>kan] leiden </a:t>
            </a:r>
            <a:r>
              <a:rPr lang="nl-NL" dirty="0"/>
              <a:t>dat hij geen beroep kan doen op de in </a:t>
            </a:r>
            <a:r>
              <a:rPr lang="nl-NL" dirty="0" smtClean="0"/>
              <a:t>richtlijn 2000/31 </a:t>
            </a:r>
            <a:r>
              <a:rPr lang="nl-NL" dirty="0"/>
              <a:t>voorziene vrijstellingen van aansprakelijkheid</a:t>
            </a:r>
            <a:r>
              <a:rPr lang="nl-NL" dirty="0" smtClean="0"/>
              <a:t>’.</a:t>
            </a:r>
            <a:endParaRPr lang="nl-NL" dirty="0"/>
          </a:p>
        </p:txBody>
      </p:sp>
    </p:spTree>
    <p:extLst>
      <p:ext uri="{BB962C8B-B14F-4D97-AF65-F5344CB8AC3E}">
        <p14:creationId xmlns:p14="http://schemas.microsoft.com/office/powerpoint/2010/main" val="2011992348"/>
      </p:ext>
    </p:extLst>
  </p:cSld>
  <p:clrMapOvr>
    <a:masterClrMapping/>
  </p:clrMapOvr>
  <mc:AlternateContent xmlns:mc="http://schemas.openxmlformats.org/markup-compatibility/2006">
    <mc:Choice xmlns:p14="http://schemas.microsoft.com/office/powerpoint/2010/main" Requires="p14">
      <p:transition spd="slow" p14:dur="2000" advTm="89639"/>
    </mc:Choice>
    <mc:Fallback>
      <p:transition spd="slow" advTm="89639"/>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Richtlijn</a:t>
            </a:r>
          </a:p>
        </p:txBody>
      </p:sp>
      <p:sp>
        <p:nvSpPr>
          <p:cNvPr id="3" name="Content Placeholder 2"/>
          <p:cNvSpPr>
            <a:spLocks noGrp="1"/>
          </p:cNvSpPr>
          <p:nvPr>
            <p:ph idx="1"/>
          </p:nvPr>
        </p:nvSpPr>
        <p:spPr/>
        <p:txBody>
          <a:bodyPr>
            <a:normAutofit lnSpcReduction="10000"/>
          </a:bodyPr>
          <a:lstStyle/>
          <a:p>
            <a:pPr marL="0" indent="0">
              <a:buNone/>
            </a:pPr>
            <a:r>
              <a:rPr lang="nl-NL" dirty="0"/>
              <a:t>Toch kan een provider zich ‘niet op de vrijstelling </a:t>
            </a:r>
            <a:r>
              <a:rPr lang="nl-NL" dirty="0" smtClean="0"/>
              <a:t>van aansprakelijkheid </a:t>
            </a:r>
            <a:r>
              <a:rPr lang="nl-NL" dirty="0"/>
              <a:t>als bedoeld in die bepaling </a:t>
            </a:r>
            <a:r>
              <a:rPr lang="nl-NL" dirty="0" smtClean="0"/>
              <a:t>beroepen wanneer </a:t>
            </a:r>
            <a:r>
              <a:rPr lang="nl-NL" dirty="0"/>
              <a:t>hij kennis heeft gehad van feiten of </a:t>
            </a:r>
            <a:r>
              <a:rPr lang="nl-NL" dirty="0" smtClean="0"/>
              <a:t>omstandigheden op </a:t>
            </a:r>
            <a:r>
              <a:rPr lang="nl-NL" dirty="0"/>
              <a:t>grond waarvan een behoedzame </a:t>
            </a:r>
            <a:r>
              <a:rPr lang="nl-NL" b="1" dirty="0" smtClean="0"/>
              <a:t>marktdeelnemer</a:t>
            </a:r>
            <a:r>
              <a:rPr lang="nl-NL" dirty="0" smtClean="0"/>
              <a:t> de </a:t>
            </a:r>
            <a:r>
              <a:rPr lang="nl-NL" dirty="0"/>
              <a:t>onwettigheid van de betrokken </a:t>
            </a:r>
            <a:r>
              <a:rPr lang="nl-NL" dirty="0" smtClean="0"/>
              <a:t>verkoopaanbiedingen had </a:t>
            </a:r>
            <a:r>
              <a:rPr lang="nl-NL" dirty="0"/>
              <a:t>moeten vaststellen en hij, ingeval hij deze </a:t>
            </a:r>
            <a:r>
              <a:rPr lang="nl-NL" dirty="0" smtClean="0"/>
              <a:t>kennis had</a:t>
            </a:r>
            <a:r>
              <a:rPr lang="nl-NL" dirty="0"/>
              <a:t>, niet prompt heeft gehandeld overeenkomstig lid </a:t>
            </a:r>
            <a:r>
              <a:rPr lang="nl-NL" dirty="0" smtClean="0"/>
              <a:t>1, sub </a:t>
            </a:r>
            <a:r>
              <a:rPr lang="nl-NL" dirty="0"/>
              <a:t>b, van genoemd artikel 14</a:t>
            </a:r>
            <a:r>
              <a:rPr lang="nl-NL" dirty="0" smtClean="0"/>
              <a:t>’.</a:t>
            </a:r>
            <a:r>
              <a:rPr lang="nl-NL" dirty="0"/>
              <a:t> </a:t>
            </a:r>
            <a:r>
              <a:rPr lang="nl-NL" i="1" dirty="0"/>
              <a:t>L’Oréal/eBay</a:t>
            </a:r>
            <a:endParaRPr lang="nl-NL" dirty="0"/>
          </a:p>
        </p:txBody>
      </p:sp>
    </p:spTree>
    <p:extLst>
      <p:ext uri="{BB962C8B-B14F-4D97-AF65-F5344CB8AC3E}">
        <p14:creationId xmlns:p14="http://schemas.microsoft.com/office/powerpoint/2010/main" val="1534302043"/>
      </p:ext>
    </p:extLst>
  </p:cSld>
  <p:clrMapOvr>
    <a:masterClrMapping/>
  </p:clrMapOvr>
  <mc:AlternateContent xmlns:mc="http://schemas.openxmlformats.org/markup-compatibility/2006">
    <mc:Choice xmlns:p14="http://schemas.microsoft.com/office/powerpoint/2010/main" Requires="p14">
      <p:transition spd="slow" p14:dur="2000" advTm="29957"/>
    </mc:Choice>
    <mc:Fallback>
      <p:transition spd="slow" advTm="29957"/>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Richtlijn</a:t>
            </a:r>
          </a:p>
        </p:txBody>
      </p:sp>
      <p:sp>
        <p:nvSpPr>
          <p:cNvPr id="3" name="Content Placeholder 2"/>
          <p:cNvSpPr>
            <a:spLocks noGrp="1"/>
          </p:cNvSpPr>
          <p:nvPr>
            <p:ph idx="1"/>
          </p:nvPr>
        </p:nvSpPr>
        <p:spPr/>
        <p:txBody>
          <a:bodyPr>
            <a:normAutofit/>
          </a:bodyPr>
          <a:lstStyle/>
          <a:p>
            <a:pPr marL="0" indent="0">
              <a:buNone/>
            </a:pPr>
            <a:endParaRPr lang="nl-NL" sz="7200" dirty="0" smtClean="0"/>
          </a:p>
          <a:p>
            <a:pPr marL="0" indent="0">
              <a:buNone/>
            </a:pPr>
            <a:r>
              <a:rPr lang="nl-NL" sz="7200" dirty="0" smtClean="0"/>
              <a:t>         Catch 22 </a:t>
            </a:r>
          </a:p>
          <a:p>
            <a:pPr marL="0" indent="0">
              <a:buNone/>
            </a:pPr>
            <a:endParaRPr lang="nl-NL" sz="7200" dirty="0"/>
          </a:p>
          <a:p>
            <a:pPr marL="0" indent="0">
              <a:buNone/>
            </a:pPr>
            <a:r>
              <a:rPr lang="nl-NL" sz="3600" dirty="0" smtClean="0"/>
              <a:t>                   (good samaritan)</a:t>
            </a:r>
            <a:endParaRPr lang="nl-NL" sz="3600" dirty="0"/>
          </a:p>
        </p:txBody>
      </p:sp>
    </p:spTree>
    <p:extLst>
      <p:ext uri="{BB962C8B-B14F-4D97-AF65-F5344CB8AC3E}">
        <p14:creationId xmlns:p14="http://schemas.microsoft.com/office/powerpoint/2010/main" val="1807081026"/>
      </p:ext>
    </p:extLst>
  </p:cSld>
  <p:clrMapOvr>
    <a:masterClrMapping/>
  </p:clrMapOvr>
  <mc:AlternateContent xmlns:mc="http://schemas.openxmlformats.org/markup-compatibility/2006">
    <mc:Choice xmlns:p14="http://schemas.microsoft.com/office/powerpoint/2010/main" Requires="p14">
      <p:transition spd="slow" p14:dur="2000" advTm="155662"/>
    </mc:Choice>
    <mc:Fallback>
      <p:transition spd="slow" advTm="15566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Richtlijn</a:t>
            </a:r>
          </a:p>
        </p:txBody>
      </p:sp>
      <p:sp>
        <p:nvSpPr>
          <p:cNvPr id="3" name="Content Placeholder 2"/>
          <p:cNvSpPr>
            <a:spLocks noGrp="1"/>
          </p:cNvSpPr>
          <p:nvPr>
            <p:ph idx="1"/>
          </p:nvPr>
        </p:nvSpPr>
        <p:spPr/>
        <p:txBody>
          <a:bodyPr/>
          <a:lstStyle/>
          <a:p>
            <a:endParaRPr lang="nl-NL" dirty="0" smtClean="0"/>
          </a:p>
          <a:p>
            <a:endParaRPr lang="nl-NL" dirty="0"/>
          </a:p>
          <a:p>
            <a:pPr marL="0" indent="0">
              <a:buNone/>
            </a:pPr>
            <a:r>
              <a:rPr lang="nl-NL" sz="7200" dirty="0" smtClean="0"/>
              <a:t> Herziening richtlijn?</a:t>
            </a:r>
            <a:endParaRPr lang="nl-NL" sz="7200" dirty="0"/>
          </a:p>
        </p:txBody>
      </p:sp>
    </p:spTree>
    <p:extLst>
      <p:ext uri="{BB962C8B-B14F-4D97-AF65-F5344CB8AC3E}">
        <p14:creationId xmlns:p14="http://schemas.microsoft.com/office/powerpoint/2010/main" val="2673787881"/>
      </p:ext>
    </p:extLst>
  </p:cSld>
  <p:clrMapOvr>
    <a:masterClrMapping/>
  </p:clrMapOvr>
  <mc:AlternateContent xmlns:mc="http://schemas.openxmlformats.org/markup-compatibility/2006">
    <mc:Choice xmlns:p14="http://schemas.microsoft.com/office/powerpoint/2010/main" Requires="p14">
      <p:transition spd="slow" p14:dur="2000" advTm="16915"/>
    </mc:Choice>
    <mc:Fallback>
      <p:transition spd="slow" advTm="16915"/>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e-Commerce Richtlijn</a:t>
            </a:r>
            <a:endParaRPr lang="nl-NL" dirty="0"/>
          </a:p>
        </p:txBody>
      </p:sp>
      <p:sp>
        <p:nvSpPr>
          <p:cNvPr id="3" name="Tijdelijke aanduiding voor inhoud 2"/>
          <p:cNvSpPr>
            <a:spLocks noGrp="1"/>
          </p:cNvSpPr>
          <p:nvPr>
            <p:ph idx="1"/>
          </p:nvPr>
        </p:nvSpPr>
        <p:spPr>
          <a:xfrm>
            <a:off x="457200" y="1412776"/>
            <a:ext cx="8363272" cy="5184576"/>
          </a:xfrm>
        </p:spPr>
        <p:txBody>
          <a:bodyPr>
            <a:normAutofit fontScale="55000" lnSpcReduction="20000"/>
          </a:bodyPr>
          <a:lstStyle/>
          <a:p>
            <a:pPr marL="0" indent="0">
              <a:buNone/>
            </a:pPr>
            <a:r>
              <a:rPr lang="nl-NL" dirty="0" smtClean="0"/>
              <a:t>Artikel 1 Doel </a:t>
            </a:r>
            <a:r>
              <a:rPr lang="nl-NL" dirty="0"/>
              <a:t>en </a:t>
            </a:r>
            <a:r>
              <a:rPr lang="nl-NL" dirty="0" smtClean="0"/>
              <a:t>toepassingsgebied</a:t>
            </a:r>
            <a:br>
              <a:rPr lang="nl-NL" dirty="0" smtClean="0"/>
            </a:br>
            <a:endParaRPr lang="nl-NL" dirty="0"/>
          </a:p>
          <a:p>
            <a:pPr marL="0" indent="0">
              <a:buNone/>
            </a:pPr>
            <a:r>
              <a:rPr lang="nl-NL" dirty="0" smtClean="0"/>
              <a:t>5</a:t>
            </a:r>
            <a:r>
              <a:rPr lang="nl-NL" dirty="0"/>
              <a:t>. Deze richtlijn is niet van toepassing op:</a:t>
            </a:r>
          </a:p>
          <a:p>
            <a:pPr marL="0" indent="0">
              <a:buNone/>
            </a:pPr>
            <a:r>
              <a:rPr lang="nl-NL" dirty="0" smtClean="0"/>
              <a:t>b</a:t>
            </a:r>
            <a:r>
              <a:rPr lang="nl-NL" dirty="0"/>
              <a:t>) kwesties in verband met diensten van de informatiemaatschappij die onder Richtlijn 95/46/EG en Richtlijn 97/66/EG vallen</a:t>
            </a:r>
            <a:r>
              <a:rPr lang="nl-NL" dirty="0" smtClean="0"/>
              <a:t>;</a:t>
            </a:r>
          </a:p>
          <a:p>
            <a:pPr marL="0" indent="0">
              <a:buNone/>
            </a:pPr>
            <a:endParaRPr lang="nl-NL" dirty="0" smtClean="0"/>
          </a:p>
          <a:p>
            <a:pPr marL="0" indent="0">
              <a:buNone/>
            </a:pPr>
            <a:r>
              <a:rPr lang="nl-NL" dirty="0" smtClean="0"/>
              <a:t>Overweging (14</a:t>
            </a:r>
            <a:r>
              <a:rPr lang="nl-NL" dirty="0"/>
              <a:t>) De bescherming van individuen met betrekking tot de verwerking van persoonsgegevens is alleen geregeld bij Richtlijn 95/46/EG van het Europees Parlement en de Raad van 24 oktober 1995 betreffende de bescherming van natuurlijke personen in verband met de verwerking van persoonsgegevens en betreffende het vrije verkeer van die </a:t>
            </a:r>
            <a:r>
              <a:rPr lang="nl-NL" dirty="0" smtClean="0"/>
              <a:t>gegevens </a:t>
            </a:r>
            <a:r>
              <a:rPr lang="nl-NL" dirty="0"/>
              <a:t>en bij Richtlijn 97/66/EG van het Europees Parlement en de Raad van 15 december 1997 betreffende de verwerking van persoonsgegevens en de bescherming van de persoonlijke levenssfeer in </a:t>
            </a:r>
            <a:r>
              <a:rPr lang="nl-NL" dirty="0" smtClean="0"/>
              <a:t>de telecommunicatiesector, </a:t>
            </a:r>
            <a:r>
              <a:rPr lang="nl-NL" dirty="0"/>
              <a:t>die volledig van toepassing zijn op diensten van de informatiemaatschappij. Die richtlijnen vormen reeds een communautair wettelijk kader op het gebied van persoonsgegevens, en het is daarom niet nodig die kwestie in deze richtlijn op te nemen om een soepele werking van de interne markt te garanderen, met name wat betreft het vrije verkeer van persoonsgegevens tussen lidstaten. Deze richtlijn moet worden uitgevoerd en toegepast met volledige inachtneming van de beginselen inzake de bescherming van persoonsgegevens, met name wat ongevraagde commerciële communicatie en de aansprakelijkheid van tussenpersonen betreft. Deze richtlijn kan het anonieme gebruik van open netwerken zoals Internet niet voorkomen.</a:t>
            </a:r>
          </a:p>
        </p:txBody>
      </p:sp>
    </p:spTree>
    <p:extLst>
      <p:ext uri="{BB962C8B-B14F-4D97-AF65-F5344CB8AC3E}">
        <p14:creationId xmlns:p14="http://schemas.microsoft.com/office/powerpoint/2010/main" val="2238620401"/>
      </p:ext>
    </p:extLst>
  </p:cSld>
  <p:clrMapOvr>
    <a:masterClrMapping/>
  </p:clrMapOvr>
  <mc:AlternateContent xmlns:mc="http://schemas.openxmlformats.org/markup-compatibility/2006">
    <mc:Choice xmlns:p14="http://schemas.microsoft.com/office/powerpoint/2010/main" Requires="p14">
      <p:transition spd="slow" p14:dur="2000" advTm="39228"/>
    </mc:Choice>
    <mc:Fallback>
      <p:transition spd="slow" advTm="39228"/>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Richtlijn</a:t>
            </a:r>
          </a:p>
        </p:txBody>
      </p:sp>
      <p:sp>
        <p:nvSpPr>
          <p:cNvPr id="3" name="Content Placeholder 2"/>
          <p:cNvSpPr>
            <a:spLocks noGrp="1"/>
          </p:cNvSpPr>
          <p:nvPr>
            <p:ph idx="1"/>
          </p:nvPr>
        </p:nvSpPr>
        <p:spPr>
          <a:xfrm>
            <a:off x="457200" y="1268760"/>
            <a:ext cx="8229600" cy="5400600"/>
          </a:xfrm>
        </p:spPr>
        <p:txBody>
          <a:bodyPr>
            <a:normAutofit fontScale="62500" lnSpcReduction="20000"/>
          </a:bodyPr>
          <a:lstStyle/>
          <a:p>
            <a:pPr marL="0" indent="0">
              <a:buNone/>
            </a:pPr>
            <a:r>
              <a:rPr lang="nl-NL" dirty="0" smtClean="0"/>
              <a:t>Drie situaties:</a:t>
            </a:r>
          </a:p>
          <a:p>
            <a:pPr marL="0" indent="0">
              <a:buNone/>
            </a:pPr>
            <a:endParaRPr lang="nl-NL" dirty="0" smtClean="0"/>
          </a:p>
          <a:p>
            <a:pPr marL="514350" indent="-514350">
              <a:buAutoNum type="arabicParenBoth"/>
            </a:pPr>
            <a:r>
              <a:rPr lang="nl-NL" dirty="0" smtClean="0"/>
              <a:t>zaken </a:t>
            </a:r>
            <a:r>
              <a:rPr lang="nl-NL" dirty="0"/>
              <a:t>waarin een internetintermediair </a:t>
            </a:r>
            <a:r>
              <a:rPr lang="nl-NL" dirty="0" smtClean="0"/>
              <a:t>aansprakelijk wordt </a:t>
            </a:r>
            <a:r>
              <a:rPr lang="nl-NL" dirty="0"/>
              <a:t>gesteld voor een inbreuk, begaan </a:t>
            </a:r>
            <a:r>
              <a:rPr lang="nl-NL" dirty="0" smtClean="0"/>
              <a:t>door een </a:t>
            </a:r>
            <a:r>
              <a:rPr lang="nl-NL" dirty="0"/>
              <a:t>gebruiker via zijn netwerk, op bijvoorbeeld een </a:t>
            </a:r>
            <a:r>
              <a:rPr lang="nl-NL" dirty="0" smtClean="0"/>
              <a:t>intellectuele-eigendomsrecht</a:t>
            </a:r>
            <a:r>
              <a:rPr lang="nl-NL" dirty="0"/>
              <a:t>: de e-commercerichtlijn is </a:t>
            </a:r>
            <a:r>
              <a:rPr lang="nl-NL" dirty="0" smtClean="0"/>
              <a:t>dan van </a:t>
            </a:r>
            <a:r>
              <a:rPr lang="nl-NL" dirty="0"/>
              <a:t>toepassing. </a:t>
            </a:r>
            <a:endParaRPr lang="nl-NL" dirty="0" smtClean="0"/>
          </a:p>
          <a:p>
            <a:pPr marL="514350" indent="-514350">
              <a:buAutoNum type="arabicParenBoth"/>
            </a:pPr>
            <a:r>
              <a:rPr lang="nl-NL" dirty="0" smtClean="0"/>
              <a:t>zaken </a:t>
            </a:r>
            <a:r>
              <a:rPr lang="nl-NL" dirty="0"/>
              <a:t>waarin een </a:t>
            </a:r>
            <a:r>
              <a:rPr lang="nl-NL" dirty="0" smtClean="0"/>
              <a:t>internetintermediair aansprakelijk </a:t>
            </a:r>
            <a:r>
              <a:rPr lang="nl-NL" dirty="0"/>
              <a:t>wordt gesteld voor een </a:t>
            </a:r>
            <a:r>
              <a:rPr lang="nl-NL" dirty="0" smtClean="0"/>
              <a:t>inbreuk, begaan </a:t>
            </a:r>
            <a:r>
              <a:rPr lang="nl-NL" dirty="0"/>
              <a:t>door een gebruiker via zijn netwerk, op </a:t>
            </a:r>
            <a:r>
              <a:rPr lang="nl-NL" dirty="0" smtClean="0"/>
              <a:t>iemands recht </a:t>
            </a:r>
            <a:r>
              <a:rPr lang="nl-NL" dirty="0"/>
              <a:t>op gegevensbescherming: de Richtlijn </a:t>
            </a:r>
            <a:r>
              <a:rPr lang="nl-NL" dirty="0" smtClean="0"/>
              <a:t>bescherming persoonsgegevens </a:t>
            </a:r>
            <a:r>
              <a:rPr lang="nl-NL" dirty="0"/>
              <a:t>is dan van toepassing. </a:t>
            </a:r>
          </a:p>
          <a:p>
            <a:pPr marL="514350" indent="-514350">
              <a:buAutoNum type="arabicParenBoth"/>
            </a:pPr>
            <a:r>
              <a:rPr lang="nl-NL" dirty="0" smtClean="0"/>
              <a:t>zaken waarin </a:t>
            </a:r>
            <a:r>
              <a:rPr lang="nl-NL" dirty="0"/>
              <a:t>een inbreuk op bijvoorbeeld een </a:t>
            </a:r>
            <a:r>
              <a:rPr lang="nl-NL" dirty="0" smtClean="0"/>
              <a:t>intellectueleeigendomsrecht is </a:t>
            </a:r>
            <a:r>
              <a:rPr lang="nl-NL" dirty="0"/>
              <a:t>gepleegd door een gebruiker van </a:t>
            </a:r>
            <a:r>
              <a:rPr lang="nl-NL" dirty="0" smtClean="0"/>
              <a:t>een internetdienst </a:t>
            </a:r>
            <a:r>
              <a:rPr lang="nl-NL" dirty="0"/>
              <a:t>en de provider wordt verzocht om de </a:t>
            </a:r>
            <a:r>
              <a:rPr lang="nl-NL" dirty="0" smtClean="0"/>
              <a:t>NAWgegevens van </a:t>
            </a:r>
            <a:r>
              <a:rPr lang="nl-NL" dirty="0"/>
              <a:t>deze gebruiker te verstrekken of om </a:t>
            </a:r>
            <a:r>
              <a:rPr lang="nl-NL" dirty="0" smtClean="0"/>
              <a:t>een monitorsysteem </a:t>
            </a:r>
            <a:r>
              <a:rPr lang="nl-NL" dirty="0"/>
              <a:t>in te voeren: beide richtlijnen zijn </a:t>
            </a:r>
            <a:r>
              <a:rPr lang="nl-NL" dirty="0" smtClean="0"/>
              <a:t>dan van </a:t>
            </a:r>
            <a:r>
              <a:rPr lang="nl-NL" dirty="0"/>
              <a:t>toepassing. </a:t>
            </a:r>
            <a:endParaRPr lang="nl-NL" dirty="0" smtClean="0"/>
          </a:p>
          <a:p>
            <a:pPr marL="0" indent="0">
              <a:buNone/>
            </a:pPr>
            <a:endParaRPr lang="nl-NL" dirty="0"/>
          </a:p>
          <a:p>
            <a:pPr marL="0" indent="0">
              <a:buNone/>
            </a:pPr>
            <a:r>
              <a:rPr lang="nl-NL" dirty="0" smtClean="0"/>
              <a:t>In </a:t>
            </a:r>
            <a:r>
              <a:rPr lang="nl-NL" dirty="0"/>
              <a:t>dergelijke gevallen beoordeelt het </a:t>
            </a:r>
            <a:r>
              <a:rPr lang="nl-NL" dirty="0" smtClean="0"/>
              <a:t>HvJ de </a:t>
            </a:r>
            <a:r>
              <a:rPr lang="nl-NL" dirty="0"/>
              <a:t>zaak door de diverse richtlijnen, zoals de </a:t>
            </a:r>
            <a:r>
              <a:rPr lang="nl-NL" dirty="0" smtClean="0"/>
              <a:t>e-commercerichtlijn, de </a:t>
            </a:r>
            <a:r>
              <a:rPr lang="nl-NL" dirty="0"/>
              <a:t>gegevensbeschermingsrechtelijke </a:t>
            </a:r>
            <a:r>
              <a:rPr lang="nl-NL" dirty="0" smtClean="0"/>
              <a:t>richtlijnen en </a:t>
            </a:r>
            <a:r>
              <a:rPr lang="nl-NL" dirty="0"/>
              <a:t>de richtlijnen ten aanzien van de bescherming </a:t>
            </a:r>
            <a:r>
              <a:rPr lang="nl-NL" dirty="0" smtClean="0"/>
              <a:t>van intellectuele </a:t>
            </a:r>
            <a:r>
              <a:rPr lang="nl-NL" dirty="0"/>
              <a:t>eigendom in samenhang met elkaar te </a:t>
            </a:r>
            <a:r>
              <a:rPr lang="nl-NL" dirty="0" smtClean="0"/>
              <a:t>bezien. </a:t>
            </a:r>
            <a:r>
              <a:rPr lang="nl-NL" i="1" dirty="0" smtClean="0"/>
              <a:t>Scarlet/Sabam</a:t>
            </a:r>
            <a:r>
              <a:rPr lang="nl-NL" dirty="0"/>
              <a:t>, </a:t>
            </a:r>
            <a:r>
              <a:rPr lang="nl-NL" i="1" dirty="0" smtClean="0"/>
              <a:t>Promusicae/Telefonica</a:t>
            </a:r>
            <a:endParaRPr lang="nl-NL" dirty="0" smtClean="0"/>
          </a:p>
          <a:p>
            <a:pPr marL="0" indent="0">
              <a:buNone/>
            </a:pPr>
            <a:endParaRPr lang="nl-NL" dirty="0"/>
          </a:p>
        </p:txBody>
      </p:sp>
    </p:spTree>
    <p:extLst>
      <p:ext uri="{BB962C8B-B14F-4D97-AF65-F5344CB8AC3E}">
        <p14:creationId xmlns:p14="http://schemas.microsoft.com/office/powerpoint/2010/main" val="2701359490"/>
      </p:ext>
    </p:extLst>
  </p:cSld>
  <p:clrMapOvr>
    <a:masterClrMapping/>
  </p:clrMapOvr>
  <mc:AlternateContent xmlns:mc="http://schemas.openxmlformats.org/markup-compatibility/2006">
    <mc:Choice xmlns:p14="http://schemas.microsoft.com/office/powerpoint/2010/main" Requires="p14">
      <p:transition spd="slow" p14:dur="2000" advTm="55207"/>
    </mc:Choice>
    <mc:Fallback>
      <p:transition spd="slow" advTm="55207"/>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4624"/>
            <a:ext cx="8229600" cy="1143000"/>
          </a:xfrm>
        </p:spPr>
        <p:txBody>
          <a:bodyPr>
            <a:normAutofit/>
          </a:bodyPr>
          <a:lstStyle/>
          <a:p>
            <a:r>
              <a:rPr lang="nl-NL" sz="3600" dirty="0" smtClean="0"/>
              <a:t>Richtlijn bescherming persoonsgegevens</a:t>
            </a:r>
            <a:endParaRPr lang="nl-NL" sz="3600" dirty="0"/>
          </a:p>
        </p:txBody>
      </p:sp>
      <p:sp>
        <p:nvSpPr>
          <p:cNvPr id="3" name="Tijdelijke aanduiding voor inhoud 2"/>
          <p:cNvSpPr>
            <a:spLocks noGrp="1"/>
          </p:cNvSpPr>
          <p:nvPr>
            <p:ph idx="1"/>
          </p:nvPr>
        </p:nvSpPr>
        <p:spPr>
          <a:xfrm>
            <a:off x="457200" y="1052736"/>
            <a:ext cx="8229600" cy="5616624"/>
          </a:xfrm>
        </p:spPr>
        <p:txBody>
          <a:bodyPr>
            <a:normAutofit fontScale="55000" lnSpcReduction="20000"/>
          </a:bodyPr>
          <a:lstStyle/>
          <a:p>
            <a:pPr marL="0" indent="0">
              <a:buNone/>
            </a:pPr>
            <a:r>
              <a:rPr lang="nl-NL" dirty="0"/>
              <a:t>Artikel </a:t>
            </a:r>
            <a:r>
              <a:rPr lang="nl-NL" dirty="0" smtClean="0"/>
              <a:t>2 Definities </a:t>
            </a:r>
          </a:p>
          <a:p>
            <a:pPr marL="0" indent="0">
              <a:buNone/>
            </a:pPr>
            <a:r>
              <a:rPr lang="nl-NL" dirty="0" smtClean="0"/>
              <a:t>a) "persoonsgegevens</a:t>
            </a:r>
            <a:r>
              <a:rPr lang="nl-NL" dirty="0"/>
              <a:t>",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r>
              <a:rPr lang="nl-NL" dirty="0" smtClean="0"/>
              <a:t>;</a:t>
            </a:r>
          </a:p>
          <a:p>
            <a:pPr marL="0" indent="0">
              <a:buNone/>
            </a:pPr>
            <a:r>
              <a:rPr lang="nl-NL" dirty="0"/>
              <a:t>b) "verwerking van persoonsgegevens", </a:t>
            </a:r>
            <a:r>
              <a:rPr lang="nl-NL" dirty="0" smtClean="0"/>
              <a:t>hierna "verwerking" te noemen, elke </a:t>
            </a:r>
            <a:r>
              <a:rPr lang="nl-NL" dirty="0"/>
              <a:t>bewerking of elk geheel van bewerkingen met betrekking tot persoonsgegevens, al dan niet uitgevoerd met behulp van geautomatiseerde procédés, zoals het verzamelen, vastleggen, ordenen, bewaren, bijwerken, wijzigen, opvragen, raadplegen, gebruiken, verstrekken door middel van doorzending, verspreiden of op enigerlei andere wijze ter beschikking stellen, samenbrengen, met elkaar in verband brengen, alsmede het afschermen, uitwissen of vernietigen van gegevens</a:t>
            </a:r>
            <a:r>
              <a:rPr lang="nl-NL" dirty="0" smtClean="0"/>
              <a:t>;</a:t>
            </a:r>
          </a:p>
          <a:p>
            <a:pPr marL="0" indent="0">
              <a:buNone/>
            </a:pPr>
            <a:r>
              <a:rPr lang="nl-NL" dirty="0" smtClean="0"/>
              <a:t>d) "voor de verwerking verantwoordelijke", de natuurlijke of rechtspersoon, de overheidsinstantie, de dienst of enig ander lichaam die, respectievelijk dat, alleen of te zamen met anderen, het doel van en de middelen voor de verwerking van persoonsgegevens vaststelt; wanneer het doel van en de middelen voor de verwerking worden vastgesteld bij nationale of communautaire wettelijke of bestuursrechtelijke bepalingen, kan in het nationale of communautaire recht worden bepaald wie de voor de verwerking verantwoordelijke is of volgens welke criteria deze wordt aangewezen;</a:t>
            </a:r>
          </a:p>
          <a:p>
            <a:pPr marL="0" indent="0">
              <a:buNone/>
            </a:pPr>
            <a:r>
              <a:rPr lang="nl-NL" dirty="0" smtClean="0"/>
              <a:t>e</a:t>
            </a:r>
            <a:r>
              <a:rPr lang="nl-NL" dirty="0"/>
              <a:t>) "verwerker", de natuurlijke of rechtspersoon, de overheidsinstantie, de dienst of enig ander lichaam die, respectievelijk dat ten behoeve van de voor de verwerking verantwoordelijke persoonsgegevens verwerkt;</a:t>
            </a:r>
          </a:p>
          <a:p>
            <a:endParaRPr lang="nl-NL" dirty="0"/>
          </a:p>
        </p:txBody>
      </p:sp>
    </p:spTree>
    <p:extLst>
      <p:ext uri="{BB962C8B-B14F-4D97-AF65-F5344CB8AC3E}">
        <p14:creationId xmlns:p14="http://schemas.microsoft.com/office/powerpoint/2010/main" val="248471685"/>
      </p:ext>
    </p:extLst>
  </p:cSld>
  <p:clrMapOvr>
    <a:masterClrMapping/>
  </p:clrMapOvr>
  <mc:AlternateContent xmlns:mc="http://schemas.openxmlformats.org/markup-compatibility/2006">
    <mc:Choice xmlns:p14="http://schemas.microsoft.com/office/powerpoint/2010/main" Requires="p14">
      <p:transition spd="slow" p14:dur="2000" advTm="5578"/>
    </mc:Choice>
    <mc:Fallback>
      <p:transition spd="slow" advTm="5578"/>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dirty="0"/>
              <a:t>Richtlijn bescherming persoonsgegevens</a:t>
            </a:r>
          </a:p>
        </p:txBody>
      </p:sp>
      <p:sp>
        <p:nvSpPr>
          <p:cNvPr id="3" name="Content Placeholder 2"/>
          <p:cNvSpPr>
            <a:spLocks noGrp="1"/>
          </p:cNvSpPr>
          <p:nvPr>
            <p:ph idx="1"/>
          </p:nvPr>
        </p:nvSpPr>
        <p:spPr/>
        <p:txBody>
          <a:bodyPr>
            <a:normAutofit fontScale="85000" lnSpcReduction="20000"/>
          </a:bodyPr>
          <a:lstStyle/>
          <a:p>
            <a:pPr marL="0" indent="0">
              <a:buNone/>
            </a:pPr>
            <a:r>
              <a:rPr lang="nl-NL" dirty="0" smtClean="0"/>
              <a:t>Acces </a:t>
            </a:r>
            <a:r>
              <a:rPr lang="nl-NL" dirty="0"/>
              <a:t>provider </a:t>
            </a:r>
            <a:r>
              <a:rPr lang="nl-NL" dirty="0" smtClean="0"/>
              <a:t>= geen verwerking en/of geen verantwoordelijke &gt; e-privacyrichtlijn (technische veiligheid, malware/cookies, spam, klantendata)</a:t>
            </a:r>
          </a:p>
          <a:p>
            <a:pPr marL="0" indent="0">
              <a:buNone/>
            </a:pPr>
            <a:endParaRPr lang="nl-NL" dirty="0" smtClean="0"/>
          </a:p>
          <a:p>
            <a:pPr marL="0" indent="0">
              <a:buNone/>
            </a:pPr>
            <a:r>
              <a:rPr lang="nl-NL" dirty="0" smtClean="0"/>
              <a:t>Hosting provide </a:t>
            </a:r>
            <a:r>
              <a:rPr lang="nl-NL" dirty="0"/>
              <a:t>‘Een ISP die hostingdiensten </a:t>
            </a:r>
            <a:r>
              <a:rPr lang="nl-NL" dirty="0" smtClean="0"/>
              <a:t>aanbiedt is </a:t>
            </a:r>
            <a:r>
              <a:rPr lang="nl-NL" dirty="0"/>
              <a:t>in beginsel een verwerker van de </a:t>
            </a:r>
            <a:r>
              <a:rPr lang="nl-NL" dirty="0" smtClean="0"/>
              <a:t>persoonsgegevens die </a:t>
            </a:r>
            <a:r>
              <a:rPr lang="nl-NL" dirty="0"/>
              <a:t>online worden gepubliceerd door zijn klanten, </a:t>
            </a:r>
            <a:r>
              <a:rPr lang="nl-NL" dirty="0" smtClean="0"/>
              <a:t>die deze </a:t>
            </a:r>
            <a:r>
              <a:rPr lang="nl-NL" dirty="0"/>
              <a:t>ISP gebruiken voor hosting en onderhoud van </a:t>
            </a:r>
            <a:r>
              <a:rPr lang="nl-NL" dirty="0" smtClean="0"/>
              <a:t>hun website</a:t>
            </a:r>
            <a:r>
              <a:rPr lang="nl-NL" dirty="0"/>
              <a:t>. Wanneer de ISP de gegevens van de </a:t>
            </a:r>
            <a:r>
              <a:rPr lang="nl-NL" dirty="0" smtClean="0"/>
              <a:t>websites echter </a:t>
            </a:r>
            <a:r>
              <a:rPr lang="nl-NL" dirty="0"/>
              <a:t>verder verwerkt voor eigen doeleinden, is hij </a:t>
            </a:r>
            <a:r>
              <a:rPr lang="nl-NL" dirty="0" smtClean="0"/>
              <a:t>voor die </a:t>
            </a:r>
            <a:r>
              <a:rPr lang="nl-NL" dirty="0"/>
              <a:t>specifieke verwerking de voor de verwerking verantwoordelijke</a:t>
            </a:r>
            <a:r>
              <a:rPr lang="nl-NL" dirty="0" smtClean="0"/>
              <a:t>.’</a:t>
            </a:r>
            <a:endParaRPr lang="nl-NL" dirty="0"/>
          </a:p>
        </p:txBody>
      </p:sp>
    </p:spTree>
    <p:extLst>
      <p:ext uri="{BB962C8B-B14F-4D97-AF65-F5344CB8AC3E}">
        <p14:creationId xmlns:p14="http://schemas.microsoft.com/office/powerpoint/2010/main" val="2142829537"/>
      </p:ext>
    </p:extLst>
  </p:cSld>
  <p:clrMapOvr>
    <a:masterClrMapping/>
  </p:clrMapOvr>
  <mc:AlternateContent xmlns:mc="http://schemas.openxmlformats.org/markup-compatibility/2006">
    <mc:Choice xmlns:p14="http://schemas.microsoft.com/office/powerpoint/2010/main" Requires="p14">
      <p:transition spd="slow" p14:dur="2000" advTm="131"/>
    </mc:Choice>
    <mc:Fallback>
      <p:transition spd="slow" advTm="131"/>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dirty="0"/>
              <a:t>Richtlijn bescherming persoonsgegevens</a:t>
            </a:r>
          </a:p>
        </p:txBody>
      </p:sp>
      <p:sp>
        <p:nvSpPr>
          <p:cNvPr id="3" name="Content Placeholder 2"/>
          <p:cNvSpPr>
            <a:spLocks noGrp="1"/>
          </p:cNvSpPr>
          <p:nvPr>
            <p:ph idx="1"/>
          </p:nvPr>
        </p:nvSpPr>
        <p:spPr>
          <a:xfrm>
            <a:off x="457200" y="1600200"/>
            <a:ext cx="8229600" cy="5141168"/>
          </a:xfrm>
        </p:spPr>
        <p:txBody>
          <a:bodyPr>
            <a:normAutofit fontScale="77500" lnSpcReduction="20000"/>
          </a:bodyPr>
          <a:lstStyle/>
          <a:p>
            <a:pPr marL="0" indent="0">
              <a:buNone/>
            </a:pPr>
            <a:r>
              <a:rPr lang="nl-NL" dirty="0" smtClean="0"/>
              <a:t>Zoekmachines: </a:t>
            </a:r>
            <a:r>
              <a:rPr lang="nl-NL" dirty="0"/>
              <a:t>maken van door anderen gepubliceerd materiaal. </a:t>
            </a:r>
            <a:r>
              <a:rPr lang="nl-NL" i="1" dirty="0" smtClean="0"/>
              <a:t>Google/Spanje</a:t>
            </a:r>
            <a:r>
              <a:rPr lang="nl-NL" dirty="0" smtClean="0"/>
              <a:t>: </a:t>
            </a:r>
            <a:r>
              <a:rPr lang="nl-NL" dirty="0"/>
              <a:t>‘Het is de exploitant van de zoekmachine </a:t>
            </a:r>
            <a:r>
              <a:rPr lang="nl-NL" dirty="0" smtClean="0"/>
              <a:t>die het </a:t>
            </a:r>
            <a:r>
              <a:rPr lang="nl-NL" dirty="0"/>
              <a:t>doel van en de middelen voor deze activiteit </a:t>
            </a:r>
            <a:r>
              <a:rPr lang="nl-NL" dirty="0" smtClean="0"/>
              <a:t>vaststelt en </a:t>
            </a:r>
            <a:r>
              <a:rPr lang="nl-NL" dirty="0"/>
              <a:t>dus van de door hem zelf in dat kader verrichte </a:t>
            </a:r>
            <a:r>
              <a:rPr lang="nl-NL" dirty="0" smtClean="0"/>
              <a:t>verwerking van </a:t>
            </a:r>
            <a:r>
              <a:rPr lang="nl-NL" dirty="0"/>
              <a:t>persoonsgegevens, zodat hij (...) moet </a:t>
            </a:r>
            <a:r>
              <a:rPr lang="nl-NL" dirty="0" smtClean="0"/>
              <a:t>worden geacht </a:t>
            </a:r>
            <a:r>
              <a:rPr lang="nl-NL" dirty="0"/>
              <a:t>de “verantwoordelijke” voor deze </a:t>
            </a:r>
            <a:r>
              <a:rPr lang="nl-NL" dirty="0" smtClean="0"/>
              <a:t>verwerking te zijn.’&gt; verschil e-commerce</a:t>
            </a:r>
          </a:p>
          <a:p>
            <a:pPr marL="0" indent="0">
              <a:buNone/>
            </a:pPr>
            <a:endParaRPr lang="nl-NL" dirty="0" smtClean="0"/>
          </a:p>
          <a:p>
            <a:pPr marL="0" indent="0">
              <a:buNone/>
            </a:pPr>
            <a:r>
              <a:rPr lang="nl-NL" dirty="0" smtClean="0"/>
              <a:t>Sociale netwerken: </a:t>
            </a:r>
            <a:r>
              <a:rPr lang="nl-NL" dirty="0"/>
              <a:t>‘alleen of tezamen’ het doel </a:t>
            </a:r>
            <a:r>
              <a:rPr lang="nl-NL" dirty="0" smtClean="0"/>
              <a:t>en de </a:t>
            </a:r>
            <a:r>
              <a:rPr lang="nl-NL" dirty="0"/>
              <a:t>middelen van de verwerking vaststelt. Aangezien </a:t>
            </a:r>
            <a:r>
              <a:rPr lang="nl-NL" dirty="0" smtClean="0"/>
              <a:t>actieve internetintermediairs </a:t>
            </a:r>
            <a:r>
              <a:rPr lang="nl-NL" dirty="0"/>
              <a:t>doorgaans de technische </a:t>
            </a:r>
            <a:r>
              <a:rPr lang="nl-NL" dirty="0" smtClean="0"/>
              <a:t>infrastructuur bepalen </a:t>
            </a:r>
            <a:r>
              <a:rPr lang="nl-NL" dirty="0"/>
              <a:t>en het platform beschikbaar </a:t>
            </a:r>
            <a:r>
              <a:rPr lang="nl-NL" dirty="0" smtClean="0"/>
              <a:t>stellen waarop </a:t>
            </a:r>
            <a:r>
              <a:rPr lang="nl-NL" dirty="0"/>
              <a:t>de gebruikers hun informatie kunnen delen, </a:t>
            </a:r>
            <a:r>
              <a:rPr lang="nl-NL" dirty="0" smtClean="0"/>
              <a:t>zal er </a:t>
            </a:r>
            <a:r>
              <a:rPr lang="nl-NL" dirty="0"/>
              <a:t>al snel sprake zijn van een gehele of een met de </a:t>
            </a:r>
            <a:r>
              <a:rPr lang="nl-NL" dirty="0" smtClean="0"/>
              <a:t>gebruikers gedeelde </a:t>
            </a:r>
            <a:r>
              <a:rPr lang="nl-NL" dirty="0"/>
              <a:t>verantwoordelijkheid.</a:t>
            </a:r>
          </a:p>
        </p:txBody>
      </p:sp>
    </p:spTree>
    <p:extLst>
      <p:ext uri="{BB962C8B-B14F-4D97-AF65-F5344CB8AC3E}">
        <p14:creationId xmlns:p14="http://schemas.microsoft.com/office/powerpoint/2010/main" val="1496585581"/>
      </p:ext>
    </p:extLst>
  </p:cSld>
  <p:clrMapOvr>
    <a:masterClrMapping/>
  </p:clrMapOvr>
  <mc:AlternateContent xmlns:mc="http://schemas.openxmlformats.org/markup-compatibility/2006">
    <mc:Choice xmlns:p14="http://schemas.microsoft.com/office/powerpoint/2010/main" Requires="p14">
      <p:transition spd="slow" p14:dur="2000" advTm="10032"/>
    </mc:Choice>
    <mc:Fallback>
      <p:transition spd="slow" advTm="1003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476672"/>
            <a:ext cx="4190662" cy="5876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1" y="548680"/>
            <a:ext cx="4176464" cy="5856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5698729"/>
      </p:ext>
    </p:extLst>
  </p:cSld>
  <p:clrMapOvr>
    <a:masterClrMapping/>
  </p:clrMapOvr>
  <mc:AlternateContent xmlns:mc="http://schemas.openxmlformats.org/markup-compatibility/2006">
    <mc:Choice xmlns:p14="http://schemas.microsoft.com/office/powerpoint/2010/main" Requires="p14">
      <p:transition spd="slow" p14:dur="2000" advTm="2311"/>
    </mc:Choice>
    <mc:Fallback>
      <p:transition spd="slow" advTm="2311"/>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dirty="0"/>
              <a:t>Richtlijn bescherming persoonsgegevens</a:t>
            </a:r>
          </a:p>
        </p:txBody>
      </p:sp>
      <p:sp>
        <p:nvSpPr>
          <p:cNvPr id="3" name="Content Placeholder 2"/>
          <p:cNvSpPr>
            <a:spLocks noGrp="1"/>
          </p:cNvSpPr>
          <p:nvPr>
            <p:ph idx="1"/>
          </p:nvPr>
        </p:nvSpPr>
        <p:spPr/>
        <p:txBody>
          <a:bodyPr>
            <a:normAutofit fontScale="85000" lnSpcReduction="10000"/>
          </a:bodyPr>
          <a:lstStyle/>
          <a:p>
            <a:pPr marL="0" indent="0">
              <a:buNone/>
            </a:pPr>
            <a:r>
              <a:rPr lang="nl-NL" dirty="0"/>
              <a:t>Artikel 9 Verwerking van persoonsgegevens en vrijheid van meningsuiting</a:t>
            </a:r>
          </a:p>
          <a:p>
            <a:pPr marL="0" indent="0">
              <a:buNone/>
            </a:pPr>
            <a:endParaRPr lang="nl-NL" dirty="0"/>
          </a:p>
          <a:p>
            <a:pPr marL="0" indent="0">
              <a:buNone/>
            </a:pPr>
            <a:r>
              <a:rPr lang="nl-NL" dirty="0"/>
              <a:t>De Lid-Staten voorzien voor de verwerking van persoonsgegevens voor uitsluitend journalistieke of voor artistieke of literaire doeleinden in uitzonderingen op en afwijkingen van de bepalingen van dit hoofdstuk en van de hoofdstukken IV en VI uitsluitend voor zover deze nodig blijken om het recht op persoonlijke levenssfeer te verzoenen met de regels betreffende de vrijheid van meningsuiting.</a:t>
            </a:r>
          </a:p>
          <a:p>
            <a:pPr marL="0" indent="0">
              <a:buNone/>
            </a:pPr>
            <a:endParaRPr lang="nl-NL" dirty="0"/>
          </a:p>
        </p:txBody>
      </p:sp>
    </p:spTree>
    <p:extLst>
      <p:ext uri="{BB962C8B-B14F-4D97-AF65-F5344CB8AC3E}">
        <p14:creationId xmlns:p14="http://schemas.microsoft.com/office/powerpoint/2010/main" val="3937474998"/>
      </p:ext>
    </p:extLst>
  </p:cSld>
  <p:clrMapOvr>
    <a:masterClrMapping/>
  </p:clrMapOvr>
  <mc:AlternateContent xmlns:mc="http://schemas.openxmlformats.org/markup-compatibility/2006">
    <mc:Choice xmlns:p14="http://schemas.microsoft.com/office/powerpoint/2010/main" Requires="p14">
      <p:transition spd="slow" p14:dur="2000" advTm="27021"/>
    </mc:Choice>
    <mc:Fallback>
      <p:transition spd="slow" advTm="27021"/>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dirty="0"/>
              <a:t>Richtlijn bescherming persoonsgegevens</a:t>
            </a:r>
          </a:p>
        </p:txBody>
      </p:sp>
      <p:sp>
        <p:nvSpPr>
          <p:cNvPr id="3" name="Content Placeholder 2"/>
          <p:cNvSpPr>
            <a:spLocks noGrp="1"/>
          </p:cNvSpPr>
          <p:nvPr>
            <p:ph idx="1"/>
          </p:nvPr>
        </p:nvSpPr>
        <p:spPr/>
        <p:txBody>
          <a:bodyPr>
            <a:normAutofit/>
          </a:bodyPr>
          <a:lstStyle/>
          <a:p>
            <a:pPr marL="0" indent="0">
              <a:buNone/>
            </a:pPr>
            <a:r>
              <a:rPr lang="nl-NL" dirty="0"/>
              <a:t>In </a:t>
            </a:r>
            <a:r>
              <a:rPr lang="nl-NL" i="1" dirty="0"/>
              <a:t>Satamedia </a:t>
            </a:r>
            <a:r>
              <a:rPr lang="nl-NL" dirty="0"/>
              <a:t>verklaarde het HvJ dat </a:t>
            </a:r>
            <a:r>
              <a:rPr lang="nl-NL" dirty="0" smtClean="0"/>
              <a:t>deze uitzondering </a:t>
            </a:r>
            <a:r>
              <a:rPr lang="nl-NL" dirty="0"/>
              <a:t>niet slechts geldt voor </a:t>
            </a:r>
            <a:r>
              <a:rPr lang="nl-NL" dirty="0" smtClean="0"/>
              <a:t>mediaondernemingen, maar </a:t>
            </a:r>
            <a:r>
              <a:rPr lang="nl-NL" dirty="0"/>
              <a:t>voor alle in de journalistiek werkzame </a:t>
            </a:r>
            <a:r>
              <a:rPr lang="nl-NL" dirty="0" smtClean="0"/>
              <a:t>personen. Ook het winstgevende doel was niet doorslaggevend. Ook niet-traditionele mediaondernemingen konden een beroep doen op de vrijheid van meningsuiting. </a:t>
            </a:r>
            <a:endParaRPr lang="nl-NL" dirty="0"/>
          </a:p>
        </p:txBody>
      </p:sp>
    </p:spTree>
    <p:extLst>
      <p:ext uri="{BB962C8B-B14F-4D97-AF65-F5344CB8AC3E}">
        <p14:creationId xmlns:p14="http://schemas.microsoft.com/office/powerpoint/2010/main" val="3865875578"/>
      </p:ext>
    </p:extLst>
  </p:cSld>
  <p:clrMapOvr>
    <a:masterClrMapping/>
  </p:clrMapOvr>
  <mc:AlternateContent xmlns:mc="http://schemas.openxmlformats.org/markup-compatibility/2006">
    <mc:Choice xmlns:p14="http://schemas.microsoft.com/office/powerpoint/2010/main" Requires="p14">
      <p:transition spd="slow" p14:dur="2000" advTm="57410"/>
    </mc:Choice>
    <mc:Fallback>
      <p:transition spd="slow" advTm="5741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Richtlijn bescherming persoonsgegevens</a:t>
            </a:r>
          </a:p>
        </p:txBody>
      </p:sp>
      <p:sp>
        <p:nvSpPr>
          <p:cNvPr id="3" name="Content Placeholder 2"/>
          <p:cNvSpPr>
            <a:spLocks noGrp="1"/>
          </p:cNvSpPr>
          <p:nvPr>
            <p:ph idx="1"/>
          </p:nvPr>
        </p:nvSpPr>
        <p:spPr/>
        <p:txBody>
          <a:bodyPr>
            <a:normAutofit fontScale="85000" lnSpcReduction="10000"/>
          </a:bodyPr>
          <a:lstStyle/>
          <a:p>
            <a:pPr marL="0" indent="0">
              <a:buNone/>
            </a:pPr>
            <a:r>
              <a:rPr lang="nl-NL" i="1" dirty="0" smtClean="0"/>
              <a:t>Google/Spanje</a:t>
            </a:r>
            <a:endParaRPr lang="nl-NL" dirty="0" smtClean="0"/>
          </a:p>
          <a:p>
            <a:pPr marL="0" indent="0">
              <a:buNone/>
            </a:pPr>
            <a:endParaRPr lang="nl-NL" dirty="0"/>
          </a:p>
          <a:p>
            <a:pPr marL="0" indent="0">
              <a:buNone/>
            </a:pPr>
            <a:r>
              <a:rPr lang="nl-NL" dirty="0" smtClean="0"/>
              <a:t>‘Bovendien kan </a:t>
            </a:r>
            <a:r>
              <a:rPr lang="nl-NL" dirty="0"/>
              <a:t>de verwerking door de redacteur van een </a:t>
            </a:r>
            <a:r>
              <a:rPr lang="nl-NL" dirty="0" smtClean="0"/>
              <a:t>webpagina, bestaande </a:t>
            </a:r>
            <a:r>
              <a:rPr lang="nl-NL" dirty="0"/>
              <a:t>uit de publicatie van informatie </a:t>
            </a:r>
            <a:r>
              <a:rPr lang="nl-NL" dirty="0" smtClean="0"/>
              <a:t>betreffende een </a:t>
            </a:r>
            <a:r>
              <a:rPr lang="nl-NL" dirty="0"/>
              <a:t>natuurlijke persoon, in voorkomend geval “voor </a:t>
            </a:r>
            <a:r>
              <a:rPr lang="nl-NL" dirty="0" smtClean="0"/>
              <a:t>uitsluitend journalistieke </a:t>
            </a:r>
            <a:r>
              <a:rPr lang="nl-NL" dirty="0"/>
              <a:t>(...) doeleinden” zijn verricht </a:t>
            </a:r>
            <a:r>
              <a:rPr lang="nl-NL" dirty="0" smtClean="0"/>
              <a:t>en aldus </a:t>
            </a:r>
            <a:r>
              <a:rPr lang="nl-NL" dirty="0"/>
              <a:t>krachtens artikel 9 van richtlijn 95/46 onder </a:t>
            </a:r>
            <a:r>
              <a:rPr lang="nl-NL" dirty="0" smtClean="0"/>
              <a:t>de uitzonderingen </a:t>
            </a:r>
            <a:r>
              <a:rPr lang="nl-NL" dirty="0"/>
              <a:t>op de vereisten van deze richtlijn </a:t>
            </a:r>
            <a:r>
              <a:rPr lang="nl-NL" dirty="0" smtClean="0"/>
              <a:t>vallen, terwijl </a:t>
            </a:r>
            <a:r>
              <a:rPr lang="nl-NL" dirty="0"/>
              <a:t>dit niet het geval is voor de door een </a:t>
            </a:r>
            <a:r>
              <a:rPr lang="nl-NL" dirty="0" smtClean="0"/>
              <a:t>exploitant van </a:t>
            </a:r>
            <a:r>
              <a:rPr lang="nl-NL" dirty="0"/>
              <a:t>een zoekmachine verrichte verwerking.</a:t>
            </a:r>
          </a:p>
        </p:txBody>
      </p:sp>
    </p:spTree>
    <p:extLst>
      <p:ext uri="{BB962C8B-B14F-4D97-AF65-F5344CB8AC3E}">
        <p14:creationId xmlns:p14="http://schemas.microsoft.com/office/powerpoint/2010/main" val="1139631877"/>
      </p:ext>
    </p:extLst>
  </p:cSld>
  <p:clrMapOvr>
    <a:masterClrMapping/>
  </p:clrMapOvr>
  <mc:AlternateContent xmlns:mc="http://schemas.openxmlformats.org/markup-compatibility/2006">
    <mc:Choice xmlns:p14="http://schemas.microsoft.com/office/powerpoint/2010/main" Requires="p14">
      <p:transition spd="slow" p14:dur="2000" advTm="85734"/>
    </mc:Choice>
    <mc:Fallback>
      <p:transition spd="slow" advTm="85734"/>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Richtlijn bescherming persoonsgegevens</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Verantwoordelijkheden:</a:t>
            </a:r>
          </a:p>
          <a:p>
            <a:pPr lvl="1"/>
            <a:r>
              <a:rPr lang="nl-NL" dirty="0" smtClean="0"/>
              <a:t>Legitieme verwerkingsgrond gewone gegevens</a:t>
            </a:r>
          </a:p>
          <a:p>
            <a:pPr lvl="1"/>
            <a:r>
              <a:rPr lang="nl-NL" dirty="0" smtClean="0"/>
              <a:t>Legitieme verwerkingsgrond bijzondere gegevens</a:t>
            </a:r>
          </a:p>
          <a:p>
            <a:pPr lvl="1"/>
            <a:r>
              <a:rPr lang="nl-NL" dirty="0" smtClean="0"/>
              <a:t>Transparantie + informatieverplichting</a:t>
            </a:r>
          </a:p>
          <a:p>
            <a:pPr lvl="1"/>
            <a:r>
              <a:rPr lang="nl-NL" dirty="0" smtClean="0"/>
              <a:t>Datakwaliteit: correct en up </a:t>
            </a:r>
            <a:r>
              <a:rPr lang="nl-NL" dirty="0" err="1" smtClean="0"/>
              <a:t>to</a:t>
            </a:r>
            <a:r>
              <a:rPr lang="nl-NL" dirty="0" smtClean="0"/>
              <a:t> date</a:t>
            </a:r>
          </a:p>
          <a:p>
            <a:pPr lvl="1"/>
            <a:r>
              <a:rPr lang="nl-NL" dirty="0" smtClean="0"/>
              <a:t>Doel en doelbinding</a:t>
            </a:r>
          </a:p>
          <a:p>
            <a:pPr lvl="1"/>
            <a:r>
              <a:rPr lang="nl-NL" dirty="0" smtClean="0"/>
              <a:t>Data minimalisatie</a:t>
            </a:r>
          </a:p>
          <a:p>
            <a:pPr lvl="1"/>
            <a:r>
              <a:rPr lang="nl-NL" dirty="0" smtClean="0"/>
              <a:t>Technische en organisatorische veiligheid</a:t>
            </a:r>
          </a:p>
          <a:p>
            <a:pPr lvl="1"/>
            <a:r>
              <a:rPr lang="nl-NL" dirty="0" smtClean="0"/>
              <a:t>Datalekken - meldplicht</a:t>
            </a:r>
          </a:p>
        </p:txBody>
      </p:sp>
    </p:spTree>
    <p:extLst>
      <p:ext uri="{BB962C8B-B14F-4D97-AF65-F5344CB8AC3E}">
        <p14:creationId xmlns:p14="http://schemas.microsoft.com/office/powerpoint/2010/main" val="237689412"/>
      </p:ext>
    </p:extLst>
  </p:cSld>
  <p:clrMapOvr>
    <a:masterClrMapping/>
  </p:clrMapOvr>
  <mc:AlternateContent xmlns:mc="http://schemas.openxmlformats.org/markup-compatibility/2006">
    <mc:Choice xmlns:p14="http://schemas.microsoft.com/office/powerpoint/2010/main" Requires="p14">
      <p:transition spd="slow" p14:dur="2000" advTm="152821"/>
    </mc:Choice>
    <mc:Fallback>
      <p:transition spd="slow" advTm="152821"/>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Richtlijn bescherming persoonsgegevens</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Aanstaande Verordening</a:t>
            </a:r>
          </a:p>
          <a:p>
            <a:pPr lvl="1"/>
            <a:r>
              <a:rPr lang="nl-NL" dirty="0" smtClean="0"/>
              <a:t>Plichten</a:t>
            </a:r>
          </a:p>
          <a:p>
            <a:pPr lvl="2"/>
            <a:r>
              <a:rPr lang="nl-NL" dirty="0" smtClean="0"/>
              <a:t>Data </a:t>
            </a:r>
            <a:r>
              <a:rPr lang="nl-NL" dirty="0" err="1" smtClean="0"/>
              <a:t>protection</a:t>
            </a:r>
            <a:r>
              <a:rPr lang="nl-NL" dirty="0" smtClean="0"/>
              <a:t> officier</a:t>
            </a:r>
          </a:p>
          <a:p>
            <a:pPr lvl="2"/>
            <a:r>
              <a:rPr lang="nl-NL" dirty="0" smtClean="0"/>
              <a:t>Documentatie</a:t>
            </a:r>
          </a:p>
          <a:p>
            <a:pPr lvl="2"/>
            <a:r>
              <a:rPr lang="nl-NL" dirty="0" smtClean="0"/>
              <a:t>Risk/impact </a:t>
            </a:r>
            <a:r>
              <a:rPr lang="nl-NL" dirty="0" err="1" smtClean="0"/>
              <a:t>assessements</a:t>
            </a:r>
            <a:endParaRPr lang="nl-NL" dirty="0" smtClean="0"/>
          </a:p>
          <a:p>
            <a:pPr lvl="1"/>
            <a:r>
              <a:rPr lang="nl-NL" dirty="0" smtClean="0"/>
              <a:t>Rechten </a:t>
            </a:r>
          </a:p>
          <a:p>
            <a:pPr lvl="2"/>
            <a:r>
              <a:rPr lang="nl-NL" dirty="0" smtClean="0"/>
              <a:t>Right </a:t>
            </a:r>
            <a:r>
              <a:rPr lang="nl-NL" dirty="0" err="1" smtClean="0"/>
              <a:t>to</a:t>
            </a:r>
            <a:r>
              <a:rPr lang="nl-NL" dirty="0" smtClean="0"/>
              <a:t> </a:t>
            </a:r>
            <a:r>
              <a:rPr lang="nl-NL" dirty="0" err="1" smtClean="0"/>
              <a:t>be</a:t>
            </a:r>
            <a:r>
              <a:rPr lang="nl-NL" dirty="0" smtClean="0"/>
              <a:t> </a:t>
            </a:r>
            <a:r>
              <a:rPr lang="nl-NL" dirty="0" err="1" smtClean="0"/>
              <a:t>forgotten</a:t>
            </a:r>
            <a:endParaRPr lang="nl-NL" dirty="0" smtClean="0"/>
          </a:p>
          <a:p>
            <a:pPr lvl="2"/>
            <a:r>
              <a:rPr lang="nl-NL" dirty="0" smtClean="0"/>
              <a:t>Right </a:t>
            </a:r>
            <a:r>
              <a:rPr lang="nl-NL" dirty="0" err="1" smtClean="0"/>
              <a:t>to</a:t>
            </a:r>
            <a:r>
              <a:rPr lang="nl-NL" dirty="0" smtClean="0"/>
              <a:t> </a:t>
            </a:r>
            <a:r>
              <a:rPr lang="nl-NL" dirty="0" err="1" smtClean="0"/>
              <a:t>dataportability</a:t>
            </a:r>
            <a:endParaRPr lang="nl-NL" dirty="0" smtClean="0"/>
          </a:p>
          <a:p>
            <a:pPr lvl="2"/>
            <a:r>
              <a:rPr lang="nl-NL" dirty="0" smtClean="0"/>
              <a:t>Right </a:t>
            </a:r>
            <a:r>
              <a:rPr lang="nl-NL" dirty="0" err="1" smtClean="0"/>
              <a:t>not</a:t>
            </a:r>
            <a:r>
              <a:rPr lang="nl-NL" dirty="0" smtClean="0"/>
              <a:t> </a:t>
            </a:r>
            <a:r>
              <a:rPr lang="nl-NL" dirty="0" err="1" smtClean="0"/>
              <a:t>to</a:t>
            </a:r>
            <a:r>
              <a:rPr lang="nl-NL" dirty="0" smtClean="0"/>
              <a:t> </a:t>
            </a:r>
            <a:r>
              <a:rPr lang="nl-NL" dirty="0" err="1" smtClean="0"/>
              <a:t>be</a:t>
            </a:r>
            <a:r>
              <a:rPr lang="nl-NL" dirty="0" smtClean="0"/>
              <a:t> </a:t>
            </a:r>
            <a:r>
              <a:rPr lang="nl-NL" dirty="0" err="1" smtClean="0"/>
              <a:t>profiled</a:t>
            </a:r>
            <a:endParaRPr lang="nl-NL" dirty="0" smtClean="0"/>
          </a:p>
          <a:p>
            <a:pPr lvl="1"/>
            <a:r>
              <a:rPr lang="nl-NL" dirty="0" smtClean="0"/>
              <a:t>Handhaving: 2% van de jaarlijkse omzet (wereld wijd)</a:t>
            </a:r>
            <a:endParaRPr lang="nl-NL" dirty="0"/>
          </a:p>
        </p:txBody>
      </p:sp>
    </p:spTree>
    <p:extLst>
      <p:ext uri="{BB962C8B-B14F-4D97-AF65-F5344CB8AC3E}">
        <p14:creationId xmlns:p14="http://schemas.microsoft.com/office/powerpoint/2010/main" val="693115120"/>
      </p:ext>
    </p:extLst>
  </p:cSld>
  <p:clrMapOvr>
    <a:masterClrMapping/>
  </p:clrMapOvr>
  <mc:AlternateContent xmlns:mc="http://schemas.openxmlformats.org/markup-compatibility/2006">
    <mc:Choice xmlns:p14="http://schemas.microsoft.com/office/powerpoint/2010/main" Requires="p14">
      <p:transition spd="slow" p14:dur="2000" advTm="64111"/>
    </mc:Choice>
    <mc:Fallback>
      <p:transition spd="slow" advTm="64111"/>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Fundamentele rechten</a:t>
            </a:r>
          </a:p>
        </p:txBody>
      </p:sp>
      <p:sp>
        <p:nvSpPr>
          <p:cNvPr id="3" name="Tijdelijke aanduiding voor inhoud 2"/>
          <p:cNvSpPr>
            <a:spLocks noGrp="1"/>
          </p:cNvSpPr>
          <p:nvPr>
            <p:ph idx="1"/>
          </p:nvPr>
        </p:nvSpPr>
        <p:spPr>
          <a:xfrm>
            <a:off x="457200" y="1600200"/>
            <a:ext cx="8229600" cy="4853136"/>
          </a:xfrm>
        </p:spPr>
        <p:txBody>
          <a:bodyPr>
            <a:normAutofit fontScale="62500" lnSpcReduction="20000"/>
          </a:bodyPr>
          <a:lstStyle/>
          <a:p>
            <a:pPr marL="0" indent="0">
              <a:buNone/>
            </a:pPr>
            <a:r>
              <a:rPr lang="nl-NL" dirty="0" smtClean="0"/>
              <a:t>EVRM: ARTIKEL </a:t>
            </a:r>
            <a:r>
              <a:rPr lang="nl-NL" dirty="0"/>
              <a:t>10 </a:t>
            </a:r>
            <a:r>
              <a:rPr lang="nl-NL" dirty="0" smtClean="0"/>
              <a:t> Vrijheid </a:t>
            </a:r>
            <a:r>
              <a:rPr lang="nl-NL" dirty="0"/>
              <a:t>van meningsuiting </a:t>
            </a:r>
            <a:endParaRPr lang="nl-NL" dirty="0" smtClean="0"/>
          </a:p>
          <a:p>
            <a:pPr marL="0" indent="0">
              <a:buNone/>
            </a:pPr>
            <a:endParaRPr lang="nl-NL" dirty="0"/>
          </a:p>
          <a:p>
            <a:pPr marL="0" indent="0">
              <a:buNone/>
            </a:pPr>
            <a:r>
              <a:rPr lang="nl-NL" dirty="0"/>
              <a:t>1. Een ieder heeft recht op vrijheid van meningsuiting. Dit recht omvat de vrijheid een mening te koesteren en de vrijheid om inlichtingen of denkbeelden te ontvangen of te verstrekken, zonder inmenging van enig openbaar gezag en ongeacht grenzen. Dit artikel belet Staten niet radio- omroep-, bioscoop-of televisieondernemingen te onderwerpen aan een systeem van vergunningen. </a:t>
            </a:r>
          </a:p>
          <a:p>
            <a:pPr marL="0" indent="0">
              <a:buNone/>
            </a:pPr>
            <a:r>
              <a:rPr lang="nl-NL" dirty="0"/>
              <a:t>2. Daar de uitoefening van deze vrijheden plichten en verantwoordelijkheden met zich brengt, kan zij worden onderworpen aan bepaalde formaliteiten, voorwaarden, beperkingen of sancties, die bij de wet zijn voorzien en die in een democratische samenleving noodzakelijk zijn in het belang van de nationale veiligheid, territoriale integriteit of openbare </a:t>
            </a:r>
            <a:r>
              <a:rPr lang="nl-NL" dirty="0" smtClean="0"/>
              <a:t>veiligheid</a:t>
            </a:r>
            <a:r>
              <a:rPr lang="nl-NL" dirty="0"/>
              <a:t>, het voorkomen van wanordelijkheden en strafbare feiten, de bescherming van de gezondheid of de goede zeden, de bescherming van de goede naam of de rechten van anderen, om de verspreiding van vertrouwelijke mededelingen te voorkomen of om het gezag en de onpartijdigheid van de rechterlijke macht te waarborgen. </a:t>
            </a:r>
          </a:p>
        </p:txBody>
      </p:sp>
    </p:spTree>
    <p:extLst>
      <p:ext uri="{BB962C8B-B14F-4D97-AF65-F5344CB8AC3E}">
        <p14:creationId xmlns:p14="http://schemas.microsoft.com/office/powerpoint/2010/main" val="2014517662"/>
      </p:ext>
    </p:extLst>
  </p:cSld>
  <p:clrMapOvr>
    <a:masterClrMapping/>
  </p:clrMapOvr>
  <mc:AlternateContent xmlns:mc="http://schemas.openxmlformats.org/markup-compatibility/2006">
    <mc:Choice xmlns:p14="http://schemas.microsoft.com/office/powerpoint/2010/main" Requires="p14">
      <p:transition spd="slow" p14:dur="2000" advTm="112250"/>
    </mc:Choice>
    <mc:Fallback>
      <p:transition spd="slow" advTm="11225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normAutofit fontScale="77500" lnSpcReduction="20000"/>
          </a:bodyPr>
          <a:lstStyle/>
          <a:p>
            <a:pPr marL="0" indent="0">
              <a:buNone/>
            </a:pPr>
            <a:r>
              <a:rPr lang="nl-NL" i="1" dirty="0"/>
              <a:t>Handyside </a:t>
            </a:r>
            <a:r>
              <a:rPr lang="nl-NL" dirty="0"/>
              <a:t>uit 1976 blijkt een ruime </a:t>
            </a:r>
            <a:r>
              <a:rPr lang="nl-NL" dirty="0" smtClean="0"/>
              <a:t>interpretatie van </a:t>
            </a:r>
            <a:r>
              <a:rPr lang="nl-NL" dirty="0"/>
              <a:t>dit recht</a:t>
            </a:r>
            <a:r>
              <a:rPr lang="nl-NL" dirty="0" smtClean="0"/>
              <a:t>.</a:t>
            </a:r>
          </a:p>
          <a:p>
            <a:pPr marL="0" indent="0">
              <a:buNone/>
            </a:pPr>
            <a:endParaRPr lang="nl-NL" dirty="0"/>
          </a:p>
          <a:p>
            <a:pPr marL="0" indent="0">
              <a:buNone/>
            </a:pPr>
            <a:r>
              <a:rPr lang="en-US" dirty="0"/>
              <a:t>‘Freedom of expression constitutes one of the </a:t>
            </a:r>
            <a:r>
              <a:rPr lang="en-US" dirty="0" smtClean="0"/>
              <a:t>essential foundations </a:t>
            </a:r>
            <a:r>
              <a:rPr lang="en-US" dirty="0"/>
              <a:t>of such a society, one of the basic </a:t>
            </a:r>
            <a:r>
              <a:rPr lang="en-US" dirty="0" smtClean="0"/>
              <a:t>conditions for </a:t>
            </a:r>
            <a:r>
              <a:rPr lang="en-US" dirty="0"/>
              <a:t>its progress and for the development of every </a:t>
            </a:r>
            <a:r>
              <a:rPr lang="en-US" dirty="0" smtClean="0"/>
              <a:t>man. Subject </a:t>
            </a:r>
            <a:r>
              <a:rPr lang="en-US" dirty="0"/>
              <a:t>to paragraph 2 of Article 10, it is applicable </a:t>
            </a:r>
            <a:r>
              <a:rPr lang="en-US" dirty="0" smtClean="0"/>
              <a:t>not only </a:t>
            </a:r>
            <a:r>
              <a:rPr lang="en-US" dirty="0"/>
              <a:t>to “information” or “ideas” that are </a:t>
            </a:r>
            <a:r>
              <a:rPr lang="en-US" dirty="0" err="1"/>
              <a:t>favourably</a:t>
            </a:r>
            <a:r>
              <a:rPr lang="en-US" dirty="0"/>
              <a:t> </a:t>
            </a:r>
            <a:r>
              <a:rPr lang="en-US" dirty="0" smtClean="0"/>
              <a:t>received or </a:t>
            </a:r>
            <a:r>
              <a:rPr lang="en-US" dirty="0"/>
              <a:t>regarded as inoffensive or as a matter of </a:t>
            </a:r>
            <a:r>
              <a:rPr lang="en-US" dirty="0" smtClean="0"/>
              <a:t>indif</a:t>
            </a:r>
            <a:r>
              <a:rPr lang="en-US" dirty="0"/>
              <a:t>ference, but also to those that offend, shock or </a:t>
            </a:r>
            <a:r>
              <a:rPr lang="en-US" dirty="0" smtClean="0"/>
              <a:t>disturb the </a:t>
            </a:r>
            <a:r>
              <a:rPr lang="en-US" dirty="0"/>
              <a:t>State or any sector of the population. Such are </a:t>
            </a:r>
            <a:r>
              <a:rPr lang="en-US" dirty="0" smtClean="0"/>
              <a:t>the demands </a:t>
            </a:r>
            <a:r>
              <a:rPr lang="en-US" dirty="0"/>
              <a:t>of that pluralism, tolerance and </a:t>
            </a:r>
            <a:r>
              <a:rPr lang="en-US" dirty="0" smtClean="0"/>
              <a:t>broadmindedness without </a:t>
            </a:r>
            <a:r>
              <a:rPr lang="en-US" dirty="0"/>
              <a:t>which there is no “democratic society</a:t>
            </a:r>
            <a:r>
              <a:rPr lang="en-US" dirty="0" smtClean="0"/>
              <a:t>”.’</a:t>
            </a:r>
            <a:endParaRPr lang="nl-NL" dirty="0"/>
          </a:p>
        </p:txBody>
      </p:sp>
    </p:spTree>
    <p:extLst>
      <p:ext uri="{BB962C8B-B14F-4D97-AF65-F5344CB8AC3E}">
        <p14:creationId xmlns:p14="http://schemas.microsoft.com/office/powerpoint/2010/main" val="2160131224"/>
      </p:ext>
    </p:extLst>
  </p:cSld>
  <p:clrMapOvr>
    <a:masterClrMapping/>
  </p:clrMapOvr>
  <mc:AlternateContent xmlns:mc="http://schemas.openxmlformats.org/markup-compatibility/2006">
    <mc:Choice xmlns:p14="http://schemas.microsoft.com/office/powerpoint/2010/main" Requires="p14">
      <p:transition spd="slow" p14:dur="2000" advTm="16563"/>
    </mc:Choice>
    <mc:Fallback>
      <p:transition spd="slow" advTm="16563"/>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normAutofit fontScale="70000" lnSpcReduction="20000"/>
          </a:bodyPr>
          <a:lstStyle/>
          <a:p>
            <a:pPr marL="0" indent="0">
              <a:buNone/>
            </a:pPr>
            <a:r>
              <a:rPr lang="en-US" i="1" dirty="0" err="1" smtClean="0"/>
              <a:t>Delfi</a:t>
            </a:r>
            <a:r>
              <a:rPr lang="en-US" i="1" dirty="0" smtClean="0"/>
              <a:t>/</a:t>
            </a:r>
            <a:r>
              <a:rPr lang="en-US" i="1" dirty="0" err="1" smtClean="0"/>
              <a:t>Estland</a:t>
            </a:r>
            <a:r>
              <a:rPr lang="en-US" dirty="0" smtClean="0"/>
              <a:t> E-Commerce </a:t>
            </a:r>
            <a:r>
              <a:rPr lang="en-US" dirty="0" err="1" smtClean="0"/>
              <a:t>richtlijn</a:t>
            </a:r>
            <a:r>
              <a:rPr lang="en-US" dirty="0" smtClean="0"/>
              <a:t> of </a:t>
            </a:r>
            <a:r>
              <a:rPr lang="en-US" dirty="0" err="1" smtClean="0"/>
              <a:t>vrijheid</a:t>
            </a:r>
            <a:r>
              <a:rPr lang="en-US" dirty="0" smtClean="0"/>
              <a:t> van </a:t>
            </a:r>
            <a:r>
              <a:rPr lang="en-US" dirty="0" err="1" smtClean="0"/>
              <a:t>meningsuiting</a:t>
            </a:r>
            <a:r>
              <a:rPr lang="en-US" dirty="0" smtClean="0"/>
              <a:t>?</a:t>
            </a:r>
          </a:p>
          <a:p>
            <a:pPr marL="0" indent="0">
              <a:buNone/>
            </a:pPr>
            <a:endParaRPr lang="en-US" dirty="0" smtClean="0"/>
          </a:p>
          <a:p>
            <a:pPr marL="0" indent="0">
              <a:buNone/>
            </a:pPr>
            <a:r>
              <a:rPr lang="en-US" dirty="0" smtClean="0"/>
              <a:t>‘</a:t>
            </a:r>
            <a:r>
              <a:rPr lang="en-US" dirty="0"/>
              <a:t>The Government pointed out that according to the </a:t>
            </a:r>
            <a:r>
              <a:rPr lang="en-US" dirty="0" smtClean="0"/>
              <a:t>applicant company </a:t>
            </a:r>
            <a:r>
              <a:rPr lang="en-US" dirty="0"/>
              <a:t>it had been neither the author nor </a:t>
            </a:r>
            <a:r>
              <a:rPr lang="en-US" dirty="0" smtClean="0"/>
              <a:t>the discloser </a:t>
            </a:r>
            <a:r>
              <a:rPr lang="en-US" dirty="0"/>
              <a:t>of the defamatory comments. The </a:t>
            </a:r>
            <a:r>
              <a:rPr lang="en-US" dirty="0" smtClean="0"/>
              <a:t>Government noted </a:t>
            </a:r>
            <a:r>
              <a:rPr lang="en-US" dirty="0"/>
              <a:t>that if the Court shared that view, the </a:t>
            </a:r>
            <a:r>
              <a:rPr lang="en-US" dirty="0" smtClean="0"/>
              <a:t>application was </a:t>
            </a:r>
            <a:r>
              <a:rPr lang="en-US" dirty="0"/>
              <a:t>incompatible </a:t>
            </a:r>
            <a:r>
              <a:rPr lang="en-US" dirty="0" err="1"/>
              <a:t>ratione</a:t>
            </a:r>
            <a:r>
              <a:rPr lang="en-US" dirty="0"/>
              <a:t> </a:t>
            </a:r>
            <a:r>
              <a:rPr lang="en-US" dirty="0" err="1"/>
              <a:t>materiae</a:t>
            </a:r>
            <a:r>
              <a:rPr lang="en-US" dirty="0"/>
              <a:t> with the </a:t>
            </a:r>
            <a:r>
              <a:rPr lang="en-US" dirty="0" smtClean="0"/>
              <a:t>provisions of </a:t>
            </a:r>
            <a:r>
              <a:rPr lang="en-US" dirty="0"/>
              <a:t>the Convention, as the Convention did not protect </a:t>
            </a:r>
            <a:r>
              <a:rPr lang="en-US" dirty="0" smtClean="0"/>
              <a:t>the freedom </a:t>
            </a:r>
            <a:r>
              <a:rPr lang="en-US" dirty="0"/>
              <a:t>of expression of a person who was neither </a:t>
            </a:r>
            <a:r>
              <a:rPr lang="en-US" dirty="0" smtClean="0"/>
              <a:t>the author </a:t>
            </a:r>
            <a:r>
              <a:rPr lang="en-US" dirty="0"/>
              <a:t>nor the discloser. The applicant company </a:t>
            </a:r>
            <a:r>
              <a:rPr lang="en-US" dirty="0" smtClean="0"/>
              <a:t>could not </a:t>
            </a:r>
            <a:r>
              <a:rPr lang="en-US" dirty="0"/>
              <a:t>claim to be a victim of a violation of the freedom </a:t>
            </a:r>
            <a:r>
              <a:rPr lang="en-US" dirty="0" smtClean="0"/>
              <a:t>of expression </a:t>
            </a:r>
            <a:r>
              <a:rPr lang="en-US" dirty="0"/>
              <a:t>of persons whose comments had been deleted</a:t>
            </a:r>
            <a:r>
              <a:rPr lang="en-US" dirty="0" smtClean="0"/>
              <a:t>. (...) </a:t>
            </a:r>
            <a:r>
              <a:rPr lang="en-US" dirty="0"/>
              <a:t>The Court notes that the applicant company was </a:t>
            </a:r>
            <a:r>
              <a:rPr lang="en-US" dirty="0" smtClean="0"/>
              <a:t>sued for </a:t>
            </a:r>
            <a:r>
              <a:rPr lang="en-US" dirty="0"/>
              <a:t>defamation in respect of comments posted on its </a:t>
            </a:r>
            <a:r>
              <a:rPr lang="en-US" dirty="0" smtClean="0"/>
              <a:t>Internet portal</a:t>
            </a:r>
            <a:r>
              <a:rPr lang="en-US" dirty="0"/>
              <a:t>, it was deemed to be discloser (...) of </a:t>
            </a:r>
            <a:r>
              <a:rPr lang="en-US" dirty="0" smtClean="0"/>
              <a:t>the comments </a:t>
            </a:r>
            <a:r>
              <a:rPr lang="en-US" dirty="0"/>
              <a:t>– along with their authors – and held </a:t>
            </a:r>
            <a:r>
              <a:rPr lang="en-US" dirty="0" smtClean="0"/>
              <a:t>liable for </a:t>
            </a:r>
            <a:r>
              <a:rPr lang="en-US" dirty="0"/>
              <a:t>its failure to prevent the disclosure of or remove </a:t>
            </a:r>
            <a:r>
              <a:rPr lang="en-US" dirty="0" smtClean="0"/>
              <a:t>on its </a:t>
            </a:r>
            <a:r>
              <a:rPr lang="en-US" dirty="0"/>
              <a:t>own initiative the unlawful comments</a:t>
            </a:r>
            <a:r>
              <a:rPr lang="en-US" dirty="0" smtClean="0"/>
              <a:t>.’</a:t>
            </a:r>
            <a:endParaRPr lang="nl-NL" dirty="0"/>
          </a:p>
        </p:txBody>
      </p:sp>
    </p:spTree>
    <p:extLst>
      <p:ext uri="{BB962C8B-B14F-4D97-AF65-F5344CB8AC3E}">
        <p14:creationId xmlns:p14="http://schemas.microsoft.com/office/powerpoint/2010/main" val="1655979335"/>
      </p:ext>
    </p:extLst>
  </p:cSld>
  <p:clrMapOvr>
    <a:masterClrMapping/>
  </p:clrMapOvr>
  <mc:AlternateContent xmlns:mc="http://schemas.openxmlformats.org/markup-compatibility/2006">
    <mc:Choice xmlns:p14="http://schemas.microsoft.com/office/powerpoint/2010/main" Requires="p14">
      <p:transition spd="slow" p14:dur="2000" advTm="151859"/>
    </mc:Choice>
    <mc:Fallback>
      <p:transition spd="slow" advTm="151859"/>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normAutofit fontScale="85000" lnSpcReduction="10000"/>
          </a:bodyPr>
          <a:lstStyle/>
          <a:p>
            <a:r>
              <a:rPr lang="nl-NL" dirty="0" smtClean="0"/>
              <a:t>Uitzonderingen 10 lid 2 en fundamentele rechten van anderen</a:t>
            </a:r>
          </a:p>
          <a:p>
            <a:r>
              <a:rPr lang="nl-NL" dirty="0"/>
              <a:t>Daarbij moet worden opgemerkt dat artikel 8 EVRM (</a:t>
            </a:r>
            <a:r>
              <a:rPr lang="nl-NL" dirty="0" smtClean="0"/>
              <a:t>het recht </a:t>
            </a:r>
            <a:r>
              <a:rPr lang="nl-NL" dirty="0"/>
              <a:t>op privacy) is gestoeld op artikel 12 </a:t>
            </a:r>
            <a:r>
              <a:rPr lang="nl-NL" dirty="0" smtClean="0"/>
              <a:t>(</a:t>
            </a:r>
            <a:r>
              <a:rPr lang="nl-NL" dirty="0"/>
              <a:t>UVRM</a:t>
            </a:r>
            <a:r>
              <a:rPr lang="nl-NL" dirty="0" smtClean="0"/>
              <a:t>)</a:t>
            </a:r>
          </a:p>
          <a:p>
            <a:r>
              <a:rPr lang="nl-NL" dirty="0" smtClean="0"/>
              <a:t> ‘</a:t>
            </a:r>
            <a:r>
              <a:rPr lang="nl-NL" dirty="0"/>
              <a:t>Niemand zal onderworpen worden aan willekeurige </a:t>
            </a:r>
            <a:r>
              <a:rPr lang="nl-NL" dirty="0" smtClean="0"/>
              <a:t>inmenging in </a:t>
            </a:r>
            <a:r>
              <a:rPr lang="nl-NL" dirty="0"/>
              <a:t>zijn persoonlijke aangelegenheden, in </a:t>
            </a:r>
            <a:r>
              <a:rPr lang="nl-NL" dirty="0" smtClean="0"/>
              <a:t>zijn gezin</a:t>
            </a:r>
            <a:r>
              <a:rPr lang="nl-NL" dirty="0"/>
              <a:t>, zijn huis of zijn briefwisseling, noch aan </a:t>
            </a:r>
            <a:r>
              <a:rPr lang="nl-NL" dirty="0" smtClean="0"/>
              <a:t>enige aantasting </a:t>
            </a:r>
            <a:r>
              <a:rPr lang="nl-NL" dirty="0"/>
              <a:t>van zijn eer of goede naam. Tegen een </a:t>
            </a:r>
            <a:r>
              <a:rPr lang="nl-NL" dirty="0" smtClean="0"/>
              <a:t>dergelijke inmenging </a:t>
            </a:r>
            <a:r>
              <a:rPr lang="nl-NL" dirty="0"/>
              <a:t>of aantasting heeft een ieder recht </a:t>
            </a:r>
            <a:r>
              <a:rPr lang="nl-NL" dirty="0" smtClean="0"/>
              <a:t>op bescherming </a:t>
            </a:r>
            <a:r>
              <a:rPr lang="nl-NL" dirty="0"/>
              <a:t>door de </a:t>
            </a:r>
            <a:r>
              <a:rPr lang="nl-NL" dirty="0" smtClean="0"/>
              <a:t>wet.’</a:t>
            </a:r>
            <a:endParaRPr lang="nl-NL" dirty="0"/>
          </a:p>
        </p:txBody>
      </p:sp>
    </p:spTree>
    <p:extLst>
      <p:ext uri="{BB962C8B-B14F-4D97-AF65-F5344CB8AC3E}">
        <p14:creationId xmlns:p14="http://schemas.microsoft.com/office/powerpoint/2010/main" val="2802118108"/>
      </p:ext>
    </p:extLst>
  </p:cSld>
  <p:clrMapOvr>
    <a:masterClrMapping/>
  </p:clrMapOvr>
  <mc:AlternateContent xmlns:mc="http://schemas.openxmlformats.org/markup-compatibility/2006">
    <mc:Choice xmlns:p14="http://schemas.microsoft.com/office/powerpoint/2010/main" Requires="p14">
      <p:transition spd="slow" p14:dur="2000" advTm="9309"/>
    </mc:Choice>
    <mc:Fallback>
      <p:transition spd="slow" advTm="9309"/>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Fundamentele rechten</a:t>
            </a:r>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EVRM ARTIKEL </a:t>
            </a:r>
            <a:r>
              <a:rPr lang="nl-NL" dirty="0"/>
              <a:t>8 </a:t>
            </a:r>
            <a:r>
              <a:rPr lang="nl-NL" dirty="0" smtClean="0"/>
              <a:t>Recht </a:t>
            </a:r>
            <a:r>
              <a:rPr lang="nl-NL" dirty="0"/>
              <a:t>op eerbiediging van privé-, familie- en gezinsleven </a:t>
            </a:r>
            <a:endParaRPr lang="nl-NL" dirty="0" smtClean="0"/>
          </a:p>
          <a:p>
            <a:pPr marL="0" indent="0">
              <a:buNone/>
            </a:pPr>
            <a:endParaRPr lang="nl-NL" dirty="0"/>
          </a:p>
          <a:p>
            <a:pPr marL="0" indent="0">
              <a:buNone/>
            </a:pPr>
            <a:r>
              <a:rPr lang="nl-NL" dirty="0"/>
              <a:t>1. Een ieder heeft recht op respect voor zijn privé leven, zijn familie- en gezinsleven, zijn woning en zijn correspondentie. </a:t>
            </a:r>
          </a:p>
          <a:p>
            <a:pPr marL="0" indent="0">
              <a:buNone/>
            </a:pPr>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p:txBody>
      </p:sp>
    </p:spTree>
    <p:extLst>
      <p:ext uri="{BB962C8B-B14F-4D97-AF65-F5344CB8AC3E}">
        <p14:creationId xmlns:p14="http://schemas.microsoft.com/office/powerpoint/2010/main" val="3055788388"/>
      </p:ext>
    </p:extLst>
  </p:cSld>
  <p:clrMapOvr>
    <a:masterClrMapping/>
  </p:clrMapOvr>
  <mc:AlternateContent xmlns:mc="http://schemas.openxmlformats.org/markup-compatibility/2006">
    <mc:Choice xmlns:p14="http://schemas.microsoft.com/office/powerpoint/2010/main" Requires="p14">
      <p:transition spd="slow" p14:dur="2000" advTm="17812"/>
    </mc:Choice>
    <mc:Fallback>
      <p:transition spd="slow" advTm="1781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Overzicht</a:t>
            </a:r>
            <a:endParaRPr lang="nl-NL" dirty="0"/>
          </a:p>
        </p:txBody>
      </p:sp>
      <p:sp>
        <p:nvSpPr>
          <p:cNvPr id="3" name="Tijdelijke aanduiding voor inhoud 2"/>
          <p:cNvSpPr>
            <a:spLocks noGrp="1"/>
          </p:cNvSpPr>
          <p:nvPr>
            <p:ph idx="1"/>
          </p:nvPr>
        </p:nvSpPr>
        <p:spPr/>
        <p:txBody>
          <a:bodyPr/>
          <a:lstStyle/>
          <a:p>
            <a:r>
              <a:rPr lang="nl-NL" dirty="0" smtClean="0"/>
              <a:t>1. e-Commercerichtlijn</a:t>
            </a:r>
          </a:p>
          <a:p>
            <a:r>
              <a:rPr lang="nl-NL" dirty="0" smtClean="0"/>
              <a:t>2. Richtlijn bescherming persoonsgegevens</a:t>
            </a:r>
          </a:p>
          <a:p>
            <a:r>
              <a:rPr lang="nl-NL" dirty="0" smtClean="0"/>
              <a:t>3. Fundamentele rechten</a:t>
            </a:r>
          </a:p>
          <a:p>
            <a:r>
              <a:rPr lang="nl-NL" dirty="0" smtClean="0"/>
              <a:t>4. Conclusie</a:t>
            </a:r>
            <a:endParaRPr lang="nl-NL" dirty="0"/>
          </a:p>
        </p:txBody>
      </p:sp>
    </p:spTree>
    <p:extLst>
      <p:ext uri="{BB962C8B-B14F-4D97-AF65-F5344CB8AC3E}">
        <p14:creationId xmlns:p14="http://schemas.microsoft.com/office/powerpoint/2010/main" val="614899128"/>
      </p:ext>
    </p:extLst>
  </p:cSld>
  <p:clrMapOvr>
    <a:masterClrMapping/>
  </p:clrMapOvr>
  <mc:AlternateContent xmlns:mc="http://schemas.openxmlformats.org/markup-compatibility/2006">
    <mc:Choice xmlns:p14="http://schemas.microsoft.com/office/powerpoint/2010/main" Requires="p14">
      <p:transition spd="slow" p14:dur="2000" advTm="53157"/>
    </mc:Choice>
    <mc:Fallback>
      <p:transition spd="slow" advTm="53157"/>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normAutofit fontScale="85000" lnSpcReduction="20000"/>
          </a:bodyPr>
          <a:lstStyle/>
          <a:p>
            <a:pPr marL="0" indent="0">
              <a:buNone/>
            </a:pPr>
            <a:r>
              <a:rPr lang="en-US" i="1" dirty="0" err="1" smtClean="0"/>
              <a:t>Delfi</a:t>
            </a:r>
            <a:r>
              <a:rPr lang="en-US" i="1" dirty="0" smtClean="0"/>
              <a:t>/</a:t>
            </a:r>
            <a:r>
              <a:rPr lang="en-US" i="1" dirty="0" err="1" smtClean="0"/>
              <a:t>Estland</a:t>
            </a:r>
            <a:r>
              <a:rPr lang="en-US" i="1" dirty="0" smtClean="0"/>
              <a:t>:</a:t>
            </a:r>
          </a:p>
          <a:p>
            <a:pPr marL="0" indent="0">
              <a:buNone/>
            </a:pPr>
            <a:endParaRPr lang="en-US" i="1" dirty="0"/>
          </a:p>
          <a:p>
            <a:pPr marL="0" indent="0">
              <a:buNone/>
            </a:pPr>
            <a:r>
              <a:rPr lang="en-US" dirty="0" smtClean="0"/>
              <a:t>‘The </a:t>
            </a:r>
            <a:r>
              <a:rPr lang="en-US" dirty="0"/>
              <a:t>Court has considered </a:t>
            </a:r>
            <a:r>
              <a:rPr lang="en-US" dirty="0" smtClean="0"/>
              <a:t>that where </a:t>
            </a:r>
            <a:r>
              <a:rPr lang="en-US" dirty="0"/>
              <a:t>the right to </a:t>
            </a:r>
            <a:r>
              <a:rPr lang="en-US" b="1" dirty="0"/>
              <a:t>freedom of expression is being </a:t>
            </a:r>
            <a:r>
              <a:rPr lang="en-US" b="1" dirty="0" smtClean="0"/>
              <a:t>balanced against </a:t>
            </a:r>
            <a:r>
              <a:rPr lang="en-US" b="1" dirty="0"/>
              <a:t>the right to respect for private life</a:t>
            </a:r>
            <a:r>
              <a:rPr lang="en-US" dirty="0"/>
              <a:t>, the </a:t>
            </a:r>
            <a:r>
              <a:rPr lang="en-US" dirty="0" smtClean="0"/>
              <a:t>relevant criteria </a:t>
            </a:r>
            <a:r>
              <a:rPr lang="en-US" dirty="0"/>
              <a:t>in the balancing exercise include the </a:t>
            </a:r>
            <a:r>
              <a:rPr lang="en-US" dirty="0" smtClean="0"/>
              <a:t>following elements</a:t>
            </a:r>
            <a:r>
              <a:rPr lang="en-US" dirty="0"/>
              <a:t>: contribution to a debate of general </a:t>
            </a:r>
            <a:r>
              <a:rPr lang="en-US" dirty="0" smtClean="0"/>
              <a:t>interest, how </a:t>
            </a:r>
            <a:r>
              <a:rPr lang="en-US" dirty="0"/>
              <a:t>well known the person concerned is, the subject </a:t>
            </a:r>
            <a:r>
              <a:rPr lang="en-US" dirty="0" smtClean="0"/>
              <a:t>of the </a:t>
            </a:r>
            <a:r>
              <a:rPr lang="en-US" dirty="0"/>
              <a:t>report, the prior conduct of the person </a:t>
            </a:r>
            <a:r>
              <a:rPr lang="en-US" dirty="0" smtClean="0"/>
              <a:t>concerned, the </a:t>
            </a:r>
            <a:r>
              <a:rPr lang="en-US" dirty="0"/>
              <a:t>method of obtaining the information and its </a:t>
            </a:r>
            <a:r>
              <a:rPr lang="en-US" dirty="0" smtClean="0"/>
              <a:t>veracity, the </a:t>
            </a:r>
            <a:r>
              <a:rPr lang="en-US" dirty="0"/>
              <a:t>content, form and consequences of the </a:t>
            </a:r>
            <a:r>
              <a:rPr lang="en-US" dirty="0" smtClean="0"/>
              <a:t>publication, and </a:t>
            </a:r>
            <a:r>
              <a:rPr lang="en-US" dirty="0"/>
              <a:t>the severity of the sanction imposed</a:t>
            </a:r>
            <a:r>
              <a:rPr lang="en-US" dirty="0" smtClean="0"/>
              <a:t>.’</a:t>
            </a:r>
            <a:endParaRPr lang="nl-NL" dirty="0"/>
          </a:p>
        </p:txBody>
      </p:sp>
    </p:spTree>
    <p:extLst>
      <p:ext uri="{BB962C8B-B14F-4D97-AF65-F5344CB8AC3E}">
        <p14:creationId xmlns:p14="http://schemas.microsoft.com/office/powerpoint/2010/main" val="2599372227"/>
      </p:ext>
    </p:extLst>
  </p:cSld>
  <p:clrMapOvr>
    <a:masterClrMapping/>
  </p:clrMapOvr>
  <mc:AlternateContent xmlns:mc="http://schemas.openxmlformats.org/markup-compatibility/2006">
    <mc:Choice xmlns:p14="http://schemas.microsoft.com/office/powerpoint/2010/main" Requires="p14">
      <p:transition spd="slow" p14:dur="2000" advTm="108200"/>
    </mc:Choice>
    <mc:Fallback>
      <p:transition spd="slow" advTm="1082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lstStyle/>
          <a:p>
            <a:pPr marL="0" indent="0">
              <a:buNone/>
            </a:pPr>
            <a:r>
              <a:rPr lang="nl-NL" i="1" dirty="0" smtClean="0"/>
              <a:t>Delfi/Estland:</a:t>
            </a:r>
          </a:p>
          <a:p>
            <a:pPr marL="0" indent="0">
              <a:buNone/>
            </a:pPr>
            <a:endParaRPr lang="nl-NL" i="1" dirty="0" smtClean="0"/>
          </a:p>
          <a:p>
            <a:pPr marL="0" indent="0">
              <a:buNone/>
            </a:pPr>
            <a:r>
              <a:rPr lang="en-US" dirty="0"/>
              <a:t>‘It notes that it was the applicant company’s choice </a:t>
            </a:r>
            <a:r>
              <a:rPr lang="en-US" dirty="0" smtClean="0"/>
              <a:t>to allow </a:t>
            </a:r>
            <a:r>
              <a:rPr lang="en-US" dirty="0"/>
              <a:t>comments by non-registered users, and that </a:t>
            </a:r>
            <a:r>
              <a:rPr lang="en-US" dirty="0" smtClean="0"/>
              <a:t>by doing </a:t>
            </a:r>
            <a:r>
              <a:rPr lang="en-US" dirty="0"/>
              <a:t>so it must be considered to have assumed a </a:t>
            </a:r>
            <a:r>
              <a:rPr lang="en-US" dirty="0" smtClean="0"/>
              <a:t>certain responsibility </a:t>
            </a:r>
            <a:r>
              <a:rPr lang="en-US" dirty="0"/>
              <a:t>for these comments</a:t>
            </a:r>
            <a:r>
              <a:rPr lang="en-US" dirty="0" smtClean="0"/>
              <a:t>.’</a:t>
            </a:r>
            <a:endParaRPr lang="nl-NL" dirty="0"/>
          </a:p>
        </p:txBody>
      </p:sp>
    </p:spTree>
    <p:extLst>
      <p:ext uri="{BB962C8B-B14F-4D97-AF65-F5344CB8AC3E}">
        <p14:creationId xmlns:p14="http://schemas.microsoft.com/office/powerpoint/2010/main" val="2216735080"/>
      </p:ext>
    </p:extLst>
  </p:cSld>
  <p:clrMapOvr>
    <a:masterClrMapping/>
  </p:clrMapOvr>
  <mc:AlternateContent xmlns:mc="http://schemas.openxmlformats.org/markup-compatibility/2006">
    <mc:Choice xmlns:p14="http://schemas.microsoft.com/office/powerpoint/2010/main" Requires="p14">
      <p:transition spd="slow" p14:dur="2000" advTm="6516"/>
    </mc:Choice>
    <mc:Fallback>
      <p:transition spd="slow" advTm="6516"/>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lstStyle/>
          <a:p>
            <a:r>
              <a:rPr lang="nl-NL" dirty="0" smtClean="0"/>
              <a:t>Journalisten hebben:</a:t>
            </a:r>
          </a:p>
          <a:p>
            <a:pPr lvl="1"/>
            <a:r>
              <a:rPr lang="nl-NL" dirty="0"/>
              <a:t>Meer rechten</a:t>
            </a:r>
          </a:p>
          <a:p>
            <a:pPr lvl="1"/>
            <a:r>
              <a:rPr lang="nl-NL" dirty="0"/>
              <a:t>Minder </a:t>
            </a:r>
            <a:r>
              <a:rPr lang="nl-NL" dirty="0" smtClean="0"/>
              <a:t>plichten</a:t>
            </a:r>
          </a:p>
          <a:p>
            <a:r>
              <a:rPr lang="nl-NL" dirty="0" smtClean="0"/>
              <a:t>Wie is een journalist?</a:t>
            </a:r>
          </a:p>
          <a:p>
            <a:pPr lvl="1"/>
            <a:r>
              <a:rPr lang="nl-NL" dirty="0" smtClean="0"/>
              <a:t>Ruime definitie:</a:t>
            </a:r>
          </a:p>
          <a:p>
            <a:pPr lvl="1"/>
            <a:r>
              <a:rPr lang="nl-NL" dirty="0" smtClean="0"/>
              <a:t>Ook moderne media</a:t>
            </a:r>
          </a:p>
          <a:p>
            <a:pPr lvl="1"/>
            <a:r>
              <a:rPr lang="nl-NL" dirty="0" smtClean="0"/>
              <a:t>Ook ‘amateurs’</a:t>
            </a:r>
          </a:p>
          <a:p>
            <a:endParaRPr lang="nl-NL" dirty="0" smtClean="0"/>
          </a:p>
          <a:p>
            <a:pPr marL="457200" lvl="1" indent="0">
              <a:buNone/>
            </a:pPr>
            <a:endParaRPr lang="nl-NL" dirty="0" smtClean="0"/>
          </a:p>
        </p:txBody>
      </p:sp>
    </p:spTree>
    <p:extLst>
      <p:ext uri="{BB962C8B-B14F-4D97-AF65-F5344CB8AC3E}">
        <p14:creationId xmlns:p14="http://schemas.microsoft.com/office/powerpoint/2010/main" val="3933489928"/>
      </p:ext>
    </p:extLst>
  </p:cSld>
  <p:clrMapOvr>
    <a:masterClrMapping/>
  </p:clrMapOvr>
  <mc:AlternateContent xmlns:mc="http://schemas.openxmlformats.org/markup-compatibility/2006">
    <mc:Choice xmlns:p14="http://schemas.microsoft.com/office/powerpoint/2010/main" Requires="p14">
      <p:transition spd="slow" p14:dur="2000" advTm="29372"/>
    </mc:Choice>
    <mc:Fallback>
      <p:transition spd="slow" advTm="29372"/>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normAutofit fontScale="77500" lnSpcReduction="20000"/>
          </a:bodyPr>
          <a:lstStyle/>
          <a:p>
            <a:pPr marL="0" indent="0">
              <a:buNone/>
            </a:pPr>
            <a:r>
              <a:rPr lang="nl-NL" dirty="0"/>
              <a:t>Het Hof heeft reeds erkend dat ook de </a:t>
            </a:r>
            <a:r>
              <a:rPr lang="nl-NL" dirty="0" smtClean="0"/>
              <a:t>internetgerelateerde diensten </a:t>
            </a:r>
            <a:r>
              <a:rPr lang="nl-NL" dirty="0"/>
              <a:t>van een mediaonderneming onder de </a:t>
            </a:r>
            <a:r>
              <a:rPr lang="nl-NL" dirty="0" smtClean="0"/>
              <a:t>reikwijdte van </a:t>
            </a:r>
            <a:r>
              <a:rPr lang="nl-NL" dirty="0"/>
              <a:t>artikel 10 EVRM kunnen vallen: </a:t>
            </a:r>
            <a:endParaRPr lang="nl-NL" dirty="0" smtClean="0"/>
          </a:p>
          <a:p>
            <a:pPr marL="0" indent="0">
              <a:buNone/>
            </a:pPr>
            <a:endParaRPr lang="nl-NL" dirty="0"/>
          </a:p>
          <a:p>
            <a:pPr marL="0" indent="0">
              <a:buNone/>
            </a:pPr>
            <a:r>
              <a:rPr lang="nl-NL" dirty="0" smtClean="0"/>
              <a:t>‘</a:t>
            </a:r>
            <a:r>
              <a:rPr lang="nl-NL" dirty="0"/>
              <a:t>In the </a:t>
            </a:r>
            <a:r>
              <a:rPr lang="nl-NL" dirty="0" smtClean="0"/>
              <a:t>light </a:t>
            </a:r>
            <a:r>
              <a:rPr lang="en-US" dirty="0" smtClean="0"/>
              <a:t>of </a:t>
            </a:r>
            <a:r>
              <a:rPr lang="en-US" dirty="0"/>
              <a:t>its accessibility and its capacity to store and </a:t>
            </a:r>
            <a:r>
              <a:rPr lang="en-US" dirty="0" smtClean="0"/>
              <a:t>communicate vast </a:t>
            </a:r>
            <a:r>
              <a:rPr lang="en-US" dirty="0"/>
              <a:t>amounts of information, the Internet plays </a:t>
            </a:r>
            <a:r>
              <a:rPr lang="en-US" dirty="0" smtClean="0"/>
              <a:t>an important </a:t>
            </a:r>
            <a:r>
              <a:rPr lang="en-US" dirty="0"/>
              <a:t>role in enhancing the public’s access to </a:t>
            </a:r>
            <a:r>
              <a:rPr lang="en-US" dirty="0" smtClean="0"/>
              <a:t>news and </a:t>
            </a:r>
            <a:r>
              <a:rPr lang="en-US" dirty="0"/>
              <a:t>facilitating the dissemination of information </a:t>
            </a:r>
            <a:r>
              <a:rPr lang="en-US" dirty="0" smtClean="0"/>
              <a:t>in general</a:t>
            </a:r>
            <a:r>
              <a:rPr lang="en-US" dirty="0"/>
              <a:t>. The maintenance of Internet archives is a </a:t>
            </a:r>
            <a:r>
              <a:rPr lang="en-US" dirty="0" smtClean="0"/>
              <a:t>critical aspect </a:t>
            </a:r>
            <a:r>
              <a:rPr lang="en-US" dirty="0"/>
              <a:t>of this role and the Court therefore considers </a:t>
            </a:r>
            <a:r>
              <a:rPr lang="en-US" dirty="0" smtClean="0"/>
              <a:t>that such </a:t>
            </a:r>
            <a:r>
              <a:rPr lang="en-US" dirty="0"/>
              <a:t>archives fall within the ambit of the protection </a:t>
            </a:r>
            <a:r>
              <a:rPr lang="en-US" dirty="0" err="1" smtClean="0"/>
              <a:t>af</a:t>
            </a:r>
            <a:r>
              <a:rPr lang="nl-NL" dirty="0"/>
              <a:t>forded by Article 10</a:t>
            </a:r>
            <a:r>
              <a:rPr lang="nl-NL" dirty="0" smtClean="0"/>
              <a:t>.’</a:t>
            </a:r>
          </a:p>
          <a:p>
            <a:pPr marL="0" indent="0">
              <a:buNone/>
            </a:pPr>
            <a:endParaRPr lang="nl-NL" dirty="0"/>
          </a:p>
          <a:p>
            <a:pPr marL="0" indent="0">
              <a:buNone/>
            </a:pPr>
            <a:r>
              <a:rPr lang="nl-NL" i="1" smtClean="0"/>
              <a:t>Merk het verschil op met Google/Spanje</a:t>
            </a:r>
            <a:endParaRPr lang="nl-NL" i="1" dirty="0"/>
          </a:p>
        </p:txBody>
      </p:sp>
    </p:spTree>
    <p:extLst>
      <p:ext uri="{BB962C8B-B14F-4D97-AF65-F5344CB8AC3E}">
        <p14:creationId xmlns:p14="http://schemas.microsoft.com/office/powerpoint/2010/main" val="1489041522"/>
      </p:ext>
    </p:extLst>
  </p:cSld>
  <p:clrMapOvr>
    <a:masterClrMapping/>
  </p:clrMapOvr>
  <mc:AlternateContent xmlns:mc="http://schemas.openxmlformats.org/markup-compatibility/2006">
    <mc:Choice xmlns:p14="http://schemas.microsoft.com/office/powerpoint/2010/main" Requires="p14">
      <p:transition spd="slow" p14:dur="2000" advTm="6370"/>
    </mc:Choice>
    <mc:Fallback>
      <p:transition spd="slow" advTm="637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Fundamentele rechten</a:t>
            </a:r>
          </a:p>
        </p:txBody>
      </p:sp>
      <p:sp>
        <p:nvSpPr>
          <p:cNvPr id="3" name="Content Placeholder 2"/>
          <p:cNvSpPr>
            <a:spLocks noGrp="1"/>
          </p:cNvSpPr>
          <p:nvPr>
            <p:ph idx="1"/>
          </p:nvPr>
        </p:nvSpPr>
        <p:spPr/>
        <p:txBody>
          <a:bodyPr>
            <a:normAutofit fontScale="85000" lnSpcReduction="10000"/>
          </a:bodyPr>
          <a:lstStyle/>
          <a:p>
            <a:pPr marL="0" indent="0">
              <a:buNone/>
            </a:pPr>
            <a:r>
              <a:rPr lang="nl-NL" dirty="0" smtClean="0"/>
              <a:t>Comité </a:t>
            </a:r>
            <a:r>
              <a:rPr lang="nl-NL" dirty="0"/>
              <a:t>van Ministers van de Raad van Europa </a:t>
            </a:r>
            <a:r>
              <a:rPr lang="nl-NL" dirty="0" smtClean="0"/>
              <a:t>aangaande ‘a </a:t>
            </a:r>
            <a:r>
              <a:rPr lang="nl-NL" dirty="0"/>
              <a:t>new notion of media’ uit </a:t>
            </a:r>
            <a:r>
              <a:rPr lang="nl-NL" dirty="0" smtClean="0"/>
              <a:t>2011, </a:t>
            </a:r>
            <a:r>
              <a:rPr lang="nl-NL" dirty="0"/>
              <a:t>waarin het stelt </a:t>
            </a:r>
            <a:r>
              <a:rPr lang="nl-NL" dirty="0" smtClean="0"/>
              <a:t>dat ook </a:t>
            </a:r>
            <a:r>
              <a:rPr lang="nl-NL" dirty="0"/>
              <a:t>amateurbloggers een beroep kunnen doen op de </a:t>
            </a:r>
            <a:r>
              <a:rPr lang="nl-NL" dirty="0" smtClean="0"/>
              <a:t>extra bescherming </a:t>
            </a:r>
            <a:r>
              <a:rPr lang="nl-NL" dirty="0"/>
              <a:t>van journalisten als zij aan de </a:t>
            </a:r>
            <a:r>
              <a:rPr lang="nl-NL" dirty="0" smtClean="0"/>
              <a:t>daarvoor geldende </a:t>
            </a:r>
            <a:r>
              <a:rPr lang="nl-NL" dirty="0"/>
              <a:t>voorwaarden en standaarden voldoen. </a:t>
            </a:r>
            <a:endParaRPr lang="nl-NL" dirty="0" smtClean="0"/>
          </a:p>
          <a:p>
            <a:pPr marL="0" indent="0">
              <a:buNone/>
            </a:pPr>
            <a:endParaRPr lang="nl-NL" dirty="0"/>
          </a:p>
          <a:p>
            <a:pPr marL="0" indent="0">
              <a:buNone/>
            </a:pPr>
            <a:r>
              <a:rPr lang="nl-NL" dirty="0" smtClean="0"/>
              <a:t>‘</a:t>
            </a:r>
            <a:r>
              <a:rPr lang="nl-NL" dirty="0"/>
              <a:t>As </a:t>
            </a:r>
            <a:r>
              <a:rPr lang="nl-NL" dirty="0" smtClean="0"/>
              <a:t>regards </a:t>
            </a:r>
            <a:r>
              <a:rPr lang="en-US" dirty="0" smtClean="0"/>
              <a:t>in </a:t>
            </a:r>
            <a:r>
              <a:rPr lang="en-US" dirty="0"/>
              <a:t>particular new media, codes of conduct or </a:t>
            </a:r>
            <a:r>
              <a:rPr lang="en-US" dirty="0" smtClean="0"/>
              <a:t>ethical standards </a:t>
            </a:r>
            <a:r>
              <a:rPr lang="en-US" dirty="0"/>
              <a:t>for bloggers have already been accepted by </a:t>
            </a:r>
            <a:r>
              <a:rPr lang="en-US" dirty="0" smtClean="0"/>
              <a:t>at least </a:t>
            </a:r>
            <a:r>
              <a:rPr lang="en-US" dirty="0"/>
              <a:t>part of the online journalism community. </a:t>
            </a:r>
            <a:r>
              <a:rPr lang="en-US" dirty="0" smtClean="0"/>
              <a:t>Nonetheless, bloggers </a:t>
            </a:r>
            <a:r>
              <a:rPr lang="en-US" dirty="0"/>
              <a:t>should only be considered media if </a:t>
            </a:r>
            <a:r>
              <a:rPr lang="en-US" dirty="0" smtClean="0"/>
              <a:t>they </a:t>
            </a:r>
            <a:r>
              <a:rPr lang="en-US" dirty="0" err="1" smtClean="0"/>
              <a:t>fulfil</a:t>
            </a:r>
            <a:r>
              <a:rPr lang="en-US" dirty="0" smtClean="0"/>
              <a:t> </a:t>
            </a:r>
            <a:r>
              <a:rPr lang="en-US" dirty="0"/>
              <a:t>the criteria to a sufficient degree</a:t>
            </a:r>
            <a:r>
              <a:rPr lang="en-US" dirty="0" smtClean="0"/>
              <a:t>.’</a:t>
            </a:r>
            <a:endParaRPr lang="nl-NL" dirty="0"/>
          </a:p>
        </p:txBody>
      </p:sp>
    </p:spTree>
    <p:extLst>
      <p:ext uri="{BB962C8B-B14F-4D97-AF65-F5344CB8AC3E}">
        <p14:creationId xmlns:p14="http://schemas.microsoft.com/office/powerpoint/2010/main" val="3100524801"/>
      </p:ext>
    </p:extLst>
  </p:cSld>
  <p:clrMapOvr>
    <a:masterClrMapping/>
  </p:clrMapOvr>
  <mc:AlternateContent xmlns:mc="http://schemas.openxmlformats.org/markup-compatibility/2006">
    <mc:Choice xmlns:p14="http://schemas.microsoft.com/office/powerpoint/2010/main" Requires="p14">
      <p:transition spd="slow" p14:dur="2000" advTm="77929"/>
    </mc:Choice>
    <mc:Fallback>
      <p:transition spd="slow" advTm="77929"/>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Ontwikkelingen:</a:t>
            </a:r>
            <a:br>
              <a:rPr lang="nl-NL" dirty="0" smtClean="0"/>
            </a:br>
            <a:endParaRPr lang="nl-NL" dirty="0" smtClean="0"/>
          </a:p>
          <a:p>
            <a:pPr marL="514350" indent="-514350">
              <a:buAutoNum type="arabicParenBoth"/>
            </a:pPr>
            <a:r>
              <a:rPr lang="nl-NL" dirty="0" smtClean="0"/>
              <a:t>Activiteit en zorgplicht: catch 22/good samaritan</a:t>
            </a:r>
            <a:br>
              <a:rPr lang="nl-NL" dirty="0" smtClean="0"/>
            </a:br>
            <a:endParaRPr lang="nl-NL" dirty="0" smtClean="0"/>
          </a:p>
          <a:p>
            <a:pPr marL="514350" indent="-514350">
              <a:buAutoNum type="arabicParenBoth"/>
            </a:pPr>
            <a:r>
              <a:rPr lang="nl-NL" dirty="0" smtClean="0"/>
              <a:t>Verschil privacy en andere rechten</a:t>
            </a:r>
            <a:br>
              <a:rPr lang="nl-NL" dirty="0" smtClean="0"/>
            </a:br>
            <a:endParaRPr lang="nl-NL" dirty="0" smtClean="0"/>
          </a:p>
          <a:p>
            <a:pPr marL="514350" indent="-514350">
              <a:buAutoNum type="arabicParenBoth"/>
            </a:pPr>
            <a:r>
              <a:rPr lang="nl-NL" dirty="0" smtClean="0"/>
              <a:t>Rechten van internet providers </a:t>
            </a:r>
          </a:p>
          <a:p>
            <a:pPr marL="914400" lvl="1" indent="-514350">
              <a:buAutoNum type="arabicParenBoth"/>
            </a:pPr>
            <a:r>
              <a:rPr lang="nl-NL" dirty="0" smtClean="0"/>
              <a:t>vrijheid </a:t>
            </a:r>
            <a:r>
              <a:rPr lang="nl-NL" dirty="0"/>
              <a:t>van </a:t>
            </a:r>
            <a:r>
              <a:rPr lang="nl-NL" dirty="0" smtClean="0"/>
              <a:t>onderneming, zoals </a:t>
            </a:r>
            <a:r>
              <a:rPr lang="nl-NL" dirty="0"/>
              <a:t>vervat in artikel 16 EU-Handvest </a:t>
            </a:r>
            <a:r>
              <a:rPr lang="nl-NL" dirty="0" smtClean="0"/>
              <a:t>van de </a:t>
            </a:r>
            <a:r>
              <a:rPr lang="nl-NL" dirty="0"/>
              <a:t>grondrechten</a:t>
            </a:r>
            <a:r>
              <a:rPr lang="nl-NL" dirty="0" smtClean="0"/>
              <a:t>.</a:t>
            </a:r>
          </a:p>
          <a:p>
            <a:pPr marL="914400" lvl="1" indent="-514350">
              <a:buAutoNum type="arabicParenBoth"/>
            </a:pPr>
            <a:r>
              <a:rPr lang="nl-NL" dirty="0" smtClean="0"/>
              <a:t>Journalistieke exceptie</a:t>
            </a:r>
          </a:p>
          <a:p>
            <a:pPr marL="914400" lvl="1" indent="-514350">
              <a:buAutoNum type="arabicParenBoth"/>
            </a:pPr>
            <a:r>
              <a:rPr lang="nl-NL" dirty="0" smtClean="0"/>
              <a:t>Zelf een recht op privacy?</a:t>
            </a:r>
          </a:p>
          <a:p>
            <a:pPr marL="914400" lvl="1" indent="-514350">
              <a:buAutoNum type="arabicParenBoth"/>
            </a:pPr>
            <a:r>
              <a:rPr lang="nl-NL" dirty="0" smtClean="0"/>
              <a:t>Hebben derden het recht om vindbaar te zijn op Google?</a:t>
            </a:r>
          </a:p>
        </p:txBody>
      </p:sp>
    </p:spTree>
    <p:extLst>
      <p:ext uri="{BB962C8B-B14F-4D97-AF65-F5344CB8AC3E}">
        <p14:creationId xmlns:p14="http://schemas.microsoft.com/office/powerpoint/2010/main" val="249285695"/>
      </p:ext>
    </p:extLst>
  </p:cSld>
  <p:clrMapOvr>
    <a:masterClrMapping/>
  </p:clrMapOvr>
  <mc:AlternateContent xmlns:mc="http://schemas.openxmlformats.org/markup-compatibility/2006">
    <mc:Choice xmlns:p14="http://schemas.microsoft.com/office/powerpoint/2010/main" Requires="p14">
      <p:transition spd="slow" p14:dur="2000" advTm="88809"/>
    </mc:Choice>
    <mc:Fallback>
      <p:transition spd="slow" advTm="88809"/>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192331984"/>
              </p:ext>
            </p:extLst>
          </p:nvPr>
        </p:nvGraphicFramePr>
        <p:xfrm>
          <a:off x="467544" y="476672"/>
          <a:ext cx="8229600" cy="6164751"/>
        </p:xfrm>
        <a:graphic>
          <a:graphicData uri="http://schemas.openxmlformats.org/drawingml/2006/table">
            <a:tbl>
              <a:tblPr firstRow="1" bandRow="1">
                <a:tableStyleId>{5C22544A-7EE6-4342-B048-85BDC9FD1C3A}</a:tableStyleId>
              </a:tblPr>
              <a:tblGrid>
                <a:gridCol w="2743200"/>
                <a:gridCol w="2743200"/>
                <a:gridCol w="2743200"/>
              </a:tblGrid>
              <a:tr h="678351">
                <a:tc>
                  <a:txBody>
                    <a:bodyPr/>
                    <a:lstStyle/>
                    <a:p>
                      <a:r>
                        <a:rPr lang="nl-NL" dirty="0" smtClean="0"/>
                        <a:t>E-Commerce</a:t>
                      </a:r>
                      <a:endParaRPr lang="nl-NL" dirty="0"/>
                    </a:p>
                  </a:txBody>
                  <a:tcPr/>
                </a:tc>
                <a:tc>
                  <a:txBody>
                    <a:bodyPr/>
                    <a:lstStyle/>
                    <a:p>
                      <a:r>
                        <a:rPr lang="nl-NL" baseline="0" dirty="0" smtClean="0"/>
                        <a:t>Persoonsgegevens</a:t>
                      </a:r>
                      <a:endParaRPr lang="nl-NL" dirty="0"/>
                    </a:p>
                  </a:txBody>
                  <a:tcPr/>
                </a:tc>
                <a:tc>
                  <a:txBody>
                    <a:bodyPr/>
                    <a:lstStyle/>
                    <a:p>
                      <a:r>
                        <a:rPr lang="nl-NL" dirty="0" smtClean="0"/>
                        <a:t>Vrijheid van Meningsuiting</a:t>
                      </a:r>
                      <a:endParaRPr lang="nl-NL" dirty="0"/>
                    </a:p>
                  </a:txBody>
                  <a:tcPr/>
                </a:tc>
              </a:tr>
              <a:tr h="1193857">
                <a:tc>
                  <a:txBody>
                    <a:bodyPr/>
                    <a:lstStyle/>
                    <a:p>
                      <a:r>
                        <a:rPr lang="nl-NL" sz="1800" dirty="0" smtClean="0"/>
                        <a:t>(1) </a:t>
                      </a:r>
                      <a:r>
                        <a:rPr lang="nl-NL" sz="1800" b="0" i="0" u="none" strike="noStrike" kern="1200" baseline="0" dirty="0" smtClean="0">
                          <a:solidFill>
                            <a:schemeClr val="dk1"/>
                          </a:solidFill>
                          <a:latin typeface="+mn-lt"/>
                          <a:ea typeface="+mn-ea"/>
                          <a:cs typeface="+mn-cs"/>
                        </a:rPr>
                        <a:t>De passieve provider die in principe is uitgesloten van aansprakelijkheid</a:t>
                      </a:r>
                      <a:endParaRPr lang="nl-NL" sz="1800" dirty="0"/>
                    </a:p>
                  </a:txBody>
                  <a:tcPr/>
                </a:tc>
                <a:tc>
                  <a:txBody>
                    <a:bodyPr/>
                    <a:lstStyle/>
                    <a:p>
                      <a:r>
                        <a:rPr lang="nl-NL" sz="1800" dirty="0" smtClean="0"/>
                        <a:t>(1) </a:t>
                      </a:r>
                      <a:r>
                        <a:rPr lang="nl-NL" sz="1800" b="0" i="0" u="none" strike="noStrike" kern="1200" baseline="0" dirty="0" smtClean="0">
                          <a:solidFill>
                            <a:schemeClr val="dk1"/>
                          </a:solidFill>
                          <a:latin typeface="+mn-lt"/>
                          <a:ea typeface="+mn-ea"/>
                          <a:cs typeface="+mn-cs"/>
                        </a:rPr>
                        <a:t>De verwerker heeft slechts de beperkte plichten te vervullen van de e-privacyrichtlijn</a:t>
                      </a:r>
                      <a:endParaRPr lang="nl-NL" sz="1800" dirty="0"/>
                    </a:p>
                  </a:txBody>
                  <a:tcPr/>
                </a:tc>
                <a:tc>
                  <a:txBody>
                    <a:bodyPr/>
                    <a:lstStyle/>
                    <a:p>
                      <a:r>
                        <a:rPr lang="nl-NL" sz="1800" dirty="0" smtClean="0"/>
                        <a:t>(1) </a:t>
                      </a:r>
                      <a:r>
                        <a:rPr lang="nl-NL" sz="1800" b="0" i="0" u="none" strike="noStrike" kern="1200" baseline="0" dirty="0" smtClean="0">
                          <a:solidFill>
                            <a:schemeClr val="dk1"/>
                          </a:solidFill>
                          <a:latin typeface="+mn-lt"/>
                          <a:ea typeface="+mn-ea"/>
                          <a:cs typeface="+mn-cs"/>
                        </a:rPr>
                        <a:t>Providers die zo passief zijn dat zij geen beroep kunnen doen op bescherming onder dit regime.</a:t>
                      </a:r>
                      <a:endParaRPr lang="nl-NL" sz="1800" dirty="0"/>
                    </a:p>
                  </a:txBody>
                  <a:tcPr/>
                </a:tc>
              </a:tr>
              <a:tr h="1900992">
                <a:tc>
                  <a:txBody>
                    <a:bodyPr/>
                    <a:lstStyle/>
                    <a:p>
                      <a:r>
                        <a:rPr lang="nl-NL" sz="1800" dirty="0" smtClean="0"/>
                        <a:t>(2) </a:t>
                      </a:r>
                      <a:r>
                        <a:rPr lang="nl-NL" sz="1800" b="0" i="0" u="none" strike="noStrike" kern="1200" baseline="0" dirty="0" smtClean="0">
                          <a:solidFill>
                            <a:schemeClr val="dk1"/>
                          </a:solidFill>
                          <a:latin typeface="+mn-lt"/>
                          <a:ea typeface="+mn-ea"/>
                          <a:cs typeface="+mn-cs"/>
                        </a:rPr>
                        <a:t>De actieve providers die met inachtneming van grotere zorgplichten ook een beroep op de uitsluiting van aansprakelijkheid kunnen doen.</a:t>
                      </a:r>
                      <a:endParaRPr lang="nl-NL" sz="1800" dirty="0"/>
                    </a:p>
                  </a:txBody>
                  <a:tcPr/>
                </a:tc>
                <a:tc>
                  <a:txBody>
                    <a:bodyPr/>
                    <a:lstStyle/>
                    <a:p>
                      <a:r>
                        <a:rPr lang="nl-NL" sz="1800" dirty="0" smtClean="0"/>
                        <a:t>(2) </a:t>
                      </a:r>
                      <a:r>
                        <a:rPr lang="nl-NL" sz="1800" b="0" i="0" u="none" strike="noStrike" kern="1200" baseline="0" dirty="0" smtClean="0">
                          <a:solidFill>
                            <a:schemeClr val="dk1"/>
                          </a:solidFill>
                          <a:latin typeface="+mn-lt"/>
                          <a:ea typeface="+mn-ea"/>
                          <a:cs typeface="+mn-cs"/>
                        </a:rPr>
                        <a:t>De actieve internetintermediair die bijvoorbeeld wel de technische infrastructuur bepaalt, maar primair van de gebruikers afhan-kelijk is voor de content</a:t>
                      </a:r>
                      <a:endParaRPr lang="nl-NL" sz="1800" dirty="0"/>
                    </a:p>
                  </a:txBody>
                  <a:tcPr/>
                </a:tc>
                <a:tc>
                  <a:txBody>
                    <a:bodyPr/>
                    <a:lstStyle/>
                    <a:p>
                      <a:r>
                        <a:rPr lang="nl-NL" sz="1800" dirty="0" smtClean="0"/>
                        <a:t>(2) </a:t>
                      </a:r>
                      <a:r>
                        <a:rPr lang="nl-NL" sz="1800" b="0" i="0" u="none" strike="noStrike" kern="1200" baseline="0" dirty="0" smtClean="0">
                          <a:solidFill>
                            <a:schemeClr val="dk1"/>
                          </a:solidFill>
                          <a:latin typeface="+mn-lt"/>
                          <a:ea typeface="+mn-ea"/>
                          <a:cs typeface="+mn-cs"/>
                        </a:rPr>
                        <a:t>Actieve internetintermediairs die een beroep kunnen doen op het uitingsrecht.</a:t>
                      </a:r>
                      <a:endParaRPr lang="nl-NL" sz="1800" dirty="0"/>
                    </a:p>
                  </a:txBody>
                  <a:tcPr/>
                </a:tc>
              </a:tr>
              <a:tr h="1900992">
                <a:tc>
                  <a:txBody>
                    <a:bodyPr/>
                    <a:lstStyle/>
                    <a:p>
                      <a:r>
                        <a:rPr lang="nl-NL" sz="1800" dirty="0" smtClean="0"/>
                        <a:t>(3) </a:t>
                      </a:r>
                      <a:r>
                        <a:rPr lang="nl-NL" sz="1800" b="0" i="0" u="none" strike="noStrike" kern="1200" baseline="0" dirty="0" smtClean="0">
                          <a:solidFill>
                            <a:schemeClr val="dk1"/>
                          </a:solidFill>
                          <a:latin typeface="+mn-lt"/>
                          <a:ea typeface="+mn-ea"/>
                          <a:cs typeface="+mn-cs"/>
                        </a:rPr>
                        <a:t>De providers die zo actief zijn dat ze niet in aanmerking komen voor deze uitsluitingsgrond.</a:t>
                      </a:r>
                      <a:endParaRPr lang="nl-NL" sz="1800" dirty="0"/>
                    </a:p>
                  </a:txBody>
                  <a:tcPr/>
                </a:tc>
                <a:tc>
                  <a:txBody>
                    <a:bodyPr/>
                    <a:lstStyle/>
                    <a:p>
                      <a:r>
                        <a:rPr lang="nl-NL" sz="1800" dirty="0" smtClean="0"/>
                        <a:t>(3) </a:t>
                      </a:r>
                      <a:r>
                        <a:rPr lang="nl-NL" sz="1800" b="0" i="0" u="none" strike="noStrike" kern="1200" baseline="0" dirty="0" smtClean="0">
                          <a:solidFill>
                            <a:schemeClr val="dk1"/>
                          </a:solidFill>
                          <a:latin typeface="+mn-lt"/>
                          <a:ea typeface="+mn-ea"/>
                          <a:cs typeface="+mn-cs"/>
                        </a:rPr>
                        <a:t>Internetintermediairs die zo actief zijn dat zij alléén verant-woordelijk zijn voor de gegevens-verwerking</a:t>
                      </a:r>
                      <a:endParaRPr lang="nl-NL" sz="1800" dirty="0"/>
                    </a:p>
                  </a:txBody>
                  <a:tcPr/>
                </a:tc>
                <a:tc>
                  <a:txBody>
                    <a:bodyPr/>
                    <a:lstStyle/>
                    <a:p>
                      <a:r>
                        <a:rPr lang="nl-NL" sz="1800" dirty="0" smtClean="0"/>
                        <a:t>(3) </a:t>
                      </a:r>
                      <a:r>
                        <a:rPr lang="nl-NL" sz="1800" b="0" i="0" u="none" strike="noStrike" kern="1200" baseline="0" dirty="0" smtClean="0">
                          <a:solidFill>
                            <a:schemeClr val="dk1"/>
                          </a:solidFill>
                          <a:latin typeface="+mn-lt"/>
                          <a:ea typeface="+mn-ea"/>
                          <a:cs typeface="+mn-cs"/>
                        </a:rPr>
                        <a:t>Providers die zoveel extra waarborgen naleven en plichten in acht nemen dat zij zich kunnen beroepen op de geprivilegieerde status van journalist.</a:t>
                      </a:r>
                      <a:endParaRPr lang="nl-NL" sz="1800" dirty="0"/>
                    </a:p>
                  </a:txBody>
                  <a:tcPr/>
                </a:tc>
              </a:tr>
            </a:tbl>
          </a:graphicData>
        </a:graphic>
      </p:graphicFrame>
    </p:spTree>
    <p:extLst>
      <p:ext uri="{BB962C8B-B14F-4D97-AF65-F5344CB8AC3E}">
        <p14:creationId xmlns:p14="http://schemas.microsoft.com/office/powerpoint/2010/main" val="2361689359"/>
      </p:ext>
    </p:extLst>
  </p:cSld>
  <p:clrMapOvr>
    <a:masterClrMapping/>
  </p:clrMapOvr>
  <mc:AlternateContent xmlns:mc="http://schemas.openxmlformats.org/markup-compatibility/2006">
    <mc:Choice xmlns:p14="http://schemas.microsoft.com/office/powerpoint/2010/main" Requires="p14">
      <p:transition spd="slow" p14:dur="2000" advTm="64986"/>
    </mc:Choice>
    <mc:Fallback>
      <p:transition spd="slow" advTm="64986"/>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a:t>
            </a:r>
            <a:endParaRPr lang="nl-NL" dirty="0"/>
          </a:p>
        </p:txBody>
      </p:sp>
      <p:sp>
        <p:nvSpPr>
          <p:cNvPr id="3" name="Tijdelijke aanduiding voor inhoud 2"/>
          <p:cNvSpPr>
            <a:spLocks noGrp="1"/>
          </p:cNvSpPr>
          <p:nvPr>
            <p:ph idx="1"/>
          </p:nvPr>
        </p:nvSpPr>
        <p:spPr/>
        <p:txBody>
          <a:bodyPr/>
          <a:lstStyle/>
          <a:p>
            <a:r>
              <a:rPr lang="nl-NL" dirty="0" smtClean="0"/>
              <a:t>Verschil tussen Raad van Europa, EVRM en EHRM – en Europese Unie, Richtlijnen/handvest en </a:t>
            </a:r>
            <a:r>
              <a:rPr lang="nl-NL" dirty="0" err="1" smtClean="0"/>
              <a:t>HvJ</a:t>
            </a:r>
            <a:endParaRPr lang="nl-NL" dirty="0" smtClean="0"/>
          </a:p>
          <a:p>
            <a:r>
              <a:rPr lang="nl-NL" dirty="0" smtClean="0"/>
              <a:t>Verschil tussen privacy en gegevensbescherming</a:t>
            </a:r>
          </a:p>
          <a:p>
            <a:r>
              <a:rPr lang="nl-NL" dirty="0" smtClean="0"/>
              <a:t>Verschil in implementatie in nationale lidstaten</a:t>
            </a:r>
            <a:endParaRPr lang="nl-NL" dirty="0"/>
          </a:p>
        </p:txBody>
      </p:sp>
    </p:spTree>
    <p:extLst>
      <p:ext uri="{BB962C8B-B14F-4D97-AF65-F5344CB8AC3E}">
        <p14:creationId xmlns:p14="http://schemas.microsoft.com/office/powerpoint/2010/main" val="189605239"/>
      </p:ext>
    </p:extLst>
  </p:cSld>
  <p:clrMapOvr>
    <a:masterClrMapping/>
  </p:clrMapOvr>
  <mc:AlternateContent xmlns:mc="http://schemas.openxmlformats.org/markup-compatibility/2006">
    <mc:Choice xmlns:p14="http://schemas.microsoft.com/office/powerpoint/2010/main" Requires="p14">
      <p:transition spd="slow" p14:dur="2000" advTm="57957"/>
    </mc:Choice>
    <mc:Fallback>
      <p:transition spd="slow" advTm="57957"/>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a:t>
            </a:r>
            <a:endParaRPr lang="nl-NL"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54408"/>
            <a:ext cx="8229600" cy="44175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6368238"/>
      </p:ext>
    </p:extLst>
  </p:cSld>
  <p:clrMapOvr>
    <a:masterClrMapping/>
  </p:clrMapOvr>
  <mc:AlternateContent xmlns:mc="http://schemas.openxmlformats.org/markup-compatibility/2006">
    <mc:Choice xmlns:p14="http://schemas.microsoft.com/office/powerpoint/2010/main" Requires="p14">
      <p:transition spd="slow" p14:dur="2000" advTm="64276"/>
    </mc:Choice>
    <mc:Fallback>
      <p:transition spd="slow" advTm="6427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e-Commerce Richtlijn</a:t>
            </a:r>
            <a:endParaRPr lang="nl-NL" dirty="0"/>
          </a:p>
        </p:txBody>
      </p:sp>
      <p:sp>
        <p:nvSpPr>
          <p:cNvPr id="3" name="Tijdelijke aanduiding voor inhoud 2"/>
          <p:cNvSpPr>
            <a:spLocks noGrp="1"/>
          </p:cNvSpPr>
          <p:nvPr>
            <p:ph idx="1"/>
          </p:nvPr>
        </p:nvSpPr>
        <p:spPr>
          <a:xfrm>
            <a:off x="457200" y="1412776"/>
            <a:ext cx="8229600" cy="5040560"/>
          </a:xfrm>
        </p:spPr>
        <p:txBody>
          <a:bodyPr>
            <a:normAutofit fontScale="55000" lnSpcReduction="20000"/>
          </a:bodyPr>
          <a:lstStyle/>
          <a:p>
            <a:pPr marL="0" indent="0">
              <a:buNone/>
            </a:pPr>
            <a:r>
              <a:rPr lang="nl-NL" dirty="0"/>
              <a:t>Artikel </a:t>
            </a:r>
            <a:r>
              <a:rPr lang="nl-NL" dirty="0" smtClean="0"/>
              <a:t>12 “</a:t>
            </a:r>
            <a:r>
              <a:rPr lang="nl-NL" dirty="0" err="1" smtClean="0"/>
              <a:t>Mere</a:t>
            </a:r>
            <a:r>
              <a:rPr lang="nl-NL" dirty="0" smtClean="0"/>
              <a:t> </a:t>
            </a:r>
            <a:r>
              <a:rPr lang="nl-NL" dirty="0" err="1"/>
              <a:t>conduit</a:t>
            </a:r>
            <a:r>
              <a:rPr lang="nl-NL" dirty="0"/>
              <a:t>" (doorgeefluik)</a:t>
            </a:r>
          </a:p>
          <a:p>
            <a:pPr marL="0" indent="0">
              <a:buNone/>
            </a:pPr>
            <a:r>
              <a:rPr lang="nl-NL" dirty="0"/>
              <a:t>1. De lidstaten zorgen ervoor dat, wanneer een dienst van de informatiemaatschappij bestaat in het doorgeven in een communicatienetwerk van door een afnemer van de dienst verstrekte informatie, of in het verschaffen van toegang tot een communicatienetwerk, de dienstverlener niet aansprakelijk is voor de doorgegeven informatie, op voorwaarde dat:</a:t>
            </a:r>
          </a:p>
          <a:p>
            <a:pPr marL="0" indent="0">
              <a:buNone/>
            </a:pPr>
            <a:r>
              <a:rPr lang="nl-NL" dirty="0"/>
              <a:t>a) het initiatief tot de doorgifte niet bij de dienstverlener ligt;</a:t>
            </a:r>
          </a:p>
          <a:p>
            <a:pPr marL="0" indent="0">
              <a:buNone/>
            </a:pPr>
            <a:r>
              <a:rPr lang="nl-NL" dirty="0"/>
              <a:t>b) de ontvanger van de doorgegeven informatie niet door de dienstverlener wordt geselecteerd, en</a:t>
            </a:r>
          </a:p>
          <a:p>
            <a:pPr marL="0" indent="0">
              <a:buNone/>
            </a:pPr>
            <a:r>
              <a:rPr lang="nl-NL" dirty="0"/>
              <a:t>c) de doorgegeven informatie niet door de dienstverlener wordt geselecteerd of gewijzigd.</a:t>
            </a:r>
          </a:p>
          <a:p>
            <a:pPr marL="0" indent="0">
              <a:buNone/>
            </a:pPr>
            <a:r>
              <a:rPr lang="nl-NL" dirty="0"/>
              <a:t>2. Het doorgeven van informatie en het verschaffen van toegang in de zin van lid 1 omvatten de automatische, tussentijdse en tijdelijke opslag van de doorgegeven informatie, </a:t>
            </a:r>
            <a:r>
              <a:rPr lang="nl-NL" dirty="0" err="1"/>
              <a:t>voorzover</a:t>
            </a:r>
            <a:r>
              <a:rPr lang="nl-NL" dirty="0"/>
              <a:t> deze opslag uitsluitend dient om de doorgifte in het communicatienetwerk te bewerkstelligen en niet langer duurt dan redelijkerwijs voor het doorgeven nodig is.</a:t>
            </a:r>
          </a:p>
          <a:p>
            <a:pPr marL="0" indent="0">
              <a:buNone/>
            </a:pPr>
            <a:r>
              <a:rPr lang="nl-NL" dirty="0"/>
              <a:t>3. Dit artikel doet geen afbreuk aan de mogelijkheid voor een rechtbank of een administratieve autoriteit om in overeenstemming met het rechtsstelsel van de lidstaat te eisen dat de dienstverlener een inbreuk beëindigt of voorkomt.</a:t>
            </a:r>
          </a:p>
          <a:p>
            <a:endParaRPr lang="nl-NL" dirty="0"/>
          </a:p>
        </p:txBody>
      </p:sp>
    </p:spTree>
    <p:extLst>
      <p:ext uri="{BB962C8B-B14F-4D97-AF65-F5344CB8AC3E}">
        <p14:creationId xmlns:p14="http://schemas.microsoft.com/office/powerpoint/2010/main" val="4072815521"/>
      </p:ext>
    </p:extLst>
  </p:cSld>
  <p:clrMapOvr>
    <a:masterClrMapping/>
  </p:clrMapOvr>
  <mc:AlternateContent xmlns:mc="http://schemas.openxmlformats.org/markup-compatibility/2006">
    <mc:Choice xmlns:p14="http://schemas.microsoft.com/office/powerpoint/2010/main" Requires="p14">
      <p:transition spd="slow" p14:dur="2000" advTm="126417"/>
    </mc:Choice>
    <mc:Fallback>
      <p:transition spd="slow" advTm="126417"/>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e-Commerce Richtlijn</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Artikel </a:t>
            </a:r>
            <a:r>
              <a:rPr lang="nl-NL" dirty="0" smtClean="0"/>
              <a:t>13 "</a:t>
            </a:r>
            <a:r>
              <a:rPr lang="nl-NL" dirty="0" err="1" smtClean="0"/>
              <a:t>Caching</a:t>
            </a:r>
            <a:r>
              <a:rPr lang="nl-NL" dirty="0"/>
              <a:t>" (wijze van opslag)</a:t>
            </a:r>
          </a:p>
          <a:p>
            <a:pPr marL="0" indent="0">
              <a:buNone/>
            </a:pPr>
            <a:r>
              <a:rPr lang="nl-NL" dirty="0"/>
              <a:t>1. De lidstaten zorgen ervoor dat, wanneer een dienst van de informatiemaatschappij bestaat in het doorgeven in een communicatienetwerk van door een afnemer van de dienst verstrekte informatie, de dienstverlener niet aansprakelijk is voor de automatische, tussentijdse en tijdelijke opslag van die informatie, wanneer deze opslag enkel geschiedt om latere doorgifte van die informatie aan andere afnemers van de dienst en op hun verzoek doeltreffender te maken, op voorwaarde dat:</a:t>
            </a:r>
          </a:p>
          <a:p>
            <a:pPr marL="0" indent="0">
              <a:buNone/>
            </a:pPr>
            <a:r>
              <a:rPr lang="nl-NL" dirty="0"/>
              <a:t>a) de dienstverlener de informatie niet wijzigt;</a:t>
            </a:r>
          </a:p>
          <a:p>
            <a:pPr marL="0" indent="0">
              <a:buNone/>
            </a:pPr>
            <a:r>
              <a:rPr lang="nl-NL" dirty="0"/>
              <a:t>b) de dienstverlener de toegangsvoorwaarden voor de informatie in acht neemt;</a:t>
            </a:r>
          </a:p>
          <a:p>
            <a:pPr marL="0" indent="0">
              <a:buNone/>
            </a:pPr>
            <a:r>
              <a:rPr lang="nl-NL" dirty="0"/>
              <a:t>c) de dienstverlener de alom erkende en in de bedrijfstak gangbare regels betreffende de bijwerking van de informatie naleeft;</a:t>
            </a:r>
          </a:p>
          <a:p>
            <a:pPr marL="0" indent="0">
              <a:buNone/>
            </a:pPr>
            <a:r>
              <a:rPr lang="nl-NL" dirty="0"/>
              <a:t>d) de dienstverlener niets wijzigt aan het alom erkende en in de bedrijfstak gangbare rechtmatige gebruik van technologie voor het verkrijgen van gegevens over het gebruik van de informatie, en</a:t>
            </a:r>
          </a:p>
          <a:p>
            <a:pPr marL="0" indent="0">
              <a:buNone/>
            </a:pPr>
            <a:r>
              <a:rPr lang="nl-NL" dirty="0"/>
              <a:t>e) de dienstverlener prompt handelt om de door hem opgeslagen informatie te verwijderen of de toegang ertoe onmogelijk te maken, zodra hij er daadwerkelijk kennis van heeft dat de informatie verwijderd werd van de plaats waar zij zich oorspronkelijk in het net bevond, of dat de toegang ertoe onmogelijk werd gemaakt, of zodra een rechtbank of een administratieve autoriteit heeft bevolen de informatie te verwijderen of de toegang daartoe onmogelijk te maken.</a:t>
            </a:r>
          </a:p>
          <a:p>
            <a:pPr marL="0" indent="0">
              <a:buNone/>
            </a:pPr>
            <a:r>
              <a:rPr lang="nl-NL" dirty="0"/>
              <a:t>2. Dit artikel doet geen afbreuk aan de mogelijkheid voor een rechtbank of een administratieve autoriteit om in overeenstemming met het rechtsstelsel van de lidstaat te eisen dat de dienstverlener een inbreuk beëindigt of voorkomt.</a:t>
            </a:r>
          </a:p>
        </p:txBody>
      </p:sp>
    </p:spTree>
    <p:extLst>
      <p:ext uri="{BB962C8B-B14F-4D97-AF65-F5344CB8AC3E}">
        <p14:creationId xmlns:p14="http://schemas.microsoft.com/office/powerpoint/2010/main" val="3521323335"/>
      </p:ext>
    </p:extLst>
  </p:cSld>
  <p:clrMapOvr>
    <a:masterClrMapping/>
  </p:clrMapOvr>
  <mc:AlternateContent xmlns:mc="http://schemas.openxmlformats.org/markup-compatibility/2006">
    <mc:Choice xmlns:p14="http://schemas.microsoft.com/office/powerpoint/2010/main" Requires="p14">
      <p:transition spd="slow" p14:dur="2000" advTm="5891"/>
    </mc:Choice>
    <mc:Fallback>
      <p:transition spd="slow" advTm="589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e-Commerce Richtlijn</a:t>
            </a:r>
            <a:endParaRPr lang="nl-NL" dirty="0"/>
          </a:p>
        </p:txBody>
      </p:sp>
      <p:sp>
        <p:nvSpPr>
          <p:cNvPr id="3" name="Tijdelijke aanduiding voor inhoud 2"/>
          <p:cNvSpPr>
            <a:spLocks noGrp="1"/>
          </p:cNvSpPr>
          <p:nvPr>
            <p:ph idx="1"/>
          </p:nvPr>
        </p:nvSpPr>
        <p:spPr>
          <a:xfrm>
            <a:off x="457200" y="1412776"/>
            <a:ext cx="8229600" cy="4713387"/>
          </a:xfrm>
        </p:spPr>
        <p:txBody>
          <a:bodyPr>
            <a:normAutofit fontScale="55000" lnSpcReduction="20000"/>
          </a:bodyPr>
          <a:lstStyle/>
          <a:p>
            <a:pPr marL="0" indent="0">
              <a:buNone/>
            </a:pPr>
            <a:r>
              <a:rPr lang="nl-NL" dirty="0"/>
              <a:t>Artikel </a:t>
            </a:r>
            <a:r>
              <a:rPr lang="nl-NL" dirty="0" smtClean="0"/>
              <a:t>14 "Hosting</a:t>
            </a:r>
            <a:r>
              <a:rPr lang="nl-NL" dirty="0"/>
              <a:t>" ("host"-diensten)</a:t>
            </a:r>
          </a:p>
          <a:p>
            <a:pPr marL="0" indent="0">
              <a:buNone/>
            </a:pPr>
            <a:r>
              <a:rPr lang="nl-NL" dirty="0"/>
              <a:t>1. De lidstaten zorgen ervoor dat, wanneer een dienst van de informatiemaatschappij bestaat in de opslag van de door een afnemer van de dienst verstrekte informatie, de dienstverlener niet aansprakelijk is voor de op verzoek van de afnemer van de dienst opgeslagen informatie, op voorwaarde dat:</a:t>
            </a:r>
          </a:p>
          <a:p>
            <a:pPr marL="0" indent="0">
              <a:buNone/>
            </a:pPr>
            <a:r>
              <a:rPr lang="nl-NL" dirty="0"/>
              <a:t>a) de dienstverlener niet daadwerkelijk kennis heeft van de onwettige activiteit of informatie en, wanneer het een schadevergoedingsvordering betreft, geen kennis heeft van feiten of omstandigheden waaruit het onwettige karakter van de activiteiten of informatie duidelijk blijkt, of</a:t>
            </a:r>
          </a:p>
          <a:p>
            <a:pPr marL="0" indent="0">
              <a:buNone/>
            </a:pPr>
            <a:r>
              <a:rPr lang="nl-NL" dirty="0"/>
              <a:t>b) de dienstverlener, zodra hij van het bovenbedoelde daadwerkelijk kennis heeft of besef krijgt, prompt handelt om de informatie te verwijderen of de toegang daartoe onmogelijk te maken.</a:t>
            </a:r>
          </a:p>
          <a:p>
            <a:pPr marL="0" indent="0">
              <a:buNone/>
            </a:pPr>
            <a:r>
              <a:rPr lang="nl-NL" dirty="0"/>
              <a:t>2. Lid 1 is niet van toepassing wanneer de afnemer van de dienst op gezag of onder toezicht van de dienstverlener handelt.</a:t>
            </a:r>
          </a:p>
          <a:p>
            <a:pPr marL="0" indent="0">
              <a:buNone/>
            </a:pPr>
            <a:r>
              <a:rPr lang="nl-NL" dirty="0"/>
              <a:t>3. Dit artikel doet geen afbreuk aan de mogelijkheid voor een rechtbank of een administratieve autoriteit om in overeenstemming met het rechtsstelsel van de lidstaat te eisen dat de dienstverlener een inbreuk beëindigt of voorkomt. Het doet evenmin afbreuk aan de mogelijkheid voor lidstaten om procedures vast te stellen om informatie te verwijderen of de toegang daartoe onmogelijk te maken.</a:t>
            </a:r>
          </a:p>
          <a:p>
            <a:endParaRPr lang="nl-NL" dirty="0"/>
          </a:p>
        </p:txBody>
      </p:sp>
    </p:spTree>
    <p:extLst>
      <p:ext uri="{BB962C8B-B14F-4D97-AF65-F5344CB8AC3E}">
        <p14:creationId xmlns:p14="http://schemas.microsoft.com/office/powerpoint/2010/main" val="1046553042"/>
      </p:ext>
    </p:extLst>
  </p:cSld>
  <p:clrMapOvr>
    <a:masterClrMapping/>
  </p:clrMapOvr>
  <mc:AlternateContent xmlns:mc="http://schemas.openxmlformats.org/markup-compatibility/2006">
    <mc:Choice xmlns:p14="http://schemas.microsoft.com/office/powerpoint/2010/main" Requires="p14">
      <p:transition spd="slow" p14:dur="2000" advTm="145372"/>
    </mc:Choice>
    <mc:Fallback>
      <p:transition spd="slow" advTm="14537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e-Commerce Richtlijn</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Artikel </a:t>
            </a:r>
            <a:r>
              <a:rPr lang="nl-NL" dirty="0" smtClean="0"/>
              <a:t>15 Geen </a:t>
            </a:r>
            <a:r>
              <a:rPr lang="nl-NL" dirty="0"/>
              <a:t>algemene toezichtverplichting</a:t>
            </a:r>
          </a:p>
          <a:p>
            <a:pPr marL="0" indent="0">
              <a:buNone/>
            </a:pPr>
            <a:r>
              <a:rPr lang="nl-NL" dirty="0"/>
              <a:t>1. Met betrekking tot de levering van de in de artikelen 12, 13 en 14 bedoelde diensten leggen de lidstaten de dienstverleners geen algemene verplichting op om toe te zien op de informatie die zij doorgeven of opslaan, noch om actief te zoeken naar feiten of omstandigheden die op onwettige activiteiten duiden.</a:t>
            </a:r>
          </a:p>
          <a:p>
            <a:pPr marL="0" indent="0">
              <a:buNone/>
            </a:pPr>
            <a:r>
              <a:rPr lang="nl-NL" dirty="0"/>
              <a:t>2. De lidstaten kunnen voorschrijven dat dienstverleners de bevoegde autoriteiten onverwijld in kennis dienen te stellen van vermeende onwettige activiteiten of informatie door afnemers van hun dienst, alsook dat zij de bevoegde autoriteiten op hun verzoek informatie dienen te verstrekken waarmee de afnemers van hun dienst met wie zij opslagovereenkomsten hebben gesloten, kunnen worden geïdentificeerd.</a:t>
            </a:r>
          </a:p>
          <a:p>
            <a:endParaRPr lang="nl-NL" dirty="0"/>
          </a:p>
        </p:txBody>
      </p:sp>
    </p:spTree>
    <p:extLst>
      <p:ext uri="{BB962C8B-B14F-4D97-AF65-F5344CB8AC3E}">
        <p14:creationId xmlns:p14="http://schemas.microsoft.com/office/powerpoint/2010/main" val="3015813616"/>
      </p:ext>
    </p:extLst>
  </p:cSld>
  <p:clrMapOvr>
    <a:masterClrMapping/>
  </p:clrMapOvr>
  <mc:AlternateContent xmlns:mc="http://schemas.openxmlformats.org/markup-compatibility/2006">
    <mc:Choice xmlns:p14="http://schemas.microsoft.com/office/powerpoint/2010/main" Requires="p14">
      <p:transition spd="slow" p14:dur="2000" advTm="8333"/>
    </mc:Choice>
    <mc:Fallback>
      <p:transition spd="slow" advTm="833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e-Commerce Richtlijn</a:t>
            </a:r>
          </a:p>
        </p:txBody>
      </p:sp>
      <p:sp>
        <p:nvSpPr>
          <p:cNvPr id="3" name="Content Placeholder 2"/>
          <p:cNvSpPr>
            <a:spLocks noGrp="1"/>
          </p:cNvSpPr>
          <p:nvPr>
            <p:ph idx="1"/>
          </p:nvPr>
        </p:nvSpPr>
        <p:spPr/>
        <p:txBody>
          <a:bodyPr>
            <a:normAutofit fontScale="70000" lnSpcReduction="20000"/>
          </a:bodyPr>
          <a:lstStyle/>
          <a:p>
            <a:pPr marL="0" indent="0">
              <a:buNone/>
            </a:pPr>
            <a:r>
              <a:rPr lang="nl-NL" dirty="0" smtClean="0"/>
              <a:t>In </a:t>
            </a:r>
            <a:r>
              <a:rPr lang="nl-NL" i="1" dirty="0" smtClean="0"/>
              <a:t>Scarlet/Sabam </a:t>
            </a:r>
            <a:r>
              <a:rPr lang="nl-NL" dirty="0"/>
              <a:t>en </a:t>
            </a:r>
            <a:r>
              <a:rPr lang="nl-NL" i="1" dirty="0" smtClean="0"/>
              <a:t>Sabam/Netlog </a:t>
            </a:r>
            <a:r>
              <a:rPr lang="nl-NL" dirty="0" smtClean="0"/>
              <a:t>is </a:t>
            </a:r>
            <a:r>
              <a:rPr lang="nl-NL" dirty="0"/>
              <a:t>onder meer </a:t>
            </a:r>
            <a:r>
              <a:rPr lang="nl-NL" dirty="0" smtClean="0"/>
              <a:t>bepaald dat </a:t>
            </a:r>
            <a:r>
              <a:rPr lang="nl-NL" dirty="0"/>
              <a:t>de e-commercerichtlijn, in samenhang gelezen </a:t>
            </a:r>
            <a:r>
              <a:rPr lang="nl-NL" dirty="0" smtClean="0"/>
              <a:t>met andere </a:t>
            </a:r>
            <a:r>
              <a:rPr lang="nl-NL" dirty="0"/>
              <a:t>richtlijnen, eraan in de weg staat</a:t>
            </a:r>
          </a:p>
          <a:p>
            <a:pPr marL="0" indent="0">
              <a:buNone/>
            </a:pPr>
            <a:endParaRPr lang="nl-NL" dirty="0" smtClean="0"/>
          </a:p>
          <a:p>
            <a:pPr marL="0" indent="0">
              <a:buNone/>
            </a:pPr>
            <a:r>
              <a:rPr lang="nl-NL" dirty="0" smtClean="0"/>
              <a:t>‘(...) </a:t>
            </a:r>
            <a:r>
              <a:rPr lang="nl-NL" dirty="0"/>
              <a:t>dat een hostingdienstverlener door een </a:t>
            </a:r>
            <a:r>
              <a:rPr lang="nl-NL" dirty="0" smtClean="0"/>
              <a:t>nationale rechter </a:t>
            </a:r>
            <a:r>
              <a:rPr lang="nl-NL" dirty="0"/>
              <a:t>wordt gelast een filtersysteem te installeren: – </a:t>
            </a:r>
            <a:r>
              <a:rPr lang="nl-NL" dirty="0" smtClean="0"/>
              <a:t>voor de </a:t>
            </a:r>
            <a:r>
              <a:rPr lang="nl-NL" dirty="0"/>
              <a:t>informatie die de gebruikers van zijn diensten op </a:t>
            </a:r>
            <a:r>
              <a:rPr lang="nl-NL" dirty="0" smtClean="0"/>
              <a:t>zijn servers </a:t>
            </a:r>
            <a:r>
              <a:rPr lang="nl-NL" dirty="0"/>
              <a:t>opslaan; dat zonder onderscheid op al die </a:t>
            </a:r>
            <a:r>
              <a:rPr lang="nl-NL" dirty="0" smtClean="0"/>
              <a:t>gebruikers wordt </a:t>
            </a:r>
            <a:r>
              <a:rPr lang="nl-NL" dirty="0"/>
              <a:t>toegepast; dat preventief werkt; dat </a:t>
            </a:r>
            <a:r>
              <a:rPr lang="nl-NL" dirty="0" smtClean="0"/>
              <a:t>uitsluitend door </a:t>
            </a:r>
            <a:r>
              <a:rPr lang="nl-NL" dirty="0"/>
              <a:t>hem wordt bekostigd, en dat geen beperking in </a:t>
            </a:r>
            <a:r>
              <a:rPr lang="nl-NL" dirty="0" smtClean="0"/>
              <a:t>de tijd </a:t>
            </a:r>
            <a:r>
              <a:rPr lang="nl-NL" dirty="0"/>
              <a:t>kent, – waarmee elektronische bestanden die muziek-</a:t>
            </a:r>
            <a:r>
              <a:rPr lang="nl-NL" dirty="0" smtClean="0"/>
              <a:t>, cinematografische </a:t>
            </a:r>
            <a:r>
              <a:rPr lang="nl-NL" dirty="0"/>
              <a:t>of audiovisuele werken </a:t>
            </a:r>
            <a:r>
              <a:rPr lang="nl-NL" dirty="0" smtClean="0"/>
              <a:t>bevatten waarvan </a:t>
            </a:r>
            <a:r>
              <a:rPr lang="nl-NL" dirty="0"/>
              <a:t>de verzoekende partij stelt bepaalde </a:t>
            </a:r>
            <a:r>
              <a:rPr lang="nl-NL" dirty="0" smtClean="0"/>
              <a:t>intellectueleeigendomsrechten te </a:t>
            </a:r>
            <a:r>
              <a:rPr lang="nl-NL" dirty="0"/>
              <a:t>bezitten, kunnen worden </a:t>
            </a:r>
            <a:r>
              <a:rPr lang="nl-NL" dirty="0" smtClean="0"/>
              <a:t>geïdentificeerd, zodat </a:t>
            </a:r>
            <a:r>
              <a:rPr lang="nl-NL" dirty="0"/>
              <a:t>kan worden voorkomen dat die werken </a:t>
            </a:r>
            <a:r>
              <a:rPr lang="nl-NL" dirty="0" smtClean="0"/>
              <a:t>ter beschikking </a:t>
            </a:r>
            <a:r>
              <a:rPr lang="nl-NL" dirty="0"/>
              <a:t>van het publiek worden gesteld en aldus </a:t>
            </a:r>
            <a:r>
              <a:rPr lang="nl-NL" dirty="0" smtClean="0"/>
              <a:t>het auteursrecht </a:t>
            </a:r>
            <a:r>
              <a:rPr lang="nl-NL" dirty="0"/>
              <a:t>wordt geschonden.</a:t>
            </a:r>
          </a:p>
        </p:txBody>
      </p:sp>
    </p:spTree>
    <p:extLst>
      <p:ext uri="{BB962C8B-B14F-4D97-AF65-F5344CB8AC3E}">
        <p14:creationId xmlns:p14="http://schemas.microsoft.com/office/powerpoint/2010/main" val="3718595601"/>
      </p:ext>
    </p:extLst>
  </p:cSld>
  <p:clrMapOvr>
    <a:masterClrMapping/>
  </p:clrMapOvr>
  <mc:AlternateContent xmlns:mc="http://schemas.openxmlformats.org/markup-compatibility/2006">
    <mc:Choice xmlns:p14="http://schemas.microsoft.com/office/powerpoint/2010/main" Requires="p14">
      <p:transition spd="slow" p14:dur="2000" advTm="3410"/>
    </mc:Choice>
    <mc:Fallback>
      <p:transition spd="slow" advTm="341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e-Commerce Richtlijn</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dirty="0"/>
              <a:t>Artikel </a:t>
            </a:r>
            <a:r>
              <a:rPr lang="nl-NL" dirty="0" smtClean="0"/>
              <a:t>21 Heronderzoek</a:t>
            </a:r>
            <a:endParaRPr lang="nl-NL" dirty="0"/>
          </a:p>
          <a:p>
            <a:pPr marL="0" indent="0">
              <a:buNone/>
            </a:pPr>
            <a:r>
              <a:rPr lang="nl-NL" dirty="0"/>
              <a:t>1. Uiterlijk op 17 juli 2003, en vervolgens om de twee jaar, legt de Commissie het Europees Parlement, de Raad en het Economisch en Sociaal Comité een verslag voor over de toepassing van deze richtlijn, dat zo nodig vergezeld gaat van voorstellen tot aanpassing aan de wettelijke, technische en economische ontwikkelingen op het gebied van de diensten van de informatiemaatschappij, in het bijzonder met betrekking tot misdaadpreventie, de bescherming van minderjarigen, de consumentenbescherming en het goed functioneren van de interne markt.</a:t>
            </a:r>
          </a:p>
          <a:p>
            <a:pPr marL="0" indent="0">
              <a:buNone/>
            </a:pPr>
            <a:r>
              <a:rPr lang="nl-NL" dirty="0"/>
              <a:t>2. Wanneer wordt nagegaan of de richtlijn aangepast moet worden, moet in dat verslag met name worden onderzocht of er voorstellen moeten worden gedaan ten aanzien van de aansprakelijkheid van aanbieders van </a:t>
            </a:r>
            <a:r>
              <a:rPr lang="nl-NL" dirty="0" err="1"/>
              <a:t>superkoppelingen</a:t>
            </a:r>
            <a:r>
              <a:rPr lang="nl-NL" dirty="0"/>
              <a:t> en zoekinstrumenten, de procedures voor kennisgeving en verwijdering, alsmede de aansprakelijkstelling na verwijdering van inhoud. Ook dient in het verslag de noodzaak te worden geanalyseerd van aanvullende voorwaarden voor de vrijstelling van aansprakelijkheid, zoals voorzien in de artikelen 12 en 13, in het licht van de technische ontwikkelingen en de mogelijkheid om de beginselen van de interne markt toe te passen op ongevraagde commerciële communicatie via elektronische post.</a:t>
            </a:r>
          </a:p>
          <a:p>
            <a:endParaRPr lang="nl-NL" dirty="0"/>
          </a:p>
        </p:txBody>
      </p:sp>
    </p:spTree>
    <p:extLst>
      <p:ext uri="{BB962C8B-B14F-4D97-AF65-F5344CB8AC3E}">
        <p14:creationId xmlns:p14="http://schemas.microsoft.com/office/powerpoint/2010/main" val="2645493248"/>
      </p:ext>
    </p:extLst>
  </p:cSld>
  <p:clrMapOvr>
    <a:masterClrMapping/>
  </p:clrMapOvr>
  <mc:AlternateContent xmlns:mc="http://schemas.openxmlformats.org/markup-compatibility/2006">
    <mc:Choice xmlns:p14="http://schemas.microsoft.com/office/powerpoint/2010/main" Requires="p14">
      <p:transition spd="slow" p14:dur="2000" advTm="43135"/>
    </mc:Choice>
    <mc:Fallback>
      <p:transition spd="slow" advTm="43135"/>
    </mc:Fallback>
  </mc:AlternateContent>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3648</Words>
  <Application>Microsoft Office PowerPoint</Application>
  <PresentationFormat>On-screen Show (4:3)</PresentationFormat>
  <Paragraphs>201</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Kantoorthema</vt:lpstr>
      <vt:lpstr>Zorgplichten van internet providers ten aanzien van privacy onder Europees Recht</vt:lpstr>
      <vt:lpstr>PowerPoint Presentation</vt:lpstr>
      <vt:lpstr>Overzicht</vt:lpstr>
      <vt:lpstr>e-Commerce Richtlijn</vt:lpstr>
      <vt:lpstr>e-Commerce Richtlijn</vt:lpstr>
      <vt:lpstr>e-Commerce Richtlijn</vt:lpstr>
      <vt:lpstr>e-Commerce Richtlijn</vt:lpstr>
      <vt:lpstr>e-Commerce Richtlijn</vt:lpstr>
      <vt:lpstr>e-Commerce Richtlijn</vt:lpstr>
      <vt:lpstr>e-Commerce Richtlijn</vt:lpstr>
      <vt:lpstr>e-Commerce Richtlijn</vt:lpstr>
      <vt:lpstr>e-Commerce Richtlijn</vt:lpstr>
      <vt:lpstr>e-Commerce Richtlijn</vt:lpstr>
      <vt:lpstr>e-Commerce Richtlijn</vt:lpstr>
      <vt:lpstr>e-Commerce Richtlijn</vt:lpstr>
      <vt:lpstr>e-Commerce Richtlijn</vt:lpstr>
      <vt:lpstr>Richtlijn bescherming persoonsgegevens</vt:lpstr>
      <vt:lpstr>Richtlijn bescherming persoonsgegevens</vt:lpstr>
      <vt:lpstr>Richtlijn bescherming persoonsgegevens</vt:lpstr>
      <vt:lpstr>Richtlijn bescherming persoonsgegevens</vt:lpstr>
      <vt:lpstr>Richtlijn bescherming persoonsgegevens</vt:lpstr>
      <vt:lpstr>Richtlijn bescherming persoonsgegevens</vt:lpstr>
      <vt:lpstr>Richtlijn bescherming persoonsgegevens</vt:lpstr>
      <vt:lpstr>Richtlijn bescherming persoonsgegevens</vt:lpstr>
      <vt:lpstr>Fundamentele rechten</vt:lpstr>
      <vt:lpstr>Fundamentele rechten</vt:lpstr>
      <vt:lpstr>Fundamentele rechten</vt:lpstr>
      <vt:lpstr>Fundamentele rechten</vt:lpstr>
      <vt:lpstr>Fundamentele rechten</vt:lpstr>
      <vt:lpstr>Fundamentele rechten</vt:lpstr>
      <vt:lpstr>Fundamentele rechten</vt:lpstr>
      <vt:lpstr>Fundamentele rechten</vt:lpstr>
      <vt:lpstr>Fundamentele rechten</vt:lpstr>
      <vt:lpstr>Fundamentele rechten</vt:lpstr>
      <vt:lpstr>Conclusie</vt:lpstr>
      <vt:lpstr>Conclusie</vt:lpstr>
      <vt:lpstr>Conclusie</vt:lpstr>
      <vt:lpstr>Conclusie</vt:lpstr>
    </vt:vector>
  </TitlesOfParts>
  <Company>Ministerie van Algemene Zaken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Zorgplichten van internet providers ten aanzien van privacy onder Europees Recht</dc:title>
  <dc:creator>Sloot, B. van der</dc:creator>
  <cp:lastModifiedBy>Bart</cp:lastModifiedBy>
  <cp:revision>96</cp:revision>
  <dcterms:created xsi:type="dcterms:W3CDTF">2015-02-12T15:01:31Z</dcterms:created>
  <dcterms:modified xsi:type="dcterms:W3CDTF">2015-02-13T09:51:07Z</dcterms:modified>
</cp:coreProperties>
</file>