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65" r:id="rId6"/>
    <p:sldId id="259" r:id="rId7"/>
    <p:sldId id="260" r:id="rId8"/>
    <p:sldId id="266" r:id="rId9"/>
    <p:sldId id="261" r:id="rId10"/>
    <p:sldId id="262" r:id="rId11"/>
    <p:sldId id="267" r:id="rId12"/>
    <p:sldId id="309" r:id="rId13"/>
    <p:sldId id="310" r:id="rId14"/>
    <p:sldId id="311"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7D45D3A-542C-4E3B-B772-2B8941667EB0}" type="datetimeFigureOut">
              <a:rPr lang="nl-NL" smtClean="0"/>
              <a:t>7-5-2017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162446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D45D3A-542C-4E3B-B772-2B8941667EB0}" type="datetimeFigureOut">
              <a:rPr lang="nl-NL" smtClean="0"/>
              <a:t>7-5-2017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2385435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D45D3A-542C-4E3B-B772-2B8941667EB0}" type="datetimeFigureOut">
              <a:rPr lang="nl-NL" smtClean="0"/>
              <a:t>7-5-2017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1639875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7D45D3A-542C-4E3B-B772-2B8941667EB0}" type="datetimeFigureOut">
              <a:rPr lang="nl-NL" smtClean="0"/>
              <a:t>7-5-2017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101599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7D45D3A-542C-4E3B-B772-2B8941667EB0}" type="datetimeFigureOut">
              <a:rPr lang="nl-NL" smtClean="0"/>
              <a:t>7-5-2017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268720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7D45D3A-542C-4E3B-B772-2B8941667EB0}" type="datetimeFigureOut">
              <a:rPr lang="nl-NL" smtClean="0"/>
              <a:t>7-5-2017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275023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7D45D3A-542C-4E3B-B772-2B8941667EB0}" type="datetimeFigureOut">
              <a:rPr lang="nl-NL" smtClean="0"/>
              <a:t>7-5-2017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2642029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7D45D3A-542C-4E3B-B772-2B8941667EB0}" type="datetimeFigureOut">
              <a:rPr lang="nl-NL" smtClean="0"/>
              <a:t>7-5-2017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1537805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7D45D3A-542C-4E3B-B772-2B8941667EB0}" type="datetimeFigureOut">
              <a:rPr lang="nl-NL" smtClean="0"/>
              <a:t>7-5-2017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146310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7D45D3A-542C-4E3B-B772-2B8941667EB0}" type="datetimeFigureOut">
              <a:rPr lang="nl-NL" smtClean="0"/>
              <a:t>7-5-2017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288212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7D45D3A-542C-4E3B-B772-2B8941667EB0}" type="datetimeFigureOut">
              <a:rPr lang="nl-NL" smtClean="0"/>
              <a:t>7-5-2017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FBD249F-14A9-48D0-A97C-1255CEFBF2F0}" type="slidenum">
              <a:rPr lang="nl-NL" smtClean="0"/>
              <a:t>‹nr.›</a:t>
            </a:fld>
            <a:endParaRPr lang="nl-NL"/>
          </a:p>
        </p:txBody>
      </p:sp>
    </p:spTree>
    <p:extLst>
      <p:ext uri="{BB962C8B-B14F-4D97-AF65-F5344CB8AC3E}">
        <p14:creationId xmlns:p14="http://schemas.microsoft.com/office/powerpoint/2010/main" val="3070180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45D3A-542C-4E3B-B772-2B8941667EB0}" type="datetimeFigureOut">
              <a:rPr lang="nl-NL" smtClean="0"/>
              <a:t>7-5-2017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D249F-14A9-48D0-A97C-1255CEFBF2F0}" type="slidenum">
              <a:rPr lang="nl-NL" smtClean="0"/>
              <a:t>‹nr.›</a:t>
            </a:fld>
            <a:endParaRPr lang="nl-NL"/>
          </a:p>
        </p:txBody>
      </p:sp>
    </p:spTree>
    <p:extLst>
      <p:ext uri="{BB962C8B-B14F-4D97-AF65-F5344CB8AC3E}">
        <p14:creationId xmlns:p14="http://schemas.microsoft.com/office/powerpoint/2010/main" val="379618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err="1"/>
              <a:t>Where</a:t>
            </a:r>
            <a:r>
              <a:rPr lang="nl-NL" dirty="0"/>
              <a:t> is </a:t>
            </a:r>
            <a:r>
              <a:rPr lang="nl-NL" dirty="0" err="1"/>
              <a:t>the</a:t>
            </a:r>
            <a:r>
              <a:rPr lang="nl-NL" dirty="0"/>
              <a:t> </a:t>
            </a:r>
            <a:r>
              <a:rPr lang="nl-NL" dirty="0" err="1"/>
              <a:t>harm</a:t>
            </a:r>
            <a:r>
              <a:rPr lang="nl-NL" dirty="0"/>
              <a:t>?</a:t>
            </a:r>
            <a:r>
              <a:rPr lang="en-US" dirty="0"/>
              <a:t> Calculating the damages afforded in privacy cases by the European Court of Human Rights</a:t>
            </a:r>
            <a:endParaRPr lang="nl-NL" dirty="0"/>
          </a:p>
        </p:txBody>
      </p:sp>
      <p:sp>
        <p:nvSpPr>
          <p:cNvPr id="3" name="Ondertitel 2"/>
          <p:cNvSpPr>
            <a:spLocks noGrp="1"/>
          </p:cNvSpPr>
          <p:nvPr>
            <p:ph type="subTitle" idx="1"/>
          </p:nvPr>
        </p:nvSpPr>
        <p:spPr/>
        <p:txBody>
          <a:bodyPr>
            <a:normAutofit fontScale="85000" lnSpcReduction="20000"/>
          </a:bodyPr>
          <a:lstStyle/>
          <a:p>
            <a:r>
              <a:rPr lang="nl-NL" dirty="0"/>
              <a:t>Bart van der Sloot</a:t>
            </a:r>
          </a:p>
          <a:p>
            <a:r>
              <a:rPr lang="nl-NL" dirty="0"/>
              <a:t>May 14th 2017, Haifa, </a:t>
            </a:r>
            <a:r>
              <a:rPr lang="nl-NL" dirty="0" err="1"/>
              <a:t>Israel</a:t>
            </a:r>
            <a:endParaRPr lang="nl-NL" dirty="0"/>
          </a:p>
          <a:p>
            <a:r>
              <a:rPr lang="nl-NL" dirty="0"/>
              <a:t>Senior Researcher </a:t>
            </a:r>
          </a:p>
          <a:p>
            <a:r>
              <a:rPr lang="en-US" dirty="0"/>
              <a:t>Tilburg Institute for Law, Technology, and Society (TILT)</a:t>
            </a:r>
            <a:br>
              <a:rPr lang="en-US" dirty="0"/>
            </a:br>
            <a:r>
              <a:rPr lang="en-US" dirty="0"/>
              <a:t>Tilburg University, Netherlands</a:t>
            </a:r>
            <a:endParaRPr lang="nl-NL" dirty="0"/>
          </a:p>
        </p:txBody>
      </p:sp>
    </p:spTree>
    <p:extLst>
      <p:ext uri="{BB962C8B-B14F-4D97-AF65-F5344CB8AC3E}">
        <p14:creationId xmlns:p14="http://schemas.microsoft.com/office/powerpoint/2010/main" val="2015905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Rules of </a:t>
            </a:r>
            <a:r>
              <a:rPr lang="nl-NL" dirty="0" err="1"/>
              <a:t>the</a:t>
            </a:r>
            <a:r>
              <a:rPr lang="nl-NL" dirty="0"/>
              <a:t> Court</a:t>
            </a:r>
          </a:p>
        </p:txBody>
      </p:sp>
      <p:sp>
        <p:nvSpPr>
          <p:cNvPr id="3" name="Tijdelijke aanduiding voor inhoud 2"/>
          <p:cNvSpPr>
            <a:spLocks noGrp="1"/>
          </p:cNvSpPr>
          <p:nvPr>
            <p:ph idx="1"/>
          </p:nvPr>
        </p:nvSpPr>
        <p:spPr/>
        <p:txBody>
          <a:bodyPr>
            <a:normAutofit fontScale="92500" lnSpcReduction="20000"/>
          </a:bodyPr>
          <a:lstStyle/>
          <a:p>
            <a:r>
              <a:rPr lang="en-US" dirty="0"/>
              <a:t>Rule 60 – Claims for just satisfaction </a:t>
            </a:r>
          </a:p>
          <a:p>
            <a:r>
              <a:rPr lang="en-US" dirty="0"/>
              <a:t>1.  An applicant who wishes to obtain an award of just satisfaction under Article 41 of the Convention in the event of the Court finding a violation of his or her Convention rights must make a specific claim to that effect.  </a:t>
            </a:r>
          </a:p>
          <a:p>
            <a:r>
              <a:rPr lang="en-US" dirty="0"/>
              <a:t>2.  The applicant must submit </a:t>
            </a:r>
            <a:r>
              <a:rPr lang="en-US" dirty="0" err="1"/>
              <a:t>itemised</a:t>
            </a:r>
            <a:r>
              <a:rPr lang="en-US" dirty="0"/>
              <a:t> particulars of all claims, together with any relevant supporting documents, within the time-limit fixed for the submission of the applicant’s observations on the merits unless the President of the Chamber directs otherwise. </a:t>
            </a:r>
          </a:p>
          <a:p>
            <a:r>
              <a:rPr lang="en-US" dirty="0"/>
              <a:t>3.  If the applicant fails to comply with the requirements set out in the preceding paragraphs the Chamber may reject the claims in whole or in part. </a:t>
            </a:r>
          </a:p>
          <a:p>
            <a:r>
              <a:rPr lang="en-US" dirty="0"/>
              <a:t>4.  The applicant’s claims shall be transmitted to the respondent Contracting Party for comment. </a:t>
            </a:r>
            <a:endParaRPr lang="nl-NL" dirty="0"/>
          </a:p>
        </p:txBody>
      </p:sp>
    </p:spTree>
    <p:extLst>
      <p:ext uri="{BB962C8B-B14F-4D97-AF65-F5344CB8AC3E}">
        <p14:creationId xmlns:p14="http://schemas.microsoft.com/office/powerpoint/2010/main" val="288095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Members</a:t>
            </a:r>
          </a:p>
        </p:txBody>
      </p:sp>
      <p:pic>
        <p:nvPicPr>
          <p:cNvPr id="5" name="Tijdelijke aanduiding voor inhoud 4"/>
          <p:cNvPicPr>
            <a:picLocks noGrp="1" noChangeAspect="1"/>
          </p:cNvPicPr>
          <p:nvPr>
            <p:ph idx="1"/>
          </p:nvPr>
        </p:nvPicPr>
        <p:blipFill>
          <a:blip r:embed="rId2"/>
          <a:stretch>
            <a:fillRect/>
          </a:stretch>
        </p:blipFill>
        <p:spPr>
          <a:xfrm>
            <a:off x="838200" y="1459193"/>
            <a:ext cx="7738185" cy="4802709"/>
          </a:xfrm>
          <a:prstGeom prst="rect">
            <a:avLst/>
          </a:prstGeom>
        </p:spPr>
      </p:pic>
    </p:spTree>
    <p:extLst>
      <p:ext uri="{BB962C8B-B14F-4D97-AF65-F5344CB8AC3E}">
        <p14:creationId xmlns:p14="http://schemas.microsoft.com/office/powerpoint/2010/main" val="789993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Members</a:t>
            </a:r>
          </a:p>
        </p:txBody>
      </p:sp>
      <p:pic>
        <p:nvPicPr>
          <p:cNvPr id="4" name="Tijdelijke aanduiding voor inhoud 3"/>
          <p:cNvPicPr>
            <a:picLocks noGrp="1" noChangeAspect="1"/>
          </p:cNvPicPr>
          <p:nvPr>
            <p:ph idx="1"/>
          </p:nvPr>
        </p:nvPicPr>
        <p:blipFill>
          <a:blip r:embed="rId2"/>
          <a:stretch>
            <a:fillRect/>
          </a:stretch>
        </p:blipFill>
        <p:spPr>
          <a:xfrm>
            <a:off x="838200" y="1690688"/>
            <a:ext cx="8087260" cy="2175256"/>
          </a:xfrm>
          <a:prstGeom prst="rect">
            <a:avLst/>
          </a:prstGeom>
        </p:spPr>
      </p:pic>
      <p:pic>
        <p:nvPicPr>
          <p:cNvPr id="5" name="Afbeelding 4"/>
          <p:cNvPicPr>
            <a:picLocks noChangeAspect="1"/>
          </p:cNvPicPr>
          <p:nvPr/>
        </p:nvPicPr>
        <p:blipFill>
          <a:blip r:embed="rId3"/>
          <a:stretch>
            <a:fillRect/>
          </a:stretch>
        </p:blipFill>
        <p:spPr>
          <a:xfrm>
            <a:off x="838200" y="3865944"/>
            <a:ext cx="8087260" cy="2719070"/>
          </a:xfrm>
          <a:prstGeom prst="rect">
            <a:avLst/>
          </a:prstGeom>
        </p:spPr>
      </p:pic>
    </p:spTree>
    <p:extLst>
      <p:ext uri="{BB962C8B-B14F-4D97-AF65-F5344CB8AC3E}">
        <p14:creationId xmlns:p14="http://schemas.microsoft.com/office/powerpoint/2010/main" val="235017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Members</a:t>
            </a:r>
          </a:p>
        </p:txBody>
      </p:sp>
      <p:pic>
        <p:nvPicPr>
          <p:cNvPr id="4" name="Tijdelijke aanduiding voor inhoud 3"/>
          <p:cNvPicPr>
            <a:picLocks noGrp="1" noChangeAspect="1"/>
          </p:cNvPicPr>
          <p:nvPr>
            <p:ph idx="1"/>
          </p:nvPr>
        </p:nvPicPr>
        <p:blipFill>
          <a:blip r:embed="rId2"/>
          <a:stretch>
            <a:fillRect/>
          </a:stretch>
        </p:blipFill>
        <p:spPr>
          <a:xfrm>
            <a:off x="838199" y="1690688"/>
            <a:ext cx="7729155" cy="4304998"/>
          </a:xfrm>
          <a:prstGeom prst="rect">
            <a:avLst/>
          </a:prstGeom>
        </p:spPr>
      </p:pic>
    </p:spTree>
    <p:extLst>
      <p:ext uri="{BB962C8B-B14F-4D97-AF65-F5344CB8AC3E}">
        <p14:creationId xmlns:p14="http://schemas.microsoft.com/office/powerpoint/2010/main" val="428848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Analysis of case </a:t>
            </a:r>
            <a:r>
              <a:rPr lang="nl-NL" dirty="0" err="1"/>
              <a:t>law</a:t>
            </a:r>
            <a:endParaRPr lang="nl-NL" dirty="0"/>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12765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04364" y="552891"/>
            <a:ext cx="10464849" cy="5146159"/>
          </a:xfrm>
          <a:prstGeom prst="rect">
            <a:avLst/>
          </a:prstGeom>
        </p:spPr>
      </p:pic>
    </p:spTree>
    <p:extLst>
      <p:ext uri="{BB962C8B-B14F-4D97-AF65-F5344CB8AC3E}">
        <p14:creationId xmlns:p14="http://schemas.microsoft.com/office/powerpoint/2010/main" val="507736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92973" y="467834"/>
            <a:ext cx="10954511" cy="5390706"/>
          </a:xfrm>
          <a:prstGeom prst="rect">
            <a:avLst/>
          </a:prstGeom>
        </p:spPr>
      </p:pic>
    </p:spTree>
    <p:extLst>
      <p:ext uri="{BB962C8B-B14F-4D97-AF65-F5344CB8AC3E}">
        <p14:creationId xmlns:p14="http://schemas.microsoft.com/office/powerpoint/2010/main" val="183080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2856" y="733646"/>
            <a:ext cx="10700079" cy="5241851"/>
          </a:xfrm>
          <a:prstGeom prst="rect">
            <a:avLst/>
          </a:prstGeom>
        </p:spPr>
      </p:pic>
    </p:spTree>
    <p:extLst>
      <p:ext uri="{BB962C8B-B14F-4D97-AF65-F5344CB8AC3E}">
        <p14:creationId xmlns:p14="http://schemas.microsoft.com/office/powerpoint/2010/main" val="161512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5876" y="499730"/>
            <a:ext cx="10925308" cy="5635255"/>
          </a:xfrm>
          <a:prstGeom prst="rect">
            <a:avLst/>
          </a:prstGeom>
        </p:spPr>
      </p:pic>
    </p:spTree>
    <p:extLst>
      <p:ext uri="{BB962C8B-B14F-4D97-AF65-F5344CB8AC3E}">
        <p14:creationId xmlns:p14="http://schemas.microsoft.com/office/powerpoint/2010/main" val="2187671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1669" y="733645"/>
            <a:ext cx="10409322" cy="5273749"/>
          </a:xfrm>
          <a:prstGeom prst="rect">
            <a:avLst/>
          </a:prstGeom>
        </p:spPr>
      </p:pic>
    </p:spTree>
    <p:extLst>
      <p:ext uri="{BB962C8B-B14F-4D97-AF65-F5344CB8AC3E}">
        <p14:creationId xmlns:p14="http://schemas.microsoft.com/office/powerpoint/2010/main" val="2333005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European </a:t>
            </a:r>
            <a:r>
              <a:rPr lang="nl-NL" dirty="0" err="1"/>
              <a:t>Convention</a:t>
            </a:r>
            <a:r>
              <a:rPr lang="nl-NL" dirty="0"/>
              <a:t> on Human </a:t>
            </a:r>
            <a:r>
              <a:rPr lang="nl-NL" dirty="0" err="1"/>
              <a:t>Rights</a:t>
            </a:r>
            <a:endParaRPr lang="nl-NL" dirty="0"/>
          </a:p>
        </p:txBody>
      </p:sp>
      <p:sp>
        <p:nvSpPr>
          <p:cNvPr id="3" name="Tijdelijke aanduiding voor inhoud 2"/>
          <p:cNvSpPr>
            <a:spLocks noGrp="1"/>
          </p:cNvSpPr>
          <p:nvPr>
            <p:ph idx="1"/>
          </p:nvPr>
        </p:nvSpPr>
        <p:spPr/>
        <p:txBody>
          <a:bodyPr/>
          <a:lstStyle/>
          <a:p>
            <a:r>
              <a:rPr lang="en-US" dirty="0"/>
              <a:t>Article 8</a:t>
            </a:r>
          </a:p>
          <a:p>
            <a:r>
              <a:rPr lang="en-US" dirty="0"/>
              <a:t>1. Everyone has the right to respect for his private and family life, his home and his correspondence. </a:t>
            </a:r>
          </a:p>
          <a:p>
            <a:r>
              <a:rPr lang="en-US" dirty="0"/>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lang="nl-NL" dirty="0"/>
          </a:p>
        </p:txBody>
      </p:sp>
    </p:spTree>
    <p:extLst>
      <p:ext uri="{BB962C8B-B14F-4D97-AF65-F5344CB8AC3E}">
        <p14:creationId xmlns:p14="http://schemas.microsoft.com/office/powerpoint/2010/main" val="148978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06056" y="1116418"/>
            <a:ext cx="11323262" cy="4334177"/>
          </a:xfrm>
          <a:prstGeom prst="rect">
            <a:avLst/>
          </a:prstGeom>
        </p:spPr>
      </p:pic>
    </p:spTree>
    <p:extLst>
      <p:ext uri="{BB962C8B-B14F-4D97-AF65-F5344CB8AC3E}">
        <p14:creationId xmlns:p14="http://schemas.microsoft.com/office/powerpoint/2010/main" val="786561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9348" y="1180214"/>
            <a:ext cx="11286591" cy="4471222"/>
          </a:xfrm>
          <a:prstGeom prst="rect">
            <a:avLst/>
          </a:prstGeom>
        </p:spPr>
      </p:pic>
    </p:spTree>
    <p:extLst>
      <p:ext uri="{BB962C8B-B14F-4D97-AF65-F5344CB8AC3E}">
        <p14:creationId xmlns:p14="http://schemas.microsoft.com/office/powerpoint/2010/main" val="2300870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38135" y="999460"/>
            <a:ext cx="10678109" cy="4881293"/>
          </a:xfrm>
          <a:prstGeom prst="rect">
            <a:avLst/>
          </a:prstGeom>
        </p:spPr>
      </p:pic>
    </p:spTree>
    <p:extLst>
      <p:ext uri="{BB962C8B-B14F-4D97-AF65-F5344CB8AC3E}">
        <p14:creationId xmlns:p14="http://schemas.microsoft.com/office/powerpoint/2010/main" val="216762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51424" y="457200"/>
            <a:ext cx="10229796" cy="5528929"/>
          </a:xfrm>
          <a:prstGeom prst="rect">
            <a:avLst/>
          </a:prstGeom>
        </p:spPr>
      </p:pic>
    </p:spTree>
    <p:extLst>
      <p:ext uri="{BB962C8B-B14F-4D97-AF65-F5344CB8AC3E}">
        <p14:creationId xmlns:p14="http://schemas.microsoft.com/office/powerpoint/2010/main" val="3736370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55111" y="648585"/>
            <a:ext cx="11707988" cy="5124894"/>
          </a:xfrm>
          <a:prstGeom prst="rect">
            <a:avLst/>
          </a:prstGeom>
        </p:spPr>
      </p:pic>
    </p:spTree>
    <p:extLst>
      <p:ext uri="{BB962C8B-B14F-4D97-AF65-F5344CB8AC3E}">
        <p14:creationId xmlns:p14="http://schemas.microsoft.com/office/powerpoint/2010/main" val="187351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23283" y="1489673"/>
            <a:ext cx="11441645" cy="3613065"/>
          </a:xfrm>
          <a:prstGeom prst="rect">
            <a:avLst/>
          </a:prstGeom>
        </p:spPr>
      </p:pic>
    </p:spTree>
    <p:extLst>
      <p:ext uri="{BB962C8B-B14F-4D97-AF65-F5344CB8AC3E}">
        <p14:creationId xmlns:p14="http://schemas.microsoft.com/office/powerpoint/2010/main" val="3065815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08407" y="797441"/>
            <a:ext cx="10696780" cy="4960001"/>
          </a:xfrm>
          <a:prstGeom prst="rect">
            <a:avLst/>
          </a:prstGeom>
        </p:spPr>
      </p:pic>
    </p:spTree>
    <p:extLst>
      <p:ext uri="{BB962C8B-B14F-4D97-AF65-F5344CB8AC3E}">
        <p14:creationId xmlns:p14="http://schemas.microsoft.com/office/powerpoint/2010/main" val="376872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3383" y="648587"/>
            <a:ext cx="10215636" cy="5347623"/>
          </a:xfrm>
          <a:prstGeom prst="rect">
            <a:avLst/>
          </a:prstGeom>
        </p:spPr>
      </p:pic>
    </p:spTree>
    <p:extLst>
      <p:ext uri="{BB962C8B-B14F-4D97-AF65-F5344CB8AC3E}">
        <p14:creationId xmlns:p14="http://schemas.microsoft.com/office/powerpoint/2010/main" val="211468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24826" y="829339"/>
            <a:ext cx="10871978" cy="4780781"/>
          </a:xfrm>
          <a:prstGeom prst="rect">
            <a:avLst/>
          </a:prstGeom>
        </p:spPr>
      </p:pic>
    </p:spTree>
    <p:extLst>
      <p:ext uri="{BB962C8B-B14F-4D97-AF65-F5344CB8AC3E}">
        <p14:creationId xmlns:p14="http://schemas.microsoft.com/office/powerpoint/2010/main" val="3926598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98555" y="584790"/>
            <a:ext cx="10429722" cy="5373812"/>
          </a:xfrm>
          <a:prstGeom prst="rect">
            <a:avLst/>
          </a:prstGeom>
        </p:spPr>
      </p:pic>
    </p:spTree>
    <p:extLst>
      <p:ext uri="{BB962C8B-B14F-4D97-AF65-F5344CB8AC3E}">
        <p14:creationId xmlns:p14="http://schemas.microsoft.com/office/powerpoint/2010/main" val="184308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Living instrument doctrine</a:t>
            </a:r>
          </a:p>
        </p:txBody>
      </p:sp>
      <p:sp>
        <p:nvSpPr>
          <p:cNvPr id="3" name="Tijdelijke aanduiding voor inhoud 2"/>
          <p:cNvSpPr>
            <a:spLocks noGrp="1"/>
          </p:cNvSpPr>
          <p:nvPr>
            <p:ph idx="1"/>
          </p:nvPr>
        </p:nvSpPr>
        <p:spPr/>
        <p:txBody>
          <a:bodyPr/>
          <a:lstStyle/>
          <a:p>
            <a:r>
              <a:rPr lang="nl-NL" dirty="0" err="1"/>
              <a:t>Other</a:t>
            </a:r>
            <a:r>
              <a:rPr lang="nl-NL" dirty="0"/>
              <a:t> </a:t>
            </a:r>
            <a:r>
              <a:rPr lang="nl-NL" dirty="0" err="1"/>
              <a:t>articles</a:t>
            </a:r>
            <a:r>
              <a:rPr lang="nl-NL" dirty="0"/>
              <a:t> in </a:t>
            </a:r>
            <a:r>
              <a:rPr lang="nl-NL" dirty="0" err="1"/>
              <a:t>the</a:t>
            </a:r>
            <a:r>
              <a:rPr lang="nl-NL" dirty="0"/>
              <a:t> </a:t>
            </a:r>
            <a:r>
              <a:rPr lang="nl-NL" dirty="0" err="1"/>
              <a:t>Convention</a:t>
            </a:r>
            <a:r>
              <a:rPr lang="nl-NL" dirty="0"/>
              <a:t>:</a:t>
            </a:r>
          </a:p>
          <a:p>
            <a:r>
              <a:rPr lang="nl-NL" dirty="0" err="1"/>
              <a:t>Bodily</a:t>
            </a:r>
            <a:r>
              <a:rPr lang="nl-NL" dirty="0"/>
              <a:t> </a:t>
            </a:r>
            <a:r>
              <a:rPr lang="nl-NL" dirty="0" err="1"/>
              <a:t>Integrity</a:t>
            </a:r>
            <a:r>
              <a:rPr lang="nl-NL" dirty="0"/>
              <a:t> (</a:t>
            </a:r>
            <a:r>
              <a:rPr lang="nl-NL" dirty="0" err="1"/>
              <a:t>Article</a:t>
            </a:r>
            <a:r>
              <a:rPr lang="nl-NL" dirty="0"/>
              <a:t> 2 </a:t>
            </a:r>
            <a:r>
              <a:rPr lang="nl-NL" dirty="0" err="1"/>
              <a:t>and</a:t>
            </a:r>
            <a:r>
              <a:rPr lang="nl-NL" dirty="0"/>
              <a:t> 3 ECHR)</a:t>
            </a:r>
          </a:p>
          <a:p>
            <a:r>
              <a:rPr lang="nl-NL" dirty="0"/>
              <a:t>Right </a:t>
            </a:r>
            <a:r>
              <a:rPr lang="nl-NL" dirty="0" err="1"/>
              <a:t>to</a:t>
            </a:r>
            <a:r>
              <a:rPr lang="nl-NL" dirty="0"/>
              <a:t> </a:t>
            </a:r>
            <a:r>
              <a:rPr lang="nl-NL" dirty="0" err="1"/>
              <a:t>reputation</a:t>
            </a:r>
            <a:r>
              <a:rPr lang="nl-NL" dirty="0"/>
              <a:t> (</a:t>
            </a:r>
            <a:r>
              <a:rPr lang="nl-NL" dirty="0" err="1"/>
              <a:t>Article</a:t>
            </a:r>
            <a:r>
              <a:rPr lang="nl-NL" dirty="0"/>
              <a:t> 10.2 ECHR)</a:t>
            </a:r>
          </a:p>
          <a:p>
            <a:r>
              <a:rPr lang="nl-NL" dirty="0"/>
              <a:t>Right </a:t>
            </a:r>
            <a:r>
              <a:rPr lang="nl-NL" dirty="0" err="1"/>
              <a:t>to</a:t>
            </a:r>
            <a:r>
              <a:rPr lang="nl-NL" dirty="0"/>
              <a:t> a fair trial (</a:t>
            </a:r>
            <a:r>
              <a:rPr lang="nl-NL" dirty="0" err="1"/>
              <a:t>Article</a:t>
            </a:r>
            <a:r>
              <a:rPr lang="nl-NL" dirty="0"/>
              <a:t> 5 </a:t>
            </a:r>
            <a:r>
              <a:rPr lang="nl-NL" dirty="0" err="1"/>
              <a:t>and</a:t>
            </a:r>
            <a:r>
              <a:rPr lang="nl-NL" dirty="0"/>
              <a:t> 6 ECHR)</a:t>
            </a:r>
          </a:p>
          <a:p>
            <a:r>
              <a:rPr lang="nl-NL" dirty="0"/>
              <a:t>Right </a:t>
            </a:r>
            <a:r>
              <a:rPr lang="nl-NL" dirty="0" err="1"/>
              <a:t>to</a:t>
            </a:r>
            <a:r>
              <a:rPr lang="nl-NL" dirty="0"/>
              <a:t> </a:t>
            </a:r>
            <a:r>
              <a:rPr lang="nl-NL" dirty="0" err="1"/>
              <a:t>marry</a:t>
            </a:r>
            <a:r>
              <a:rPr lang="nl-NL" dirty="0"/>
              <a:t> </a:t>
            </a:r>
            <a:r>
              <a:rPr lang="nl-NL" dirty="0" err="1"/>
              <a:t>and</a:t>
            </a:r>
            <a:r>
              <a:rPr lang="nl-NL" dirty="0"/>
              <a:t> found a family (</a:t>
            </a:r>
            <a:r>
              <a:rPr lang="nl-NL" dirty="0" err="1"/>
              <a:t>Article</a:t>
            </a:r>
            <a:r>
              <a:rPr lang="nl-NL" dirty="0"/>
              <a:t> 12 ECHR)</a:t>
            </a:r>
          </a:p>
        </p:txBody>
      </p:sp>
    </p:spTree>
    <p:extLst>
      <p:ext uri="{BB962C8B-B14F-4D97-AF65-F5344CB8AC3E}">
        <p14:creationId xmlns:p14="http://schemas.microsoft.com/office/powerpoint/2010/main" val="407521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910484" y="744279"/>
            <a:ext cx="10340881" cy="5054026"/>
          </a:xfrm>
          <a:prstGeom prst="rect">
            <a:avLst/>
          </a:prstGeom>
        </p:spPr>
      </p:pic>
    </p:spTree>
    <p:extLst>
      <p:ext uri="{BB962C8B-B14F-4D97-AF65-F5344CB8AC3E}">
        <p14:creationId xmlns:p14="http://schemas.microsoft.com/office/powerpoint/2010/main" val="26793139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3634" y="531628"/>
            <a:ext cx="9954313" cy="5358256"/>
          </a:xfrm>
          <a:prstGeom prst="rect">
            <a:avLst/>
          </a:prstGeom>
        </p:spPr>
      </p:pic>
    </p:spTree>
    <p:extLst>
      <p:ext uri="{BB962C8B-B14F-4D97-AF65-F5344CB8AC3E}">
        <p14:creationId xmlns:p14="http://schemas.microsoft.com/office/powerpoint/2010/main" val="3710003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54683" y="520996"/>
            <a:ext cx="9318387" cy="5828570"/>
          </a:xfrm>
          <a:prstGeom prst="rect">
            <a:avLst/>
          </a:prstGeom>
        </p:spPr>
      </p:pic>
    </p:spTree>
    <p:extLst>
      <p:ext uri="{BB962C8B-B14F-4D97-AF65-F5344CB8AC3E}">
        <p14:creationId xmlns:p14="http://schemas.microsoft.com/office/powerpoint/2010/main" val="883329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67049" y="1414130"/>
            <a:ext cx="10954206" cy="3674100"/>
          </a:xfrm>
          <a:prstGeom prst="rect">
            <a:avLst/>
          </a:prstGeom>
        </p:spPr>
      </p:pic>
    </p:spTree>
    <p:extLst>
      <p:ext uri="{BB962C8B-B14F-4D97-AF65-F5344CB8AC3E}">
        <p14:creationId xmlns:p14="http://schemas.microsoft.com/office/powerpoint/2010/main" val="2544134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51378" y="1425982"/>
            <a:ext cx="11049502" cy="3664456"/>
          </a:xfrm>
          <a:prstGeom prst="rect">
            <a:avLst/>
          </a:prstGeom>
        </p:spPr>
      </p:pic>
    </p:spTree>
    <p:extLst>
      <p:ext uri="{BB962C8B-B14F-4D97-AF65-F5344CB8AC3E}">
        <p14:creationId xmlns:p14="http://schemas.microsoft.com/office/powerpoint/2010/main" val="245626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91917" y="1045028"/>
            <a:ext cx="11900083" cy="4497905"/>
          </a:xfrm>
          <a:prstGeom prst="rect">
            <a:avLst/>
          </a:prstGeom>
        </p:spPr>
      </p:pic>
    </p:spTree>
    <p:extLst>
      <p:ext uri="{BB962C8B-B14F-4D97-AF65-F5344CB8AC3E}">
        <p14:creationId xmlns:p14="http://schemas.microsoft.com/office/powerpoint/2010/main" val="2340786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743" y="1294806"/>
            <a:ext cx="11812576" cy="3723835"/>
          </a:xfrm>
          <a:prstGeom prst="rect">
            <a:avLst/>
          </a:prstGeom>
        </p:spPr>
      </p:pic>
    </p:spTree>
    <p:extLst>
      <p:ext uri="{BB962C8B-B14F-4D97-AF65-F5344CB8AC3E}">
        <p14:creationId xmlns:p14="http://schemas.microsoft.com/office/powerpoint/2010/main" val="425581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13327" y="839972"/>
            <a:ext cx="11010836" cy="4972436"/>
          </a:xfrm>
          <a:prstGeom prst="rect">
            <a:avLst/>
          </a:prstGeom>
        </p:spPr>
      </p:pic>
    </p:spTree>
    <p:extLst>
      <p:ext uri="{BB962C8B-B14F-4D97-AF65-F5344CB8AC3E}">
        <p14:creationId xmlns:p14="http://schemas.microsoft.com/office/powerpoint/2010/main" val="81372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462566" y="925033"/>
            <a:ext cx="11115224" cy="4812543"/>
          </a:xfrm>
          <a:prstGeom prst="rect">
            <a:avLst/>
          </a:prstGeom>
        </p:spPr>
      </p:pic>
    </p:spTree>
    <p:extLst>
      <p:ext uri="{BB962C8B-B14F-4D97-AF65-F5344CB8AC3E}">
        <p14:creationId xmlns:p14="http://schemas.microsoft.com/office/powerpoint/2010/main" val="1481956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27477" y="1626782"/>
            <a:ext cx="11166318" cy="3134661"/>
          </a:xfrm>
          <a:prstGeom prst="rect">
            <a:avLst/>
          </a:prstGeom>
        </p:spPr>
      </p:pic>
    </p:spTree>
    <p:extLst>
      <p:ext uri="{BB962C8B-B14F-4D97-AF65-F5344CB8AC3E}">
        <p14:creationId xmlns:p14="http://schemas.microsoft.com/office/powerpoint/2010/main" val="86524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Living instrument doctrine</a:t>
            </a:r>
          </a:p>
        </p:txBody>
      </p:sp>
      <p:sp>
        <p:nvSpPr>
          <p:cNvPr id="3" name="Tijdelijke aanduiding voor inhoud 2"/>
          <p:cNvSpPr>
            <a:spLocks noGrp="1"/>
          </p:cNvSpPr>
          <p:nvPr>
            <p:ph idx="1"/>
          </p:nvPr>
        </p:nvSpPr>
        <p:spPr/>
        <p:txBody>
          <a:bodyPr/>
          <a:lstStyle/>
          <a:p>
            <a:r>
              <a:rPr lang="nl-NL" dirty="0" err="1"/>
              <a:t>Rights</a:t>
            </a:r>
            <a:r>
              <a:rPr lang="nl-NL" dirty="0"/>
              <a:t> </a:t>
            </a:r>
            <a:r>
              <a:rPr lang="nl-NL" dirty="0" err="1"/>
              <a:t>explicitly</a:t>
            </a:r>
            <a:r>
              <a:rPr lang="nl-NL" dirty="0"/>
              <a:t> </a:t>
            </a:r>
            <a:r>
              <a:rPr lang="nl-NL" dirty="0" err="1"/>
              <a:t>rejected</a:t>
            </a:r>
            <a:r>
              <a:rPr lang="nl-NL" dirty="0"/>
              <a:t> </a:t>
            </a:r>
            <a:r>
              <a:rPr lang="nl-NL" dirty="0" err="1"/>
              <a:t>from</a:t>
            </a:r>
            <a:r>
              <a:rPr lang="nl-NL" dirty="0"/>
              <a:t> </a:t>
            </a:r>
            <a:r>
              <a:rPr lang="nl-NL" dirty="0" err="1"/>
              <a:t>the</a:t>
            </a:r>
            <a:r>
              <a:rPr lang="nl-NL" dirty="0"/>
              <a:t> </a:t>
            </a:r>
            <a:r>
              <a:rPr lang="nl-NL" dirty="0" err="1"/>
              <a:t>Convention</a:t>
            </a:r>
            <a:endParaRPr lang="nl-NL" dirty="0"/>
          </a:p>
          <a:p>
            <a:r>
              <a:rPr lang="nl-NL" dirty="0"/>
              <a:t>Right </a:t>
            </a:r>
            <a:r>
              <a:rPr lang="nl-NL" dirty="0" err="1"/>
              <a:t>to</a:t>
            </a:r>
            <a:r>
              <a:rPr lang="nl-NL" dirty="0"/>
              <a:t> </a:t>
            </a:r>
            <a:r>
              <a:rPr lang="nl-NL" dirty="0" err="1"/>
              <a:t>propety</a:t>
            </a:r>
            <a:r>
              <a:rPr lang="nl-NL" dirty="0"/>
              <a:t> (</a:t>
            </a:r>
            <a:r>
              <a:rPr lang="nl-NL" dirty="0" err="1"/>
              <a:t>Article</a:t>
            </a:r>
            <a:r>
              <a:rPr lang="nl-NL" dirty="0"/>
              <a:t> 1 First Protocol)</a:t>
            </a:r>
          </a:p>
          <a:p>
            <a:r>
              <a:rPr lang="nl-NL" dirty="0"/>
              <a:t>Right </a:t>
            </a:r>
            <a:r>
              <a:rPr lang="nl-NL" dirty="0" err="1"/>
              <a:t>to</a:t>
            </a:r>
            <a:r>
              <a:rPr lang="nl-NL" dirty="0"/>
              <a:t> </a:t>
            </a:r>
            <a:r>
              <a:rPr lang="nl-NL" dirty="0" err="1"/>
              <a:t>education</a:t>
            </a:r>
            <a:r>
              <a:rPr lang="nl-NL" dirty="0"/>
              <a:t> (</a:t>
            </a:r>
            <a:r>
              <a:rPr lang="nl-NL" dirty="0" err="1"/>
              <a:t>Article</a:t>
            </a:r>
            <a:r>
              <a:rPr lang="nl-NL" dirty="0"/>
              <a:t> 2 First Protocol)</a:t>
            </a:r>
          </a:p>
          <a:p>
            <a:r>
              <a:rPr lang="nl-NL" dirty="0"/>
              <a:t>Right </a:t>
            </a:r>
            <a:r>
              <a:rPr lang="nl-NL" dirty="0" err="1"/>
              <a:t>to</a:t>
            </a:r>
            <a:r>
              <a:rPr lang="nl-NL" dirty="0"/>
              <a:t> personal development </a:t>
            </a:r>
            <a:r>
              <a:rPr lang="en-US" dirty="0"/>
              <a:t>(Articles 22, 26 and 29 UDHR) </a:t>
            </a:r>
          </a:p>
          <a:p>
            <a:r>
              <a:rPr lang="nl-NL" dirty="0"/>
              <a:t>Right </a:t>
            </a:r>
            <a:r>
              <a:rPr lang="nl-NL" dirty="0" err="1"/>
              <a:t>to</a:t>
            </a:r>
            <a:r>
              <a:rPr lang="nl-NL" dirty="0"/>
              <a:t> </a:t>
            </a:r>
            <a:r>
              <a:rPr lang="nl-NL" dirty="0" err="1"/>
              <a:t>nationality</a:t>
            </a:r>
            <a:r>
              <a:rPr lang="nl-NL" dirty="0"/>
              <a:t> (</a:t>
            </a:r>
            <a:r>
              <a:rPr lang="nl-NL" dirty="0" err="1"/>
              <a:t>Article</a:t>
            </a:r>
            <a:r>
              <a:rPr lang="nl-NL" dirty="0"/>
              <a:t> 15 UDHR) </a:t>
            </a:r>
          </a:p>
          <a:p>
            <a:endParaRPr lang="nl-NL" dirty="0"/>
          </a:p>
        </p:txBody>
      </p:sp>
    </p:spTree>
    <p:extLst>
      <p:ext uri="{BB962C8B-B14F-4D97-AF65-F5344CB8AC3E}">
        <p14:creationId xmlns:p14="http://schemas.microsoft.com/office/powerpoint/2010/main" val="484781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09650" y="754912"/>
            <a:ext cx="10508689" cy="5211847"/>
          </a:xfrm>
          <a:prstGeom prst="rect">
            <a:avLst/>
          </a:prstGeom>
        </p:spPr>
      </p:pic>
    </p:spTree>
    <p:extLst>
      <p:ext uri="{BB962C8B-B14F-4D97-AF65-F5344CB8AC3E}">
        <p14:creationId xmlns:p14="http://schemas.microsoft.com/office/powerpoint/2010/main" val="1966054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557583" y="983848"/>
            <a:ext cx="11087359" cy="4699783"/>
          </a:xfrm>
          <a:prstGeom prst="rect">
            <a:avLst/>
          </a:prstGeom>
        </p:spPr>
      </p:pic>
    </p:spTree>
    <p:extLst>
      <p:ext uri="{BB962C8B-B14F-4D97-AF65-F5344CB8AC3E}">
        <p14:creationId xmlns:p14="http://schemas.microsoft.com/office/powerpoint/2010/main" val="3156959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443" y="833377"/>
            <a:ext cx="10986965" cy="5167161"/>
          </a:xfrm>
          <a:prstGeom prst="rect">
            <a:avLst/>
          </a:prstGeom>
        </p:spPr>
      </p:pic>
    </p:spTree>
    <p:extLst>
      <p:ext uri="{BB962C8B-B14F-4D97-AF65-F5344CB8AC3E}">
        <p14:creationId xmlns:p14="http://schemas.microsoft.com/office/powerpoint/2010/main" val="2612034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005804" y="740780"/>
            <a:ext cx="10372661" cy="5470907"/>
          </a:xfrm>
          <a:prstGeom prst="rect">
            <a:avLst/>
          </a:prstGeom>
        </p:spPr>
      </p:pic>
    </p:spTree>
    <p:extLst>
      <p:ext uri="{BB962C8B-B14F-4D97-AF65-F5344CB8AC3E}">
        <p14:creationId xmlns:p14="http://schemas.microsoft.com/office/powerpoint/2010/main" val="2221277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1190234" y="763930"/>
            <a:ext cx="9463387" cy="5250988"/>
          </a:xfrm>
          <a:prstGeom prst="rect">
            <a:avLst/>
          </a:prstGeom>
        </p:spPr>
      </p:pic>
    </p:spTree>
    <p:extLst>
      <p:ext uri="{BB962C8B-B14F-4D97-AF65-F5344CB8AC3E}">
        <p14:creationId xmlns:p14="http://schemas.microsoft.com/office/powerpoint/2010/main" val="1470913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92375" y="891251"/>
            <a:ext cx="10650938" cy="5023501"/>
          </a:xfrm>
          <a:prstGeom prst="rect">
            <a:avLst/>
          </a:prstGeom>
        </p:spPr>
      </p:pic>
    </p:spTree>
    <p:extLst>
      <p:ext uri="{BB962C8B-B14F-4D97-AF65-F5344CB8AC3E}">
        <p14:creationId xmlns:p14="http://schemas.microsoft.com/office/powerpoint/2010/main" val="2410038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495151" y="1006998"/>
            <a:ext cx="10754877" cy="4755720"/>
          </a:xfrm>
          <a:prstGeom prst="rect">
            <a:avLst/>
          </a:prstGeom>
        </p:spPr>
      </p:pic>
    </p:spTree>
    <p:extLst>
      <p:ext uri="{BB962C8B-B14F-4D97-AF65-F5344CB8AC3E}">
        <p14:creationId xmlns:p14="http://schemas.microsoft.com/office/powerpoint/2010/main" val="2758571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32046" y="2430683"/>
            <a:ext cx="10727907" cy="2671055"/>
          </a:xfrm>
          <a:prstGeom prst="rect">
            <a:avLst/>
          </a:prstGeom>
        </p:spPr>
      </p:pic>
    </p:spTree>
    <p:extLst>
      <p:ext uri="{BB962C8B-B14F-4D97-AF65-F5344CB8AC3E}">
        <p14:creationId xmlns:p14="http://schemas.microsoft.com/office/powerpoint/2010/main" val="3293504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0" y="1876726"/>
            <a:ext cx="12331124" cy="2829425"/>
          </a:xfrm>
          <a:prstGeom prst="rect">
            <a:avLst/>
          </a:prstGeom>
        </p:spPr>
      </p:pic>
    </p:spTree>
    <p:extLst>
      <p:ext uri="{BB962C8B-B14F-4D97-AF65-F5344CB8AC3E}">
        <p14:creationId xmlns:p14="http://schemas.microsoft.com/office/powerpoint/2010/main" val="4000026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258844" y="1238490"/>
            <a:ext cx="11368220" cy="4112863"/>
          </a:xfrm>
          <a:prstGeom prst="rect">
            <a:avLst/>
          </a:prstGeom>
        </p:spPr>
      </p:pic>
    </p:spTree>
    <p:extLst>
      <p:ext uri="{BB962C8B-B14F-4D97-AF65-F5344CB8AC3E}">
        <p14:creationId xmlns:p14="http://schemas.microsoft.com/office/powerpoint/2010/main" val="374216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Living instrument doctrine</a:t>
            </a:r>
          </a:p>
        </p:txBody>
      </p:sp>
      <p:sp>
        <p:nvSpPr>
          <p:cNvPr id="3" name="Tijdelijke aanduiding voor inhoud 2"/>
          <p:cNvSpPr>
            <a:spLocks noGrp="1"/>
          </p:cNvSpPr>
          <p:nvPr>
            <p:ph idx="1"/>
          </p:nvPr>
        </p:nvSpPr>
        <p:spPr/>
        <p:txBody>
          <a:bodyPr/>
          <a:lstStyle/>
          <a:p>
            <a:r>
              <a:rPr lang="nl-NL" dirty="0" err="1"/>
              <a:t>Rights</a:t>
            </a:r>
            <a:r>
              <a:rPr lang="nl-NL" dirty="0"/>
              <a:t> </a:t>
            </a:r>
            <a:r>
              <a:rPr lang="nl-NL" dirty="0" err="1"/>
              <a:t>not</a:t>
            </a:r>
            <a:r>
              <a:rPr lang="nl-NL" dirty="0"/>
              <a:t> </a:t>
            </a:r>
            <a:r>
              <a:rPr lang="nl-NL" dirty="0" err="1"/>
              <a:t>included</a:t>
            </a:r>
            <a:r>
              <a:rPr lang="nl-NL" dirty="0"/>
              <a:t> in </a:t>
            </a:r>
            <a:r>
              <a:rPr lang="nl-NL" dirty="0" err="1"/>
              <a:t>the</a:t>
            </a:r>
            <a:r>
              <a:rPr lang="nl-NL" dirty="0"/>
              <a:t> </a:t>
            </a:r>
            <a:r>
              <a:rPr lang="nl-NL" dirty="0" err="1"/>
              <a:t>Convention</a:t>
            </a:r>
            <a:endParaRPr lang="nl-NL" dirty="0"/>
          </a:p>
          <a:p>
            <a:r>
              <a:rPr lang="nl-NL" dirty="0"/>
              <a:t>Right </a:t>
            </a:r>
            <a:r>
              <a:rPr lang="nl-NL" dirty="0" err="1"/>
              <a:t>to</a:t>
            </a:r>
            <a:r>
              <a:rPr lang="nl-NL" dirty="0"/>
              <a:t> data </a:t>
            </a:r>
            <a:r>
              <a:rPr lang="nl-NL" dirty="0" err="1"/>
              <a:t>protection</a:t>
            </a:r>
            <a:endParaRPr lang="nl-NL" dirty="0"/>
          </a:p>
          <a:p>
            <a:r>
              <a:rPr lang="nl-NL" dirty="0"/>
              <a:t>Right </a:t>
            </a:r>
            <a:r>
              <a:rPr lang="nl-NL" dirty="0" err="1"/>
              <a:t>to</a:t>
            </a:r>
            <a:r>
              <a:rPr lang="nl-NL" dirty="0"/>
              <a:t> a clean environment</a:t>
            </a:r>
          </a:p>
          <a:p>
            <a:r>
              <a:rPr lang="nl-NL" dirty="0"/>
              <a:t>Right </a:t>
            </a:r>
            <a:r>
              <a:rPr lang="nl-NL" dirty="0" err="1"/>
              <a:t>to</a:t>
            </a:r>
            <a:r>
              <a:rPr lang="nl-NL" dirty="0"/>
              <a:t> a name</a:t>
            </a:r>
          </a:p>
          <a:p>
            <a:r>
              <a:rPr lang="nl-NL" dirty="0" err="1"/>
              <a:t>Minority</a:t>
            </a:r>
            <a:r>
              <a:rPr lang="nl-NL" dirty="0"/>
              <a:t> </a:t>
            </a:r>
            <a:r>
              <a:rPr lang="nl-NL" dirty="0" err="1"/>
              <a:t>Rights</a:t>
            </a:r>
            <a:endParaRPr lang="nl-NL" dirty="0"/>
          </a:p>
        </p:txBody>
      </p:sp>
    </p:spTree>
    <p:extLst>
      <p:ext uri="{BB962C8B-B14F-4D97-AF65-F5344CB8AC3E}">
        <p14:creationId xmlns:p14="http://schemas.microsoft.com/office/powerpoint/2010/main" val="39682846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335666" y="1386400"/>
            <a:ext cx="11458937" cy="4044711"/>
          </a:xfrm>
          <a:prstGeom prst="rect">
            <a:avLst/>
          </a:prstGeom>
        </p:spPr>
      </p:pic>
    </p:spTree>
    <p:extLst>
      <p:ext uri="{BB962C8B-B14F-4D97-AF65-F5344CB8AC3E}">
        <p14:creationId xmlns:p14="http://schemas.microsoft.com/office/powerpoint/2010/main" val="11227684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640716" y="1088021"/>
            <a:ext cx="10568971" cy="4565464"/>
          </a:xfrm>
          <a:prstGeom prst="rect">
            <a:avLst/>
          </a:prstGeom>
        </p:spPr>
      </p:pic>
    </p:spTree>
    <p:extLst>
      <p:ext uri="{BB962C8B-B14F-4D97-AF65-F5344CB8AC3E}">
        <p14:creationId xmlns:p14="http://schemas.microsoft.com/office/powerpoint/2010/main" val="1749111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66328" y="775504"/>
            <a:ext cx="10674854" cy="4824684"/>
          </a:xfrm>
          <a:prstGeom prst="rect">
            <a:avLst/>
          </a:prstGeom>
        </p:spPr>
      </p:pic>
    </p:spTree>
    <p:extLst>
      <p:ext uri="{BB962C8B-B14F-4D97-AF65-F5344CB8AC3E}">
        <p14:creationId xmlns:p14="http://schemas.microsoft.com/office/powerpoint/2010/main" val="2360363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746476" y="983848"/>
            <a:ext cx="10781687" cy="4914267"/>
          </a:xfrm>
          <a:prstGeom prst="rect">
            <a:avLst/>
          </a:prstGeom>
        </p:spPr>
      </p:pic>
    </p:spTree>
    <p:extLst>
      <p:ext uri="{BB962C8B-B14F-4D97-AF65-F5344CB8AC3E}">
        <p14:creationId xmlns:p14="http://schemas.microsoft.com/office/powerpoint/2010/main" val="12006386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a:stretch>
            <a:fillRect/>
          </a:stretch>
        </p:blipFill>
        <p:spPr>
          <a:xfrm>
            <a:off x="826566" y="925975"/>
            <a:ext cx="10337512" cy="5326302"/>
          </a:xfrm>
          <a:prstGeom prst="rect">
            <a:avLst/>
          </a:prstGeom>
        </p:spPr>
      </p:pic>
    </p:spTree>
    <p:extLst>
      <p:ext uri="{BB962C8B-B14F-4D97-AF65-F5344CB8AC3E}">
        <p14:creationId xmlns:p14="http://schemas.microsoft.com/office/powerpoint/2010/main" val="2827099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Questions</a:t>
            </a:r>
            <a:r>
              <a:rPr lang="nl-NL" dirty="0"/>
              <a:t>?</a:t>
            </a:r>
          </a:p>
        </p:txBody>
      </p:sp>
      <p:pic>
        <p:nvPicPr>
          <p:cNvPr id="4"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3916" y="2026906"/>
            <a:ext cx="4158144" cy="4158144"/>
          </a:xfrm>
        </p:spPr>
      </p:pic>
    </p:spTree>
    <p:extLst>
      <p:ext uri="{BB962C8B-B14F-4D97-AF65-F5344CB8AC3E}">
        <p14:creationId xmlns:p14="http://schemas.microsoft.com/office/powerpoint/2010/main" val="149742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Courts </a:t>
            </a:r>
          </a:p>
        </p:txBody>
      </p:sp>
      <p:sp>
        <p:nvSpPr>
          <p:cNvPr id="3" name="Tijdelijke aanduiding voor inhoud 2"/>
          <p:cNvSpPr>
            <a:spLocks noGrp="1"/>
          </p:cNvSpPr>
          <p:nvPr>
            <p:ph idx="1"/>
          </p:nvPr>
        </p:nvSpPr>
        <p:spPr/>
        <p:txBody>
          <a:bodyPr>
            <a:normAutofit lnSpcReduction="10000"/>
          </a:bodyPr>
          <a:lstStyle/>
          <a:p>
            <a:r>
              <a:rPr lang="nl-NL" dirty="0"/>
              <a:t>European </a:t>
            </a:r>
            <a:r>
              <a:rPr lang="nl-NL" dirty="0" err="1"/>
              <a:t>Commission</a:t>
            </a:r>
            <a:r>
              <a:rPr lang="nl-NL" dirty="0"/>
              <a:t> on Human </a:t>
            </a:r>
            <a:r>
              <a:rPr lang="nl-NL" dirty="0" err="1"/>
              <a:t>Rigths</a:t>
            </a:r>
            <a:endParaRPr lang="nl-NL" dirty="0"/>
          </a:p>
          <a:p>
            <a:r>
              <a:rPr lang="nl-NL" dirty="0"/>
              <a:t>European Court of Human </a:t>
            </a:r>
            <a:r>
              <a:rPr lang="nl-NL" dirty="0" err="1"/>
              <a:t>Rights</a:t>
            </a:r>
            <a:r>
              <a:rPr lang="nl-NL" dirty="0"/>
              <a:t> – </a:t>
            </a:r>
            <a:r>
              <a:rPr lang="nl-NL" dirty="0" err="1"/>
              <a:t>plenary</a:t>
            </a:r>
            <a:r>
              <a:rPr lang="nl-NL" dirty="0"/>
              <a:t> + </a:t>
            </a:r>
            <a:r>
              <a:rPr lang="nl-NL" dirty="0" err="1"/>
              <a:t>chamber</a:t>
            </a:r>
            <a:endParaRPr lang="nl-NL" dirty="0"/>
          </a:p>
          <a:p>
            <a:endParaRPr lang="nl-NL" dirty="0"/>
          </a:p>
          <a:p>
            <a:r>
              <a:rPr lang="nl-NL" dirty="0"/>
              <a:t>First </a:t>
            </a:r>
            <a:r>
              <a:rPr lang="nl-NL" dirty="0" err="1"/>
              <a:t>Section</a:t>
            </a:r>
            <a:r>
              <a:rPr lang="nl-NL" dirty="0"/>
              <a:t> (</a:t>
            </a:r>
            <a:r>
              <a:rPr lang="en-US" dirty="0"/>
              <a:t>1999)</a:t>
            </a:r>
            <a:endParaRPr lang="nl-NL" dirty="0"/>
          </a:p>
          <a:p>
            <a:r>
              <a:rPr lang="nl-NL" dirty="0"/>
              <a:t>Second </a:t>
            </a:r>
            <a:r>
              <a:rPr lang="nl-NL" dirty="0" err="1"/>
              <a:t>Section</a:t>
            </a:r>
            <a:r>
              <a:rPr lang="nl-NL" dirty="0"/>
              <a:t> (</a:t>
            </a:r>
            <a:r>
              <a:rPr lang="en-US" dirty="0"/>
              <a:t>1999)</a:t>
            </a:r>
            <a:endParaRPr lang="nl-NL" dirty="0"/>
          </a:p>
          <a:p>
            <a:r>
              <a:rPr lang="nl-NL" dirty="0" err="1"/>
              <a:t>Third</a:t>
            </a:r>
            <a:r>
              <a:rPr lang="nl-NL" dirty="0"/>
              <a:t> </a:t>
            </a:r>
            <a:r>
              <a:rPr lang="nl-NL" dirty="0" err="1"/>
              <a:t>Section</a:t>
            </a:r>
            <a:r>
              <a:rPr lang="nl-NL" dirty="0"/>
              <a:t> (</a:t>
            </a:r>
            <a:r>
              <a:rPr lang="en-US" dirty="0"/>
              <a:t>1999)</a:t>
            </a:r>
            <a:endParaRPr lang="nl-NL" dirty="0"/>
          </a:p>
          <a:p>
            <a:r>
              <a:rPr lang="nl-NL" dirty="0" err="1"/>
              <a:t>Fourth</a:t>
            </a:r>
            <a:r>
              <a:rPr lang="nl-NL" dirty="0"/>
              <a:t> </a:t>
            </a:r>
            <a:r>
              <a:rPr lang="nl-NL" dirty="0" err="1"/>
              <a:t>Section</a:t>
            </a:r>
            <a:r>
              <a:rPr lang="nl-NL" dirty="0"/>
              <a:t>(</a:t>
            </a:r>
            <a:r>
              <a:rPr lang="en-US" dirty="0"/>
              <a:t>1999)</a:t>
            </a:r>
            <a:endParaRPr lang="nl-NL" dirty="0"/>
          </a:p>
          <a:p>
            <a:r>
              <a:rPr lang="nl-NL" dirty="0" err="1"/>
              <a:t>Fifth</a:t>
            </a:r>
            <a:r>
              <a:rPr lang="nl-NL" dirty="0"/>
              <a:t> </a:t>
            </a:r>
            <a:r>
              <a:rPr lang="nl-NL" dirty="0" err="1"/>
              <a:t>Section</a:t>
            </a:r>
            <a:r>
              <a:rPr lang="nl-NL" dirty="0"/>
              <a:t> (2005)</a:t>
            </a:r>
          </a:p>
          <a:p>
            <a:r>
              <a:rPr lang="nl-NL" dirty="0"/>
              <a:t>Grand </a:t>
            </a:r>
            <a:r>
              <a:rPr lang="nl-NL" dirty="0" err="1"/>
              <a:t>Chamber</a:t>
            </a:r>
            <a:r>
              <a:rPr lang="nl-NL" dirty="0"/>
              <a:t> (</a:t>
            </a:r>
            <a:r>
              <a:rPr lang="en-US" dirty="0"/>
              <a:t>1994)</a:t>
            </a:r>
            <a:endParaRPr lang="nl-NL" dirty="0"/>
          </a:p>
        </p:txBody>
      </p:sp>
    </p:spTree>
    <p:extLst>
      <p:ext uri="{BB962C8B-B14F-4D97-AF65-F5344CB8AC3E}">
        <p14:creationId xmlns:p14="http://schemas.microsoft.com/office/powerpoint/2010/main" val="3513308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Admissibility</a:t>
            </a:r>
            <a:endParaRPr lang="nl-NL" dirty="0"/>
          </a:p>
        </p:txBody>
      </p:sp>
      <p:sp>
        <p:nvSpPr>
          <p:cNvPr id="3" name="Tijdelijke aanduiding voor inhoud 2"/>
          <p:cNvSpPr>
            <a:spLocks noGrp="1"/>
          </p:cNvSpPr>
          <p:nvPr>
            <p:ph idx="1"/>
          </p:nvPr>
        </p:nvSpPr>
        <p:spPr/>
        <p:txBody>
          <a:bodyPr/>
          <a:lstStyle/>
          <a:p>
            <a:r>
              <a:rPr lang="en-US" dirty="0"/>
              <a:t>ARTICLE 33 Inter-State cases Any High Contracting Party may refer to the Court any alleged breach of the provisions of the Convention and the Protocols thereto by another High Contracting Party.</a:t>
            </a:r>
          </a:p>
          <a:p>
            <a:r>
              <a:rPr lang="en-US" dirty="0"/>
              <a:t>ARTICLE 34 Individual applications The Court may receive applications from any person, nongovernmental </a:t>
            </a:r>
            <a:r>
              <a:rPr lang="en-US" dirty="0" err="1"/>
              <a:t>organisation</a:t>
            </a:r>
            <a:r>
              <a:rPr lang="en-US" dirty="0"/>
              <a:t> or group of individuals claiming to be the victim of a violation by one of the High Contracting Parties of the rights set forth in the Convention or the Protocols thereto. The High Contracting Parties undertake not to hinder in any way the effective exercise of this right.</a:t>
            </a:r>
            <a:endParaRPr lang="nl-NL" dirty="0"/>
          </a:p>
        </p:txBody>
      </p:sp>
    </p:spTree>
    <p:extLst>
      <p:ext uri="{BB962C8B-B14F-4D97-AF65-F5344CB8AC3E}">
        <p14:creationId xmlns:p14="http://schemas.microsoft.com/office/powerpoint/2010/main" val="120866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Admissibility</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a:t>Legal Persons &gt; </a:t>
            </a:r>
            <a:r>
              <a:rPr lang="nl-NL" dirty="0" err="1"/>
              <a:t>only</a:t>
            </a:r>
            <a:r>
              <a:rPr lang="nl-NL" dirty="0"/>
              <a:t> </a:t>
            </a:r>
            <a:r>
              <a:rPr lang="nl-NL" dirty="0" err="1"/>
              <a:t>after</a:t>
            </a:r>
            <a:r>
              <a:rPr lang="nl-NL" dirty="0"/>
              <a:t> </a:t>
            </a:r>
            <a:r>
              <a:rPr lang="nl-NL" dirty="0" err="1"/>
              <a:t>Stes</a:t>
            </a:r>
            <a:r>
              <a:rPr lang="nl-NL" dirty="0"/>
              <a:t> </a:t>
            </a:r>
            <a:r>
              <a:rPr lang="nl-NL" dirty="0" err="1"/>
              <a:t>Colas</a:t>
            </a:r>
            <a:r>
              <a:rPr lang="nl-NL" dirty="0"/>
              <a:t> Est (2002) </a:t>
            </a:r>
            <a:r>
              <a:rPr lang="nl-NL" dirty="0" err="1"/>
              <a:t>marginally</a:t>
            </a:r>
            <a:endParaRPr lang="nl-NL" dirty="0"/>
          </a:p>
          <a:p>
            <a:r>
              <a:rPr lang="nl-NL" dirty="0" err="1"/>
              <a:t>Groups</a:t>
            </a:r>
            <a:r>
              <a:rPr lang="nl-NL" dirty="0"/>
              <a:t> &gt; in </a:t>
            </a:r>
            <a:r>
              <a:rPr lang="nl-NL" dirty="0" err="1"/>
              <a:t>principle</a:t>
            </a:r>
            <a:r>
              <a:rPr lang="nl-NL" dirty="0"/>
              <a:t> </a:t>
            </a:r>
            <a:r>
              <a:rPr lang="nl-NL" dirty="0" err="1"/>
              <a:t>not</a:t>
            </a:r>
            <a:endParaRPr lang="nl-NL" dirty="0"/>
          </a:p>
          <a:p>
            <a:r>
              <a:rPr lang="nl-NL" dirty="0" err="1"/>
              <a:t>Inter</a:t>
            </a:r>
            <a:r>
              <a:rPr lang="nl-NL" dirty="0"/>
              <a:t>-State </a:t>
            </a:r>
            <a:r>
              <a:rPr lang="nl-NL" dirty="0" err="1"/>
              <a:t>Complaints</a:t>
            </a:r>
            <a:r>
              <a:rPr lang="nl-NL" dirty="0"/>
              <a:t> &gt; </a:t>
            </a:r>
            <a:r>
              <a:rPr lang="nl-NL" dirty="0" err="1"/>
              <a:t>only</a:t>
            </a:r>
            <a:r>
              <a:rPr lang="nl-NL" dirty="0"/>
              <a:t> a hand full</a:t>
            </a:r>
          </a:p>
          <a:p>
            <a:r>
              <a:rPr lang="nl-NL" dirty="0" err="1"/>
              <a:t>Individual</a:t>
            </a:r>
            <a:r>
              <a:rPr lang="nl-NL" dirty="0"/>
              <a:t> persons </a:t>
            </a:r>
          </a:p>
          <a:p>
            <a:pPr lvl="2"/>
            <a:r>
              <a:rPr lang="nl-NL" dirty="0" err="1"/>
              <a:t>ECtHR</a:t>
            </a:r>
            <a:r>
              <a:rPr lang="nl-NL" dirty="0"/>
              <a:t> </a:t>
            </a:r>
            <a:r>
              <a:rPr lang="nl-NL" dirty="0" err="1"/>
              <a:t>rejects</a:t>
            </a:r>
            <a:r>
              <a:rPr lang="nl-NL" dirty="0"/>
              <a:t>: Class action/</a:t>
            </a:r>
            <a:r>
              <a:rPr lang="nl-NL" dirty="0" err="1"/>
              <a:t>actio</a:t>
            </a:r>
            <a:r>
              <a:rPr lang="nl-NL" dirty="0"/>
              <a:t> </a:t>
            </a:r>
            <a:r>
              <a:rPr lang="nl-NL" dirty="0" err="1"/>
              <a:t>popularis</a:t>
            </a:r>
            <a:endParaRPr lang="nl-NL" dirty="0"/>
          </a:p>
          <a:p>
            <a:pPr lvl="2"/>
            <a:r>
              <a:rPr lang="nl-NL" dirty="0" err="1"/>
              <a:t>ECtHR</a:t>
            </a:r>
            <a:r>
              <a:rPr lang="nl-NL" dirty="0"/>
              <a:t> </a:t>
            </a:r>
            <a:r>
              <a:rPr lang="nl-NL" dirty="0" err="1"/>
              <a:t>rejects</a:t>
            </a:r>
            <a:r>
              <a:rPr lang="nl-NL" dirty="0"/>
              <a:t>: Legal persons as </a:t>
            </a:r>
            <a:r>
              <a:rPr lang="nl-NL" dirty="0" err="1"/>
              <a:t>claimants</a:t>
            </a:r>
            <a:endParaRPr lang="nl-NL" dirty="0"/>
          </a:p>
          <a:p>
            <a:pPr lvl="2"/>
            <a:r>
              <a:rPr lang="nl-NL" dirty="0" err="1"/>
              <a:t>ECtHR</a:t>
            </a:r>
            <a:r>
              <a:rPr lang="nl-NL" dirty="0"/>
              <a:t> </a:t>
            </a:r>
            <a:r>
              <a:rPr lang="nl-NL" dirty="0" err="1"/>
              <a:t>rejects</a:t>
            </a:r>
            <a:r>
              <a:rPr lang="nl-NL" dirty="0"/>
              <a:t>: In abstracto claims</a:t>
            </a:r>
          </a:p>
          <a:p>
            <a:pPr lvl="2"/>
            <a:r>
              <a:rPr lang="nl-NL" dirty="0" err="1"/>
              <a:t>ECtHR</a:t>
            </a:r>
            <a:r>
              <a:rPr lang="nl-NL" dirty="0"/>
              <a:t> </a:t>
            </a:r>
            <a:r>
              <a:rPr lang="nl-NL" dirty="0" err="1"/>
              <a:t>rejects</a:t>
            </a:r>
            <a:r>
              <a:rPr lang="nl-NL" dirty="0"/>
              <a:t>: A-priori cases</a:t>
            </a:r>
          </a:p>
          <a:p>
            <a:pPr lvl="2"/>
            <a:r>
              <a:rPr lang="nl-NL" dirty="0" err="1"/>
              <a:t>ECtHR</a:t>
            </a:r>
            <a:r>
              <a:rPr lang="nl-NL" dirty="0"/>
              <a:t> </a:t>
            </a:r>
            <a:r>
              <a:rPr lang="nl-NL" dirty="0" err="1"/>
              <a:t>rejects</a:t>
            </a:r>
            <a:r>
              <a:rPr lang="nl-NL" dirty="0"/>
              <a:t>: </a:t>
            </a:r>
            <a:r>
              <a:rPr lang="nl-NL" dirty="0" err="1"/>
              <a:t>Hypothetical</a:t>
            </a:r>
            <a:r>
              <a:rPr lang="nl-NL" dirty="0"/>
              <a:t> </a:t>
            </a:r>
            <a:r>
              <a:rPr lang="nl-NL" dirty="0" err="1"/>
              <a:t>complaints</a:t>
            </a:r>
            <a:endParaRPr lang="nl-NL" dirty="0"/>
          </a:p>
          <a:p>
            <a:pPr lvl="2"/>
            <a:r>
              <a:rPr lang="nl-NL" dirty="0" err="1"/>
              <a:t>ECtHR</a:t>
            </a:r>
            <a:r>
              <a:rPr lang="nl-NL" dirty="0"/>
              <a:t> </a:t>
            </a:r>
            <a:r>
              <a:rPr lang="nl-NL" dirty="0" err="1"/>
              <a:t>rejects</a:t>
            </a:r>
            <a:r>
              <a:rPr lang="nl-NL" dirty="0"/>
              <a:t>: claims </a:t>
            </a:r>
            <a:r>
              <a:rPr lang="nl-NL" dirty="0" err="1"/>
              <a:t>about</a:t>
            </a:r>
            <a:r>
              <a:rPr lang="nl-NL" dirty="0"/>
              <a:t> </a:t>
            </a:r>
            <a:r>
              <a:rPr lang="nl-NL" dirty="0" err="1"/>
              <a:t>minimal</a:t>
            </a:r>
            <a:r>
              <a:rPr lang="nl-NL" dirty="0"/>
              <a:t> </a:t>
            </a:r>
            <a:r>
              <a:rPr lang="nl-NL" dirty="0" err="1"/>
              <a:t>harm</a:t>
            </a:r>
            <a:r>
              <a:rPr lang="nl-NL" dirty="0"/>
              <a:t> (De </a:t>
            </a:r>
            <a:r>
              <a:rPr lang="nl-NL" dirty="0" err="1"/>
              <a:t>minimis</a:t>
            </a:r>
            <a:r>
              <a:rPr lang="nl-NL" dirty="0"/>
              <a:t> </a:t>
            </a:r>
            <a:r>
              <a:rPr lang="nl-NL" dirty="0" err="1"/>
              <a:t>rule</a:t>
            </a:r>
            <a:r>
              <a:rPr lang="nl-NL" dirty="0"/>
              <a:t>)</a:t>
            </a:r>
          </a:p>
          <a:p>
            <a:pPr lvl="2"/>
            <a:r>
              <a:rPr lang="nl-NL" dirty="0" err="1"/>
              <a:t>ECtHR</a:t>
            </a:r>
            <a:r>
              <a:rPr lang="nl-NL" dirty="0"/>
              <a:t> </a:t>
            </a:r>
            <a:r>
              <a:rPr lang="nl-NL" dirty="0" err="1"/>
              <a:t>rejects</a:t>
            </a:r>
            <a:r>
              <a:rPr lang="nl-NL" dirty="0"/>
              <a:t>: claims </a:t>
            </a:r>
            <a:r>
              <a:rPr lang="nl-NL" dirty="0" err="1"/>
              <a:t>about</a:t>
            </a:r>
            <a:r>
              <a:rPr lang="nl-NL" dirty="0"/>
              <a:t> </a:t>
            </a:r>
            <a:r>
              <a:rPr lang="nl-NL" dirty="0" err="1"/>
              <a:t>societal</a:t>
            </a:r>
            <a:r>
              <a:rPr lang="nl-NL" dirty="0"/>
              <a:t> </a:t>
            </a:r>
            <a:r>
              <a:rPr lang="nl-NL" dirty="0" err="1"/>
              <a:t>interests</a:t>
            </a:r>
            <a:r>
              <a:rPr lang="nl-NL" dirty="0"/>
              <a:t> &gt; </a:t>
            </a:r>
            <a:r>
              <a:rPr lang="nl-NL" dirty="0" err="1"/>
              <a:t>only</a:t>
            </a:r>
            <a:r>
              <a:rPr lang="nl-NL" dirty="0"/>
              <a:t> </a:t>
            </a:r>
            <a:r>
              <a:rPr lang="nl-NL" dirty="0" err="1"/>
              <a:t>individual</a:t>
            </a:r>
            <a:r>
              <a:rPr lang="nl-NL" dirty="0"/>
              <a:t> </a:t>
            </a:r>
            <a:r>
              <a:rPr lang="nl-NL" dirty="0" err="1"/>
              <a:t>interests</a:t>
            </a:r>
            <a:r>
              <a:rPr lang="nl-NL" dirty="0"/>
              <a:t>: </a:t>
            </a:r>
            <a:r>
              <a:rPr lang="nl-NL" dirty="0" err="1"/>
              <a:t>autonomy</a:t>
            </a:r>
            <a:r>
              <a:rPr lang="nl-NL" dirty="0"/>
              <a:t>, </a:t>
            </a:r>
            <a:r>
              <a:rPr lang="nl-NL" dirty="0" err="1"/>
              <a:t>freedom</a:t>
            </a:r>
            <a:r>
              <a:rPr lang="nl-NL" dirty="0"/>
              <a:t>, </a:t>
            </a:r>
            <a:r>
              <a:rPr lang="nl-NL" dirty="0" err="1"/>
              <a:t>dignity</a:t>
            </a:r>
            <a:endParaRPr lang="nl-NL" dirty="0"/>
          </a:p>
          <a:p>
            <a:endParaRPr lang="nl-NL" dirty="0"/>
          </a:p>
        </p:txBody>
      </p:sp>
    </p:spTree>
    <p:extLst>
      <p:ext uri="{BB962C8B-B14F-4D97-AF65-F5344CB8AC3E}">
        <p14:creationId xmlns:p14="http://schemas.microsoft.com/office/powerpoint/2010/main" val="4919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Original </a:t>
            </a:r>
            <a:r>
              <a:rPr lang="nl-NL" dirty="0" err="1"/>
              <a:t>Convention</a:t>
            </a:r>
            <a:endParaRPr lang="nl-NL" dirty="0"/>
          </a:p>
        </p:txBody>
      </p:sp>
      <p:pic>
        <p:nvPicPr>
          <p:cNvPr id="4" name="Tijdelijke aanduiding voor inhoud 3"/>
          <p:cNvPicPr>
            <a:picLocks noGrp="1" noChangeAspect="1"/>
          </p:cNvPicPr>
          <p:nvPr>
            <p:ph idx="1"/>
          </p:nvPr>
        </p:nvPicPr>
        <p:blipFill>
          <a:blip r:embed="rId2"/>
          <a:stretch>
            <a:fillRect/>
          </a:stretch>
        </p:blipFill>
        <p:spPr>
          <a:xfrm>
            <a:off x="838200" y="1402639"/>
            <a:ext cx="8712991" cy="4306376"/>
          </a:xfrm>
          <a:prstGeom prst="rect">
            <a:avLst/>
          </a:prstGeom>
        </p:spPr>
      </p:pic>
    </p:spTree>
    <p:extLst>
      <p:ext uri="{BB962C8B-B14F-4D97-AF65-F5344CB8AC3E}">
        <p14:creationId xmlns:p14="http://schemas.microsoft.com/office/powerpoint/2010/main" val="294581777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654</Words>
  <Application>Microsoft Office PowerPoint</Application>
  <PresentationFormat>Breedbeeld</PresentationFormat>
  <Paragraphs>64</Paragraphs>
  <Slides>55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55</vt:i4>
      </vt:variant>
    </vt:vector>
  </HeadingPairs>
  <TitlesOfParts>
    <vt:vector size="59" baseType="lpstr">
      <vt:lpstr>Arial</vt:lpstr>
      <vt:lpstr>Calibri</vt:lpstr>
      <vt:lpstr>Calibri Light</vt:lpstr>
      <vt:lpstr>Kantoorthema</vt:lpstr>
      <vt:lpstr>Where is the harm? Calculating the damages afforded in privacy cases by the European Court of Human Rights</vt:lpstr>
      <vt:lpstr>European Convention on Human Rights</vt:lpstr>
      <vt:lpstr>Living instrument doctrine</vt:lpstr>
      <vt:lpstr>Living instrument doctrine</vt:lpstr>
      <vt:lpstr>Living instrument doctrine</vt:lpstr>
      <vt:lpstr>Courts </vt:lpstr>
      <vt:lpstr>Admissibility</vt:lpstr>
      <vt:lpstr>Admissibility</vt:lpstr>
      <vt:lpstr>Original Convention</vt:lpstr>
      <vt:lpstr>Rules of the Court</vt:lpstr>
      <vt:lpstr>Members</vt:lpstr>
      <vt:lpstr>Members</vt:lpstr>
      <vt:lpstr>Members</vt:lpstr>
      <vt:lpstr>Analysis of case law</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the harm?</dc:title>
  <dc:creator>Bart Van der Sloot</dc:creator>
  <cp:lastModifiedBy>Bart Van der Sloot</cp:lastModifiedBy>
  <cp:revision>8</cp:revision>
  <dcterms:created xsi:type="dcterms:W3CDTF">2017-05-07T15:31:07Z</dcterms:created>
  <dcterms:modified xsi:type="dcterms:W3CDTF">2017-05-07T22:07:57Z</dcterms:modified>
</cp:coreProperties>
</file>