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2" r:id="rId6"/>
    <p:sldId id="266" r:id="rId7"/>
    <p:sldId id="264" r:id="rId8"/>
    <p:sldId id="259" r:id="rId9"/>
    <p:sldId id="268" r:id="rId10"/>
    <p:sldId id="269" r:id="rId11"/>
    <p:sldId id="267" r:id="rId12"/>
    <p:sldId id="270" r:id="rId13"/>
    <p:sldId id="271" r:id="rId14"/>
    <p:sldId id="272" r:id="rId15"/>
    <p:sldId id="273" r:id="rId16"/>
    <p:sldId id="274" r:id="rId17"/>
    <p:sldId id="275" r:id="rId18"/>
    <p:sldId id="276" r:id="rId19"/>
    <p:sldId id="260" r:id="rId20"/>
    <p:sldId id="277" r:id="rId21"/>
    <p:sldId id="283" r:id="rId22"/>
    <p:sldId id="284" r:id="rId23"/>
    <p:sldId id="261" r:id="rId24"/>
    <p:sldId id="285" r:id="rId25"/>
    <p:sldId id="298" r:id="rId26"/>
    <p:sldId id="299"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300" r:id="rId40"/>
    <p:sldId id="302" r:id="rId41"/>
    <p:sldId id="303" r:id="rId42"/>
    <p:sldId id="301" r:id="rId43"/>
    <p:sldId id="304" r:id="rId44"/>
    <p:sldId id="305" r:id="rId45"/>
    <p:sldId id="306" r:id="rId46"/>
    <p:sldId id="307" r:id="rId47"/>
    <p:sldId id="308" r:id="rId4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3A0E0E9-7177-49CA-B25B-0DB4FB4AD53E}" type="datetimeFigureOut">
              <a:rPr lang="nl-NL" smtClean="0"/>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363021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3A0E0E9-7177-49CA-B25B-0DB4FB4AD53E}" type="datetimeFigureOut">
              <a:rPr lang="nl-NL" smtClean="0"/>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175494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3A0E0E9-7177-49CA-B25B-0DB4FB4AD53E}" type="datetimeFigureOut">
              <a:rPr lang="nl-NL" smtClean="0"/>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370804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3A0E0E9-7177-49CA-B25B-0DB4FB4AD53E}" type="datetimeFigureOut">
              <a:rPr lang="nl-NL" smtClean="0"/>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376832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3A0E0E9-7177-49CA-B25B-0DB4FB4AD53E}" type="datetimeFigureOut">
              <a:rPr lang="nl-NL" smtClean="0"/>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345536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3A0E0E9-7177-49CA-B25B-0DB4FB4AD53E}" type="datetimeFigureOut">
              <a:rPr lang="nl-NL" smtClean="0"/>
              <a:t>12-4-2017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33652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3A0E0E9-7177-49CA-B25B-0DB4FB4AD53E}" type="datetimeFigureOut">
              <a:rPr lang="nl-NL" smtClean="0"/>
              <a:t>12-4-2017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238359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3A0E0E9-7177-49CA-B25B-0DB4FB4AD53E}" type="datetimeFigureOut">
              <a:rPr lang="nl-NL" smtClean="0"/>
              <a:t>12-4-2017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166912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3A0E0E9-7177-49CA-B25B-0DB4FB4AD53E}" type="datetimeFigureOut">
              <a:rPr lang="nl-NL" smtClean="0"/>
              <a:t>12-4-2017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391778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3A0E0E9-7177-49CA-B25B-0DB4FB4AD53E}" type="datetimeFigureOut">
              <a:rPr lang="nl-NL" smtClean="0"/>
              <a:t>12-4-2017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388190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3A0E0E9-7177-49CA-B25B-0DB4FB4AD53E}" type="datetimeFigureOut">
              <a:rPr lang="nl-NL" smtClean="0"/>
              <a:t>12-4-2017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106AF9-9717-4662-94AA-4D49F53F0F8F}" type="slidenum">
              <a:rPr lang="nl-NL" smtClean="0"/>
              <a:t>‹nr.›</a:t>
            </a:fld>
            <a:endParaRPr lang="nl-NL"/>
          </a:p>
        </p:txBody>
      </p:sp>
    </p:spTree>
    <p:extLst>
      <p:ext uri="{BB962C8B-B14F-4D97-AF65-F5344CB8AC3E}">
        <p14:creationId xmlns:p14="http://schemas.microsoft.com/office/powerpoint/2010/main" val="375686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0E0E9-7177-49CA-B25B-0DB4FB4AD53E}" type="datetimeFigureOut">
              <a:rPr lang="nl-NL" smtClean="0"/>
              <a:t>12-4-2017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06AF9-9717-4662-94AA-4D49F53F0F8F}" type="slidenum">
              <a:rPr lang="nl-NL" smtClean="0"/>
              <a:t>‹nr.›</a:t>
            </a:fld>
            <a:endParaRPr lang="nl-NL"/>
          </a:p>
        </p:txBody>
      </p:sp>
    </p:spTree>
    <p:extLst>
      <p:ext uri="{BB962C8B-B14F-4D97-AF65-F5344CB8AC3E}">
        <p14:creationId xmlns:p14="http://schemas.microsoft.com/office/powerpoint/2010/main" val="672641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iPMtbS6iDBQ"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Wat kan en mag je doen met big data? </a:t>
            </a:r>
          </a:p>
        </p:txBody>
      </p:sp>
      <p:sp>
        <p:nvSpPr>
          <p:cNvPr id="3" name="Ondertitel 2"/>
          <p:cNvSpPr>
            <a:spLocks noGrp="1"/>
          </p:cNvSpPr>
          <p:nvPr>
            <p:ph type="subTitle" idx="1"/>
          </p:nvPr>
        </p:nvSpPr>
        <p:spPr/>
        <p:txBody>
          <a:bodyPr>
            <a:normAutofit fontScale="92500" lnSpcReduction="20000"/>
          </a:bodyPr>
          <a:lstStyle/>
          <a:p>
            <a:r>
              <a:rPr lang="nl-NL" dirty="0"/>
              <a:t>Bart van der Sloot</a:t>
            </a:r>
          </a:p>
          <a:p>
            <a:r>
              <a:rPr lang="en-US" dirty="0"/>
              <a:t>Senior Researcher</a:t>
            </a:r>
            <a:br>
              <a:rPr lang="en-US" dirty="0"/>
            </a:br>
            <a:r>
              <a:rPr lang="en-US" dirty="0"/>
              <a:t>Tilburg Institute for Law, Technology, and Society (TILT)</a:t>
            </a:r>
            <a:br>
              <a:rPr lang="en-US" dirty="0"/>
            </a:br>
            <a:r>
              <a:rPr lang="en-US" dirty="0"/>
              <a:t>Tilburg University, Netherlands</a:t>
            </a:r>
          </a:p>
          <a:p>
            <a:r>
              <a:rPr lang="en-US" dirty="0">
                <a:hlinkClick r:id="rId2"/>
              </a:rPr>
              <a:t>www.bartvandersloot.nl</a:t>
            </a:r>
            <a:r>
              <a:rPr lang="en-US" dirty="0"/>
              <a:t> </a:t>
            </a:r>
            <a:endParaRPr lang="nl-NL" dirty="0"/>
          </a:p>
        </p:txBody>
      </p:sp>
    </p:spTree>
    <p:extLst>
      <p:ext uri="{BB962C8B-B14F-4D97-AF65-F5344CB8AC3E}">
        <p14:creationId xmlns:p14="http://schemas.microsoft.com/office/powerpoint/2010/main" val="289761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Definitie van Big Data</a:t>
            </a:r>
          </a:p>
        </p:txBody>
      </p:sp>
      <p:sp>
        <p:nvSpPr>
          <p:cNvPr id="3" name="Tijdelijke aanduiding voor inhoud 2"/>
          <p:cNvSpPr>
            <a:spLocks noGrp="1"/>
          </p:cNvSpPr>
          <p:nvPr>
            <p:ph idx="1"/>
          </p:nvPr>
        </p:nvSpPr>
        <p:spPr>
          <a:xfrm>
            <a:off x="1981200" y="1600200"/>
            <a:ext cx="8229600" cy="4637112"/>
          </a:xfrm>
        </p:spPr>
        <p:txBody>
          <a:bodyPr>
            <a:normAutofit fontScale="55000" lnSpcReduction="20000"/>
          </a:bodyPr>
          <a:lstStyle/>
          <a:p>
            <a:pPr lvl="0"/>
            <a:r>
              <a:rPr lang="en-US" dirty="0"/>
              <a:t>The Estonian DPA describes Big Data as ‘collected and processed open datasets, which are defined by quantity, plurality of data formats and data origination and processing speed.’</a:t>
            </a:r>
            <a:endParaRPr lang="nl-NL" dirty="0"/>
          </a:p>
          <a:p>
            <a:pPr lvl="0"/>
            <a:r>
              <a:rPr lang="en-US" dirty="0"/>
              <a:t>The Luxembourg DPA: ‘</a:t>
            </a:r>
            <a:r>
              <a:rPr lang="en-GB" dirty="0"/>
              <a:t>Big Data stems from the collection of large structured or unstructured datasets, the possible merger of such datasets as well as the analysis of these data through computer algorithms. It usually refers to datasets which cannot be stored, managed and analysed with average technical means due to their size. Personal data can also be a part of Big Data but Big Data usually extends beyond that, containing aggregated and anonymous data.’</a:t>
            </a:r>
            <a:endParaRPr lang="nl-NL" dirty="0"/>
          </a:p>
          <a:p>
            <a:pPr lvl="0"/>
            <a:r>
              <a:rPr lang="en-US" dirty="0"/>
              <a:t>The Dutch DPA: ‘Big Data is all about collecting as much information as possible ; storing it in ever larger databases ; combining data that is collected for different purposes ; and applying algorithms to find correlations and unexpected new information.’ </a:t>
            </a:r>
            <a:endParaRPr lang="nl-NL" dirty="0"/>
          </a:p>
          <a:p>
            <a:pPr lvl="0"/>
            <a:r>
              <a:rPr lang="en-GB" dirty="0"/>
              <a:t>The Slovenian DPA: ‘Big Data is a broad term for processing of large amounts of different types of data, including personal data, acquired from multiple sources in various formats. Big Data revolves around predictive analytics – acquiring new knowledge from large data sets which requires new and more powerful processing applications.’</a:t>
            </a:r>
            <a:endParaRPr lang="nl-NL" dirty="0"/>
          </a:p>
          <a:p>
            <a:pPr lvl="0"/>
            <a:r>
              <a:rPr lang="en-GB" dirty="0"/>
              <a:t>The UK DPA: </a:t>
            </a:r>
            <a:r>
              <a:rPr lang="en-US" dirty="0"/>
              <a:t>‘repurposing data; using algorithms to find correlations in datasets rather than constructing traditional queries; and bringing together data from a variety of sources, including structured and unstructured data.’ </a:t>
            </a:r>
            <a:endParaRPr lang="nl-NL" dirty="0"/>
          </a:p>
          <a:p>
            <a:pPr lvl="0"/>
            <a:r>
              <a:rPr lang="en-GB" dirty="0"/>
              <a:t>The Swedish DPA argues that </a:t>
            </a:r>
            <a:r>
              <a:rPr lang="en-US" dirty="0"/>
              <a:t>‘the concept is used for situations where large amounts of data are gathered in order to be made available for different purposes, not always precisely determined in advance.’</a:t>
            </a:r>
            <a:endParaRPr lang="nl-NL" dirty="0"/>
          </a:p>
        </p:txBody>
      </p:sp>
    </p:spTree>
    <p:extLst>
      <p:ext uri="{BB962C8B-B14F-4D97-AF65-F5344CB8AC3E}">
        <p14:creationId xmlns:p14="http://schemas.microsoft.com/office/powerpoint/2010/main" val="411450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Big Data is een relatief concept</a:t>
            </a:r>
            <a:endParaRPr lang="en-US" dirty="0"/>
          </a:p>
        </p:txBody>
      </p:sp>
      <p:sp>
        <p:nvSpPr>
          <p:cNvPr id="3" name="Content Placeholder 2"/>
          <p:cNvSpPr>
            <a:spLocks noGrp="1"/>
          </p:cNvSpPr>
          <p:nvPr>
            <p:ph idx="1"/>
          </p:nvPr>
        </p:nvSpPr>
        <p:spPr/>
        <p:txBody>
          <a:bodyPr>
            <a:normAutofit/>
          </a:bodyPr>
          <a:lstStyle/>
          <a:p>
            <a:r>
              <a:rPr lang="en-GB" i="1" dirty="0"/>
              <a:t>Gartner Report</a:t>
            </a:r>
            <a:r>
              <a:rPr lang="en-GB" dirty="0"/>
              <a:t>: increasing volume (amount of data), velocity (speed of data processing), and variety (range of data types and sources).</a:t>
            </a:r>
          </a:p>
          <a:p>
            <a:r>
              <a:rPr lang="nl-NL" i="1" dirty="0"/>
              <a:t>Value</a:t>
            </a:r>
            <a:r>
              <a:rPr lang="nl-NL" dirty="0"/>
              <a:t> (Dijcks, 2012; </a:t>
            </a:r>
            <a:r>
              <a:rPr lang="nl-NL" dirty="0" err="1"/>
              <a:t>Dumbill</a:t>
            </a:r>
            <a:r>
              <a:rPr lang="nl-NL" dirty="0"/>
              <a:t>, 2013), </a:t>
            </a:r>
            <a:r>
              <a:rPr lang="nl-NL" i="1" dirty="0" err="1"/>
              <a:t>Variability</a:t>
            </a:r>
            <a:r>
              <a:rPr lang="nl-NL" dirty="0"/>
              <a:t> (Hopkins &amp; </a:t>
            </a:r>
            <a:r>
              <a:rPr lang="nl-NL" dirty="0" err="1"/>
              <a:t>Evelson</a:t>
            </a:r>
            <a:r>
              <a:rPr lang="nl-NL" dirty="0"/>
              <a:t>, 2011; Tech America Foundation, 2012), </a:t>
            </a:r>
            <a:r>
              <a:rPr lang="nl-NL" i="1" dirty="0" err="1"/>
              <a:t>Veracity</a:t>
            </a:r>
            <a:r>
              <a:rPr lang="nl-NL" dirty="0"/>
              <a:t> (IBM, 2015),</a:t>
            </a:r>
            <a:r>
              <a:rPr lang="nl-NL" i="1" dirty="0"/>
              <a:t>Virtual</a:t>
            </a:r>
            <a:r>
              <a:rPr lang="nl-NL" dirty="0"/>
              <a:t> (</a:t>
            </a:r>
            <a:r>
              <a:rPr lang="nl-NL" dirty="0" err="1"/>
              <a:t>Zikopoulos</a:t>
            </a:r>
            <a:r>
              <a:rPr lang="nl-NL" dirty="0"/>
              <a:t> et al 11; </a:t>
            </a:r>
            <a:r>
              <a:rPr lang="nl-NL" dirty="0" err="1"/>
              <a:t>Akerkar</a:t>
            </a:r>
            <a:r>
              <a:rPr lang="nl-NL" dirty="0"/>
              <a:t> et al 2015).</a:t>
            </a:r>
          </a:p>
        </p:txBody>
      </p:sp>
    </p:spTree>
    <p:extLst>
      <p:ext uri="{BB962C8B-B14F-4D97-AF65-F5344CB8AC3E}">
        <p14:creationId xmlns:p14="http://schemas.microsoft.com/office/powerpoint/2010/main" val="70590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Big Data is een koepelterm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8375248" cy="4358335"/>
          </a:xfrm>
          <a:prstGeom prst="rect">
            <a:avLst/>
          </a:prstGeom>
        </p:spPr>
      </p:pic>
    </p:spTree>
    <p:extLst>
      <p:ext uri="{BB962C8B-B14F-4D97-AF65-F5344CB8AC3E}">
        <p14:creationId xmlns:p14="http://schemas.microsoft.com/office/powerpoint/2010/main" val="2746446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Big Data is een koepelterm </a:t>
            </a:r>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9914681" cy="4264007"/>
          </a:xfrm>
          <a:prstGeom prst="rect">
            <a:avLst/>
          </a:prstGeom>
        </p:spPr>
      </p:pic>
    </p:spTree>
    <p:extLst>
      <p:ext uri="{BB962C8B-B14F-4D97-AF65-F5344CB8AC3E}">
        <p14:creationId xmlns:p14="http://schemas.microsoft.com/office/powerpoint/2010/main" val="49583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Big Data is een koepelterm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809" y="1690688"/>
            <a:ext cx="9096740" cy="4316573"/>
          </a:xfrm>
          <a:prstGeom prst="rect">
            <a:avLst/>
          </a:prstGeom>
        </p:spPr>
      </p:pic>
    </p:spTree>
    <p:extLst>
      <p:ext uri="{BB962C8B-B14F-4D97-AF65-F5344CB8AC3E}">
        <p14:creationId xmlns:p14="http://schemas.microsoft.com/office/powerpoint/2010/main" val="226275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Big Data is een koepelterm </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8786592" cy="4656894"/>
          </a:xfrm>
          <a:prstGeom prst="rect">
            <a:avLst/>
          </a:prstGeom>
        </p:spPr>
      </p:pic>
    </p:spTree>
    <p:extLst>
      <p:ext uri="{BB962C8B-B14F-4D97-AF65-F5344CB8AC3E}">
        <p14:creationId xmlns:p14="http://schemas.microsoft.com/office/powerpoint/2010/main" val="192376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Big Data is een koepelterm </a:t>
            </a:r>
          </a:p>
        </p:txBody>
      </p:sp>
      <p:sp>
        <p:nvSpPr>
          <p:cNvPr id="4" name="AutoShape 2" descr="Afbeeldingsresultaat voor profilin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940" y="1804975"/>
            <a:ext cx="7349923" cy="4152707"/>
          </a:xfrm>
          <a:prstGeom prst="rect">
            <a:avLst/>
          </a:prstGeom>
        </p:spPr>
      </p:pic>
    </p:spTree>
    <p:extLst>
      <p:ext uri="{BB962C8B-B14F-4D97-AF65-F5344CB8AC3E}">
        <p14:creationId xmlns:p14="http://schemas.microsoft.com/office/powerpoint/2010/main" val="2649529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Big Data is een koepelterm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690688"/>
            <a:ext cx="7206205" cy="4599254"/>
          </a:xfrm>
          <a:prstGeom prst="rect">
            <a:avLst/>
          </a:prstGeom>
        </p:spPr>
      </p:pic>
    </p:spTree>
    <p:extLst>
      <p:ext uri="{BB962C8B-B14F-4D97-AF65-F5344CB8AC3E}">
        <p14:creationId xmlns:p14="http://schemas.microsoft.com/office/powerpoint/2010/main" val="371105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Big Data is een koepelterm </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1838204"/>
            <a:ext cx="7818458" cy="4425542"/>
          </a:xfrm>
          <a:prstGeom prst="rect">
            <a:avLst/>
          </a:prstGeom>
        </p:spPr>
      </p:pic>
    </p:spTree>
    <p:extLst>
      <p:ext uri="{BB962C8B-B14F-4D97-AF65-F5344CB8AC3E}">
        <p14:creationId xmlns:p14="http://schemas.microsoft.com/office/powerpoint/2010/main" val="381137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Voor- en nadelen van Big Data</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09564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Overzicht</a:t>
            </a:r>
          </a:p>
        </p:txBody>
      </p:sp>
      <p:sp>
        <p:nvSpPr>
          <p:cNvPr id="3" name="Tijdelijke aanduiding voor inhoud 2"/>
          <p:cNvSpPr>
            <a:spLocks noGrp="1"/>
          </p:cNvSpPr>
          <p:nvPr>
            <p:ph idx="1"/>
          </p:nvPr>
        </p:nvSpPr>
        <p:spPr/>
        <p:txBody>
          <a:bodyPr>
            <a:normAutofit lnSpcReduction="10000"/>
          </a:bodyPr>
          <a:lstStyle/>
          <a:p>
            <a:r>
              <a:rPr lang="nl-NL" dirty="0"/>
              <a:t>(1) Technologische ontwikkelingen</a:t>
            </a:r>
            <a:br>
              <a:rPr lang="nl-NL" dirty="0"/>
            </a:br>
            <a:endParaRPr lang="nl-NL" dirty="0"/>
          </a:p>
          <a:p>
            <a:r>
              <a:rPr lang="nl-NL" dirty="0"/>
              <a:t>(2) Wat is Big Data?</a:t>
            </a:r>
            <a:br>
              <a:rPr lang="nl-NL" dirty="0"/>
            </a:br>
            <a:endParaRPr lang="nl-NL" dirty="0"/>
          </a:p>
          <a:p>
            <a:r>
              <a:rPr lang="nl-NL" dirty="0"/>
              <a:t>(3) Voor- en nadelen van Big Data?</a:t>
            </a:r>
            <a:br>
              <a:rPr lang="nl-NL" dirty="0"/>
            </a:br>
            <a:endParaRPr lang="nl-NL" dirty="0"/>
          </a:p>
          <a:p>
            <a:r>
              <a:rPr lang="nl-NL" dirty="0"/>
              <a:t>(4) Hoe verhoudt Big Data zich tot het recht op privacy en gegevensbescherming?</a:t>
            </a:r>
          </a:p>
          <a:p>
            <a:endParaRPr lang="nl-NL" dirty="0"/>
          </a:p>
          <a:p>
            <a:r>
              <a:rPr lang="nl-NL" dirty="0"/>
              <a:t>(5) Wat kan en mag je met Big Data?</a:t>
            </a:r>
          </a:p>
          <a:p>
            <a:endParaRPr lang="nl-NL" dirty="0"/>
          </a:p>
        </p:txBody>
      </p:sp>
    </p:spTree>
    <p:extLst>
      <p:ext uri="{BB962C8B-B14F-4D97-AF65-F5344CB8AC3E}">
        <p14:creationId xmlns:p14="http://schemas.microsoft.com/office/powerpoint/2010/main" val="167914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Grote investeringen in Big Data</a:t>
            </a:r>
            <a:endParaRPr lang="en-US" dirty="0"/>
          </a:p>
        </p:txBody>
      </p:sp>
      <p:sp>
        <p:nvSpPr>
          <p:cNvPr id="3" name="Content Placeholder 2"/>
          <p:cNvSpPr>
            <a:spLocks noGrp="1"/>
          </p:cNvSpPr>
          <p:nvPr>
            <p:ph idx="1"/>
          </p:nvPr>
        </p:nvSpPr>
        <p:spPr>
          <a:xfrm>
            <a:off x="1981200" y="1340768"/>
            <a:ext cx="8229600" cy="4968552"/>
          </a:xfrm>
        </p:spPr>
        <p:txBody>
          <a:bodyPr>
            <a:noAutofit/>
          </a:bodyPr>
          <a:lstStyle/>
          <a:p>
            <a:pPr lvl="0"/>
            <a:r>
              <a:rPr lang="en-GB" sz="1500" dirty="0"/>
              <a:t>In the United States, more than $ 200 million was reserved for a research and development initiative for Big Data, to be spent by six federal government departments;</a:t>
            </a:r>
            <a:r>
              <a:rPr lang="en-GB" sz="1500" baseline="30000" dirty="0"/>
              <a:t> </a:t>
            </a:r>
            <a:r>
              <a:rPr lang="en-GB" sz="1500" dirty="0"/>
              <a:t>the army invested the most in Big Data projects, namely $ 250 million;</a:t>
            </a:r>
            <a:r>
              <a:rPr lang="en-GB" sz="1500" baseline="30000" dirty="0"/>
              <a:t> </a:t>
            </a:r>
            <a:r>
              <a:rPr lang="en-GB" sz="1500" dirty="0"/>
              <a:t>$ 160 million was invested in a smart cities initiative, investing in 25 collaborations focused on data usage.</a:t>
            </a:r>
            <a:r>
              <a:rPr lang="en-GB" sz="1500" baseline="30000" dirty="0"/>
              <a:t> </a:t>
            </a:r>
            <a:endParaRPr lang="en-US" sz="1500" dirty="0"/>
          </a:p>
          <a:p>
            <a:pPr lvl="0"/>
            <a:r>
              <a:rPr lang="en-GB" sz="1500" dirty="0"/>
              <a:t> In the United Kingdom, £ 159 million was spent on high-quality computer and network infrastructure,</a:t>
            </a:r>
            <a:r>
              <a:rPr lang="en-GB" sz="1500" baseline="30000" dirty="0"/>
              <a:t> </a:t>
            </a:r>
            <a:r>
              <a:rPr lang="en-GB" sz="1500" dirty="0"/>
              <a:t>there are £ 189 million in investments to support Big Data and to develop the data infrastructure of the UK and £ 10.7 million will be spent on a </a:t>
            </a:r>
            <a:r>
              <a:rPr lang="en-GB" sz="1500" dirty="0" err="1"/>
              <a:t>center</a:t>
            </a:r>
            <a:r>
              <a:rPr lang="en-GB" sz="1500" dirty="0"/>
              <a:t> for Big Data and space technologies.</a:t>
            </a:r>
            <a:r>
              <a:rPr lang="en-GB" sz="1500" baseline="30000" dirty="0"/>
              <a:t> </a:t>
            </a:r>
            <a:r>
              <a:rPr lang="en-GB" sz="1500" dirty="0"/>
              <a:t>In addition, £ 42 million will be spent on the Alan Turing Institute for analysis and application of big data, £ 50 million for 'The Digital Catapult', where researchers and industry are brought together to come up with innovative products and lastly, the Minister of Universities and Science in February 2014 announced a new investment of £ 73 million in Big Data. This is used for bioinformatics, open data projects, research and the use of environmental data. </a:t>
            </a:r>
            <a:endParaRPr lang="en-US" sz="1500" dirty="0"/>
          </a:p>
          <a:p>
            <a:pPr lvl="0"/>
            <a:r>
              <a:rPr lang="en-GB" sz="1500" dirty="0"/>
              <a:t>In South-Africa, the government has invested 2 billion South-African Rand, approximately € 126.8 million, in the Square Kilometre Array (SKA) project. A project which revolves around very large data sets. </a:t>
            </a:r>
            <a:endParaRPr lang="en-US" sz="1500" dirty="0"/>
          </a:p>
          <a:p>
            <a:pPr lvl="0"/>
            <a:r>
              <a:rPr lang="en-GB" sz="1500" dirty="0"/>
              <a:t>In France, seven research projects related to Big Data were given € 11.5 million. </a:t>
            </a:r>
            <a:endParaRPr lang="en-US" sz="1500" dirty="0"/>
          </a:p>
          <a:p>
            <a:pPr lvl="0"/>
            <a:r>
              <a:rPr lang="en-GB" sz="1500" dirty="0"/>
              <a:t>In Germany, the Ministry of Education and Research invested € 10 million in Big Data research institutes and € 20 million in Big Data research; this ministry will also invest approximately € 6.4 million in the project </a:t>
            </a:r>
            <a:r>
              <a:rPr lang="en-GB" sz="1500" dirty="0" err="1"/>
              <a:t>Abida</a:t>
            </a:r>
            <a:r>
              <a:rPr lang="en-GB" sz="1500" dirty="0"/>
              <a:t>, a four-year interdisciplinary research project on the social and economic effects of large data sets.</a:t>
            </a:r>
            <a:endParaRPr lang="en-US" sz="1500" dirty="0"/>
          </a:p>
        </p:txBody>
      </p:sp>
    </p:spTree>
    <p:extLst>
      <p:ext uri="{BB962C8B-B14F-4D97-AF65-F5344CB8AC3E}">
        <p14:creationId xmlns:p14="http://schemas.microsoft.com/office/powerpoint/2010/main" val="256533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Voordelen</a:t>
            </a:r>
          </a:p>
        </p:txBody>
      </p:sp>
      <p:sp>
        <p:nvSpPr>
          <p:cNvPr id="3" name="Tijdelijke aanduiding voor inhoud 2"/>
          <p:cNvSpPr>
            <a:spLocks noGrp="1"/>
          </p:cNvSpPr>
          <p:nvPr>
            <p:ph idx="1"/>
          </p:nvPr>
        </p:nvSpPr>
        <p:spPr/>
        <p:txBody>
          <a:bodyPr/>
          <a:lstStyle/>
          <a:p>
            <a:r>
              <a:rPr lang="nl-NL" dirty="0"/>
              <a:t>Benutten van reeds verzamelde data</a:t>
            </a:r>
          </a:p>
          <a:p>
            <a:r>
              <a:rPr lang="nl-NL" dirty="0"/>
              <a:t>Mogelijkheid tot koppelen verschillende data </a:t>
            </a:r>
          </a:p>
          <a:p>
            <a:r>
              <a:rPr lang="nl-NL" dirty="0"/>
              <a:t>Efficiency voordelen</a:t>
            </a:r>
          </a:p>
          <a:p>
            <a:r>
              <a:rPr lang="nl-NL" dirty="0"/>
              <a:t>Nieuwe inzichten</a:t>
            </a:r>
          </a:p>
          <a:p>
            <a:r>
              <a:rPr lang="nl-NL" dirty="0"/>
              <a:t>Nieuwe toepassingen</a:t>
            </a:r>
          </a:p>
        </p:txBody>
      </p:sp>
    </p:spTree>
    <p:extLst>
      <p:ext uri="{BB962C8B-B14F-4D97-AF65-F5344CB8AC3E}">
        <p14:creationId xmlns:p14="http://schemas.microsoft.com/office/powerpoint/2010/main" val="2571214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Nadelen</a:t>
            </a:r>
          </a:p>
        </p:txBody>
      </p:sp>
      <p:sp>
        <p:nvSpPr>
          <p:cNvPr id="3" name="Tijdelijke aanduiding voor inhoud 2"/>
          <p:cNvSpPr>
            <a:spLocks noGrp="1"/>
          </p:cNvSpPr>
          <p:nvPr>
            <p:ph idx="1"/>
          </p:nvPr>
        </p:nvSpPr>
        <p:spPr>
          <a:xfrm>
            <a:off x="838200" y="1825625"/>
            <a:ext cx="10515600" cy="4351338"/>
          </a:xfrm>
        </p:spPr>
        <p:txBody>
          <a:bodyPr>
            <a:normAutofit/>
          </a:bodyPr>
          <a:lstStyle/>
          <a:p>
            <a:r>
              <a:rPr lang="nl-NL" dirty="0"/>
              <a:t>Filter </a:t>
            </a:r>
            <a:r>
              <a:rPr lang="nl-NL" dirty="0" err="1"/>
              <a:t>bubble</a:t>
            </a:r>
            <a:endParaRPr lang="nl-NL" dirty="0"/>
          </a:p>
          <a:p>
            <a:r>
              <a:rPr lang="nl-NL" dirty="0"/>
              <a:t>Discriminatie/stigmatisatie</a:t>
            </a:r>
          </a:p>
          <a:p>
            <a:r>
              <a:rPr lang="nl-NL" dirty="0" err="1"/>
              <a:t>Mathew</a:t>
            </a:r>
            <a:r>
              <a:rPr lang="nl-NL" dirty="0"/>
              <a:t> effect</a:t>
            </a:r>
          </a:p>
          <a:p>
            <a:r>
              <a:rPr lang="nl-NL" dirty="0" err="1"/>
              <a:t>Transparency</a:t>
            </a:r>
            <a:r>
              <a:rPr lang="nl-NL" dirty="0"/>
              <a:t> paradox</a:t>
            </a:r>
          </a:p>
          <a:p>
            <a:r>
              <a:rPr lang="nl-NL" dirty="0"/>
              <a:t>Ontschotting van domeinen</a:t>
            </a:r>
          </a:p>
          <a:p>
            <a:pPr marL="0" indent="0">
              <a:buNone/>
            </a:pPr>
            <a:endParaRPr lang="nl-NL" dirty="0"/>
          </a:p>
        </p:txBody>
      </p:sp>
    </p:spTree>
    <p:extLst>
      <p:ext uri="{BB962C8B-B14F-4D97-AF65-F5344CB8AC3E}">
        <p14:creationId xmlns:p14="http://schemas.microsoft.com/office/powerpoint/2010/main" val="1616349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(4) Hoe verhoudt Big Data zich tot het recht op privacy en gegevensbescherming?</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21972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741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Iconen</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3632" y="1376194"/>
            <a:ext cx="1670670" cy="506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4" y="1340768"/>
            <a:ext cx="1670670" cy="507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79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Iconen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289364"/>
            <a:ext cx="4320480" cy="468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92" y="1309916"/>
            <a:ext cx="4320480" cy="466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575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Legitiem doel</a:t>
            </a:r>
            <a:endParaRPr lang="en-US" dirty="0"/>
          </a:p>
        </p:txBody>
      </p:sp>
      <p:sp>
        <p:nvSpPr>
          <p:cNvPr id="3" name="Content Placeholder 2"/>
          <p:cNvSpPr>
            <a:spLocks noGrp="1"/>
          </p:cNvSpPr>
          <p:nvPr>
            <p:ph idx="1"/>
          </p:nvPr>
        </p:nvSpPr>
        <p:spPr/>
        <p:txBody>
          <a:bodyPr/>
          <a:lstStyle/>
          <a:p>
            <a:r>
              <a:rPr lang="nl-NL" dirty="0"/>
              <a:t>Artikel 6 </a:t>
            </a:r>
          </a:p>
          <a:p>
            <a:r>
              <a:rPr lang="nl-NL" dirty="0"/>
              <a:t>1. De </a:t>
            </a:r>
            <a:r>
              <a:rPr lang="nl-NL" dirty="0" err="1"/>
              <a:t>Lid-Staten</a:t>
            </a:r>
            <a:r>
              <a:rPr lang="nl-NL" dirty="0"/>
              <a:t> bepalen dat de persoonsgegevens:</a:t>
            </a:r>
          </a:p>
          <a:p>
            <a:r>
              <a:rPr lang="nl-NL" dirty="0"/>
              <a:t>a) eerlijk en rechtmatig moeten worden verwerkt;</a:t>
            </a:r>
          </a:p>
          <a:p>
            <a:r>
              <a:rPr lang="nl-NL" dirty="0"/>
              <a:t>b) voor welbepaalde, uitdrukkelijk omschreven en gerechtvaardigde doeleinden moeten worden verkregen </a:t>
            </a:r>
          </a:p>
        </p:txBody>
      </p:sp>
    </p:spTree>
    <p:extLst>
      <p:ext uri="{BB962C8B-B14F-4D97-AF65-F5344CB8AC3E}">
        <p14:creationId xmlns:p14="http://schemas.microsoft.com/office/powerpoint/2010/main" val="390121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Legitiem doel</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nl-NL" dirty="0"/>
              <a:t>Artikel 7 De </a:t>
            </a:r>
            <a:r>
              <a:rPr lang="nl-NL" dirty="0" err="1"/>
              <a:t>Lid-Staten</a:t>
            </a:r>
            <a:r>
              <a:rPr lang="nl-NL" dirty="0"/>
              <a:t> bepalen dat de verwerking van persoonsgegevens slechts mag geschieden indien:</a:t>
            </a:r>
          </a:p>
          <a:p>
            <a:pPr marL="0" indent="0">
              <a:buNone/>
            </a:pPr>
            <a:endParaRPr lang="nl-NL" dirty="0"/>
          </a:p>
          <a:p>
            <a:pPr marL="514350" indent="-514350">
              <a:buAutoNum type="alphaLcParenR"/>
            </a:pPr>
            <a:r>
              <a:rPr lang="nl-NL" dirty="0"/>
              <a:t>de betrokkene daarvoor zijn ondubbelzinnige toestemming heeft verleend, of</a:t>
            </a:r>
          </a:p>
          <a:p>
            <a:pPr marL="0" indent="0">
              <a:buNone/>
            </a:pPr>
            <a:endParaRPr lang="nl-NL" dirty="0"/>
          </a:p>
          <a:p>
            <a:pPr marL="0" indent="0">
              <a:buNone/>
            </a:pPr>
            <a:r>
              <a:rPr lang="nl-NL" dirty="0"/>
              <a:t>b) de verwerking noodzakelijk is voor de uitvoering van een overeenkomst waarbij de betrokkene partij is of voor het nemen van precontractuele maatregelen naar aanleiding van een verzoek van de betrokkene, of</a:t>
            </a:r>
          </a:p>
          <a:p>
            <a:pPr marL="0" indent="0">
              <a:buNone/>
            </a:pPr>
            <a:endParaRPr lang="nl-NL" dirty="0"/>
          </a:p>
          <a:p>
            <a:pPr marL="0" indent="0">
              <a:buNone/>
            </a:pPr>
            <a:r>
              <a:rPr lang="nl-NL" dirty="0"/>
              <a:t>c) de verwerking noodzakelijk is om een wettelijke verplichting na te komen waaraan de voor de verwerking verantwoordelijke onderworpen is, of</a:t>
            </a:r>
          </a:p>
          <a:p>
            <a:pPr marL="0" indent="0">
              <a:buNone/>
            </a:pPr>
            <a:endParaRPr lang="nl-NL" dirty="0"/>
          </a:p>
          <a:p>
            <a:pPr marL="0" indent="0">
              <a:buNone/>
            </a:pPr>
            <a:r>
              <a:rPr lang="nl-NL" dirty="0"/>
              <a:t>d) de verwerking noodzakelijk is ter vrijwaring van een vitaal belang van de betrokkene, of</a:t>
            </a:r>
          </a:p>
          <a:p>
            <a:pPr marL="0" indent="0">
              <a:buNone/>
            </a:pPr>
            <a:r>
              <a:rPr lang="nl-NL" dirty="0"/>
              <a:t>e) de verwerking noodzakelijk is voor de vervulling van een taak van algemeen belang of die deel uitmaakt van de uitoefening van het openbaar gezag die aan de voor de verwerking verantwoordelijke of de derde aan wie de gegevens worden verstrekt, drager is opgedragen, of</a:t>
            </a:r>
          </a:p>
          <a:p>
            <a:pPr marL="0" indent="0">
              <a:buNone/>
            </a:pPr>
            <a:endParaRPr lang="nl-NL" dirty="0"/>
          </a:p>
          <a:p>
            <a:pPr marL="0" indent="0">
              <a:buNone/>
            </a:pPr>
            <a:r>
              <a:rPr lang="nl-NL" dirty="0"/>
              <a:t>f) de verwerking noodzakelijk is voor de behartiging van het gerechtvaardigde belang van de voor de verwerking verantwoordelijke of van de derde(n) aan wie de gegevens worden verstrekt, mits het belang of de fundamentele rechten en vrijheden van de betrokkene die aanspraak maakt op bescherming uit hoofde van artikel 1, lid 1, van deze richtlijn, niet prevaleren.</a:t>
            </a:r>
          </a:p>
          <a:p>
            <a:pPr marL="0" indent="0">
              <a:buNone/>
            </a:pPr>
            <a:endParaRPr lang="en-US" dirty="0"/>
          </a:p>
        </p:txBody>
      </p:sp>
    </p:spTree>
    <p:extLst>
      <p:ext uri="{BB962C8B-B14F-4D97-AF65-F5344CB8AC3E}">
        <p14:creationId xmlns:p14="http://schemas.microsoft.com/office/powerpoint/2010/main" val="4101633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Legitiem doel</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nl-NL" dirty="0"/>
              <a:t>Artikel 8 Verwerkingen die bijzondere categorieën gegevens betreffen</a:t>
            </a:r>
          </a:p>
          <a:p>
            <a:pPr marL="0" indent="0">
              <a:buNone/>
            </a:pPr>
            <a:r>
              <a:rPr lang="nl-NL" dirty="0"/>
              <a:t>1. De </a:t>
            </a:r>
            <a:r>
              <a:rPr lang="nl-NL" dirty="0" err="1"/>
              <a:t>Lid-Staten</a:t>
            </a:r>
            <a:r>
              <a:rPr lang="nl-NL" dirty="0"/>
              <a:t> verbieden de verwerking van persoonlijke gegevens waaruit de raciale of etnische afkomst, de politieke opvattingen, de godsdienstige of levensbeschouwelijke overtuiging, of het lidmaatschap van een vakvereniging blijkt, alsook de verwerking van gegevens die de gezondheid of het seksuele leven betreffen.</a:t>
            </a:r>
          </a:p>
          <a:p>
            <a:pPr marL="0" indent="0">
              <a:buNone/>
            </a:pPr>
            <a:r>
              <a:rPr lang="nl-NL" dirty="0"/>
              <a:t>2. Lid 1 is niet van toepassing wanneer:</a:t>
            </a:r>
          </a:p>
          <a:p>
            <a:pPr marL="0" indent="0">
              <a:buNone/>
            </a:pPr>
            <a:r>
              <a:rPr lang="nl-NL" dirty="0"/>
              <a:t>a) de betrokkene uitdrukkelijk heeft toegestemd in een dergelijke verwerking, tenzij in de wetgeving van de </a:t>
            </a:r>
            <a:r>
              <a:rPr lang="nl-NL" dirty="0" err="1"/>
              <a:t>Lid-Staat</a:t>
            </a:r>
            <a:r>
              <a:rPr lang="nl-NL" dirty="0"/>
              <a:t> is bepaald dat het in lid 1 bedoelde verbod niet door toestemming van de betrokkene ongedaan kan worden gemaakt; of</a:t>
            </a:r>
          </a:p>
          <a:p>
            <a:pPr marL="0" indent="0">
              <a:buNone/>
            </a:pPr>
            <a:r>
              <a:rPr lang="nl-NL" dirty="0"/>
              <a:t>b) de verwerking noodzakelijk is met het oog op de uitvoering van de verplichtingen en de rechten van de voor de verwerking verantwoordelijke inzake arbeidsrecht, voor zover zulks is toegestaan bij de nationale wetgeving en deze adequate garanties biedt; of</a:t>
            </a:r>
          </a:p>
          <a:p>
            <a:pPr marL="0" indent="0">
              <a:buNone/>
            </a:pPr>
            <a:r>
              <a:rPr lang="nl-NL" dirty="0"/>
              <a:t>c) de verwerking noodzakelijk is ter verdediging van de vitale belangen van de betrokkene of van een andere persoon indien deze lichamelijk of juridisch niet in staat is van zijn instemming te getuigen; of</a:t>
            </a:r>
          </a:p>
          <a:p>
            <a:pPr marL="0" indent="0">
              <a:buNone/>
            </a:pPr>
            <a:r>
              <a:rPr lang="nl-NL" dirty="0"/>
              <a:t>d) de verwerking wordt verricht door een stichting, een vereniging, of enige andere instantie zonder winstoogmerk die op politiek, levensbeschouwelijk, godsdienstig of vakbondsgebied werkzaam is, in het kader van hun gerechtvaardigde activiteiten en met de nodige garanties, mits de verwerking uitsluitend betrekking heeft op de leden van de stichting, de vereniging of de instantie of op de personen die in verband met haar streefdoelen regelmatige contacten met haar onderhouden, en de gegevens niet zonder de toestemming van de betrokkenen aan derden worden doorgegeven; of</a:t>
            </a:r>
          </a:p>
          <a:p>
            <a:pPr marL="0" indent="0">
              <a:buNone/>
            </a:pPr>
            <a:r>
              <a:rPr lang="nl-NL" dirty="0"/>
              <a:t>e) de verwerking betrekking heeft op gegevens die duidelijk door de betrokkene openbaar zijn gemaakt of noodzakelijk is voor de vaststelling, de uitoefening of de verdediging van een recht in rechte.</a:t>
            </a:r>
          </a:p>
        </p:txBody>
      </p:sp>
    </p:spTree>
    <p:extLst>
      <p:ext uri="{BB962C8B-B14F-4D97-AF65-F5344CB8AC3E}">
        <p14:creationId xmlns:p14="http://schemas.microsoft.com/office/powerpoint/2010/main" val="188938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Technologische ontwikkelingen</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412177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Doelbinding</a:t>
            </a:r>
            <a:endParaRPr lang="en-US" dirty="0"/>
          </a:p>
        </p:txBody>
      </p:sp>
      <p:sp>
        <p:nvSpPr>
          <p:cNvPr id="3" name="Content Placeholder 2"/>
          <p:cNvSpPr>
            <a:spLocks noGrp="1"/>
          </p:cNvSpPr>
          <p:nvPr>
            <p:ph idx="1"/>
          </p:nvPr>
        </p:nvSpPr>
        <p:spPr/>
        <p:txBody>
          <a:bodyPr>
            <a:normAutofit/>
          </a:bodyPr>
          <a:lstStyle/>
          <a:p>
            <a:pPr marL="0" indent="0">
              <a:buNone/>
            </a:pPr>
            <a:r>
              <a:rPr lang="nl-NL" dirty="0"/>
              <a:t>Artikel 6 </a:t>
            </a:r>
          </a:p>
          <a:p>
            <a:pPr marL="0" indent="0">
              <a:buNone/>
            </a:pPr>
            <a:r>
              <a:rPr lang="nl-NL" dirty="0"/>
              <a:t>1. De </a:t>
            </a:r>
            <a:r>
              <a:rPr lang="nl-NL" dirty="0" err="1"/>
              <a:t>Lid-Staten</a:t>
            </a:r>
            <a:r>
              <a:rPr lang="nl-NL" dirty="0"/>
              <a:t> bepalen dat de persoonsgegevens:</a:t>
            </a:r>
          </a:p>
          <a:p>
            <a:pPr marL="0" indent="0">
              <a:buNone/>
            </a:pPr>
            <a:r>
              <a:rPr lang="nl-NL" dirty="0"/>
              <a:t>b) voor welbepaalde, uitdrukkelijk omschreven en gerechtvaardigde doeleinden moeten worden verkregen en vervolgens niet worden verwerkt op een wijze de onverenigbaar is met die doeleinden. Verdere verwerking van de gegevens voor historische, statistische of wetenschappelijke doeleinden wordt niet als onverenigbaar beschouwd, mits de </a:t>
            </a:r>
            <a:r>
              <a:rPr lang="nl-NL" dirty="0" err="1"/>
              <a:t>Lid-Staten</a:t>
            </a:r>
            <a:r>
              <a:rPr lang="nl-NL" dirty="0"/>
              <a:t> passende garanties bieden;</a:t>
            </a:r>
          </a:p>
          <a:p>
            <a:endParaRPr lang="en-US" dirty="0"/>
          </a:p>
        </p:txBody>
      </p:sp>
    </p:spTree>
    <p:extLst>
      <p:ext uri="{BB962C8B-B14F-4D97-AF65-F5344CB8AC3E}">
        <p14:creationId xmlns:p14="http://schemas.microsoft.com/office/powerpoint/2010/main" val="3140945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Data minimalisatie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nl-NL" dirty="0"/>
              <a:t>Artikel 6 </a:t>
            </a:r>
          </a:p>
          <a:p>
            <a:pPr marL="0" indent="0">
              <a:buNone/>
            </a:pPr>
            <a:endParaRPr lang="nl-NL" dirty="0"/>
          </a:p>
          <a:p>
            <a:pPr marL="514350" indent="-514350">
              <a:buAutoNum type="arabicPeriod"/>
            </a:pPr>
            <a:r>
              <a:rPr lang="nl-NL" dirty="0"/>
              <a:t>De </a:t>
            </a:r>
            <a:r>
              <a:rPr lang="nl-NL" dirty="0" err="1"/>
              <a:t>Lid-Staten</a:t>
            </a:r>
            <a:r>
              <a:rPr lang="nl-NL" dirty="0"/>
              <a:t> bepalen dat de persoonsgegevens:</a:t>
            </a:r>
          </a:p>
          <a:p>
            <a:pPr marL="0" indent="0">
              <a:buNone/>
            </a:pPr>
            <a:endParaRPr lang="nl-NL" dirty="0"/>
          </a:p>
          <a:p>
            <a:pPr marL="0" indent="0">
              <a:buNone/>
            </a:pPr>
            <a:r>
              <a:rPr lang="nl-NL" dirty="0"/>
              <a:t>c) toereikend, ter zake dienend en niet bovenmatig moeten zijn, uitgaande van de doeleinden waarvoor zij worden verzameld of waarvoor zij vervolgens worden verwerkt;</a:t>
            </a:r>
          </a:p>
          <a:p>
            <a:pPr marL="0" indent="0">
              <a:buNone/>
            </a:pPr>
            <a:endParaRPr lang="nl-NL" dirty="0"/>
          </a:p>
          <a:p>
            <a:pPr marL="0" indent="0">
              <a:buNone/>
            </a:pPr>
            <a:r>
              <a:rPr lang="nl-NL" dirty="0"/>
              <a:t>e) in een vorm die het mogelijk maakt de betrokkenen te identificeren, niet langer mogen worden bewaard dan voor de verwezenlijking van de doeleinden waarvoor zij worden verzameld of vervolgens worden verwerkt, noodzakelijk is. De </a:t>
            </a:r>
            <a:r>
              <a:rPr lang="nl-NL" dirty="0" err="1"/>
              <a:t>Lid-Staten</a:t>
            </a:r>
            <a:r>
              <a:rPr lang="nl-NL" dirty="0"/>
              <a:t> voorzien in passende waarborgen voor persoonsgegevens die langer dan hierboven bepaald voor historische, statistische of wetenschappelijke doeleinden worden bewaard.</a:t>
            </a:r>
          </a:p>
          <a:p>
            <a:endParaRPr lang="en-US" dirty="0"/>
          </a:p>
        </p:txBody>
      </p:sp>
    </p:spTree>
    <p:extLst>
      <p:ext uri="{BB962C8B-B14F-4D97-AF65-F5344CB8AC3E}">
        <p14:creationId xmlns:p14="http://schemas.microsoft.com/office/powerpoint/2010/main" val="3509653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Correctheid van gegevens</a:t>
            </a:r>
            <a:endParaRPr lang="en-US" dirty="0"/>
          </a:p>
        </p:txBody>
      </p:sp>
      <p:sp>
        <p:nvSpPr>
          <p:cNvPr id="3" name="Content Placeholder 2"/>
          <p:cNvSpPr>
            <a:spLocks noGrp="1"/>
          </p:cNvSpPr>
          <p:nvPr>
            <p:ph idx="1"/>
          </p:nvPr>
        </p:nvSpPr>
        <p:spPr/>
        <p:txBody>
          <a:bodyPr>
            <a:normAutofit/>
          </a:bodyPr>
          <a:lstStyle/>
          <a:p>
            <a:pPr marL="0" indent="0">
              <a:buNone/>
            </a:pPr>
            <a:r>
              <a:rPr lang="nl-NL" dirty="0"/>
              <a:t>Artikel 6  1. De </a:t>
            </a:r>
            <a:r>
              <a:rPr lang="nl-NL" dirty="0" err="1"/>
              <a:t>Lid-Staten</a:t>
            </a:r>
            <a:r>
              <a:rPr lang="nl-NL" dirty="0"/>
              <a:t> bepalen dat de persoonsgegevens:</a:t>
            </a:r>
          </a:p>
          <a:p>
            <a:pPr marL="0" indent="0">
              <a:buNone/>
            </a:pPr>
            <a:endParaRPr lang="nl-NL" dirty="0"/>
          </a:p>
          <a:p>
            <a:pPr marL="0" indent="0">
              <a:buNone/>
            </a:pPr>
            <a:r>
              <a:rPr lang="nl-NL" dirty="0"/>
              <a:t>d) nauwkeurig dienen te zijn en, zo nodig, dienen te worden bijgewerkt; alle redelijke maatregelen dienen te worden getroffen om de gegevens die, uitgaande van de doeleinden waarvoor zij worden verzameld of waarvoor zij vervolgens worden verwerkt, onnauwkeurig of onvolledig zijn, uit te wissen of te corrigeren;</a:t>
            </a:r>
          </a:p>
          <a:p>
            <a:endParaRPr lang="en-US" dirty="0"/>
          </a:p>
        </p:txBody>
      </p:sp>
    </p:spTree>
    <p:extLst>
      <p:ext uri="{BB962C8B-B14F-4D97-AF65-F5344CB8AC3E}">
        <p14:creationId xmlns:p14="http://schemas.microsoft.com/office/powerpoint/2010/main" val="2580663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Veiligheid en vertrouwelijkheid</a:t>
            </a:r>
            <a:endParaRPr lang="en-US" dirty="0"/>
          </a:p>
        </p:txBody>
      </p:sp>
      <p:sp>
        <p:nvSpPr>
          <p:cNvPr id="3" name="Content Placeholder 2"/>
          <p:cNvSpPr>
            <a:spLocks noGrp="1"/>
          </p:cNvSpPr>
          <p:nvPr>
            <p:ph idx="1"/>
          </p:nvPr>
        </p:nvSpPr>
        <p:spPr>
          <a:xfrm>
            <a:off x="838200" y="1600200"/>
            <a:ext cx="9960980" cy="4925144"/>
          </a:xfrm>
        </p:spPr>
        <p:txBody>
          <a:bodyPr>
            <a:normAutofit fontScale="47500" lnSpcReduction="20000"/>
          </a:bodyPr>
          <a:lstStyle/>
          <a:p>
            <a:pPr marL="0" indent="0">
              <a:buNone/>
            </a:pPr>
            <a:r>
              <a:rPr lang="nl-NL" dirty="0"/>
              <a:t>Artikel 16  Vertrouwelijkheid van de verwerking</a:t>
            </a:r>
          </a:p>
          <a:p>
            <a:pPr marL="0" indent="0">
              <a:buNone/>
            </a:pPr>
            <a:r>
              <a:rPr lang="nl-NL" dirty="0"/>
              <a:t>Een ieder die handelt onder het gezag van de voor de verwerking verantwoordelijke of van de verwerker alsmede de verwerker zelf, die toegang heeft tot persoonsgegevens, mag deze slechts in opdracht van de voor de verwerking verantwoordelijke verwerken, behoudens op grond van wettelijke verplichtingen.</a:t>
            </a:r>
          </a:p>
          <a:p>
            <a:pPr marL="0" indent="0">
              <a:buNone/>
            </a:pPr>
            <a:endParaRPr lang="nl-NL" dirty="0"/>
          </a:p>
          <a:p>
            <a:pPr marL="0" indent="0">
              <a:buNone/>
            </a:pPr>
            <a:r>
              <a:rPr lang="nl-NL" dirty="0"/>
              <a:t>Artikel 17  Beveiliging van de verwerking</a:t>
            </a:r>
          </a:p>
          <a:p>
            <a:pPr marL="0" indent="0">
              <a:buNone/>
            </a:pPr>
            <a:endParaRPr lang="nl-NL" dirty="0"/>
          </a:p>
          <a:p>
            <a:pPr marL="0" indent="0">
              <a:buNone/>
            </a:pPr>
            <a:r>
              <a:rPr lang="nl-NL" dirty="0"/>
              <a:t>1. De </a:t>
            </a:r>
            <a:r>
              <a:rPr lang="nl-NL" dirty="0" err="1"/>
              <a:t>Lid-Staten</a:t>
            </a:r>
            <a:r>
              <a:rPr lang="nl-NL" dirty="0"/>
              <a:t> bepalen dat de voor de verwerking verantwoordelijke passende technische en organisatorische maatregelen ten uitvoer dient te leggen om persoonsgegevens te beveiligen tegen vernietiging, hetzij per ongeluk, hetzij onrechtmatig, tegen verlies, vervalsing, niet-toegelaten verspreiding of toegang, met name wanneer de verwerking doorzending van gegevens in een netwerk omvat, dan wel tegen enige andere vorm van onwettige verwerking. Deze maatregelen moeten, rekening houdend met de stand van de techniek en de kosten van de tenuitvoerlegging, een passend beveiligingsniveau garanderen gelet op de risico's die de verwerking en de aard van te beschermen gegevens met zich brengen.</a:t>
            </a:r>
          </a:p>
          <a:p>
            <a:pPr marL="0" indent="0">
              <a:buNone/>
            </a:pPr>
            <a:r>
              <a:rPr lang="nl-NL" dirty="0"/>
              <a:t>2. De </a:t>
            </a:r>
            <a:r>
              <a:rPr lang="nl-NL" dirty="0" err="1"/>
              <a:t>Lid-Staten</a:t>
            </a:r>
            <a:r>
              <a:rPr lang="nl-NL" dirty="0"/>
              <a:t> bepalen dat de voor de verwerking verantwoordelijke, in geval van verwerking te zijnen behoeve, een verwerker moet kiezen die voldoende waarborgen biedt ten aanzien van de technische en organisatorische beveiligingsmaatregelen met betrekking tot de te verrichten verwerking en moet toezien op de naleving van die maatregelen.</a:t>
            </a:r>
          </a:p>
          <a:p>
            <a:pPr marL="0" indent="0">
              <a:buNone/>
            </a:pPr>
            <a:r>
              <a:rPr lang="nl-NL" dirty="0"/>
              <a:t>3. De uitvoering van verwerkingen door een verwerker moet worden geregeld in een overeenkomst of een rechtsakte die de verwerker bindt jegens de voor de verwerker verantwoordelijke en waarin met name wordt bepaald dat</a:t>
            </a:r>
          </a:p>
          <a:p>
            <a:pPr marL="0" indent="0">
              <a:buNone/>
            </a:pPr>
            <a:r>
              <a:rPr lang="nl-NL" dirty="0"/>
              <a:t>- de verwerker slechts handelt in opdracht van de voor de verwerking verantwoordelijke,</a:t>
            </a:r>
          </a:p>
          <a:p>
            <a:pPr marL="0" indent="0">
              <a:buNone/>
            </a:pPr>
            <a:r>
              <a:rPr lang="nl-NL" dirty="0"/>
              <a:t>- de in lid 1 bedoelde verplichtingen, zoals gedefinieerd door de wetgeving van de </a:t>
            </a:r>
            <a:r>
              <a:rPr lang="nl-NL" dirty="0" err="1"/>
              <a:t>Lid-Staat</a:t>
            </a:r>
            <a:r>
              <a:rPr lang="nl-NL" dirty="0"/>
              <a:t> waarin de verwerker is gevestigd, eveneens op deze persoon rusten.</a:t>
            </a:r>
          </a:p>
          <a:p>
            <a:pPr marL="0" indent="0">
              <a:buNone/>
            </a:pPr>
            <a:r>
              <a:rPr lang="nl-NL" dirty="0"/>
              <a:t>4. Met het oog op de bewaring van de bewijzen, worden de elementen van de overeenkomst of rechtsakte betreffende de bescherming van de gegevens en de vereisten inzake de in lid 1 bedoelde maatregelen schriftelijk of in een gelijkwaardige vorm vastgelegd.</a:t>
            </a:r>
          </a:p>
          <a:p>
            <a:endParaRPr lang="en-US" dirty="0"/>
          </a:p>
        </p:txBody>
      </p:sp>
    </p:spTree>
    <p:extLst>
      <p:ext uri="{BB962C8B-B14F-4D97-AF65-F5344CB8AC3E}">
        <p14:creationId xmlns:p14="http://schemas.microsoft.com/office/powerpoint/2010/main" val="100812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Transparantie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nl-NL" dirty="0"/>
              <a:t>INFORMATIEVERSTREKKING AAN DE BETROKKENE</a:t>
            </a:r>
          </a:p>
          <a:p>
            <a:pPr marL="0" indent="0">
              <a:buNone/>
            </a:pPr>
            <a:r>
              <a:rPr lang="nl-NL" dirty="0"/>
              <a:t>Artikel 10 </a:t>
            </a:r>
          </a:p>
          <a:p>
            <a:pPr marL="0" indent="0">
              <a:buNone/>
            </a:pPr>
            <a:r>
              <a:rPr lang="nl-NL" dirty="0"/>
              <a:t>Informatieverstrekking in geval van verkrijging van gegevens bij de betrokkene</a:t>
            </a:r>
          </a:p>
          <a:p>
            <a:pPr marL="0" indent="0">
              <a:buNone/>
            </a:pPr>
            <a:r>
              <a:rPr lang="nl-NL" dirty="0"/>
              <a:t>De </a:t>
            </a:r>
            <a:r>
              <a:rPr lang="nl-NL" dirty="0" err="1"/>
              <a:t>Lid-Staten</a:t>
            </a:r>
            <a:r>
              <a:rPr lang="nl-NL" dirty="0"/>
              <a:t> bepalen dat de voor de verwerking verantwoordelijke of diens vertegenwoordiger aan de betrokkene, bij wie de betrokkene zelf betreffende gegevens worden verkregen, ten minste de hierna volgende informatie moet verstrekken, behalve indien de betrokkene daarvan reeds op de hoogte is:</a:t>
            </a:r>
          </a:p>
          <a:p>
            <a:pPr marL="0" indent="0">
              <a:buNone/>
            </a:pPr>
            <a:r>
              <a:rPr lang="nl-NL" dirty="0"/>
              <a:t>a) de identiteit van de voor de verwerking verantwoordelijke en, in voorkomend geval, van diens vertegenwoordiger,</a:t>
            </a:r>
          </a:p>
          <a:p>
            <a:pPr marL="0" indent="0">
              <a:buNone/>
            </a:pPr>
            <a:r>
              <a:rPr lang="nl-NL" dirty="0"/>
              <a:t>b) de doeleinden van de verwerking waarvoor de gegevens zijn bestemd,</a:t>
            </a:r>
          </a:p>
          <a:p>
            <a:pPr marL="0" indent="0">
              <a:buNone/>
            </a:pPr>
            <a:r>
              <a:rPr lang="nl-NL" dirty="0"/>
              <a:t>c) verdere informatie zoals</a:t>
            </a:r>
          </a:p>
          <a:p>
            <a:pPr marL="0" indent="0">
              <a:buNone/>
            </a:pPr>
            <a:r>
              <a:rPr lang="nl-NL" dirty="0"/>
              <a:t>- de ontvangers of de categorieën ontvangers van de gegevens;</a:t>
            </a:r>
          </a:p>
          <a:p>
            <a:pPr marL="0" indent="0">
              <a:buNone/>
            </a:pPr>
            <a:r>
              <a:rPr lang="nl-NL" dirty="0"/>
              <a:t>- antwoord op de vraag of men al dan niet verplicht is om te antwoorden en de eventuele gevolgen van niet-beantwoording,</a:t>
            </a:r>
          </a:p>
          <a:p>
            <a:pPr marL="0" indent="0">
              <a:buNone/>
            </a:pPr>
            <a:r>
              <a:rPr lang="nl-NL" dirty="0"/>
              <a:t>- het bestaan van een recht op toegang tot zijn eigen persoonsgegevens en op rectificatie van deze gegevens, voor zover die, met inachtneming van de specifieke omstandigheden waaronder de verdere informatie verkregen wordt, nodig is om tegenover de betrokkene een eerlijke verwerking te waarborgen.</a:t>
            </a:r>
          </a:p>
          <a:p>
            <a:endParaRPr lang="en-US" dirty="0"/>
          </a:p>
        </p:txBody>
      </p:sp>
    </p:spTree>
    <p:extLst>
      <p:ext uri="{BB962C8B-B14F-4D97-AF65-F5344CB8AC3E}">
        <p14:creationId xmlns:p14="http://schemas.microsoft.com/office/powerpoint/2010/main" val="1516198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Transparantie</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nl-NL" dirty="0"/>
              <a:t>RECHT VAN DE BETROKKENE OP TOEGANG TOT DE GEGEVENS</a:t>
            </a:r>
          </a:p>
          <a:p>
            <a:pPr marL="0" indent="0">
              <a:buNone/>
            </a:pPr>
            <a:r>
              <a:rPr lang="nl-NL" dirty="0"/>
              <a:t>Artikel 12  Recht van toegang</a:t>
            </a:r>
          </a:p>
          <a:p>
            <a:pPr marL="0" indent="0">
              <a:buNone/>
            </a:pPr>
            <a:r>
              <a:rPr lang="nl-NL" dirty="0"/>
              <a:t>De </a:t>
            </a:r>
            <a:r>
              <a:rPr lang="nl-NL" dirty="0" err="1"/>
              <a:t>Lid-Staten</a:t>
            </a:r>
            <a:r>
              <a:rPr lang="nl-NL" dirty="0"/>
              <a:t> waarborgen elke betrokkene het recht van de voor de verwerking verantwoordelijke te verkrijgen:</a:t>
            </a:r>
          </a:p>
          <a:p>
            <a:pPr marL="0" indent="0">
              <a:buNone/>
            </a:pPr>
            <a:r>
              <a:rPr lang="nl-NL" dirty="0"/>
              <a:t>a) vrijelijk en zonder beperking, met redelijke tussenpozen en zonder bovenmatige vertraging of kosten:</a:t>
            </a:r>
          </a:p>
          <a:p>
            <a:pPr marL="0" indent="0">
              <a:buNone/>
            </a:pPr>
            <a:r>
              <a:rPr lang="nl-NL" dirty="0"/>
              <a:t>- uitsluitsel omtrent het al dan niet bestaan van verwerkingen van hem betreffende gegevens, alsmede ten minste informatie over de doeleinden van deze verwerkingen, de categorieën gegevens waarop deze verwerkingen betrekking hebben en de ontvangers of categorieën ontvangers aan wie de gegevens worden verstrekt;</a:t>
            </a:r>
          </a:p>
          <a:p>
            <a:pPr marL="0" indent="0">
              <a:buNone/>
            </a:pPr>
            <a:r>
              <a:rPr lang="nl-NL" dirty="0"/>
              <a:t>- verstrekking, in begrijpelijke vorm, van de gegevens die zijn verwerkt, alsmede de beschikbare informatie over de oorsprong van de gegevens;</a:t>
            </a:r>
          </a:p>
          <a:p>
            <a:pPr marL="0" indent="0">
              <a:buNone/>
            </a:pPr>
            <a:r>
              <a:rPr lang="nl-NL" dirty="0"/>
              <a:t>- mededeling van de logica die ten grondslag ligt aan de automatische verwerking van hem betreffende gegevens, in elk geval als het gaat om de geautomatiseerde besluiten als bedoeld in artikel 15, lid 1;</a:t>
            </a:r>
          </a:p>
          <a:p>
            <a:pPr marL="0" indent="0">
              <a:buNone/>
            </a:pPr>
            <a:r>
              <a:rPr lang="nl-NL" dirty="0"/>
              <a:t>b) naar gelang van het geval, de rectificatie, de uitwissing of de afscherming van de gegevens waarvan de verwerking niet overeenstemt met de bepalingen van deze richtlijn, met name op grond van het onvolledige of onjuiste karakter van de gegevens;</a:t>
            </a:r>
          </a:p>
          <a:p>
            <a:pPr marL="0" indent="0">
              <a:buNone/>
            </a:pPr>
            <a:r>
              <a:rPr lang="nl-NL" dirty="0"/>
              <a:t>c) kennisgeving aan derden aan wie de gegevens zijn verstrekt, van elke rectificatie, uitwissing of afscherming, uitgevoerd overeenkomstig punt b), tenzij zulks onmogelijk blijkt of onevenredig veel moeite kost.</a:t>
            </a:r>
          </a:p>
          <a:p>
            <a:endParaRPr lang="en-US" dirty="0"/>
          </a:p>
        </p:txBody>
      </p:sp>
    </p:spTree>
    <p:extLst>
      <p:ext uri="{BB962C8B-B14F-4D97-AF65-F5344CB8AC3E}">
        <p14:creationId xmlns:p14="http://schemas.microsoft.com/office/powerpoint/2010/main" val="26769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Territorialiteit</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nl-NL" dirty="0"/>
              <a:t>HOOFDSTUK IV DOORGIFTE VAN PERSOONSGEGEVENS NAAR DERDE LANDEN </a:t>
            </a:r>
          </a:p>
          <a:p>
            <a:pPr marL="0" indent="0">
              <a:buNone/>
            </a:pPr>
            <a:r>
              <a:rPr lang="nl-NL" dirty="0"/>
              <a:t>Artikel 25  Beginselen</a:t>
            </a:r>
          </a:p>
          <a:p>
            <a:pPr marL="0" indent="0">
              <a:buNone/>
            </a:pPr>
            <a:r>
              <a:rPr lang="nl-NL" dirty="0"/>
              <a:t>1. De </a:t>
            </a:r>
            <a:r>
              <a:rPr lang="nl-NL" dirty="0" err="1"/>
              <a:t>Lid-Staten</a:t>
            </a:r>
            <a:r>
              <a:rPr lang="nl-NL" dirty="0"/>
              <a:t> bepalen dat persoonsgegevens die aan een verwerking worden onderworpen of die bestemd zijn om na doorgifte te worden verwerkt, slechts naar een derde land mogen worden doorgegeven indien, onverminderd de naleving van de nationale bepalingen die zijn vastgesteld ter uitvoering van de andere bepalingen van deze richtlijn, dat land een passend beschermingsniveau waarborgt.</a:t>
            </a:r>
          </a:p>
          <a:p>
            <a:pPr marL="0" indent="0">
              <a:buNone/>
            </a:pPr>
            <a:r>
              <a:rPr lang="nl-NL" dirty="0"/>
              <a:t>2. Het passend karakter van het door een derde land geboden beschermingsniveau wordt beoordeeld met inachtneming van alle omstandigheden die op de doorgifte van gegevens of op een categorie gegevensdoorgiften van invloed zijn; in het bijzonder wordt rekening gehouden met de aard van de gegevens, met het doeleinde en met de duur van de voorgenomen verwerking of verwerkingen, het land van herkomst en het land van eindbestemming, de algemene en </a:t>
            </a:r>
            <a:r>
              <a:rPr lang="nl-NL" dirty="0" err="1"/>
              <a:t>sectoriële</a:t>
            </a:r>
            <a:r>
              <a:rPr lang="nl-NL" dirty="0"/>
              <a:t> rechtsregels die in het betrokken derde land gelden, alsmede de beroepscodes en de veiligheidsmaatregelen die in die landen worden nageleefd.</a:t>
            </a:r>
          </a:p>
          <a:p>
            <a:pPr marL="0" indent="0">
              <a:buNone/>
            </a:pPr>
            <a:r>
              <a:rPr lang="nl-NL" dirty="0"/>
              <a:t>3. De </a:t>
            </a:r>
            <a:r>
              <a:rPr lang="nl-NL" dirty="0" err="1"/>
              <a:t>Lid-Staten</a:t>
            </a:r>
            <a:r>
              <a:rPr lang="nl-NL" dirty="0"/>
              <a:t> en de Commissie brengen elkaar op de hoogte van de gevallen waarin, naar hun oordeel, een derde land geen waarborgen voor een passend beschermingsniveau in de zin van lid 2 biedt.</a:t>
            </a:r>
          </a:p>
          <a:p>
            <a:pPr marL="0" indent="0">
              <a:buNone/>
            </a:pPr>
            <a:r>
              <a:rPr lang="nl-NL" dirty="0"/>
              <a:t>4. Wanneer de Commissie volgens de procedure van artikel 31, lid 2, constateert dat een derde land geen waarborgen voor een passend beschermingsniveau in de zin van lid 2 biedt, nemen de </a:t>
            </a:r>
            <a:r>
              <a:rPr lang="nl-NL" dirty="0" err="1"/>
              <a:t>Lid-Staten</a:t>
            </a:r>
            <a:r>
              <a:rPr lang="nl-NL" dirty="0"/>
              <a:t> de nodige maatregelen om doorgifte van gegevens van dezelfde aard naar het betrokken land te voorkomen.</a:t>
            </a:r>
          </a:p>
          <a:p>
            <a:pPr marL="0" indent="0">
              <a:buNone/>
            </a:pPr>
            <a:r>
              <a:rPr lang="nl-NL" dirty="0"/>
              <a:t>5. De Commissie opent op het gepaste ogenblik onderhandelingen ter </a:t>
            </a:r>
            <a:r>
              <a:rPr lang="nl-NL" dirty="0" err="1"/>
              <a:t>verhelping</a:t>
            </a:r>
            <a:r>
              <a:rPr lang="nl-NL" dirty="0"/>
              <a:t> van de situatie die voortvloeit uit de in lid 4 bedoelde constatering.</a:t>
            </a:r>
          </a:p>
          <a:p>
            <a:pPr marL="0" indent="0">
              <a:buNone/>
            </a:pPr>
            <a:r>
              <a:rPr lang="nl-NL" dirty="0"/>
              <a:t>6. De Commissie kan volgens de procedure van artikel 31, lid 2, constateren dat een derde land, op grond van zijn nationale wetgeving of zijn internationale verbintenissen, die het met name na de in lid 5 bedoelde onderhandelingen is aangegaan, waarborgen voor een passend beschermingsniveau in de zin van lid 2 biedt met het oog op de bescherming van de persoonlijke levenssfeer en de fundamentele vrijheden en rechten van personen. De </a:t>
            </a:r>
            <a:r>
              <a:rPr lang="nl-NL" dirty="0" err="1"/>
              <a:t>Lid-Staten</a:t>
            </a:r>
            <a:r>
              <a:rPr lang="nl-NL" dirty="0"/>
              <a:t> nemen de nodige maatregelen om zich naar het besluit van de Commissie te voegen.</a:t>
            </a:r>
          </a:p>
          <a:p>
            <a:endParaRPr lang="en-US" dirty="0"/>
          </a:p>
        </p:txBody>
      </p:sp>
    </p:spTree>
    <p:extLst>
      <p:ext uri="{BB962C8B-B14F-4D97-AF65-F5344CB8AC3E}">
        <p14:creationId xmlns:p14="http://schemas.microsoft.com/office/powerpoint/2010/main" val="200254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Rechten van het individu</a:t>
            </a:r>
            <a:endParaRPr lang="en-US" dirty="0"/>
          </a:p>
        </p:txBody>
      </p:sp>
      <p:sp>
        <p:nvSpPr>
          <p:cNvPr id="3" name="Content Placeholder 2"/>
          <p:cNvSpPr>
            <a:spLocks noGrp="1"/>
          </p:cNvSpPr>
          <p:nvPr>
            <p:ph idx="1"/>
          </p:nvPr>
        </p:nvSpPr>
        <p:spPr/>
        <p:txBody>
          <a:bodyPr/>
          <a:lstStyle/>
          <a:p>
            <a:r>
              <a:rPr lang="nl-NL" dirty="0"/>
              <a:t>Recht op informatie</a:t>
            </a:r>
          </a:p>
          <a:p>
            <a:r>
              <a:rPr lang="nl-NL" dirty="0"/>
              <a:t>Recht op inzage en correctie</a:t>
            </a:r>
          </a:p>
          <a:p>
            <a:r>
              <a:rPr lang="nl-NL" dirty="0"/>
              <a:t>Recht op verzet</a:t>
            </a:r>
          </a:p>
          <a:p>
            <a:r>
              <a:rPr lang="nl-NL" dirty="0"/>
              <a:t>Recht om niet geprofileerd te worden</a:t>
            </a:r>
          </a:p>
          <a:p>
            <a:r>
              <a:rPr lang="nl-NL" dirty="0"/>
              <a:t>Recht om vergeten te worden</a:t>
            </a:r>
          </a:p>
          <a:p>
            <a:r>
              <a:rPr lang="nl-NL" dirty="0"/>
              <a:t>Recht om op data </a:t>
            </a:r>
            <a:r>
              <a:rPr lang="nl-NL" dirty="0" err="1"/>
              <a:t>portabiliteit</a:t>
            </a:r>
            <a:endParaRPr lang="en-US" dirty="0"/>
          </a:p>
        </p:txBody>
      </p:sp>
    </p:spTree>
    <p:extLst>
      <p:ext uri="{BB962C8B-B14F-4D97-AF65-F5344CB8AC3E}">
        <p14:creationId xmlns:p14="http://schemas.microsoft.com/office/powerpoint/2010/main" val="3793208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Spanningen tussen Big Data en het recht</a:t>
            </a:r>
            <a:endParaRPr lang="en-US" dirty="0"/>
          </a:p>
        </p:txBody>
      </p:sp>
      <p:sp>
        <p:nvSpPr>
          <p:cNvPr id="3" name="Content Placeholder 2"/>
          <p:cNvSpPr>
            <a:spLocks noGrp="1"/>
          </p:cNvSpPr>
          <p:nvPr>
            <p:ph idx="1"/>
          </p:nvPr>
        </p:nvSpPr>
        <p:spPr/>
        <p:txBody>
          <a:bodyPr>
            <a:normAutofit fontScale="92500" lnSpcReduction="20000"/>
          </a:bodyPr>
          <a:lstStyle/>
          <a:p>
            <a:r>
              <a:rPr lang="nl-NL" dirty="0"/>
              <a:t>Dataminimalisatie</a:t>
            </a:r>
          </a:p>
          <a:p>
            <a:r>
              <a:rPr lang="nl-NL" dirty="0"/>
              <a:t>Doel</a:t>
            </a:r>
          </a:p>
          <a:p>
            <a:r>
              <a:rPr lang="nl-NL" dirty="0"/>
              <a:t>Doelbinding</a:t>
            </a:r>
          </a:p>
          <a:p>
            <a:r>
              <a:rPr lang="nl-NL" dirty="0"/>
              <a:t>Correctheid van gegevens</a:t>
            </a:r>
          </a:p>
          <a:p>
            <a:r>
              <a:rPr lang="nl-NL" dirty="0"/>
              <a:t>Transparantie</a:t>
            </a:r>
          </a:p>
          <a:p>
            <a:r>
              <a:rPr lang="nl-NL" dirty="0"/>
              <a:t>Technische veiligheid</a:t>
            </a:r>
          </a:p>
          <a:p>
            <a:r>
              <a:rPr lang="nl-NL" dirty="0"/>
              <a:t>Statische wijze van kijken naar data</a:t>
            </a:r>
          </a:p>
          <a:p>
            <a:r>
              <a:rPr lang="nl-NL" dirty="0"/>
              <a:t>Statische wijze van kijken naar verantwoordelijkheid</a:t>
            </a:r>
          </a:p>
          <a:p>
            <a:r>
              <a:rPr lang="nl-NL" dirty="0"/>
              <a:t>Focus op het individu</a:t>
            </a:r>
          </a:p>
          <a:p>
            <a:r>
              <a:rPr lang="nl-NL" dirty="0"/>
              <a:t>Focus op juridische regulering - territorialiteit</a:t>
            </a:r>
          </a:p>
          <a:p>
            <a:endParaRPr lang="nl-NL" dirty="0"/>
          </a:p>
          <a:p>
            <a:endParaRPr lang="en-US" dirty="0"/>
          </a:p>
        </p:txBody>
      </p:sp>
    </p:spTree>
    <p:extLst>
      <p:ext uri="{BB962C8B-B14F-4D97-AF65-F5344CB8AC3E}">
        <p14:creationId xmlns:p14="http://schemas.microsoft.com/office/powerpoint/2010/main" val="4233245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Wat kan en mag je met Big Data?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719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Inlichtingendiensten</a:t>
            </a:r>
          </a:p>
        </p:txBody>
      </p:sp>
      <p:pic>
        <p:nvPicPr>
          <p:cNvPr id="8" name="Tijdelijke aanduiding voor inhou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70446" y="1690688"/>
            <a:ext cx="5924430" cy="461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4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Denkrichtingen</a:t>
            </a:r>
            <a:endParaRPr lang="en-US" dirty="0"/>
          </a:p>
        </p:txBody>
      </p:sp>
      <p:sp>
        <p:nvSpPr>
          <p:cNvPr id="3" name="Content Placeholder 2"/>
          <p:cNvSpPr>
            <a:spLocks noGrp="1"/>
          </p:cNvSpPr>
          <p:nvPr>
            <p:ph idx="1"/>
          </p:nvPr>
        </p:nvSpPr>
        <p:spPr/>
        <p:txBody>
          <a:bodyPr/>
          <a:lstStyle/>
          <a:p>
            <a:r>
              <a:rPr lang="nl-NL" dirty="0"/>
              <a:t>Legalistisch perspectief: Big Data mag niet</a:t>
            </a:r>
            <a:br>
              <a:rPr lang="nl-NL" dirty="0"/>
            </a:br>
            <a:br>
              <a:rPr lang="nl-NL" dirty="0"/>
            </a:br>
            <a:endParaRPr lang="nl-NL" dirty="0"/>
          </a:p>
          <a:p>
            <a:r>
              <a:rPr lang="nl-NL" dirty="0"/>
              <a:t>Bedrijfsperspectief: regels zijn achterhaald</a:t>
            </a:r>
            <a:br>
              <a:rPr lang="nl-NL" dirty="0"/>
            </a:br>
            <a:br>
              <a:rPr lang="nl-NL" dirty="0"/>
            </a:br>
            <a:endParaRPr lang="nl-NL" dirty="0"/>
          </a:p>
          <a:p>
            <a:r>
              <a:rPr lang="nl-NL" dirty="0" err="1"/>
              <a:t>Middenperspectief</a:t>
            </a:r>
            <a:r>
              <a:rPr lang="nl-NL" dirty="0"/>
              <a:t>: er moet een balans worden gevonden</a:t>
            </a:r>
            <a:endParaRPr lang="en-US" dirty="0"/>
          </a:p>
        </p:txBody>
      </p:sp>
    </p:spTree>
    <p:extLst>
      <p:ext uri="{BB962C8B-B14F-4D97-AF65-F5344CB8AC3E}">
        <p14:creationId xmlns:p14="http://schemas.microsoft.com/office/powerpoint/2010/main" val="2557279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Denkrichtingen</a:t>
            </a:r>
            <a:endParaRPr lang="en-US" dirty="0"/>
          </a:p>
        </p:txBody>
      </p:sp>
      <p:sp>
        <p:nvSpPr>
          <p:cNvPr id="3" name="Content Placeholder 2"/>
          <p:cNvSpPr>
            <a:spLocks noGrp="1"/>
          </p:cNvSpPr>
          <p:nvPr>
            <p:ph idx="1"/>
          </p:nvPr>
        </p:nvSpPr>
        <p:spPr/>
        <p:txBody>
          <a:bodyPr/>
          <a:lstStyle/>
          <a:p>
            <a:r>
              <a:rPr lang="nl-NL" dirty="0"/>
              <a:t>Er is nog een hoop onduidelijk over hoe de nieuwe Algemene Verordening Gegevensbescherming, die in 2018 van kracht gaat, zal worden toegepast op Big Data toepassingen. Maar zeker is dat overtreding van de Verordening tot hoge boetes kan leiden.</a:t>
            </a:r>
          </a:p>
          <a:p>
            <a:r>
              <a:rPr lang="nl-NL" dirty="0"/>
              <a:t>Artikel 83 lid 5: ‘</a:t>
            </a:r>
            <a:r>
              <a:rPr lang="en-US" dirty="0"/>
              <a:t>Infringements of the following provisions shall, in accordance with paragraph 2, be subject to administrative fines up to 20 000 000 EUR, or in the case of an undertaking, up to 4 % of the total worldwide annual turnover of the preceding financial year, whichever is higher:’</a:t>
            </a:r>
          </a:p>
        </p:txBody>
      </p:sp>
    </p:spTree>
    <p:extLst>
      <p:ext uri="{BB962C8B-B14F-4D97-AF65-F5344CB8AC3E}">
        <p14:creationId xmlns:p14="http://schemas.microsoft.com/office/powerpoint/2010/main" val="3938639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Oplossing Wetenschappelijke Raad voor Regeringsbeleid</a:t>
            </a:r>
            <a:endParaRPr lang="en-US" dirty="0"/>
          </a:p>
        </p:txBody>
      </p:sp>
      <p:sp>
        <p:nvSpPr>
          <p:cNvPr id="3" name="Content Placeholder 2"/>
          <p:cNvSpPr>
            <a:spLocks noGrp="1"/>
          </p:cNvSpPr>
          <p:nvPr>
            <p:ph idx="1"/>
          </p:nvPr>
        </p:nvSpPr>
        <p:spPr/>
        <p:txBody>
          <a:bodyPr>
            <a:normAutofit fontScale="92500" lnSpcReduction="10000"/>
          </a:bodyPr>
          <a:lstStyle/>
          <a:p>
            <a:r>
              <a:rPr lang="nl-NL" dirty="0"/>
              <a:t>De WRR, </a:t>
            </a:r>
            <a:r>
              <a:rPr lang="nl-NL" i="1" dirty="0"/>
              <a:t>Big Data in een vrije en veilige samenleving</a:t>
            </a:r>
            <a:r>
              <a:rPr lang="nl-NL" dirty="0"/>
              <a:t>, heeft dit spanningsveld ook geconstateerd en heeft het volgende voorgesteld: </a:t>
            </a:r>
          </a:p>
          <a:p>
            <a:r>
              <a:rPr lang="nl-NL" dirty="0"/>
              <a:t>- Regulering van analyse en gebruik is een conditio sine qua non voor het niet zwaarder reguleren van het verzamelen van gegevens.</a:t>
            </a:r>
          </a:p>
          <a:p>
            <a:r>
              <a:rPr lang="nl-NL" dirty="0"/>
              <a:t>- Big Data-projecten en -toepassingen moeten onderwerp zijn van een externe review door de toezichthouder, die in het bijzonder toeziet op de gemaakte keuzes inzake data en methode van analyse. Deze review toetst ook of er aan de </a:t>
            </a:r>
            <a:r>
              <a:rPr lang="en-US" dirty="0" err="1"/>
              <a:t>zorgplicht</a:t>
            </a:r>
            <a:r>
              <a:rPr lang="en-US" dirty="0"/>
              <a:t> is </a:t>
            </a:r>
            <a:r>
              <a:rPr lang="en-US" dirty="0" err="1"/>
              <a:t>voldaan</a:t>
            </a:r>
            <a:r>
              <a:rPr lang="en-US" dirty="0"/>
              <a:t>.</a:t>
            </a:r>
          </a:p>
          <a:p>
            <a:r>
              <a:rPr lang="nl-NL" dirty="0"/>
              <a:t>- Bij </a:t>
            </a:r>
            <a:r>
              <a:rPr lang="nl-NL" dirty="0" err="1"/>
              <a:t>profiling</a:t>
            </a:r>
            <a:r>
              <a:rPr lang="nl-NL" dirty="0"/>
              <a:t> moeten er nadere regels over toelaatbare foutmarges te stellen, het verbod op geautomatiseerde besluitvorming strikter te handhaven en alert te zijn op </a:t>
            </a:r>
            <a:r>
              <a:rPr lang="en-US" dirty="0"/>
              <a:t>semi-</a:t>
            </a:r>
            <a:r>
              <a:rPr lang="en-US" dirty="0" err="1"/>
              <a:t>automatische</a:t>
            </a:r>
            <a:r>
              <a:rPr lang="en-US" dirty="0"/>
              <a:t> </a:t>
            </a:r>
            <a:r>
              <a:rPr lang="en-US" dirty="0" err="1"/>
              <a:t>besluitvorming</a:t>
            </a:r>
            <a:r>
              <a:rPr lang="en-US" dirty="0"/>
              <a:t>.</a:t>
            </a:r>
            <a:endParaRPr lang="nl-NL" dirty="0"/>
          </a:p>
        </p:txBody>
      </p:sp>
    </p:spTree>
    <p:extLst>
      <p:ext uri="{BB962C8B-B14F-4D97-AF65-F5344CB8AC3E}">
        <p14:creationId xmlns:p14="http://schemas.microsoft.com/office/powerpoint/2010/main" val="735258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Data Stewards, Management, </a:t>
            </a:r>
            <a:r>
              <a:rPr lang="nl-NL" dirty="0" err="1"/>
              <a:t>Custodians</a:t>
            </a:r>
            <a:endParaRPr lang="nl-NL"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690" y="1388962"/>
            <a:ext cx="11030672" cy="5578997"/>
          </a:xfrm>
        </p:spPr>
      </p:pic>
    </p:spTree>
    <p:extLst>
      <p:ext uri="{BB962C8B-B14F-4D97-AF65-F5344CB8AC3E}">
        <p14:creationId xmlns:p14="http://schemas.microsoft.com/office/powerpoint/2010/main" val="234481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a:t>I only believe in statistics that I doctored myself</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989" y="2450757"/>
            <a:ext cx="3079509" cy="3726206"/>
          </a:xfrm>
          <a:prstGeom prst="rect">
            <a:avLst/>
          </a:prstGeom>
        </p:spPr>
      </p:pic>
    </p:spTree>
    <p:extLst>
      <p:ext uri="{BB962C8B-B14F-4D97-AF65-F5344CB8AC3E}">
        <p14:creationId xmlns:p14="http://schemas.microsoft.com/office/powerpoint/2010/main" val="2164274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Betrouwbare data, betrouwbare methodes</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0392" y="1690688"/>
            <a:ext cx="6849928" cy="5145058"/>
          </a:xfrm>
        </p:spPr>
      </p:pic>
    </p:spTree>
    <p:extLst>
      <p:ext uri="{BB962C8B-B14F-4D97-AF65-F5344CB8AC3E}">
        <p14:creationId xmlns:p14="http://schemas.microsoft.com/office/powerpoint/2010/main" val="3187030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Beginpunt</a:t>
            </a:r>
          </a:p>
        </p:txBody>
      </p:sp>
      <p:sp>
        <p:nvSpPr>
          <p:cNvPr id="3" name="Tijdelijke aanduiding voor inhoud 2"/>
          <p:cNvSpPr>
            <a:spLocks noGrp="1"/>
          </p:cNvSpPr>
          <p:nvPr>
            <p:ph idx="1"/>
          </p:nvPr>
        </p:nvSpPr>
        <p:spPr/>
        <p:txBody>
          <a:bodyPr/>
          <a:lstStyle/>
          <a:p>
            <a:r>
              <a:rPr lang="nl-NL" dirty="0"/>
              <a:t>Verzameling van data</a:t>
            </a:r>
          </a:p>
          <a:p>
            <a:r>
              <a:rPr lang="nl-NL" dirty="0"/>
              <a:t>Categorisering van data</a:t>
            </a:r>
          </a:p>
          <a:p>
            <a:r>
              <a:rPr lang="nl-NL" dirty="0"/>
              <a:t>Updaten van data</a:t>
            </a:r>
          </a:p>
          <a:p>
            <a:r>
              <a:rPr lang="nl-NL" dirty="0"/>
              <a:t>Combineren van data</a:t>
            </a:r>
          </a:p>
          <a:p>
            <a:r>
              <a:rPr lang="nl-NL" dirty="0"/>
              <a:t>Falsificatie van hypotheses</a:t>
            </a:r>
          </a:p>
          <a:p>
            <a:r>
              <a:rPr lang="nl-NL" dirty="0"/>
              <a:t>N &gt; 100</a:t>
            </a:r>
          </a:p>
          <a:p>
            <a:r>
              <a:rPr lang="nl-NL" dirty="0"/>
              <a:t>Correlatie ≠ causaliteit</a:t>
            </a:r>
          </a:p>
          <a:p>
            <a:r>
              <a:rPr lang="nl-NL" dirty="0"/>
              <a:t>Evaluatie op effectiviteit en doelmatigheid van dataverwerking</a:t>
            </a:r>
          </a:p>
        </p:txBody>
      </p:sp>
    </p:spTree>
    <p:extLst>
      <p:ext uri="{BB962C8B-B14F-4D97-AF65-F5344CB8AC3E}">
        <p14:creationId xmlns:p14="http://schemas.microsoft.com/office/powerpoint/2010/main" val="2711440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6045" y="196771"/>
            <a:ext cx="9407267" cy="6377650"/>
          </a:xfrm>
        </p:spPr>
      </p:pic>
    </p:spTree>
    <p:extLst>
      <p:ext uri="{BB962C8B-B14F-4D97-AF65-F5344CB8AC3E}">
        <p14:creationId xmlns:p14="http://schemas.microsoft.com/office/powerpoint/2010/main" val="153316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Smart </a:t>
            </a:r>
            <a:r>
              <a:rPr lang="nl-NL" dirty="0" err="1"/>
              <a:t>cities</a:t>
            </a:r>
            <a:endParaRPr lang="nl-NL"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985" y="2016959"/>
            <a:ext cx="7901108" cy="4414027"/>
          </a:xfrm>
        </p:spPr>
      </p:pic>
    </p:spTree>
    <p:extLst>
      <p:ext uri="{BB962C8B-B14F-4D97-AF65-F5344CB8AC3E}">
        <p14:creationId xmlns:p14="http://schemas.microsoft.com/office/powerpoint/2010/main" val="188603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Online advertentiemarkt</a:t>
            </a:r>
          </a:p>
        </p:txBody>
      </p:sp>
      <p:pic>
        <p:nvPicPr>
          <p:cNvPr id="4" name="Tijdelijke aanduiding voor inhoud 3"/>
          <p:cNvPicPr>
            <a:picLocks noGrp="1" noChangeAspect="1"/>
          </p:cNvPicPr>
          <p:nvPr>
            <p:ph idx="1"/>
          </p:nvPr>
        </p:nvPicPr>
        <p:blipFill>
          <a:blip r:embed="rId2"/>
          <a:stretch>
            <a:fillRect/>
          </a:stretch>
        </p:blipFill>
        <p:spPr>
          <a:xfrm>
            <a:off x="2193117" y="1825625"/>
            <a:ext cx="7805766" cy="4351338"/>
          </a:xfrm>
          <a:prstGeom prst="rect">
            <a:avLst/>
          </a:prstGeom>
        </p:spPr>
      </p:pic>
    </p:spTree>
    <p:extLst>
      <p:ext uri="{BB962C8B-B14F-4D97-AF65-F5344CB8AC3E}">
        <p14:creationId xmlns:p14="http://schemas.microsoft.com/office/powerpoint/2010/main" val="67989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Huizenmarkt</a:t>
            </a:r>
          </a:p>
        </p:txBody>
      </p:sp>
      <p:pic>
        <p:nvPicPr>
          <p:cNvPr id="4" name="iPMtbS6iDBQ">
            <a:hlinkClick r:id="" action="ppaction://media"/>
          </p:cNvPr>
          <p:cNvPicPr>
            <a:picLocks noGrp="1" noRot="1" noChangeAspect="1"/>
          </p:cNvPicPr>
          <p:nvPr>
            <p:ph idx="1"/>
            <a:videoFile r:link="rId1"/>
          </p:nvPr>
        </p:nvPicPr>
        <p:blipFill>
          <a:blip r:embed="rId3"/>
          <a:stretch>
            <a:fillRect/>
          </a:stretch>
        </p:blipFill>
        <p:spPr>
          <a:xfrm>
            <a:off x="1105786" y="2017528"/>
            <a:ext cx="5241851" cy="3931388"/>
          </a:xfrm>
          <a:prstGeom prst="rect">
            <a:avLst/>
          </a:prstGeom>
        </p:spPr>
      </p:pic>
    </p:spTree>
    <p:extLst>
      <p:ext uri="{BB962C8B-B14F-4D97-AF65-F5344CB8AC3E}">
        <p14:creationId xmlns:p14="http://schemas.microsoft.com/office/powerpoint/2010/main" val="1928651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Wat is Big Data?</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46583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Definitie van Big Data</a:t>
            </a:r>
          </a:p>
        </p:txBody>
      </p:sp>
      <p:sp>
        <p:nvSpPr>
          <p:cNvPr id="3" name="Tijdelijke aanduiding voor inhoud 2"/>
          <p:cNvSpPr>
            <a:spLocks noGrp="1"/>
          </p:cNvSpPr>
          <p:nvPr>
            <p:ph idx="1"/>
          </p:nvPr>
        </p:nvSpPr>
        <p:spPr/>
        <p:txBody>
          <a:bodyPr>
            <a:normAutofit fontScale="92500" lnSpcReduction="20000"/>
          </a:bodyPr>
          <a:lstStyle/>
          <a:p>
            <a:pPr lvl="0"/>
            <a:r>
              <a:rPr lang="nl-NL" dirty="0"/>
              <a:t>The </a:t>
            </a:r>
            <a:r>
              <a:rPr lang="nl-NL" dirty="0" err="1"/>
              <a:t>Article</a:t>
            </a:r>
            <a:r>
              <a:rPr lang="nl-NL" dirty="0"/>
              <a:t> 29 </a:t>
            </a:r>
            <a:r>
              <a:rPr lang="nl-NL" dirty="0" err="1"/>
              <a:t>Working</a:t>
            </a:r>
            <a:r>
              <a:rPr lang="nl-NL" dirty="0"/>
              <a:t> Party: </a:t>
            </a:r>
            <a:r>
              <a:rPr lang="en-US" dirty="0"/>
              <a:t>‘Big Data is a term which refers to the enormous increase in access to and automated use of information. It refers to the gigantic amounts of digital data controlled by companies, authorities and other large organizations which are subjected to extensive analysis based on the use of algorithms.</a:t>
            </a:r>
            <a:r>
              <a:rPr lang="en-US" i="1" dirty="0"/>
              <a:t> Big Data may be used to identify general trends and correlations, but it can also be used such that it affects individuals directly.’</a:t>
            </a:r>
            <a:endParaRPr lang="nl-NL" dirty="0"/>
          </a:p>
          <a:p>
            <a:pPr lvl="0"/>
            <a:r>
              <a:rPr lang="en-US" dirty="0"/>
              <a:t>The </a:t>
            </a:r>
            <a:r>
              <a:rPr lang="en-US" i="1" dirty="0"/>
              <a:t>European Data Protection Supervisor</a:t>
            </a:r>
            <a:r>
              <a:rPr lang="en-US" dirty="0"/>
              <a:t>: ‘Big data means large amounts of different types of data produced at high speed from multiple sources, whose handling and analysis require new and more powerful processors and algorithms. Not all of these data are personal, but many players in the digital economy increasingly rely on the large scale collection of and trade in personal information. As well as benefits, these growing markets pose specific risks to individual's rights to privacy and to data protection.’</a:t>
            </a:r>
            <a:endParaRPr lang="nl-NL" dirty="0"/>
          </a:p>
        </p:txBody>
      </p:sp>
    </p:spTree>
    <p:extLst>
      <p:ext uri="{BB962C8B-B14F-4D97-AF65-F5344CB8AC3E}">
        <p14:creationId xmlns:p14="http://schemas.microsoft.com/office/powerpoint/2010/main" val="421076790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3308</Words>
  <Application>Microsoft Office PowerPoint</Application>
  <PresentationFormat>Breedbeeld</PresentationFormat>
  <Paragraphs>187</Paragraphs>
  <Slides>47</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47</vt:i4>
      </vt:variant>
    </vt:vector>
  </HeadingPairs>
  <TitlesOfParts>
    <vt:vector size="51" baseType="lpstr">
      <vt:lpstr>Arial</vt:lpstr>
      <vt:lpstr>Calibri</vt:lpstr>
      <vt:lpstr>Calibri Light</vt:lpstr>
      <vt:lpstr>Kantoorthema</vt:lpstr>
      <vt:lpstr>Wat kan en mag je doen met big data? </vt:lpstr>
      <vt:lpstr>Overzicht</vt:lpstr>
      <vt:lpstr>(1) Technologische ontwikkelingen</vt:lpstr>
      <vt:lpstr>Inlichtingendiensten</vt:lpstr>
      <vt:lpstr>Smart cities</vt:lpstr>
      <vt:lpstr>Online advertentiemarkt</vt:lpstr>
      <vt:lpstr>Huizenmarkt</vt:lpstr>
      <vt:lpstr>(2) Wat is Big Data?</vt:lpstr>
      <vt:lpstr>Definitie van Big Data</vt:lpstr>
      <vt:lpstr>Definitie van Big Data</vt:lpstr>
      <vt:lpstr>Big Data is een relatief concept</vt:lpstr>
      <vt:lpstr>Big Data is een koepelterm </vt:lpstr>
      <vt:lpstr>Big Data is een koepelterm </vt:lpstr>
      <vt:lpstr>Big Data is een koepelterm </vt:lpstr>
      <vt:lpstr>Big Data is een koepelterm </vt:lpstr>
      <vt:lpstr>Big Data is een koepelterm </vt:lpstr>
      <vt:lpstr>Big Data is een koepelterm </vt:lpstr>
      <vt:lpstr>Big Data is een koepelterm </vt:lpstr>
      <vt:lpstr>(3) Voor- en nadelen van Big Data</vt:lpstr>
      <vt:lpstr>Grote investeringen in Big Data</vt:lpstr>
      <vt:lpstr>Voordelen</vt:lpstr>
      <vt:lpstr>Nadelen</vt:lpstr>
      <vt:lpstr>(4) Hoe verhoudt Big Data zich tot het recht op privacy en gegevensbescherming?</vt:lpstr>
      <vt:lpstr>PowerPoint-presentatie</vt:lpstr>
      <vt:lpstr>Iconen</vt:lpstr>
      <vt:lpstr>Iconen</vt:lpstr>
      <vt:lpstr>Legitiem doel</vt:lpstr>
      <vt:lpstr>Legitiem doel</vt:lpstr>
      <vt:lpstr>Legitiem doel</vt:lpstr>
      <vt:lpstr>Doelbinding</vt:lpstr>
      <vt:lpstr>Data minimalisatie</vt:lpstr>
      <vt:lpstr>Correctheid van gegevens</vt:lpstr>
      <vt:lpstr>Veiligheid en vertrouwelijkheid</vt:lpstr>
      <vt:lpstr>Transparantie</vt:lpstr>
      <vt:lpstr>Transparantie</vt:lpstr>
      <vt:lpstr>Territorialiteit</vt:lpstr>
      <vt:lpstr>Rechten van het individu</vt:lpstr>
      <vt:lpstr>Spanningen tussen Big Data en het recht</vt:lpstr>
      <vt:lpstr>(5) Wat kan en mag je met Big Data?</vt:lpstr>
      <vt:lpstr>Denkrichtingen</vt:lpstr>
      <vt:lpstr>Denkrichtingen</vt:lpstr>
      <vt:lpstr>Oplossing Wetenschappelijke Raad voor Regeringsbeleid</vt:lpstr>
      <vt:lpstr>Data Stewards, Management, Custodians</vt:lpstr>
      <vt:lpstr>I only believe in statistics that I doctored myself</vt:lpstr>
      <vt:lpstr>Betrouwbare data, betrouwbare methodes</vt:lpstr>
      <vt:lpstr>Beginpunt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kan en mag je doen met big data? </dc:title>
  <dc:creator>Bart Van der Sloot</dc:creator>
  <cp:lastModifiedBy>Bart Van der Sloot</cp:lastModifiedBy>
  <cp:revision>22</cp:revision>
  <dcterms:created xsi:type="dcterms:W3CDTF">2017-04-07T07:30:24Z</dcterms:created>
  <dcterms:modified xsi:type="dcterms:W3CDTF">2017-04-12T17:04:28Z</dcterms:modified>
</cp:coreProperties>
</file>