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3" r:id="rId8"/>
    <p:sldId id="265" r:id="rId9"/>
    <p:sldId id="264" r:id="rId10"/>
    <p:sldId id="266" r:id="rId11"/>
    <p:sldId id="267" r:id="rId12"/>
    <p:sldId id="268"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3CFA23-6DD9-4DD4-A858-F4A7F5893A00}" type="datetimeFigureOut">
              <a:rPr lang="nl-NL" smtClean="0"/>
              <a:t>28-11-2014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13E193-9A5F-4BBD-AEC1-915474C4AD83}" type="slidenum">
              <a:rPr lang="nl-NL" smtClean="0"/>
              <a:t>‹#›</a:t>
            </a:fld>
            <a:endParaRPr lang="nl-NL"/>
          </a:p>
        </p:txBody>
      </p:sp>
    </p:spTree>
    <p:extLst>
      <p:ext uri="{BB962C8B-B14F-4D97-AF65-F5344CB8AC3E}">
        <p14:creationId xmlns:p14="http://schemas.microsoft.com/office/powerpoint/2010/main" val="3477145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2FC3016-AA6D-478C-999B-087F1A523A44}" type="datetimeFigureOut">
              <a:rPr lang="nl-NL" smtClean="0"/>
              <a:t>28-11-2014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826753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2FC3016-AA6D-478C-999B-087F1A523A44}" type="datetimeFigureOut">
              <a:rPr lang="nl-NL" smtClean="0"/>
              <a:t>28-11-2014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2915820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2FC3016-AA6D-478C-999B-087F1A523A44}" type="datetimeFigureOut">
              <a:rPr lang="nl-NL" smtClean="0"/>
              <a:t>28-11-2014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4222449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2FC3016-AA6D-478C-999B-087F1A523A44}" type="datetimeFigureOut">
              <a:rPr lang="nl-NL" smtClean="0"/>
              <a:t>28-11-2014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3549460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2FC3016-AA6D-478C-999B-087F1A523A44}" type="datetimeFigureOut">
              <a:rPr lang="nl-NL" smtClean="0"/>
              <a:t>28-11-2014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1308977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2FC3016-AA6D-478C-999B-087F1A523A44}" type="datetimeFigureOut">
              <a:rPr lang="nl-NL" smtClean="0"/>
              <a:t>28-11-2014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1259909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2FC3016-AA6D-478C-999B-087F1A523A44}" type="datetimeFigureOut">
              <a:rPr lang="nl-NL" smtClean="0"/>
              <a:t>28-11-2014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1345132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2FC3016-AA6D-478C-999B-087F1A523A44}" type="datetimeFigureOut">
              <a:rPr lang="nl-NL" smtClean="0"/>
              <a:t>28-11-2014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3913157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2FC3016-AA6D-478C-999B-087F1A523A44}" type="datetimeFigureOut">
              <a:rPr lang="nl-NL" smtClean="0"/>
              <a:t>28-11-2014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65870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2FC3016-AA6D-478C-999B-087F1A523A44}" type="datetimeFigureOut">
              <a:rPr lang="nl-NL" smtClean="0"/>
              <a:t>28-11-2014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134119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2FC3016-AA6D-478C-999B-087F1A523A44}" type="datetimeFigureOut">
              <a:rPr lang="nl-NL" smtClean="0"/>
              <a:t>28-11-2014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9E037EBE-5142-4A9A-B748-654C5572432E}" type="slidenum">
              <a:rPr lang="nl-NL" smtClean="0"/>
              <a:t>‹#›</a:t>
            </a:fld>
            <a:endParaRPr lang="nl-NL"/>
          </a:p>
        </p:txBody>
      </p:sp>
    </p:spTree>
    <p:extLst>
      <p:ext uri="{BB962C8B-B14F-4D97-AF65-F5344CB8AC3E}">
        <p14:creationId xmlns:p14="http://schemas.microsoft.com/office/powerpoint/2010/main" val="425381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C3016-AA6D-478C-999B-087F1A523A44}" type="datetimeFigureOut">
              <a:rPr lang="nl-NL" smtClean="0"/>
              <a:t>28-11-2014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37EBE-5142-4A9A-B748-654C5572432E}" type="slidenum">
              <a:rPr lang="nl-NL" smtClean="0"/>
              <a:t>‹#›</a:t>
            </a:fld>
            <a:endParaRPr lang="nl-NL"/>
          </a:p>
        </p:txBody>
      </p:sp>
    </p:spTree>
    <p:extLst>
      <p:ext uri="{BB962C8B-B14F-4D97-AF65-F5344CB8AC3E}">
        <p14:creationId xmlns:p14="http://schemas.microsoft.com/office/powerpoint/2010/main" val="4011993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wrr.nl/en/bureau/staf/article/prof-dr-gh-de-vries/" TargetMode="External"/><Relationship Id="rId3" Type="http://schemas.openxmlformats.org/officeDocument/2006/relationships/hyperlink" Target="http://www.wrr.nl/en/bureau/staf/article/mark-bovens/" TargetMode="External"/><Relationship Id="rId7" Type="http://schemas.openxmlformats.org/officeDocument/2006/relationships/hyperlink" Target="http://www.wrr.nl/en/bureau/staf/article/marianne-de-visser/" TargetMode="External"/><Relationship Id="rId2" Type="http://schemas.openxmlformats.org/officeDocument/2006/relationships/hyperlink" Target="http://www.wrr.nl/en/bureau/staf/article/arnoud-boot/" TargetMode="External"/><Relationship Id="rId1" Type="http://schemas.openxmlformats.org/officeDocument/2006/relationships/slideLayout" Target="../slideLayouts/slideLayout2.xml"/><Relationship Id="rId6" Type="http://schemas.openxmlformats.org/officeDocument/2006/relationships/hyperlink" Target="http://www.wrr.nl/en/bureau/staf/article/profdr-andre-knottnerus/" TargetMode="External"/><Relationship Id="rId5" Type="http://schemas.openxmlformats.org/officeDocument/2006/relationships/hyperlink" Target="http://www.wrr.nl/en/bureau/staf/article/ernst-hirsch-ballin/" TargetMode="External"/><Relationship Id="rId4" Type="http://schemas.openxmlformats.org/officeDocument/2006/relationships/hyperlink" Target="http://www.wrr.nl/en/bureau/staf/article/godfried-engbersen/" TargetMode="External"/><Relationship Id="rId9" Type="http://schemas.openxmlformats.org/officeDocument/2006/relationships/hyperlink" Target="http://www.wrr.nl/en/bureau/staf/article/margot-weijnen/"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wrr.nl/en/bureau/staf/article/josta-de-hoog/" TargetMode="External"/><Relationship Id="rId13" Type="http://schemas.openxmlformats.org/officeDocument/2006/relationships/hyperlink" Target="http://www.wrr.nl/en/bureau/staf/article/cor-van-montfort/" TargetMode="External"/><Relationship Id="rId18" Type="http://schemas.openxmlformats.org/officeDocument/2006/relationships/hyperlink" Target="http://www.wrr.nl/en/bureau/staf/article/bart-stellinga/" TargetMode="External"/><Relationship Id="rId3" Type="http://schemas.openxmlformats.org/officeDocument/2006/relationships/hyperlink" Target="http://www.wrr.nl/en/bureau/staf/article/dennis-broeders/" TargetMode="External"/><Relationship Id="rId7" Type="http://schemas.openxmlformats.org/officeDocument/2006/relationships/hyperlink" Target="http://www.wrr.nl/en/bureau/staf/article/henk-griffioen/" TargetMode="External"/><Relationship Id="rId12" Type="http://schemas.openxmlformats.org/officeDocument/2006/relationships/hyperlink" Target="http://www.wrr.nl/en/bureau/staf/article/monique-kremer/" TargetMode="External"/><Relationship Id="rId17" Type="http://schemas.openxmlformats.org/officeDocument/2006/relationships/hyperlink" Target="http://www.wrr.nl/en/bureau/staf/article/erik-schrijvers/" TargetMode="External"/><Relationship Id="rId2" Type="http://schemas.openxmlformats.org/officeDocument/2006/relationships/hyperlink" Target="http://www.wrr.nl/en/bureau/staf/article/meike-bokhorst/" TargetMode="External"/><Relationship Id="rId16" Type="http://schemas.openxmlformats.org/officeDocument/2006/relationships/hyperlink" Target="http://www.wrr.nl/en/bureau/staf/article/steven-schouten/" TargetMode="External"/><Relationship Id="rId20" Type="http://schemas.openxmlformats.org/officeDocument/2006/relationships/hyperlink" Target="http://www.wrr.nl/en/bureau/staf/article/robert-went/" TargetMode="External"/><Relationship Id="rId1" Type="http://schemas.openxmlformats.org/officeDocument/2006/relationships/slideLayout" Target="../slideLayouts/slideLayout2.xml"/><Relationship Id="rId6" Type="http://schemas.openxmlformats.org/officeDocument/2006/relationships/hyperlink" Target="http://www.wrr.nl/en/bureau/staf/article/peter-de-goede/" TargetMode="External"/><Relationship Id="rId11" Type="http://schemas.openxmlformats.org/officeDocument/2006/relationships/hyperlink" Target="http://www.wrr.nl/en/bureau/staf/article/anne-greet-keizer/" TargetMode="External"/><Relationship Id="rId5" Type="http://schemas.openxmlformats.org/officeDocument/2006/relationships/hyperlink" Target="http://www.wrr.nl/en/bureau/staf/article/albert-faber/" TargetMode="External"/><Relationship Id="rId15" Type="http://schemas.openxmlformats.org/officeDocument/2006/relationships/hyperlink" Target="http://www.wrr.nl/en/bureau/staf/article/arthur-van-riel/" TargetMode="External"/><Relationship Id="rId10" Type="http://schemas.openxmlformats.org/officeDocument/2006/relationships/hyperlink" Target="http://www.wrr.nl/en/bureau/staf/article/petra-jonkers/" TargetMode="External"/><Relationship Id="rId19" Type="http://schemas.openxmlformats.org/officeDocument/2006/relationships/hyperlink" Target="http://www.wrr.nl/en/bureau/staf/article/will-tiemeijer/" TargetMode="External"/><Relationship Id="rId4" Type="http://schemas.openxmlformats.org/officeDocument/2006/relationships/hyperlink" Target="http://www.wrr.nl/en/bureau/staf/article/huub-dijstelbloem/" TargetMode="External"/><Relationship Id="rId9" Type="http://schemas.openxmlformats.org/officeDocument/2006/relationships/hyperlink" Target="http://www.wrr.nl/en/bureau/staf/article/annemarth-idenburg/" TargetMode="External"/><Relationship Id="rId14" Type="http://schemas.openxmlformats.org/officeDocument/2006/relationships/hyperlink" Target="http://www.wrr.nl/en/bureau/staf/article/marijke-re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WRR: Big Data project</a:t>
            </a:r>
            <a:endParaRPr lang="nl-NL" dirty="0"/>
          </a:p>
        </p:txBody>
      </p:sp>
      <p:sp>
        <p:nvSpPr>
          <p:cNvPr id="3" name="Ondertitel 2"/>
          <p:cNvSpPr>
            <a:spLocks noGrp="1"/>
          </p:cNvSpPr>
          <p:nvPr>
            <p:ph type="subTitle" idx="1"/>
          </p:nvPr>
        </p:nvSpPr>
        <p:spPr/>
        <p:txBody>
          <a:bodyPr/>
          <a:lstStyle/>
          <a:p>
            <a:r>
              <a:rPr lang="nl-NL" dirty="0" smtClean="0"/>
              <a:t>Bart van der Sloot</a:t>
            </a:r>
            <a:endParaRPr lang="nl-NL" dirty="0"/>
          </a:p>
        </p:txBody>
      </p:sp>
    </p:spTree>
    <p:extLst>
      <p:ext uri="{BB962C8B-B14F-4D97-AF65-F5344CB8AC3E}">
        <p14:creationId xmlns:p14="http://schemas.microsoft.com/office/powerpoint/2010/main" val="3077860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Book</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015700196"/>
              </p:ext>
            </p:extLst>
          </p:nvPr>
        </p:nvGraphicFramePr>
        <p:xfrm>
          <a:off x="467544" y="1340768"/>
          <a:ext cx="7992887" cy="5000857"/>
        </p:xfrm>
        <a:graphic>
          <a:graphicData uri="http://schemas.openxmlformats.org/drawingml/2006/table">
            <a:tbl>
              <a:tblPr firstRow="1" firstCol="1" bandRow="1">
                <a:tableStyleId>{5C22544A-7EE6-4342-B048-85BDC9FD1C3A}</a:tableStyleId>
              </a:tblPr>
              <a:tblGrid>
                <a:gridCol w="981838"/>
                <a:gridCol w="7011049"/>
              </a:tblGrid>
              <a:tr h="129966">
                <a:tc>
                  <a:txBody>
                    <a:bodyPr/>
                    <a:lstStyle/>
                    <a:p>
                      <a:pPr>
                        <a:lnSpc>
                          <a:spcPct val="115000"/>
                        </a:lnSpc>
                        <a:spcAft>
                          <a:spcPts val="0"/>
                        </a:spcAft>
                      </a:pPr>
                      <a:r>
                        <a:rPr lang="nl-NL" sz="1200" dirty="0">
                          <a:effectLst/>
                        </a:rPr>
                        <a:t>1</a:t>
                      </a:r>
                      <a:endParaRPr lang="nl-NL" sz="1200" dirty="0">
                        <a:effectLst/>
                        <a:latin typeface="Calibri"/>
                        <a:ea typeface="Calibri"/>
                        <a:cs typeface="Times New Roman"/>
                      </a:endParaRPr>
                    </a:p>
                  </a:txBody>
                  <a:tcPr marL="35997" marR="35997" marT="0" marB="0"/>
                </a:tc>
                <a:tc>
                  <a:txBody>
                    <a:bodyPr/>
                    <a:lstStyle/>
                    <a:p>
                      <a:pPr>
                        <a:lnSpc>
                          <a:spcPct val="115000"/>
                        </a:lnSpc>
                        <a:spcAft>
                          <a:spcPts val="0"/>
                        </a:spcAft>
                      </a:pPr>
                      <a:r>
                        <a:rPr lang="en-GB" sz="1200">
                          <a:effectLst/>
                        </a:rPr>
                        <a:t>Introduction</a:t>
                      </a:r>
                      <a:endParaRPr lang="nl-NL" sz="1200">
                        <a:effectLst/>
                        <a:latin typeface="Calibri"/>
                        <a:ea typeface="Calibri"/>
                        <a:cs typeface="Times New Roman"/>
                      </a:endParaRPr>
                    </a:p>
                  </a:txBody>
                  <a:tcPr marL="35997" marR="35997" marT="0" marB="0"/>
                </a:tc>
              </a:tr>
              <a:tr h="389897">
                <a:tc>
                  <a:txBody>
                    <a:bodyPr/>
                    <a:lstStyle/>
                    <a:p>
                      <a:pPr>
                        <a:lnSpc>
                          <a:spcPct val="115000"/>
                        </a:lnSpc>
                        <a:spcAft>
                          <a:spcPts val="0"/>
                        </a:spcAft>
                      </a:pPr>
                      <a:r>
                        <a:rPr lang="nl-NL" sz="1200">
                          <a:effectLst/>
                        </a:rPr>
                        <a:t>2</a:t>
                      </a:r>
                      <a:endParaRPr lang="nl-NL" sz="1200">
                        <a:effectLst/>
                        <a:latin typeface="Calibri"/>
                        <a:ea typeface="Calibri"/>
                        <a:cs typeface="Times New Roman"/>
                      </a:endParaRPr>
                    </a:p>
                  </a:txBody>
                  <a:tcPr marL="35997" marR="35997" marT="0" marB="0"/>
                </a:tc>
                <a:tc>
                  <a:txBody>
                    <a:bodyPr/>
                    <a:lstStyle/>
                    <a:p>
                      <a:pPr>
                        <a:lnSpc>
                          <a:spcPct val="115000"/>
                        </a:lnSpc>
                        <a:spcAft>
                          <a:spcPts val="0"/>
                        </a:spcAft>
                      </a:pPr>
                      <a:r>
                        <a:rPr lang="en-GB" sz="1200">
                          <a:effectLst/>
                        </a:rPr>
                        <a:t>A technological description of the state of the art of big data and analysis of the possible opportunities and dangers that flow from this.</a:t>
                      </a:r>
                      <a:endParaRPr lang="nl-NL" sz="1200">
                        <a:effectLst/>
                        <a:latin typeface="Calibri"/>
                        <a:ea typeface="Calibri"/>
                        <a:cs typeface="Times New Roman"/>
                      </a:endParaRPr>
                    </a:p>
                  </a:txBody>
                  <a:tcPr marL="35997" marR="35997" marT="0" marB="0"/>
                </a:tc>
              </a:tr>
              <a:tr h="389897">
                <a:tc>
                  <a:txBody>
                    <a:bodyPr/>
                    <a:lstStyle/>
                    <a:p>
                      <a:pPr>
                        <a:lnSpc>
                          <a:spcPct val="115000"/>
                        </a:lnSpc>
                        <a:spcAft>
                          <a:spcPts val="0"/>
                        </a:spcAft>
                      </a:pPr>
                      <a:r>
                        <a:rPr lang="nl-NL" sz="1200">
                          <a:effectLst/>
                        </a:rPr>
                        <a:t>3</a:t>
                      </a:r>
                      <a:endParaRPr lang="nl-NL" sz="1200">
                        <a:effectLst/>
                        <a:latin typeface="Calibri"/>
                        <a:ea typeface="Calibri"/>
                        <a:cs typeface="Times New Roman"/>
                      </a:endParaRPr>
                    </a:p>
                  </a:txBody>
                  <a:tcPr marL="35997" marR="35997" marT="0" marB="0"/>
                </a:tc>
                <a:tc>
                  <a:txBody>
                    <a:bodyPr/>
                    <a:lstStyle/>
                    <a:p>
                      <a:pPr>
                        <a:lnSpc>
                          <a:spcPct val="115000"/>
                        </a:lnSpc>
                        <a:spcAft>
                          <a:spcPts val="0"/>
                        </a:spcAft>
                      </a:pPr>
                      <a:r>
                        <a:rPr lang="en-GB" sz="1200">
                          <a:effectLst/>
                        </a:rPr>
                        <a:t>A technological description of the state of the art of big data and analysis of the possible opportunities and dangers that flow from this.</a:t>
                      </a:r>
                      <a:endParaRPr lang="nl-NL" sz="1200">
                        <a:effectLst/>
                        <a:latin typeface="Calibri"/>
                        <a:ea typeface="Calibri"/>
                        <a:cs typeface="Times New Roman"/>
                      </a:endParaRPr>
                    </a:p>
                  </a:txBody>
                  <a:tcPr marL="35997" marR="35997" marT="0" marB="0"/>
                </a:tc>
              </a:tr>
              <a:tr h="519862">
                <a:tc>
                  <a:txBody>
                    <a:bodyPr/>
                    <a:lstStyle/>
                    <a:p>
                      <a:pPr>
                        <a:lnSpc>
                          <a:spcPct val="115000"/>
                        </a:lnSpc>
                        <a:spcAft>
                          <a:spcPts val="0"/>
                        </a:spcAft>
                      </a:pPr>
                      <a:r>
                        <a:rPr lang="en-GB" sz="1200">
                          <a:effectLst/>
                        </a:rPr>
                        <a:t>4</a:t>
                      </a:r>
                      <a:endParaRPr lang="nl-NL" sz="1200">
                        <a:effectLst/>
                        <a:latin typeface="Calibri"/>
                        <a:ea typeface="Calibri"/>
                        <a:cs typeface="Times New Roman"/>
                      </a:endParaRPr>
                    </a:p>
                  </a:txBody>
                  <a:tcPr marL="35997" marR="35997" marT="0" marB="0"/>
                </a:tc>
                <a:tc>
                  <a:txBody>
                    <a:bodyPr/>
                    <a:lstStyle/>
                    <a:p>
                      <a:pPr>
                        <a:lnSpc>
                          <a:spcPct val="115000"/>
                        </a:lnSpc>
                        <a:spcAft>
                          <a:spcPts val="0"/>
                        </a:spcAft>
                      </a:pPr>
                      <a:r>
                        <a:rPr lang="en-GB" sz="1200">
                          <a:effectLst/>
                        </a:rPr>
                        <a:t>A historical description of the development of encryption and decryption, the emergence of quantum computing and the value of PETs and other technological safeguarding tools.</a:t>
                      </a:r>
                      <a:endParaRPr lang="nl-NL" sz="1200">
                        <a:effectLst/>
                        <a:latin typeface="Calibri"/>
                        <a:ea typeface="Calibri"/>
                        <a:cs typeface="Times New Roman"/>
                      </a:endParaRPr>
                    </a:p>
                  </a:txBody>
                  <a:tcPr marL="35997" marR="35997" marT="0" marB="0"/>
                </a:tc>
              </a:tr>
              <a:tr h="444802">
                <a:tc>
                  <a:txBody>
                    <a:bodyPr/>
                    <a:lstStyle/>
                    <a:p>
                      <a:pPr>
                        <a:lnSpc>
                          <a:spcPct val="115000"/>
                        </a:lnSpc>
                        <a:spcAft>
                          <a:spcPts val="0"/>
                        </a:spcAft>
                      </a:pPr>
                      <a:r>
                        <a:rPr lang="en-GB" sz="1200">
                          <a:effectLst/>
                        </a:rPr>
                        <a:t>5</a:t>
                      </a:r>
                      <a:endParaRPr lang="nl-NL" sz="1200">
                        <a:effectLst/>
                        <a:latin typeface="Calibri"/>
                        <a:ea typeface="Calibri"/>
                        <a:cs typeface="Times New Roman"/>
                      </a:endParaRPr>
                    </a:p>
                  </a:txBody>
                  <a:tcPr marL="35997" marR="35997" marT="0" marB="0"/>
                </a:tc>
                <a:tc>
                  <a:txBody>
                    <a:bodyPr/>
                    <a:lstStyle/>
                    <a:p>
                      <a:pPr>
                        <a:lnSpc>
                          <a:spcPct val="115000"/>
                        </a:lnSpc>
                        <a:spcAft>
                          <a:spcPts val="0"/>
                        </a:spcAft>
                      </a:pPr>
                      <a:r>
                        <a:rPr lang="en-GB" sz="1200" dirty="0">
                          <a:effectLst/>
                        </a:rPr>
                        <a:t>A Trans-Atlantic comparison between privacy regulation in the US and Europe, which will focus on the collection or use of data, the principle of data </a:t>
                      </a:r>
                      <a:r>
                        <a:rPr lang="en-GB" sz="1200" dirty="0" err="1">
                          <a:effectLst/>
                        </a:rPr>
                        <a:t>minimalisation</a:t>
                      </a:r>
                      <a:r>
                        <a:rPr lang="en-GB" sz="1200" dirty="0">
                          <a:effectLst/>
                        </a:rPr>
                        <a:t> and purpose limitation.</a:t>
                      </a:r>
                      <a:endParaRPr lang="nl-NL" sz="1200" dirty="0">
                        <a:effectLst/>
                        <a:latin typeface="Calibri"/>
                        <a:ea typeface="Calibri"/>
                        <a:cs typeface="Times New Roman"/>
                      </a:endParaRPr>
                    </a:p>
                  </a:txBody>
                  <a:tcPr marL="35997" marR="35997" marT="0" marB="0"/>
                </a:tc>
              </a:tr>
              <a:tr h="519862">
                <a:tc>
                  <a:txBody>
                    <a:bodyPr/>
                    <a:lstStyle/>
                    <a:p>
                      <a:pPr>
                        <a:lnSpc>
                          <a:spcPct val="115000"/>
                        </a:lnSpc>
                        <a:spcAft>
                          <a:spcPts val="0"/>
                        </a:spcAft>
                      </a:pPr>
                      <a:r>
                        <a:rPr lang="en-GB" sz="1200">
                          <a:effectLst/>
                        </a:rPr>
                        <a:t>6</a:t>
                      </a:r>
                      <a:endParaRPr lang="nl-NL" sz="1200">
                        <a:effectLst/>
                        <a:latin typeface="Calibri"/>
                        <a:ea typeface="Calibri"/>
                        <a:cs typeface="Times New Roman"/>
                      </a:endParaRPr>
                    </a:p>
                  </a:txBody>
                  <a:tcPr marL="35997" marR="35997" marT="0" marB="0"/>
                </a:tc>
                <a:tc>
                  <a:txBody>
                    <a:bodyPr/>
                    <a:lstStyle/>
                    <a:p>
                      <a:pPr>
                        <a:lnSpc>
                          <a:spcPct val="115000"/>
                        </a:lnSpc>
                        <a:spcAft>
                          <a:spcPts val="0"/>
                        </a:spcAft>
                      </a:pPr>
                      <a:r>
                        <a:rPr lang="en-GB" sz="1200" dirty="0">
                          <a:effectLst/>
                        </a:rPr>
                        <a:t>An analysis of the power and control of data and databases, in which an overview will be given how data is being used by which parties and how the control is governed.</a:t>
                      </a:r>
                      <a:endParaRPr lang="nl-NL" sz="1200" dirty="0">
                        <a:effectLst/>
                        <a:latin typeface="Calibri"/>
                        <a:ea typeface="Calibri"/>
                        <a:cs typeface="Times New Roman"/>
                      </a:endParaRPr>
                    </a:p>
                  </a:txBody>
                  <a:tcPr marL="35997" marR="35997" marT="0" marB="0"/>
                </a:tc>
              </a:tr>
              <a:tr h="519862">
                <a:tc>
                  <a:txBody>
                    <a:bodyPr/>
                    <a:lstStyle/>
                    <a:p>
                      <a:pPr>
                        <a:lnSpc>
                          <a:spcPct val="115000"/>
                        </a:lnSpc>
                        <a:spcAft>
                          <a:spcPts val="0"/>
                        </a:spcAft>
                      </a:pPr>
                      <a:r>
                        <a:rPr lang="en-GB" sz="1200">
                          <a:effectLst/>
                        </a:rPr>
                        <a:t>7</a:t>
                      </a:r>
                      <a:endParaRPr lang="nl-NL" sz="1200">
                        <a:effectLst/>
                        <a:latin typeface="Calibri"/>
                        <a:ea typeface="Calibri"/>
                        <a:cs typeface="Times New Roman"/>
                      </a:endParaRPr>
                    </a:p>
                  </a:txBody>
                  <a:tcPr marL="35997" marR="35997" marT="0" marB="0"/>
                </a:tc>
                <a:tc>
                  <a:txBody>
                    <a:bodyPr/>
                    <a:lstStyle/>
                    <a:p>
                      <a:pPr>
                        <a:lnSpc>
                          <a:spcPct val="115000"/>
                        </a:lnSpc>
                        <a:spcAft>
                          <a:spcPts val="0"/>
                        </a:spcAft>
                      </a:pPr>
                      <a:r>
                        <a:rPr lang="en-GB" sz="1200" dirty="0">
                          <a:effectLst/>
                        </a:rPr>
                        <a:t>A discussion on the regulation of predictive profiling, specifically focussing on the presumption of innocence and the prohibition of abuse of power.</a:t>
                      </a:r>
                      <a:endParaRPr lang="nl-NL" sz="1200" dirty="0">
                        <a:effectLst/>
                        <a:latin typeface="Calibri"/>
                        <a:ea typeface="Calibri"/>
                        <a:cs typeface="Times New Roman"/>
                      </a:endParaRPr>
                    </a:p>
                  </a:txBody>
                  <a:tcPr marL="35997" marR="35997" marT="0" marB="0"/>
                </a:tc>
              </a:tr>
              <a:tr h="389897">
                <a:tc>
                  <a:txBody>
                    <a:bodyPr/>
                    <a:lstStyle/>
                    <a:p>
                      <a:pPr>
                        <a:lnSpc>
                          <a:spcPct val="115000"/>
                        </a:lnSpc>
                        <a:spcAft>
                          <a:spcPts val="0"/>
                        </a:spcAft>
                      </a:pPr>
                      <a:r>
                        <a:rPr lang="en-GB" sz="1200">
                          <a:effectLst/>
                        </a:rPr>
                        <a:t>8</a:t>
                      </a:r>
                      <a:endParaRPr lang="nl-NL" sz="1200">
                        <a:effectLst/>
                        <a:latin typeface="Calibri"/>
                        <a:ea typeface="Calibri"/>
                        <a:cs typeface="Times New Roman"/>
                      </a:endParaRPr>
                    </a:p>
                  </a:txBody>
                  <a:tcPr marL="35997" marR="35997" marT="0" marB="0"/>
                </a:tc>
                <a:tc>
                  <a:txBody>
                    <a:bodyPr/>
                    <a:lstStyle/>
                    <a:p>
                      <a:pPr>
                        <a:lnSpc>
                          <a:spcPct val="115000"/>
                        </a:lnSpc>
                        <a:spcAft>
                          <a:spcPts val="0"/>
                        </a:spcAft>
                      </a:pPr>
                      <a:r>
                        <a:rPr lang="en-GB" sz="1200" dirty="0">
                          <a:effectLst/>
                        </a:rPr>
                        <a:t>A discussion of the cooperation between public and private sectors in the political economy of Big Data and commodification of security.</a:t>
                      </a:r>
                      <a:endParaRPr lang="nl-NL" sz="1200" dirty="0">
                        <a:effectLst/>
                        <a:latin typeface="Calibri"/>
                        <a:ea typeface="Calibri"/>
                        <a:cs typeface="Times New Roman"/>
                      </a:endParaRPr>
                    </a:p>
                  </a:txBody>
                  <a:tcPr marL="35997" marR="35997" marT="0" marB="0"/>
                </a:tc>
              </a:tr>
              <a:tr h="389897">
                <a:tc>
                  <a:txBody>
                    <a:bodyPr/>
                    <a:lstStyle/>
                    <a:p>
                      <a:pPr>
                        <a:lnSpc>
                          <a:spcPct val="115000"/>
                        </a:lnSpc>
                        <a:spcAft>
                          <a:spcPts val="0"/>
                        </a:spcAft>
                      </a:pPr>
                      <a:r>
                        <a:rPr lang="en-GB" sz="1200">
                          <a:effectLst/>
                        </a:rPr>
                        <a:t>9</a:t>
                      </a:r>
                      <a:endParaRPr lang="nl-NL" sz="1200">
                        <a:effectLst/>
                        <a:latin typeface="Calibri"/>
                        <a:ea typeface="Calibri"/>
                        <a:cs typeface="Times New Roman"/>
                      </a:endParaRPr>
                    </a:p>
                  </a:txBody>
                  <a:tcPr marL="35997" marR="35997" marT="0" marB="0"/>
                </a:tc>
                <a:tc>
                  <a:txBody>
                    <a:bodyPr/>
                    <a:lstStyle/>
                    <a:p>
                      <a:pPr>
                        <a:lnSpc>
                          <a:spcPct val="115000"/>
                        </a:lnSpc>
                        <a:spcAft>
                          <a:spcPts val="0"/>
                        </a:spcAft>
                      </a:pPr>
                      <a:r>
                        <a:rPr lang="en-GB" sz="1200">
                          <a:effectLst/>
                        </a:rPr>
                        <a:t>A part about enforcement and regulation with a focus on legal and policy instruments and their efficacy regarding Big Data practices.</a:t>
                      </a:r>
                      <a:endParaRPr lang="nl-NL" sz="1200">
                        <a:effectLst/>
                        <a:latin typeface="Calibri"/>
                        <a:ea typeface="Calibri"/>
                        <a:cs typeface="Times New Roman"/>
                      </a:endParaRPr>
                    </a:p>
                  </a:txBody>
                  <a:tcPr marL="35997" marR="35997" marT="0" marB="0"/>
                </a:tc>
              </a:tr>
              <a:tr h="423868">
                <a:tc>
                  <a:txBody>
                    <a:bodyPr/>
                    <a:lstStyle/>
                    <a:p>
                      <a:pPr>
                        <a:lnSpc>
                          <a:spcPct val="115000"/>
                        </a:lnSpc>
                        <a:spcAft>
                          <a:spcPts val="0"/>
                        </a:spcAft>
                      </a:pPr>
                      <a:r>
                        <a:rPr lang="en-GB" sz="1200">
                          <a:effectLst/>
                        </a:rPr>
                        <a:t>10</a:t>
                      </a:r>
                      <a:endParaRPr lang="nl-NL" sz="1200">
                        <a:effectLst/>
                        <a:latin typeface="Calibri"/>
                        <a:ea typeface="Calibri"/>
                        <a:cs typeface="Times New Roman"/>
                      </a:endParaRPr>
                    </a:p>
                  </a:txBody>
                  <a:tcPr marL="35997" marR="35997" marT="0" marB="0"/>
                </a:tc>
                <a:tc>
                  <a:txBody>
                    <a:bodyPr/>
                    <a:lstStyle/>
                    <a:p>
                      <a:pPr>
                        <a:lnSpc>
                          <a:spcPct val="115000"/>
                        </a:lnSpc>
                        <a:spcAft>
                          <a:spcPts val="0"/>
                        </a:spcAft>
                      </a:pPr>
                      <a:r>
                        <a:rPr lang="en-GB" sz="1200">
                          <a:effectLst/>
                        </a:rPr>
                        <a:t>A contribution which discusses the focus on the individual, subjective rights and individual interests in the current legal paradigm and questions whether this is still viable in the age of Big Data.</a:t>
                      </a:r>
                      <a:endParaRPr lang="nl-NL" sz="1200">
                        <a:effectLst/>
                        <a:latin typeface="Calibri"/>
                        <a:ea typeface="Calibri"/>
                        <a:cs typeface="Times New Roman"/>
                      </a:endParaRPr>
                    </a:p>
                  </a:txBody>
                  <a:tcPr marL="35997" marR="35997" marT="0" marB="0"/>
                </a:tc>
              </a:tr>
              <a:tr h="494119">
                <a:tc>
                  <a:txBody>
                    <a:bodyPr/>
                    <a:lstStyle/>
                    <a:p>
                      <a:pPr>
                        <a:lnSpc>
                          <a:spcPct val="115000"/>
                        </a:lnSpc>
                        <a:spcAft>
                          <a:spcPts val="0"/>
                        </a:spcAft>
                      </a:pPr>
                      <a:r>
                        <a:rPr lang="en-GB" sz="1200" dirty="0">
                          <a:effectLst/>
                        </a:rPr>
                        <a:t>11</a:t>
                      </a:r>
                      <a:endParaRPr lang="nl-NL" sz="1200" dirty="0">
                        <a:effectLst/>
                        <a:latin typeface="Calibri"/>
                        <a:ea typeface="Calibri"/>
                        <a:cs typeface="Times New Roman"/>
                      </a:endParaRPr>
                    </a:p>
                  </a:txBody>
                  <a:tcPr marL="35997" marR="35997" marT="0" marB="0"/>
                </a:tc>
                <a:tc>
                  <a:txBody>
                    <a:bodyPr/>
                    <a:lstStyle/>
                    <a:p>
                      <a:pPr>
                        <a:lnSpc>
                          <a:spcPct val="115000"/>
                        </a:lnSpc>
                        <a:spcAft>
                          <a:spcPts val="0"/>
                        </a:spcAft>
                      </a:pPr>
                      <a:r>
                        <a:rPr lang="en-GB" sz="1200" dirty="0">
                          <a:effectLst/>
                        </a:rPr>
                        <a:t>An analysis of the social and ethical consequences of Big Data, which also provides an overview of the most important intentional and unintentional consequences and issues revolving around Big Data.</a:t>
                      </a:r>
                      <a:endParaRPr lang="nl-NL" sz="1200" dirty="0">
                        <a:effectLst/>
                        <a:latin typeface="Calibri"/>
                        <a:ea typeface="Calibri"/>
                        <a:cs typeface="Times New Roman"/>
                      </a:endParaRPr>
                    </a:p>
                  </a:txBody>
                  <a:tcPr marL="35997" marR="35997" marT="0" marB="0"/>
                </a:tc>
              </a:tr>
              <a:tr h="129966">
                <a:tc>
                  <a:txBody>
                    <a:bodyPr/>
                    <a:lstStyle/>
                    <a:p>
                      <a:pPr>
                        <a:lnSpc>
                          <a:spcPct val="115000"/>
                        </a:lnSpc>
                        <a:spcAft>
                          <a:spcPts val="0"/>
                        </a:spcAft>
                      </a:pPr>
                      <a:r>
                        <a:rPr lang="en-GB" sz="1200" b="1">
                          <a:solidFill>
                            <a:schemeClr val="bg1"/>
                          </a:solidFill>
                          <a:effectLst/>
                        </a:rPr>
                        <a:t>12</a:t>
                      </a:r>
                      <a:endParaRPr lang="nl-NL" sz="1200" b="1">
                        <a:solidFill>
                          <a:schemeClr val="bg1"/>
                        </a:solidFill>
                        <a:effectLst/>
                        <a:latin typeface="Calibri"/>
                        <a:ea typeface="Calibri"/>
                        <a:cs typeface="Times New Roman"/>
                      </a:endParaRPr>
                    </a:p>
                  </a:txBody>
                  <a:tcPr marL="35997" marR="35997" marT="0" marB="0"/>
                </a:tc>
                <a:tc>
                  <a:txBody>
                    <a:bodyPr/>
                    <a:lstStyle/>
                    <a:p>
                      <a:pPr>
                        <a:lnSpc>
                          <a:spcPct val="115000"/>
                        </a:lnSpc>
                        <a:spcAft>
                          <a:spcPts val="0"/>
                        </a:spcAft>
                      </a:pPr>
                      <a:r>
                        <a:rPr lang="en-GB" sz="1200" b="1" dirty="0">
                          <a:solidFill>
                            <a:schemeClr val="bg1"/>
                          </a:solidFill>
                          <a:effectLst/>
                        </a:rPr>
                        <a:t>Conclusion</a:t>
                      </a:r>
                      <a:endParaRPr lang="nl-NL" sz="1200" b="1" dirty="0">
                        <a:solidFill>
                          <a:schemeClr val="bg1"/>
                        </a:solidFill>
                        <a:effectLst/>
                        <a:latin typeface="Calibri"/>
                        <a:ea typeface="Calibri"/>
                        <a:cs typeface="Times New Roman"/>
                      </a:endParaRPr>
                    </a:p>
                  </a:txBody>
                  <a:tcPr marL="35997" marR="35997" marT="0" marB="0"/>
                </a:tc>
              </a:tr>
            </a:tbl>
          </a:graphicData>
        </a:graphic>
      </p:graphicFrame>
    </p:spTree>
    <p:extLst>
      <p:ext uri="{BB962C8B-B14F-4D97-AF65-F5344CB8AC3E}">
        <p14:creationId xmlns:p14="http://schemas.microsoft.com/office/powerpoint/2010/main" val="30467825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Case studies</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810043546"/>
              </p:ext>
            </p:extLst>
          </p:nvPr>
        </p:nvGraphicFramePr>
        <p:xfrm>
          <a:off x="971600" y="1628802"/>
          <a:ext cx="7128792" cy="4104455"/>
        </p:xfrm>
        <a:graphic>
          <a:graphicData uri="http://schemas.openxmlformats.org/drawingml/2006/table">
            <a:tbl>
              <a:tblPr firstRow="1" firstCol="1" bandRow="1">
                <a:tableStyleId>{5C22544A-7EE6-4342-B048-85BDC9FD1C3A}</a:tableStyleId>
              </a:tblPr>
              <a:tblGrid>
                <a:gridCol w="875694"/>
                <a:gridCol w="6253098"/>
              </a:tblGrid>
              <a:tr h="820891">
                <a:tc gridSpan="2">
                  <a:txBody>
                    <a:bodyPr/>
                    <a:lstStyle/>
                    <a:p>
                      <a:pPr>
                        <a:lnSpc>
                          <a:spcPct val="115000"/>
                        </a:lnSpc>
                        <a:spcAft>
                          <a:spcPts val="0"/>
                        </a:spcAft>
                      </a:pPr>
                      <a:r>
                        <a:rPr lang="nl-NL" sz="2000" dirty="0">
                          <a:effectLst/>
                        </a:rPr>
                        <a:t>Case studies</a:t>
                      </a:r>
                      <a:endParaRPr lang="nl-NL" sz="1800" dirty="0">
                        <a:effectLst/>
                        <a:latin typeface="Calibri"/>
                        <a:ea typeface="Calibri"/>
                        <a:cs typeface="Times New Roman"/>
                      </a:endParaRPr>
                    </a:p>
                  </a:txBody>
                  <a:tcPr marL="68580" marR="68580" marT="0" marB="0"/>
                </a:tc>
                <a:tc hMerge="1">
                  <a:txBody>
                    <a:bodyPr/>
                    <a:lstStyle/>
                    <a:p>
                      <a:endParaRPr lang="nl-NL"/>
                    </a:p>
                  </a:txBody>
                  <a:tcPr/>
                </a:tc>
              </a:tr>
              <a:tr h="820891">
                <a:tc>
                  <a:txBody>
                    <a:bodyPr/>
                    <a:lstStyle/>
                    <a:p>
                      <a:pPr>
                        <a:lnSpc>
                          <a:spcPct val="115000"/>
                        </a:lnSpc>
                        <a:spcAft>
                          <a:spcPts val="0"/>
                        </a:spcAft>
                      </a:pPr>
                      <a:r>
                        <a:rPr lang="nl-NL" sz="2000">
                          <a:effectLst/>
                        </a:rPr>
                        <a:t>1</a:t>
                      </a:r>
                      <a:endParaRPr lang="nl-NL" sz="1800">
                        <a:effectLst/>
                        <a:latin typeface="Calibri"/>
                        <a:ea typeface="Calibri"/>
                        <a:cs typeface="Times New Roman"/>
                      </a:endParaRPr>
                    </a:p>
                  </a:txBody>
                  <a:tcPr marL="68580" marR="68580" marT="0" marB="0"/>
                </a:tc>
                <a:tc>
                  <a:txBody>
                    <a:bodyPr/>
                    <a:lstStyle/>
                    <a:p>
                      <a:pPr>
                        <a:lnSpc>
                          <a:spcPct val="115000"/>
                        </a:lnSpc>
                        <a:spcAft>
                          <a:spcPts val="0"/>
                        </a:spcAft>
                      </a:pPr>
                      <a:r>
                        <a:rPr lang="nl-NL" sz="2000" dirty="0" smtClean="0">
                          <a:effectLst/>
                        </a:rPr>
                        <a:t>Intelligence Services</a:t>
                      </a:r>
                      <a:endParaRPr lang="nl-NL" sz="1800" dirty="0">
                        <a:effectLst/>
                        <a:latin typeface="Calibri"/>
                        <a:ea typeface="Calibri"/>
                        <a:cs typeface="Times New Roman"/>
                      </a:endParaRPr>
                    </a:p>
                  </a:txBody>
                  <a:tcPr marL="68580" marR="68580" marT="0" marB="0"/>
                </a:tc>
              </a:tr>
              <a:tr h="820891">
                <a:tc>
                  <a:txBody>
                    <a:bodyPr/>
                    <a:lstStyle/>
                    <a:p>
                      <a:pPr>
                        <a:lnSpc>
                          <a:spcPct val="115000"/>
                        </a:lnSpc>
                        <a:spcAft>
                          <a:spcPts val="0"/>
                        </a:spcAft>
                      </a:pPr>
                      <a:r>
                        <a:rPr lang="nl-NL" sz="2000">
                          <a:effectLst/>
                        </a:rPr>
                        <a:t>2</a:t>
                      </a:r>
                      <a:endParaRPr lang="nl-NL" sz="1800">
                        <a:effectLst/>
                        <a:latin typeface="Calibri"/>
                        <a:ea typeface="Calibri"/>
                        <a:cs typeface="Times New Roman"/>
                      </a:endParaRPr>
                    </a:p>
                  </a:txBody>
                  <a:tcPr marL="68580" marR="68580" marT="0" marB="0"/>
                </a:tc>
                <a:tc>
                  <a:txBody>
                    <a:bodyPr/>
                    <a:lstStyle/>
                    <a:p>
                      <a:pPr>
                        <a:lnSpc>
                          <a:spcPct val="115000"/>
                        </a:lnSpc>
                        <a:spcAft>
                          <a:spcPts val="0"/>
                        </a:spcAft>
                      </a:pPr>
                      <a:r>
                        <a:rPr lang="nl-NL" sz="2000" dirty="0" smtClean="0">
                          <a:effectLst/>
                        </a:rPr>
                        <a:t>Security</a:t>
                      </a:r>
                      <a:r>
                        <a:rPr lang="nl-NL" sz="2000" baseline="0" dirty="0" smtClean="0">
                          <a:effectLst/>
                        </a:rPr>
                        <a:t> (</a:t>
                      </a:r>
                      <a:r>
                        <a:rPr lang="nl-NL" sz="2000" baseline="0" dirty="0" err="1" smtClean="0">
                          <a:effectLst/>
                        </a:rPr>
                        <a:t>police</a:t>
                      </a:r>
                      <a:r>
                        <a:rPr lang="nl-NL" sz="2000" baseline="0" dirty="0" smtClean="0">
                          <a:effectLst/>
                        </a:rPr>
                        <a:t>)</a:t>
                      </a:r>
                      <a:endParaRPr lang="nl-NL" sz="1800" dirty="0">
                        <a:effectLst/>
                        <a:latin typeface="Calibri"/>
                        <a:ea typeface="Calibri"/>
                        <a:cs typeface="Times New Roman"/>
                      </a:endParaRPr>
                    </a:p>
                  </a:txBody>
                  <a:tcPr marL="68580" marR="68580" marT="0" marB="0"/>
                </a:tc>
              </a:tr>
              <a:tr h="820891">
                <a:tc>
                  <a:txBody>
                    <a:bodyPr/>
                    <a:lstStyle/>
                    <a:p>
                      <a:pPr>
                        <a:lnSpc>
                          <a:spcPct val="115000"/>
                        </a:lnSpc>
                        <a:spcAft>
                          <a:spcPts val="0"/>
                        </a:spcAft>
                      </a:pPr>
                      <a:r>
                        <a:rPr lang="nl-NL" sz="2000">
                          <a:effectLst/>
                        </a:rPr>
                        <a:t>3</a:t>
                      </a:r>
                      <a:endParaRPr lang="nl-NL" sz="1800">
                        <a:effectLst/>
                        <a:latin typeface="Calibri"/>
                        <a:ea typeface="Calibri"/>
                        <a:cs typeface="Times New Roman"/>
                      </a:endParaRPr>
                    </a:p>
                  </a:txBody>
                  <a:tcPr marL="68580" marR="68580" marT="0" marB="0"/>
                </a:tc>
                <a:tc>
                  <a:txBody>
                    <a:bodyPr/>
                    <a:lstStyle/>
                    <a:p>
                      <a:pPr>
                        <a:lnSpc>
                          <a:spcPct val="115000"/>
                        </a:lnSpc>
                        <a:spcAft>
                          <a:spcPts val="0"/>
                        </a:spcAft>
                      </a:pPr>
                      <a:r>
                        <a:rPr lang="nl-NL" sz="2000" dirty="0" err="1" smtClean="0">
                          <a:effectLst/>
                        </a:rPr>
                        <a:t>Fraud</a:t>
                      </a:r>
                      <a:endParaRPr lang="nl-NL" sz="1800" dirty="0">
                        <a:effectLst/>
                        <a:latin typeface="Calibri"/>
                        <a:ea typeface="Calibri"/>
                        <a:cs typeface="Times New Roman"/>
                      </a:endParaRPr>
                    </a:p>
                  </a:txBody>
                  <a:tcPr marL="68580" marR="68580" marT="0" marB="0"/>
                </a:tc>
              </a:tr>
              <a:tr h="820891">
                <a:tc>
                  <a:txBody>
                    <a:bodyPr/>
                    <a:lstStyle/>
                    <a:p>
                      <a:pPr>
                        <a:lnSpc>
                          <a:spcPct val="115000"/>
                        </a:lnSpc>
                        <a:spcAft>
                          <a:spcPts val="0"/>
                        </a:spcAft>
                      </a:pPr>
                      <a:r>
                        <a:rPr lang="nl-NL" sz="2000">
                          <a:effectLst/>
                        </a:rPr>
                        <a:t>4</a:t>
                      </a:r>
                      <a:endParaRPr lang="nl-NL" sz="1800">
                        <a:effectLst/>
                        <a:latin typeface="Calibri"/>
                        <a:ea typeface="Calibri"/>
                        <a:cs typeface="Times New Roman"/>
                      </a:endParaRPr>
                    </a:p>
                  </a:txBody>
                  <a:tcPr marL="68580" marR="68580" marT="0" marB="0"/>
                </a:tc>
                <a:tc>
                  <a:txBody>
                    <a:bodyPr/>
                    <a:lstStyle/>
                    <a:p>
                      <a:pPr>
                        <a:lnSpc>
                          <a:spcPct val="115000"/>
                        </a:lnSpc>
                        <a:spcAft>
                          <a:spcPts val="0"/>
                        </a:spcAft>
                      </a:pPr>
                      <a:r>
                        <a:rPr lang="nl-NL" sz="2000" dirty="0" smtClean="0">
                          <a:effectLst/>
                        </a:rPr>
                        <a:t>Healthcare</a:t>
                      </a:r>
                      <a:endParaRPr lang="nl-NL"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8613109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Final</a:t>
            </a:r>
            <a:r>
              <a:rPr lang="nl-NL" dirty="0" smtClean="0"/>
              <a:t> report</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036270806"/>
              </p:ext>
            </p:extLst>
          </p:nvPr>
        </p:nvGraphicFramePr>
        <p:xfrm>
          <a:off x="467544" y="1124744"/>
          <a:ext cx="8064896" cy="5102250"/>
        </p:xfrm>
        <a:graphic>
          <a:graphicData uri="http://schemas.openxmlformats.org/drawingml/2006/table">
            <a:tbl>
              <a:tblPr firstRow="1" firstCol="1" bandRow="1">
                <a:tableStyleId>{5C22544A-7EE6-4342-B048-85BDC9FD1C3A}</a:tableStyleId>
              </a:tblPr>
              <a:tblGrid>
                <a:gridCol w="990683"/>
                <a:gridCol w="7074213"/>
              </a:tblGrid>
              <a:tr h="92985">
                <a:tc gridSpan="2">
                  <a:txBody>
                    <a:bodyPr/>
                    <a:lstStyle/>
                    <a:p>
                      <a:pPr>
                        <a:lnSpc>
                          <a:spcPct val="115000"/>
                        </a:lnSpc>
                        <a:spcAft>
                          <a:spcPts val="0"/>
                        </a:spcAft>
                      </a:pPr>
                      <a:r>
                        <a:rPr lang="nl-NL" sz="2400" dirty="0" smtClean="0">
                          <a:effectLst/>
                        </a:rPr>
                        <a:t>Report</a:t>
                      </a:r>
                      <a:endParaRPr lang="nl-NL" sz="2400" dirty="0">
                        <a:effectLst/>
                        <a:latin typeface="Calibri"/>
                        <a:ea typeface="Calibri"/>
                        <a:cs typeface="Times New Roman"/>
                      </a:endParaRPr>
                    </a:p>
                  </a:txBody>
                  <a:tcPr marL="15161" marR="15161" marT="0" marB="0"/>
                </a:tc>
                <a:tc hMerge="1">
                  <a:txBody>
                    <a:bodyPr/>
                    <a:lstStyle/>
                    <a:p>
                      <a:endParaRPr lang="nl-NL"/>
                    </a:p>
                  </a:txBody>
                  <a:tcPr/>
                </a:tc>
              </a:tr>
              <a:tr h="139478">
                <a:tc>
                  <a:txBody>
                    <a:bodyPr/>
                    <a:lstStyle/>
                    <a:p>
                      <a:pPr>
                        <a:lnSpc>
                          <a:spcPct val="115000"/>
                        </a:lnSpc>
                        <a:spcAft>
                          <a:spcPts val="0"/>
                        </a:spcAft>
                      </a:pPr>
                      <a:r>
                        <a:rPr lang="nl-NL" sz="2400">
                          <a:effectLst/>
                        </a:rPr>
                        <a:t>1</a:t>
                      </a:r>
                      <a:endParaRPr lang="nl-NL" sz="2400">
                        <a:effectLst/>
                        <a:latin typeface="Calibri"/>
                        <a:ea typeface="Calibri"/>
                        <a:cs typeface="Times New Roman"/>
                      </a:endParaRPr>
                    </a:p>
                  </a:txBody>
                  <a:tcPr marL="15161" marR="15161" marT="0" marB="0"/>
                </a:tc>
                <a:tc>
                  <a:txBody>
                    <a:bodyPr/>
                    <a:lstStyle/>
                    <a:p>
                      <a:pPr>
                        <a:lnSpc>
                          <a:spcPct val="115000"/>
                        </a:lnSpc>
                        <a:spcAft>
                          <a:spcPts val="0"/>
                        </a:spcAft>
                      </a:pPr>
                      <a:r>
                        <a:rPr lang="nl-NL" sz="2400" dirty="0" err="1" smtClean="0">
                          <a:effectLst/>
                        </a:rPr>
                        <a:t>Introduction</a:t>
                      </a:r>
                      <a:endParaRPr lang="nl-NL" sz="2400" dirty="0" smtClean="0">
                        <a:effectLst/>
                      </a:endParaRPr>
                    </a:p>
                    <a:p>
                      <a:pPr>
                        <a:lnSpc>
                          <a:spcPct val="115000"/>
                        </a:lnSpc>
                        <a:spcAft>
                          <a:spcPts val="0"/>
                        </a:spcAft>
                      </a:pPr>
                      <a:endParaRPr lang="nl-NL" sz="2400" dirty="0">
                        <a:effectLst/>
                      </a:endParaRPr>
                    </a:p>
                  </a:txBody>
                  <a:tcPr marL="15161" marR="15161" marT="0" marB="0"/>
                </a:tc>
              </a:tr>
              <a:tr h="682344">
                <a:tc>
                  <a:txBody>
                    <a:bodyPr/>
                    <a:lstStyle/>
                    <a:p>
                      <a:pPr>
                        <a:lnSpc>
                          <a:spcPct val="115000"/>
                        </a:lnSpc>
                        <a:spcAft>
                          <a:spcPts val="0"/>
                        </a:spcAft>
                      </a:pPr>
                      <a:r>
                        <a:rPr lang="nl-NL" sz="2400" dirty="0">
                          <a:effectLst/>
                        </a:rPr>
                        <a:t>3</a:t>
                      </a:r>
                      <a:endParaRPr lang="nl-NL" sz="2400" dirty="0">
                        <a:effectLst/>
                        <a:latin typeface="Calibri"/>
                        <a:ea typeface="Calibri"/>
                        <a:cs typeface="Times New Roman"/>
                      </a:endParaRPr>
                    </a:p>
                  </a:txBody>
                  <a:tcPr marL="15161" marR="15161" marT="0" marB="0"/>
                </a:tc>
                <a:tc>
                  <a:txBody>
                    <a:bodyPr/>
                    <a:lstStyle/>
                    <a:p>
                      <a:pPr>
                        <a:lnSpc>
                          <a:spcPct val="115000"/>
                        </a:lnSpc>
                        <a:spcAft>
                          <a:spcPts val="0"/>
                        </a:spcAft>
                      </a:pPr>
                      <a:r>
                        <a:rPr lang="en-US" sz="2400" dirty="0">
                          <a:effectLst/>
                        </a:rPr>
                        <a:t>Big data </a:t>
                      </a:r>
                      <a:r>
                        <a:rPr lang="en-US" sz="2400" dirty="0" smtClean="0">
                          <a:effectLst/>
                        </a:rPr>
                        <a:t>and </a:t>
                      </a:r>
                      <a:r>
                        <a:rPr lang="en-US" sz="2400" dirty="0">
                          <a:effectLst/>
                        </a:rPr>
                        <a:t>human </a:t>
                      </a:r>
                      <a:r>
                        <a:rPr lang="en-US" sz="2400" dirty="0" smtClean="0">
                          <a:effectLst/>
                        </a:rPr>
                        <a:t>security</a:t>
                      </a:r>
                      <a:endParaRPr lang="en-US" sz="2400" dirty="0" smtClean="0">
                        <a:effectLst/>
                      </a:endParaRPr>
                    </a:p>
                  </a:txBody>
                  <a:tcPr marL="15161" marR="15161" marT="0" marB="0"/>
                </a:tc>
              </a:tr>
              <a:tr h="707287">
                <a:tc>
                  <a:txBody>
                    <a:bodyPr/>
                    <a:lstStyle/>
                    <a:p>
                      <a:pPr>
                        <a:lnSpc>
                          <a:spcPct val="115000"/>
                        </a:lnSpc>
                        <a:spcAft>
                          <a:spcPts val="0"/>
                        </a:spcAft>
                      </a:pPr>
                      <a:r>
                        <a:rPr lang="nl-NL" sz="2400">
                          <a:effectLst/>
                        </a:rPr>
                        <a:t>4</a:t>
                      </a:r>
                      <a:endParaRPr lang="nl-NL" sz="2400">
                        <a:effectLst/>
                        <a:latin typeface="Calibri"/>
                        <a:ea typeface="Calibri"/>
                        <a:cs typeface="Times New Roman"/>
                      </a:endParaRPr>
                    </a:p>
                  </a:txBody>
                  <a:tcPr marL="15161" marR="15161" marT="0" marB="0"/>
                </a:tc>
                <a:tc>
                  <a:txBody>
                    <a:bodyPr/>
                    <a:lstStyle/>
                    <a:p>
                      <a:pPr>
                        <a:lnSpc>
                          <a:spcPct val="115000"/>
                        </a:lnSpc>
                        <a:spcAft>
                          <a:spcPts val="0"/>
                        </a:spcAft>
                      </a:pPr>
                      <a:r>
                        <a:rPr lang="nl-NL" sz="2400" dirty="0" smtClean="0">
                          <a:effectLst/>
                        </a:rPr>
                        <a:t>Rules</a:t>
                      </a:r>
                      <a:endParaRPr lang="nl-NL" sz="2400" dirty="0" smtClean="0">
                        <a:effectLst/>
                      </a:endParaRPr>
                    </a:p>
                  </a:txBody>
                  <a:tcPr marL="15161" marR="15161" marT="0" marB="0"/>
                </a:tc>
              </a:tr>
              <a:tr h="713289">
                <a:tc>
                  <a:txBody>
                    <a:bodyPr/>
                    <a:lstStyle/>
                    <a:p>
                      <a:pPr>
                        <a:lnSpc>
                          <a:spcPct val="115000"/>
                        </a:lnSpc>
                        <a:spcAft>
                          <a:spcPts val="0"/>
                        </a:spcAft>
                      </a:pPr>
                      <a:r>
                        <a:rPr lang="nl-NL" sz="2400">
                          <a:effectLst/>
                        </a:rPr>
                        <a:t>5</a:t>
                      </a:r>
                      <a:endParaRPr lang="nl-NL" sz="2400">
                        <a:effectLst/>
                        <a:latin typeface="Calibri"/>
                        <a:ea typeface="Calibri"/>
                        <a:cs typeface="Times New Roman"/>
                      </a:endParaRPr>
                    </a:p>
                  </a:txBody>
                  <a:tcPr marL="15161" marR="15161" marT="0" marB="0"/>
                </a:tc>
                <a:tc>
                  <a:txBody>
                    <a:bodyPr/>
                    <a:lstStyle/>
                    <a:p>
                      <a:pPr indent="-228600">
                        <a:lnSpc>
                          <a:spcPct val="115000"/>
                        </a:lnSpc>
                        <a:spcAft>
                          <a:spcPts val="0"/>
                        </a:spcAft>
                      </a:pPr>
                      <a:r>
                        <a:rPr lang="nl-NL" sz="2400" dirty="0" smtClean="0">
                          <a:effectLst/>
                          <a:latin typeface="+mn-lt"/>
                          <a:ea typeface="+mn-ea"/>
                          <a:cs typeface="+mn-cs"/>
                        </a:rPr>
                        <a:t>Type</a:t>
                      </a:r>
                      <a:r>
                        <a:rPr lang="nl-NL" sz="2400" baseline="0" dirty="0" smtClean="0">
                          <a:effectLst/>
                          <a:latin typeface="+mn-lt"/>
                          <a:ea typeface="+mn-ea"/>
                          <a:cs typeface="+mn-cs"/>
                        </a:rPr>
                        <a:t> of </a:t>
                      </a:r>
                      <a:r>
                        <a:rPr lang="nl-NL" sz="2400" baseline="0" dirty="0" err="1" smtClean="0">
                          <a:effectLst/>
                          <a:latin typeface="+mn-lt"/>
                          <a:ea typeface="+mn-ea"/>
                          <a:cs typeface="+mn-cs"/>
                        </a:rPr>
                        <a:t>Regulation</a:t>
                      </a:r>
                      <a:endParaRPr lang="nl-NL" sz="2400" baseline="0" dirty="0" smtClean="0">
                        <a:effectLst/>
                        <a:latin typeface="+mn-lt"/>
                        <a:ea typeface="+mn-ea"/>
                        <a:cs typeface="+mn-cs"/>
                      </a:endParaRPr>
                    </a:p>
                  </a:txBody>
                  <a:tcPr marL="15161" marR="15161" marT="0" marB="0"/>
                </a:tc>
              </a:tr>
              <a:tr h="580697">
                <a:tc>
                  <a:txBody>
                    <a:bodyPr/>
                    <a:lstStyle/>
                    <a:p>
                      <a:pPr>
                        <a:lnSpc>
                          <a:spcPct val="115000"/>
                        </a:lnSpc>
                        <a:spcAft>
                          <a:spcPts val="0"/>
                        </a:spcAft>
                      </a:pPr>
                      <a:r>
                        <a:rPr lang="nl-NL" sz="2400">
                          <a:effectLst/>
                        </a:rPr>
                        <a:t>6</a:t>
                      </a:r>
                      <a:endParaRPr lang="nl-NL" sz="2400">
                        <a:effectLst/>
                        <a:latin typeface="Calibri"/>
                        <a:ea typeface="Calibri"/>
                        <a:cs typeface="Times New Roman"/>
                      </a:endParaRPr>
                    </a:p>
                  </a:txBody>
                  <a:tcPr marL="15161" marR="15161" marT="0" marB="0"/>
                </a:tc>
                <a:tc>
                  <a:txBody>
                    <a:bodyPr/>
                    <a:lstStyle/>
                    <a:p>
                      <a:pPr>
                        <a:lnSpc>
                          <a:spcPct val="115000"/>
                        </a:lnSpc>
                        <a:spcAft>
                          <a:spcPts val="0"/>
                        </a:spcAft>
                      </a:pPr>
                      <a:r>
                        <a:rPr lang="nl-NL" sz="2400" dirty="0" smtClean="0">
                          <a:effectLst/>
                        </a:rPr>
                        <a:t>Norm </a:t>
                      </a:r>
                      <a:r>
                        <a:rPr lang="nl-NL" sz="2400" dirty="0" err="1" smtClean="0">
                          <a:effectLst/>
                        </a:rPr>
                        <a:t>adressees</a:t>
                      </a:r>
                      <a:endParaRPr lang="nl-NL" sz="2400" dirty="0" smtClean="0">
                        <a:effectLst/>
                      </a:endParaRPr>
                    </a:p>
                  </a:txBody>
                  <a:tcPr marL="15161" marR="15161" marT="0" marB="0"/>
                </a:tc>
              </a:tr>
              <a:tr h="736137">
                <a:tc>
                  <a:txBody>
                    <a:bodyPr/>
                    <a:lstStyle/>
                    <a:p>
                      <a:pPr>
                        <a:lnSpc>
                          <a:spcPct val="115000"/>
                        </a:lnSpc>
                        <a:spcAft>
                          <a:spcPts val="0"/>
                        </a:spcAft>
                      </a:pPr>
                      <a:r>
                        <a:rPr lang="nl-NL" sz="2400">
                          <a:effectLst/>
                        </a:rPr>
                        <a:t>7</a:t>
                      </a:r>
                      <a:endParaRPr lang="nl-NL" sz="2400">
                        <a:effectLst/>
                        <a:latin typeface="Calibri"/>
                        <a:ea typeface="Calibri"/>
                        <a:cs typeface="Times New Roman"/>
                      </a:endParaRPr>
                    </a:p>
                  </a:txBody>
                  <a:tcPr marL="15161" marR="15161" marT="0" marB="0"/>
                </a:tc>
                <a:tc>
                  <a:txBody>
                    <a:bodyPr/>
                    <a:lstStyle/>
                    <a:p>
                      <a:pPr>
                        <a:lnSpc>
                          <a:spcPct val="115000"/>
                        </a:lnSpc>
                        <a:spcAft>
                          <a:spcPts val="0"/>
                        </a:spcAft>
                      </a:pPr>
                      <a:r>
                        <a:rPr lang="nl-NL" sz="2400" dirty="0" err="1" smtClean="0">
                          <a:effectLst/>
                        </a:rPr>
                        <a:t>Enforcement</a:t>
                      </a:r>
                      <a:endParaRPr lang="nl-NL" sz="2400" dirty="0" smtClean="0">
                        <a:effectLst/>
                      </a:endParaRPr>
                    </a:p>
                  </a:txBody>
                  <a:tcPr marL="15161" marR="15161" marT="0" marB="0"/>
                </a:tc>
              </a:tr>
              <a:tr h="46493">
                <a:tc>
                  <a:txBody>
                    <a:bodyPr/>
                    <a:lstStyle/>
                    <a:p>
                      <a:pPr>
                        <a:lnSpc>
                          <a:spcPct val="115000"/>
                        </a:lnSpc>
                        <a:spcAft>
                          <a:spcPts val="0"/>
                        </a:spcAft>
                      </a:pPr>
                      <a:r>
                        <a:rPr lang="nl-NL" sz="2400" dirty="0">
                          <a:effectLst/>
                        </a:rPr>
                        <a:t>8</a:t>
                      </a:r>
                      <a:endParaRPr lang="nl-NL" sz="2400" dirty="0">
                        <a:effectLst/>
                        <a:latin typeface="Calibri"/>
                        <a:ea typeface="Calibri"/>
                        <a:cs typeface="Times New Roman"/>
                      </a:endParaRPr>
                    </a:p>
                  </a:txBody>
                  <a:tcPr marL="15161" marR="15161" marT="0" marB="0"/>
                </a:tc>
                <a:tc>
                  <a:txBody>
                    <a:bodyPr/>
                    <a:lstStyle/>
                    <a:p>
                      <a:pPr>
                        <a:lnSpc>
                          <a:spcPct val="115000"/>
                        </a:lnSpc>
                        <a:spcAft>
                          <a:spcPts val="0"/>
                        </a:spcAft>
                      </a:pPr>
                      <a:r>
                        <a:rPr lang="nl-NL" sz="2400" dirty="0" err="1" smtClean="0">
                          <a:effectLst/>
                        </a:rPr>
                        <a:t>Conclusion</a:t>
                      </a:r>
                      <a:endParaRPr lang="nl-NL" sz="2400" dirty="0">
                        <a:effectLst/>
                        <a:latin typeface="Calibri"/>
                        <a:ea typeface="Calibri"/>
                        <a:cs typeface="Times New Roman"/>
                      </a:endParaRPr>
                    </a:p>
                  </a:txBody>
                  <a:tcPr marL="15161" marR="15161" marT="0" marB="0"/>
                </a:tc>
              </a:tr>
            </a:tbl>
          </a:graphicData>
        </a:graphic>
      </p:graphicFrame>
    </p:spTree>
    <p:extLst>
      <p:ext uri="{BB962C8B-B14F-4D97-AF65-F5344CB8AC3E}">
        <p14:creationId xmlns:p14="http://schemas.microsoft.com/office/powerpoint/2010/main" val="816110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Task</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en-US" dirty="0" smtClean="0"/>
              <a:t>The Netherlands Scientific Council for Government Policy (WRR) is an independent advisory body for the Dutch government. Its position is governed by the Act Establishing a Scientific Council on Government Policy of 30 June 1976 (</a:t>
            </a:r>
            <a:r>
              <a:rPr lang="en-US" dirty="0" err="1" smtClean="0"/>
              <a:t>Instellingswet</a:t>
            </a:r>
            <a:r>
              <a:rPr lang="en-US" dirty="0" smtClean="0"/>
              <a:t> WRR). The task of the WRR is to advise the government on issues that are of great importance for society. The reports of the WRR are not tied to one policy sector. Rather, its reports go beyond individual sectors; they are concerned with the direction of government policy for the longer term.  </a:t>
            </a:r>
            <a:endParaRPr lang="nl-NL" dirty="0"/>
          </a:p>
        </p:txBody>
      </p:sp>
    </p:spTree>
    <p:extLst>
      <p:ext uri="{BB962C8B-B14F-4D97-AF65-F5344CB8AC3E}">
        <p14:creationId xmlns:p14="http://schemas.microsoft.com/office/powerpoint/2010/main" val="2692831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Programme</a:t>
            </a:r>
            <a:endParaRPr lang="nl-NL" dirty="0"/>
          </a:p>
        </p:txBody>
      </p:sp>
      <p:sp>
        <p:nvSpPr>
          <p:cNvPr id="3" name="Tijdelijke aanduiding voor inhoud 2"/>
          <p:cNvSpPr>
            <a:spLocks noGrp="1"/>
          </p:cNvSpPr>
          <p:nvPr>
            <p:ph idx="1"/>
          </p:nvPr>
        </p:nvSpPr>
        <p:spPr/>
        <p:txBody>
          <a:bodyPr>
            <a:normAutofit fontScale="70000" lnSpcReduction="20000"/>
          </a:bodyPr>
          <a:lstStyle/>
          <a:p>
            <a:pPr marL="0" indent="0">
              <a:buNone/>
            </a:pPr>
            <a:r>
              <a:rPr lang="en-US" dirty="0" smtClean="0"/>
              <a:t>Collective arrangements for housing, care and pensions; sustainability and energy; </a:t>
            </a:r>
            <a:r>
              <a:rPr lang="en-US" dirty="0" err="1" smtClean="0"/>
              <a:t>financialisation</a:t>
            </a:r>
            <a:r>
              <a:rPr lang="en-US" dirty="0" smtClean="0"/>
              <a:t>; societal dividing lines; the Netherlands and the European Unions); accountability in public civil society; freedom and security in the cyber domain. </a:t>
            </a:r>
            <a:r>
              <a:rPr lang="en-US" dirty="0" smtClean="0"/>
              <a:t>These </a:t>
            </a:r>
            <a:r>
              <a:rPr lang="en-US" dirty="0" smtClean="0"/>
              <a:t>are a few of the topics that will be investigated by the Netherlands Scientific Council for Government Policy (WRR) in the coming period. The WRR </a:t>
            </a:r>
            <a:r>
              <a:rPr lang="en-US" dirty="0" err="1" smtClean="0"/>
              <a:t>Programme</a:t>
            </a:r>
            <a:r>
              <a:rPr lang="en-US" dirty="0" smtClean="0"/>
              <a:t> contains a summary of the proposed advisory reports and other activities over the coming months. </a:t>
            </a:r>
          </a:p>
          <a:p>
            <a:pPr marL="0" indent="0">
              <a:buNone/>
            </a:pPr>
            <a:r>
              <a:rPr lang="en-US" dirty="0" smtClean="0"/>
              <a:t>The WRR prepares its </a:t>
            </a:r>
            <a:r>
              <a:rPr lang="en-US" dirty="0" err="1" smtClean="0"/>
              <a:t>Programme</a:t>
            </a:r>
            <a:r>
              <a:rPr lang="en-US" dirty="0" smtClean="0"/>
              <a:t> after consultation with the Prime Minister. This </a:t>
            </a:r>
            <a:r>
              <a:rPr lang="en-US" dirty="0" err="1" smtClean="0"/>
              <a:t>Programme</a:t>
            </a:r>
            <a:r>
              <a:rPr lang="en-US" dirty="0" smtClean="0"/>
              <a:t> is the result of extensive consultation with representatives of the worlds of science, policy and practice to determine which topics warrant the attention of the WRR in the period ahead. The WRR </a:t>
            </a:r>
            <a:r>
              <a:rPr lang="en-US" dirty="0" err="1" smtClean="0"/>
              <a:t>Programme</a:t>
            </a:r>
            <a:r>
              <a:rPr lang="en-US" dirty="0" smtClean="0"/>
              <a:t> is dynamic and leaves scope for a more responsive, flexible approach, which translates into greater scope for giving advice both on request and on its own initiative: quick and concise where possible, detailed and thoroughgoing where necessary.  </a:t>
            </a:r>
            <a:endParaRPr lang="en-US" dirty="0"/>
          </a:p>
        </p:txBody>
      </p:sp>
    </p:spTree>
    <p:extLst>
      <p:ext uri="{BB962C8B-B14F-4D97-AF65-F5344CB8AC3E}">
        <p14:creationId xmlns:p14="http://schemas.microsoft.com/office/powerpoint/2010/main" val="2124240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Council</a:t>
            </a:r>
            <a:endParaRPr lang="nl-NL" dirty="0"/>
          </a:p>
        </p:txBody>
      </p:sp>
      <p:sp>
        <p:nvSpPr>
          <p:cNvPr id="3" name="Tijdelijke aanduiding voor inhoud 2"/>
          <p:cNvSpPr>
            <a:spLocks noGrp="1"/>
          </p:cNvSpPr>
          <p:nvPr>
            <p:ph idx="1"/>
          </p:nvPr>
        </p:nvSpPr>
        <p:spPr>
          <a:xfrm>
            <a:off x="457200" y="1196752"/>
            <a:ext cx="8229600" cy="5400600"/>
          </a:xfrm>
        </p:spPr>
        <p:txBody>
          <a:bodyPr>
            <a:normAutofit fontScale="40000" lnSpcReduction="20000"/>
          </a:bodyPr>
          <a:lstStyle/>
          <a:p>
            <a:pPr marL="0" indent="0">
              <a:buNone/>
            </a:pPr>
            <a:r>
              <a:rPr lang="nl-NL" b="1" dirty="0" smtClean="0"/>
              <a:t>The members of the Council</a:t>
            </a:r>
          </a:p>
          <a:p>
            <a:pPr marL="0" indent="0">
              <a:buNone/>
            </a:pPr>
            <a:endParaRPr lang="nl-NL" b="1" dirty="0" smtClean="0">
              <a:hlinkClick r:id="rId2"/>
            </a:endParaRPr>
          </a:p>
          <a:p>
            <a:pPr marL="0" indent="0">
              <a:buNone/>
            </a:pPr>
            <a:r>
              <a:rPr lang="nl-NL" b="1" dirty="0" err="1" smtClean="0">
                <a:hlinkClick r:id="rId2"/>
              </a:rPr>
              <a:t>Prof.dr</a:t>
            </a:r>
            <a:r>
              <a:rPr lang="nl-NL" b="1" dirty="0" smtClean="0">
                <a:hlinkClick r:id="rId2"/>
              </a:rPr>
              <a:t>. A.W.A. Boot (Arnoud)</a:t>
            </a:r>
            <a:endParaRPr lang="nl-NL" b="1" dirty="0" smtClean="0"/>
          </a:p>
          <a:p>
            <a:pPr marL="0" indent="0">
              <a:buNone/>
            </a:pPr>
            <a:r>
              <a:rPr lang="nl-NL" dirty="0" smtClean="0"/>
              <a:t>Professor of Corporate Finance </a:t>
            </a:r>
            <a:r>
              <a:rPr lang="nl-NL" dirty="0" err="1" smtClean="0"/>
              <a:t>and</a:t>
            </a:r>
            <a:r>
              <a:rPr lang="nl-NL" dirty="0" smtClean="0"/>
              <a:t> Financial Markets</a:t>
            </a:r>
          </a:p>
          <a:p>
            <a:pPr marL="0" indent="0">
              <a:buNone/>
            </a:pPr>
            <a:endParaRPr lang="nl-NL" b="1" dirty="0" smtClean="0">
              <a:hlinkClick r:id="rId3"/>
            </a:endParaRPr>
          </a:p>
          <a:p>
            <a:pPr marL="0" indent="0">
              <a:buNone/>
            </a:pPr>
            <a:r>
              <a:rPr lang="nl-NL" b="1" dirty="0" smtClean="0">
                <a:hlinkClick r:id="rId3"/>
              </a:rPr>
              <a:t>Prof.dr.mr. M.A.P. </a:t>
            </a:r>
            <a:r>
              <a:rPr lang="nl-NL" b="1" dirty="0" err="1" smtClean="0">
                <a:hlinkClick r:id="rId3"/>
              </a:rPr>
              <a:t>Bovens</a:t>
            </a:r>
            <a:r>
              <a:rPr lang="nl-NL" b="1" dirty="0" smtClean="0">
                <a:hlinkClick r:id="rId3"/>
              </a:rPr>
              <a:t> (Mark)</a:t>
            </a:r>
            <a:endParaRPr lang="nl-NL" b="1" dirty="0" smtClean="0"/>
          </a:p>
          <a:p>
            <a:pPr marL="0" indent="0">
              <a:buNone/>
            </a:pPr>
            <a:r>
              <a:rPr lang="nl-NL" dirty="0" smtClean="0"/>
              <a:t>Professor of Public Administration</a:t>
            </a:r>
          </a:p>
          <a:p>
            <a:pPr marL="0" indent="0">
              <a:buNone/>
            </a:pPr>
            <a:endParaRPr lang="nl-NL" b="1" dirty="0" smtClean="0">
              <a:hlinkClick r:id="rId4"/>
            </a:endParaRPr>
          </a:p>
          <a:p>
            <a:pPr marL="0" indent="0">
              <a:buNone/>
            </a:pPr>
            <a:r>
              <a:rPr lang="nl-NL" b="1" dirty="0" smtClean="0">
                <a:hlinkClick r:id="rId4"/>
              </a:rPr>
              <a:t>Professor G.B.M. (Godfried) </a:t>
            </a:r>
            <a:r>
              <a:rPr lang="nl-NL" b="1" dirty="0" err="1" smtClean="0">
                <a:hlinkClick r:id="rId4"/>
              </a:rPr>
              <a:t>Engbersen</a:t>
            </a:r>
            <a:endParaRPr lang="nl-NL" b="1" dirty="0" smtClean="0"/>
          </a:p>
          <a:p>
            <a:pPr marL="0" indent="0">
              <a:buNone/>
            </a:pPr>
            <a:r>
              <a:rPr lang="nl-NL" dirty="0" smtClean="0"/>
              <a:t>Professor of </a:t>
            </a:r>
            <a:r>
              <a:rPr lang="nl-NL" dirty="0" err="1" smtClean="0"/>
              <a:t>Sociology</a:t>
            </a:r>
            <a:endParaRPr lang="nl-NL" dirty="0" smtClean="0"/>
          </a:p>
          <a:p>
            <a:pPr marL="0" indent="0">
              <a:buNone/>
            </a:pPr>
            <a:endParaRPr lang="nl-NL" b="1" dirty="0" smtClean="0">
              <a:hlinkClick r:id="rId5"/>
            </a:endParaRPr>
          </a:p>
          <a:p>
            <a:pPr marL="0" indent="0">
              <a:buNone/>
            </a:pPr>
            <a:r>
              <a:rPr lang="nl-NL" b="1" dirty="0" smtClean="0">
                <a:hlinkClick r:id="rId5"/>
              </a:rPr>
              <a:t>Professor E.M.H. (Ernst) Hirsch Ballin</a:t>
            </a:r>
            <a:endParaRPr lang="nl-NL" b="1" dirty="0" smtClean="0"/>
          </a:p>
          <a:p>
            <a:pPr marL="0" indent="0">
              <a:buNone/>
            </a:pPr>
            <a:r>
              <a:rPr lang="nl-NL" dirty="0" err="1" smtClean="0"/>
              <a:t>Professorof</a:t>
            </a:r>
            <a:r>
              <a:rPr lang="nl-NL" dirty="0" smtClean="0"/>
              <a:t> Dutch </a:t>
            </a:r>
            <a:r>
              <a:rPr lang="nl-NL" dirty="0" err="1" smtClean="0"/>
              <a:t>and</a:t>
            </a:r>
            <a:r>
              <a:rPr lang="nl-NL" dirty="0" smtClean="0"/>
              <a:t> European </a:t>
            </a:r>
            <a:r>
              <a:rPr lang="nl-NL" dirty="0" err="1" smtClean="0"/>
              <a:t>Constitutional</a:t>
            </a:r>
            <a:r>
              <a:rPr lang="nl-NL" dirty="0" smtClean="0"/>
              <a:t> </a:t>
            </a:r>
            <a:r>
              <a:rPr lang="nl-NL" dirty="0" err="1" smtClean="0"/>
              <a:t>Law</a:t>
            </a:r>
            <a:endParaRPr lang="nl-NL" dirty="0" smtClean="0"/>
          </a:p>
          <a:p>
            <a:pPr marL="0" indent="0">
              <a:buNone/>
            </a:pPr>
            <a:endParaRPr lang="nl-NL" b="1" dirty="0" smtClean="0">
              <a:hlinkClick r:id="rId6"/>
            </a:endParaRPr>
          </a:p>
          <a:p>
            <a:pPr marL="0" indent="0">
              <a:buNone/>
            </a:pPr>
            <a:r>
              <a:rPr lang="nl-NL" b="1" dirty="0" err="1" smtClean="0">
                <a:hlinkClick r:id="rId6"/>
              </a:rPr>
              <a:t>Prof.dr</a:t>
            </a:r>
            <a:r>
              <a:rPr lang="nl-NL" b="1" dirty="0" smtClean="0">
                <a:hlinkClick r:id="rId6"/>
              </a:rPr>
              <a:t>. J.A. </a:t>
            </a:r>
            <a:r>
              <a:rPr lang="nl-NL" b="1" dirty="0" err="1" smtClean="0">
                <a:hlinkClick r:id="rId6"/>
              </a:rPr>
              <a:t>Knottnerus</a:t>
            </a:r>
            <a:r>
              <a:rPr lang="nl-NL" b="1" dirty="0" smtClean="0">
                <a:hlinkClick r:id="rId6"/>
              </a:rPr>
              <a:t> (André)</a:t>
            </a:r>
            <a:endParaRPr lang="nl-NL" b="1" dirty="0" smtClean="0"/>
          </a:p>
          <a:p>
            <a:pPr marL="0" indent="0">
              <a:buNone/>
            </a:pPr>
            <a:r>
              <a:rPr lang="nl-NL" dirty="0" err="1" smtClean="0"/>
              <a:t>Chairman</a:t>
            </a:r>
            <a:r>
              <a:rPr lang="nl-NL" dirty="0" smtClean="0"/>
              <a:t> of the Council</a:t>
            </a:r>
          </a:p>
          <a:p>
            <a:pPr marL="0" indent="0">
              <a:buNone/>
            </a:pPr>
            <a:endParaRPr lang="nl-NL" b="1" dirty="0" smtClean="0">
              <a:hlinkClick r:id="rId7"/>
            </a:endParaRPr>
          </a:p>
          <a:p>
            <a:pPr marL="0" indent="0">
              <a:buNone/>
            </a:pPr>
            <a:r>
              <a:rPr lang="nl-NL" b="1" dirty="0" err="1" smtClean="0">
                <a:hlinkClick r:id="rId7"/>
              </a:rPr>
              <a:t>Prof.dr</a:t>
            </a:r>
            <a:r>
              <a:rPr lang="nl-NL" b="1" dirty="0" smtClean="0">
                <a:hlinkClick r:id="rId7"/>
              </a:rPr>
              <a:t>. M. de Visser (Marianne)</a:t>
            </a:r>
            <a:endParaRPr lang="nl-NL" b="1" dirty="0" smtClean="0"/>
          </a:p>
          <a:p>
            <a:pPr marL="0" indent="0">
              <a:buNone/>
            </a:pPr>
            <a:r>
              <a:rPr lang="nl-NL" dirty="0" smtClean="0"/>
              <a:t>Professor of </a:t>
            </a:r>
            <a:r>
              <a:rPr lang="nl-NL" dirty="0" err="1" smtClean="0"/>
              <a:t>Neuromuscular</a:t>
            </a:r>
            <a:r>
              <a:rPr lang="nl-NL" dirty="0" smtClean="0"/>
              <a:t> </a:t>
            </a:r>
            <a:r>
              <a:rPr lang="nl-NL" dirty="0" err="1" smtClean="0"/>
              <a:t>Diseases</a:t>
            </a:r>
            <a:endParaRPr lang="nl-NL" dirty="0" smtClean="0"/>
          </a:p>
          <a:p>
            <a:pPr marL="0" indent="0">
              <a:buNone/>
            </a:pPr>
            <a:endParaRPr lang="nl-NL" b="1" dirty="0" smtClean="0">
              <a:hlinkClick r:id="rId8"/>
            </a:endParaRPr>
          </a:p>
          <a:p>
            <a:pPr marL="0" indent="0">
              <a:buNone/>
            </a:pPr>
            <a:r>
              <a:rPr lang="nl-NL" b="1" dirty="0" err="1" smtClean="0">
                <a:hlinkClick r:id="rId8"/>
              </a:rPr>
              <a:t>Prof.dr</a:t>
            </a:r>
            <a:r>
              <a:rPr lang="nl-NL" b="1" dirty="0" smtClean="0">
                <a:hlinkClick r:id="rId8"/>
              </a:rPr>
              <a:t>. G.H. de Vries (Gerard)</a:t>
            </a:r>
            <a:endParaRPr lang="nl-NL" b="1" dirty="0" smtClean="0"/>
          </a:p>
          <a:p>
            <a:pPr marL="0" indent="0">
              <a:buNone/>
            </a:pPr>
            <a:r>
              <a:rPr lang="nl-NL" dirty="0" smtClean="0"/>
              <a:t>Member of the Council</a:t>
            </a:r>
          </a:p>
          <a:p>
            <a:pPr marL="0" indent="0">
              <a:buNone/>
            </a:pPr>
            <a:endParaRPr lang="nl-NL" b="1" dirty="0" smtClean="0">
              <a:hlinkClick r:id="rId9"/>
            </a:endParaRPr>
          </a:p>
          <a:p>
            <a:pPr marL="0" indent="0">
              <a:buNone/>
            </a:pPr>
            <a:r>
              <a:rPr lang="nl-NL" b="1" dirty="0" smtClean="0">
                <a:hlinkClick r:id="rId9"/>
              </a:rPr>
              <a:t>Prof.dr.ir. M.P.C. </a:t>
            </a:r>
            <a:r>
              <a:rPr lang="nl-NL" b="1" dirty="0" err="1" smtClean="0">
                <a:hlinkClick r:id="rId9"/>
              </a:rPr>
              <a:t>Weijnen</a:t>
            </a:r>
            <a:r>
              <a:rPr lang="nl-NL" b="1" dirty="0" smtClean="0">
                <a:hlinkClick r:id="rId9"/>
              </a:rPr>
              <a:t> (Margot)</a:t>
            </a:r>
            <a:endParaRPr lang="nl-NL" b="1" dirty="0" smtClean="0"/>
          </a:p>
          <a:p>
            <a:pPr marL="0" indent="0">
              <a:buNone/>
            </a:pPr>
            <a:r>
              <a:rPr lang="nl-NL" dirty="0" smtClean="0"/>
              <a:t>Professor of </a:t>
            </a:r>
            <a:r>
              <a:rPr lang="nl-NL" dirty="0" err="1" smtClean="0"/>
              <a:t>Process</a:t>
            </a:r>
            <a:r>
              <a:rPr lang="nl-NL" dirty="0" smtClean="0"/>
              <a:t> &amp; Energy Systems Engineering</a:t>
            </a:r>
          </a:p>
          <a:p>
            <a:endParaRPr lang="nl-NL" dirty="0"/>
          </a:p>
        </p:txBody>
      </p:sp>
    </p:spTree>
    <p:extLst>
      <p:ext uri="{BB962C8B-B14F-4D97-AF65-F5344CB8AC3E}">
        <p14:creationId xmlns:p14="http://schemas.microsoft.com/office/powerpoint/2010/main" val="2767119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Staff</a:t>
            </a:r>
            <a:endParaRPr lang="nl-NL" dirty="0"/>
          </a:p>
        </p:txBody>
      </p:sp>
      <p:sp>
        <p:nvSpPr>
          <p:cNvPr id="3" name="Tijdelijke aanduiding voor inhoud 2"/>
          <p:cNvSpPr>
            <a:spLocks noGrp="1"/>
          </p:cNvSpPr>
          <p:nvPr>
            <p:ph idx="1"/>
          </p:nvPr>
        </p:nvSpPr>
        <p:spPr>
          <a:xfrm>
            <a:off x="457200" y="1052736"/>
            <a:ext cx="8229600" cy="5544616"/>
          </a:xfrm>
        </p:spPr>
        <p:txBody>
          <a:bodyPr>
            <a:normAutofit fontScale="40000" lnSpcReduction="20000"/>
          </a:bodyPr>
          <a:lstStyle/>
          <a:p>
            <a:endParaRPr lang="nl-NL" dirty="0" smtClean="0"/>
          </a:p>
          <a:p>
            <a:pPr marL="0" indent="0">
              <a:buNone/>
            </a:pPr>
            <a:r>
              <a:rPr lang="nl-NL" b="1" dirty="0" smtClean="0">
                <a:hlinkClick r:id="rId2"/>
              </a:rPr>
              <a:t>A.M. (</a:t>
            </a:r>
            <a:r>
              <a:rPr lang="nl-NL" b="1" dirty="0" err="1" smtClean="0">
                <a:hlinkClick r:id="rId2"/>
              </a:rPr>
              <a:t>Meike</a:t>
            </a:r>
            <a:r>
              <a:rPr lang="nl-NL" b="1" dirty="0" smtClean="0">
                <a:hlinkClick r:id="rId2"/>
              </a:rPr>
              <a:t>) </a:t>
            </a:r>
            <a:r>
              <a:rPr lang="nl-NL" b="1" dirty="0" err="1" smtClean="0">
                <a:hlinkClick r:id="rId2"/>
              </a:rPr>
              <a:t>Bokhorst</a:t>
            </a:r>
            <a:r>
              <a:rPr lang="nl-NL" b="1" dirty="0" smtClean="0">
                <a:hlinkClick r:id="rId2"/>
              </a:rPr>
              <a:t> PhD</a:t>
            </a:r>
            <a:endParaRPr lang="nl-NL" b="1" dirty="0" smtClean="0"/>
          </a:p>
          <a:p>
            <a:pPr marL="0" indent="0">
              <a:buNone/>
            </a:pPr>
            <a:r>
              <a:rPr lang="nl-NL" dirty="0" err="1" smtClean="0"/>
              <a:t>Medior</a:t>
            </a:r>
            <a:r>
              <a:rPr lang="nl-NL" dirty="0" smtClean="0"/>
              <a:t> </a:t>
            </a:r>
            <a:r>
              <a:rPr lang="nl-NL" dirty="0" err="1" smtClean="0"/>
              <a:t>scientific</a:t>
            </a:r>
            <a:r>
              <a:rPr lang="nl-NL" dirty="0" smtClean="0"/>
              <a:t> </a:t>
            </a:r>
            <a:r>
              <a:rPr lang="nl-NL" dirty="0" err="1" smtClean="0"/>
              <a:t>staff</a:t>
            </a:r>
            <a:r>
              <a:rPr lang="nl-NL" dirty="0" smtClean="0"/>
              <a:t> member </a:t>
            </a:r>
            <a:br>
              <a:rPr lang="nl-NL" dirty="0" smtClean="0"/>
            </a:br>
            <a:r>
              <a:rPr lang="nl-NL" i="1" dirty="0" err="1" smtClean="0"/>
              <a:t>Housing</a:t>
            </a:r>
            <a:r>
              <a:rPr lang="nl-NL" i="1" dirty="0" smtClean="0"/>
              <a:t>, care </a:t>
            </a:r>
            <a:r>
              <a:rPr lang="nl-NL" i="1" dirty="0" err="1" smtClean="0"/>
              <a:t>and</a:t>
            </a:r>
            <a:r>
              <a:rPr lang="nl-NL" i="1" dirty="0" smtClean="0"/>
              <a:t> pensions</a:t>
            </a:r>
            <a:endParaRPr lang="nl-NL" dirty="0" smtClean="0"/>
          </a:p>
          <a:p>
            <a:pPr marL="0" indent="0">
              <a:buNone/>
            </a:pPr>
            <a:r>
              <a:rPr lang="nl-NL" b="1" dirty="0" smtClean="0">
                <a:hlinkClick r:id="rId3"/>
              </a:rPr>
              <a:t>dr. D.W.J. (Dennis) Broeders</a:t>
            </a:r>
            <a:endParaRPr lang="nl-NL" b="1" dirty="0" smtClean="0"/>
          </a:p>
          <a:p>
            <a:pPr marL="0" indent="0">
              <a:buNone/>
            </a:pPr>
            <a:r>
              <a:rPr lang="nl-NL" dirty="0" smtClean="0"/>
              <a:t>Senior </a:t>
            </a:r>
            <a:r>
              <a:rPr lang="nl-NL" dirty="0" err="1" smtClean="0"/>
              <a:t>scientific</a:t>
            </a:r>
            <a:r>
              <a:rPr lang="nl-NL" dirty="0" smtClean="0"/>
              <a:t> </a:t>
            </a:r>
            <a:r>
              <a:rPr lang="nl-NL" dirty="0" err="1" smtClean="0"/>
              <a:t>staff</a:t>
            </a:r>
            <a:r>
              <a:rPr lang="nl-NL" dirty="0" smtClean="0"/>
              <a:t> member / project coördinator </a:t>
            </a:r>
            <a:br>
              <a:rPr lang="nl-NL" dirty="0" smtClean="0"/>
            </a:br>
            <a:r>
              <a:rPr lang="nl-NL" i="1" dirty="0" err="1" smtClean="0"/>
              <a:t>Freedom</a:t>
            </a:r>
            <a:r>
              <a:rPr lang="nl-NL" i="1" dirty="0" smtClean="0"/>
              <a:t> </a:t>
            </a:r>
            <a:r>
              <a:rPr lang="nl-NL" i="1" dirty="0" err="1" smtClean="0"/>
              <a:t>and</a:t>
            </a:r>
            <a:r>
              <a:rPr lang="nl-NL" i="1" dirty="0" smtClean="0"/>
              <a:t> security in the cyber domain</a:t>
            </a:r>
            <a:endParaRPr lang="nl-NL" dirty="0" smtClean="0"/>
          </a:p>
          <a:p>
            <a:pPr marL="0" indent="0">
              <a:buNone/>
            </a:pPr>
            <a:r>
              <a:rPr lang="nl-NL" b="1" dirty="0" err="1" smtClean="0">
                <a:hlinkClick r:id="rId4"/>
              </a:rPr>
              <a:t>prof.dr</a:t>
            </a:r>
            <a:r>
              <a:rPr lang="nl-NL" b="1" dirty="0" smtClean="0">
                <a:hlinkClick r:id="rId4"/>
              </a:rPr>
              <a:t>. H.O. (Huub) Dijstelbloem</a:t>
            </a:r>
            <a:endParaRPr lang="nl-NL" b="1" dirty="0" smtClean="0"/>
          </a:p>
          <a:p>
            <a:pPr marL="0" indent="0">
              <a:buNone/>
            </a:pPr>
            <a:r>
              <a:rPr lang="nl-NL" dirty="0" smtClean="0"/>
              <a:t>Senior </a:t>
            </a:r>
            <a:r>
              <a:rPr lang="nl-NL" dirty="0" err="1" smtClean="0"/>
              <a:t>scientific</a:t>
            </a:r>
            <a:r>
              <a:rPr lang="nl-NL" dirty="0" smtClean="0"/>
              <a:t> </a:t>
            </a:r>
            <a:r>
              <a:rPr lang="nl-NL" dirty="0" err="1" smtClean="0"/>
              <a:t>staff</a:t>
            </a:r>
            <a:r>
              <a:rPr lang="nl-NL" dirty="0" smtClean="0"/>
              <a:t> member/ projectcoördinator </a:t>
            </a:r>
            <a:r>
              <a:rPr lang="nl-NL" i="1" dirty="0" smtClean="0"/>
              <a:t>Food</a:t>
            </a:r>
            <a:endParaRPr lang="nl-NL" dirty="0" smtClean="0"/>
          </a:p>
          <a:p>
            <a:pPr marL="0" indent="0">
              <a:buNone/>
            </a:pPr>
            <a:r>
              <a:rPr lang="nl-NL" b="1" dirty="0" smtClean="0">
                <a:hlinkClick r:id="rId5"/>
              </a:rPr>
              <a:t>A. (Albert) Faber, MSc</a:t>
            </a:r>
            <a:endParaRPr lang="nl-NL" b="1" dirty="0" smtClean="0"/>
          </a:p>
          <a:p>
            <a:pPr marL="0" indent="0">
              <a:buNone/>
            </a:pPr>
            <a:r>
              <a:rPr lang="nl-NL" dirty="0" err="1" smtClean="0"/>
              <a:t>Scientific</a:t>
            </a:r>
            <a:r>
              <a:rPr lang="nl-NL" dirty="0" smtClean="0"/>
              <a:t> </a:t>
            </a:r>
            <a:r>
              <a:rPr lang="nl-NL" dirty="0" err="1" smtClean="0"/>
              <a:t>staff</a:t>
            </a:r>
            <a:r>
              <a:rPr lang="nl-NL" dirty="0" smtClean="0"/>
              <a:t> member/project </a:t>
            </a:r>
            <a:r>
              <a:rPr lang="nl-NL" dirty="0" err="1" smtClean="0"/>
              <a:t>coordinator</a:t>
            </a:r>
            <a:r>
              <a:rPr lang="nl-NL" dirty="0" smtClean="0"/>
              <a:t> </a:t>
            </a:r>
            <a:br>
              <a:rPr lang="nl-NL" dirty="0" smtClean="0"/>
            </a:br>
            <a:r>
              <a:rPr lang="nl-NL" i="1" dirty="0" smtClean="0"/>
              <a:t>Policy </a:t>
            </a:r>
            <a:r>
              <a:rPr lang="nl-NL" i="1" dirty="0" err="1" smtClean="0"/>
              <a:t>perspectives</a:t>
            </a:r>
            <a:r>
              <a:rPr lang="nl-NL" i="1" dirty="0" smtClean="0"/>
              <a:t> </a:t>
            </a:r>
            <a:r>
              <a:rPr lang="nl-NL" i="1" dirty="0" err="1" smtClean="0"/>
              <a:t>for</a:t>
            </a:r>
            <a:r>
              <a:rPr lang="nl-NL" i="1" dirty="0" smtClean="0"/>
              <a:t> </a:t>
            </a:r>
            <a:r>
              <a:rPr lang="nl-NL" i="1" dirty="0" err="1" smtClean="0"/>
              <a:t>sustainable</a:t>
            </a:r>
            <a:r>
              <a:rPr lang="nl-NL" i="1" dirty="0" smtClean="0"/>
              <a:t> </a:t>
            </a:r>
            <a:r>
              <a:rPr lang="nl-NL" i="1" dirty="0" err="1" smtClean="0"/>
              <a:t>development</a:t>
            </a:r>
            <a:endParaRPr lang="nl-NL" dirty="0" smtClean="0"/>
          </a:p>
          <a:p>
            <a:pPr marL="0" indent="0">
              <a:buNone/>
            </a:pPr>
            <a:r>
              <a:rPr lang="nl-NL" b="1" dirty="0" smtClean="0">
                <a:hlinkClick r:id="rId6"/>
              </a:rPr>
              <a:t>dr. P.J.M. (Peter) de Goede</a:t>
            </a:r>
            <a:endParaRPr lang="nl-NL" b="1" dirty="0" smtClean="0"/>
          </a:p>
          <a:p>
            <a:pPr marL="0" indent="0">
              <a:buNone/>
            </a:pPr>
            <a:r>
              <a:rPr lang="nl-NL" dirty="0" smtClean="0"/>
              <a:t>Senior </a:t>
            </a:r>
            <a:r>
              <a:rPr lang="nl-NL" dirty="0" err="1" smtClean="0"/>
              <a:t>scientific</a:t>
            </a:r>
            <a:r>
              <a:rPr lang="nl-NL" dirty="0" smtClean="0"/>
              <a:t> </a:t>
            </a:r>
            <a:r>
              <a:rPr lang="nl-NL" dirty="0" err="1" smtClean="0"/>
              <a:t>staff</a:t>
            </a:r>
            <a:r>
              <a:rPr lang="nl-NL" dirty="0" smtClean="0"/>
              <a:t> member </a:t>
            </a:r>
            <a:br>
              <a:rPr lang="nl-NL" dirty="0" smtClean="0"/>
            </a:br>
            <a:r>
              <a:rPr lang="nl-NL" i="1" dirty="0" smtClean="0"/>
              <a:t>Policy </a:t>
            </a:r>
            <a:r>
              <a:rPr lang="nl-NL" i="1" dirty="0" err="1" smtClean="0"/>
              <a:t>perspectives</a:t>
            </a:r>
            <a:r>
              <a:rPr lang="nl-NL" i="1" dirty="0" smtClean="0"/>
              <a:t> </a:t>
            </a:r>
            <a:r>
              <a:rPr lang="nl-NL" i="1" dirty="0" err="1" smtClean="0"/>
              <a:t>for</a:t>
            </a:r>
            <a:r>
              <a:rPr lang="nl-NL" i="1" dirty="0" smtClean="0"/>
              <a:t> </a:t>
            </a:r>
            <a:r>
              <a:rPr lang="nl-NL" i="1" dirty="0" err="1" smtClean="0"/>
              <a:t>sustainable</a:t>
            </a:r>
            <a:r>
              <a:rPr lang="nl-NL" i="1" dirty="0" smtClean="0"/>
              <a:t> </a:t>
            </a:r>
            <a:r>
              <a:rPr lang="nl-NL" i="1" dirty="0" err="1" smtClean="0"/>
              <a:t>development</a:t>
            </a:r>
            <a:endParaRPr lang="nl-NL" dirty="0" smtClean="0"/>
          </a:p>
          <a:p>
            <a:pPr marL="0" indent="0">
              <a:buNone/>
            </a:pPr>
            <a:r>
              <a:rPr lang="nl-NL" b="1" dirty="0" smtClean="0">
                <a:hlinkClick r:id="rId7"/>
              </a:rPr>
              <a:t>mr. H.M. (Henk) Griffioen</a:t>
            </a:r>
            <a:endParaRPr lang="nl-NL" b="1" dirty="0" smtClean="0"/>
          </a:p>
          <a:p>
            <a:pPr marL="0" indent="0">
              <a:buNone/>
            </a:pPr>
            <a:r>
              <a:rPr lang="nl-NL" dirty="0" err="1" smtClean="0"/>
              <a:t>Medior</a:t>
            </a:r>
            <a:r>
              <a:rPr lang="nl-NL" dirty="0" smtClean="0"/>
              <a:t> </a:t>
            </a:r>
            <a:r>
              <a:rPr lang="nl-NL" dirty="0" err="1" smtClean="0"/>
              <a:t>scientific</a:t>
            </a:r>
            <a:r>
              <a:rPr lang="nl-NL" dirty="0" smtClean="0"/>
              <a:t> </a:t>
            </a:r>
            <a:r>
              <a:rPr lang="nl-NL" dirty="0" err="1" smtClean="0"/>
              <a:t>staff</a:t>
            </a:r>
            <a:r>
              <a:rPr lang="nl-NL" dirty="0" smtClean="0"/>
              <a:t> member/ project </a:t>
            </a:r>
            <a:r>
              <a:rPr lang="nl-NL" dirty="0" err="1" smtClean="0"/>
              <a:t>coordinator</a:t>
            </a:r>
            <a:r>
              <a:rPr lang="nl-NL" dirty="0" smtClean="0"/>
              <a:t> </a:t>
            </a:r>
            <a:br>
              <a:rPr lang="nl-NL" dirty="0" smtClean="0"/>
            </a:br>
            <a:r>
              <a:rPr lang="nl-NL" i="1" dirty="0" err="1" smtClean="0"/>
              <a:t>Housing</a:t>
            </a:r>
            <a:r>
              <a:rPr lang="nl-NL" i="1" dirty="0" smtClean="0"/>
              <a:t>, care </a:t>
            </a:r>
            <a:r>
              <a:rPr lang="nl-NL" i="1" dirty="0" err="1" smtClean="0"/>
              <a:t>and</a:t>
            </a:r>
            <a:r>
              <a:rPr lang="nl-NL" i="1" dirty="0" smtClean="0"/>
              <a:t> pensions</a:t>
            </a:r>
            <a:endParaRPr lang="nl-NL" dirty="0" smtClean="0"/>
          </a:p>
          <a:p>
            <a:pPr marL="0" indent="0">
              <a:buNone/>
            </a:pPr>
            <a:r>
              <a:rPr lang="nl-NL" b="1" dirty="0" err="1" smtClean="0">
                <a:hlinkClick r:id="rId8"/>
              </a:rPr>
              <a:t>mr.drs</a:t>
            </a:r>
            <a:r>
              <a:rPr lang="nl-NL" b="1" dirty="0" smtClean="0">
                <a:hlinkClick r:id="rId8"/>
              </a:rPr>
              <a:t>. J.R. (</a:t>
            </a:r>
            <a:r>
              <a:rPr lang="nl-NL" b="1" dirty="0" err="1" smtClean="0">
                <a:hlinkClick r:id="rId8"/>
              </a:rPr>
              <a:t>Josta</a:t>
            </a:r>
            <a:r>
              <a:rPr lang="nl-NL" b="1" dirty="0" smtClean="0">
                <a:hlinkClick r:id="rId8"/>
              </a:rPr>
              <a:t>) de Hoog</a:t>
            </a:r>
            <a:endParaRPr lang="nl-NL" b="1" dirty="0" smtClean="0"/>
          </a:p>
          <a:p>
            <a:pPr marL="0" indent="0">
              <a:buNone/>
            </a:pPr>
            <a:r>
              <a:rPr lang="nl-NL" dirty="0" err="1" smtClean="0"/>
              <a:t>Medior</a:t>
            </a:r>
            <a:r>
              <a:rPr lang="nl-NL" dirty="0" smtClean="0"/>
              <a:t> </a:t>
            </a:r>
            <a:r>
              <a:rPr lang="nl-NL" dirty="0" err="1" smtClean="0"/>
              <a:t>scientific</a:t>
            </a:r>
            <a:r>
              <a:rPr lang="nl-NL" dirty="0" smtClean="0"/>
              <a:t> </a:t>
            </a:r>
            <a:r>
              <a:rPr lang="nl-NL" dirty="0" err="1" smtClean="0"/>
              <a:t>staff</a:t>
            </a:r>
            <a:r>
              <a:rPr lang="nl-NL" dirty="0" smtClean="0"/>
              <a:t> member </a:t>
            </a:r>
            <a:br>
              <a:rPr lang="nl-NL" dirty="0" smtClean="0"/>
            </a:br>
            <a:r>
              <a:rPr lang="nl-NL" i="1" dirty="0" smtClean="0"/>
              <a:t>Food</a:t>
            </a:r>
            <a:endParaRPr lang="nl-NL" dirty="0" smtClean="0"/>
          </a:p>
          <a:p>
            <a:pPr marL="0" indent="0">
              <a:buNone/>
            </a:pPr>
            <a:r>
              <a:rPr lang="nl-NL" b="1" dirty="0" smtClean="0">
                <a:hlinkClick r:id="rId9"/>
              </a:rPr>
              <a:t>dr.ir. A.M. (</a:t>
            </a:r>
            <a:r>
              <a:rPr lang="nl-NL" b="1" dirty="0" err="1" smtClean="0">
                <a:hlinkClick r:id="rId9"/>
              </a:rPr>
              <a:t>Annemarth</a:t>
            </a:r>
            <a:r>
              <a:rPr lang="nl-NL" b="1" dirty="0" smtClean="0">
                <a:hlinkClick r:id="rId9"/>
              </a:rPr>
              <a:t>) Idenburg</a:t>
            </a:r>
            <a:endParaRPr lang="nl-NL" b="1" dirty="0" smtClean="0"/>
          </a:p>
          <a:p>
            <a:pPr marL="0" indent="0">
              <a:buNone/>
            </a:pPr>
            <a:r>
              <a:rPr lang="nl-NL" dirty="0" smtClean="0"/>
              <a:t>Senior </a:t>
            </a:r>
            <a:r>
              <a:rPr lang="nl-NL" dirty="0" err="1" smtClean="0"/>
              <a:t>scientific</a:t>
            </a:r>
            <a:r>
              <a:rPr lang="nl-NL" dirty="0" smtClean="0"/>
              <a:t> </a:t>
            </a:r>
            <a:r>
              <a:rPr lang="nl-NL" dirty="0" err="1" smtClean="0"/>
              <a:t>staff</a:t>
            </a:r>
            <a:r>
              <a:rPr lang="nl-NL" dirty="0" smtClean="0"/>
              <a:t> member / project coördinator </a:t>
            </a:r>
            <a:br>
              <a:rPr lang="nl-NL" dirty="0" smtClean="0"/>
            </a:br>
            <a:r>
              <a:rPr lang="nl-NL" i="1" dirty="0" err="1" smtClean="0"/>
              <a:t>Financialisation</a:t>
            </a:r>
            <a:endParaRPr lang="nl-NL" dirty="0" smtClean="0"/>
          </a:p>
          <a:p>
            <a:pPr marL="0" indent="0">
              <a:buNone/>
            </a:pPr>
            <a:r>
              <a:rPr lang="nl-NL" b="1" dirty="0" smtClean="0">
                <a:hlinkClick r:id="rId10"/>
              </a:rPr>
              <a:t>dr. A.P. (Petra) Jonkers</a:t>
            </a:r>
            <a:endParaRPr lang="nl-NL" b="1" dirty="0" smtClean="0"/>
          </a:p>
          <a:p>
            <a:pPr marL="0" indent="0">
              <a:buNone/>
            </a:pPr>
            <a:r>
              <a:rPr lang="nl-NL" dirty="0" smtClean="0"/>
              <a:t>Senior </a:t>
            </a:r>
            <a:r>
              <a:rPr lang="nl-NL" dirty="0" err="1" smtClean="0"/>
              <a:t>scientific</a:t>
            </a:r>
            <a:r>
              <a:rPr lang="nl-NL" dirty="0" smtClean="0"/>
              <a:t> </a:t>
            </a:r>
            <a:r>
              <a:rPr lang="nl-NL" dirty="0" err="1" smtClean="0"/>
              <a:t>staff</a:t>
            </a:r>
            <a:r>
              <a:rPr lang="nl-NL" dirty="0" smtClean="0"/>
              <a:t> member </a:t>
            </a:r>
            <a:br>
              <a:rPr lang="nl-NL" dirty="0" smtClean="0"/>
            </a:br>
            <a:r>
              <a:rPr lang="nl-NL" i="1" dirty="0" err="1" smtClean="0"/>
              <a:t>Choice</a:t>
            </a:r>
            <a:r>
              <a:rPr lang="nl-NL" i="1" dirty="0" smtClean="0"/>
              <a:t>, </a:t>
            </a:r>
            <a:r>
              <a:rPr lang="nl-NL" i="1" dirty="0" err="1" smtClean="0"/>
              <a:t>Behaviour</a:t>
            </a:r>
            <a:r>
              <a:rPr lang="nl-NL" i="1" dirty="0" smtClean="0"/>
              <a:t> </a:t>
            </a:r>
            <a:r>
              <a:rPr lang="nl-NL" i="1" dirty="0" err="1" smtClean="0"/>
              <a:t>and</a:t>
            </a:r>
            <a:r>
              <a:rPr lang="nl-NL" i="1" dirty="0" smtClean="0"/>
              <a:t> Policy II</a:t>
            </a:r>
            <a:endParaRPr lang="nl-NL" dirty="0" smtClean="0"/>
          </a:p>
          <a:p>
            <a:endParaRPr lang="nl-NL" dirty="0"/>
          </a:p>
        </p:txBody>
      </p:sp>
      <p:sp>
        <p:nvSpPr>
          <p:cNvPr id="5" name="Tekstvak 4"/>
          <p:cNvSpPr txBox="1"/>
          <p:nvPr/>
        </p:nvSpPr>
        <p:spPr>
          <a:xfrm>
            <a:off x="4716016" y="1196752"/>
            <a:ext cx="3744416" cy="5632311"/>
          </a:xfrm>
          <a:prstGeom prst="rect">
            <a:avLst/>
          </a:prstGeom>
          <a:noFill/>
        </p:spPr>
        <p:txBody>
          <a:bodyPr wrap="square" rtlCol="0">
            <a:spAutoFit/>
          </a:bodyPr>
          <a:lstStyle/>
          <a:p>
            <a:r>
              <a:rPr lang="nl-NL" sz="1200" b="1" dirty="0" smtClean="0">
                <a:hlinkClick r:id="rId11"/>
              </a:rPr>
              <a:t>drs. A.G. (Anne-Greet) Keizer</a:t>
            </a:r>
            <a:endParaRPr lang="nl-NL" sz="1200" b="1" dirty="0" smtClean="0"/>
          </a:p>
          <a:p>
            <a:r>
              <a:rPr lang="nl-NL" sz="1200" dirty="0" err="1" smtClean="0"/>
              <a:t>Medior</a:t>
            </a:r>
            <a:r>
              <a:rPr lang="nl-NL" sz="1200" dirty="0" smtClean="0"/>
              <a:t> </a:t>
            </a:r>
            <a:r>
              <a:rPr lang="nl-NL" sz="1200" dirty="0" err="1" smtClean="0"/>
              <a:t>scientific</a:t>
            </a:r>
            <a:r>
              <a:rPr lang="nl-NL" sz="1200" dirty="0" smtClean="0"/>
              <a:t> </a:t>
            </a:r>
            <a:r>
              <a:rPr lang="nl-NL" sz="1200" dirty="0" err="1" smtClean="0"/>
              <a:t>staff</a:t>
            </a:r>
            <a:r>
              <a:rPr lang="nl-NL" sz="1200" dirty="0" smtClean="0"/>
              <a:t> member </a:t>
            </a:r>
            <a:br>
              <a:rPr lang="nl-NL" sz="1200" dirty="0" smtClean="0"/>
            </a:br>
            <a:r>
              <a:rPr lang="nl-NL" sz="1200" i="1" dirty="0" smtClean="0"/>
              <a:t>Culture</a:t>
            </a:r>
            <a:endParaRPr lang="nl-NL" sz="1200" dirty="0" smtClean="0"/>
          </a:p>
          <a:p>
            <a:r>
              <a:rPr lang="nl-NL" sz="1200" b="1" dirty="0" smtClean="0">
                <a:hlinkClick r:id="rId12"/>
              </a:rPr>
              <a:t>dr. M. (Monique) Kremer</a:t>
            </a:r>
            <a:endParaRPr lang="nl-NL" sz="1200" b="1" dirty="0" smtClean="0"/>
          </a:p>
          <a:p>
            <a:r>
              <a:rPr lang="nl-NL" sz="1200" dirty="0" smtClean="0"/>
              <a:t>Senior </a:t>
            </a:r>
            <a:r>
              <a:rPr lang="nl-NL" sz="1200" dirty="0" err="1" smtClean="0"/>
              <a:t>scientific</a:t>
            </a:r>
            <a:r>
              <a:rPr lang="nl-NL" sz="1200" dirty="0" smtClean="0"/>
              <a:t> </a:t>
            </a:r>
            <a:r>
              <a:rPr lang="nl-NL" sz="1200" dirty="0" err="1" smtClean="0"/>
              <a:t>staff</a:t>
            </a:r>
            <a:r>
              <a:rPr lang="nl-NL" sz="1200" dirty="0" smtClean="0"/>
              <a:t> member </a:t>
            </a:r>
            <a:br>
              <a:rPr lang="nl-NL" sz="1200" dirty="0" smtClean="0"/>
            </a:br>
            <a:r>
              <a:rPr lang="nl-NL" sz="1200" i="1" dirty="0" smtClean="0"/>
              <a:t>The </a:t>
            </a:r>
            <a:r>
              <a:rPr lang="nl-NL" sz="1200" i="1" dirty="0" err="1" smtClean="0"/>
              <a:t>Future</a:t>
            </a:r>
            <a:r>
              <a:rPr lang="nl-NL" sz="1200" i="1" dirty="0" smtClean="0"/>
              <a:t> of </a:t>
            </a:r>
            <a:r>
              <a:rPr lang="nl-NL" sz="1200" i="1" dirty="0" err="1" smtClean="0"/>
              <a:t>work</a:t>
            </a:r>
            <a:endParaRPr lang="nl-NL" sz="1200" dirty="0" smtClean="0"/>
          </a:p>
          <a:p>
            <a:r>
              <a:rPr lang="nl-NL" sz="1200" b="1" dirty="0" err="1" smtClean="0">
                <a:hlinkClick r:id="rId13"/>
              </a:rPr>
              <a:t>prof.dr</a:t>
            </a:r>
            <a:r>
              <a:rPr lang="nl-NL" sz="1200" b="1" dirty="0" smtClean="0">
                <a:hlinkClick r:id="rId13"/>
              </a:rPr>
              <a:t>. C.J. (Cor) van Montfort</a:t>
            </a:r>
            <a:endParaRPr lang="nl-NL" sz="1200" b="1" dirty="0" smtClean="0"/>
          </a:p>
          <a:p>
            <a:r>
              <a:rPr lang="nl-NL" sz="1200" dirty="0" err="1" smtClean="0"/>
              <a:t>Visiting</a:t>
            </a:r>
            <a:r>
              <a:rPr lang="nl-NL" sz="1200" dirty="0" smtClean="0"/>
              <a:t> fellow </a:t>
            </a:r>
            <a:br>
              <a:rPr lang="nl-NL" sz="1200" dirty="0" smtClean="0"/>
            </a:br>
            <a:r>
              <a:rPr lang="nl-NL" sz="1200" i="1" dirty="0" err="1" smtClean="0"/>
              <a:t>Supervision</a:t>
            </a:r>
            <a:r>
              <a:rPr lang="nl-NL" sz="1200" i="1" dirty="0" smtClean="0"/>
              <a:t> </a:t>
            </a:r>
            <a:r>
              <a:rPr lang="nl-NL" sz="1200" i="1" dirty="0" err="1" smtClean="0"/>
              <a:t>and</a:t>
            </a:r>
            <a:r>
              <a:rPr lang="nl-NL" sz="1200" i="1" dirty="0" smtClean="0"/>
              <a:t> </a:t>
            </a:r>
            <a:r>
              <a:rPr lang="nl-NL" sz="1200" i="1" dirty="0" err="1" smtClean="0"/>
              <a:t>responsability</a:t>
            </a:r>
            <a:endParaRPr lang="nl-NL" sz="1200" dirty="0" smtClean="0"/>
          </a:p>
          <a:p>
            <a:r>
              <a:rPr lang="nl-NL" sz="1200" b="1" dirty="0" smtClean="0">
                <a:hlinkClick r:id="rId14"/>
              </a:rPr>
              <a:t>M. (Marijke) Rem MA MBA</a:t>
            </a:r>
            <a:endParaRPr lang="nl-NL" sz="1200" b="1" dirty="0" smtClean="0"/>
          </a:p>
          <a:p>
            <a:r>
              <a:rPr lang="nl-NL" sz="1200" dirty="0" smtClean="0"/>
              <a:t>Senior </a:t>
            </a:r>
            <a:r>
              <a:rPr lang="nl-NL" sz="1200" dirty="0" err="1" smtClean="0"/>
              <a:t>scientific</a:t>
            </a:r>
            <a:r>
              <a:rPr lang="nl-NL" sz="1200" dirty="0" smtClean="0"/>
              <a:t> </a:t>
            </a:r>
            <a:r>
              <a:rPr lang="nl-NL" sz="1200" dirty="0" err="1" smtClean="0"/>
              <a:t>staff</a:t>
            </a:r>
            <a:r>
              <a:rPr lang="nl-NL" sz="1200" dirty="0" smtClean="0"/>
              <a:t> member </a:t>
            </a:r>
            <a:br>
              <a:rPr lang="nl-NL" sz="1200" dirty="0" smtClean="0"/>
            </a:br>
            <a:r>
              <a:rPr lang="nl-NL" sz="1200" dirty="0" err="1" smtClean="0"/>
              <a:t>Secretary</a:t>
            </a:r>
            <a:r>
              <a:rPr lang="nl-NL" sz="1200" dirty="0" smtClean="0"/>
              <a:t> </a:t>
            </a:r>
            <a:r>
              <a:rPr lang="nl-NL" sz="1200" dirty="0" err="1" smtClean="0"/>
              <a:t>evaluation</a:t>
            </a:r>
            <a:r>
              <a:rPr lang="nl-NL" sz="1200" dirty="0" smtClean="0"/>
              <a:t> </a:t>
            </a:r>
            <a:r>
              <a:rPr lang="nl-NL" sz="1200" dirty="0" err="1" smtClean="0"/>
              <a:t>commity</a:t>
            </a:r>
            <a:r>
              <a:rPr lang="nl-NL" sz="1200" dirty="0" smtClean="0"/>
              <a:t> WRR</a:t>
            </a:r>
          </a:p>
          <a:p>
            <a:r>
              <a:rPr lang="nl-NL" sz="1200" b="1" dirty="0" smtClean="0">
                <a:hlinkClick r:id="rId15"/>
              </a:rPr>
              <a:t>drs. A. (Arthur) van </a:t>
            </a:r>
            <a:r>
              <a:rPr lang="nl-NL" sz="1200" b="1" dirty="0" err="1" smtClean="0">
                <a:hlinkClick r:id="rId15"/>
              </a:rPr>
              <a:t>Riel</a:t>
            </a:r>
            <a:endParaRPr lang="nl-NL" sz="1200" b="1" dirty="0" smtClean="0"/>
          </a:p>
          <a:p>
            <a:r>
              <a:rPr lang="nl-NL" sz="1200" dirty="0" err="1" smtClean="0"/>
              <a:t>Scientific</a:t>
            </a:r>
            <a:r>
              <a:rPr lang="nl-NL" sz="1200" dirty="0" smtClean="0"/>
              <a:t> </a:t>
            </a:r>
            <a:r>
              <a:rPr lang="nl-NL" sz="1200" dirty="0" err="1" smtClean="0"/>
              <a:t>staff</a:t>
            </a:r>
            <a:r>
              <a:rPr lang="nl-NL" sz="1200" dirty="0" smtClean="0"/>
              <a:t> member </a:t>
            </a:r>
            <a:r>
              <a:rPr lang="nl-NL" sz="1200" i="1" dirty="0" err="1" smtClean="0"/>
              <a:t>Financialisation</a:t>
            </a:r>
            <a:endParaRPr lang="nl-NL" sz="1200" dirty="0" smtClean="0"/>
          </a:p>
          <a:p>
            <a:r>
              <a:rPr lang="nl-NL" sz="1200" b="1" dirty="0" smtClean="0">
                <a:hlinkClick r:id="rId16"/>
              </a:rPr>
              <a:t>dr. F.S.L. (Steven) Schouten</a:t>
            </a:r>
            <a:endParaRPr lang="nl-NL" sz="1200" b="1" dirty="0" smtClean="0"/>
          </a:p>
          <a:p>
            <a:r>
              <a:rPr lang="nl-NL" sz="1200" dirty="0" smtClean="0"/>
              <a:t>Senior </a:t>
            </a:r>
            <a:r>
              <a:rPr lang="nl-NL" sz="1200" dirty="0" err="1" smtClean="0"/>
              <a:t>scientific</a:t>
            </a:r>
            <a:r>
              <a:rPr lang="nl-NL" sz="1200" dirty="0" smtClean="0"/>
              <a:t> </a:t>
            </a:r>
            <a:r>
              <a:rPr lang="nl-NL" sz="1200" dirty="0" err="1" smtClean="0"/>
              <a:t>staff</a:t>
            </a:r>
            <a:r>
              <a:rPr lang="nl-NL" sz="1200" dirty="0" smtClean="0"/>
              <a:t> member </a:t>
            </a:r>
            <a:br>
              <a:rPr lang="nl-NL" sz="1200" dirty="0" smtClean="0"/>
            </a:br>
            <a:r>
              <a:rPr lang="nl-NL" sz="1200" i="1" dirty="0" err="1" smtClean="0"/>
              <a:t>Lessons</a:t>
            </a:r>
            <a:r>
              <a:rPr lang="nl-NL" sz="1200" i="1" dirty="0" smtClean="0"/>
              <a:t> </a:t>
            </a:r>
            <a:r>
              <a:rPr lang="nl-NL" sz="1200" i="1" dirty="0" err="1" smtClean="0"/>
              <a:t>from</a:t>
            </a:r>
            <a:r>
              <a:rPr lang="nl-NL" sz="1200" i="1" dirty="0" smtClean="0"/>
              <a:t> Evaluation</a:t>
            </a:r>
            <a:endParaRPr lang="nl-NL" sz="1200" dirty="0" smtClean="0"/>
          </a:p>
          <a:p>
            <a:r>
              <a:rPr lang="nl-NL" sz="1200" b="1" dirty="0" smtClean="0">
                <a:hlinkClick r:id="rId17"/>
              </a:rPr>
              <a:t>E.K. (Erik) Schrijvers PhD</a:t>
            </a:r>
            <a:endParaRPr lang="nl-NL" sz="1200" b="1" dirty="0" smtClean="0"/>
          </a:p>
          <a:p>
            <a:r>
              <a:rPr lang="nl-NL" sz="1200" dirty="0" smtClean="0"/>
              <a:t>Senior </a:t>
            </a:r>
            <a:r>
              <a:rPr lang="nl-NL" sz="1200" dirty="0" err="1" smtClean="0"/>
              <a:t>scientific</a:t>
            </a:r>
            <a:r>
              <a:rPr lang="nl-NL" sz="1200" dirty="0" smtClean="0"/>
              <a:t> </a:t>
            </a:r>
            <a:r>
              <a:rPr lang="nl-NL" sz="1200" dirty="0" err="1" smtClean="0"/>
              <a:t>staff</a:t>
            </a:r>
            <a:r>
              <a:rPr lang="nl-NL" sz="1200" dirty="0" smtClean="0"/>
              <a:t> member </a:t>
            </a:r>
            <a:br>
              <a:rPr lang="nl-NL" sz="1200" dirty="0" smtClean="0"/>
            </a:br>
            <a:r>
              <a:rPr lang="nl-NL" sz="1200" i="1" dirty="0" smtClean="0"/>
              <a:t>Culture</a:t>
            </a:r>
            <a:endParaRPr lang="nl-NL" sz="1200" dirty="0" smtClean="0"/>
          </a:p>
          <a:p>
            <a:r>
              <a:rPr lang="nl-NL" sz="1200" b="1" dirty="0" smtClean="0">
                <a:hlinkClick r:id="rId18"/>
              </a:rPr>
              <a:t>B.J.P. (Bart) </a:t>
            </a:r>
            <a:r>
              <a:rPr lang="nl-NL" sz="1200" b="1" dirty="0" err="1" smtClean="0">
                <a:hlinkClick r:id="rId18"/>
              </a:rPr>
              <a:t>Stellinga</a:t>
            </a:r>
            <a:r>
              <a:rPr lang="nl-NL" sz="1200" b="1" dirty="0" smtClean="0">
                <a:hlinkClick r:id="rId18"/>
              </a:rPr>
              <a:t> MA</a:t>
            </a:r>
            <a:endParaRPr lang="nl-NL" sz="1200" b="1" dirty="0" smtClean="0"/>
          </a:p>
          <a:p>
            <a:r>
              <a:rPr lang="nl-NL" sz="1200" dirty="0" err="1" smtClean="0"/>
              <a:t>Medior</a:t>
            </a:r>
            <a:r>
              <a:rPr lang="nl-NL" sz="1200" dirty="0" smtClean="0"/>
              <a:t> </a:t>
            </a:r>
            <a:r>
              <a:rPr lang="nl-NL" sz="1200" dirty="0" err="1" smtClean="0"/>
              <a:t>scientific</a:t>
            </a:r>
            <a:r>
              <a:rPr lang="nl-NL" sz="1200" dirty="0" smtClean="0"/>
              <a:t> </a:t>
            </a:r>
            <a:r>
              <a:rPr lang="nl-NL" sz="1200" dirty="0" err="1" smtClean="0"/>
              <a:t>staff</a:t>
            </a:r>
            <a:r>
              <a:rPr lang="nl-NL" sz="1200" dirty="0" smtClean="0"/>
              <a:t> member </a:t>
            </a:r>
            <a:br>
              <a:rPr lang="nl-NL" sz="1200" dirty="0" smtClean="0"/>
            </a:br>
            <a:r>
              <a:rPr lang="nl-NL" sz="1200" i="1" dirty="0" err="1" smtClean="0"/>
              <a:t>Financialisation</a:t>
            </a:r>
            <a:endParaRPr lang="nl-NL" sz="1200" dirty="0" smtClean="0"/>
          </a:p>
          <a:p>
            <a:r>
              <a:rPr lang="nl-NL" sz="1200" b="1" dirty="0" smtClean="0">
                <a:hlinkClick r:id="rId19"/>
              </a:rPr>
              <a:t>dr. W.L. (Will) </a:t>
            </a:r>
            <a:r>
              <a:rPr lang="nl-NL" sz="1200" b="1" dirty="0" err="1" smtClean="0">
                <a:hlinkClick r:id="rId19"/>
              </a:rPr>
              <a:t>Tiemeijer</a:t>
            </a:r>
            <a:endParaRPr lang="nl-NL" sz="1200" b="1" dirty="0" smtClean="0"/>
          </a:p>
          <a:p>
            <a:r>
              <a:rPr lang="nl-NL" sz="1200" dirty="0" smtClean="0"/>
              <a:t>Senior </a:t>
            </a:r>
            <a:r>
              <a:rPr lang="nl-NL" sz="1200" dirty="0" err="1" smtClean="0"/>
              <a:t>scientific</a:t>
            </a:r>
            <a:r>
              <a:rPr lang="nl-NL" sz="1200" dirty="0" smtClean="0"/>
              <a:t> </a:t>
            </a:r>
            <a:r>
              <a:rPr lang="nl-NL" sz="1200" dirty="0" err="1" smtClean="0"/>
              <a:t>staff</a:t>
            </a:r>
            <a:r>
              <a:rPr lang="nl-NL" sz="1200" dirty="0" smtClean="0"/>
              <a:t> member / project coördinator </a:t>
            </a:r>
            <a:br>
              <a:rPr lang="nl-NL" sz="1200" dirty="0" smtClean="0"/>
            </a:br>
            <a:r>
              <a:rPr lang="nl-NL" sz="1200" i="1" dirty="0" err="1" smtClean="0"/>
              <a:t>Choice</a:t>
            </a:r>
            <a:r>
              <a:rPr lang="nl-NL" sz="1200" i="1" dirty="0" smtClean="0"/>
              <a:t>, </a:t>
            </a:r>
            <a:r>
              <a:rPr lang="nl-NL" sz="1200" i="1" dirty="0" err="1" smtClean="0"/>
              <a:t>Behaviour</a:t>
            </a:r>
            <a:r>
              <a:rPr lang="nl-NL" sz="1200" i="1" dirty="0" smtClean="0"/>
              <a:t> </a:t>
            </a:r>
            <a:r>
              <a:rPr lang="nl-NL" sz="1200" i="1" dirty="0" err="1" smtClean="0"/>
              <a:t>and</a:t>
            </a:r>
            <a:r>
              <a:rPr lang="nl-NL" sz="1200" i="1" dirty="0" smtClean="0"/>
              <a:t> Policy II</a:t>
            </a:r>
            <a:endParaRPr lang="nl-NL" sz="1200" dirty="0" smtClean="0"/>
          </a:p>
          <a:p>
            <a:r>
              <a:rPr lang="nl-NL" sz="1200" b="1" dirty="0" smtClean="0">
                <a:hlinkClick r:id="rId20"/>
              </a:rPr>
              <a:t>dr. R.C.P.M. (Robert) Went</a:t>
            </a:r>
            <a:endParaRPr lang="nl-NL" sz="1200" b="1" dirty="0" smtClean="0"/>
          </a:p>
          <a:p>
            <a:r>
              <a:rPr lang="nl-NL" sz="1200" dirty="0" smtClean="0"/>
              <a:t>Senior </a:t>
            </a:r>
            <a:r>
              <a:rPr lang="nl-NL" sz="1200" dirty="0" err="1" smtClean="0"/>
              <a:t>scientific</a:t>
            </a:r>
            <a:r>
              <a:rPr lang="nl-NL" sz="1200" dirty="0" smtClean="0"/>
              <a:t> </a:t>
            </a:r>
            <a:r>
              <a:rPr lang="nl-NL" sz="1200" dirty="0" err="1" smtClean="0"/>
              <a:t>staff</a:t>
            </a:r>
            <a:r>
              <a:rPr lang="nl-NL" sz="1200" dirty="0" smtClean="0"/>
              <a:t> member</a:t>
            </a:r>
            <a:br>
              <a:rPr lang="nl-NL" sz="1200" dirty="0" smtClean="0"/>
            </a:br>
            <a:r>
              <a:rPr lang="nl-NL" sz="1200" i="1" dirty="0" smtClean="0"/>
              <a:t>The </a:t>
            </a:r>
            <a:r>
              <a:rPr lang="nl-NL" sz="1200" i="1" dirty="0" err="1" smtClean="0"/>
              <a:t>future</a:t>
            </a:r>
            <a:r>
              <a:rPr lang="nl-NL" sz="1200" i="1" dirty="0" smtClean="0"/>
              <a:t> of </a:t>
            </a:r>
            <a:r>
              <a:rPr lang="nl-NL" sz="1200" i="1" dirty="0" err="1" smtClean="0"/>
              <a:t>work</a:t>
            </a:r>
            <a:endParaRPr lang="nl-NL" sz="1200" dirty="0" smtClean="0"/>
          </a:p>
          <a:p>
            <a:endParaRPr lang="nl-NL" sz="1200" dirty="0"/>
          </a:p>
        </p:txBody>
      </p:sp>
    </p:spTree>
    <p:extLst>
      <p:ext uri="{BB962C8B-B14F-4D97-AF65-F5344CB8AC3E}">
        <p14:creationId xmlns:p14="http://schemas.microsoft.com/office/powerpoint/2010/main" val="3250178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Big Data project</a:t>
            </a:r>
            <a:endParaRPr lang="nl-NL" dirty="0"/>
          </a:p>
        </p:txBody>
      </p:sp>
      <p:sp>
        <p:nvSpPr>
          <p:cNvPr id="3" name="Tijdelijke aanduiding voor inhoud 2"/>
          <p:cNvSpPr>
            <a:spLocks noGrp="1"/>
          </p:cNvSpPr>
          <p:nvPr>
            <p:ph idx="1"/>
          </p:nvPr>
        </p:nvSpPr>
        <p:spPr/>
        <p:txBody>
          <a:bodyPr/>
          <a:lstStyle/>
          <a:p>
            <a:r>
              <a:rPr lang="nl-NL" dirty="0" smtClean="0"/>
              <a:t>Ernst </a:t>
            </a:r>
            <a:r>
              <a:rPr lang="nl-NL" dirty="0" err="1" smtClean="0"/>
              <a:t>Hirsh</a:t>
            </a:r>
            <a:r>
              <a:rPr lang="nl-NL" dirty="0" smtClean="0"/>
              <a:t> Ballin (</a:t>
            </a:r>
            <a:r>
              <a:rPr lang="nl-NL" dirty="0" err="1" smtClean="0"/>
              <a:t>chair</a:t>
            </a:r>
            <a:r>
              <a:rPr lang="nl-NL" dirty="0" smtClean="0"/>
              <a:t>)</a:t>
            </a:r>
          </a:p>
          <a:p>
            <a:r>
              <a:rPr lang="nl-NL" dirty="0" smtClean="0"/>
              <a:t>Dennis Broeders (</a:t>
            </a:r>
            <a:r>
              <a:rPr lang="nl-NL" dirty="0" err="1" smtClean="0"/>
              <a:t>coordinator</a:t>
            </a:r>
            <a:r>
              <a:rPr lang="nl-NL" dirty="0" smtClean="0"/>
              <a:t>)</a:t>
            </a:r>
          </a:p>
          <a:p>
            <a:r>
              <a:rPr lang="nl-NL" dirty="0" err="1" smtClean="0"/>
              <a:t>Josta</a:t>
            </a:r>
            <a:r>
              <a:rPr lang="nl-NL" dirty="0" smtClean="0"/>
              <a:t> de Hoog (</a:t>
            </a:r>
            <a:r>
              <a:rPr lang="nl-NL" dirty="0" err="1" smtClean="0"/>
              <a:t>staff</a:t>
            </a:r>
            <a:r>
              <a:rPr lang="nl-NL" dirty="0" smtClean="0"/>
              <a:t>)</a:t>
            </a:r>
          </a:p>
          <a:p>
            <a:r>
              <a:rPr lang="nl-NL" dirty="0" smtClean="0"/>
              <a:t>Bart van der Sloot (</a:t>
            </a:r>
            <a:r>
              <a:rPr lang="nl-NL" dirty="0" err="1" smtClean="0"/>
              <a:t>IViR</a:t>
            </a:r>
            <a:r>
              <a:rPr lang="nl-NL" dirty="0" smtClean="0"/>
              <a:t>)</a:t>
            </a:r>
          </a:p>
          <a:p>
            <a:r>
              <a:rPr lang="nl-NL" dirty="0" err="1" smtClean="0"/>
              <a:t>Rosamunde</a:t>
            </a:r>
            <a:r>
              <a:rPr lang="nl-NL" dirty="0" smtClean="0"/>
              <a:t> van Brakel (VUB)</a:t>
            </a:r>
            <a:endParaRPr lang="nl-NL" dirty="0"/>
          </a:p>
        </p:txBody>
      </p:sp>
    </p:spTree>
    <p:extLst>
      <p:ext uri="{BB962C8B-B14F-4D97-AF65-F5344CB8AC3E}">
        <p14:creationId xmlns:p14="http://schemas.microsoft.com/office/powerpoint/2010/main" val="3910756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Request</a:t>
            </a:r>
            <a:r>
              <a:rPr lang="nl-NL" dirty="0" smtClean="0"/>
              <a:t> </a:t>
            </a:r>
            <a:r>
              <a:rPr lang="nl-NL" dirty="0" err="1" smtClean="0"/>
              <a:t>by</a:t>
            </a:r>
            <a:r>
              <a:rPr lang="nl-NL" dirty="0" smtClean="0"/>
              <a:t> the </a:t>
            </a:r>
            <a:r>
              <a:rPr lang="nl-NL" dirty="0" err="1" smtClean="0"/>
              <a:t>government</a:t>
            </a:r>
            <a:endParaRPr lang="nl-NL" dirty="0"/>
          </a:p>
        </p:txBody>
      </p:sp>
      <p:sp>
        <p:nvSpPr>
          <p:cNvPr id="3" name="Tijdelijke aanduiding voor inhoud 2"/>
          <p:cNvSpPr>
            <a:spLocks noGrp="1"/>
          </p:cNvSpPr>
          <p:nvPr>
            <p:ph idx="1"/>
          </p:nvPr>
        </p:nvSpPr>
        <p:spPr>
          <a:xfrm>
            <a:off x="457200" y="1600200"/>
            <a:ext cx="8229600" cy="4925144"/>
          </a:xfrm>
        </p:spPr>
        <p:txBody>
          <a:bodyPr>
            <a:normAutofit fontScale="77500" lnSpcReduction="20000"/>
          </a:bodyPr>
          <a:lstStyle/>
          <a:p>
            <a:r>
              <a:rPr lang="nl-NL" dirty="0" smtClean="0"/>
              <a:t>Big Data, privacy </a:t>
            </a:r>
            <a:r>
              <a:rPr lang="nl-NL" dirty="0" err="1" smtClean="0"/>
              <a:t>and</a:t>
            </a:r>
            <a:r>
              <a:rPr lang="nl-NL" dirty="0" smtClean="0"/>
              <a:t> security</a:t>
            </a:r>
          </a:p>
          <a:p>
            <a:r>
              <a:rPr lang="nl-NL" dirty="0" err="1" smtClean="0"/>
              <a:t>Not</a:t>
            </a:r>
            <a:r>
              <a:rPr lang="nl-NL" dirty="0" smtClean="0"/>
              <a:t> </a:t>
            </a:r>
            <a:r>
              <a:rPr lang="nl-NL" dirty="0" err="1" smtClean="0"/>
              <a:t>about</a:t>
            </a:r>
            <a:r>
              <a:rPr lang="nl-NL" dirty="0" smtClean="0"/>
              <a:t> intelligence services</a:t>
            </a:r>
          </a:p>
          <a:p>
            <a:r>
              <a:rPr lang="nl-NL" dirty="0" err="1" smtClean="0"/>
              <a:t>Four</a:t>
            </a:r>
            <a:r>
              <a:rPr lang="nl-NL" dirty="0" smtClean="0"/>
              <a:t> </a:t>
            </a:r>
            <a:r>
              <a:rPr lang="nl-NL" dirty="0" err="1" smtClean="0"/>
              <a:t>questions</a:t>
            </a:r>
            <a:r>
              <a:rPr lang="nl-NL" dirty="0" smtClean="0"/>
              <a:t>:</a:t>
            </a:r>
          </a:p>
          <a:p>
            <a:r>
              <a:rPr lang="nl-NL" dirty="0" smtClean="0"/>
              <a:t>(1) </a:t>
            </a:r>
            <a:r>
              <a:rPr lang="nl-NL" dirty="0" err="1" smtClean="0"/>
              <a:t>From</a:t>
            </a:r>
            <a:r>
              <a:rPr lang="nl-NL" dirty="0" smtClean="0"/>
              <a:t> </a:t>
            </a:r>
            <a:r>
              <a:rPr lang="nl-NL" dirty="0" err="1" smtClean="0"/>
              <a:t>gathering</a:t>
            </a:r>
            <a:r>
              <a:rPr lang="nl-NL" dirty="0" smtClean="0"/>
              <a:t> </a:t>
            </a:r>
            <a:r>
              <a:rPr lang="nl-NL" dirty="0" err="1" smtClean="0"/>
              <a:t>to</a:t>
            </a:r>
            <a:r>
              <a:rPr lang="nl-NL" dirty="0" smtClean="0"/>
              <a:t> </a:t>
            </a:r>
            <a:r>
              <a:rPr lang="nl-NL" dirty="0" err="1" smtClean="0"/>
              <a:t>use</a:t>
            </a:r>
            <a:r>
              <a:rPr lang="nl-NL" dirty="0" smtClean="0"/>
              <a:t>?</a:t>
            </a:r>
          </a:p>
          <a:p>
            <a:pPr lvl="1"/>
            <a:r>
              <a:rPr lang="nl-NL" dirty="0" err="1" smtClean="0"/>
              <a:t>Purpose</a:t>
            </a:r>
            <a:r>
              <a:rPr lang="nl-NL" dirty="0" smtClean="0"/>
              <a:t> </a:t>
            </a:r>
            <a:r>
              <a:rPr lang="nl-NL" dirty="0" err="1" smtClean="0"/>
              <a:t>limitation</a:t>
            </a:r>
            <a:endParaRPr lang="nl-NL" dirty="0" smtClean="0"/>
          </a:p>
          <a:p>
            <a:pPr lvl="1"/>
            <a:r>
              <a:rPr lang="nl-NL" dirty="0" smtClean="0"/>
              <a:t>Data </a:t>
            </a:r>
            <a:r>
              <a:rPr lang="nl-NL" dirty="0" err="1" smtClean="0"/>
              <a:t>minimalisation</a:t>
            </a:r>
            <a:endParaRPr lang="nl-NL" dirty="0" smtClean="0"/>
          </a:p>
          <a:p>
            <a:pPr lvl="1"/>
            <a:r>
              <a:rPr lang="nl-NL" dirty="0" err="1" smtClean="0"/>
              <a:t>Territoriality</a:t>
            </a:r>
            <a:r>
              <a:rPr lang="nl-NL" dirty="0" smtClean="0"/>
              <a:t> </a:t>
            </a:r>
          </a:p>
          <a:p>
            <a:r>
              <a:rPr lang="nl-NL" dirty="0" smtClean="0"/>
              <a:t>(2) Data maning, </a:t>
            </a:r>
            <a:r>
              <a:rPr lang="nl-NL" dirty="0" err="1" smtClean="0"/>
              <a:t>profiling</a:t>
            </a:r>
            <a:r>
              <a:rPr lang="nl-NL" dirty="0" smtClean="0"/>
              <a:t>, </a:t>
            </a:r>
            <a:r>
              <a:rPr lang="nl-NL" dirty="0" err="1" smtClean="0"/>
              <a:t>predictive</a:t>
            </a:r>
            <a:r>
              <a:rPr lang="nl-NL" dirty="0" smtClean="0"/>
              <a:t> </a:t>
            </a:r>
            <a:r>
              <a:rPr lang="nl-NL" dirty="0" err="1" smtClean="0"/>
              <a:t>analytics</a:t>
            </a:r>
            <a:endParaRPr lang="nl-NL" dirty="0" smtClean="0"/>
          </a:p>
          <a:p>
            <a:pPr lvl="1"/>
            <a:r>
              <a:rPr lang="nl-NL" dirty="0" err="1" smtClean="0"/>
              <a:t>Effectiveness</a:t>
            </a:r>
            <a:endParaRPr lang="nl-NL" dirty="0" smtClean="0"/>
          </a:p>
          <a:p>
            <a:pPr lvl="1"/>
            <a:r>
              <a:rPr lang="nl-NL" dirty="0" err="1" smtClean="0"/>
              <a:t>Transparancy</a:t>
            </a:r>
            <a:r>
              <a:rPr lang="nl-NL" dirty="0" smtClean="0"/>
              <a:t>, </a:t>
            </a:r>
            <a:r>
              <a:rPr lang="nl-NL" dirty="0" err="1" smtClean="0"/>
              <a:t>individual</a:t>
            </a:r>
            <a:r>
              <a:rPr lang="nl-NL" dirty="0" smtClean="0"/>
              <a:t> </a:t>
            </a:r>
            <a:r>
              <a:rPr lang="nl-NL" dirty="0" err="1" smtClean="0"/>
              <a:t>rights</a:t>
            </a:r>
            <a:endParaRPr lang="nl-NL" dirty="0" smtClean="0"/>
          </a:p>
          <a:p>
            <a:r>
              <a:rPr lang="nl-NL" dirty="0" smtClean="0"/>
              <a:t>(3) Quantum Computing</a:t>
            </a:r>
          </a:p>
          <a:p>
            <a:pPr lvl="1"/>
            <a:r>
              <a:rPr lang="nl-NL" dirty="0" err="1" smtClean="0"/>
              <a:t>Encyrption</a:t>
            </a:r>
            <a:endParaRPr lang="nl-NL" dirty="0" smtClean="0"/>
          </a:p>
          <a:p>
            <a:pPr lvl="1"/>
            <a:r>
              <a:rPr lang="nl-NL" dirty="0" err="1" smtClean="0"/>
              <a:t>Decryption</a:t>
            </a:r>
            <a:endParaRPr lang="nl-NL" dirty="0"/>
          </a:p>
        </p:txBody>
      </p:sp>
    </p:spTree>
    <p:extLst>
      <p:ext uri="{BB962C8B-B14F-4D97-AF65-F5344CB8AC3E}">
        <p14:creationId xmlns:p14="http://schemas.microsoft.com/office/powerpoint/2010/main" val="3887649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What</a:t>
            </a:r>
            <a:r>
              <a:rPr lang="nl-NL" dirty="0" smtClean="0"/>
              <a:t> are the Big </a:t>
            </a:r>
            <a:r>
              <a:rPr lang="nl-NL" dirty="0" err="1" smtClean="0"/>
              <a:t>Questions</a:t>
            </a:r>
            <a:r>
              <a:rPr lang="nl-NL" dirty="0" smtClean="0"/>
              <a:t>?</a:t>
            </a:r>
            <a:endParaRPr lang="nl-NL" dirty="0"/>
          </a:p>
        </p:txBody>
      </p:sp>
      <p:sp>
        <p:nvSpPr>
          <p:cNvPr id="3" name="Tijdelijke aanduiding voor inhoud 2"/>
          <p:cNvSpPr>
            <a:spLocks noGrp="1"/>
          </p:cNvSpPr>
          <p:nvPr>
            <p:ph idx="1"/>
          </p:nvPr>
        </p:nvSpPr>
        <p:spPr>
          <a:xfrm>
            <a:off x="467544" y="1340768"/>
            <a:ext cx="8229600" cy="5512467"/>
          </a:xfrm>
        </p:spPr>
        <p:txBody>
          <a:bodyPr>
            <a:normAutofit fontScale="85000" lnSpcReduction="20000"/>
          </a:bodyPr>
          <a:lstStyle/>
          <a:p>
            <a:r>
              <a:rPr lang="nl-NL" dirty="0" err="1" smtClean="0"/>
              <a:t>What</a:t>
            </a:r>
            <a:r>
              <a:rPr lang="nl-NL" dirty="0" smtClean="0"/>
              <a:t> is new </a:t>
            </a:r>
            <a:r>
              <a:rPr lang="nl-NL" dirty="0" err="1" smtClean="0"/>
              <a:t>with</a:t>
            </a:r>
            <a:r>
              <a:rPr lang="nl-NL" dirty="0" smtClean="0"/>
              <a:t> Big Data?</a:t>
            </a:r>
          </a:p>
          <a:p>
            <a:pPr lvl="1"/>
            <a:r>
              <a:rPr lang="nl-NL" dirty="0" err="1" smtClean="0"/>
              <a:t>Unlimmited</a:t>
            </a:r>
            <a:r>
              <a:rPr lang="nl-NL" dirty="0" smtClean="0"/>
              <a:t> data </a:t>
            </a:r>
            <a:r>
              <a:rPr lang="nl-NL" dirty="0" err="1" smtClean="0"/>
              <a:t>gathering</a:t>
            </a:r>
            <a:endParaRPr lang="nl-NL" dirty="0" smtClean="0"/>
          </a:p>
          <a:p>
            <a:pPr lvl="1"/>
            <a:r>
              <a:rPr lang="nl-NL" dirty="0" smtClean="0"/>
              <a:t>No </a:t>
            </a:r>
            <a:r>
              <a:rPr lang="nl-NL" dirty="0" err="1" smtClean="0"/>
              <a:t>purpose</a:t>
            </a:r>
            <a:endParaRPr lang="nl-NL" dirty="0" smtClean="0"/>
          </a:p>
          <a:p>
            <a:pPr lvl="1"/>
            <a:r>
              <a:rPr lang="nl-NL" dirty="0" smtClean="0"/>
              <a:t>Statistical </a:t>
            </a:r>
            <a:r>
              <a:rPr lang="nl-NL" dirty="0" err="1" smtClean="0"/>
              <a:t>correlation</a:t>
            </a:r>
            <a:r>
              <a:rPr lang="nl-NL" dirty="0" smtClean="0"/>
              <a:t> (</a:t>
            </a:r>
            <a:r>
              <a:rPr lang="nl-NL" dirty="0" err="1" smtClean="0"/>
              <a:t>probability</a:t>
            </a:r>
            <a:r>
              <a:rPr lang="nl-NL" dirty="0" smtClean="0"/>
              <a:t>)</a:t>
            </a:r>
          </a:p>
          <a:p>
            <a:pPr lvl="1"/>
            <a:r>
              <a:rPr lang="nl-NL" dirty="0" err="1" smtClean="0"/>
              <a:t>Aggregated</a:t>
            </a:r>
            <a:r>
              <a:rPr lang="nl-NL" dirty="0" smtClean="0"/>
              <a:t> data &gt; - personal data – </a:t>
            </a:r>
            <a:r>
              <a:rPr lang="nl-NL" dirty="0" err="1" smtClean="0"/>
              <a:t>individual</a:t>
            </a:r>
            <a:r>
              <a:rPr lang="nl-NL" dirty="0" smtClean="0"/>
              <a:t> </a:t>
            </a:r>
            <a:r>
              <a:rPr lang="nl-NL" dirty="0" err="1" smtClean="0"/>
              <a:t>rights</a:t>
            </a:r>
            <a:endParaRPr lang="nl-NL" dirty="0" smtClean="0"/>
          </a:p>
          <a:p>
            <a:r>
              <a:rPr lang="nl-NL" dirty="0" err="1" smtClean="0"/>
              <a:t>What</a:t>
            </a:r>
            <a:r>
              <a:rPr lang="nl-NL" dirty="0" smtClean="0"/>
              <a:t> is the </a:t>
            </a:r>
            <a:r>
              <a:rPr lang="nl-NL" dirty="0" err="1" smtClean="0"/>
              <a:t>problem</a:t>
            </a:r>
            <a:r>
              <a:rPr lang="nl-NL" dirty="0" smtClean="0"/>
              <a:t>?</a:t>
            </a:r>
          </a:p>
          <a:p>
            <a:pPr lvl="1"/>
            <a:r>
              <a:rPr lang="nl-NL" dirty="0" err="1" smtClean="0"/>
              <a:t>Current</a:t>
            </a:r>
            <a:r>
              <a:rPr lang="nl-NL" dirty="0" smtClean="0"/>
              <a:t> </a:t>
            </a:r>
            <a:r>
              <a:rPr lang="nl-NL" dirty="0" err="1" smtClean="0"/>
              <a:t>law</a:t>
            </a:r>
            <a:r>
              <a:rPr lang="nl-NL" dirty="0" smtClean="0"/>
              <a:t> is </a:t>
            </a:r>
            <a:r>
              <a:rPr lang="nl-NL" dirty="0" err="1" smtClean="0"/>
              <a:t>outdated</a:t>
            </a:r>
            <a:r>
              <a:rPr lang="nl-NL" dirty="0" smtClean="0"/>
              <a:t> or is </a:t>
            </a:r>
            <a:r>
              <a:rPr lang="nl-NL" dirty="0" err="1" smtClean="0"/>
              <a:t>not</a:t>
            </a:r>
            <a:r>
              <a:rPr lang="nl-NL" dirty="0" smtClean="0"/>
              <a:t> </a:t>
            </a:r>
            <a:r>
              <a:rPr lang="nl-NL" dirty="0" err="1" smtClean="0"/>
              <a:t>enforced</a:t>
            </a:r>
            <a:endParaRPr lang="nl-NL" dirty="0" smtClean="0"/>
          </a:p>
          <a:p>
            <a:pPr lvl="1"/>
            <a:r>
              <a:rPr lang="nl-NL" dirty="0" smtClean="0"/>
              <a:t>Shift in power relations (</a:t>
            </a:r>
            <a:r>
              <a:rPr lang="nl-NL" dirty="0" err="1" smtClean="0"/>
              <a:t>gov-cit</a:t>
            </a:r>
            <a:r>
              <a:rPr lang="nl-NL" dirty="0" smtClean="0"/>
              <a:t>, </a:t>
            </a:r>
            <a:r>
              <a:rPr lang="nl-NL" dirty="0" err="1" smtClean="0"/>
              <a:t>gov</a:t>
            </a:r>
            <a:r>
              <a:rPr lang="nl-NL" dirty="0" smtClean="0"/>
              <a:t>-buis, buis-</a:t>
            </a:r>
            <a:r>
              <a:rPr lang="nl-NL" dirty="0" err="1" smtClean="0"/>
              <a:t>cit</a:t>
            </a:r>
            <a:r>
              <a:rPr lang="nl-NL" dirty="0" smtClean="0"/>
              <a:t>, </a:t>
            </a:r>
            <a:r>
              <a:rPr lang="nl-NL" dirty="0" err="1" smtClean="0"/>
              <a:t>cit-cit</a:t>
            </a:r>
            <a:r>
              <a:rPr lang="nl-NL" dirty="0" smtClean="0"/>
              <a:t>)</a:t>
            </a:r>
          </a:p>
          <a:p>
            <a:r>
              <a:rPr lang="nl-NL" dirty="0" err="1" smtClean="0"/>
              <a:t>What</a:t>
            </a:r>
            <a:r>
              <a:rPr lang="nl-NL" dirty="0" smtClean="0"/>
              <a:t> is the solution?</a:t>
            </a:r>
          </a:p>
          <a:p>
            <a:pPr lvl="1"/>
            <a:r>
              <a:rPr lang="nl-NL" dirty="0" err="1" smtClean="0"/>
              <a:t>Better</a:t>
            </a:r>
            <a:r>
              <a:rPr lang="nl-NL" dirty="0" smtClean="0"/>
              <a:t> </a:t>
            </a:r>
            <a:r>
              <a:rPr lang="nl-NL" dirty="0" err="1" smtClean="0"/>
              <a:t>enforcement</a:t>
            </a:r>
            <a:r>
              <a:rPr lang="nl-NL" dirty="0" smtClean="0"/>
              <a:t> (</a:t>
            </a:r>
            <a:r>
              <a:rPr lang="nl-NL" dirty="0" err="1" smtClean="0"/>
              <a:t>fines</a:t>
            </a:r>
            <a:r>
              <a:rPr lang="nl-NL" dirty="0" smtClean="0"/>
              <a:t>, </a:t>
            </a:r>
            <a:r>
              <a:rPr lang="nl-NL" dirty="0" err="1" smtClean="0"/>
              <a:t>technology</a:t>
            </a:r>
            <a:r>
              <a:rPr lang="nl-NL" dirty="0" smtClean="0"/>
              <a:t>, policy, etc.)</a:t>
            </a:r>
          </a:p>
          <a:p>
            <a:pPr lvl="1"/>
            <a:r>
              <a:rPr lang="nl-NL" dirty="0" err="1" smtClean="0"/>
              <a:t>Strenghten</a:t>
            </a:r>
            <a:r>
              <a:rPr lang="nl-NL" dirty="0" smtClean="0"/>
              <a:t> the </a:t>
            </a:r>
            <a:r>
              <a:rPr lang="nl-NL" dirty="0" err="1" smtClean="0"/>
              <a:t>current</a:t>
            </a:r>
            <a:r>
              <a:rPr lang="nl-NL" dirty="0" smtClean="0"/>
              <a:t> </a:t>
            </a:r>
            <a:r>
              <a:rPr lang="nl-NL" dirty="0" err="1" smtClean="0"/>
              <a:t>law</a:t>
            </a:r>
            <a:r>
              <a:rPr lang="nl-NL" dirty="0" smtClean="0"/>
              <a:t> </a:t>
            </a:r>
          </a:p>
          <a:p>
            <a:pPr lvl="1"/>
            <a:r>
              <a:rPr lang="nl-NL" dirty="0" smtClean="0"/>
              <a:t>Move </a:t>
            </a:r>
            <a:r>
              <a:rPr lang="nl-NL" dirty="0" err="1" smtClean="0"/>
              <a:t>beyond</a:t>
            </a:r>
            <a:r>
              <a:rPr lang="nl-NL" dirty="0" smtClean="0"/>
              <a:t> privacy </a:t>
            </a:r>
            <a:r>
              <a:rPr lang="nl-NL" dirty="0" err="1" smtClean="0"/>
              <a:t>and</a:t>
            </a:r>
            <a:r>
              <a:rPr lang="nl-NL" dirty="0" smtClean="0"/>
              <a:t> look </a:t>
            </a:r>
            <a:r>
              <a:rPr lang="nl-NL" dirty="0" err="1" smtClean="0"/>
              <a:t>to</a:t>
            </a:r>
            <a:r>
              <a:rPr lang="nl-NL" dirty="0" smtClean="0"/>
              <a:t> </a:t>
            </a:r>
            <a:r>
              <a:rPr lang="nl-NL" dirty="0" err="1" smtClean="0"/>
              <a:t>consumer</a:t>
            </a:r>
            <a:r>
              <a:rPr lang="nl-NL" dirty="0" smtClean="0"/>
              <a:t> </a:t>
            </a:r>
            <a:r>
              <a:rPr lang="nl-NL" dirty="0" err="1" smtClean="0"/>
              <a:t>law</a:t>
            </a:r>
            <a:r>
              <a:rPr lang="nl-NL" dirty="0" smtClean="0"/>
              <a:t>, </a:t>
            </a:r>
            <a:r>
              <a:rPr lang="nl-NL" dirty="0" err="1" smtClean="0"/>
              <a:t>discrimination</a:t>
            </a:r>
            <a:r>
              <a:rPr lang="nl-NL" dirty="0" smtClean="0"/>
              <a:t> </a:t>
            </a:r>
            <a:r>
              <a:rPr lang="nl-NL" dirty="0" err="1" smtClean="0"/>
              <a:t>law</a:t>
            </a:r>
            <a:r>
              <a:rPr lang="nl-NL" dirty="0" smtClean="0"/>
              <a:t>, unfair commercial </a:t>
            </a:r>
            <a:r>
              <a:rPr lang="nl-NL" dirty="0" err="1" smtClean="0"/>
              <a:t>practices</a:t>
            </a:r>
            <a:endParaRPr lang="nl-NL" dirty="0" smtClean="0"/>
          </a:p>
          <a:p>
            <a:pPr lvl="1"/>
            <a:r>
              <a:rPr lang="nl-NL" dirty="0" err="1" smtClean="0"/>
              <a:t>Create</a:t>
            </a:r>
            <a:r>
              <a:rPr lang="nl-NL" dirty="0" smtClean="0"/>
              <a:t> a new </a:t>
            </a:r>
            <a:r>
              <a:rPr lang="nl-NL" dirty="0" err="1" smtClean="0"/>
              <a:t>framework</a:t>
            </a:r>
            <a:r>
              <a:rPr lang="nl-NL" dirty="0" smtClean="0"/>
              <a:t> </a:t>
            </a:r>
            <a:r>
              <a:rPr lang="nl-NL" dirty="0" err="1" smtClean="0"/>
              <a:t>for</a:t>
            </a:r>
            <a:r>
              <a:rPr lang="nl-NL" dirty="0" smtClean="0"/>
              <a:t> these kinds of </a:t>
            </a:r>
            <a:r>
              <a:rPr lang="nl-NL" dirty="0" err="1" smtClean="0"/>
              <a:t>problems</a:t>
            </a:r>
            <a:endParaRPr lang="nl-NL" dirty="0" smtClean="0"/>
          </a:p>
        </p:txBody>
      </p:sp>
    </p:spTree>
    <p:extLst>
      <p:ext uri="{BB962C8B-B14F-4D97-AF65-F5344CB8AC3E}">
        <p14:creationId xmlns:p14="http://schemas.microsoft.com/office/powerpoint/2010/main" val="4039344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Time </a:t>
            </a:r>
            <a:r>
              <a:rPr lang="nl-NL" dirty="0" err="1" smtClean="0"/>
              <a:t>path</a:t>
            </a:r>
            <a:endParaRPr lang="nl-NL" dirty="0"/>
          </a:p>
        </p:txBody>
      </p:sp>
      <p:sp>
        <p:nvSpPr>
          <p:cNvPr id="3" name="Tijdelijke aanduiding voor inhoud 2"/>
          <p:cNvSpPr>
            <a:spLocks noGrp="1"/>
          </p:cNvSpPr>
          <p:nvPr>
            <p:ph idx="1"/>
          </p:nvPr>
        </p:nvSpPr>
        <p:spPr/>
        <p:txBody>
          <a:bodyPr/>
          <a:lstStyle/>
          <a:p>
            <a:r>
              <a:rPr lang="nl-NL" dirty="0" err="1" smtClean="0"/>
              <a:t>Book</a:t>
            </a:r>
            <a:r>
              <a:rPr lang="nl-NL" dirty="0" smtClean="0"/>
              <a:t>: </a:t>
            </a:r>
            <a:r>
              <a:rPr lang="nl-NL" dirty="0" err="1" smtClean="0"/>
              <a:t>bundling</a:t>
            </a:r>
            <a:r>
              <a:rPr lang="nl-NL" dirty="0" smtClean="0"/>
              <a:t> </a:t>
            </a:r>
            <a:r>
              <a:rPr lang="nl-NL" dirty="0" err="1" smtClean="0"/>
              <a:t>contrubutions</a:t>
            </a:r>
            <a:r>
              <a:rPr lang="nl-NL" dirty="0" smtClean="0"/>
              <a:t> </a:t>
            </a:r>
            <a:r>
              <a:rPr lang="nl-NL" dirty="0" err="1" smtClean="0"/>
              <a:t>from</a:t>
            </a:r>
            <a:r>
              <a:rPr lang="nl-NL" dirty="0" smtClean="0"/>
              <a:t> </a:t>
            </a:r>
            <a:r>
              <a:rPr lang="nl-NL" dirty="0" err="1" smtClean="0"/>
              <a:t>guest</a:t>
            </a:r>
            <a:r>
              <a:rPr lang="nl-NL" dirty="0" smtClean="0"/>
              <a:t> </a:t>
            </a:r>
            <a:r>
              <a:rPr lang="nl-NL" dirty="0" err="1" smtClean="0"/>
              <a:t>authors</a:t>
            </a:r>
            <a:endParaRPr lang="nl-NL" dirty="0" smtClean="0"/>
          </a:p>
          <a:p>
            <a:pPr lvl="1"/>
            <a:r>
              <a:rPr lang="nl-NL" dirty="0" err="1" smtClean="0"/>
              <a:t>June</a:t>
            </a:r>
            <a:r>
              <a:rPr lang="nl-NL" dirty="0" smtClean="0"/>
              <a:t> 2015</a:t>
            </a:r>
          </a:p>
          <a:p>
            <a:r>
              <a:rPr lang="nl-NL" dirty="0" smtClean="0"/>
              <a:t>Case studies: </a:t>
            </a:r>
            <a:r>
              <a:rPr lang="nl-NL" dirty="0" err="1" smtClean="0"/>
              <a:t>published</a:t>
            </a:r>
            <a:r>
              <a:rPr lang="nl-NL" dirty="0" smtClean="0"/>
              <a:t> on the website</a:t>
            </a:r>
          </a:p>
          <a:p>
            <a:pPr lvl="1"/>
            <a:r>
              <a:rPr lang="nl-NL" dirty="0" err="1" smtClean="0"/>
              <a:t>June</a:t>
            </a:r>
            <a:r>
              <a:rPr lang="nl-NL" dirty="0" smtClean="0"/>
              <a:t> 2015</a:t>
            </a:r>
          </a:p>
          <a:p>
            <a:r>
              <a:rPr lang="nl-NL" dirty="0" smtClean="0"/>
              <a:t>Report: </a:t>
            </a:r>
            <a:r>
              <a:rPr lang="nl-NL" dirty="0" err="1" smtClean="0"/>
              <a:t>advise</a:t>
            </a:r>
            <a:r>
              <a:rPr lang="nl-NL" dirty="0" smtClean="0"/>
              <a:t> </a:t>
            </a:r>
            <a:r>
              <a:rPr lang="nl-NL" dirty="0" err="1" smtClean="0"/>
              <a:t>for</a:t>
            </a:r>
            <a:r>
              <a:rPr lang="nl-NL" dirty="0" smtClean="0"/>
              <a:t> the </a:t>
            </a:r>
            <a:r>
              <a:rPr lang="nl-NL" dirty="0" err="1" smtClean="0"/>
              <a:t>government</a:t>
            </a:r>
            <a:endParaRPr lang="nl-NL" dirty="0" smtClean="0"/>
          </a:p>
          <a:p>
            <a:pPr lvl="1"/>
            <a:r>
              <a:rPr lang="nl-NL" dirty="0" err="1" smtClean="0"/>
              <a:t>June</a:t>
            </a:r>
            <a:r>
              <a:rPr lang="nl-NL" dirty="0" smtClean="0"/>
              <a:t> 2015?</a:t>
            </a:r>
            <a:endParaRPr lang="nl-NL" dirty="0"/>
          </a:p>
        </p:txBody>
      </p:sp>
    </p:spTree>
    <p:extLst>
      <p:ext uri="{BB962C8B-B14F-4D97-AF65-F5344CB8AC3E}">
        <p14:creationId xmlns:p14="http://schemas.microsoft.com/office/powerpoint/2010/main" val="1894495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872</Words>
  <Application>Microsoft Office PowerPoint</Application>
  <PresentationFormat>On-screen Show (4:3)</PresentationFormat>
  <Paragraphs>165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Kantoorthema</vt:lpstr>
      <vt:lpstr>WRR: Big Data project</vt:lpstr>
      <vt:lpstr>Task</vt:lpstr>
      <vt:lpstr>Programme</vt:lpstr>
      <vt:lpstr>Council</vt:lpstr>
      <vt:lpstr>Staff</vt:lpstr>
      <vt:lpstr>Big Data project</vt:lpstr>
      <vt:lpstr>Request by the government</vt:lpstr>
      <vt:lpstr>What are the Big Questions?</vt:lpstr>
      <vt:lpstr>Time path</vt:lpstr>
      <vt:lpstr>Book</vt:lpstr>
      <vt:lpstr>Case studies</vt:lpstr>
      <vt:lpstr>Final report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HP</dc:creator>
  <cp:lastModifiedBy>Sloot, Bart van der</cp:lastModifiedBy>
  <cp:revision>11</cp:revision>
  <dcterms:created xsi:type="dcterms:W3CDTF">2014-11-27T22:56:36Z</dcterms:created>
  <dcterms:modified xsi:type="dcterms:W3CDTF">2014-11-28T11:25:37Z</dcterms:modified>
</cp:coreProperties>
</file>