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15"/>
  </p:notesMasterIdLst>
  <p:handoutMasterIdLst>
    <p:handoutMasterId r:id="rId16"/>
  </p:handoutMasterIdLst>
  <p:sldIdLst>
    <p:sldId id="315" r:id="rId2"/>
    <p:sldId id="357" r:id="rId3"/>
    <p:sldId id="358" r:id="rId4"/>
    <p:sldId id="360" r:id="rId5"/>
    <p:sldId id="361" r:id="rId6"/>
    <p:sldId id="362" r:id="rId7"/>
    <p:sldId id="363" r:id="rId8"/>
    <p:sldId id="367" r:id="rId9"/>
    <p:sldId id="364" r:id="rId10"/>
    <p:sldId id="365" r:id="rId11"/>
    <p:sldId id="366" r:id="rId12"/>
    <p:sldId id="368" r:id="rId13"/>
    <p:sldId id="369" r:id="rId14"/>
  </p:sldIdLst>
  <p:sldSz cx="9144000" cy="6858000" type="screen4x3"/>
  <p:notesSz cx="6724650" cy="9774238"/>
  <p:defaultTextStyle>
    <a:defPPr>
      <a:defRPr lang="en-GB"/>
    </a:defPPr>
    <a:lvl1pPr algn="l" rtl="0" fontAlgn="base">
      <a:spcBef>
        <a:spcPct val="20000"/>
      </a:spcBef>
      <a:spcAft>
        <a:spcPct val="0"/>
      </a:spcAft>
      <a:buChar char="•"/>
      <a:defRPr sz="2000" kern="1200">
        <a:solidFill>
          <a:schemeClr val="tx1"/>
        </a:solidFill>
        <a:latin typeface="Arial" pitchFamily="34" charset="0"/>
        <a:ea typeface="+mn-ea"/>
        <a:cs typeface="+mn-cs"/>
      </a:defRPr>
    </a:lvl1pPr>
    <a:lvl2pPr marL="457200" algn="l" rtl="0" fontAlgn="base">
      <a:spcBef>
        <a:spcPct val="20000"/>
      </a:spcBef>
      <a:spcAft>
        <a:spcPct val="0"/>
      </a:spcAft>
      <a:buChar char="•"/>
      <a:defRPr sz="2000" kern="1200">
        <a:solidFill>
          <a:schemeClr val="tx1"/>
        </a:solidFill>
        <a:latin typeface="Arial" pitchFamily="34" charset="0"/>
        <a:ea typeface="+mn-ea"/>
        <a:cs typeface="+mn-cs"/>
      </a:defRPr>
    </a:lvl2pPr>
    <a:lvl3pPr marL="914400" algn="l" rtl="0" fontAlgn="base">
      <a:spcBef>
        <a:spcPct val="20000"/>
      </a:spcBef>
      <a:spcAft>
        <a:spcPct val="0"/>
      </a:spcAft>
      <a:buChar char="•"/>
      <a:defRPr sz="2000" kern="1200">
        <a:solidFill>
          <a:schemeClr val="tx1"/>
        </a:solidFill>
        <a:latin typeface="Arial" pitchFamily="34" charset="0"/>
        <a:ea typeface="+mn-ea"/>
        <a:cs typeface="+mn-cs"/>
      </a:defRPr>
    </a:lvl3pPr>
    <a:lvl4pPr marL="1371600" algn="l" rtl="0" fontAlgn="base">
      <a:spcBef>
        <a:spcPct val="20000"/>
      </a:spcBef>
      <a:spcAft>
        <a:spcPct val="0"/>
      </a:spcAft>
      <a:buChar char="•"/>
      <a:defRPr sz="2000" kern="1200">
        <a:solidFill>
          <a:schemeClr val="tx1"/>
        </a:solidFill>
        <a:latin typeface="Arial" pitchFamily="34" charset="0"/>
        <a:ea typeface="+mn-ea"/>
        <a:cs typeface="+mn-cs"/>
      </a:defRPr>
    </a:lvl4pPr>
    <a:lvl5pPr marL="1828800" algn="l" rtl="0" fontAlgn="base">
      <a:spcBef>
        <a:spcPct val="20000"/>
      </a:spcBef>
      <a:spcAft>
        <a:spcPct val="0"/>
      </a:spcAft>
      <a:buChar char="•"/>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66"/>
    <a:srgbClr val="430B08"/>
    <a:srgbClr val="8D1711"/>
    <a:srgbClr val="EA8282"/>
    <a:srgbClr val="0505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88675" autoAdjust="0"/>
  </p:normalViewPr>
  <p:slideViewPr>
    <p:cSldViewPr>
      <p:cViewPr varScale="1">
        <p:scale>
          <a:sx n="103" d="100"/>
          <a:sy n="103" d="100"/>
        </p:scale>
        <p:origin x="1938" y="108"/>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26627" name="Rectangle 3"/>
          <p:cNvSpPr>
            <a:spLocks noGrp="1" noChangeArrowheads="1"/>
          </p:cNvSpPr>
          <p:nvPr>
            <p:ph type="dt" sz="quarter" idx="1"/>
          </p:nvPr>
        </p:nvSpPr>
        <p:spPr bwMode="auto">
          <a:xfrm>
            <a:off x="3809902"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nl-NL"/>
          </a:p>
        </p:txBody>
      </p:sp>
      <p:sp>
        <p:nvSpPr>
          <p:cNvPr id="26628" name="Rectangle 4"/>
          <p:cNvSpPr>
            <a:spLocks noGrp="1" noChangeArrowheads="1"/>
          </p:cNvSpPr>
          <p:nvPr>
            <p:ph type="ftr" sz="quarter" idx="2"/>
          </p:nvPr>
        </p:nvSpPr>
        <p:spPr bwMode="auto">
          <a:xfrm>
            <a:off x="0"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26629" name="Rectangle 5"/>
          <p:cNvSpPr>
            <a:spLocks noGrp="1" noChangeArrowheads="1"/>
          </p:cNvSpPr>
          <p:nvPr>
            <p:ph type="sldNum" sz="quarter" idx="3"/>
          </p:nvPr>
        </p:nvSpPr>
        <p:spPr bwMode="auto">
          <a:xfrm>
            <a:off x="3809902"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97850BF5-0194-42B6-A70D-EA9D5DE92669}" type="slidenum">
              <a:rPr lang="en-GB"/>
              <a:pPr>
                <a:defRPr/>
              </a:pPr>
              <a:t>‹#›</a:t>
            </a:fld>
            <a:endParaRPr lang="en-GB"/>
          </a:p>
        </p:txBody>
      </p:sp>
    </p:spTree>
    <p:extLst>
      <p:ext uri="{BB962C8B-B14F-4D97-AF65-F5344CB8AC3E}">
        <p14:creationId xmlns:p14="http://schemas.microsoft.com/office/powerpoint/2010/main" val="135139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6147" name="Rectangle 3"/>
          <p:cNvSpPr>
            <a:spLocks noGrp="1" noChangeArrowheads="1"/>
          </p:cNvSpPr>
          <p:nvPr>
            <p:ph type="dt" idx="1"/>
          </p:nvPr>
        </p:nvSpPr>
        <p:spPr bwMode="auto">
          <a:xfrm>
            <a:off x="3809902"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nl-NL"/>
          </a:p>
        </p:txBody>
      </p:sp>
      <p:sp>
        <p:nvSpPr>
          <p:cNvPr id="40964" name="Rectangle 4"/>
          <p:cNvSpPr>
            <a:spLocks noGrp="1" noRot="1" noChangeAspect="1" noChangeArrowheads="1" noTextEdit="1"/>
          </p:cNvSpPr>
          <p:nvPr>
            <p:ph type="sldImg" idx="2"/>
          </p:nvPr>
        </p:nvSpPr>
        <p:spPr bwMode="auto">
          <a:xfrm>
            <a:off x="919163" y="733425"/>
            <a:ext cx="4886325" cy="36655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96725" y="4642490"/>
            <a:ext cx="4931201" cy="4398641"/>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nl-NL"/>
          </a:p>
        </p:txBody>
      </p:sp>
      <p:sp>
        <p:nvSpPr>
          <p:cNvPr id="6151" name="Rectangle 7"/>
          <p:cNvSpPr>
            <a:spLocks noGrp="1" noChangeArrowheads="1"/>
          </p:cNvSpPr>
          <p:nvPr>
            <p:ph type="sldNum" sz="quarter" idx="5"/>
          </p:nvPr>
        </p:nvSpPr>
        <p:spPr bwMode="auto">
          <a:xfrm>
            <a:off x="3809902" y="9284979"/>
            <a:ext cx="2914748" cy="489259"/>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04DFD4D7-D249-4864-ABF0-78F712FF0B57}" type="slidenum">
              <a:rPr lang="en-GB"/>
              <a:pPr>
                <a:defRPr/>
              </a:pPr>
              <a:t>‹#›</a:t>
            </a:fld>
            <a:endParaRPr lang="en-GB"/>
          </a:p>
        </p:txBody>
      </p:sp>
    </p:spTree>
    <p:extLst>
      <p:ext uri="{BB962C8B-B14F-4D97-AF65-F5344CB8AC3E}">
        <p14:creationId xmlns:p14="http://schemas.microsoft.com/office/powerpoint/2010/main" val="1294005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867DED-E907-44EB-9AAC-0D71C4BDEFB4}" type="slidenum">
              <a:rPr lang="en-GB" smtClean="0"/>
              <a:pPr/>
              <a:t>1</a:t>
            </a:fld>
            <a:endParaRPr lang="en-GB"/>
          </a:p>
        </p:txBody>
      </p:sp>
      <p:sp>
        <p:nvSpPr>
          <p:cNvPr id="41987" name="Rectangle 2"/>
          <p:cNvSpPr>
            <a:spLocks noGrp="1" noRot="1" noChangeAspect="1" noChangeArrowheads="1" noTextEdit="1"/>
          </p:cNvSpPr>
          <p:nvPr>
            <p:ph type="sldImg"/>
          </p:nvPr>
        </p:nvSpPr>
        <p:spPr>
          <a:xfrm>
            <a:off x="919163" y="733425"/>
            <a:ext cx="4886325" cy="3665538"/>
          </a:xfrm>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04835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2D3BE227-57A1-47F5-92B7-C89296747CFD}"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6"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a:t>Click icon to add chart</a:t>
            </a:r>
          </a:p>
        </p:txBody>
      </p:sp>
      <p:sp>
        <p:nvSpPr>
          <p:cNvPr id="7" name="Footer Placeholder 4"/>
          <p:cNvSpPr>
            <a:spLocks noGrp="1"/>
          </p:cNvSpPr>
          <p:nvPr>
            <p:ph type="ftr" sz="quarter" idx="14"/>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6C8CBE20-170D-4A9D-8F16-D671348714AC}" type="slidenum">
              <a:rPr lang="en-US"/>
              <a:pPr>
                <a:defRPr/>
              </a:pPr>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8"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Arial"/>
                <a:cs typeface="Arial"/>
              </a:defRPr>
            </a:lvl1pPr>
            <a:lvl2pPr>
              <a:spcAft>
                <a:spcPts val="600"/>
              </a:spcAft>
              <a:defRPr sz="2000">
                <a:latin typeface="Arial"/>
                <a:cs typeface="Arial"/>
              </a:defRPr>
            </a:lvl2pPr>
            <a:lvl3pPr>
              <a:spcAft>
                <a:spcPts val="600"/>
              </a:spcAft>
              <a:defRPr sz="2000">
                <a:latin typeface="Arial"/>
                <a:cs typeface="Arial"/>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Arial"/>
                <a:cs typeface="Arial"/>
              </a:defRPr>
            </a:lvl1pPr>
            <a:lvl2pPr>
              <a:spcAft>
                <a:spcPts val="600"/>
              </a:spcAft>
              <a:defRPr sz="2000">
                <a:latin typeface="Arial"/>
                <a:cs typeface="Arial"/>
              </a:defRPr>
            </a:lvl2pPr>
            <a:lvl3pPr>
              <a:spcAft>
                <a:spcPts val="600"/>
              </a:spcAft>
              <a:defRPr sz="2000">
                <a:latin typeface="Arial"/>
                <a:cs typeface="Arial"/>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9" name="Footer Placeholder 4"/>
          <p:cNvSpPr>
            <a:spLocks noGrp="1"/>
          </p:cNvSpPr>
          <p:nvPr>
            <p:ph type="ftr" sz="quarter" idx="10"/>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404AD50F-5F3A-45C7-B3E8-AD3065BB9E0B}" type="slidenum">
              <a:rPr lang="en-US"/>
              <a:pPr>
                <a:defRPr/>
              </a:pPr>
              <a:t>‹#›</a:t>
            </a:fld>
            <a:endParaRPr lang="en-US"/>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31B33390-ABFC-4488-9816-74B6B5C5DA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E75E1E09-E3D3-415E-A141-5B002702068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9F2B79A9-3EE5-497D-ACB1-11299F469F9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DA679AC0-F116-4E3B-9A31-1FA98834542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990DD1E7-7B15-4A56-8E52-7497C50BEBD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5FED2E14-5E32-4389-92BC-FD022F1CA86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5" name="Picture 5" descr="02-UTI_Basisvormen_powerpoint_03.png"/>
          <p:cNvPicPr>
            <a:picLocks noChangeAspect="1"/>
          </p:cNvPicPr>
          <p:nvPr userDrawn="1"/>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01874685-2CE4-4BBC-86CF-BC2FF5F0B7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D532C166-1EA4-49BE-A0D3-7E4CC0BD207F}"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4B4746B0-C79E-40B0-9195-AA3A93857813}"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slide beige">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3D3281A8-D687-4960-BBA7-7782760D7298}"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2F4D57E4-17B1-4466-8609-DDF9CA23424F}"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50D62FA7-66F3-4ACD-B9BB-DE93613526A6}"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userDrawn="1"/>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4" name="Rectangle 6"/>
          <p:cNvSpPr>
            <a:spLocks noChangeArrowheads="1"/>
          </p:cNvSpPr>
          <p:nvPr userDrawn="1"/>
        </p:nvSpPr>
        <p:spPr bwMode="auto">
          <a:xfrm>
            <a:off x="-1588" y="5924550"/>
            <a:ext cx="9144001" cy="933450"/>
          </a:xfrm>
          <a:prstGeom prst="rect">
            <a:avLst/>
          </a:prstGeom>
          <a:solidFill>
            <a:srgbClr val="FFFFFF">
              <a:alpha val="95000"/>
            </a:srgbClr>
          </a:solidFill>
          <a:ln w="12700">
            <a:noFill/>
            <a:miter lim="800000"/>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5"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a:cs typeface="Arial"/>
              </a:defRPr>
            </a:lvl1pPr>
          </a:lstStyle>
          <a:p>
            <a:pPr lvl="0"/>
            <a:r>
              <a:rPr lang="en-US" dirty="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D1018759-E98D-4990-A137-C7CD990EC8F8}"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Freeform 2"/>
          <p:cNvSpPr>
            <a:spLocks/>
          </p:cNvSpPr>
          <p:nvPr userDrawn="1"/>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4"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5" name="Footer Placeholder 4"/>
          <p:cNvSpPr>
            <a:spLocks noGrp="1"/>
          </p:cNvSpPr>
          <p:nvPr>
            <p:ph type="ftr" sz="quarter" idx="10"/>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175516EC-F463-4D1F-90EF-0DAD58C4174D}" type="slidenum">
              <a:rPr lang="en-US"/>
              <a:pPr>
                <a:defRPr/>
              </a:pPr>
              <a:t>‹#›</a:t>
            </a:fld>
            <a:endParaRPr lang="en-US"/>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sp>
        <p:nvSpPr>
          <p:cNvPr id="5" name="Rectangle 6"/>
          <p:cNvSpPr>
            <a:spLocks noChangeArrowheads="1"/>
          </p:cNvSpPr>
          <p:nvPr userDrawn="1"/>
        </p:nvSpPr>
        <p:spPr bwMode="auto">
          <a:xfrm>
            <a:off x="-1588" y="5924550"/>
            <a:ext cx="9144001" cy="933450"/>
          </a:xfrm>
          <a:prstGeom prst="rect">
            <a:avLst/>
          </a:prstGeom>
          <a:solidFill>
            <a:srgbClr val="FFFFFF">
              <a:alpha val="85000"/>
            </a:srgbClr>
          </a:solidFill>
          <a:ln w="12700">
            <a:noFill/>
            <a:miter lim="800000"/>
            <a:headEnd/>
            <a:tailEnd/>
          </a:ln>
        </p:spPr>
        <p:txBody>
          <a:bodyPr/>
          <a:lstStyle/>
          <a:p>
            <a:pPr defTabSz="457200" fontAlgn="auto">
              <a:spcBef>
                <a:spcPts val="0"/>
              </a:spcBef>
              <a:spcAft>
                <a:spcPts val="0"/>
              </a:spcAft>
              <a:buFontTx/>
              <a:buNone/>
              <a:defRPr/>
            </a:pPr>
            <a:endParaRPr lang="en-US" sz="1800" dirty="0">
              <a:solidFill>
                <a:prstClr val="black"/>
              </a:solidFill>
              <a:latin typeface="Arial"/>
            </a:endParaRPr>
          </a:p>
        </p:txBody>
      </p:sp>
      <p:pic>
        <p:nvPicPr>
          <p:cNvPr id="6" name="Picture 5" descr="02-UTI_Basisvormen_powerpoint_05.png"/>
          <p:cNvPicPr>
            <a:picLocks noChangeAspect="1"/>
          </p:cNvPicPr>
          <p:nvPr userDrawn="1"/>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userDrawn="1"/>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a:cs typeface="Arial"/>
              </a:defRPr>
            </a:lvl1pPr>
            <a:lvl2pPr>
              <a:defRPr sz="1200"/>
            </a:lvl2pPr>
            <a:lvl3pPr>
              <a:defRPr sz="1200"/>
            </a:lvl3pPr>
            <a:lvl4pPr>
              <a:defRPr sz="1200"/>
            </a:lvl4pPr>
            <a:lvl5pPr>
              <a:defRPr sz="1200"/>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sp>
        <p:nvSpPr>
          <p:cNvPr id="5" name="Freeform 3"/>
          <p:cNvSpPr>
            <a:spLocks/>
          </p:cNvSpPr>
          <p:nvPr userDrawn="1"/>
        </p:nvSpPr>
        <p:spPr bwMode="auto">
          <a:xfrm>
            <a:off x="0" y="0"/>
            <a:ext cx="6097588" cy="635000"/>
          </a:xfrm>
          <a:custGeom>
            <a:avLst/>
            <a:gdLst/>
            <a:ahLst/>
            <a:cxnLst>
              <a:cxn ang="0">
                <a:pos x="0" y="208"/>
              </a:cxn>
              <a:cxn ang="0">
                <a:pos x="0" y="0"/>
              </a:cxn>
              <a:cxn ang="0">
                <a:pos x="3841" y="0"/>
              </a:cxn>
              <a:cxn ang="0">
                <a:pos x="3841" y="400"/>
              </a:cxn>
              <a:cxn ang="0">
                <a:pos x="184" y="400"/>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6" name="Picture 5"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Arial"/>
                <a:cs typeface="Arial"/>
              </a:defRPr>
            </a:lvl1pPr>
            <a:lvl2pPr>
              <a:spcAft>
                <a:spcPts val="600"/>
              </a:spcAft>
              <a:buFont typeface="Arial"/>
              <a:buChar char="•"/>
              <a:defRPr sz="2000">
                <a:solidFill>
                  <a:schemeClr val="tx2"/>
                </a:solidFill>
                <a:latin typeface="Arial"/>
                <a:cs typeface="Arial"/>
              </a:defRPr>
            </a:lvl2pPr>
            <a:lvl3pPr>
              <a:spcAft>
                <a:spcPts val="600"/>
              </a:spcAft>
              <a:defRPr sz="2000">
                <a:solidFill>
                  <a:schemeClr val="tx2"/>
                </a:solidFill>
                <a:latin typeface="Arial"/>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72D08B61-47A6-47A9-9E09-27B815518CB3}" type="slidenum">
              <a:rPr lang="en-US"/>
              <a:pPr>
                <a:defRPr/>
              </a:pPr>
              <a:t>‹#›</a:t>
            </a:fld>
            <a:endParaRPr lang="en-US"/>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userDrawn="1"/>
        </p:nvSpPr>
        <p:spPr bwMode="auto">
          <a:xfrm>
            <a:off x="0" y="477838"/>
            <a:ext cx="9144000" cy="6380162"/>
          </a:xfrm>
          <a:custGeom>
            <a:avLst/>
            <a:gdLst/>
            <a:ahLst/>
            <a:cxnLst>
              <a:cxn ang="0">
                <a:pos x="192" y="200"/>
              </a:cxn>
              <a:cxn ang="0">
                <a:pos x="0" y="0"/>
              </a:cxn>
              <a:cxn ang="0">
                <a:pos x="0" y="2680"/>
              </a:cxn>
              <a:cxn ang="0">
                <a:pos x="3841" y="2680"/>
              </a:cxn>
              <a:cxn ang="0">
                <a:pos x="3841" y="200"/>
              </a:cxn>
              <a:cxn ang="0">
                <a:pos x="192" y="200"/>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pPr defTabSz="457200" fontAlgn="auto">
              <a:spcBef>
                <a:spcPts val="0"/>
              </a:spcBef>
              <a:spcAft>
                <a:spcPts val="0"/>
              </a:spcAft>
              <a:buFontTx/>
              <a:buNone/>
              <a:defRPr/>
            </a:pPr>
            <a:endParaRPr lang="en-US" sz="1800">
              <a:solidFill>
                <a:prstClr val="black"/>
              </a:solidFill>
              <a:latin typeface="Arial"/>
            </a:endParaRPr>
          </a:p>
        </p:txBody>
      </p:sp>
      <p:pic>
        <p:nvPicPr>
          <p:cNvPr id="6" name="Picture 4" descr="02-UTI_Basisvormen_powerpoint_03.png"/>
          <p:cNvPicPr>
            <a:picLocks noChangeAspect="1"/>
          </p:cNvPicPr>
          <p:nvPr userDrawn="1"/>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a:cs typeface="Arial"/>
              </a:defRPr>
            </a:lvl1pPr>
          </a:lstStyle>
          <a:p>
            <a:r>
              <a:rPr lang="en-US" dirty="0"/>
              <a:t>Click to edit Master title style</a:t>
            </a:r>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a:t>Click icon to add picture</a:t>
            </a:r>
          </a:p>
        </p:txBody>
      </p:sp>
      <p:sp>
        <p:nvSpPr>
          <p:cNvPr id="7" name="Footer Placeholder 4"/>
          <p:cNvSpPr>
            <a:spLocks noGrp="1"/>
          </p:cNvSpPr>
          <p:nvPr>
            <p:ph type="ftr" sz="quarter" idx="14"/>
          </p:nvPr>
        </p:nvSpPr>
        <p:spPr>
          <a:xfrm>
            <a:off x="3124200" y="6257925"/>
            <a:ext cx="2063750"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cs typeface="Arial" pitchFamily="34" charset="0"/>
              </a:defRPr>
            </a:lvl1pPr>
          </a:lstStyle>
          <a:p>
            <a:pPr>
              <a:defRPr/>
            </a:pPr>
            <a:r>
              <a:rPr lang="en-US"/>
              <a:t>Titelpresentatie in Footer </a:t>
            </a:r>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CC9933"/>
                </a:solidFill>
              </a:defRPr>
            </a:lvl1pPr>
          </a:lstStyle>
          <a:p>
            <a:pPr>
              <a:defRPr/>
            </a:pPr>
            <a:fld id="{AAC2455E-4F9F-4D9F-B181-186256FAC320}" type="slidenum">
              <a:rPr lang="en-US"/>
              <a:pPr>
                <a:defRPr/>
              </a:pPr>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CC9933"/>
                </a:solidFill>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to editMastertextstyles</a:t>
            </a:r>
          </a:p>
          <a:p>
            <a:pPr lvl="1"/>
            <a:r>
              <a:rPr lang="nl-NL"/>
              <a:t>Second level</a:t>
            </a:r>
          </a:p>
          <a:p>
            <a:pPr lvl="2"/>
            <a:r>
              <a:rPr lang="nl-NL"/>
              <a:t>Third level</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8" r:id="rId19"/>
    <p:sldLayoutId id="2147484069" r:id="rId20"/>
    <p:sldLayoutId id="2147484070" r:id="rId21"/>
    <p:sldLayoutId id="2147484071" r:id="rId22"/>
    <p:sldLayoutId id="2147484072" r:id="rId23"/>
    <p:sldLayoutId id="2147484073" r:id="rId24"/>
    <p:sldLayoutId id="2147484074" r:id="rId25"/>
    <p:sldLayoutId id="2147484075" r:id="rId26"/>
  </p:sldLayoutIdLst>
  <p:hf sldNum="0" hdr="0" ftr="0" dt="0"/>
  <p:txStyles>
    <p:titleStyle>
      <a:lvl1pPr algn="l" defTabSz="457200" rtl="0" eaLnBrk="0" fontAlgn="base" hangingPunct="0">
        <a:spcBef>
          <a:spcPct val="0"/>
        </a:spcBef>
        <a:spcAft>
          <a:spcPct val="0"/>
        </a:spcAft>
        <a:defRPr sz="4400" kern="1200">
          <a:solidFill>
            <a:schemeClr val="tx1"/>
          </a:solidFill>
          <a:latin typeface="Arial"/>
          <a:ea typeface="ヒラギノ角ゴ Pro W3" pitchFamily="-109" charset="-128"/>
          <a:cs typeface="Arial"/>
        </a:defRPr>
      </a:lvl1pPr>
      <a:lvl2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2pPr>
      <a:lvl3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3pPr>
      <a:lvl4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4pPr>
      <a:lvl5pPr algn="l" defTabSz="457200" rtl="0" eaLnBrk="0" fontAlgn="base" hangingPunct="0">
        <a:spcBef>
          <a:spcPct val="0"/>
        </a:spcBef>
        <a:spcAft>
          <a:spcPct val="0"/>
        </a:spcAft>
        <a:defRPr sz="4400">
          <a:solidFill>
            <a:schemeClr val="tx1"/>
          </a:solidFill>
          <a:latin typeface="Arial" pitchFamily="34" charset="0"/>
          <a:ea typeface="ヒラギノ角ゴ Pro W3" pitchFamily="-109" charset="-128"/>
          <a:cs typeface="Arial"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00336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Font typeface="Arial" pitchFamily="34" charset="0"/>
        <a:buChar char="•"/>
        <a:defRPr kern="1200">
          <a:solidFill>
            <a:srgbClr val="00336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rgbClr val="003366"/>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vdrSloot@uvt.n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sz="quarter" idx="13"/>
          </p:nvPr>
        </p:nvSpPr>
        <p:spPr>
          <a:xfrm>
            <a:off x="3563938" y="3301404"/>
            <a:ext cx="5178425" cy="1927796"/>
          </a:xfrm>
        </p:spPr>
        <p:txBody>
          <a:bodyPr>
            <a:normAutofit/>
          </a:bodyPr>
          <a:lstStyle/>
          <a:p>
            <a:pPr algn="r" eaLnBrk="1" hangingPunct="1"/>
            <a:endParaRPr lang="nl-NL" dirty="0">
              <a:solidFill>
                <a:schemeClr val="bg1"/>
              </a:solidFill>
              <a:latin typeface="Arial" pitchFamily="34" charset="0"/>
              <a:ea typeface="ヒラギノ角ゴ Pro W3"/>
              <a:cs typeface="Arial" pitchFamily="34" charset="0"/>
            </a:endParaRPr>
          </a:p>
          <a:p>
            <a:pPr algn="r" eaLnBrk="1" hangingPunct="1"/>
            <a:r>
              <a:rPr lang="nl-NL" dirty="0" smtClean="0">
                <a:solidFill>
                  <a:schemeClr val="bg1"/>
                </a:solidFill>
                <a:latin typeface="Arial" pitchFamily="34" charset="0"/>
                <a:ea typeface="ヒラギノ角ゴ Pro W3"/>
                <a:cs typeface="Arial" pitchFamily="34" charset="0"/>
              </a:rPr>
              <a:t>Dr</a:t>
            </a:r>
            <a:r>
              <a:rPr lang="nl-NL" dirty="0">
                <a:solidFill>
                  <a:schemeClr val="bg1"/>
                </a:solidFill>
                <a:latin typeface="Arial" pitchFamily="34" charset="0"/>
                <a:ea typeface="ヒラギノ角ゴ Pro W3"/>
                <a:cs typeface="Arial" pitchFamily="34" charset="0"/>
              </a:rPr>
              <a:t>. Bart van der Sloot</a:t>
            </a:r>
          </a:p>
          <a:p>
            <a:pPr algn="r" eaLnBrk="1" hangingPunct="1"/>
            <a:endParaRPr lang="nl-NL" sz="1100" i="1" dirty="0">
              <a:solidFill>
                <a:schemeClr val="bg1"/>
              </a:solidFill>
              <a:latin typeface="Arial" pitchFamily="34" charset="0"/>
              <a:ea typeface="ヒラギノ角ゴ Pro W3"/>
              <a:cs typeface="Arial" pitchFamily="34" charset="0"/>
            </a:endParaRPr>
          </a:p>
          <a:p>
            <a:pPr algn="r" eaLnBrk="1" hangingPunct="1"/>
            <a:r>
              <a:rPr lang="nl-NL" sz="1800" dirty="0" smtClean="0">
                <a:solidFill>
                  <a:schemeClr val="bg1"/>
                </a:solidFill>
                <a:latin typeface="Arial" pitchFamily="34" charset="0"/>
                <a:ea typeface="ヒラギノ角ゴ Pro W3"/>
                <a:cs typeface="Arial" pitchFamily="34" charset="0"/>
                <a:hlinkClick r:id="rId3"/>
              </a:rPr>
              <a:t>B.vdrSloot@uvt.nl</a:t>
            </a:r>
            <a:r>
              <a:rPr lang="nl-NL" sz="1800" dirty="0" smtClean="0">
                <a:solidFill>
                  <a:schemeClr val="bg1"/>
                </a:solidFill>
                <a:latin typeface="Arial" pitchFamily="34" charset="0"/>
                <a:ea typeface="ヒラギノ角ゴ Pro W3"/>
                <a:cs typeface="Arial" pitchFamily="34" charset="0"/>
              </a:rPr>
              <a:t> </a:t>
            </a:r>
            <a:endParaRPr lang="nl-NL" sz="1800" dirty="0">
              <a:solidFill>
                <a:schemeClr val="bg1"/>
              </a:solidFill>
              <a:latin typeface="Arial" pitchFamily="34" charset="0"/>
              <a:ea typeface="ヒラギノ角ゴ Pro W3"/>
              <a:cs typeface="Arial" pitchFamily="34" charset="0"/>
            </a:endParaRPr>
          </a:p>
          <a:p>
            <a:pPr eaLnBrk="1" hangingPunct="1"/>
            <a:endParaRPr lang="nl-NL" sz="1800" dirty="0">
              <a:latin typeface="Arial" pitchFamily="34" charset="0"/>
              <a:ea typeface="ヒラギノ角ゴ Pro W3"/>
              <a:cs typeface="Arial" pitchFamily="34" charset="0"/>
            </a:endParaRPr>
          </a:p>
        </p:txBody>
      </p:sp>
      <p:sp>
        <p:nvSpPr>
          <p:cNvPr id="28675" name="Rectangle 2"/>
          <p:cNvSpPr>
            <a:spLocks noGrp="1" noChangeArrowheads="1"/>
          </p:cNvSpPr>
          <p:nvPr>
            <p:ph type="ctrTitle" idx="4294967295"/>
          </p:nvPr>
        </p:nvSpPr>
        <p:spPr>
          <a:xfrm>
            <a:off x="3851919" y="908720"/>
            <a:ext cx="5114057" cy="2370138"/>
          </a:xfrm>
        </p:spPr>
        <p:txBody>
          <a:bodyPr/>
          <a:lstStyle/>
          <a:p>
            <a:pPr algn="r"/>
            <a:r>
              <a:rPr lang="en-GB" sz="2800" dirty="0">
                <a:latin typeface="Arial" pitchFamily="34" charset="0"/>
                <a:ea typeface="ヒラギノ角ゴ Pro W3"/>
                <a:cs typeface="Arial" pitchFamily="34" charset="0"/>
              </a:rPr>
              <a:t/>
            </a:r>
            <a:br>
              <a:rPr lang="en-GB" sz="2800" dirty="0">
                <a:latin typeface="Arial" pitchFamily="34" charset="0"/>
                <a:ea typeface="ヒラギノ角ゴ Pro W3"/>
                <a:cs typeface="Arial" pitchFamily="34" charset="0"/>
              </a:rPr>
            </a:br>
            <a:r>
              <a:rPr lang="en-US" sz="2800" b="1" dirty="0"/>
              <a:t>Fighting botnets: lessons from the field of public health, sanitation and epidemiology</a:t>
            </a:r>
          </a:p>
        </p:txBody>
      </p:sp>
      <p:sp>
        <p:nvSpPr>
          <p:cNvPr id="28676"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sp>
        <p:nvSpPr>
          <p:cNvPr id="3" name="Rechthoek 2"/>
          <p:cNvSpPr/>
          <p:nvPr/>
        </p:nvSpPr>
        <p:spPr>
          <a:xfrm>
            <a:off x="3270425" y="764704"/>
            <a:ext cx="5694188" cy="400110"/>
          </a:xfrm>
          <a:prstGeom prst="rect">
            <a:avLst/>
          </a:prstGeom>
        </p:spPr>
        <p:txBody>
          <a:bodyPr wrap="none">
            <a:spAutoFit/>
          </a:bodyPr>
          <a:lstStyle/>
          <a:p>
            <a:pPr>
              <a:buNone/>
            </a:pPr>
            <a:r>
              <a:rPr lang="nl-NL" i="1" dirty="0" err="1">
                <a:solidFill>
                  <a:schemeClr val="bg1"/>
                </a:solidFill>
              </a:rPr>
              <a:t>BotLeg</a:t>
            </a:r>
            <a:r>
              <a:rPr lang="nl-NL" i="1" dirty="0">
                <a:solidFill>
                  <a:schemeClr val="bg1"/>
                </a:solidFill>
              </a:rPr>
              <a:t> project, NWO </a:t>
            </a:r>
            <a:r>
              <a:rPr lang="nl-NL" i="1" dirty="0" err="1">
                <a:solidFill>
                  <a:schemeClr val="bg1"/>
                </a:solidFill>
              </a:rPr>
              <a:t>grant</a:t>
            </a:r>
            <a:r>
              <a:rPr lang="nl-NL" i="1" dirty="0">
                <a:solidFill>
                  <a:schemeClr val="bg1"/>
                </a:solidFill>
              </a:rPr>
              <a:t> </a:t>
            </a:r>
            <a:r>
              <a:rPr lang="nl-NL" i="1" dirty="0" err="1">
                <a:solidFill>
                  <a:schemeClr val="bg1"/>
                </a:solidFill>
              </a:rPr>
              <a:t>number</a:t>
            </a:r>
            <a:r>
              <a:rPr lang="nl-NL" i="1" dirty="0">
                <a:solidFill>
                  <a:schemeClr val="bg1"/>
                </a:solidFill>
              </a:rPr>
              <a:t> 628.001.015</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Containment</a:t>
            </a:r>
            <a:r>
              <a:rPr lang="nl-NL" dirty="0" smtClean="0"/>
              <a:t>: </a:t>
            </a:r>
            <a:r>
              <a:rPr lang="en-US" dirty="0"/>
              <a:t>quarantine</a:t>
            </a:r>
            <a:r>
              <a:rPr lang="nl-NL" dirty="0" smtClean="0"/>
              <a:t> </a:t>
            </a:r>
            <a:endParaRPr lang="en-US" dirty="0"/>
          </a:p>
        </p:txBody>
      </p:sp>
      <p:sp>
        <p:nvSpPr>
          <p:cNvPr id="3" name="Content Placeholder 2"/>
          <p:cNvSpPr>
            <a:spLocks noGrp="1"/>
          </p:cNvSpPr>
          <p:nvPr>
            <p:ph idx="1"/>
          </p:nvPr>
        </p:nvSpPr>
        <p:spPr/>
        <p:txBody>
          <a:bodyPr>
            <a:normAutofit/>
          </a:bodyPr>
          <a:lstStyle/>
          <a:p>
            <a:r>
              <a:rPr lang="en-US" dirty="0" smtClean="0"/>
              <a:t>People entering a country can be quarantined</a:t>
            </a:r>
          </a:p>
          <a:p>
            <a:r>
              <a:rPr lang="en-US" dirty="0" smtClean="0"/>
              <a:t>In the combat of Ebola, </a:t>
            </a:r>
            <a:r>
              <a:rPr lang="en-US" dirty="0"/>
              <a:t>isolation centers were </a:t>
            </a:r>
            <a:r>
              <a:rPr lang="en-US" dirty="0" smtClean="0"/>
              <a:t>built </a:t>
            </a:r>
            <a:r>
              <a:rPr lang="en-US" dirty="0"/>
              <a:t>in Africa, for example in Sierra Leone and </a:t>
            </a:r>
            <a:r>
              <a:rPr lang="en-US" dirty="0" smtClean="0"/>
              <a:t>Liberia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2743403"/>
              </p:ext>
            </p:extLst>
          </p:nvPr>
        </p:nvGraphicFramePr>
        <p:xfrm>
          <a:off x="457200" y="2564904"/>
          <a:ext cx="8229600" cy="3110235"/>
        </p:xfrm>
        <a:graphic>
          <a:graphicData uri="http://schemas.openxmlformats.org/drawingml/2006/table">
            <a:tbl>
              <a:tblPr firstRow="1" bandRow="1">
                <a:tableStyleId>{5C22544A-7EE6-4342-B048-85BDC9FD1C3A}</a:tableStyleId>
              </a:tblPr>
              <a:tblGrid>
                <a:gridCol w="4114800"/>
                <a:gridCol w="4114800"/>
              </a:tblGrid>
              <a:tr h="349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349330">
                <a:tc>
                  <a:txBody>
                    <a:bodyPr/>
                    <a:lstStyle/>
                    <a:p>
                      <a:endParaRPr lang="en-US"/>
                    </a:p>
                  </a:txBody>
                  <a:tcPr/>
                </a:tc>
                <a:tc>
                  <a:txBody>
                    <a:bodyPr/>
                    <a:lstStyle/>
                    <a:p>
                      <a:endParaRPr lang="en-US"/>
                    </a:p>
                  </a:txBody>
                  <a:tcPr/>
                </a:tc>
              </a:tr>
              <a:tr h="602953">
                <a:tc>
                  <a:txBody>
                    <a:bodyPr/>
                    <a:lstStyle/>
                    <a:p>
                      <a:r>
                        <a:rPr lang="en-US" sz="1800" kern="1200" dirty="0" smtClean="0">
                          <a:solidFill>
                            <a:schemeClr val="dk1"/>
                          </a:solidFill>
                          <a:effectLst/>
                          <a:latin typeface="+mn-lt"/>
                          <a:ea typeface="+mn-ea"/>
                          <a:cs typeface="+mn-cs"/>
                        </a:rPr>
                        <a:t>Stops the spread of diseases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Effectiveness questioned</a:t>
                      </a:r>
                    </a:p>
                  </a:txBody>
                  <a:tcPr/>
                </a:tc>
              </a:tr>
              <a:tr h="861362">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Critiqued not only for being over-inclusive, but also for being under-inclusive</a:t>
                      </a:r>
                      <a:endParaRPr lang="en-US" dirty="0" smtClean="0"/>
                    </a:p>
                  </a:txBody>
                  <a:tcPr/>
                </a:tc>
              </a:tr>
              <a:tr h="861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smtClean="0"/>
                        <a:t>People </a:t>
                      </a:r>
                      <a:r>
                        <a:rPr lang="nl-NL" dirty="0" err="1" smtClean="0"/>
                        <a:t>quarantined</a:t>
                      </a:r>
                      <a:r>
                        <a:rPr lang="nl-NL" dirty="0" smtClean="0"/>
                        <a:t> </a:t>
                      </a:r>
                      <a:r>
                        <a:rPr lang="nl-NL" dirty="0" err="1" smtClean="0"/>
                        <a:t>not</a:t>
                      </a:r>
                      <a:r>
                        <a:rPr lang="nl-NL" dirty="0" smtClean="0"/>
                        <a:t> </a:t>
                      </a:r>
                      <a:r>
                        <a:rPr lang="nl-NL" dirty="0" err="1" smtClean="0"/>
                        <a:t>seldom</a:t>
                      </a:r>
                      <a:r>
                        <a:rPr lang="nl-NL" dirty="0" smtClean="0"/>
                        <a:t> die</a:t>
                      </a:r>
                      <a:endParaRPr lang="en-US" dirty="0" smtClean="0"/>
                    </a:p>
                  </a:txBody>
                  <a:tcPr/>
                </a:tc>
              </a:tr>
            </a:tbl>
          </a:graphicData>
        </a:graphic>
      </p:graphicFrame>
    </p:spTree>
    <p:extLst>
      <p:ext uri="{BB962C8B-B14F-4D97-AF65-F5344CB8AC3E}">
        <p14:creationId xmlns:p14="http://schemas.microsoft.com/office/powerpoint/2010/main" val="143096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Containment</a:t>
            </a:r>
            <a:r>
              <a:rPr lang="nl-NL" dirty="0"/>
              <a:t>: </a:t>
            </a:r>
            <a:r>
              <a:rPr lang="en-US" dirty="0"/>
              <a:t>culling</a:t>
            </a:r>
            <a:endParaRPr lang="en-US" dirty="0"/>
          </a:p>
        </p:txBody>
      </p:sp>
      <p:sp>
        <p:nvSpPr>
          <p:cNvPr id="3" name="Content Placeholder 2"/>
          <p:cNvSpPr>
            <a:spLocks noGrp="1"/>
          </p:cNvSpPr>
          <p:nvPr>
            <p:ph idx="1"/>
          </p:nvPr>
        </p:nvSpPr>
        <p:spPr/>
        <p:txBody>
          <a:bodyPr>
            <a:normAutofit/>
          </a:bodyPr>
          <a:lstStyle/>
          <a:p>
            <a:r>
              <a:rPr lang="en-US" dirty="0" smtClean="0"/>
              <a:t>Used with plants and animals, but not with respect to humans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269516"/>
              </p:ext>
            </p:extLst>
          </p:nvPr>
        </p:nvGraphicFramePr>
        <p:xfrm>
          <a:off x="457200" y="1916832"/>
          <a:ext cx="8229600" cy="3057197"/>
        </p:xfrm>
        <a:graphic>
          <a:graphicData uri="http://schemas.openxmlformats.org/drawingml/2006/table">
            <a:tbl>
              <a:tblPr firstRow="1" bandRow="1">
                <a:tableStyleId>{5C22544A-7EE6-4342-B048-85BDC9FD1C3A}</a:tableStyleId>
              </a:tblPr>
              <a:tblGrid>
                <a:gridCol w="4114800"/>
                <a:gridCol w="4114800"/>
              </a:tblGrid>
              <a:tr h="349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349330">
                <a:tc>
                  <a:txBody>
                    <a:bodyPr/>
                    <a:lstStyle/>
                    <a:p>
                      <a:endParaRPr lang="en-US" dirty="0"/>
                    </a:p>
                  </a:txBody>
                  <a:tcPr/>
                </a:tc>
                <a:tc>
                  <a:txBody>
                    <a:bodyPr/>
                    <a:lstStyle/>
                    <a:p>
                      <a:endParaRPr lang="en-US" dirty="0"/>
                    </a:p>
                  </a:txBody>
                  <a:tcPr/>
                </a:tc>
              </a:tr>
              <a:tr h="602953">
                <a:tc>
                  <a:txBody>
                    <a:bodyPr/>
                    <a:lstStyle/>
                    <a:p>
                      <a:r>
                        <a:rPr lang="en-US" sz="1800" kern="1200" dirty="0" smtClean="0">
                          <a:solidFill>
                            <a:schemeClr val="dk1"/>
                          </a:solidFill>
                          <a:effectLst/>
                          <a:latin typeface="+mn-lt"/>
                          <a:ea typeface="+mn-ea"/>
                          <a:cs typeface="+mn-cs"/>
                        </a:rPr>
                        <a:t>Stops the spread of diseases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smtClean="0"/>
                        <a:t>Specimens</a:t>
                      </a:r>
                      <a:r>
                        <a:rPr lang="nl-NL" baseline="0" dirty="0" smtClean="0"/>
                        <a:t> die</a:t>
                      </a:r>
                      <a:endParaRPr lang="en-US" dirty="0" smtClean="0"/>
                    </a:p>
                  </a:txBody>
                  <a:tcPr/>
                </a:tc>
              </a:tr>
              <a:tr h="861362">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smtClean="0"/>
                        <a:t>Cost</a:t>
                      </a:r>
                      <a:r>
                        <a:rPr lang="nl-NL" dirty="0" smtClean="0"/>
                        <a:t>-benefit</a:t>
                      </a:r>
                      <a:endParaRPr lang="en-US" dirty="0" smtClean="0"/>
                    </a:p>
                  </a:txBody>
                  <a:tcPr/>
                </a:tc>
              </a:tr>
              <a:tr h="861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smtClean="0"/>
                        <a:t>Subsidiarity</a:t>
                      </a:r>
                      <a:endParaRPr lang="en-US" dirty="0" smtClean="0"/>
                    </a:p>
                  </a:txBody>
                  <a:tcPr/>
                </a:tc>
              </a:tr>
            </a:tbl>
          </a:graphicData>
        </a:graphic>
      </p:graphicFrame>
    </p:spTree>
    <p:extLst>
      <p:ext uri="{BB962C8B-B14F-4D97-AF65-F5344CB8AC3E}">
        <p14:creationId xmlns:p14="http://schemas.microsoft.com/office/powerpoint/2010/main" val="401147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Lessons</a:t>
            </a:r>
            <a:r>
              <a:rPr lang="nl-NL" dirty="0" smtClean="0"/>
              <a:t>: </a:t>
            </a:r>
            <a:r>
              <a:rPr lang="nl-NL" dirty="0" err="1" smtClean="0"/>
              <a:t>differences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By injecting a small fraction of a virus into a human body, its natural defense system can from then onwards detect the virus, make anti-bodies and remove it from the body, while anti-virus software is updated to recognize new malware. </a:t>
            </a:r>
          </a:p>
          <a:p>
            <a:pPr lvl="0"/>
            <a:r>
              <a:rPr lang="en-US" dirty="0"/>
              <a:t>Biological viruses mutate but are mostly relatively stable compared to computer viruses, which can be programmed to mutate in short cycles, or new malware, with new code can relatively easily be created.  </a:t>
            </a:r>
          </a:p>
          <a:p>
            <a:pPr lvl="0"/>
            <a:r>
              <a:rPr lang="en-US" dirty="0"/>
              <a:t>Computer viruses serve a human purpose, biological do viruses not. Viruses in the physical realm usually act in a decentralized way – they are not controlled by a herder – while this traditionally has been the case with botnets.</a:t>
            </a:r>
          </a:p>
          <a:p>
            <a:pPr lvl="0"/>
            <a:r>
              <a:rPr lang="en-US" dirty="0"/>
              <a:t>Human hosts will usually show signs of illness in the offline world, while this is not necessarily the case with an infected computer.</a:t>
            </a:r>
          </a:p>
          <a:p>
            <a:pPr lvl="0"/>
            <a:r>
              <a:rPr lang="en-US" dirty="0"/>
              <a:t>In the offline world, the government traditionally takes the lead in public health, while in the digital world, such tools are mostly in the hands of private originations. </a:t>
            </a:r>
          </a:p>
          <a:p>
            <a:pPr lvl="0"/>
            <a:r>
              <a:rPr lang="en-US" dirty="0"/>
              <a:t>In the online world, either a botnet virus or a law enforcement agency can hack a computer and take control over the device, while such is impossible in the offline world. </a:t>
            </a:r>
          </a:p>
          <a:p>
            <a:pPr lvl="0"/>
            <a:r>
              <a:rPr lang="en-US" dirty="0"/>
              <a:t>Although direct or indirect contact is necessary to spread the virus in both the offline and the online world, in the digital realm, physical vicinity is not a prerequisite. </a:t>
            </a:r>
          </a:p>
          <a:p>
            <a:pPr lvl="0"/>
            <a:r>
              <a:rPr lang="en-US" dirty="0"/>
              <a:t>Computers do not bear offspring.</a:t>
            </a:r>
          </a:p>
          <a:p>
            <a:r>
              <a:rPr lang="nl-NL" dirty="0" smtClean="0"/>
              <a:t>Computers have no </a:t>
            </a:r>
            <a:r>
              <a:rPr lang="nl-NL" dirty="0" err="1" smtClean="0"/>
              <a:t>emotions</a:t>
            </a:r>
            <a:r>
              <a:rPr lang="nl-NL" dirty="0" smtClean="0"/>
              <a:t> (right?), </a:t>
            </a:r>
            <a:r>
              <a:rPr lang="nl-NL" dirty="0" err="1" smtClean="0"/>
              <a:t>although</a:t>
            </a:r>
            <a:r>
              <a:rPr lang="nl-NL" dirty="0" smtClean="0"/>
              <a:t> </a:t>
            </a:r>
            <a:r>
              <a:rPr lang="nl-NL" dirty="0" err="1" smtClean="0"/>
              <a:t>they</a:t>
            </a:r>
            <a:r>
              <a:rPr lang="nl-NL" dirty="0" smtClean="0"/>
              <a:t> store content </a:t>
            </a:r>
            <a:r>
              <a:rPr lang="nl-NL" dirty="0" err="1" smtClean="0"/>
              <a:t>with</a:t>
            </a:r>
            <a:r>
              <a:rPr lang="nl-NL" dirty="0" smtClean="0"/>
              <a:t> </a:t>
            </a:r>
            <a:r>
              <a:rPr lang="nl-NL" dirty="0" err="1" smtClean="0"/>
              <a:t>emotional</a:t>
            </a:r>
            <a:r>
              <a:rPr lang="nl-NL" dirty="0" smtClean="0"/>
              <a:t> </a:t>
            </a:r>
            <a:r>
              <a:rPr lang="nl-NL" dirty="0" err="1" smtClean="0"/>
              <a:t>value</a:t>
            </a:r>
            <a:r>
              <a:rPr lang="nl-NL" dirty="0" smtClean="0"/>
              <a:t> </a:t>
            </a:r>
            <a:r>
              <a:rPr lang="nl-NL" dirty="0" err="1" smtClean="0"/>
              <a:t>for</a:t>
            </a:r>
            <a:r>
              <a:rPr lang="nl-NL" dirty="0" smtClean="0"/>
              <a:t> </a:t>
            </a:r>
            <a:r>
              <a:rPr lang="nl-NL" dirty="0" err="1" smtClean="0"/>
              <a:t>humans</a:t>
            </a:r>
            <a:endParaRPr lang="en-US" dirty="0"/>
          </a:p>
        </p:txBody>
      </p:sp>
    </p:spTree>
    <p:extLst>
      <p:ext uri="{BB962C8B-B14F-4D97-AF65-F5344CB8AC3E}">
        <p14:creationId xmlns:p14="http://schemas.microsoft.com/office/powerpoint/2010/main" val="103234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Lessons</a:t>
            </a:r>
            <a:r>
              <a:rPr lang="nl-NL"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8863019"/>
              </p:ext>
            </p:extLst>
          </p:nvPr>
        </p:nvGraphicFramePr>
        <p:xfrm>
          <a:off x="457200" y="1235076"/>
          <a:ext cx="8229600" cy="3922115"/>
        </p:xfrm>
        <a:graphic>
          <a:graphicData uri="http://schemas.openxmlformats.org/drawingml/2006/table">
            <a:tbl>
              <a:tblPr firstRow="1" bandRow="1">
                <a:tableStyleId>{5C22544A-7EE6-4342-B048-85BDC9FD1C3A}</a:tableStyleId>
              </a:tblPr>
              <a:tblGrid>
                <a:gridCol w="4114800"/>
                <a:gridCol w="4114800"/>
              </a:tblGrid>
              <a:tr h="784423">
                <a:tc>
                  <a:txBody>
                    <a:bodyPr/>
                    <a:lstStyle/>
                    <a:p>
                      <a:r>
                        <a:rPr lang="nl-NL" dirty="0" smtClean="0"/>
                        <a:t>Prevention</a:t>
                      </a:r>
                      <a:endParaRPr lang="en-US" dirty="0"/>
                    </a:p>
                  </a:txBody>
                  <a:tcPr/>
                </a:tc>
                <a:tc>
                  <a:txBody>
                    <a:bodyPr/>
                    <a:lstStyle/>
                    <a:p>
                      <a:r>
                        <a:rPr lang="nl-NL" dirty="0" err="1" smtClean="0"/>
                        <a:t>Containment</a:t>
                      </a:r>
                      <a:endParaRPr lang="en-US" dirty="0"/>
                    </a:p>
                  </a:txBody>
                  <a:tcPr/>
                </a:tc>
              </a:tr>
              <a:tr h="784423">
                <a:tc>
                  <a:txBody>
                    <a:bodyPr/>
                    <a:lstStyle/>
                    <a:p>
                      <a:r>
                        <a:rPr lang="nl-NL" dirty="0" err="1" smtClean="0"/>
                        <a:t>Precautionary</a:t>
                      </a:r>
                      <a:r>
                        <a:rPr lang="nl-NL" dirty="0" smtClean="0"/>
                        <a:t> </a:t>
                      </a:r>
                      <a:r>
                        <a:rPr lang="nl-NL" dirty="0" err="1" smtClean="0"/>
                        <a:t>measures</a:t>
                      </a:r>
                      <a:endParaRPr lang="en-US" dirty="0"/>
                    </a:p>
                  </a:txBody>
                  <a:tcPr/>
                </a:tc>
                <a:tc>
                  <a:txBody>
                    <a:bodyPr/>
                    <a:lstStyle/>
                    <a:p>
                      <a:r>
                        <a:rPr lang="nl-NL" dirty="0" err="1" smtClean="0"/>
                        <a:t>Mandatory</a:t>
                      </a:r>
                      <a:r>
                        <a:rPr lang="nl-NL" dirty="0" smtClean="0"/>
                        <a:t> </a:t>
                      </a:r>
                      <a:r>
                        <a:rPr lang="nl-NL" dirty="0" err="1" smtClean="0"/>
                        <a:t>testing</a:t>
                      </a:r>
                      <a:endParaRPr lang="en-US" dirty="0"/>
                    </a:p>
                  </a:txBody>
                  <a:tcPr/>
                </a:tc>
              </a:tr>
              <a:tr h="784423">
                <a:tc>
                  <a:txBody>
                    <a:bodyPr/>
                    <a:lstStyle/>
                    <a:p>
                      <a:r>
                        <a:rPr lang="nl-NL" dirty="0" err="1" smtClean="0"/>
                        <a:t>Preventive</a:t>
                      </a:r>
                      <a:r>
                        <a:rPr lang="nl-NL" dirty="0" smtClean="0"/>
                        <a:t> </a:t>
                      </a:r>
                      <a:r>
                        <a:rPr lang="nl-NL" dirty="0" err="1" smtClean="0"/>
                        <a:t>measures</a:t>
                      </a:r>
                      <a:endParaRPr lang="en-US" dirty="0"/>
                    </a:p>
                  </a:txBody>
                  <a:tcPr/>
                </a:tc>
                <a:tc>
                  <a:txBody>
                    <a:bodyPr/>
                    <a:lstStyle/>
                    <a:p>
                      <a:r>
                        <a:rPr lang="nl-NL" dirty="0" err="1" smtClean="0"/>
                        <a:t>Mandatory</a:t>
                      </a:r>
                      <a:r>
                        <a:rPr lang="nl-NL" dirty="0" smtClean="0"/>
                        <a:t> treatment</a:t>
                      </a:r>
                      <a:endParaRPr lang="en-US" dirty="0"/>
                    </a:p>
                  </a:txBody>
                  <a:tcPr/>
                </a:tc>
              </a:tr>
              <a:tr h="784423">
                <a:tc>
                  <a:txBody>
                    <a:bodyPr/>
                    <a:lstStyle/>
                    <a:p>
                      <a:r>
                        <a:rPr lang="nl-NL" dirty="0" err="1" smtClean="0"/>
                        <a:t>Mandatory</a:t>
                      </a:r>
                      <a:r>
                        <a:rPr lang="nl-NL" dirty="0" smtClean="0"/>
                        <a:t> </a:t>
                      </a:r>
                      <a:r>
                        <a:rPr lang="nl-NL" dirty="0" err="1" smtClean="0"/>
                        <a:t>vaccination</a:t>
                      </a:r>
                      <a:endParaRPr lang="en-US" dirty="0"/>
                    </a:p>
                  </a:txBody>
                  <a:tcPr/>
                </a:tc>
                <a:tc>
                  <a:txBody>
                    <a:bodyPr/>
                    <a:lstStyle/>
                    <a:p>
                      <a:r>
                        <a:rPr lang="nl-NL" dirty="0" err="1" smtClean="0"/>
                        <a:t>Quarantine</a:t>
                      </a:r>
                      <a:endParaRPr lang="en-US" dirty="0"/>
                    </a:p>
                  </a:txBody>
                  <a:tcPr/>
                </a:tc>
              </a:tr>
              <a:tr h="784423">
                <a:tc>
                  <a:txBody>
                    <a:bodyPr/>
                    <a:lstStyle/>
                    <a:p>
                      <a:r>
                        <a:rPr lang="nl-NL" dirty="0" smtClean="0"/>
                        <a:t>Pre-</a:t>
                      </a:r>
                      <a:r>
                        <a:rPr lang="nl-NL" dirty="0" err="1" smtClean="0"/>
                        <a:t>birth</a:t>
                      </a:r>
                      <a:r>
                        <a:rPr lang="nl-NL" baseline="0" dirty="0" smtClean="0"/>
                        <a:t> </a:t>
                      </a:r>
                      <a:r>
                        <a:rPr lang="nl-NL" baseline="0" dirty="0" err="1" smtClean="0"/>
                        <a:t>intervention</a:t>
                      </a:r>
                      <a:endParaRPr lang="en-US" dirty="0"/>
                    </a:p>
                  </a:txBody>
                  <a:tcPr/>
                </a:tc>
                <a:tc>
                  <a:txBody>
                    <a:bodyPr/>
                    <a:lstStyle/>
                    <a:p>
                      <a:r>
                        <a:rPr lang="nl-NL" dirty="0" err="1" smtClean="0"/>
                        <a:t>Culling</a:t>
                      </a:r>
                      <a:endParaRPr lang="en-US" dirty="0"/>
                    </a:p>
                  </a:txBody>
                  <a:tcPr/>
                </a:tc>
              </a:tr>
            </a:tbl>
          </a:graphicData>
        </a:graphic>
      </p:graphicFrame>
    </p:spTree>
    <p:extLst>
      <p:ext uri="{BB962C8B-B14F-4D97-AF65-F5344CB8AC3E}">
        <p14:creationId xmlns:p14="http://schemas.microsoft.com/office/powerpoint/2010/main" val="364206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err="1"/>
              <a:t>Outline</a:t>
            </a:r>
            <a:r>
              <a:rPr lang="nl-NL" dirty="0"/>
              <a:t>	</a:t>
            </a:r>
          </a:p>
        </p:txBody>
      </p:sp>
      <p:sp>
        <p:nvSpPr>
          <p:cNvPr id="4" name="Tijdelijke aanduiding voor inhoud 3"/>
          <p:cNvSpPr>
            <a:spLocks noGrp="1"/>
          </p:cNvSpPr>
          <p:nvPr>
            <p:ph idx="1"/>
          </p:nvPr>
        </p:nvSpPr>
        <p:spPr/>
        <p:txBody>
          <a:bodyPr numCol="1">
            <a:normAutofit/>
          </a:bodyPr>
          <a:lstStyle/>
          <a:p>
            <a:pPr eaLnBrk="1" hangingPunct="1"/>
            <a:r>
              <a:rPr lang="nl-NL" dirty="0" err="1" smtClean="0"/>
              <a:t>Metaphor</a:t>
            </a:r>
            <a:endParaRPr lang="nl-NL" dirty="0"/>
          </a:p>
          <a:p>
            <a:pPr eaLnBrk="1" hangingPunct="1"/>
            <a:r>
              <a:rPr lang="nl-NL" dirty="0" smtClean="0">
                <a:effectLst/>
              </a:rPr>
              <a:t>Prevention </a:t>
            </a:r>
            <a:r>
              <a:rPr lang="nl-NL" dirty="0" err="1" smtClean="0">
                <a:effectLst/>
              </a:rPr>
              <a:t>strategies</a:t>
            </a:r>
            <a:endParaRPr lang="nl-NL" dirty="0">
              <a:effectLst/>
            </a:endParaRPr>
          </a:p>
          <a:p>
            <a:pPr eaLnBrk="1" hangingPunct="1"/>
            <a:r>
              <a:rPr lang="nl-NL" dirty="0" err="1" smtClean="0"/>
              <a:t>Containment</a:t>
            </a:r>
            <a:r>
              <a:rPr lang="nl-NL" dirty="0" smtClean="0"/>
              <a:t> </a:t>
            </a:r>
            <a:r>
              <a:rPr lang="nl-NL" dirty="0" err="1" smtClean="0"/>
              <a:t>strategies</a:t>
            </a:r>
            <a:endParaRPr lang="nl-NL" dirty="0"/>
          </a:p>
          <a:p>
            <a:pPr eaLnBrk="1" hangingPunct="1"/>
            <a:r>
              <a:rPr lang="nl-NL" dirty="0" err="1" smtClean="0">
                <a:effectLst/>
              </a:rPr>
              <a:t>Lessons</a:t>
            </a:r>
            <a:endParaRPr lang="en-US" dirty="0">
              <a:effectLst/>
            </a:endParaRPr>
          </a:p>
          <a:p>
            <a:endParaRPr lang="nl-NL" dirty="0"/>
          </a:p>
        </p:txBody>
      </p:sp>
      <p:sp>
        <p:nvSpPr>
          <p:cNvPr id="5" name="Tekstvak 5"/>
          <p:cNvSpPr txBox="1">
            <a:spLocks noChangeArrowheads="1"/>
          </p:cNvSpPr>
          <p:nvPr/>
        </p:nvSpPr>
        <p:spPr bwMode="auto">
          <a:xfrm>
            <a:off x="6659563" y="5949950"/>
            <a:ext cx="2305050" cy="768350"/>
          </a:xfrm>
          <a:prstGeom prst="rect">
            <a:avLst/>
          </a:prstGeom>
          <a:noFill/>
          <a:ln w="9525">
            <a:noFill/>
            <a:miter lim="800000"/>
            <a:headEnd/>
            <a:tailEnd/>
          </a:ln>
        </p:spPr>
        <p:txBody>
          <a:bodyPr>
            <a:spAutoFit/>
          </a:bodyPr>
          <a:lstStyle/>
          <a:p>
            <a:pPr algn="r">
              <a:buFontTx/>
              <a:buNone/>
            </a:pPr>
            <a:r>
              <a:rPr lang="en-US" b="1" dirty="0"/>
              <a:t>TILT</a:t>
            </a:r>
            <a:r>
              <a:rPr lang="en-US" dirty="0"/>
              <a:t/>
            </a:r>
            <a:br>
              <a:rPr lang="en-US" dirty="0"/>
            </a:br>
            <a:r>
              <a:rPr lang="en-US" sz="1200" i="1" dirty="0"/>
              <a:t>Tilburg Institute for Law, Technology, and Society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Metaphor</a:t>
            </a:r>
            <a:endParaRPr lang="en-US" dirty="0"/>
          </a:p>
        </p:txBody>
      </p:sp>
      <p:sp>
        <p:nvSpPr>
          <p:cNvPr id="3" name="Content Placeholder 2"/>
          <p:cNvSpPr>
            <a:spLocks noGrp="1"/>
          </p:cNvSpPr>
          <p:nvPr>
            <p:ph idx="1"/>
          </p:nvPr>
        </p:nvSpPr>
        <p:spPr/>
        <p:txBody>
          <a:bodyPr>
            <a:normAutofit fontScale="77500" lnSpcReduction="20000"/>
          </a:bodyPr>
          <a:lstStyle/>
          <a:p>
            <a:r>
              <a:rPr lang="en-US" dirty="0"/>
              <a:t>Because botnets are a relatively new phenomenon, it is not surprising that when describing and interpreting their meaning, many have borrowed terms from other fields. A potent metaphor is that of </a:t>
            </a:r>
            <a:r>
              <a:rPr lang="en-US" dirty="0" err="1"/>
              <a:t>transmissive</a:t>
            </a:r>
            <a:r>
              <a:rPr lang="en-US" dirty="0"/>
              <a:t> and infectious diseases, viruses and contagious outbreaks. Like other malware, botnets have been described as a ‘virus’, and counter-measures involve quarantining a virus. The virus can ‘infect’ a computer and consequently corrupt a computer’s ‘immune system’. That is why authors have called for more ‘cyber hygiene’, disinfection measures, cyber sanitation and the generation of ‘vaccines for malware immunization’. </a:t>
            </a:r>
          </a:p>
          <a:p>
            <a:r>
              <a:rPr lang="en-US" sz="1300" dirty="0"/>
              <a:t>E.g. J. Wolff, ‘Cybersecurity as Metaphor:  Policy and Defense Implications of Computer Security Metaphor’, TPRC Conference Paper, 2014, p. 6. R. Vogt, J. </a:t>
            </a:r>
            <a:r>
              <a:rPr lang="en-US" sz="1300" dirty="0" err="1"/>
              <a:t>Aycock</a:t>
            </a:r>
            <a:r>
              <a:rPr lang="en-US" sz="1300" dirty="0"/>
              <a:t> &amp; M. J. Jacobson, ‘Army of Botnets’, &lt;</a:t>
            </a:r>
            <a:r>
              <a:rPr lang="en-US" sz="1300" i="1" dirty="0"/>
              <a:t>www.cpsc.ucalgary.ca/~aycock/papers/ndss07.pdf&gt;. </a:t>
            </a:r>
            <a:r>
              <a:rPr lang="en-US" sz="1300" dirty="0"/>
              <a:t>C. Wilson, ‘Botnets, Cybercrime, and Cyberterrorism’, CRS Report for </a:t>
            </a:r>
            <a:r>
              <a:rPr lang="en-US" sz="1300" dirty="0" err="1"/>
              <a:t>Congres</a:t>
            </a:r>
            <a:r>
              <a:rPr lang="en-US" sz="1300" dirty="0"/>
              <a:t>, 2008. </a:t>
            </a:r>
          </a:p>
          <a:p>
            <a:r>
              <a:rPr lang="en-US" sz="1300" dirty="0"/>
              <a:t>E.g., Council of Europe, Recommendation R(89) 9 on computer-related crime (Strasbourg 1990), p. 43. &lt;https://answers.microsoft.com/en-us/protect/forum/mse-protect_scanning/how-to-remove-quarantined-malware-viruses/c022fcce-5f6e-e011-8dfc-68b599b31bf5&gt;.Y. </a:t>
            </a:r>
            <a:r>
              <a:rPr lang="en-US" sz="1300" dirty="0" err="1"/>
              <a:t>Carlinet</a:t>
            </a:r>
            <a:r>
              <a:rPr lang="en-US" sz="1300" dirty="0"/>
              <a:t> et al., ‘Analysis of computer infection risk factors based on customer network usage’, &lt;https://www.researchgate.net/profile/Herve_Debar/publication/4373164_Analysis_of_Computer_Infection_Risk_Factors_Based_on_Customer_Network_Usage/links/0fcfd5087b159210fe000000.pdf&gt;. A. </a:t>
            </a:r>
            <a:r>
              <a:rPr lang="en-US" sz="1300" dirty="0" err="1"/>
              <a:t>Somayaji</a:t>
            </a:r>
            <a:r>
              <a:rPr lang="en-US" sz="1300" dirty="0"/>
              <a:t>, S. </a:t>
            </a:r>
            <a:r>
              <a:rPr lang="en-US" sz="1300" dirty="0" err="1"/>
              <a:t>Hofmeyer</a:t>
            </a:r>
            <a:r>
              <a:rPr lang="en-US" sz="1300" dirty="0"/>
              <a:t> &amp; S. Forrest, ‘Principles of a Computer Immune System’, NSPW '97 Proceedings of the 1997 workshop on New security paradigms, 1997.</a:t>
            </a:r>
          </a:p>
          <a:p>
            <a:r>
              <a:rPr lang="en-US" sz="1300" dirty="0"/>
              <a:t>V. G. Cerf, ‘First, Do No Harm’, Philosophy &amp; Technology, 24, 2011. M. E. O’Connell, ‘Cyber Security without Cyber War’, Journal of Conflict Security Law 17, 2, 2012. D. </a:t>
            </a:r>
            <a:r>
              <a:rPr lang="en-US" sz="1300" dirty="0" err="1"/>
              <a:t>Dasgupta</a:t>
            </a:r>
            <a:r>
              <a:rPr lang="en-US" sz="1300" dirty="0"/>
              <a:t> &amp; M. Rahman, ‘A Framework for Estimating Security Coverage for Cloud Service Insurance’,  &lt;https://pdfs.semanticscholar.org/d66d/625085e6e6a4700c89135067b93274d6f617.pdf&gt;.</a:t>
            </a:r>
          </a:p>
          <a:p>
            <a:r>
              <a:rPr lang="en-US" sz="1300" dirty="0"/>
              <a:t>H. </a:t>
            </a:r>
            <a:r>
              <a:rPr lang="en-US" sz="1300" dirty="0" err="1"/>
              <a:t>Asghari</a:t>
            </a:r>
            <a:r>
              <a:rPr lang="en-US" sz="1300" dirty="0"/>
              <a:t>, M. </a:t>
            </a:r>
            <a:r>
              <a:rPr lang="en-US" sz="1300" dirty="0" err="1"/>
              <a:t>Ciere</a:t>
            </a:r>
            <a:r>
              <a:rPr lang="en-US" sz="1300" dirty="0"/>
              <a:t> &amp; M. J.G. van </a:t>
            </a:r>
            <a:r>
              <a:rPr lang="en-US" sz="1300" dirty="0" err="1"/>
              <a:t>Eeten</a:t>
            </a:r>
            <a:r>
              <a:rPr lang="en-US" sz="1300" dirty="0"/>
              <a:t>, ‘Post-Mortem of a Zombie: </a:t>
            </a:r>
            <a:r>
              <a:rPr lang="en-US" sz="1300" dirty="0" err="1"/>
              <a:t>Conficker</a:t>
            </a:r>
            <a:r>
              <a:rPr lang="en-US" sz="1300" dirty="0"/>
              <a:t> Cleanup After Six Years’,  &lt;https://www.usenix.org/conference/usenixsecurity15/technical-sessions/presentation/asghari&gt;.</a:t>
            </a:r>
          </a:p>
          <a:p>
            <a:r>
              <a:rPr lang="en-US" sz="1300" dirty="0"/>
              <a:t>M. Jacobson , ‘Vulnerable Progress: The Internet of Things, the Department of Defense and the Dangers of Networked Warfare’, COMP-116: Computer Systems Security, &lt;http://www.cs.tufts.edu/comp/116/archive/fall2015/mjacobson.pdf&gt;.</a:t>
            </a:r>
          </a:p>
          <a:p>
            <a:r>
              <a:rPr lang="en-US" sz="1300" dirty="0"/>
              <a:t>Z. Xu et al., ‘AUTOVAC: Towards Automatically Extracting System Resource Constraints and Generating Vaccines for Malware Immunization’, &lt;http://students.cse.tamu.edu/jialong/paper/Autovac_ICDCS13.pdf</a:t>
            </a:r>
            <a:r>
              <a:rPr lang="en-US" sz="1300" dirty="0" smtClean="0"/>
              <a:t>&gt;.</a:t>
            </a:r>
            <a:endParaRPr lang="en-US" sz="1300" dirty="0"/>
          </a:p>
        </p:txBody>
      </p:sp>
    </p:spTree>
    <p:extLst>
      <p:ext uri="{BB962C8B-B14F-4D97-AF65-F5344CB8AC3E}">
        <p14:creationId xmlns:p14="http://schemas.microsoft.com/office/powerpoint/2010/main" val="51662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Prevention: </a:t>
            </a:r>
            <a:r>
              <a:rPr lang="nl-NL" dirty="0" err="1" smtClean="0"/>
              <a:t>precautionary</a:t>
            </a:r>
            <a:r>
              <a:rPr lang="nl-NL" dirty="0" smtClean="0"/>
              <a:t> </a:t>
            </a:r>
            <a:r>
              <a:rPr lang="nl-NL" dirty="0" err="1" smtClean="0"/>
              <a:t>measures</a:t>
            </a:r>
            <a:endParaRPr lang="en-US" dirty="0"/>
          </a:p>
        </p:txBody>
      </p:sp>
      <p:sp>
        <p:nvSpPr>
          <p:cNvPr id="3" name="Content Placeholder 2"/>
          <p:cNvSpPr>
            <a:spLocks noGrp="1"/>
          </p:cNvSpPr>
          <p:nvPr>
            <p:ph idx="1"/>
          </p:nvPr>
        </p:nvSpPr>
        <p:spPr/>
        <p:txBody>
          <a:bodyPr>
            <a:normAutofit/>
          </a:bodyPr>
          <a:lstStyle/>
          <a:p>
            <a:r>
              <a:rPr lang="en-US" dirty="0" smtClean="0"/>
              <a:t>Health </a:t>
            </a:r>
            <a:r>
              <a:rPr lang="en-US" dirty="0"/>
              <a:t>and safety rules for </a:t>
            </a:r>
            <a:r>
              <a:rPr lang="en-US" dirty="0" smtClean="0"/>
              <a:t>restaurants,</a:t>
            </a:r>
            <a:r>
              <a:rPr lang="en-GB" dirty="0" smtClean="0"/>
              <a:t> </a:t>
            </a:r>
            <a:r>
              <a:rPr lang="en-GB" dirty="0"/>
              <a:t>setting rules on food storage and preparation, medical facilities, requiring medical personnel to wear protective clothing and setting clear rules on hygiene, and the </a:t>
            </a:r>
            <a:r>
              <a:rPr lang="en-US" dirty="0"/>
              <a:t>sex-industry, for example obliging the use of a condom. </a:t>
            </a:r>
          </a:p>
          <a:p>
            <a:r>
              <a:rPr lang="en-US" dirty="0" smtClean="0"/>
              <a:t>People known </a:t>
            </a:r>
            <a:r>
              <a:rPr lang="en-US" dirty="0"/>
              <a:t>to carry certain infectious diseases can be obliged to take additional precautionary measures to avoid contamination. For example, a physician with AIDS may be required not perform certain invasive procedures or to double-glove as extra means of </a:t>
            </a:r>
            <a:r>
              <a:rPr lang="en-US" dirty="0" smtClean="0"/>
              <a:t>protection.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39060310"/>
              </p:ext>
            </p:extLst>
          </p:nvPr>
        </p:nvGraphicFramePr>
        <p:xfrm>
          <a:off x="457200" y="4005065"/>
          <a:ext cx="8229600" cy="2005308"/>
        </p:xfrm>
        <a:graphic>
          <a:graphicData uri="http://schemas.openxmlformats.org/drawingml/2006/table">
            <a:tbl>
              <a:tblPr firstRow="1" bandRow="1">
                <a:tableStyleId>{5C22544A-7EE6-4342-B048-85BDC9FD1C3A}</a:tableStyleId>
              </a:tblPr>
              <a:tblGrid>
                <a:gridCol w="4114800"/>
                <a:gridCol w="4114800"/>
              </a:tblGrid>
              <a:tr h="3352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335246">
                <a:tc>
                  <a:txBody>
                    <a:bodyPr/>
                    <a:lstStyle/>
                    <a:p>
                      <a:endParaRPr lang="en-US" dirty="0"/>
                    </a:p>
                  </a:txBody>
                  <a:tcPr/>
                </a:tc>
                <a:tc>
                  <a:txBody>
                    <a:bodyPr/>
                    <a:lstStyle/>
                    <a:p>
                      <a:endParaRPr lang="en-US"/>
                    </a:p>
                  </a:txBody>
                  <a:tcPr/>
                </a:tc>
              </a:tr>
              <a:tr h="373894">
                <a:tc>
                  <a:txBody>
                    <a:bodyPr/>
                    <a:lstStyle/>
                    <a:p>
                      <a:r>
                        <a:rPr lang="en-US" dirty="0" err="1" smtClean="0"/>
                        <a:t>Effecitive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Black market</a:t>
                      </a:r>
                    </a:p>
                  </a:txBody>
                  <a:tcPr/>
                </a:tc>
              </a:tr>
              <a:tr h="365696">
                <a:tc>
                  <a:txBody>
                    <a:bodyPr/>
                    <a:lstStyle/>
                    <a:p>
                      <a:r>
                        <a:rPr lang="en-US" sz="1800" kern="1200" dirty="0" smtClean="0">
                          <a:solidFill>
                            <a:schemeClr val="dk1"/>
                          </a:solidFill>
                          <a:effectLst/>
                          <a:latin typeface="+mn-lt"/>
                          <a:ea typeface="+mn-ea"/>
                          <a:cs typeface="+mn-cs"/>
                        </a:rPr>
                        <a:t>General awareness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Market inequality </a:t>
                      </a:r>
                      <a:endParaRPr lang="en-US" dirty="0" smtClean="0"/>
                    </a:p>
                  </a:txBody>
                  <a:tcPr/>
                </a:tc>
              </a:tr>
              <a:tr h="5341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Weaker groups protected</a:t>
                      </a:r>
                      <a:endParaRPr lang="en-US" b="1"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Individual freedom is restricted </a:t>
                      </a:r>
                      <a:endParaRPr lang="en-US" dirty="0" smtClean="0"/>
                    </a:p>
                  </a:txBody>
                  <a:tcPr/>
                </a:tc>
              </a:tr>
            </a:tbl>
          </a:graphicData>
        </a:graphic>
      </p:graphicFrame>
    </p:spTree>
    <p:extLst>
      <p:ext uri="{BB962C8B-B14F-4D97-AF65-F5344CB8AC3E}">
        <p14:creationId xmlns:p14="http://schemas.microsoft.com/office/powerpoint/2010/main" val="391010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Prevention: </a:t>
            </a:r>
            <a:r>
              <a:rPr lang="en-US" dirty="0"/>
              <a:t>mandatory testing</a:t>
            </a:r>
          </a:p>
        </p:txBody>
      </p:sp>
      <p:sp>
        <p:nvSpPr>
          <p:cNvPr id="3" name="Content Placeholder 2"/>
          <p:cNvSpPr>
            <a:spLocks noGrp="1"/>
          </p:cNvSpPr>
          <p:nvPr>
            <p:ph idx="1"/>
          </p:nvPr>
        </p:nvSpPr>
        <p:spPr/>
        <p:txBody>
          <a:bodyPr>
            <a:normAutofit/>
          </a:bodyPr>
          <a:lstStyle/>
          <a:p>
            <a:r>
              <a:rPr lang="en-US" dirty="0"/>
              <a:t>A second strategy </a:t>
            </a:r>
            <a:r>
              <a:rPr lang="en-US" dirty="0" smtClean="0"/>
              <a:t>is </a:t>
            </a:r>
            <a:r>
              <a:rPr lang="en-US" dirty="0"/>
              <a:t>mandatory </a:t>
            </a:r>
            <a:r>
              <a:rPr lang="en-US" dirty="0" smtClean="0"/>
              <a:t>testing. Such </a:t>
            </a:r>
            <a:r>
              <a:rPr lang="en-US" dirty="0"/>
              <a:t>testing programs may be applied to specific individuals, to risk-groups or to the population at large</a:t>
            </a:r>
            <a:r>
              <a:rPr lang="en-US" dirty="0" smtClean="0"/>
              <a:t>.</a:t>
            </a:r>
          </a:p>
          <a:p>
            <a:endParaRPr lang="en-US" dirty="0"/>
          </a:p>
        </p:txBody>
      </p:sp>
      <p:graphicFrame>
        <p:nvGraphicFramePr>
          <p:cNvPr id="4" name="Table 3"/>
          <p:cNvGraphicFramePr>
            <a:graphicFrameLocks noGrp="1"/>
          </p:cNvGraphicFramePr>
          <p:nvPr/>
        </p:nvGraphicFramePr>
        <p:xfrm>
          <a:off x="457200" y="2852936"/>
          <a:ext cx="8229600" cy="3200400"/>
        </p:xfrm>
        <a:graphic>
          <a:graphicData uri="http://schemas.openxmlformats.org/drawingml/2006/table">
            <a:tbl>
              <a:tblPr firstRow="1" bandRow="1">
                <a:tableStyleId>{5C22544A-7EE6-4342-B048-85BDC9FD1C3A}</a:tableStyleId>
              </a:tblPr>
              <a:tblGrid>
                <a:gridCol w="4114800"/>
                <a:gridCol w="4114800"/>
              </a:tblGrid>
              <a:tr h="349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349330">
                <a:tc>
                  <a:txBody>
                    <a:bodyPr/>
                    <a:lstStyle/>
                    <a:p>
                      <a:endParaRPr lang="en-US"/>
                    </a:p>
                  </a:txBody>
                  <a:tcPr/>
                </a:tc>
                <a:tc>
                  <a:txBody>
                    <a:bodyPr/>
                    <a:lstStyle/>
                    <a:p>
                      <a:endParaRPr lang="en-US"/>
                    </a:p>
                  </a:txBody>
                  <a:tcPr/>
                </a:tc>
              </a:tr>
              <a:tr h="602953">
                <a:tc>
                  <a:txBody>
                    <a:bodyPr/>
                    <a:lstStyle/>
                    <a:p>
                      <a:r>
                        <a:rPr lang="en-US" dirty="0" smtClean="0"/>
                        <a:t>More public awareness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Effectiveness questioned: primarily installed to reassure the public. </a:t>
                      </a:r>
                    </a:p>
                  </a:txBody>
                  <a:tcPr/>
                </a:tc>
              </a:tr>
              <a:tr h="861362">
                <a:tc>
                  <a:txBody>
                    <a:bodyPr/>
                    <a:lstStyle/>
                    <a:p>
                      <a:r>
                        <a:rPr lang="en-US" dirty="0" smtClean="0"/>
                        <a:t>Early intervention</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Proportionality and subsidiarity questioned, especially general screening programs. </a:t>
                      </a:r>
                    </a:p>
                  </a:txBody>
                  <a:tcPr/>
                </a:tc>
              </a:tr>
              <a:tr h="861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Few opposition, except where group-based screening leads to stigmatization.</a:t>
                      </a:r>
                      <a:r>
                        <a:rPr lang="en-US" b="1" dirty="0" smtClean="0"/>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People tested may be anxious for no reason, and false positives may be the result of overly broad testing. </a:t>
                      </a:r>
                    </a:p>
                  </a:txBody>
                  <a:tcPr/>
                </a:tc>
              </a:tr>
            </a:tbl>
          </a:graphicData>
        </a:graphic>
      </p:graphicFrame>
    </p:spTree>
    <p:extLst>
      <p:ext uri="{BB962C8B-B14F-4D97-AF65-F5344CB8AC3E}">
        <p14:creationId xmlns:p14="http://schemas.microsoft.com/office/powerpoint/2010/main" val="22956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Prevention: </a:t>
            </a:r>
            <a:r>
              <a:rPr lang="en-US" dirty="0"/>
              <a:t>mandatory vaccination</a:t>
            </a:r>
            <a:endParaRPr lang="en-US" dirty="0"/>
          </a:p>
        </p:txBody>
      </p:sp>
      <p:sp>
        <p:nvSpPr>
          <p:cNvPr id="3" name="Content Placeholder 2"/>
          <p:cNvSpPr>
            <a:spLocks noGrp="1"/>
          </p:cNvSpPr>
          <p:nvPr>
            <p:ph idx="1"/>
          </p:nvPr>
        </p:nvSpPr>
        <p:spPr/>
        <p:txBody>
          <a:bodyPr>
            <a:normAutofit/>
          </a:bodyPr>
          <a:lstStyle/>
          <a:p>
            <a:r>
              <a:rPr lang="en-US" dirty="0"/>
              <a:t>Besides vaccination programs for children, emergency vaccination and mandatory vaccination for risk-categories exists.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7853667"/>
              </p:ext>
            </p:extLst>
          </p:nvPr>
        </p:nvGraphicFramePr>
        <p:xfrm>
          <a:off x="457200" y="1991043"/>
          <a:ext cx="8229600" cy="4207515"/>
        </p:xfrm>
        <a:graphic>
          <a:graphicData uri="http://schemas.openxmlformats.org/drawingml/2006/table">
            <a:tbl>
              <a:tblPr firstRow="1" bandRow="1">
                <a:tableStyleId>{5C22544A-7EE6-4342-B048-85BDC9FD1C3A}</a:tableStyleId>
              </a:tblPr>
              <a:tblGrid>
                <a:gridCol w="4114800"/>
                <a:gridCol w="4114800"/>
              </a:tblGrid>
              <a:tr h="349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349330">
                <a:tc>
                  <a:txBody>
                    <a:bodyPr/>
                    <a:lstStyle/>
                    <a:p>
                      <a:endParaRPr lang="en-US"/>
                    </a:p>
                  </a:txBody>
                  <a:tcPr/>
                </a:tc>
                <a:tc>
                  <a:txBody>
                    <a:bodyPr/>
                    <a:lstStyle/>
                    <a:p>
                      <a:endParaRPr lang="en-US"/>
                    </a:p>
                  </a:txBody>
                  <a:tcPr/>
                </a:tc>
              </a:tr>
              <a:tr h="602953">
                <a:tc>
                  <a:txBody>
                    <a:bodyPr/>
                    <a:lstStyle/>
                    <a:p>
                      <a:r>
                        <a:rPr lang="en-US" dirty="0" smtClean="0"/>
                        <a:t>Protecting children</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Bodily integrity</a:t>
                      </a:r>
                    </a:p>
                  </a:txBody>
                  <a:tcPr/>
                </a:tc>
              </a:tr>
              <a:tr h="861362">
                <a:tc>
                  <a:txBody>
                    <a:bodyPr/>
                    <a:lstStyle/>
                    <a:p>
                      <a:r>
                        <a:rPr lang="en-US" dirty="0" smtClean="0"/>
                        <a:t>Herd immunity</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Religious believes</a:t>
                      </a:r>
                    </a:p>
                  </a:txBody>
                  <a:tcPr/>
                </a:tc>
              </a:tr>
              <a:tr h="861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Eradicating diseases</a:t>
                      </a:r>
                      <a:endParaRPr lang="en-US" b="1"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Opponents of mandatory vaccination of high school girls for the Human Papillomavirus, responsible for cervical cancer, believe it</a:t>
                      </a:r>
                      <a:r>
                        <a:rPr lang="en-US" sz="1800" kern="1200" baseline="0" dirty="0" smtClean="0">
                          <a:solidFill>
                            <a:schemeClr val="dk1"/>
                          </a:solidFill>
                          <a:effectLst/>
                          <a:latin typeface="+mn-lt"/>
                          <a:ea typeface="+mn-ea"/>
                          <a:cs typeface="+mn-cs"/>
                        </a:rPr>
                        <a:t> gives</a:t>
                      </a:r>
                      <a:r>
                        <a:rPr lang="en-US" sz="1800" kern="1200" dirty="0" smtClean="0">
                          <a:solidFill>
                            <a:schemeClr val="dk1"/>
                          </a:solidFill>
                          <a:effectLst/>
                          <a:latin typeface="+mn-lt"/>
                          <a:ea typeface="+mn-ea"/>
                          <a:cs typeface="+mn-cs"/>
                        </a:rPr>
                        <a:t> children a ‘license’ for sex and that girls are exclusively made responsible for the negative effects of sex. </a:t>
                      </a:r>
                      <a:endParaRPr lang="en-US" dirty="0" smtClean="0"/>
                    </a:p>
                  </a:txBody>
                  <a:tcPr/>
                </a:tc>
              </a:tr>
            </a:tbl>
          </a:graphicData>
        </a:graphic>
      </p:graphicFrame>
    </p:spTree>
    <p:extLst>
      <p:ext uri="{BB962C8B-B14F-4D97-AF65-F5344CB8AC3E}">
        <p14:creationId xmlns:p14="http://schemas.microsoft.com/office/powerpoint/2010/main" val="52835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Prevention: </a:t>
            </a:r>
            <a:r>
              <a:rPr lang="en-US" dirty="0"/>
              <a:t>interfere at a pre-birth or DNA level</a:t>
            </a:r>
            <a:endParaRPr lang="en-US" dirty="0"/>
          </a:p>
        </p:txBody>
      </p:sp>
      <p:sp>
        <p:nvSpPr>
          <p:cNvPr id="3" name="Content Placeholder 2"/>
          <p:cNvSpPr>
            <a:spLocks noGrp="1"/>
          </p:cNvSpPr>
          <p:nvPr>
            <p:ph idx="1"/>
          </p:nvPr>
        </p:nvSpPr>
        <p:spPr/>
        <p:txBody>
          <a:bodyPr>
            <a:normAutofit/>
          </a:bodyPr>
          <a:lstStyle/>
          <a:p>
            <a:r>
              <a:rPr lang="en-US" sz="1600" dirty="0"/>
              <a:t>Specimens may be selected for breeding, choosing </a:t>
            </a:r>
            <a:r>
              <a:rPr lang="en-US" sz="1600" dirty="0" smtClean="0"/>
              <a:t>those that </a:t>
            </a:r>
            <a:r>
              <a:rPr lang="en-US" sz="1600" dirty="0"/>
              <a:t>are more resilient against viruses and other diseases. </a:t>
            </a:r>
            <a:r>
              <a:rPr lang="en-US" sz="1600" dirty="0" smtClean="0"/>
              <a:t>Common </a:t>
            </a:r>
            <a:r>
              <a:rPr lang="en-US" sz="1600" dirty="0"/>
              <a:t>with cattle and plants, </a:t>
            </a:r>
            <a:r>
              <a:rPr lang="en-US" sz="1600" dirty="0" smtClean="0"/>
              <a:t>but very few mandatory </a:t>
            </a:r>
            <a:r>
              <a:rPr lang="en-US" sz="1600" dirty="0"/>
              <a:t>programs exist for humans, although there are countries with mandatory sterilization programs for mentally disabled. </a:t>
            </a:r>
            <a:endParaRPr lang="en-US" sz="1600" dirty="0" smtClean="0"/>
          </a:p>
          <a:p>
            <a:r>
              <a:rPr lang="en-US" sz="1600" dirty="0" smtClean="0"/>
              <a:t>Alternatively</a:t>
            </a:r>
            <a:r>
              <a:rPr lang="en-US" sz="1600" dirty="0"/>
              <a:t>, embryo-selection can be used to  terminate specimens with certain diseases or defects at an early </a:t>
            </a:r>
            <a:r>
              <a:rPr lang="en-US" sz="1600" dirty="0" smtClean="0"/>
              <a:t>stage, or the </a:t>
            </a:r>
            <a:r>
              <a:rPr lang="en-US" sz="1600" dirty="0"/>
              <a:t>DNA and genetic make-up can be modified and improved of persons, either before or after birth, to cure or prevent diseases. </a:t>
            </a:r>
            <a:r>
              <a:rPr lang="en-US" sz="1600" dirty="0" smtClean="0"/>
              <a:t>No mandatory regimes exist, although many fear that in time they will. </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658679325"/>
              </p:ext>
            </p:extLst>
          </p:nvPr>
        </p:nvGraphicFramePr>
        <p:xfrm>
          <a:off x="755576" y="3501008"/>
          <a:ext cx="8229600" cy="2926080"/>
        </p:xfrm>
        <a:graphic>
          <a:graphicData uri="http://schemas.openxmlformats.org/drawingml/2006/table">
            <a:tbl>
              <a:tblPr firstRow="1" bandRow="1">
                <a:tableStyleId>{5C22544A-7EE6-4342-B048-85BDC9FD1C3A}</a:tableStyleId>
              </a:tblPr>
              <a:tblGrid>
                <a:gridCol w="4114800"/>
                <a:gridCol w="4114800"/>
              </a:tblGrid>
              <a:tr h="149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293245">
                <a:tc>
                  <a:txBody>
                    <a:bodyPr/>
                    <a:lstStyle/>
                    <a:p>
                      <a:endParaRPr lang="en-US"/>
                    </a:p>
                  </a:txBody>
                  <a:tcPr/>
                </a:tc>
                <a:tc>
                  <a:txBody>
                    <a:bodyPr/>
                    <a:lstStyle/>
                    <a:p>
                      <a:endParaRPr lang="en-US" dirty="0"/>
                    </a:p>
                  </a:txBody>
                  <a:tcPr/>
                </a:tc>
              </a:tr>
              <a:tr h="513179">
                <a:tc>
                  <a:txBody>
                    <a:bodyPr/>
                    <a:lstStyle/>
                    <a:p>
                      <a:r>
                        <a:rPr lang="en-US" sz="1800" kern="1200" dirty="0" smtClean="0">
                          <a:solidFill>
                            <a:schemeClr val="dk1"/>
                          </a:solidFill>
                          <a:effectLst/>
                          <a:latin typeface="+mn-lt"/>
                          <a:ea typeface="+mn-ea"/>
                          <a:cs typeface="+mn-cs"/>
                        </a:rPr>
                        <a:t>Eradicating diseases and viruses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Individual autonomy and human dignity</a:t>
                      </a:r>
                      <a:endParaRPr lang="en-US" dirty="0" smtClean="0"/>
                    </a:p>
                  </a:txBody>
                  <a:tcPr/>
                </a:tc>
              </a:tr>
              <a:tr h="733113">
                <a:tc>
                  <a:txBody>
                    <a:bodyPr/>
                    <a:lstStyle/>
                    <a:p>
                      <a:r>
                        <a:rPr lang="en-US" dirty="0" smtClean="0"/>
                        <a:t>Precludes</a:t>
                      </a:r>
                      <a:r>
                        <a:rPr lang="en-US" baseline="0" dirty="0" smtClean="0"/>
                        <a:t> human suffering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Species becomes more homogeneous, and therewith more vulnerable</a:t>
                      </a:r>
                      <a:endParaRPr lang="en-US" dirty="0" smtClean="0"/>
                    </a:p>
                  </a:txBody>
                  <a:tcPr/>
                </a:tc>
              </a:tr>
              <a:tr h="615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Consequences of modification cannot be overseen</a:t>
                      </a:r>
                      <a:endParaRPr lang="en-US" dirty="0" smtClean="0"/>
                    </a:p>
                  </a:txBody>
                  <a:tcPr/>
                </a:tc>
              </a:tr>
            </a:tbl>
          </a:graphicData>
        </a:graphic>
      </p:graphicFrame>
    </p:spTree>
    <p:extLst>
      <p:ext uri="{BB962C8B-B14F-4D97-AF65-F5344CB8AC3E}">
        <p14:creationId xmlns:p14="http://schemas.microsoft.com/office/powerpoint/2010/main" val="43005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Containment</a:t>
            </a:r>
            <a:r>
              <a:rPr lang="nl-NL" dirty="0"/>
              <a:t>: </a:t>
            </a:r>
            <a:r>
              <a:rPr lang="en-US" dirty="0"/>
              <a:t>mandatory reporting</a:t>
            </a:r>
            <a:endParaRPr lang="en-US" dirty="0"/>
          </a:p>
        </p:txBody>
      </p:sp>
      <p:sp>
        <p:nvSpPr>
          <p:cNvPr id="3" name="Content Placeholder 2"/>
          <p:cNvSpPr>
            <a:spLocks noGrp="1"/>
          </p:cNvSpPr>
          <p:nvPr>
            <p:ph idx="1"/>
          </p:nvPr>
        </p:nvSpPr>
        <p:spPr>
          <a:xfrm>
            <a:off x="457200" y="1235520"/>
            <a:ext cx="8229600" cy="3129584"/>
          </a:xfrm>
        </p:spPr>
        <p:txBody>
          <a:bodyPr>
            <a:normAutofit/>
          </a:bodyPr>
          <a:lstStyle/>
          <a:p>
            <a:r>
              <a:rPr lang="en-US" sz="1800" dirty="0"/>
              <a:t>Informing the state authorities of disease outbreaks is mandatory, inter alia, with respect to virus outbreaks at </a:t>
            </a:r>
            <a:r>
              <a:rPr lang="en-US" sz="1800" dirty="0" smtClean="0"/>
              <a:t>farms. For humans, mandatory </a:t>
            </a:r>
            <a:r>
              <a:rPr lang="en-US" sz="1800" dirty="0"/>
              <a:t>reporting of an HIV infection can be required of those with whom the infected person has had sex or shared a </a:t>
            </a:r>
            <a:r>
              <a:rPr lang="en-US" sz="1800" dirty="0" smtClean="0"/>
              <a:t>needle.</a:t>
            </a:r>
          </a:p>
          <a:p>
            <a:r>
              <a:rPr lang="en-US" sz="1800" dirty="0" smtClean="0"/>
              <a:t>Medical </a:t>
            </a:r>
            <a:r>
              <a:rPr lang="en-US" sz="1800" dirty="0"/>
              <a:t>personnel that is aware of the risk of an outbreak, through the treatment of patients, are placed under a special obligation to break the doctor-patient confidentiality and inform the group at risk or the community at large.</a:t>
            </a:r>
            <a:r>
              <a:rPr lang="en-US" sz="1800" dirty="0"/>
              <a:t> </a:t>
            </a:r>
          </a:p>
        </p:txBody>
      </p:sp>
      <p:graphicFrame>
        <p:nvGraphicFramePr>
          <p:cNvPr id="4" name="Table 3"/>
          <p:cNvGraphicFramePr>
            <a:graphicFrameLocks noGrp="1"/>
          </p:cNvGraphicFramePr>
          <p:nvPr>
            <p:extLst>
              <p:ext uri="{D42A27DB-BD31-4B8C-83A1-F6EECF244321}">
                <p14:modId xmlns:p14="http://schemas.microsoft.com/office/powerpoint/2010/main" val="2076300815"/>
              </p:ext>
            </p:extLst>
          </p:nvPr>
        </p:nvGraphicFramePr>
        <p:xfrm>
          <a:off x="457200" y="3645024"/>
          <a:ext cx="8229600" cy="2675768"/>
        </p:xfrm>
        <a:graphic>
          <a:graphicData uri="http://schemas.openxmlformats.org/drawingml/2006/table">
            <a:tbl>
              <a:tblPr firstRow="1" bandRow="1">
                <a:tableStyleId>{5C22544A-7EE6-4342-B048-85BDC9FD1C3A}</a:tableStyleId>
              </a:tblPr>
              <a:tblGrid>
                <a:gridCol w="4114800"/>
                <a:gridCol w="4114800"/>
              </a:tblGrid>
              <a:tr h="3050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305095">
                <a:tc>
                  <a:txBody>
                    <a:bodyPr/>
                    <a:lstStyle/>
                    <a:p>
                      <a:endParaRPr lang="en-US"/>
                    </a:p>
                  </a:txBody>
                  <a:tcPr/>
                </a:tc>
                <a:tc>
                  <a:txBody>
                    <a:bodyPr/>
                    <a:lstStyle/>
                    <a:p>
                      <a:endParaRPr lang="en-US"/>
                    </a:p>
                  </a:txBody>
                  <a:tcPr/>
                </a:tc>
              </a:tr>
              <a:tr h="533915">
                <a:tc>
                  <a:txBody>
                    <a:bodyPr/>
                    <a:lstStyle/>
                    <a:p>
                      <a:r>
                        <a:rPr lang="en-US" sz="1800" kern="1200" dirty="0" smtClean="0">
                          <a:solidFill>
                            <a:schemeClr val="dk1"/>
                          </a:solidFill>
                          <a:effectLst/>
                          <a:latin typeface="+mn-lt"/>
                          <a:ea typeface="+mn-ea"/>
                          <a:cs typeface="+mn-cs"/>
                        </a:rPr>
                        <a:t>Protection of the interests of third parties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Shame and distress for the patient</a:t>
                      </a:r>
                      <a:endParaRPr lang="en-US" dirty="0" smtClean="0"/>
                    </a:p>
                  </a:txBody>
                  <a:tcPr/>
                </a:tc>
              </a:tr>
              <a:tr h="652084">
                <a:tc>
                  <a:txBody>
                    <a:bodyPr/>
                    <a:lstStyle/>
                    <a:p>
                      <a:r>
                        <a:rPr lang="en-US" sz="1800" kern="1200" dirty="0" smtClean="0">
                          <a:solidFill>
                            <a:schemeClr val="dk1"/>
                          </a:solidFill>
                          <a:effectLst/>
                          <a:latin typeface="+mn-lt"/>
                          <a:ea typeface="+mn-ea"/>
                          <a:cs typeface="+mn-cs"/>
                        </a:rPr>
                        <a:t>Early treatment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Breach of confidence</a:t>
                      </a:r>
                      <a:r>
                        <a:rPr lang="en-US" baseline="0" dirty="0" smtClean="0"/>
                        <a:t> for medical institutions when they report</a:t>
                      </a:r>
                      <a:endParaRPr lang="en-US" dirty="0" smtClean="0"/>
                    </a:p>
                  </a:txBody>
                  <a:tcPr/>
                </a:tc>
              </a:tr>
              <a:tr h="652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Reduce the risk of further contamination</a:t>
                      </a:r>
                      <a:endParaRPr lang="en-US" b="1"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108805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Containment</a:t>
            </a:r>
            <a:r>
              <a:rPr lang="nl-NL" dirty="0" smtClean="0"/>
              <a:t>: </a:t>
            </a:r>
            <a:r>
              <a:rPr lang="en-US" dirty="0"/>
              <a:t>mandatory treatment</a:t>
            </a:r>
            <a:endParaRPr lang="en-US" dirty="0"/>
          </a:p>
        </p:txBody>
      </p:sp>
      <p:sp>
        <p:nvSpPr>
          <p:cNvPr id="3" name="Content Placeholder 2"/>
          <p:cNvSpPr>
            <a:spLocks noGrp="1"/>
          </p:cNvSpPr>
          <p:nvPr>
            <p:ph idx="1"/>
          </p:nvPr>
        </p:nvSpPr>
        <p:spPr/>
        <p:txBody>
          <a:bodyPr>
            <a:normAutofit lnSpcReduction="10000"/>
          </a:bodyPr>
          <a:lstStyle/>
          <a:p>
            <a:r>
              <a:rPr lang="en-US" dirty="0"/>
              <a:t>Besides risk-based, there is information- or intelligence-based testing and treatment, which may be made mandatory when patients resist </a:t>
            </a:r>
            <a:r>
              <a:rPr lang="en-US" dirty="0" smtClean="0"/>
              <a:t>treatment. </a:t>
            </a:r>
            <a:r>
              <a:rPr lang="en-US" dirty="0"/>
              <a:t>Regimes for mandatory treatment have also been proposed with respect to drug-using homeless people, for example making treatment a prerequisite for social welfare. </a:t>
            </a:r>
            <a:r>
              <a:rPr lang="en-US" dirty="0" smtClean="0"/>
              <a:t>Mandatory </a:t>
            </a:r>
            <a:r>
              <a:rPr lang="en-US" dirty="0"/>
              <a:t>treatment is </a:t>
            </a:r>
            <a:r>
              <a:rPr lang="en-US" dirty="0" smtClean="0"/>
              <a:t>mostly unnecessary as </a:t>
            </a:r>
            <a:r>
              <a:rPr lang="en-US" dirty="0"/>
              <a:t>patients want to be treated.</a:t>
            </a:r>
          </a:p>
          <a:p>
            <a:r>
              <a:rPr lang="en-US" dirty="0"/>
              <a:t>F. J. </a:t>
            </a:r>
            <a:r>
              <a:rPr lang="en-US" dirty="0" err="1"/>
              <a:t>Frese</a:t>
            </a:r>
            <a:r>
              <a:rPr lang="en-US" dirty="0"/>
              <a:t>, ‘The mental health service consumer's perspective on mandatory treatment’, New Directions for Mental Health Services, 1997.</a:t>
            </a:r>
          </a:p>
          <a:p>
            <a:r>
              <a:rPr lang="en-US" dirty="0"/>
              <a:t>M. Abbott, ‘Homelessness and Substance Abuse: Is Mandatory Treatment the Solution’, Fordham Urban Law Journal 22(1), 1994. S. Macdonald et al., ‘Drug testing and mandatory treatment for welfare recipients’, International Journal of Drug Policy, 12, 3, 2001.</a:t>
            </a:r>
            <a:r>
              <a:rPr lang="en-US" b="1" dirty="0"/>
              <a:t> </a:t>
            </a:r>
            <a:r>
              <a:rPr lang="en-US" dirty="0"/>
              <a:t>U.S. Supreme Court Addington v. Texas, 441 U.S. 418 (1979).</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0569118"/>
              </p:ext>
            </p:extLst>
          </p:nvPr>
        </p:nvGraphicFramePr>
        <p:xfrm>
          <a:off x="539552" y="2996952"/>
          <a:ext cx="8229600" cy="2689930"/>
        </p:xfrm>
        <a:graphic>
          <a:graphicData uri="http://schemas.openxmlformats.org/drawingml/2006/table">
            <a:tbl>
              <a:tblPr firstRow="1" bandRow="1">
                <a:tableStyleId>{5C22544A-7EE6-4342-B048-85BDC9FD1C3A}</a:tableStyleId>
              </a:tblPr>
              <a:tblGrid>
                <a:gridCol w="4114800"/>
                <a:gridCol w="4114800"/>
              </a:tblGrid>
              <a:tr h="2799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Downsides: </a:t>
                      </a:r>
                    </a:p>
                  </a:txBody>
                  <a:tcPr/>
                </a:tc>
              </a:tr>
              <a:tr h="279901">
                <a:tc>
                  <a:txBody>
                    <a:bodyPr/>
                    <a:lstStyle/>
                    <a:p>
                      <a:endParaRPr lang="en-US" dirty="0"/>
                    </a:p>
                  </a:txBody>
                  <a:tcPr/>
                </a:tc>
                <a:tc>
                  <a:txBody>
                    <a:bodyPr/>
                    <a:lstStyle/>
                    <a:p>
                      <a:endParaRPr lang="en-US"/>
                    </a:p>
                  </a:txBody>
                  <a:tcPr/>
                </a:tc>
              </a:tr>
              <a:tr h="489827">
                <a:tc>
                  <a:txBody>
                    <a:bodyPr/>
                    <a:lstStyle/>
                    <a:p>
                      <a:r>
                        <a:rPr lang="en-US" sz="1800" kern="1200" dirty="0" smtClean="0">
                          <a:solidFill>
                            <a:schemeClr val="dk1"/>
                          </a:solidFill>
                          <a:effectLst/>
                          <a:latin typeface="+mn-lt"/>
                          <a:ea typeface="+mn-ea"/>
                          <a:cs typeface="+mn-cs"/>
                        </a:rPr>
                        <a:t>Positive effect on the patient’s quality of life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Effectiveness varies</a:t>
                      </a:r>
                    </a:p>
                  </a:txBody>
                  <a:tcPr/>
                </a:tc>
              </a:tr>
              <a:tr h="659165">
                <a:tc>
                  <a:txBody>
                    <a:bodyPr/>
                    <a:lstStyle/>
                    <a:p>
                      <a:r>
                        <a:rPr lang="en-US" sz="1800" kern="1200" dirty="0" smtClean="0">
                          <a:solidFill>
                            <a:schemeClr val="dk1"/>
                          </a:solidFill>
                          <a:effectLst/>
                          <a:latin typeface="+mn-lt"/>
                          <a:ea typeface="+mn-ea"/>
                          <a:cs typeface="+mn-cs"/>
                        </a:rPr>
                        <a:t>Patients are no longer a source of infection</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Paternalism</a:t>
                      </a:r>
                    </a:p>
                  </a:txBody>
                  <a:tcPr/>
                </a:tc>
              </a:tr>
              <a:tr h="6591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a:t>
                      </a:r>
                    </a:p>
                  </a:txBody>
                  <a:tcPr/>
                </a:tc>
              </a:tr>
            </a:tbl>
          </a:graphicData>
        </a:graphic>
      </p:graphicFrame>
    </p:spTree>
    <p:extLst>
      <p:ext uri="{BB962C8B-B14F-4D97-AF65-F5344CB8AC3E}">
        <p14:creationId xmlns:p14="http://schemas.microsoft.com/office/powerpoint/2010/main" val="4268414358"/>
      </p:ext>
    </p:extLst>
  </p:cSld>
  <p:clrMapOvr>
    <a:masterClrMapping/>
  </p:clrMapOvr>
</p:sld>
</file>

<file path=ppt/theme/theme1.xml><?xml version="1.0" encoding="utf-8"?>
<a:theme xmlns:a="http://schemas.openxmlformats.org/drawingml/2006/main" name="UTI_powerpoint_v2_Arial">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5911</TotalTime>
  <Words>1557</Words>
  <Application>Microsoft Office PowerPoint</Application>
  <PresentationFormat>On-screen Show (4:3)</PresentationFormat>
  <Paragraphs>122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ScalaSans</vt:lpstr>
      <vt:lpstr>Times New Roman</vt:lpstr>
      <vt:lpstr>ヒラギノ角ゴ Pro W3</vt:lpstr>
      <vt:lpstr>UTI_powerpoint_v2_Arial</vt:lpstr>
      <vt:lpstr> Fighting botnets: lessons from the field of public health, sanitation and epidemiology</vt:lpstr>
      <vt:lpstr>Outline </vt:lpstr>
      <vt:lpstr>Metaphor</vt:lpstr>
      <vt:lpstr>Prevention: precautionary measures</vt:lpstr>
      <vt:lpstr>Prevention: mandatory testing</vt:lpstr>
      <vt:lpstr>Prevention: mandatory vaccination</vt:lpstr>
      <vt:lpstr>Prevention: interfere at a pre-birth or DNA level</vt:lpstr>
      <vt:lpstr>Containment: mandatory reporting</vt:lpstr>
      <vt:lpstr>Containment: mandatory treatment</vt:lpstr>
      <vt:lpstr>Containment: quarantine </vt:lpstr>
      <vt:lpstr>Containment: culling</vt:lpstr>
      <vt:lpstr>Lessons: differences</vt:lpstr>
      <vt:lpstr>Lessons?</vt:lpstr>
    </vt:vector>
  </TitlesOfParts>
  <Company>Tilburg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innovation of human enhancement</dc:title>
  <dc:creator>koops</dc:creator>
  <cp:lastModifiedBy>someone</cp:lastModifiedBy>
  <cp:revision>339</cp:revision>
  <cp:lastPrinted>2019-05-16T18:22:38Z</cp:lastPrinted>
  <dcterms:created xsi:type="dcterms:W3CDTF">2004-01-12T12:35:29Z</dcterms:created>
  <dcterms:modified xsi:type="dcterms:W3CDTF">2019-05-16T19:40:17Z</dcterms:modified>
</cp:coreProperties>
</file>