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7" r:id="rId6"/>
    <p:sldId id="261" r:id="rId7"/>
    <p:sldId id="264" r:id="rId8"/>
    <p:sldId id="265" r:id="rId9"/>
    <p:sldId id="262" r:id="rId10"/>
    <p:sldId id="258"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10/11/2018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10/11/2018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8E43D-468C-4944-B608-3293095411D2}"/>
              </a:ext>
            </a:extLst>
          </p:cNvPr>
          <p:cNvSpPr>
            <a:spLocks noGrp="1"/>
          </p:cNvSpPr>
          <p:nvPr>
            <p:ph type="ctrTitle"/>
          </p:nvPr>
        </p:nvSpPr>
        <p:spPr/>
        <p:txBody>
          <a:bodyPr/>
          <a:lstStyle/>
          <a:p>
            <a:r>
              <a:rPr lang="nl-NL" dirty="0"/>
              <a:t>Uitwisselen van gegevens</a:t>
            </a:r>
          </a:p>
        </p:txBody>
      </p:sp>
      <p:sp>
        <p:nvSpPr>
          <p:cNvPr id="3" name="Ondertitel 2">
            <a:extLst>
              <a:ext uri="{FF2B5EF4-FFF2-40B4-BE49-F238E27FC236}">
                <a16:creationId xmlns:a16="http://schemas.microsoft.com/office/drawing/2014/main" id="{F2C13B8F-0C1F-4841-A24F-3374FCCE060C}"/>
              </a:ext>
            </a:extLst>
          </p:cNvPr>
          <p:cNvSpPr>
            <a:spLocks noGrp="1"/>
          </p:cNvSpPr>
          <p:nvPr>
            <p:ph type="subTitle" idx="1"/>
          </p:nvPr>
        </p:nvSpPr>
        <p:spPr>
          <a:xfrm>
            <a:off x="680322" y="4394039"/>
            <a:ext cx="8144134" cy="1729924"/>
          </a:xfrm>
        </p:spPr>
        <p:txBody>
          <a:bodyPr>
            <a:normAutofit fontScale="92500" lnSpcReduction="10000"/>
          </a:bodyPr>
          <a:lstStyle/>
          <a:p>
            <a:r>
              <a:rPr lang="nl-NL" dirty="0"/>
              <a:t>Bart van der Sloot</a:t>
            </a:r>
          </a:p>
          <a:p>
            <a:r>
              <a:rPr lang="nl-NL" dirty="0"/>
              <a:t>Senior Onderzoeker</a:t>
            </a:r>
          </a:p>
          <a:p>
            <a:r>
              <a:rPr lang="en-US" dirty="0"/>
              <a:t>Tilburg Institute for Law, Technology, </a:t>
            </a:r>
            <a:br>
              <a:rPr lang="en-US" dirty="0"/>
            </a:br>
            <a:r>
              <a:rPr lang="en-US" dirty="0"/>
              <a:t>and Society (TILT), Tilburg University</a:t>
            </a:r>
          </a:p>
          <a:p>
            <a:r>
              <a:rPr lang="en-US" dirty="0">
                <a:hlinkClick r:id="rId2"/>
              </a:rPr>
              <a:t>www.bartvandersloot.nl</a:t>
            </a:r>
            <a:r>
              <a:rPr lang="en-US" dirty="0"/>
              <a:t> </a:t>
            </a:r>
            <a:endParaRPr lang="nl-NL" dirty="0"/>
          </a:p>
        </p:txBody>
      </p:sp>
    </p:spTree>
    <p:extLst>
      <p:ext uri="{BB962C8B-B14F-4D97-AF65-F5344CB8AC3E}">
        <p14:creationId xmlns:p14="http://schemas.microsoft.com/office/powerpoint/2010/main" val="47682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3ABE3-06E6-438C-8C6C-FE9521D2E774}"/>
              </a:ext>
            </a:extLst>
          </p:cNvPr>
          <p:cNvSpPr>
            <a:spLocks noGrp="1"/>
          </p:cNvSpPr>
          <p:nvPr>
            <p:ph type="title"/>
          </p:nvPr>
        </p:nvSpPr>
        <p:spPr/>
        <p:txBody>
          <a:bodyPr/>
          <a:lstStyle/>
          <a:p>
            <a:r>
              <a:rPr lang="nl-NL" dirty="0"/>
              <a:t>Doorspelen van gegevens</a:t>
            </a:r>
          </a:p>
        </p:txBody>
      </p:sp>
      <p:pic>
        <p:nvPicPr>
          <p:cNvPr id="5122" name="Picture 2" descr="Afbeeldingsresultaat voor open overheid">
            <a:extLst>
              <a:ext uri="{FF2B5EF4-FFF2-40B4-BE49-F238E27FC236}">
                <a16:creationId xmlns:a16="http://schemas.microsoft.com/office/drawing/2014/main" id="{A2855AC8-05F0-40F2-BE94-BBDD1DD24D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1250" y="2336800"/>
            <a:ext cx="5670195" cy="425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2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F2316-041C-44B2-9915-497DA4844471}"/>
              </a:ext>
            </a:extLst>
          </p:cNvPr>
          <p:cNvSpPr>
            <a:spLocks noGrp="1"/>
          </p:cNvSpPr>
          <p:nvPr>
            <p:ph type="title"/>
          </p:nvPr>
        </p:nvSpPr>
        <p:spPr/>
        <p:txBody>
          <a:bodyPr/>
          <a:lstStyle/>
          <a:p>
            <a:r>
              <a:rPr lang="nl-NL" dirty="0"/>
              <a:t>Mogelijke voordelen</a:t>
            </a:r>
          </a:p>
        </p:txBody>
      </p:sp>
      <p:sp>
        <p:nvSpPr>
          <p:cNvPr id="3" name="Tijdelijke aanduiding voor inhoud 2">
            <a:extLst>
              <a:ext uri="{FF2B5EF4-FFF2-40B4-BE49-F238E27FC236}">
                <a16:creationId xmlns:a16="http://schemas.microsoft.com/office/drawing/2014/main" id="{79B291B2-96C5-4FDC-848A-7900CDAE19E4}"/>
              </a:ext>
            </a:extLst>
          </p:cNvPr>
          <p:cNvSpPr>
            <a:spLocks noGrp="1"/>
          </p:cNvSpPr>
          <p:nvPr>
            <p:ph idx="1"/>
          </p:nvPr>
        </p:nvSpPr>
        <p:spPr/>
        <p:txBody>
          <a:bodyPr/>
          <a:lstStyle/>
          <a:p>
            <a:r>
              <a:rPr lang="nl-NL" dirty="0"/>
              <a:t>Meer relevante informatie ter beschikking</a:t>
            </a:r>
          </a:p>
          <a:p>
            <a:r>
              <a:rPr lang="nl-NL" dirty="0"/>
              <a:t>Relevante informatie sneller ter beschikking</a:t>
            </a:r>
          </a:p>
          <a:p>
            <a:r>
              <a:rPr lang="nl-NL" dirty="0"/>
              <a:t>Informatie kan een twee leven leiden</a:t>
            </a:r>
          </a:p>
          <a:p>
            <a:r>
              <a:rPr lang="nl-NL" dirty="0"/>
              <a:t>Participatie en samenwerking</a:t>
            </a:r>
          </a:p>
        </p:txBody>
      </p:sp>
    </p:spTree>
    <p:extLst>
      <p:ext uri="{BB962C8B-B14F-4D97-AF65-F5344CB8AC3E}">
        <p14:creationId xmlns:p14="http://schemas.microsoft.com/office/powerpoint/2010/main" val="212320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92B5-A616-4BCF-A818-316D7CCB0B13}"/>
              </a:ext>
            </a:extLst>
          </p:cNvPr>
          <p:cNvSpPr>
            <a:spLocks noGrp="1"/>
          </p:cNvSpPr>
          <p:nvPr>
            <p:ph type="title"/>
          </p:nvPr>
        </p:nvSpPr>
        <p:spPr/>
        <p:txBody>
          <a:bodyPr/>
          <a:lstStyle/>
          <a:p>
            <a:r>
              <a:rPr lang="nl-NL" dirty="0"/>
              <a:t>Mogelijke nadelen</a:t>
            </a:r>
          </a:p>
        </p:txBody>
      </p:sp>
      <p:sp>
        <p:nvSpPr>
          <p:cNvPr id="3" name="Tijdelijke aanduiding voor inhoud 2">
            <a:extLst>
              <a:ext uri="{FF2B5EF4-FFF2-40B4-BE49-F238E27FC236}">
                <a16:creationId xmlns:a16="http://schemas.microsoft.com/office/drawing/2014/main" id="{815C483C-5A24-4F4A-BE52-4008597E5EA7}"/>
              </a:ext>
            </a:extLst>
          </p:cNvPr>
          <p:cNvSpPr>
            <a:spLocks noGrp="1"/>
          </p:cNvSpPr>
          <p:nvPr>
            <p:ph idx="1"/>
          </p:nvPr>
        </p:nvSpPr>
        <p:spPr>
          <a:xfrm>
            <a:off x="680321" y="2265028"/>
            <a:ext cx="9613861" cy="4253218"/>
          </a:xfrm>
        </p:spPr>
        <p:txBody>
          <a:bodyPr>
            <a:normAutofit lnSpcReduction="10000"/>
          </a:bodyPr>
          <a:lstStyle/>
          <a:p>
            <a:pPr marL="457200" indent="-457200">
              <a:buAutoNum type="arabicPeriod"/>
            </a:pPr>
            <a:r>
              <a:rPr lang="nl-NL" dirty="0"/>
              <a:t>Data kwaliteit &amp; kwaliteit van beslissingen onzeker</a:t>
            </a:r>
          </a:p>
          <a:p>
            <a:pPr marL="457200" indent="-457200">
              <a:buAutoNum type="arabicPeriod"/>
            </a:pPr>
            <a:r>
              <a:rPr lang="nl-NL" dirty="0"/>
              <a:t>Gebruik maken van illegitiem verkregen data</a:t>
            </a:r>
          </a:p>
          <a:p>
            <a:pPr marL="457200" indent="-457200">
              <a:buAutoNum type="arabicPeriod"/>
            </a:pPr>
            <a:r>
              <a:rPr lang="nl-NL" dirty="0"/>
              <a:t>Omzeilen van wettelijke restricties</a:t>
            </a:r>
          </a:p>
          <a:p>
            <a:pPr marL="457200" indent="-457200">
              <a:buAutoNum type="arabicPeriod"/>
            </a:pPr>
            <a:r>
              <a:rPr lang="nl-NL" dirty="0"/>
              <a:t>Machtiger maken van private partijen</a:t>
            </a:r>
          </a:p>
          <a:p>
            <a:pPr marL="457200" indent="-457200">
              <a:buAutoNum type="arabicPeriod"/>
            </a:pPr>
            <a:r>
              <a:rPr lang="nl-NL" dirty="0"/>
              <a:t>Doelbindingsprincipe</a:t>
            </a:r>
          </a:p>
          <a:p>
            <a:pPr marL="457200" indent="-457200">
              <a:buAutoNum type="arabicPeriod"/>
            </a:pPr>
            <a:r>
              <a:rPr lang="nl-NL" dirty="0"/>
              <a:t>Hoe meer partijen toegang hebben, hoe onveiliger de data zijn</a:t>
            </a:r>
          </a:p>
          <a:p>
            <a:pPr marL="457200" indent="-457200">
              <a:buAutoNum type="arabicPeriod"/>
            </a:pPr>
            <a:r>
              <a:rPr lang="nl-NL" dirty="0"/>
              <a:t>Overheid wordt waterdrager voor het bedrijfsleven</a:t>
            </a:r>
          </a:p>
          <a:p>
            <a:pPr marL="457200" indent="-457200">
              <a:buAutoNum type="arabicPeriod"/>
            </a:pPr>
            <a:r>
              <a:rPr lang="nl-NL" dirty="0"/>
              <a:t>Democratie en </a:t>
            </a:r>
            <a:r>
              <a:rPr lang="nl-NL"/>
              <a:t>rechtstaat worden </a:t>
            </a:r>
            <a:r>
              <a:rPr lang="nl-NL" dirty="0"/>
              <a:t>uitgehold</a:t>
            </a:r>
          </a:p>
          <a:p>
            <a:pPr marL="457200" indent="-457200">
              <a:buAutoNum type="arabicPeriod"/>
            </a:pPr>
            <a:r>
              <a:rPr lang="nl-NL" dirty="0"/>
              <a:t>De uitzondering wordt de regel</a:t>
            </a:r>
          </a:p>
          <a:p>
            <a:pPr marL="457200" indent="-457200">
              <a:buAutoNum type="arabicPeriod"/>
            </a:pPr>
            <a:r>
              <a:rPr lang="nl-NL" dirty="0"/>
              <a:t>Vaak niet effectief</a:t>
            </a:r>
          </a:p>
          <a:p>
            <a:pPr marL="457200" indent="-457200">
              <a:buAutoNum type="arabicPeriod"/>
            </a:pPr>
            <a:endParaRPr lang="nl-NL" dirty="0"/>
          </a:p>
          <a:p>
            <a:pPr marL="0" indent="0">
              <a:buNone/>
            </a:pPr>
            <a:endParaRPr lang="nl-NL" dirty="0"/>
          </a:p>
        </p:txBody>
      </p:sp>
    </p:spTree>
    <p:extLst>
      <p:ext uri="{BB962C8B-B14F-4D97-AF65-F5344CB8AC3E}">
        <p14:creationId xmlns:p14="http://schemas.microsoft.com/office/powerpoint/2010/main" val="4083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AA4D6-5931-4E69-A811-89339579642B}"/>
              </a:ext>
            </a:extLst>
          </p:cNvPr>
          <p:cNvSpPr>
            <a:spLocks noGrp="1"/>
          </p:cNvSpPr>
          <p:nvPr>
            <p:ph type="title"/>
          </p:nvPr>
        </p:nvSpPr>
        <p:spPr/>
        <p:txBody>
          <a:bodyPr/>
          <a:lstStyle/>
          <a:p>
            <a:r>
              <a:rPr lang="nl-NL" dirty="0"/>
              <a:t>Verkrijgen van gegevens</a:t>
            </a:r>
          </a:p>
        </p:txBody>
      </p:sp>
      <p:pic>
        <p:nvPicPr>
          <p:cNvPr id="1026" name="Picture 2" descr="Afbeeldingsresultaat voor nsa">
            <a:extLst>
              <a:ext uri="{FF2B5EF4-FFF2-40B4-BE49-F238E27FC236}">
                <a16:creationId xmlns:a16="http://schemas.microsoft.com/office/drawing/2014/main" id="{C8382575-C4DF-4231-AB0C-564912E45D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645" y="2336800"/>
            <a:ext cx="5196632" cy="415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3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AA4D6-5931-4E69-A811-89339579642B}"/>
              </a:ext>
            </a:extLst>
          </p:cNvPr>
          <p:cNvSpPr>
            <a:spLocks noGrp="1"/>
          </p:cNvSpPr>
          <p:nvPr>
            <p:ph type="title"/>
          </p:nvPr>
        </p:nvSpPr>
        <p:spPr/>
        <p:txBody>
          <a:bodyPr/>
          <a:lstStyle/>
          <a:p>
            <a:r>
              <a:rPr lang="nl-NL" dirty="0"/>
              <a:t>Verkrijgen van gegevens</a:t>
            </a:r>
          </a:p>
        </p:txBody>
      </p:sp>
      <p:pic>
        <p:nvPicPr>
          <p:cNvPr id="3" name="Afbeelding 2">
            <a:extLst>
              <a:ext uri="{FF2B5EF4-FFF2-40B4-BE49-F238E27FC236}">
                <a16:creationId xmlns:a16="http://schemas.microsoft.com/office/drawing/2014/main" id="{B88AB98D-67A7-488F-A946-AB45555D27DB}"/>
              </a:ext>
            </a:extLst>
          </p:cNvPr>
          <p:cNvPicPr>
            <a:picLocks noChangeAspect="1"/>
          </p:cNvPicPr>
          <p:nvPr/>
        </p:nvPicPr>
        <p:blipFill>
          <a:blip r:embed="rId2"/>
          <a:stretch>
            <a:fillRect/>
          </a:stretch>
        </p:blipFill>
        <p:spPr>
          <a:xfrm>
            <a:off x="2692076" y="2040702"/>
            <a:ext cx="6229350" cy="4586734"/>
          </a:xfrm>
          <a:prstGeom prst="rect">
            <a:avLst/>
          </a:prstGeom>
        </p:spPr>
      </p:pic>
    </p:spTree>
    <p:extLst>
      <p:ext uri="{BB962C8B-B14F-4D97-AF65-F5344CB8AC3E}">
        <p14:creationId xmlns:p14="http://schemas.microsoft.com/office/powerpoint/2010/main" val="146204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AA4D6-5931-4E69-A811-89339579642B}"/>
              </a:ext>
            </a:extLst>
          </p:cNvPr>
          <p:cNvSpPr>
            <a:spLocks noGrp="1"/>
          </p:cNvSpPr>
          <p:nvPr>
            <p:ph type="title"/>
          </p:nvPr>
        </p:nvSpPr>
        <p:spPr/>
        <p:txBody>
          <a:bodyPr/>
          <a:lstStyle/>
          <a:p>
            <a:r>
              <a:rPr lang="nl-NL" dirty="0"/>
              <a:t>Verkrijgen van gegevens</a:t>
            </a:r>
          </a:p>
        </p:txBody>
      </p:sp>
      <p:pic>
        <p:nvPicPr>
          <p:cNvPr id="3074" name="Picture 2" descr="Afbeeldingsresultaat voor smart cities">
            <a:extLst>
              <a:ext uri="{FF2B5EF4-FFF2-40B4-BE49-F238E27FC236}">
                <a16:creationId xmlns:a16="http://schemas.microsoft.com/office/drawing/2014/main" id="{0B08D77C-FF0A-41CD-B67A-3D996D4B4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043209"/>
            <a:ext cx="8905935" cy="460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9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37BDA-3F02-4624-B50C-4478BCF9A42D}"/>
              </a:ext>
            </a:extLst>
          </p:cNvPr>
          <p:cNvSpPr>
            <a:spLocks noGrp="1"/>
          </p:cNvSpPr>
          <p:nvPr>
            <p:ph type="title"/>
          </p:nvPr>
        </p:nvSpPr>
        <p:spPr/>
        <p:txBody>
          <a:bodyPr/>
          <a:lstStyle/>
          <a:p>
            <a:r>
              <a:rPr lang="nl-NL" dirty="0"/>
              <a:t>Verkrijgen van gegevens</a:t>
            </a:r>
          </a:p>
        </p:txBody>
      </p:sp>
      <p:pic>
        <p:nvPicPr>
          <p:cNvPr id="1028" name="Picture 4" descr="Afbeeldingsresultaat voor internet scraping">
            <a:extLst>
              <a:ext uri="{FF2B5EF4-FFF2-40B4-BE49-F238E27FC236}">
                <a16:creationId xmlns:a16="http://schemas.microsoft.com/office/drawing/2014/main" id="{E7C8A0DB-FFB7-4316-8AE8-C4D4300E9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884" y="2209101"/>
            <a:ext cx="7987893" cy="434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6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AA4D6-5931-4E69-A811-89339579642B}"/>
              </a:ext>
            </a:extLst>
          </p:cNvPr>
          <p:cNvSpPr>
            <a:spLocks noGrp="1"/>
          </p:cNvSpPr>
          <p:nvPr>
            <p:ph type="title"/>
          </p:nvPr>
        </p:nvSpPr>
        <p:spPr/>
        <p:txBody>
          <a:bodyPr/>
          <a:lstStyle/>
          <a:p>
            <a:r>
              <a:rPr lang="nl-NL" dirty="0"/>
              <a:t>Verkrijgen van gegevens</a:t>
            </a:r>
          </a:p>
        </p:txBody>
      </p:sp>
      <p:sp>
        <p:nvSpPr>
          <p:cNvPr id="4" name="Tijdelijke aanduiding voor inhoud 3">
            <a:extLst>
              <a:ext uri="{FF2B5EF4-FFF2-40B4-BE49-F238E27FC236}">
                <a16:creationId xmlns:a16="http://schemas.microsoft.com/office/drawing/2014/main" id="{9C9A8F40-DE6D-4225-90A2-89B6929FF53D}"/>
              </a:ext>
            </a:extLst>
          </p:cNvPr>
          <p:cNvSpPr>
            <a:spLocks noGrp="1"/>
          </p:cNvSpPr>
          <p:nvPr>
            <p:ph idx="1"/>
          </p:nvPr>
        </p:nvSpPr>
        <p:spPr/>
        <p:txBody>
          <a:bodyPr/>
          <a:lstStyle/>
          <a:p>
            <a:r>
              <a:rPr lang="nl-NL" b="1" dirty="0"/>
              <a:t>Samen Zoeken</a:t>
            </a:r>
          </a:p>
          <a:p>
            <a:r>
              <a:rPr lang="nl-NL" dirty="0"/>
              <a:t>Een andere applicatie die momenteel in ontwikkeling is, is de app ‘Samen zoeken’. Met deze applicatie kan de burger helpen met een vermissing. Op een kaart kan de politie zien waar burgers al hebben gezocht, zodat het zoekgebied beter </a:t>
            </a:r>
            <a:r>
              <a:rPr lang="nl-NL" dirty="0" err="1"/>
              <a:t>afgekaderd</a:t>
            </a:r>
            <a:r>
              <a:rPr lang="nl-NL" dirty="0"/>
              <a:t> kan worden. Gebruikers kunnen de politie tevens foto’s van spullen doorsturen waarbij bruikbare tips beloond kunnen worden met prijzen en punten.</a:t>
            </a:r>
          </a:p>
          <a:p>
            <a:endParaRPr lang="nl-NL" dirty="0"/>
          </a:p>
        </p:txBody>
      </p:sp>
    </p:spTree>
    <p:extLst>
      <p:ext uri="{BB962C8B-B14F-4D97-AF65-F5344CB8AC3E}">
        <p14:creationId xmlns:p14="http://schemas.microsoft.com/office/powerpoint/2010/main" val="55124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AA4D6-5931-4E69-A811-89339579642B}"/>
              </a:ext>
            </a:extLst>
          </p:cNvPr>
          <p:cNvSpPr>
            <a:spLocks noGrp="1"/>
          </p:cNvSpPr>
          <p:nvPr>
            <p:ph type="title"/>
          </p:nvPr>
        </p:nvSpPr>
        <p:spPr/>
        <p:txBody>
          <a:bodyPr/>
          <a:lstStyle/>
          <a:p>
            <a:r>
              <a:rPr lang="nl-NL" dirty="0"/>
              <a:t>Doorspelen van gegevens</a:t>
            </a:r>
          </a:p>
        </p:txBody>
      </p:sp>
      <p:sp>
        <p:nvSpPr>
          <p:cNvPr id="4" name="Tijdelijke aanduiding voor inhoud 3">
            <a:extLst>
              <a:ext uri="{FF2B5EF4-FFF2-40B4-BE49-F238E27FC236}">
                <a16:creationId xmlns:a16="http://schemas.microsoft.com/office/drawing/2014/main" id="{CA546EFC-97B0-4CAC-8018-9466220C86DF}"/>
              </a:ext>
            </a:extLst>
          </p:cNvPr>
          <p:cNvSpPr>
            <a:spLocks noGrp="1"/>
          </p:cNvSpPr>
          <p:nvPr>
            <p:ph idx="1"/>
          </p:nvPr>
        </p:nvSpPr>
        <p:spPr/>
        <p:txBody>
          <a:bodyPr/>
          <a:lstStyle/>
          <a:p>
            <a:pPr fontAlgn="base"/>
            <a:r>
              <a:rPr lang="en-US" b="1" dirty="0"/>
              <a:t>How the NSA ranks its international spying partners</a:t>
            </a:r>
          </a:p>
          <a:p>
            <a:pPr fontAlgn="base"/>
            <a:r>
              <a:rPr lang="en-US" dirty="0"/>
              <a:t>Although the Five Eyes agencies are its closest partners, the NSA has relationships with at least three more rounds of eyeballs.</a:t>
            </a:r>
          </a:p>
          <a:p>
            <a:pPr fontAlgn="base"/>
            <a:r>
              <a:rPr lang="en-US" dirty="0"/>
              <a:t>Next in line is the so-called Nine Eyes partnership. That brings Denmark, France, the Netherlands, and Norway into the fold. It’s not clear from the reports what level of access or intelligence sharing separates these two tiers.</a:t>
            </a:r>
          </a:p>
          <a:p>
            <a:endParaRPr lang="nl-NL" dirty="0"/>
          </a:p>
        </p:txBody>
      </p:sp>
    </p:spTree>
    <p:extLst>
      <p:ext uri="{BB962C8B-B14F-4D97-AF65-F5344CB8AC3E}">
        <p14:creationId xmlns:p14="http://schemas.microsoft.com/office/powerpoint/2010/main" val="290447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60447-29EC-42B7-B8B0-C6C416D0A931}"/>
              </a:ext>
            </a:extLst>
          </p:cNvPr>
          <p:cNvSpPr>
            <a:spLocks noGrp="1"/>
          </p:cNvSpPr>
          <p:nvPr>
            <p:ph type="title"/>
          </p:nvPr>
        </p:nvSpPr>
        <p:spPr/>
        <p:txBody>
          <a:bodyPr/>
          <a:lstStyle/>
          <a:p>
            <a:r>
              <a:rPr lang="nl-NL" dirty="0"/>
              <a:t>Doorspelen van gegevens</a:t>
            </a:r>
          </a:p>
        </p:txBody>
      </p:sp>
      <p:sp>
        <p:nvSpPr>
          <p:cNvPr id="3" name="Tijdelijke aanduiding voor inhoud 2">
            <a:extLst>
              <a:ext uri="{FF2B5EF4-FFF2-40B4-BE49-F238E27FC236}">
                <a16:creationId xmlns:a16="http://schemas.microsoft.com/office/drawing/2014/main" id="{C77CF116-1F5F-45FA-B058-EE63639D5AD9}"/>
              </a:ext>
            </a:extLst>
          </p:cNvPr>
          <p:cNvSpPr>
            <a:spLocks noGrp="1"/>
          </p:cNvSpPr>
          <p:nvPr>
            <p:ph idx="1"/>
          </p:nvPr>
        </p:nvSpPr>
        <p:spPr/>
        <p:txBody>
          <a:bodyPr/>
          <a:lstStyle/>
          <a:p>
            <a:r>
              <a:rPr lang="nl-NL" dirty="0"/>
              <a:t>Wetsvoorstel gegevensverwerking door samenwerkingsverbanden</a:t>
            </a:r>
          </a:p>
          <a:p>
            <a:r>
              <a:rPr lang="nl-NL" dirty="0"/>
              <a:t>Met dit wetsvoorstel wordt beoogd de uitwisseling en verwerking van gegevens te verbeteren tussen instanties die met elkaar samenwerken bij de aanpak van bijvoorbeeld de bestrijding van ondermijnende criminaliteit, van verstoring van de openbare orde en veiligheid, of van misbruik van overheidsgeld en sociale voorzieningen.</a:t>
            </a:r>
          </a:p>
          <a:p>
            <a:endParaRPr lang="nl-NL" dirty="0"/>
          </a:p>
        </p:txBody>
      </p:sp>
    </p:spTree>
    <p:extLst>
      <p:ext uri="{BB962C8B-B14F-4D97-AF65-F5344CB8AC3E}">
        <p14:creationId xmlns:p14="http://schemas.microsoft.com/office/powerpoint/2010/main" val="183090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3ABE3-06E6-438C-8C6C-FE9521D2E774}"/>
              </a:ext>
            </a:extLst>
          </p:cNvPr>
          <p:cNvSpPr>
            <a:spLocks noGrp="1"/>
          </p:cNvSpPr>
          <p:nvPr>
            <p:ph type="title"/>
          </p:nvPr>
        </p:nvSpPr>
        <p:spPr/>
        <p:txBody>
          <a:bodyPr/>
          <a:lstStyle/>
          <a:p>
            <a:r>
              <a:rPr lang="nl-NL" dirty="0"/>
              <a:t>Doorspelen van gegevens</a:t>
            </a:r>
          </a:p>
        </p:txBody>
      </p:sp>
      <p:pic>
        <p:nvPicPr>
          <p:cNvPr id="6146" name="Picture 2" descr="Gerelateerde afbeelding">
            <a:extLst>
              <a:ext uri="{FF2B5EF4-FFF2-40B4-BE49-F238E27FC236}">
                <a16:creationId xmlns:a16="http://schemas.microsoft.com/office/drawing/2014/main" id="{EF36901F-ACE7-443B-8EDE-2897F01F6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624" y="2060669"/>
            <a:ext cx="4320073" cy="432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14462"/>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55</TotalTime>
  <Words>315</Words>
  <Application>Microsoft Office PowerPoint</Application>
  <PresentationFormat>Breedbeeld</PresentationFormat>
  <Paragraphs>37</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Trebuchet MS</vt:lpstr>
      <vt:lpstr>Berlijn</vt:lpstr>
      <vt:lpstr>Uitwisselen van gegevens</vt:lpstr>
      <vt:lpstr>Verkrijgen van gegevens</vt:lpstr>
      <vt:lpstr>Verkrijgen van gegevens</vt:lpstr>
      <vt:lpstr>Verkrijgen van gegevens</vt:lpstr>
      <vt:lpstr>Verkrijgen van gegevens</vt:lpstr>
      <vt:lpstr>Verkrijgen van gegevens</vt:lpstr>
      <vt:lpstr>Doorspelen van gegevens</vt:lpstr>
      <vt:lpstr>Doorspelen van gegevens</vt:lpstr>
      <vt:lpstr>Doorspelen van gegevens</vt:lpstr>
      <vt:lpstr>Doorspelen van gegevens</vt:lpstr>
      <vt:lpstr>Mogelijke voordelen</vt:lpstr>
      <vt:lpstr>Mogelijke nadelen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Uitwisselen van gegevens</dc:title>
  <dc:creator>Bart Van der Sloot</dc:creator>
  <cp:lastModifiedBy>Bart Van der Sloot</cp:lastModifiedBy>
  <cp:revision>18</cp:revision>
  <dcterms:created xsi:type="dcterms:W3CDTF">2018-10-11T14:23:29Z</dcterms:created>
  <dcterms:modified xsi:type="dcterms:W3CDTF">2018-10-11T15:27:49Z</dcterms:modified>
</cp:coreProperties>
</file>