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433" r:id="rId5"/>
    <p:sldId id="260" r:id="rId6"/>
    <p:sldId id="340" r:id="rId7"/>
    <p:sldId id="334" r:id="rId8"/>
    <p:sldId id="333" r:id="rId9"/>
    <p:sldId id="338" r:id="rId10"/>
    <p:sldId id="336" r:id="rId11"/>
    <p:sldId id="341" r:id="rId12"/>
    <p:sldId id="337" r:id="rId13"/>
    <p:sldId id="342" r:id="rId14"/>
    <p:sldId id="343" r:id="rId15"/>
    <p:sldId id="344" r:id="rId16"/>
    <p:sldId id="345" r:id="rId17"/>
    <p:sldId id="346" r:id="rId18"/>
    <p:sldId id="347" r:id="rId19"/>
    <p:sldId id="349" r:id="rId20"/>
    <p:sldId id="348" r:id="rId21"/>
    <p:sldId id="362" r:id="rId22"/>
    <p:sldId id="350" r:id="rId23"/>
    <p:sldId id="351" r:id="rId24"/>
    <p:sldId id="352" r:id="rId25"/>
    <p:sldId id="355" r:id="rId26"/>
    <p:sldId id="356" r:id="rId27"/>
    <p:sldId id="353" r:id="rId28"/>
    <p:sldId id="357" r:id="rId29"/>
    <p:sldId id="354" r:id="rId30"/>
    <p:sldId id="358" r:id="rId31"/>
    <p:sldId id="359" r:id="rId32"/>
    <p:sldId id="360" r:id="rId33"/>
    <p:sldId id="361" r:id="rId34"/>
    <p:sldId id="267" r:id="rId35"/>
    <p:sldId id="282" r:id="rId36"/>
    <p:sldId id="365" r:id="rId37"/>
    <p:sldId id="363" r:id="rId38"/>
    <p:sldId id="364" r:id="rId39"/>
    <p:sldId id="366" r:id="rId40"/>
    <p:sldId id="367" r:id="rId41"/>
    <p:sldId id="368" r:id="rId42"/>
    <p:sldId id="369" r:id="rId43"/>
    <p:sldId id="370" r:id="rId44"/>
    <p:sldId id="371" r:id="rId45"/>
    <p:sldId id="372" r:id="rId46"/>
    <p:sldId id="373" r:id="rId47"/>
    <p:sldId id="374" r:id="rId48"/>
    <p:sldId id="375" r:id="rId49"/>
    <p:sldId id="376" r:id="rId50"/>
    <p:sldId id="377" r:id="rId51"/>
    <p:sldId id="378" r:id="rId52"/>
    <p:sldId id="379" r:id="rId53"/>
    <p:sldId id="380" r:id="rId54"/>
    <p:sldId id="381" r:id="rId55"/>
    <p:sldId id="382" r:id="rId56"/>
    <p:sldId id="384" r:id="rId57"/>
    <p:sldId id="385" r:id="rId58"/>
    <p:sldId id="386" r:id="rId59"/>
    <p:sldId id="383" r:id="rId60"/>
    <p:sldId id="387" r:id="rId61"/>
    <p:sldId id="388" r:id="rId62"/>
    <p:sldId id="389" r:id="rId63"/>
    <p:sldId id="390" r:id="rId64"/>
    <p:sldId id="391" r:id="rId65"/>
    <p:sldId id="392" r:id="rId66"/>
    <p:sldId id="393" r:id="rId67"/>
    <p:sldId id="394" r:id="rId68"/>
    <p:sldId id="396" r:id="rId69"/>
    <p:sldId id="397" r:id="rId70"/>
    <p:sldId id="400" r:id="rId71"/>
    <p:sldId id="398" r:id="rId72"/>
    <p:sldId id="402" r:id="rId73"/>
    <p:sldId id="395" r:id="rId74"/>
    <p:sldId id="401" r:id="rId75"/>
    <p:sldId id="409" r:id="rId76"/>
    <p:sldId id="410" r:id="rId77"/>
    <p:sldId id="411" r:id="rId78"/>
    <p:sldId id="412" r:id="rId79"/>
    <p:sldId id="413" r:id="rId80"/>
    <p:sldId id="403" r:id="rId81"/>
    <p:sldId id="404" r:id="rId82"/>
    <p:sldId id="405" r:id="rId83"/>
    <p:sldId id="406" r:id="rId84"/>
    <p:sldId id="407" r:id="rId85"/>
    <p:sldId id="408" r:id="rId86"/>
    <p:sldId id="414" r:id="rId87"/>
    <p:sldId id="415" r:id="rId88"/>
    <p:sldId id="417" r:id="rId89"/>
    <p:sldId id="416" r:id="rId90"/>
    <p:sldId id="418" r:id="rId91"/>
    <p:sldId id="419" r:id="rId92"/>
    <p:sldId id="420" r:id="rId93"/>
    <p:sldId id="421" r:id="rId94"/>
    <p:sldId id="422" r:id="rId95"/>
    <p:sldId id="423" r:id="rId96"/>
    <p:sldId id="424" r:id="rId97"/>
    <p:sldId id="425" r:id="rId98"/>
    <p:sldId id="426" r:id="rId99"/>
    <p:sldId id="427" r:id="rId100"/>
    <p:sldId id="428" r:id="rId101"/>
    <p:sldId id="429" r:id="rId102"/>
    <p:sldId id="430" r:id="rId103"/>
    <p:sldId id="431" r:id="rId104"/>
    <p:sldId id="432" r:id="rId105"/>
    <p:sldId id="289" r:id="rId106"/>
    <p:sldId id="332" r:id="rId10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4" autoAdjust="0"/>
    <p:restoredTop sz="92846" autoAdjust="0"/>
  </p:normalViewPr>
  <p:slideViewPr>
    <p:cSldViewPr snapToGrid="0">
      <p:cViewPr>
        <p:scale>
          <a:sx n="100" d="100"/>
          <a:sy n="100" d="100"/>
        </p:scale>
        <p:origin x="174" y="-3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07" Type="http://schemas.openxmlformats.org/officeDocument/2006/relationships/slide" Target="slides/slide106.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102" Type="http://schemas.openxmlformats.org/officeDocument/2006/relationships/slide" Target="slides/slide101.xml"/><Relationship Id="rId110" Type="http://schemas.openxmlformats.org/officeDocument/2006/relationships/theme" Target="theme/theme1.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viewProps" Target="viewProps.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242851"/>
            <a:ext cx="8968084" cy="275942"/>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11716" y="4243845"/>
            <a:ext cx="3077108" cy="276940"/>
          </a:xfrm>
          <a:prstGeom prst="rect">
            <a:avLst/>
          </a:prstGeom>
        </p:spPr>
      </p:pic>
      <p:sp>
        <p:nvSpPr>
          <p:cNvPr id="9" name="Rectangle 8"/>
          <p:cNvSpPr/>
          <p:nvPr/>
        </p:nvSpPr>
        <p:spPr>
          <a:xfrm>
            <a:off x="0" y="2590078"/>
            <a:ext cx="8968085"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9111715" y="2590078"/>
            <a:ext cx="3077109"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80322" y="2733709"/>
            <a:ext cx="8144134" cy="1373070"/>
          </a:xfrm>
        </p:spPr>
        <p:txBody>
          <a:bodyPr anchor="b">
            <a:noAutofit/>
          </a:bodyPr>
          <a:lstStyle>
            <a:lvl1pPr algn="r">
              <a:defRPr sz="5400"/>
            </a:lvl1pPr>
          </a:lstStyle>
          <a:p>
            <a:r>
              <a:rPr lang="nl-NL"/>
              <a:t>Klik om stijl te bewerken</a:t>
            </a:r>
            <a:endParaRPr lang="en-US" dirty="0"/>
          </a:p>
        </p:txBody>
      </p:sp>
      <p:sp>
        <p:nvSpPr>
          <p:cNvPr id="3" name="Subtitle 2"/>
          <p:cNvSpPr>
            <a:spLocks noGrp="1"/>
          </p:cNvSpPr>
          <p:nvPr>
            <p:ph type="subTitle" idx="1"/>
          </p:nvPr>
        </p:nvSpPr>
        <p:spPr>
          <a:xfrm>
            <a:off x="680322" y="4394039"/>
            <a:ext cx="8144134" cy="1117687"/>
          </a:xfrm>
        </p:spPr>
        <p:txBody>
          <a:bodyPr>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endParaRPr lang="en-US" dirty="0"/>
          </a:p>
        </p:txBody>
      </p:sp>
      <p:sp>
        <p:nvSpPr>
          <p:cNvPr id="4" name="Date Placeholder 3"/>
          <p:cNvSpPr>
            <a:spLocks noGrp="1"/>
          </p:cNvSpPr>
          <p:nvPr>
            <p:ph type="dt" sz="half" idx="10"/>
          </p:nvPr>
        </p:nvSpPr>
        <p:spPr/>
        <p:txBody>
          <a:bodyPr/>
          <a:lstStyle/>
          <a:p>
            <a:fld id="{3663BBFF-77C1-4BF1-A3B2-2505841100BA}" type="datetimeFigureOut">
              <a:rPr lang="en-US" dirty="0"/>
              <a:t>1/15/2018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9255346" y="2750337"/>
            <a:ext cx="1171888" cy="1356442"/>
          </a:xfrm>
        </p:spPr>
        <p:txBody>
          <a:bodyPr/>
          <a:lstStyle/>
          <a:p>
            <a:fld id="{6D22F896-40B5-4ADD-8801-0D06FADFA095}" type="slidenum">
              <a:rPr lang="en-US" dirty="0"/>
              <a:t>‹nr.›</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sche afbeelding met bijschrift">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4711616"/>
            <a:ext cx="9613859" cy="453051"/>
          </a:xfrm>
        </p:spPr>
        <p:txBody>
          <a:bodyPr anchor="b">
            <a:normAutofit/>
          </a:bodyPr>
          <a:lstStyle>
            <a:lvl1pPr>
              <a:defRPr sz="2400"/>
            </a:lvl1pPr>
          </a:lstStyle>
          <a:p>
            <a:r>
              <a:rPr lang="nl-NL"/>
              <a:t>Klik om stijl te bewerken</a:t>
            </a:r>
            <a:endParaRPr lang="en-US" dirty="0"/>
          </a:p>
        </p:txBody>
      </p:sp>
      <p:sp>
        <p:nvSpPr>
          <p:cNvPr id="3" name="Picture Placeholder 2"/>
          <p:cNvSpPr>
            <a:spLocks noGrp="1" noChangeAspect="1"/>
          </p:cNvSpPr>
          <p:nvPr>
            <p:ph type="pic" idx="1"/>
          </p:nvPr>
        </p:nvSpPr>
        <p:spPr>
          <a:xfrm>
            <a:off x="680322" y="609597"/>
            <a:ext cx="9613859" cy="3589575"/>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l-NL"/>
              <a:t>Klik op het pictogram als u een afbeelding wilt toevoegen</a:t>
            </a:r>
            <a:endParaRPr lang="en-US" dirty="0"/>
          </a:p>
        </p:txBody>
      </p:sp>
      <p:sp>
        <p:nvSpPr>
          <p:cNvPr id="4" name="Text Placeholder 3"/>
          <p:cNvSpPr>
            <a:spLocks noGrp="1"/>
          </p:cNvSpPr>
          <p:nvPr>
            <p:ph type="body" sz="half" idx="2"/>
          </p:nvPr>
        </p:nvSpPr>
        <p:spPr>
          <a:xfrm>
            <a:off x="680319" y="5169583"/>
            <a:ext cx="9613862" cy="62297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Tekststijl van het model bewerken</a:t>
            </a:r>
          </a:p>
        </p:txBody>
      </p:sp>
      <p:sp>
        <p:nvSpPr>
          <p:cNvPr id="5" name="Date Placeholder 4"/>
          <p:cNvSpPr>
            <a:spLocks noGrp="1"/>
          </p:cNvSpPr>
          <p:nvPr>
            <p:ph type="dt" sz="half" idx="10"/>
          </p:nvPr>
        </p:nvSpPr>
        <p:spPr/>
        <p:txBody>
          <a:bodyPr/>
          <a:lstStyle/>
          <a:p>
            <a:fld id="{5EC93879-1153-42D3-8EC7-7A3CC94658D3}" type="datetimeFigureOut">
              <a:rPr lang="en-US" dirty="0"/>
              <a:t>1/15/2018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309"/>
            <a:ext cx="1154151" cy="1090789"/>
          </a:xfrm>
        </p:spPr>
        <p:txBody>
          <a:bodyPr/>
          <a:lstStyle/>
          <a:p>
            <a:fld id="{6D22F896-40B5-4ADD-8801-0D06FADFA095}" type="slidenum">
              <a:rPr lang="en-US" dirty="0"/>
              <a:t>‹nr.›</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el en bijschrift">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609597"/>
            <a:ext cx="9613858" cy="3592750"/>
          </a:xfrm>
        </p:spPr>
        <p:txBody>
          <a:bodyPr anchor="ctr"/>
          <a:lstStyle>
            <a:lvl1pPr>
              <a:defRPr sz="3200"/>
            </a:lvl1pPr>
          </a:lstStyle>
          <a:p>
            <a:r>
              <a:rPr lang="nl-NL"/>
              <a:t>Klik om stijl te bewerken</a:t>
            </a:r>
            <a:endParaRPr lang="en-US" dirty="0"/>
          </a:p>
        </p:txBody>
      </p:sp>
      <p:sp>
        <p:nvSpPr>
          <p:cNvPr id="4" name="Text Placeholder 3"/>
          <p:cNvSpPr>
            <a:spLocks noGrp="1"/>
          </p:cNvSpPr>
          <p:nvPr>
            <p:ph type="body" sz="half" idx="2"/>
          </p:nvPr>
        </p:nvSpPr>
        <p:spPr>
          <a:xfrm>
            <a:off x="680322" y="4711615"/>
            <a:ext cx="9613859" cy="1090789"/>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Tekststijl van het model bewerken</a:t>
            </a:r>
          </a:p>
        </p:txBody>
      </p:sp>
      <p:sp>
        <p:nvSpPr>
          <p:cNvPr id="5" name="Date Placeholder 4"/>
          <p:cNvSpPr>
            <a:spLocks noGrp="1"/>
          </p:cNvSpPr>
          <p:nvPr>
            <p:ph type="dt" sz="half" idx="10"/>
          </p:nvPr>
        </p:nvSpPr>
        <p:spPr/>
        <p:txBody>
          <a:bodyPr/>
          <a:lstStyle/>
          <a:p>
            <a:fld id="{382E1496-D8B1-4FDC-98A5-AD2561A2EE12}" type="datetimeFigureOut">
              <a:rPr lang="en-US" dirty="0"/>
              <a:t>1/15/2018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615"/>
            <a:ext cx="1154151" cy="1090789"/>
          </a:xfrm>
        </p:spPr>
        <p:txBody>
          <a:bodyPr/>
          <a:lstStyle/>
          <a:p>
            <a:fld id="{6D22F896-40B5-4ADD-8801-0D06FADFA095}" type="slidenum">
              <a:rPr lang="en-US" dirty="0"/>
              <a:t>‹nr.›</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eraat met bijschrift">
    <p:spTree>
      <p:nvGrpSpPr>
        <p:cNvPr id="1" name=""/>
        <p:cNvGrpSpPr/>
        <p:nvPr/>
      </p:nvGrpSpPr>
      <p:grpSpPr>
        <a:xfrm>
          <a:off x="0" y="0"/>
          <a:ext cx="0" cy="0"/>
          <a:chOff x="0" y="0"/>
          <a:chExt cx="0" cy="0"/>
        </a:xfrm>
      </p:grpSpPr>
      <p:pic>
        <p:nvPicPr>
          <p:cNvPr id="11" name="Picture 10"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3" name="Picture 12"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4" name="Rectangle 13"/>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127856" y="609598"/>
            <a:ext cx="8718877" cy="3036061"/>
          </a:xfrm>
        </p:spPr>
        <p:txBody>
          <a:bodyPr anchor="ctr"/>
          <a:lstStyle>
            <a:lvl1pPr>
              <a:defRPr sz="3200"/>
            </a:lvl1pPr>
          </a:lstStyle>
          <a:p>
            <a:r>
              <a:rPr lang="nl-NL"/>
              <a:t>Klik om stijl te bewerken</a:t>
            </a:r>
            <a:endParaRPr lang="en-US" dirty="0"/>
          </a:p>
        </p:txBody>
      </p:sp>
      <p:sp>
        <p:nvSpPr>
          <p:cNvPr id="12" name="Text Placeholder 3"/>
          <p:cNvSpPr>
            <a:spLocks noGrp="1"/>
          </p:cNvSpPr>
          <p:nvPr>
            <p:ph type="body" sz="half" idx="13"/>
          </p:nvPr>
        </p:nvSpPr>
        <p:spPr>
          <a:xfrm>
            <a:off x="1402288" y="3653379"/>
            <a:ext cx="815657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Tekststijl van het model bewerken</a:t>
            </a:r>
          </a:p>
        </p:txBody>
      </p:sp>
      <p:sp>
        <p:nvSpPr>
          <p:cNvPr id="4" name="Text Placeholder 3"/>
          <p:cNvSpPr>
            <a:spLocks noGrp="1"/>
          </p:cNvSpPr>
          <p:nvPr>
            <p:ph type="body" sz="half" idx="2"/>
          </p:nvPr>
        </p:nvSpPr>
        <p:spPr>
          <a:xfrm>
            <a:off x="680322" y="4711615"/>
            <a:ext cx="9613859" cy="1090789"/>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Tekststijl van het model bewerken</a:t>
            </a:r>
          </a:p>
        </p:txBody>
      </p:sp>
      <p:sp>
        <p:nvSpPr>
          <p:cNvPr id="5" name="Date Placeholder 4"/>
          <p:cNvSpPr>
            <a:spLocks noGrp="1"/>
          </p:cNvSpPr>
          <p:nvPr>
            <p:ph type="dt" sz="half" idx="10"/>
          </p:nvPr>
        </p:nvSpPr>
        <p:spPr/>
        <p:txBody>
          <a:bodyPr/>
          <a:lstStyle/>
          <a:p>
            <a:fld id="{08AD3855-5B08-4570-810C-DE4498675D2C}" type="datetimeFigureOut">
              <a:rPr lang="en-US" dirty="0"/>
              <a:t>1/15/2018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dirty="0"/>
              <a:t>‹nr.›</a:t>
            </a:fld>
            <a:endParaRPr lang="en-US" dirty="0"/>
          </a:p>
        </p:txBody>
      </p:sp>
      <p:sp>
        <p:nvSpPr>
          <p:cNvPr id="16" name="TextBox 15"/>
          <p:cNvSpPr txBox="1"/>
          <p:nvPr/>
        </p:nvSpPr>
        <p:spPr>
          <a:xfrm>
            <a:off x="583572" y="74811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7200" dirty="0">
                <a:solidFill>
                  <a:schemeClr val="tx1"/>
                </a:solidFill>
                <a:effectLst/>
              </a:rPr>
              <a:t>“</a:t>
            </a:r>
          </a:p>
        </p:txBody>
      </p:sp>
      <p:sp>
        <p:nvSpPr>
          <p:cNvPr id="17" name="TextBox 16"/>
          <p:cNvSpPr txBox="1"/>
          <p:nvPr/>
        </p:nvSpPr>
        <p:spPr>
          <a:xfrm>
            <a:off x="9662809" y="30335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72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amkaartje">
    <p:spTree>
      <p:nvGrpSpPr>
        <p:cNvPr id="1" name=""/>
        <p:cNvGrpSpPr/>
        <p:nvPr/>
      </p:nvGrpSpPr>
      <p:grpSpPr>
        <a:xfrm>
          <a:off x="0" y="0"/>
          <a:ext cx="0" cy="0"/>
          <a:chOff x="0" y="0"/>
          <a:chExt cx="0" cy="0"/>
        </a:xfrm>
      </p:grpSpPr>
      <p:pic>
        <p:nvPicPr>
          <p:cNvPr id="9" name="Picture 8"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0" name="Picture 9"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1" name="Rectangle 10"/>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4711615"/>
            <a:ext cx="9613862" cy="588535"/>
          </a:xfrm>
        </p:spPr>
        <p:txBody>
          <a:bodyPr anchor="b"/>
          <a:lstStyle>
            <a:lvl1pPr>
              <a:defRPr sz="3200"/>
            </a:lvl1pPr>
          </a:lstStyle>
          <a:p>
            <a:r>
              <a:rPr lang="nl-NL"/>
              <a:t>Klik om stijl te bewerken</a:t>
            </a:r>
            <a:endParaRPr lang="en-US" dirty="0"/>
          </a:p>
        </p:txBody>
      </p:sp>
      <p:sp>
        <p:nvSpPr>
          <p:cNvPr id="4" name="Text Placeholder 3"/>
          <p:cNvSpPr>
            <a:spLocks noGrp="1"/>
          </p:cNvSpPr>
          <p:nvPr>
            <p:ph type="body" sz="half" idx="2"/>
          </p:nvPr>
        </p:nvSpPr>
        <p:spPr>
          <a:xfrm>
            <a:off x="680320" y="5300149"/>
            <a:ext cx="9613862" cy="50225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Tekststijl van het model bewerken</a:t>
            </a:r>
          </a:p>
        </p:txBody>
      </p:sp>
      <p:sp>
        <p:nvSpPr>
          <p:cNvPr id="5" name="Date Placeholder 4"/>
          <p:cNvSpPr>
            <a:spLocks noGrp="1"/>
          </p:cNvSpPr>
          <p:nvPr>
            <p:ph type="dt" sz="half" idx="10"/>
          </p:nvPr>
        </p:nvSpPr>
        <p:spPr/>
        <p:txBody>
          <a:bodyPr/>
          <a:lstStyle/>
          <a:p>
            <a:fld id="{95FC1B1A-3400-4A09-B018-5620D6ADA4AF}" type="datetimeFigureOut">
              <a:rPr lang="en-US" dirty="0"/>
              <a:t>1/15/2018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dirty="0"/>
              <a:t>‹nr.›</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kolommen">
    <p:spTree>
      <p:nvGrpSpPr>
        <p:cNvPr id="1" name=""/>
        <p:cNvGrpSpPr/>
        <p:nvPr/>
      </p:nvGrpSpPr>
      <p:grpSpPr>
        <a:xfrm>
          <a:off x="0" y="0"/>
          <a:ext cx="0" cy="0"/>
          <a:chOff x="0" y="0"/>
          <a:chExt cx="0" cy="0"/>
        </a:xfrm>
      </p:grpSpPr>
      <p:pic>
        <p:nvPicPr>
          <p:cNvPr id="13" name="Picture 12"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4" name="Picture 13"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6" name="Rectangle 15"/>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Title 1"/>
          <p:cNvSpPr>
            <a:spLocks noGrp="1"/>
          </p:cNvSpPr>
          <p:nvPr>
            <p:ph type="title"/>
          </p:nvPr>
        </p:nvSpPr>
        <p:spPr>
          <a:xfrm>
            <a:off x="669222" y="753228"/>
            <a:ext cx="9624960" cy="1080938"/>
          </a:xfrm>
        </p:spPr>
        <p:txBody>
          <a:bodyPr/>
          <a:lstStyle/>
          <a:p>
            <a:r>
              <a:rPr lang="nl-NL"/>
              <a:t>Klik om stijl te bewerken</a:t>
            </a:r>
            <a:endParaRPr lang="en-US" dirty="0"/>
          </a:p>
        </p:txBody>
      </p:sp>
      <p:sp>
        <p:nvSpPr>
          <p:cNvPr id="7" name="Text Placeholder 2"/>
          <p:cNvSpPr>
            <a:spLocks noGrp="1"/>
          </p:cNvSpPr>
          <p:nvPr>
            <p:ph type="body" idx="1"/>
          </p:nvPr>
        </p:nvSpPr>
        <p:spPr>
          <a:xfrm>
            <a:off x="660946" y="2336873"/>
            <a:ext cx="3070034"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8" name="Text Placeholder 3"/>
          <p:cNvSpPr>
            <a:spLocks noGrp="1"/>
          </p:cNvSpPr>
          <p:nvPr>
            <p:ph type="body" sz="half" idx="15"/>
          </p:nvPr>
        </p:nvSpPr>
        <p:spPr>
          <a:xfrm>
            <a:off x="680322" y="3022673"/>
            <a:ext cx="3049702"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Tekststijl van het model bewerken</a:t>
            </a:r>
          </a:p>
        </p:txBody>
      </p:sp>
      <p:sp>
        <p:nvSpPr>
          <p:cNvPr id="9" name="Text Placeholder 4"/>
          <p:cNvSpPr>
            <a:spLocks noGrp="1"/>
          </p:cNvSpPr>
          <p:nvPr>
            <p:ph type="body" sz="quarter" idx="3"/>
          </p:nvPr>
        </p:nvSpPr>
        <p:spPr>
          <a:xfrm>
            <a:off x="3956025" y="233687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10" name="Text Placeholder 3"/>
          <p:cNvSpPr>
            <a:spLocks noGrp="1"/>
          </p:cNvSpPr>
          <p:nvPr>
            <p:ph type="body" sz="half" idx="16"/>
          </p:nvPr>
        </p:nvSpPr>
        <p:spPr>
          <a:xfrm>
            <a:off x="3945470" y="3022673"/>
            <a:ext cx="306324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Tekststijl van het model bewerken</a:t>
            </a:r>
          </a:p>
        </p:txBody>
      </p:sp>
      <p:sp>
        <p:nvSpPr>
          <p:cNvPr id="11" name="Text Placeholder 4"/>
          <p:cNvSpPr>
            <a:spLocks noGrp="1"/>
          </p:cNvSpPr>
          <p:nvPr>
            <p:ph type="body" sz="quarter" idx="13"/>
          </p:nvPr>
        </p:nvSpPr>
        <p:spPr>
          <a:xfrm>
            <a:off x="7224156" y="2336873"/>
            <a:ext cx="307002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12" name="Text Placeholder 3"/>
          <p:cNvSpPr>
            <a:spLocks noGrp="1"/>
          </p:cNvSpPr>
          <p:nvPr>
            <p:ph type="body" sz="half" idx="17"/>
          </p:nvPr>
        </p:nvSpPr>
        <p:spPr>
          <a:xfrm>
            <a:off x="7224156" y="3022673"/>
            <a:ext cx="3070025"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Tekststijl van het model bewerken</a:t>
            </a:r>
          </a:p>
        </p:txBody>
      </p:sp>
      <p:sp>
        <p:nvSpPr>
          <p:cNvPr id="3" name="Date Placeholder 2"/>
          <p:cNvSpPr>
            <a:spLocks noGrp="1"/>
          </p:cNvSpPr>
          <p:nvPr>
            <p:ph type="dt" sz="half" idx="10"/>
          </p:nvPr>
        </p:nvSpPr>
        <p:spPr/>
        <p:txBody>
          <a:bodyPr/>
          <a:lstStyle/>
          <a:p>
            <a:fld id="{333EE65E-8B04-4250-B4A9-5C65F355F1A2}" type="datetimeFigureOut">
              <a:rPr lang="en-US" dirty="0"/>
              <a:t>1/15/2018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Afbeelding-kolom">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Title 1"/>
          <p:cNvSpPr>
            <a:spLocks noGrp="1"/>
          </p:cNvSpPr>
          <p:nvPr>
            <p:ph type="title"/>
          </p:nvPr>
        </p:nvSpPr>
        <p:spPr>
          <a:xfrm>
            <a:off x="680322" y="753228"/>
            <a:ext cx="9613860" cy="1080938"/>
          </a:xfrm>
        </p:spPr>
        <p:txBody>
          <a:bodyPr/>
          <a:lstStyle/>
          <a:p>
            <a:r>
              <a:rPr lang="nl-NL"/>
              <a:t>Klik om stijl te bewerken</a:t>
            </a:r>
            <a:endParaRPr lang="en-US" dirty="0"/>
          </a:p>
        </p:txBody>
      </p:sp>
      <p:sp>
        <p:nvSpPr>
          <p:cNvPr id="19" name="Text Placeholder 2"/>
          <p:cNvSpPr>
            <a:spLocks noGrp="1"/>
          </p:cNvSpPr>
          <p:nvPr>
            <p:ph type="body" idx="1"/>
          </p:nvPr>
        </p:nvSpPr>
        <p:spPr>
          <a:xfrm>
            <a:off x="680318" y="4297503"/>
            <a:ext cx="30497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20" name="Picture Placeholder 2"/>
          <p:cNvSpPr>
            <a:spLocks noGrp="1" noChangeAspect="1"/>
          </p:cNvSpPr>
          <p:nvPr>
            <p:ph type="pic" idx="15"/>
          </p:nvPr>
        </p:nvSpPr>
        <p:spPr>
          <a:xfrm>
            <a:off x="680318" y="2336873"/>
            <a:ext cx="30497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l-NL"/>
              <a:t>Klik op het pictogram als u een afbeelding wilt toevoegen</a:t>
            </a:r>
            <a:endParaRPr lang="en-US" dirty="0"/>
          </a:p>
        </p:txBody>
      </p:sp>
      <p:sp>
        <p:nvSpPr>
          <p:cNvPr id="21" name="Text Placeholder 3"/>
          <p:cNvSpPr>
            <a:spLocks noGrp="1"/>
          </p:cNvSpPr>
          <p:nvPr>
            <p:ph type="body" sz="half" idx="18"/>
          </p:nvPr>
        </p:nvSpPr>
        <p:spPr>
          <a:xfrm>
            <a:off x="680318" y="4873765"/>
            <a:ext cx="3049705"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Tekststijl van het model bewerken</a:t>
            </a:r>
          </a:p>
        </p:txBody>
      </p:sp>
      <p:sp>
        <p:nvSpPr>
          <p:cNvPr id="22" name="Text Placeholder 4"/>
          <p:cNvSpPr>
            <a:spLocks noGrp="1"/>
          </p:cNvSpPr>
          <p:nvPr>
            <p:ph type="body" sz="quarter" idx="3"/>
          </p:nvPr>
        </p:nvSpPr>
        <p:spPr>
          <a:xfrm>
            <a:off x="3945471" y="429750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23" name="Picture Placeholder 2"/>
          <p:cNvSpPr>
            <a:spLocks noGrp="1" noChangeAspect="1"/>
          </p:cNvSpPr>
          <p:nvPr>
            <p:ph type="pic" idx="21"/>
          </p:nvPr>
        </p:nvSpPr>
        <p:spPr>
          <a:xfrm>
            <a:off x="3945470" y="2336873"/>
            <a:ext cx="306324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l-NL"/>
              <a:t>Klik op het pictogram als u een afbeelding wilt toevoegen</a:t>
            </a:r>
            <a:endParaRPr lang="en-US" dirty="0"/>
          </a:p>
        </p:txBody>
      </p:sp>
      <p:sp>
        <p:nvSpPr>
          <p:cNvPr id="24" name="Text Placeholder 3"/>
          <p:cNvSpPr>
            <a:spLocks noGrp="1"/>
          </p:cNvSpPr>
          <p:nvPr>
            <p:ph type="body" sz="half" idx="19"/>
          </p:nvPr>
        </p:nvSpPr>
        <p:spPr>
          <a:xfrm>
            <a:off x="3944117" y="4873764"/>
            <a:ext cx="3067297"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Tekststijl van het model bewerken</a:t>
            </a:r>
          </a:p>
        </p:txBody>
      </p:sp>
      <p:sp>
        <p:nvSpPr>
          <p:cNvPr id="25" name="Text Placeholder 4"/>
          <p:cNvSpPr>
            <a:spLocks noGrp="1"/>
          </p:cNvSpPr>
          <p:nvPr>
            <p:ph type="body" sz="quarter" idx="13"/>
          </p:nvPr>
        </p:nvSpPr>
        <p:spPr>
          <a:xfrm>
            <a:off x="7230678" y="4297503"/>
            <a:ext cx="30635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26" name="Picture Placeholder 2"/>
          <p:cNvSpPr>
            <a:spLocks noGrp="1" noChangeAspect="1"/>
          </p:cNvSpPr>
          <p:nvPr>
            <p:ph type="pic" idx="22"/>
          </p:nvPr>
        </p:nvSpPr>
        <p:spPr>
          <a:xfrm>
            <a:off x="7230677" y="2336873"/>
            <a:ext cx="30635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l-NL"/>
              <a:t>Klik op het pictogram als u een afbeelding wilt toevoegen</a:t>
            </a:r>
            <a:endParaRPr lang="en-US" dirty="0"/>
          </a:p>
        </p:txBody>
      </p:sp>
      <p:sp>
        <p:nvSpPr>
          <p:cNvPr id="27" name="Text Placeholder 3"/>
          <p:cNvSpPr>
            <a:spLocks noGrp="1"/>
          </p:cNvSpPr>
          <p:nvPr>
            <p:ph type="body" sz="half" idx="20"/>
          </p:nvPr>
        </p:nvSpPr>
        <p:spPr>
          <a:xfrm>
            <a:off x="7230553" y="4873762"/>
            <a:ext cx="3067563"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Tekststijl van het model bewerken</a:t>
            </a:r>
          </a:p>
        </p:txBody>
      </p:sp>
      <p:sp>
        <p:nvSpPr>
          <p:cNvPr id="3" name="Date Placeholder 2"/>
          <p:cNvSpPr>
            <a:spLocks noGrp="1"/>
          </p:cNvSpPr>
          <p:nvPr>
            <p:ph type="dt" sz="half" idx="10"/>
          </p:nvPr>
        </p:nvSpPr>
        <p:spPr/>
        <p:txBody>
          <a:bodyPr/>
          <a:lstStyle/>
          <a:p>
            <a:fld id="{84F5881F-8E44-4F15-AB98-80B7869E49CA}" type="datetimeFigureOut">
              <a:rPr lang="en-US" dirty="0"/>
              <a:t>1/15/2018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9" name="Rectangle 8"/>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lvl1pPr algn="r">
              <a:defRPr/>
            </a:lvl1pPr>
          </a:lstStyle>
          <a:p>
            <a:r>
              <a:rPr lang="nl-NL"/>
              <a:t>Klik om stijl te bewerken</a:t>
            </a:r>
            <a:endParaRPr lang="en-US" dirty="0"/>
          </a:p>
        </p:txBody>
      </p:sp>
      <p:sp>
        <p:nvSpPr>
          <p:cNvPr id="3" name="Vertical Text Placeholder 2"/>
          <p:cNvSpPr>
            <a:spLocks noGrp="1"/>
          </p:cNvSpPr>
          <p:nvPr>
            <p:ph type="body" orient="vert" idx="1"/>
          </p:nvPr>
        </p:nvSpPr>
        <p:spPr/>
        <p:txBody>
          <a:bodyPr vert="eaVert"/>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497D2069-43FA-49C5-9F0E-58E1EB237AEF}" type="datetimeFigureOut">
              <a:rPr lang="en-US" dirty="0"/>
              <a:t>1/15/2018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7" name="Rectangle 6"/>
          <p:cNvSpPr/>
          <p:nvPr/>
        </p:nvSpPr>
        <p:spPr>
          <a:xfrm rot="5400000">
            <a:off x="8116207" y="1869395"/>
            <a:ext cx="5106988"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rot="5400000">
            <a:off x="9868202" y="5372403"/>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10129231" y="609597"/>
            <a:ext cx="1073802" cy="4353760"/>
          </a:xfrm>
        </p:spPr>
        <p:txBody>
          <a:bodyPr vert="eaVert"/>
          <a:lstStyle/>
          <a:p>
            <a:r>
              <a:rPr lang="nl-NL"/>
              <a:t>Klik om stijl te bewerken</a:t>
            </a:r>
            <a:endParaRPr lang="en-US" dirty="0"/>
          </a:p>
        </p:txBody>
      </p:sp>
      <p:sp>
        <p:nvSpPr>
          <p:cNvPr id="3" name="Vertical Text Placeholder 2"/>
          <p:cNvSpPr>
            <a:spLocks noGrp="1"/>
          </p:cNvSpPr>
          <p:nvPr>
            <p:ph type="body" orient="vert" idx="1"/>
          </p:nvPr>
        </p:nvSpPr>
        <p:spPr>
          <a:xfrm>
            <a:off x="680322" y="609597"/>
            <a:ext cx="8870004" cy="5326589"/>
          </a:xfrm>
        </p:spPr>
        <p:txBody>
          <a:bodyPr vert="eaVert"/>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a:xfrm>
            <a:off x="6807126" y="5936187"/>
            <a:ext cx="2743200" cy="365125"/>
          </a:xfrm>
        </p:spPr>
        <p:txBody>
          <a:bodyPr/>
          <a:lstStyle/>
          <a:p>
            <a:fld id="{C05854CA-19F4-4771-B6A2-DA5C0742B220}" type="datetimeFigureOut">
              <a:rPr lang="en-US" dirty="0"/>
              <a:t>1/15/2018</a:t>
            </a:fld>
            <a:endParaRPr lang="en-US" dirty="0"/>
          </a:p>
        </p:txBody>
      </p:sp>
      <p:sp>
        <p:nvSpPr>
          <p:cNvPr id="5" name="Footer Placeholder 4"/>
          <p:cNvSpPr>
            <a:spLocks noGrp="1"/>
          </p:cNvSpPr>
          <p:nvPr>
            <p:ph type="ftr" sz="quarter" idx="11"/>
          </p:nvPr>
        </p:nvSpPr>
        <p:spPr>
          <a:xfrm>
            <a:off x="680321" y="5936188"/>
            <a:ext cx="6126805" cy="365125"/>
          </a:xfrm>
        </p:spPr>
        <p:txBody>
          <a:bodyPr/>
          <a:lstStyle/>
          <a:p>
            <a:endParaRPr lang="en-US" dirty="0"/>
          </a:p>
        </p:txBody>
      </p:sp>
      <p:sp>
        <p:nvSpPr>
          <p:cNvPr id="6" name="Slide Number Placeholder 5"/>
          <p:cNvSpPr>
            <a:spLocks noGrp="1"/>
          </p:cNvSpPr>
          <p:nvPr>
            <p:ph type="sldNum" sz="quarter" idx="12"/>
          </p:nvPr>
        </p:nvSpPr>
        <p:spPr>
          <a:xfrm>
            <a:off x="10097550" y="5398633"/>
            <a:ext cx="1154151" cy="1090789"/>
          </a:xfrm>
        </p:spPr>
        <p:txBody>
          <a:bodyPr anchor="t"/>
          <a:lstStyle>
            <a:lvl1pPr algn="ctr">
              <a:defRPr/>
            </a:lvl1pPr>
          </a:lstStyle>
          <a:p>
            <a:fld id="{6D22F896-40B5-4ADD-8801-0D06FADFA095}" type="slidenum">
              <a:rPr lang="en-US" dirty="0"/>
              <a:pPr/>
              <a:t>‹nr.›</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nl-NL"/>
              <a:t>Klik om stijl te bewerken</a:t>
            </a:r>
            <a:endParaRPr lang="en-US" dirty="0"/>
          </a:p>
        </p:txBody>
      </p:sp>
      <p:sp>
        <p:nvSpPr>
          <p:cNvPr id="3" name="Content Placeholder 2"/>
          <p:cNvSpPr>
            <a:spLocks noGrp="1"/>
          </p:cNvSpPr>
          <p:nvPr>
            <p:ph idx="1"/>
          </p:nvPr>
        </p:nvSpPr>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5FED2BB1-BB31-4EB8-A961-18800A74EAA8}" type="datetimeFigureOut">
              <a:rPr lang="en-US" dirty="0"/>
              <a:t>1/15/2018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086907"/>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4" y="4087901"/>
            <a:ext cx="1602997" cy="144270"/>
          </a:xfrm>
          <a:prstGeom prst="rect">
            <a:avLst/>
          </a:prstGeom>
        </p:spPr>
      </p:pic>
      <p:sp>
        <p:nvSpPr>
          <p:cNvPr id="9" name="Rectangle 8"/>
          <p:cNvSpPr/>
          <p:nvPr/>
        </p:nvSpPr>
        <p:spPr>
          <a:xfrm>
            <a:off x="-2" y="2726267"/>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5" y="2726267"/>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2869895"/>
            <a:ext cx="9613860" cy="1090788"/>
          </a:xfrm>
        </p:spPr>
        <p:txBody>
          <a:bodyPr anchor="ctr">
            <a:normAutofit/>
          </a:bodyPr>
          <a:lstStyle>
            <a:lvl1pPr algn="r">
              <a:defRPr sz="3600"/>
            </a:lvl1pPr>
          </a:lstStyle>
          <a:p>
            <a:r>
              <a:rPr lang="nl-NL"/>
              <a:t>Klik om stijl te bewerken</a:t>
            </a:r>
            <a:endParaRPr lang="en-US" dirty="0"/>
          </a:p>
        </p:txBody>
      </p:sp>
      <p:sp>
        <p:nvSpPr>
          <p:cNvPr id="3" name="Text Placeholder 2"/>
          <p:cNvSpPr>
            <a:spLocks noGrp="1"/>
          </p:cNvSpPr>
          <p:nvPr>
            <p:ph type="body" idx="1"/>
          </p:nvPr>
        </p:nvSpPr>
        <p:spPr>
          <a:xfrm>
            <a:off x="680322" y="4232171"/>
            <a:ext cx="9613860" cy="1704017"/>
          </a:xfrm>
        </p:spPr>
        <p:txBody>
          <a:bodyPr>
            <a:normAutofit/>
          </a:bodyPr>
          <a:lstStyle>
            <a:lvl1pPr marL="0" indent="0" algn="r">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Tekststijl van het model bewerken</a:t>
            </a:r>
          </a:p>
        </p:txBody>
      </p:sp>
      <p:sp>
        <p:nvSpPr>
          <p:cNvPr id="4" name="Date Placeholder 3"/>
          <p:cNvSpPr>
            <a:spLocks noGrp="1"/>
          </p:cNvSpPr>
          <p:nvPr>
            <p:ph type="dt" sz="half" idx="10"/>
          </p:nvPr>
        </p:nvSpPr>
        <p:spPr/>
        <p:txBody>
          <a:bodyPr/>
          <a:lstStyle/>
          <a:p>
            <a:fld id="{3B40B886-74BB-4D5E-9EA9-584482FE40E6}" type="datetimeFigureOut">
              <a:rPr lang="en-US" dirty="0"/>
              <a:t>1/15/2018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729455" y="2869895"/>
            <a:ext cx="1154151" cy="1090789"/>
          </a:xfrm>
        </p:spPr>
        <p:txBody>
          <a:bodyPr/>
          <a:lstStyle/>
          <a:p>
            <a:fld id="{6D22F896-40B5-4ADD-8801-0D06FADFA095}" type="slidenum">
              <a:rPr lang="en-US" dirty="0"/>
              <a:t>‹nr.›</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nl-NL"/>
              <a:t>Klik om stijl te bewerken</a:t>
            </a:r>
            <a:endParaRPr lang="en-US" dirty="0"/>
          </a:p>
        </p:txBody>
      </p:sp>
      <p:sp>
        <p:nvSpPr>
          <p:cNvPr id="3" name="Content Placeholder 2"/>
          <p:cNvSpPr>
            <a:spLocks noGrp="1"/>
          </p:cNvSpPr>
          <p:nvPr>
            <p:ph sz="half" idx="1"/>
          </p:nvPr>
        </p:nvSpPr>
        <p:spPr>
          <a:xfrm>
            <a:off x="680320" y="2336873"/>
            <a:ext cx="4698358" cy="3599316"/>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Content Placeholder 3"/>
          <p:cNvSpPr>
            <a:spLocks noGrp="1"/>
          </p:cNvSpPr>
          <p:nvPr>
            <p:ph sz="half" idx="2"/>
          </p:nvPr>
        </p:nvSpPr>
        <p:spPr>
          <a:xfrm>
            <a:off x="5594123" y="2336873"/>
            <a:ext cx="4700058" cy="3599316"/>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Date Placeholder 4"/>
          <p:cNvSpPr>
            <a:spLocks noGrp="1"/>
          </p:cNvSpPr>
          <p:nvPr>
            <p:ph type="dt" sz="half" idx="10"/>
          </p:nvPr>
        </p:nvSpPr>
        <p:spPr/>
        <p:txBody>
          <a:bodyPr/>
          <a:lstStyle/>
          <a:p>
            <a:fld id="{8CA4CCD1-3502-4C30-947C-75FC88992007}" type="datetimeFigureOut">
              <a:rPr lang="en-US" dirty="0"/>
              <a:t>1/15/2018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pic>
        <p:nvPicPr>
          <p:cNvPr id="10" name="Picture 9"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1" name="Picture 10"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2" name="Rectangle 11"/>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753229"/>
            <a:ext cx="9613863" cy="1080937"/>
          </a:xfrm>
        </p:spPr>
        <p:txBody>
          <a:bodyPr/>
          <a:lstStyle/>
          <a:p>
            <a:r>
              <a:rPr lang="nl-NL"/>
              <a:t>Klik om stijl te bewerken</a:t>
            </a:r>
            <a:endParaRPr lang="en-US" dirty="0"/>
          </a:p>
        </p:txBody>
      </p:sp>
      <p:sp>
        <p:nvSpPr>
          <p:cNvPr id="3" name="Text Placeholder 2"/>
          <p:cNvSpPr>
            <a:spLocks noGrp="1"/>
          </p:cNvSpPr>
          <p:nvPr>
            <p:ph type="body" idx="1"/>
          </p:nvPr>
        </p:nvSpPr>
        <p:spPr>
          <a:xfrm>
            <a:off x="906350" y="2336873"/>
            <a:ext cx="4472327" cy="69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4" name="Content Placeholder 3"/>
          <p:cNvSpPr>
            <a:spLocks noGrp="1"/>
          </p:cNvSpPr>
          <p:nvPr>
            <p:ph sz="half" idx="2"/>
          </p:nvPr>
        </p:nvSpPr>
        <p:spPr>
          <a:xfrm>
            <a:off x="680322" y="3030008"/>
            <a:ext cx="4698355" cy="2906179"/>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Text Placeholder 4"/>
          <p:cNvSpPr>
            <a:spLocks noGrp="1"/>
          </p:cNvSpPr>
          <p:nvPr>
            <p:ph type="body" sz="quarter" idx="3"/>
          </p:nvPr>
        </p:nvSpPr>
        <p:spPr>
          <a:xfrm>
            <a:off x="5820154" y="2336873"/>
            <a:ext cx="4474028" cy="6920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6" name="Content Placeholder 5"/>
          <p:cNvSpPr>
            <a:spLocks noGrp="1"/>
          </p:cNvSpPr>
          <p:nvPr>
            <p:ph sz="quarter" idx="4"/>
          </p:nvPr>
        </p:nvSpPr>
        <p:spPr>
          <a:xfrm>
            <a:off x="5594123" y="3030008"/>
            <a:ext cx="4700059" cy="2906179"/>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7" name="Date Placeholder 6"/>
          <p:cNvSpPr>
            <a:spLocks noGrp="1"/>
          </p:cNvSpPr>
          <p:nvPr>
            <p:ph type="dt" sz="half" idx="10"/>
          </p:nvPr>
        </p:nvSpPr>
        <p:spPr/>
        <p:txBody>
          <a:bodyPr/>
          <a:lstStyle/>
          <a:p>
            <a:fld id="{950B797A-E8AF-4231-9C64-308C5BB9ED3E}" type="datetimeFigureOut">
              <a:rPr lang="en-US" dirty="0"/>
              <a:t>1/15/2018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pic>
        <p:nvPicPr>
          <p:cNvPr id="6" name="Picture 5"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7" name="Picture 6"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8" name="Rectangle 7"/>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nl-NL"/>
              <a:t>Klik om stijl te bewerken</a:t>
            </a:r>
            <a:endParaRPr lang="en-US" dirty="0"/>
          </a:p>
        </p:txBody>
      </p:sp>
      <p:sp>
        <p:nvSpPr>
          <p:cNvPr id="3" name="Date Placeholder 2"/>
          <p:cNvSpPr>
            <a:spLocks noGrp="1"/>
          </p:cNvSpPr>
          <p:nvPr>
            <p:ph type="dt" sz="half" idx="10"/>
          </p:nvPr>
        </p:nvSpPr>
        <p:spPr/>
        <p:txBody>
          <a:bodyPr/>
          <a:lstStyle/>
          <a:p>
            <a:fld id="{1EB24146-07E2-48CA-8629-5887ED47FCDB}" type="datetimeFigureOut">
              <a:rPr lang="en-US" dirty="0"/>
              <a:t>1/15/2018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pic>
        <p:nvPicPr>
          <p:cNvPr id="5" name="Picture 4" descr="HD-ShadowShor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6" name="Rectangle 5"/>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D407E718-B4F0-433E-A285-0013249184C0}" type="datetimeFigureOut">
              <a:rPr lang="en-US" dirty="0"/>
              <a:t>1/15/2018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1" y="753227"/>
            <a:ext cx="9613859" cy="1080940"/>
          </a:xfrm>
        </p:spPr>
        <p:txBody>
          <a:bodyPr anchor="ctr">
            <a:normAutofit/>
          </a:bodyPr>
          <a:lstStyle>
            <a:lvl1pPr>
              <a:defRPr sz="3600"/>
            </a:lvl1pPr>
          </a:lstStyle>
          <a:p>
            <a:r>
              <a:rPr lang="nl-NL"/>
              <a:t>Klik om stijl te bewerken</a:t>
            </a:r>
            <a:endParaRPr lang="en-US" dirty="0"/>
          </a:p>
        </p:txBody>
      </p:sp>
      <p:sp>
        <p:nvSpPr>
          <p:cNvPr id="3" name="Content Placeholder 2"/>
          <p:cNvSpPr>
            <a:spLocks noGrp="1"/>
          </p:cNvSpPr>
          <p:nvPr>
            <p:ph idx="1"/>
          </p:nvPr>
        </p:nvSpPr>
        <p:spPr>
          <a:xfrm>
            <a:off x="4685846" y="2336873"/>
            <a:ext cx="5608336" cy="3599313"/>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Text Placeholder 3"/>
          <p:cNvSpPr>
            <a:spLocks noGrp="1"/>
          </p:cNvSpPr>
          <p:nvPr>
            <p:ph type="body" sz="half" idx="2"/>
          </p:nvPr>
        </p:nvSpPr>
        <p:spPr>
          <a:xfrm>
            <a:off x="680322" y="2336872"/>
            <a:ext cx="3790078"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Tekststijl van het model bewerken</a:t>
            </a:r>
          </a:p>
        </p:txBody>
      </p:sp>
      <p:sp>
        <p:nvSpPr>
          <p:cNvPr id="5" name="Date Placeholder 4"/>
          <p:cNvSpPr>
            <a:spLocks noGrp="1"/>
          </p:cNvSpPr>
          <p:nvPr>
            <p:ph type="dt" sz="half" idx="10"/>
          </p:nvPr>
        </p:nvSpPr>
        <p:spPr/>
        <p:txBody>
          <a:bodyPr/>
          <a:lstStyle/>
          <a:p>
            <a:fld id="{2B8E44C4-3D72-4D6E-86A4-F5491DC49E6D}" type="datetimeFigureOut">
              <a:rPr lang="en-US" dirty="0"/>
              <a:t>1/15/2018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3" y="753228"/>
            <a:ext cx="9613857" cy="1080938"/>
          </a:xfrm>
        </p:spPr>
        <p:txBody>
          <a:bodyPr anchor="ctr">
            <a:normAutofit/>
          </a:bodyPr>
          <a:lstStyle>
            <a:lvl1pPr>
              <a:defRPr sz="3600"/>
            </a:lvl1pPr>
          </a:lstStyle>
          <a:p>
            <a:r>
              <a:rPr lang="nl-NL"/>
              <a:t>Klik om stijl te bewerken</a:t>
            </a:r>
            <a:endParaRPr lang="en-US" dirty="0"/>
          </a:p>
        </p:txBody>
      </p:sp>
      <p:sp>
        <p:nvSpPr>
          <p:cNvPr id="3" name="Picture Placeholder 2"/>
          <p:cNvSpPr>
            <a:spLocks noGrp="1" noChangeAspect="1"/>
          </p:cNvSpPr>
          <p:nvPr>
            <p:ph type="pic" idx="1"/>
          </p:nvPr>
        </p:nvSpPr>
        <p:spPr>
          <a:xfrm>
            <a:off x="4868333" y="2336874"/>
            <a:ext cx="5425849" cy="3599312"/>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l-NL"/>
              <a:t>Klik op het pictogram als u een afbeelding wilt toevoegen</a:t>
            </a:r>
            <a:endParaRPr lang="en-US" dirty="0"/>
          </a:p>
        </p:txBody>
      </p:sp>
      <p:sp>
        <p:nvSpPr>
          <p:cNvPr id="4" name="Text Placeholder 3"/>
          <p:cNvSpPr>
            <a:spLocks noGrp="1"/>
          </p:cNvSpPr>
          <p:nvPr>
            <p:ph type="body" sz="half" idx="2"/>
          </p:nvPr>
        </p:nvSpPr>
        <p:spPr>
          <a:xfrm>
            <a:off x="680323" y="2336873"/>
            <a:ext cx="3876256" cy="3599315"/>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Tekststijl van het model bewerken</a:t>
            </a:r>
          </a:p>
        </p:txBody>
      </p:sp>
      <p:sp>
        <p:nvSpPr>
          <p:cNvPr id="5" name="Date Placeholder 4"/>
          <p:cNvSpPr>
            <a:spLocks noGrp="1"/>
          </p:cNvSpPr>
          <p:nvPr>
            <p:ph type="dt" sz="half" idx="10"/>
          </p:nvPr>
        </p:nvSpPr>
        <p:spPr/>
        <p:txBody>
          <a:bodyPr/>
          <a:lstStyle/>
          <a:p>
            <a:fld id="{06B8EA14-E6AC-4B59-973C-7A06B0EDE3E3}" type="datetimeFigureOut">
              <a:rPr lang="en-US" dirty="0"/>
              <a:t>1/15/2018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6" descr="hashOverlay-FullResolve.png"/>
          <p:cNvPicPr>
            <a:picLocks noChangeAspect="1"/>
          </p:cNvPicPr>
          <p:nvPr/>
        </p:nvPicPr>
        <p:blipFill>
          <a:blip r:embed="rId19">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Placeholder 1"/>
          <p:cNvSpPr>
            <a:spLocks noGrp="1"/>
          </p:cNvSpPr>
          <p:nvPr>
            <p:ph type="title"/>
          </p:nvPr>
        </p:nvSpPr>
        <p:spPr>
          <a:xfrm>
            <a:off x="680321" y="753228"/>
            <a:ext cx="9613861" cy="1080938"/>
          </a:xfrm>
          <a:prstGeom prst="rect">
            <a:avLst/>
          </a:prstGeom>
        </p:spPr>
        <p:txBody>
          <a:bodyPr vert="horz" lIns="91440" tIns="45720" rIns="91440" bIns="45720" rtlCol="0" anchor="ctr">
            <a:normAutofit/>
          </a:bodyPr>
          <a:lstStyle/>
          <a:p>
            <a:r>
              <a:rPr lang="nl-NL"/>
              <a:t>Klik om stijl te bewerken</a:t>
            </a:r>
            <a:endParaRPr lang="en-US" dirty="0"/>
          </a:p>
        </p:txBody>
      </p:sp>
      <p:sp>
        <p:nvSpPr>
          <p:cNvPr id="3" name="Text Placeholder 2"/>
          <p:cNvSpPr>
            <a:spLocks noGrp="1"/>
          </p:cNvSpPr>
          <p:nvPr>
            <p:ph type="body" idx="1"/>
          </p:nvPr>
        </p:nvSpPr>
        <p:spPr>
          <a:xfrm>
            <a:off x="680321" y="2336873"/>
            <a:ext cx="9613861" cy="3599316"/>
          </a:xfrm>
          <a:prstGeom prst="rect">
            <a:avLst/>
          </a:prstGeom>
        </p:spPr>
        <p:txBody>
          <a:bodyPr vert="horz" lIns="91440" tIns="45720" rIns="91440" bIns="45720" rtlCol="0">
            <a:normAutofit/>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2"/>
          </p:nvPr>
        </p:nvSpPr>
        <p:spPr>
          <a:xfrm>
            <a:off x="7550981" y="5936187"/>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A3BB3B3F-C0CE-47CB-BCED-F49A710726FF}" type="datetimeFigureOut">
              <a:rPr lang="en-US" dirty="0"/>
              <a:t>1/15/2018</a:t>
            </a:fld>
            <a:endParaRPr lang="en-US" dirty="0"/>
          </a:p>
        </p:txBody>
      </p:sp>
      <p:sp>
        <p:nvSpPr>
          <p:cNvPr id="5" name="Footer Placeholder 4"/>
          <p:cNvSpPr>
            <a:spLocks noGrp="1"/>
          </p:cNvSpPr>
          <p:nvPr>
            <p:ph type="ftr" sz="quarter" idx="3"/>
          </p:nvPr>
        </p:nvSpPr>
        <p:spPr>
          <a:xfrm>
            <a:off x="680321" y="5936188"/>
            <a:ext cx="687066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729455" y="753227"/>
            <a:ext cx="1154151" cy="1090789"/>
          </a:xfrm>
          <a:prstGeom prst="rect">
            <a:avLst/>
          </a:prstGeom>
        </p:spPr>
        <p:txBody>
          <a:bodyPr vert="horz" lIns="91440" tIns="45720" rIns="91440" bIns="45720" rtlCol="0" anchor="ctr"/>
          <a:lstStyle>
            <a:lvl1pPr algn="l">
              <a:defRPr sz="3600">
                <a:solidFill>
                  <a:schemeClr val="tx1">
                    <a:tint val="75000"/>
                  </a:schemeClr>
                </a:solidFill>
              </a:defRPr>
            </a:lvl1pPr>
          </a:lstStyle>
          <a:p>
            <a:fld id="{6D22F896-40B5-4ADD-8801-0D06FADFA095}" type="slidenum">
              <a:rPr lang="en-US" dirty="0"/>
              <a:pPr/>
              <a:t>‹nr.›</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hf sldNum="0" hdr="0" ftr="0" dt="0"/>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www.bartvandersloot.nl/"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F1BEB90-95B5-4B2D-BC3B-83E1D1974901}"/>
              </a:ext>
            </a:extLst>
          </p:cNvPr>
          <p:cNvSpPr>
            <a:spLocks noGrp="1"/>
          </p:cNvSpPr>
          <p:nvPr>
            <p:ph type="ctrTitle"/>
          </p:nvPr>
        </p:nvSpPr>
        <p:spPr/>
        <p:txBody>
          <a:bodyPr/>
          <a:lstStyle/>
          <a:p>
            <a:r>
              <a:rPr lang="nl-NL" sz="5200" dirty="0"/>
              <a:t>Toepasbaarheid AVG &amp; Fair Information </a:t>
            </a:r>
            <a:r>
              <a:rPr lang="nl-NL" sz="5200" dirty="0" err="1"/>
              <a:t>Principles</a:t>
            </a:r>
            <a:endParaRPr lang="nl-NL" sz="5200" dirty="0"/>
          </a:p>
        </p:txBody>
      </p:sp>
      <p:sp>
        <p:nvSpPr>
          <p:cNvPr id="3" name="Ondertitel 2">
            <a:extLst>
              <a:ext uri="{FF2B5EF4-FFF2-40B4-BE49-F238E27FC236}">
                <a16:creationId xmlns:a16="http://schemas.microsoft.com/office/drawing/2014/main" id="{44AEFACB-89B2-49C5-A212-7114F73D6622}"/>
              </a:ext>
            </a:extLst>
          </p:cNvPr>
          <p:cNvSpPr>
            <a:spLocks noGrp="1"/>
          </p:cNvSpPr>
          <p:nvPr>
            <p:ph type="subTitle" idx="1"/>
          </p:nvPr>
        </p:nvSpPr>
        <p:spPr/>
        <p:txBody>
          <a:bodyPr>
            <a:normAutofit fontScale="92500" lnSpcReduction="20000"/>
          </a:bodyPr>
          <a:lstStyle/>
          <a:p>
            <a:r>
              <a:rPr lang="nl-NL" dirty="0"/>
              <a:t>Bart van der Sloot</a:t>
            </a:r>
            <a:br>
              <a:rPr lang="nl-NL" dirty="0"/>
            </a:br>
            <a:r>
              <a:rPr lang="nl-NL" dirty="0"/>
              <a:t>Tilburg </a:t>
            </a:r>
            <a:r>
              <a:rPr lang="nl-NL" dirty="0" err="1"/>
              <a:t>Institute</a:t>
            </a:r>
            <a:r>
              <a:rPr lang="nl-NL" dirty="0"/>
              <a:t> </a:t>
            </a:r>
            <a:r>
              <a:rPr lang="nl-NL" dirty="0" err="1"/>
              <a:t>for</a:t>
            </a:r>
            <a:r>
              <a:rPr lang="nl-NL" dirty="0"/>
              <a:t> </a:t>
            </a:r>
            <a:r>
              <a:rPr lang="nl-NL" dirty="0" err="1"/>
              <a:t>Law</a:t>
            </a:r>
            <a:r>
              <a:rPr lang="nl-NL" dirty="0"/>
              <a:t>, Technology, </a:t>
            </a:r>
            <a:r>
              <a:rPr lang="nl-NL" dirty="0" err="1"/>
              <a:t>and</a:t>
            </a:r>
            <a:r>
              <a:rPr lang="nl-NL" dirty="0"/>
              <a:t> Society (TILT)</a:t>
            </a:r>
            <a:br>
              <a:rPr lang="nl-NL" dirty="0"/>
            </a:br>
            <a:r>
              <a:rPr lang="nl-NL" dirty="0"/>
              <a:t>Tilburg University, Netherlands</a:t>
            </a:r>
          </a:p>
          <a:p>
            <a:r>
              <a:rPr lang="nl-NL" dirty="0">
                <a:hlinkClick r:id="rId2"/>
              </a:rPr>
              <a:t>www.bartvandersloot.nl</a:t>
            </a:r>
            <a:r>
              <a:rPr lang="nl-NL" dirty="0"/>
              <a:t> </a:t>
            </a:r>
          </a:p>
        </p:txBody>
      </p:sp>
    </p:spTree>
    <p:extLst>
      <p:ext uri="{BB962C8B-B14F-4D97-AF65-F5344CB8AC3E}">
        <p14:creationId xmlns:p14="http://schemas.microsoft.com/office/powerpoint/2010/main" val="320986399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2. Wat is verwerken?</a:t>
            </a:r>
            <a:endParaRPr lang="en-US" dirty="0"/>
          </a:p>
        </p:txBody>
      </p:sp>
      <p:sp>
        <p:nvSpPr>
          <p:cNvPr id="3" name="Content Placeholder 2"/>
          <p:cNvSpPr>
            <a:spLocks noGrp="1"/>
          </p:cNvSpPr>
          <p:nvPr>
            <p:ph idx="1"/>
          </p:nvPr>
        </p:nvSpPr>
        <p:spPr/>
        <p:txBody>
          <a:bodyPr/>
          <a:lstStyle/>
          <a:p>
            <a:r>
              <a:rPr lang="nl-NL" i="1" dirty="0"/>
              <a:t>Artikel 4 </a:t>
            </a:r>
            <a:r>
              <a:rPr lang="nl-NL" b="1" dirty="0"/>
              <a:t>Definities </a:t>
            </a:r>
            <a:r>
              <a:rPr lang="nl-NL" dirty="0"/>
              <a:t>Voor de toepassing van deze verordening wordt verstaan onder: </a:t>
            </a:r>
          </a:p>
          <a:p>
            <a:r>
              <a:rPr lang="nl-NL" dirty="0"/>
              <a:t>2) „verwerking”: een bewerking of een geheel van bewerkingen met betrekking tot persoonsgegevens of een geheel van persoonsgegevens, al dan niet uitgevoerd via geautomatiseerde procedés, zoals het verzamelen, vastleggen, ordenen, structureren, opslaan, bijwerken of wijzigen, opvragen, raadplegen, gebruiken, verstrekken door middel van doorzending, verspreiden of op andere wijze ter beschikking stellen, aligneren of combineren, afschermen, wissen of vernietigen van gegevens; </a:t>
            </a:r>
            <a:endParaRPr lang="en-US" dirty="0"/>
          </a:p>
        </p:txBody>
      </p:sp>
    </p:spTree>
    <p:extLst>
      <p:ext uri="{BB962C8B-B14F-4D97-AF65-F5344CB8AC3E}">
        <p14:creationId xmlns:p14="http://schemas.microsoft.com/office/powerpoint/2010/main" val="2322127568"/>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F9FB9C4-7F50-4E36-BD35-430528AC1199}"/>
              </a:ext>
            </a:extLst>
          </p:cNvPr>
          <p:cNvSpPr>
            <a:spLocks noGrp="1"/>
          </p:cNvSpPr>
          <p:nvPr>
            <p:ph type="title"/>
          </p:nvPr>
        </p:nvSpPr>
        <p:spPr/>
        <p:txBody>
          <a:bodyPr/>
          <a:lstStyle/>
          <a:p>
            <a:r>
              <a:rPr lang="nl-NL" dirty="0"/>
              <a:t>(5) Legitieme </a:t>
            </a:r>
            <a:r>
              <a:rPr lang="nl-NL" dirty="0" err="1"/>
              <a:t>gegevensdoovoer</a:t>
            </a:r>
            <a:endParaRPr lang="nl-NL" dirty="0"/>
          </a:p>
        </p:txBody>
      </p:sp>
      <p:sp>
        <p:nvSpPr>
          <p:cNvPr id="3" name="Tijdelijke aanduiding voor inhoud 2">
            <a:extLst>
              <a:ext uri="{FF2B5EF4-FFF2-40B4-BE49-F238E27FC236}">
                <a16:creationId xmlns:a16="http://schemas.microsoft.com/office/drawing/2014/main" id="{84BC48A8-CA22-4DF9-9F5C-EE36384E9599}"/>
              </a:ext>
            </a:extLst>
          </p:cNvPr>
          <p:cNvSpPr>
            <a:spLocks noGrp="1"/>
          </p:cNvSpPr>
          <p:nvPr>
            <p:ph idx="1"/>
          </p:nvPr>
        </p:nvSpPr>
        <p:spPr/>
        <p:txBody>
          <a:bodyPr>
            <a:normAutofit lnSpcReduction="10000"/>
          </a:bodyPr>
          <a:lstStyle/>
          <a:p>
            <a:r>
              <a:rPr lang="nl-NL" i="1" dirty="0"/>
              <a:t>Artikel 48 </a:t>
            </a:r>
            <a:r>
              <a:rPr lang="nl-NL" b="1" dirty="0"/>
              <a:t>Niet bij Unierecht toegestane doorgiften of verstrekkingen </a:t>
            </a:r>
            <a:r>
              <a:rPr lang="nl-NL" dirty="0"/>
              <a:t>Elke rechterlijke uitspraak en elk besluit van een administratieve autoriteit van een derde land op grond waarvan een verwerkingsverantwoordelijke of een verwerker persoonsgegevens moet doorgeven of verstrekken, mag alleen op enigerlei wijze worden erkend of afdwingbaar zijn indien zij gebaseerd zijn op een internationale overeenkomst, zoals een verdrag inzake wederzijdse rechtsbijstand, tussen het verzoekende derde landen en de Unie of een lidstaat, onverminderd andere gronden voor doorgifte uit hoofde van dit hoofdstuk. </a:t>
            </a:r>
          </a:p>
        </p:txBody>
      </p:sp>
    </p:spTree>
    <p:extLst>
      <p:ext uri="{BB962C8B-B14F-4D97-AF65-F5344CB8AC3E}">
        <p14:creationId xmlns:p14="http://schemas.microsoft.com/office/powerpoint/2010/main" val="2327199195"/>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F9FB9C4-7F50-4E36-BD35-430528AC1199}"/>
              </a:ext>
            </a:extLst>
          </p:cNvPr>
          <p:cNvSpPr>
            <a:spLocks noGrp="1"/>
          </p:cNvSpPr>
          <p:nvPr>
            <p:ph type="title"/>
          </p:nvPr>
        </p:nvSpPr>
        <p:spPr/>
        <p:txBody>
          <a:bodyPr/>
          <a:lstStyle/>
          <a:p>
            <a:r>
              <a:rPr lang="nl-NL" dirty="0"/>
              <a:t>(5) Legitieme </a:t>
            </a:r>
            <a:r>
              <a:rPr lang="nl-NL" dirty="0" err="1"/>
              <a:t>gegevensdoovoer</a:t>
            </a:r>
            <a:endParaRPr lang="nl-NL" dirty="0"/>
          </a:p>
        </p:txBody>
      </p:sp>
      <p:sp>
        <p:nvSpPr>
          <p:cNvPr id="3" name="Tijdelijke aanduiding voor inhoud 2">
            <a:extLst>
              <a:ext uri="{FF2B5EF4-FFF2-40B4-BE49-F238E27FC236}">
                <a16:creationId xmlns:a16="http://schemas.microsoft.com/office/drawing/2014/main" id="{84BC48A8-CA22-4DF9-9F5C-EE36384E9599}"/>
              </a:ext>
            </a:extLst>
          </p:cNvPr>
          <p:cNvSpPr>
            <a:spLocks noGrp="1"/>
          </p:cNvSpPr>
          <p:nvPr>
            <p:ph idx="1"/>
          </p:nvPr>
        </p:nvSpPr>
        <p:spPr>
          <a:xfrm>
            <a:off x="680321" y="2336872"/>
            <a:ext cx="9613861" cy="3873427"/>
          </a:xfrm>
        </p:spPr>
        <p:txBody>
          <a:bodyPr>
            <a:normAutofit fontScale="70000" lnSpcReduction="20000"/>
          </a:bodyPr>
          <a:lstStyle/>
          <a:p>
            <a:r>
              <a:rPr lang="nl-NL" i="1" dirty="0"/>
              <a:t>Artikel 49 </a:t>
            </a:r>
            <a:r>
              <a:rPr lang="nl-NL" b="1" dirty="0"/>
              <a:t>Afwijkingen voor specifieke situaties </a:t>
            </a:r>
          </a:p>
          <a:p>
            <a:r>
              <a:rPr lang="nl-NL" dirty="0"/>
              <a:t>1.Bij ontstentenis van een adequaatheidsbesluit overeenkomstig artikel 45, lid 3, of van passende waarborgen overeenkomstig artikel 46, met inbegrip van bindende bedrijfsvoorschriften, kan een doorgifte of een reeks van doorgiften van persoonsgegevens aan een derde land of een internationale organisatie slechts plaatsvinden mits aan één van de volgende voorwaarden is voldaan: </a:t>
            </a:r>
          </a:p>
          <a:p>
            <a:r>
              <a:rPr lang="nl-NL" dirty="0"/>
              <a:t>a) de betrokkene heeft uitdrukkelijk met de voorgestelde doorgifte ingestemd, na te zijn ingelicht over de risico's die dergelijke doorgiften voor hem kunnen inhouden bij ontstentenis van een adequaatheidsbesluit en van passende waarborgen; </a:t>
            </a:r>
          </a:p>
          <a:p>
            <a:r>
              <a:rPr lang="nl-NL" dirty="0"/>
              <a:t>b)de doorgifte is noodzakelijk voor de uitvoering van een overeenkomst tussen de betrokkene en de verwerkingsverantwoordelijke of voor de uitvoering van op verzoek van de betrokkene genomen precontractuele maatregelen; </a:t>
            </a:r>
          </a:p>
          <a:p>
            <a:r>
              <a:rPr lang="nl-NL" dirty="0"/>
              <a:t>c) de doorgifte is noodzakelijk voor de sluiting of de uitvoering van een in het belang van de betrokkene tussen de verwerkingsverantwoordelijke en een andere natuurlijke persoon of rechtspersoon gesloten overeenkomst; </a:t>
            </a:r>
          </a:p>
          <a:p>
            <a:r>
              <a:rPr lang="nl-NL" dirty="0"/>
              <a:t>d) de doorgifte is noodzakelijk wegens gewichtige redenen van algemeen belang; </a:t>
            </a:r>
          </a:p>
        </p:txBody>
      </p:sp>
    </p:spTree>
    <p:extLst>
      <p:ext uri="{BB962C8B-B14F-4D97-AF65-F5344CB8AC3E}">
        <p14:creationId xmlns:p14="http://schemas.microsoft.com/office/powerpoint/2010/main" val="1163469797"/>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F9FB9C4-7F50-4E36-BD35-430528AC1199}"/>
              </a:ext>
            </a:extLst>
          </p:cNvPr>
          <p:cNvSpPr>
            <a:spLocks noGrp="1"/>
          </p:cNvSpPr>
          <p:nvPr>
            <p:ph type="title"/>
          </p:nvPr>
        </p:nvSpPr>
        <p:spPr/>
        <p:txBody>
          <a:bodyPr/>
          <a:lstStyle/>
          <a:p>
            <a:r>
              <a:rPr lang="nl-NL" dirty="0"/>
              <a:t>(5) Legitieme </a:t>
            </a:r>
            <a:r>
              <a:rPr lang="nl-NL" dirty="0" err="1"/>
              <a:t>gegevensdoovoer</a:t>
            </a:r>
            <a:endParaRPr lang="nl-NL" dirty="0"/>
          </a:p>
        </p:txBody>
      </p:sp>
      <p:sp>
        <p:nvSpPr>
          <p:cNvPr id="3" name="Tijdelijke aanduiding voor inhoud 2">
            <a:extLst>
              <a:ext uri="{FF2B5EF4-FFF2-40B4-BE49-F238E27FC236}">
                <a16:creationId xmlns:a16="http://schemas.microsoft.com/office/drawing/2014/main" id="{84BC48A8-CA22-4DF9-9F5C-EE36384E9599}"/>
              </a:ext>
            </a:extLst>
          </p:cNvPr>
          <p:cNvSpPr>
            <a:spLocks noGrp="1"/>
          </p:cNvSpPr>
          <p:nvPr>
            <p:ph idx="1"/>
          </p:nvPr>
        </p:nvSpPr>
        <p:spPr>
          <a:xfrm>
            <a:off x="680321" y="2336872"/>
            <a:ext cx="9613861" cy="3873427"/>
          </a:xfrm>
        </p:spPr>
        <p:txBody>
          <a:bodyPr>
            <a:normAutofit fontScale="62500" lnSpcReduction="20000"/>
          </a:bodyPr>
          <a:lstStyle/>
          <a:p>
            <a:r>
              <a:rPr lang="nl-NL" dirty="0"/>
              <a:t>e) de doorgifte is noodzakelijk voor de instelling, uitoefening of onderbouwing van een rechtsvordering; </a:t>
            </a:r>
          </a:p>
          <a:p>
            <a:r>
              <a:rPr lang="nl-NL" dirty="0"/>
              <a:t>f) de doorgifte is noodzakelijk voor de bescherming van de vitale belangen van de betrokkene of van andere personen, indien de betrokkene lichamelijk of juridisch niet in staat is zijn toestemming te geven; </a:t>
            </a:r>
          </a:p>
          <a:p>
            <a:r>
              <a:rPr lang="nl-NL" dirty="0"/>
              <a:t>g) de doorgifte is verricht vanuit een register dat volgens het Unierecht of </a:t>
            </a:r>
            <a:r>
              <a:rPr lang="nl-NL" dirty="0" err="1"/>
              <a:t>lidstatelijk</a:t>
            </a:r>
            <a:r>
              <a:rPr lang="nl-NL" dirty="0"/>
              <a:t> recht is bedoeld om het publiek voor te lichten en dat door eenieder dan wel door iedere persoon die zich op een gerechtvaardigd belang kan beroepen, kan worden geraadpleegd, maar alleen voor zover in het geval in kwestie wordt voldaan aan de in Unierecht of </a:t>
            </a:r>
            <a:r>
              <a:rPr lang="nl-NL" dirty="0" err="1"/>
              <a:t>lidstatelijk</a:t>
            </a:r>
            <a:r>
              <a:rPr lang="nl-NL" dirty="0"/>
              <a:t> recht vastgestelde voorwaarden voor raadpleging. </a:t>
            </a:r>
          </a:p>
          <a:p>
            <a:r>
              <a:rPr lang="nl-NL" dirty="0"/>
              <a:t>Wanneer een doorgifte niet op een bepaling van de artikelen 45 of 46, met inbegrip van de bepalingen inzake bindende bedrijfsvoorschriften, kon worden gegrond en geen van de afwijkingen voor een specifieke situatie als bedoeld in de eerste alinea van dit lid van toepassing zijn, is de doorgifte niet repetitief is, een beperkt aantal betrokkenen betreft, noodzakelijk is voor dwingende gerechtvaardigde belangen van de verwerkingsverantwoordelijke die niet ondergeschikt zijn aan de belangen of rechten en vrijheden van de betrokkene, en de verwerkingsverantwoordelijke alle omstandigheden in verband met de gegevensdoorgifte heeft beoordeeld en op basis van die beoordeling passende waarborgen voor de bescherming van persoonsgegevens heeft geboden. De verwerkingsverantwoordelijke informeert de toezichthoudende autoriteit over de doorgifte. De verwerkingsverantwoordelijke informeert de betrokkene, behalve over de in de artikelen 13 en 14 bedoelde informatie, ook over de doorgifte en de door hem nagestreefde dwingende gerechtvaardigde belangen. </a:t>
            </a:r>
          </a:p>
        </p:txBody>
      </p:sp>
    </p:spTree>
    <p:extLst>
      <p:ext uri="{BB962C8B-B14F-4D97-AF65-F5344CB8AC3E}">
        <p14:creationId xmlns:p14="http://schemas.microsoft.com/office/powerpoint/2010/main" val="4071562686"/>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F9FB9C4-7F50-4E36-BD35-430528AC1199}"/>
              </a:ext>
            </a:extLst>
          </p:cNvPr>
          <p:cNvSpPr>
            <a:spLocks noGrp="1"/>
          </p:cNvSpPr>
          <p:nvPr>
            <p:ph type="title"/>
          </p:nvPr>
        </p:nvSpPr>
        <p:spPr/>
        <p:txBody>
          <a:bodyPr/>
          <a:lstStyle/>
          <a:p>
            <a:r>
              <a:rPr lang="nl-NL" dirty="0"/>
              <a:t>(5) Legitieme </a:t>
            </a:r>
            <a:r>
              <a:rPr lang="nl-NL" dirty="0" err="1"/>
              <a:t>gegevensdoovoer</a:t>
            </a:r>
            <a:endParaRPr lang="nl-NL" dirty="0"/>
          </a:p>
        </p:txBody>
      </p:sp>
      <p:sp>
        <p:nvSpPr>
          <p:cNvPr id="3" name="Tijdelijke aanduiding voor inhoud 2">
            <a:extLst>
              <a:ext uri="{FF2B5EF4-FFF2-40B4-BE49-F238E27FC236}">
                <a16:creationId xmlns:a16="http://schemas.microsoft.com/office/drawing/2014/main" id="{84BC48A8-CA22-4DF9-9F5C-EE36384E9599}"/>
              </a:ext>
            </a:extLst>
          </p:cNvPr>
          <p:cNvSpPr>
            <a:spLocks noGrp="1"/>
          </p:cNvSpPr>
          <p:nvPr>
            <p:ph idx="1"/>
          </p:nvPr>
        </p:nvSpPr>
        <p:spPr>
          <a:xfrm>
            <a:off x="680321" y="2336872"/>
            <a:ext cx="9613861" cy="4073453"/>
          </a:xfrm>
        </p:spPr>
        <p:txBody>
          <a:bodyPr>
            <a:normAutofit fontScale="70000" lnSpcReduction="20000"/>
          </a:bodyPr>
          <a:lstStyle/>
          <a:p>
            <a:r>
              <a:rPr lang="nl-NL" dirty="0"/>
              <a:t>2.Een doorgifte overeenkomstig lid 1, eerste alinea, onder g), mag geen betrekking hebben op alle persoonsgegevens of volledige categorieën van persoonsgegevens die in het register zijn opgeslagen. Wanneer een register bedoeld is om door personen met een gerechtvaardigd belang te worden geraadpleegd, kan de doorgifte slechts plaatsvinden op verzoek van die personen of wanneer de gegevens voor hen zijn bestemd. </a:t>
            </a:r>
          </a:p>
          <a:p>
            <a:r>
              <a:rPr lang="nl-NL" dirty="0"/>
              <a:t>3.Lid 1, eerste alinea, onder a), b) en c) en tweede alinea, zijn niet van toepassing op activiteiten die door overheidsinstanties worden verricht bij de uitoefening van hun openbare bevoegdheden. </a:t>
            </a:r>
          </a:p>
          <a:p>
            <a:r>
              <a:rPr lang="nl-NL" dirty="0"/>
              <a:t>4.Het in lid 1, eerste alinea, onder d), bedoelde openbaar belang moet zijn erkend bij een Unierechtelijke of nationaalrechtelijke bepaling die op de verwerkingsverantwoordelijke van toepassing is. </a:t>
            </a:r>
          </a:p>
          <a:p>
            <a:r>
              <a:rPr lang="nl-NL" dirty="0"/>
              <a:t>5.Bij ontstentenis van een adequaatheidsbesluit kunnen in Unierechtelijke of lidstaatrechtelijke bepalingen of bepalingen om gewichtige redenen van openbaar belang uitdrukkelijk grenzen worden gesteld aan de doorgifte van specifieke categorieën van persoonsgegevens aan een derde land of een internationale organisatie. De lidstaten stellen de Commissie in kennis van dergelijke bepalingen. </a:t>
            </a:r>
          </a:p>
          <a:p>
            <a:r>
              <a:rPr lang="nl-NL" dirty="0"/>
              <a:t>6.De verwerkingsverantwoordelijke of de verwerker staaft de beoordeling en de in lid 1, tweede alinea, van dit artikel bedoelde passende waarborgen in het artikel 30 bedoelde register. </a:t>
            </a:r>
          </a:p>
        </p:txBody>
      </p:sp>
    </p:spTree>
    <p:extLst>
      <p:ext uri="{BB962C8B-B14F-4D97-AF65-F5344CB8AC3E}">
        <p14:creationId xmlns:p14="http://schemas.microsoft.com/office/powerpoint/2010/main" val="2939965751"/>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F9FB9C4-7F50-4E36-BD35-430528AC1199}"/>
              </a:ext>
            </a:extLst>
          </p:cNvPr>
          <p:cNvSpPr>
            <a:spLocks noGrp="1"/>
          </p:cNvSpPr>
          <p:nvPr>
            <p:ph type="title"/>
          </p:nvPr>
        </p:nvSpPr>
        <p:spPr/>
        <p:txBody>
          <a:bodyPr/>
          <a:lstStyle/>
          <a:p>
            <a:r>
              <a:rPr lang="nl-NL" dirty="0"/>
              <a:t>(5) Legitieme </a:t>
            </a:r>
            <a:r>
              <a:rPr lang="nl-NL" dirty="0" err="1"/>
              <a:t>gegevensdoovoer</a:t>
            </a:r>
            <a:endParaRPr lang="nl-NL" dirty="0"/>
          </a:p>
        </p:txBody>
      </p:sp>
      <p:sp>
        <p:nvSpPr>
          <p:cNvPr id="3" name="Tijdelijke aanduiding voor inhoud 2">
            <a:extLst>
              <a:ext uri="{FF2B5EF4-FFF2-40B4-BE49-F238E27FC236}">
                <a16:creationId xmlns:a16="http://schemas.microsoft.com/office/drawing/2014/main" id="{84BC48A8-CA22-4DF9-9F5C-EE36384E9599}"/>
              </a:ext>
            </a:extLst>
          </p:cNvPr>
          <p:cNvSpPr>
            <a:spLocks noGrp="1"/>
          </p:cNvSpPr>
          <p:nvPr>
            <p:ph idx="1"/>
          </p:nvPr>
        </p:nvSpPr>
        <p:spPr>
          <a:xfrm>
            <a:off x="680321" y="2336872"/>
            <a:ext cx="9613861" cy="4073453"/>
          </a:xfrm>
        </p:spPr>
        <p:txBody>
          <a:bodyPr>
            <a:normAutofit fontScale="70000" lnSpcReduction="20000"/>
          </a:bodyPr>
          <a:lstStyle/>
          <a:p>
            <a:r>
              <a:rPr lang="nl-NL" i="1" dirty="0"/>
              <a:t>Artikel 50 </a:t>
            </a:r>
            <a:r>
              <a:rPr lang="nl-NL" b="1" dirty="0"/>
              <a:t>Internationale samenwerking voor de bescherming van persoonsgegevens </a:t>
            </a:r>
          </a:p>
          <a:p>
            <a:r>
              <a:rPr lang="nl-NL" dirty="0"/>
              <a:t>Ten aanzien van derde landen en internationale organisaties nemen de Commissie en de toezichthoudende autoriteiten de nodige maatregelen om: </a:t>
            </a:r>
          </a:p>
          <a:p>
            <a:r>
              <a:rPr lang="nl-NL" dirty="0"/>
              <a:t>a) procedures voor internationale samenwerking te ontwikkelen, zodat de effectieve handhaving van de wetgeving inzake de bescherming van persoonsgegevens wordt vergemakkelijkt; </a:t>
            </a:r>
          </a:p>
          <a:p>
            <a:r>
              <a:rPr lang="nl-NL" dirty="0"/>
              <a:t>b) internationale wederzijdse bijstand te bieden bij de handhaving van de wetgeving inzake de bescherming van persoonsgegevens, onder meer door kennisgeving, doorverwijzing van klachten, bijstand bij onderzoeken en uitwisseling van informatie, voor zover er passende waarborgen voor de bescherming van persoonsgegevens en andere grondrechten en fundamentele vrijheden bestaan; </a:t>
            </a:r>
          </a:p>
          <a:p>
            <a:r>
              <a:rPr lang="nl-NL" dirty="0"/>
              <a:t>c) belanghebbenden te betrekken bij besprekingen en activiteiten om de internationale samenwerking bij de handhaving van de wetgeving inzake de bescherming van persoonsgegevens te bevorderen; </a:t>
            </a:r>
          </a:p>
          <a:p>
            <a:r>
              <a:rPr lang="nl-NL" dirty="0"/>
              <a:t>en d) de uitwisseling en het documenteren van wetgeving en praktijken inzake de bescherming van persoonsgegevens te bevorderen, onder meer betreffende jurisdictiegeschillen met derde landen. </a:t>
            </a:r>
          </a:p>
        </p:txBody>
      </p:sp>
    </p:spTree>
    <p:extLst>
      <p:ext uri="{BB962C8B-B14F-4D97-AF65-F5344CB8AC3E}">
        <p14:creationId xmlns:p14="http://schemas.microsoft.com/office/powerpoint/2010/main" val="2103759117"/>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A575918-41F4-4E3B-B6CD-801AC4E4A3FB}"/>
              </a:ext>
            </a:extLst>
          </p:cNvPr>
          <p:cNvSpPr>
            <a:spLocks noGrp="1"/>
          </p:cNvSpPr>
          <p:nvPr>
            <p:ph type="title"/>
          </p:nvPr>
        </p:nvSpPr>
        <p:spPr/>
        <p:txBody>
          <a:bodyPr/>
          <a:lstStyle/>
          <a:p>
            <a:r>
              <a:rPr lang="nl-NL" dirty="0"/>
              <a:t>Pauze</a:t>
            </a:r>
          </a:p>
        </p:txBody>
      </p:sp>
      <p:pic>
        <p:nvPicPr>
          <p:cNvPr id="5" name="Tijdelijke aanduiding voor inhoud 4">
            <a:extLst>
              <a:ext uri="{FF2B5EF4-FFF2-40B4-BE49-F238E27FC236}">
                <a16:creationId xmlns:a16="http://schemas.microsoft.com/office/drawing/2014/main" id="{192F5636-1370-41FE-A335-8BF5C5B16EE0}"/>
              </a:ext>
            </a:extLst>
          </p:cNvPr>
          <p:cNvPicPr>
            <a:picLocks noGrp="1" noChangeAspect="1"/>
          </p:cNvPicPr>
          <p:nvPr>
            <p:ph idx="1"/>
          </p:nvPr>
        </p:nvPicPr>
        <p:blipFill>
          <a:blip r:embed="rId2"/>
          <a:stretch>
            <a:fillRect/>
          </a:stretch>
        </p:blipFill>
        <p:spPr>
          <a:xfrm>
            <a:off x="3088746" y="2336800"/>
            <a:ext cx="4798484" cy="3598863"/>
          </a:xfrm>
        </p:spPr>
      </p:pic>
    </p:spTree>
    <p:extLst>
      <p:ext uri="{BB962C8B-B14F-4D97-AF65-F5344CB8AC3E}">
        <p14:creationId xmlns:p14="http://schemas.microsoft.com/office/powerpoint/2010/main" val="2616998750"/>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1BBC914-4A00-4B8C-81BE-796E0E0A7BC4}"/>
              </a:ext>
            </a:extLst>
          </p:cNvPr>
          <p:cNvSpPr>
            <a:spLocks noGrp="1"/>
          </p:cNvSpPr>
          <p:nvPr>
            <p:ph type="title"/>
          </p:nvPr>
        </p:nvSpPr>
        <p:spPr/>
        <p:txBody>
          <a:bodyPr/>
          <a:lstStyle/>
          <a:p>
            <a:r>
              <a:rPr lang="nl-NL" dirty="0" err="1"/>
              <a:t>Moswa</a:t>
            </a:r>
            <a:endParaRPr lang="nl-NL" dirty="0"/>
          </a:p>
        </p:txBody>
      </p:sp>
      <p:sp>
        <p:nvSpPr>
          <p:cNvPr id="3" name="Tijdelijke aanduiding voor inhoud 2">
            <a:extLst>
              <a:ext uri="{FF2B5EF4-FFF2-40B4-BE49-F238E27FC236}">
                <a16:creationId xmlns:a16="http://schemas.microsoft.com/office/drawing/2014/main" id="{5CD570AA-5E6C-4DA1-9031-F7EA2D2995CA}"/>
              </a:ext>
            </a:extLst>
          </p:cNvPr>
          <p:cNvSpPr>
            <a:spLocks noGrp="1"/>
          </p:cNvSpPr>
          <p:nvPr>
            <p:ph idx="1"/>
          </p:nvPr>
        </p:nvSpPr>
        <p:spPr/>
        <p:txBody>
          <a:bodyPr/>
          <a:lstStyle/>
          <a:p>
            <a:endParaRPr lang="nl-NL"/>
          </a:p>
        </p:txBody>
      </p:sp>
    </p:spTree>
    <p:extLst>
      <p:ext uri="{BB962C8B-B14F-4D97-AF65-F5344CB8AC3E}">
        <p14:creationId xmlns:p14="http://schemas.microsoft.com/office/powerpoint/2010/main" val="5327813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C95FA64-2C85-4001-9CBB-EC84E6BA940A}"/>
              </a:ext>
            </a:extLst>
          </p:cNvPr>
          <p:cNvSpPr>
            <a:spLocks noGrp="1"/>
          </p:cNvSpPr>
          <p:nvPr>
            <p:ph type="title"/>
          </p:nvPr>
        </p:nvSpPr>
        <p:spPr/>
        <p:txBody>
          <a:bodyPr/>
          <a:lstStyle/>
          <a:p>
            <a:r>
              <a:rPr lang="nl-NL" dirty="0"/>
              <a:t>2. Wat is verwerken?</a:t>
            </a:r>
          </a:p>
        </p:txBody>
      </p:sp>
      <p:sp>
        <p:nvSpPr>
          <p:cNvPr id="3" name="Tijdelijke aanduiding voor inhoud 2">
            <a:extLst>
              <a:ext uri="{FF2B5EF4-FFF2-40B4-BE49-F238E27FC236}">
                <a16:creationId xmlns:a16="http://schemas.microsoft.com/office/drawing/2014/main" id="{0EA14BD6-69C8-4674-946D-3FE6B0D1D654}"/>
              </a:ext>
            </a:extLst>
          </p:cNvPr>
          <p:cNvSpPr>
            <a:spLocks noGrp="1"/>
          </p:cNvSpPr>
          <p:nvPr>
            <p:ph idx="1"/>
          </p:nvPr>
        </p:nvSpPr>
        <p:spPr/>
        <p:txBody>
          <a:bodyPr/>
          <a:lstStyle/>
          <a:p>
            <a:r>
              <a:rPr lang="nl-NL" dirty="0"/>
              <a:t>Alles is verwerken</a:t>
            </a:r>
          </a:p>
          <a:p>
            <a:r>
              <a:rPr lang="nl-NL" dirty="0"/>
              <a:t>Misschien met uitzondering het puur passief doorvoeren van gegevens</a:t>
            </a:r>
          </a:p>
        </p:txBody>
      </p:sp>
    </p:spTree>
    <p:extLst>
      <p:ext uri="{BB962C8B-B14F-4D97-AF65-F5344CB8AC3E}">
        <p14:creationId xmlns:p14="http://schemas.microsoft.com/office/powerpoint/2010/main" val="9256157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3. Wie is de verantwoordelijke?</a:t>
            </a:r>
            <a:endParaRPr lang="en-US" dirty="0"/>
          </a:p>
        </p:txBody>
      </p:sp>
      <p:sp>
        <p:nvSpPr>
          <p:cNvPr id="3" name="Content Placeholder 2"/>
          <p:cNvSpPr>
            <a:spLocks noGrp="1"/>
          </p:cNvSpPr>
          <p:nvPr>
            <p:ph idx="1"/>
          </p:nvPr>
        </p:nvSpPr>
        <p:spPr/>
        <p:txBody>
          <a:bodyPr>
            <a:normAutofit lnSpcReduction="10000"/>
          </a:bodyPr>
          <a:lstStyle/>
          <a:p>
            <a:r>
              <a:rPr lang="nl-NL" i="1" dirty="0"/>
              <a:t>Artikel 4 </a:t>
            </a:r>
            <a:r>
              <a:rPr lang="nl-NL" b="1" dirty="0"/>
              <a:t>Definities </a:t>
            </a:r>
            <a:r>
              <a:rPr lang="nl-NL" dirty="0"/>
              <a:t>Voor de toepassing van deze verordening wordt verstaan onder: </a:t>
            </a:r>
          </a:p>
          <a:p>
            <a:r>
              <a:rPr lang="nl-NL" dirty="0"/>
              <a:t>7) „</a:t>
            </a:r>
            <a:r>
              <a:rPr lang="nl-NL" dirty="0" err="1"/>
              <a:t>verwerkingsverantwoordelijke”:een</a:t>
            </a:r>
            <a:r>
              <a:rPr lang="nl-NL" dirty="0"/>
              <a:t> natuurlijke persoon of rechtspersoon, een overheidsinstantie, een dienst of een ander orgaan die/dat, alleen of samen met anderen, het doel van en de middelen voor de verwerking van persoonsgegevens vaststelt; wanneer de doelstellingen van en de middelen voor deze verwerking in het Unierecht of het </a:t>
            </a:r>
            <a:r>
              <a:rPr lang="nl-NL" dirty="0" err="1"/>
              <a:t>lidstatelijke</a:t>
            </a:r>
            <a:r>
              <a:rPr lang="nl-NL" dirty="0"/>
              <a:t> recht worden vastgesteld, kan daarin worden bepaald wie de verwerkingsverantwoordelijke is of volgens welke criteria deze wordt aangewezen;</a:t>
            </a:r>
            <a:endParaRPr lang="en-US" dirty="0"/>
          </a:p>
        </p:txBody>
      </p:sp>
    </p:spTree>
    <p:extLst>
      <p:ext uri="{BB962C8B-B14F-4D97-AF65-F5344CB8AC3E}">
        <p14:creationId xmlns:p14="http://schemas.microsoft.com/office/powerpoint/2010/main" val="83470001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3. Wie is de verantwoordelijke?</a:t>
            </a:r>
            <a:endParaRPr lang="en-US" dirty="0"/>
          </a:p>
        </p:txBody>
      </p:sp>
      <p:sp>
        <p:nvSpPr>
          <p:cNvPr id="3" name="Content Placeholder 2"/>
          <p:cNvSpPr>
            <a:spLocks noGrp="1"/>
          </p:cNvSpPr>
          <p:nvPr>
            <p:ph idx="1"/>
          </p:nvPr>
        </p:nvSpPr>
        <p:spPr/>
        <p:txBody>
          <a:bodyPr>
            <a:normAutofit/>
          </a:bodyPr>
          <a:lstStyle/>
          <a:p>
            <a:r>
              <a:rPr lang="nl-NL" i="1" dirty="0"/>
              <a:t>Artikel 4 </a:t>
            </a:r>
            <a:r>
              <a:rPr lang="nl-NL" b="1" dirty="0"/>
              <a:t>Definities </a:t>
            </a:r>
            <a:r>
              <a:rPr lang="nl-NL" dirty="0"/>
              <a:t>Voor de toepassing van deze verordening wordt verstaan onder: </a:t>
            </a:r>
          </a:p>
          <a:p>
            <a:r>
              <a:rPr lang="nl-NL" dirty="0"/>
              <a:t>8) „</a:t>
            </a:r>
            <a:r>
              <a:rPr lang="nl-NL" dirty="0" err="1"/>
              <a:t>verwerker”:een</a:t>
            </a:r>
            <a:r>
              <a:rPr lang="nl-NL" dirty="0"/>
              <a:t> natuurlijke persoon of rechtspersoon, een overheidsinstantie, een dienst of een ander orgaan die/ dat ten behoeve van de verwerkingsverantwoordelijke persoonsgegevens verwerkt; ;</a:t>
            </a:r>
            <a:endParaRPr lang="en-US" dirty="0"/>
          </a:p>
        </p:txBody>
      </p:sp>
    </p:spTree>
    <p:extLst>
      <p:ext uri="{BB962C8B-B14F-4D97-AF65-F5344CB8AC3E}">
        <p14:creationId xmlns:p14="http://schemas.microsoft.com/office/powerpoint/2010/main" val="180916278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3. Wie is de verantwoordelijke?</a:t>
            </a:r>
            <a:endParaRPr lang="en-US" dirty="0"/>
          </a:p>
        </p:txBody>
      </p:sp>
      <p:sp>
        <p:nvSpPr>
          <p:cNvPr id="3" name="Content Placeholder 2"/>
          <p:cNvSpPr>
            <a:spLocks noGrp="1"/>
          </p:cNvSpPr>
          <p:nvPr>
            <p:ph idx="1"/>
          </p:nvPr>
        </p:nvSpPr>
        <p:spPr/>
        <p:txBody>
          <a:bodyPr>
            <a:normAutofit fontScale="77500" lnSpcReduction="20000"/>
          </a:bodyPr>
          <a:lstStyle/>
          <a:p>
            <a:r>
              <a:rPr lang="nl-NL" i="1" dirty="0"/>
              <a:t>Artikel 4 </a:t>
            </a:r>
            <a:r>
              <a:rPr lang="nl-NL" b="1" dirty="0"/>
              <a:t>Definities </a:t>
            </a:r>
            <a:r>
              <a:rPr lang="nl-NL" dirty="0"/>
              <a:t>Voor de toepassing van deze verordening wordt verstaan onder: </a:t>
            </a:r>
          </a:p>
          <a:p>
            <a:r>
              <a:rPr lang="nl-NL" dirty="0"/>
              <a:t>9) „</a:t>
            </a:r>
            <a:r>
              <a:rPr lang="nl-NL" dirty="0" err="1"/>
              <a:t>ontvanger”:een</a:t>
            </a:r>
            <a:r>
              <a:rPr lang="nl-NL" dirty="0"/>
              <a:t> natuurlijke persoon of rechtspersoon, een overheidsinstantie, een dienst of een ander orgaan, al dan niet een derde, aan wie/waaraan de persoonsgegevens worden verstrekt. Overheidsinstanties die mogelijk persoonsgegevens ontvangen in het kader van een bijzonder onderzoek overeenkomstig het Unierecht of het </a:t>
            </a:r>
            <a:r>
              <a:rPr lang="nl-NL" dirty="0" err="1"/>
              <a:t>lidstatelijke</a:t>
            </a:r>
            <a:r>
              <a:rPr lang="nl-NL" dirty="0"/>
              <a:t> recht gelden echter niet als ontvangers; de verwerking van die gegevens door die overheidsinstanties strookt met de gegevensbeschermingsregels die op het betreffende verwerkingsdoel van toepassing zijn; </a:t>
            </a:r>
          </a:p>
          <a:p>
            <a:endParaRPr lang="nl-NL" dirty="0"/>
          </a:p>
          <a:p>
            <a:r>
              <a:rPr lang="nl-NL" dirty="0"/>
              <a:t>10) „</a:t>
            </a:r>
            <a:r>
              <a:rPr lang="nl-NL" dirty="0" err="1"/>
              <a:t>derde”:een</a:t>
            </a:r>
            <a:r>
              <a:rPr lang="nl-NL" dirty="0"/>
              <a:t> natuurlijke persoon of rechtspersoon, een overheidsinstantie, een dienst of een ander orgaan, niet zijnde de betrokkene, noch de verwerkingsverantwoordelijke, noch de verwerker, noch de personen die onder rechtstreeks gezag van de verwerkingsverantwoordelijke of de verwerker gemachtigd zijn om de persoonsgegevens te verwerken; </a:t>
            </a:r>
            <a:endParaRPr lang="en-US" dirty="0"/>
          </a:p>
        </p:txBody>
      </p:sp>
    </p:spTree>
    <p:extLst>
      <p:ext uri="{BB962C8B-B14F-4D97-AF65-F5344CB8AC3E}">
        <p14:creationId xmlns:p14="http://schemas.microsoft.com/office/powerpoint/2010/main" val="254391568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3. Wie is de verantwoordelijke?</a:t>
            </a:r>
            <a:endParaRPr lang="en-US" dirty="0"/>
          </a:p>
        </p:txBody>
      </p:sp>
      <p:sp>
        <p:nvSpPr>
          <p:cNvPr id="3" name="Content Placeholder 2"/>
          <p:cNvSpPr>
            <a:spLocks noGrp="1"/>
          </p:cNvSpPr>
          <p:nvPr>
            <p:ph idx="1"/>
          </p:nvPr>
        </p:nvSpPr>
        <p:spPr/>
        <p:txBody>
          <a:bodyPr>
            <a:normAutofit fontScale="85000" lnSpcReduction="20000"/>
          </a:bodyPr>
          <a:lstStyle/>
          <a:p>
            <a:r>
              <a:rPr lang="nl-NL" i="1" dirty="0"/>
              <a:t>Artikel 4 </a:t>
            </a:r>
            <a:r>
              <a:rPr lang="nl-NL" b="1" dirty="0"/>
              <a:t>Definities </a:t>
            </a:r>
            <a:r>
              <a:rPr lang="nl-NL" dirty="0"/>
              <a:t>Voor de toepassing van deze verordening wordt verstaan onder: </a:t>
            </a:r>
          </a:p>
          <a:p>
            <a:r>
              <a:rPr lang="nl-NL" dirty="0"/>
              <a:t>9) „</a:t>
            </a:r>
            <a:r>
              <a:rPr lang="nl-NL" dirty="0" err="1"/>
              <a:t>ontvanger”:een</a:t>
            </a:r>
            <a:r>
              <a:rPr lang="nl-NL" dirty="0"/>
              <a:t> natuurlijke persoon of rechtspersoon, een overheidsinstantie, een dienst of een ander orgaan, al dan niet een derde, aan wie/waaraan de persoonsgegevens worden verstrekt. Overheidsinstanties die mogelijk persoonsgegevens ontvangen in het kader van een bijzonder onderzoek overeenkomstig het Unierecht of het </a:t>
            </a:r>
            <a:r>
              <a:rPr lang="nl-NL" dirty="0" err="1"/>
              <a:t>lidstatelijke</a:t>
            </a:r>
            <a:r>
              <a:rPr lang="nl-NL" dirty="0"/>
              <a:t> recht gelden echter niet als ontvangers; de verwerking van die gegevens door die overheidsinstanties strookt met de gegevensbeschermingsregels die op het betreffende verwerkingsdoel van toepassing zijn; 10) „</a:t>
            </a:r>
            <a:r>
              <a:rPr lang="nl-NL" dirty="0" err="1"/>
              <a:t>derde”:een</a:t>
            </a:r>
            <a:r>
              <a:rPr lang="nl-NL" dirty="0"/>
              <a:t> natuurlijke persoon of rechtspersoon, een overheidsinstantie, een dienst of een ander orgaan, niet zijnde de betrokkene, noch de verwerkingsverantwoordelijke, noch de verwerker, noch de personen die onder rechtstreeks gezag van de verwerkingsverantwoordelijke of de verwerker gemachtigd zijn om de persoonsgegevens te verwerken; </a:t>
            </a:r>
            <a:endParaRPr lang="en-US" dirty="0"/>
          </a:p>
        </p:txBody>
      </p:sp>
    </p:spTree>
    <p:extLst>
      <p:ext uri="{BB962C8B-B14F-4D97-AF65-F5344CB8AC3E}">
        <p14:creationId xmlns:p14="http://schemas.microsoft.com/office/powerpoint/2010/main" val="383063734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8BC292A-5A14-4DB2-9166-8AFD2BE875CF}"/>
              </a:ext>
            </a:extLst>
          </p:cNvPr>
          <p:cNvSpPr>
            <a:spLocks noGrp="1"/>
          </p:cNvSpPr>
          <p:nvPr>
            <p:ph type="title"/>
          </p:nvPr>
        </p:nvSpPr>
        <p:spPr/>
        <p:txBody>
          <a:bodyPr/>
          <a:lstStyle/>
          <a:p>
            <a:r>
              <a:rPr lang="nl-NL" dirty="0"/>
              <a:t>3. Wie is de verantwoordelijke?</a:t>
            </a:r>
          </a:p>
        </p:txBody>
      </p:sp>
      <p:sp>
        <p:nvSpPr>
          <p:cNvPr id="3" name="Tijdelijke aanduiding voor inhoud 2">
            <a:extLst>
              <a:ext uri="{FF2B5EF4-FFF2-40B4-BE49-F238E27FC236}">
                <a16:creationId xmlns:a16="http://schemas.microsoft.com/office/drawing/2014/main" id="{F6CBFA49-0D9C-4F9A-AFB5-C1732AC2DC6E}"/>
              </a:ext>
            </a:extLst>
          </p:cNvPr>
          <p:cNvSpPr>
            <a:spLocks noGrp="1"/>
          </p:cNvSpPr>
          <p:nvPr>
            <p:ph idx="1"/>
          </p:nvPr>
        </p:nvSpPr>
        <p:spPr/>
        <p:txBody>
          <a:bodyPr/>
          <a:lstStyle/>
          <a:p>
            <a:r>
              <a:rPr lang="nl-NL" dirty="0"/>
              <a:t>Verantwoordelijke</a:t>
            </a:r>
          </a:p>
          <a:p>
            <a:pPr lvl="1"/>
            <a:r>
              <a:rPr lang="nl-NL" dirty="0"/>
              <a:t>Doel</a:t>
            </a:r>
          </a:p>
          <a:p>
            <a:pPr lvl="1"/>
            <a:r>
              <a:rPr lang="nl-NL" dirty="0"/>
              <a:t>Middelen</a:t>
            </a:r>
          </a:p>
          <a:p>
            <a:pPr lvl="1"/>
            <a:r>
              <a:rPr lang="nl-NL" dirty="0"/>
              <a:t>Alleen of gezamenlijk</a:t>
            </a:r>
            <a:br>
              <a:rPr lang="nl-NL" dirty="0"/>
            </a:br>
            <a:endParaRPr lang="nl-NL" dirty="0"/>
          </a:p>
          <a:p>
            <a:r>
              <a:rPr lang="nl-NL" dirty="0"/>
              <a:t>Verwerker</a:t>
            </a:r>
          </a:p>
          <a:p>
            <a:pPr lvl="1"/>
            <a:r>
              <a:rPr lang="nl-NL" dirty="0"/>
              <a:t>Graudeel &gt; mate van zelfstandigheid &amp; mate van eigen belang bij het verwerken van persoonsgegevens</a:t>
            </a:r>
          </a:p>
          <a:p>
            <a:pPr lvl="1"/>
            <a:r>
              <a:rPr lang="nl-NL" dirty="0" err="1"/>
              <a:t>Difuus</a:t>
            </a:r>
            <a:r>
              <a:rPr lang="nl-NL" dirty="0"/>
              <a:t> &gt; kan voor het ene proces de verwerker zijn en voor de andere de verantwoordelijke</a:t>
            </a:r>
          </a:p>
        </p:txBody>
      </p:sp>
    </p:spTree>
    <p:extLst>
      <p:ext uri="{BB962C8B-B14F-4D97-AF65-F5344CB8AC3E}">
        <p14:creationId xmlns:p14="http://schemas.microsoft.com/office/powerpoint/2010/main" val="38675605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9158AE0-2B5F-4E43-9E18-AF7C3B9C1EBC}"/>
              </a:ext>
            </a:extLst>
          </p:cNvPr>
          <p:cNvSpPr>
            <a:spLocks noGrp="1"/>
          </p:cNvSpPr>
          <p:nvPr>
            <p:ph type="title"/>
          </p:nvPr>
        </p:nvSpPr>
        <p:spPr/>
        <p:txBody>
          <a:bodyPr/>
          <a:lstStyle/>
          <a:p>
            <a:r>
              <a:rPr lang="nl-NL" dirty="0"/>
              <a:t>3. Wie is de verantwoordelijke?</a:t>
            </a:r>
          </a:p>
        </p:txBody>
      </p:sp>
      <p:sp>
        <p:nvSpPr>
          <p:cNvPr id="3" name="Tijdelijke aanduiding voor inhoud 2">
            <a:extLst>
              <a:ext uri="{FF2B5EF4-FFF2-40B4-BE49-F238E27FC236}">
                <a16:creationId xmlns:a16="http://schemas.microsoft.com/office/drawing/2014/main" id="{C0521B71-39AE-4B00-83FD-B7017BB7ED08}"/>
              </a:ext>
            </a:extLst>
          </p:cNvPr>
          <p:cNvSpPr>
            <a:spLocks noGrp="1"/>
          </p:cNvSpPr>
          <p:nvPr>
            <p:ph idx="1"/>
          </p:nvPr>
        </p:nvSpPr>
        <p:spPr>
          <a:xfrm>
            <a:off x="680321" y="2336873"/>
            <a:ext cx="9613861" cy="3878732"/>
          </a:xfrm>
        </p:spPr>
        <p:txBody>
          <a:bodyPr>
            <a:normAutofit fontScale="70000" lnSpcReduction="20000"/>
          </a:bodyPr>
          <a:lstStyle/>
          <a:p>
            <a:r>
              <a:rPr lang="nl-NL" i="1" dirty="0"/>
              <a:t>Artikel 26 </a:t>
            </a:r>
            <a:r>
              <a:rPr lang="nl-NL" b="1" dirty="0"/>
              <a:t>Gezamenlijke verwerkingsverantwoordelijken </a:t>
            </a:r>
          </a:p>
          <a:p>
            <a:r>
              <a:rPr lang="nl-NL" dirty="0"/>
              <a:t>1.Wanneer twee of meer verwerkingsverantwoordelijken gezamenlijk de doeleinden en middelen van de verwerking bepalen, zijn zij gezamenlijke verwerkingsverantwoordelijken. Zij stellen op transparante wijze hun respectieve verantwoordelijkheden voor de nakoming van de verplichtingen uit hoofde van deze verordening vast, met name met betrekking tot de uitoefening van de rechten van de betrokkene en hun respectieve verplichtingen om de in de artikelen 13 en 14 bedoelde informatie te verstrekken, door middel van een onderlinge regeling, tenzij en voor zover de respectieve verantwoordelijkheden van de verwerkingsverantwoordelijken zijn vastgesteld bij een Unierechtelijke of lidstaatrechtelijke bepaling die op de verwerkingsverantwoordelijken van toepassing is. In de regeling kan een contactpunt voor betrokkenen worden aangewezen. </a:t>
            </a:r>
          </a:p>
          <a:p>
            <a:r>
              <a:rPr lang="nl-NL" dirty="0"/>
              <a:t>2.Uit de in lid 1 bedoelde regeling blijkt duidelijk welke rol de gezamenlijke verwerkingsverantwoordelijken respectievelijk vervullen, en wat hun respectieve verhouding met de betrokkenen is. De wezenlijke inhoud van de regeling wordt aan de betrokkene beschikbaar gesteld. </a:t>
            </a:r>
          </a:p>
          <a:p>
            <a:r>
              <a:rPr lang="nl-NL" dirty="0"/>
              <a:t>3.Ongeacht de voorwaarden van de in lid 1 bedoelde regeling, kan de betrokkene zijn rechten uit hoofde van deze verordening met betrekking tot en jegens iedere verwerkingsverantwoordelijke uitoefenen. </a:t>
            </a:r>
          </a:p>
        </p:txBody>
      </p:sp>
    </p:spTree>
    <p:extLst>
      <p:ext uri="{BB962C8B-B14F-4D97-AF65-F5344CB8AC3E}">
        <p14:creationId xmlns:p14="http://schemas.microsoft.com/office/powerpoint/2010/main" val="36996351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8BFF5E8-AC6B-4574-90D5-9FA9B7062CFE}"/>
              </a:ext>
            </a:extLst>
          </p:cNvPr>
          <p:cNvSpPr>
            <a:spLocks noGrp="1"/>
          </p:cNvSpPr>
          <p:nvPr>
            <p:ph type="title"/>
          </p:nvPr>
        </p:nvSpPr>
        <p:spPr/>
        <p:txBody>
          <a:bodyPr/>
          <a:lstStyle/>
          <a:p>
            <a:r>
              <a:rPr lang="nl-NL" dirty="0"/>
              <a:t>3. Wie is de verantwoordelijke?</a:t>
            </a:r>
          </a:p>
        </p:txBody>
      </p:sp>
      <p:sp>
        <p:nvSpPr>
          <p:cNvPr id="3" name="Tijdelijke aanduiding voor inhoud 2">
            <a:extLst>
              <a:ext uri="{FF2B5EF4-FFF2-40B4-BE49-F238E27FC236}">
                <a16:creationId xmlns:a16="http://schemas.microsoft.com/office/drawing/2014/main" id="{0D0C04ED-396D-4C14-B809-EC092285573A}"/>
              </a:ext>
            </a:extLst>
          </p:cNvPr>
          <p:cNvSpPr>
            <a:spLocks noGrp="1"/>
          </p:cNvSpPr>
          <p:nvPr>
            <p:ph idx="1"/>
          </p:nvPr>
        </p:nvSpPr>
        <p:spPr/>
        <p:txBody>
          <a:bodyPr>
            <a:normAutofit/>
          </a:bodyPr>
          <a:lstStyle/>
          <a:p>
            <a:r>
              <a:rPr lang="nl-NL" dirty="0"/>
              <a:t>Voor de processor/verwerker gelden in de AVG eigenlijk heel veel plichten die voorheen alleen voor de controller/verantwoordelijke golden.</a:t>
            </a:r>
          </a:p>
          <a:p>
            <a:r>
              <a:rPr lang="nl-NL" dirty="0"/>
              <a:t>Toch blijft de verantwoordelijke het eerste aanspreekpunt.</a:t>
            </a:r>
          </a:p>
          <a:p>
            <a:endParaRPr lang="nl-NL" dirty="0"/>
          </a:p>
        </p:txBody>
      </p:sp>
    </p:spTree>
    <p:extLst>
      <p:ext uri="{BB962C8B-B14F-4D97-AF65-F5344CB8AC3E}">
        <p14:creationId xmlns:p14="http://schemas.microsoft.com/office/powerpoint/2010/main" val="316706423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C9D1C6A-A659-47D3-B98E-8A49126AFC14}"/>
              </a:ext>
            </a:extLst>
          </p:cNvPr>
          <p:cNvSpPr>
            <a:spLocks noGrp="1"/>
          </p:cNvSpPr>
          <p:nvPr>
            <p:ph type="title"/>
          </p:nvPr>
        </p:nvSpPr>
        <p:spPr/>
        <p:txBody>
          <a:bodyPr/>
          <a:lstStyle/>
          <a:p>
            <a:r>
              <a:rPr lang="nl-NL" dirty="0"/>
              <a:t>4. Waar is de AVG van toepassing?</a:t>
            </a:r>
          </a:p>
        </p:txBody>
      </p:sp>
      <p:sp>
        <p:nvSpPr>
          <p:cNvPr id="3" name="Tijdelijke aanduiding voor inhoud 2">
            <a:extLst>
              <a:ext uri="{FF2B5EF4-FFF2-40B4-BE49-F238E27FC236}">
                <a16:creationId xmlns:a16="http://schemas.microsoft.com/office/drawing/2014/main" id="{CB7580B0-6B37-42BE-A209-7C1872E29FAD}"/>
              </a:ext>
            </a:extLst>
          </p:cNvPr>
          <p:cNvSpPr>
            <a:spLocks noGrp="1"/>
          </p:cNvSpPr>
          <p:nvPr>
            <p:ph idx="1"/>
          </p:nvPr>
        </p:nvSpPr>
        <p:spPr/>
        <p:txBody>
          <a:bodyPr>
            <a:normAutofit fontScale="70000" lnSpcReduction="20000"/>
          </a:bodyPr>
          <a:lstStyle/>
          <a:p>
            <a:r>
              <a:rPr lang="nl-NL" i="1" dirty="0"/>
              <a:t>Artikel 3 </a:t>
            </a:r>
            <a:r>
              <a:rPr lang="nl-NL" b="1" dirty="0"/>
              <a:t>Territoriaal toepassingsgebied </a:t>
            </a:r>
          </a:p>
          <a:p>
            <a:r>
              <a:rPr lang="nl-NL" dirty="0"/>
              <a:t>1.Deze verordening is van toepassing op de verwerking van persoonsgegevens in het kader van de activiteiten van een vestiging van een verwerkingsverantwoordelijke of een verwerker in de Unie, ongeacht of de verwerking in de Unie al dan niet plaatsvindt. </a:t>
            </a:r>
          </a:p>
          <a:p>
            <a:r>
              <a:rPr lang="nl-NL" dirty="0"/>
              <a:t>2.Deze verordening is van toepassing op de verwerking van persoonsgegevens van betrokkenen die zich in de Unie bevinden, door een niet in de Unie gevestigde verwerkingsverantwoordelijke of verwerker, wanneer de verwerking verband houdt met: </a:t>
            </a:r>
          </a:p>
          <a:p>
            <a:r>
              <a:rPr lang="nl-NL" dirty="0"/>
              <a:t>a) het aanbieden van goederen of diensten aan deze betrokkenen in de Unie, ongeacht of een betaling door de betrokkenen is vereist; of </a:t>
            </a:r>
          </a:p>
          <a:p>
            <a:r>
              <a:rPr lang="nl-NL" dirty="0"/>
              <a:t>b) het monitoren van hun gedrag, voor zover dit gedrag in de Unie plaatsvindt. </a:t>
            </a:r>
          </a:p>
          <a:p>
            <a:r>
              <a:rPr lang="nl-NL" dirty="0"/>
              <a:t>3.Deze verordening is van toepassing op de verwerking van persoonsgegevens door een verwerkingsverantwoordelijke die niet in de Unie is gevestigd, maar op een plaats waar krachtens het internationaal publiekrecht het </a:t>
            </a:r>
            <a:r>
              <a:rPr lang="nl-NL" dirty="0" err="1"/>
              <a:t>lidstatelijke</a:t>
            </a:r>
            <a:r>
              <a:rPr lang="nl-NL" dirty="0"/>
              <a:t> recht van toepassing is. </a:t>
            </a:r>
          </a:p>
        </p:txBody>
      </p:sp>
    </p:spTree>
    <p:extLst>
      <p:ext uri="{BB962C8B-B14F-4D97-AF65-F5344CB8AC3E}">
        <p14:creationId xmlns:p14="http://schemas.microsoft.com/office/powerpoint/2010/main" val="10486443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EB55FBC-CD94-45FE-8976-965303202FFA}"/>
              </a:ext>
            </a:extLst>
          </p:cNvPr>
          <p:cNvSpPr>
            <a:spLocks noGrp="1"/>
          </p:cNvSpPr>
          <p:nvPr>
            <p:ph type="title"/>
          </p:nvPr>
        </p:nvSpPr>
        <p:spPr/>
        <p:txBody>
          <a:bodyPr/>
          <a:lstStyle/>
          <a:p>
            <a:r>
              <a:rPr lang="nl-NL" dirty="0"/>
              <a:t>Overzicht vier weken</a:t>
            </a:r>
          </a:p>
        </p:txBody>
      </p:sp>
      <p:sp>
        <p:nvSpPr>
          <p:cNvPr id="3" name="Tijdelijke aanduiding voor inhoud 2">
            <a:extLst>
              <a:ext uri="{FF2B5EF4-FFF2-40B4-BE49-F238E27FC236}">
                <a16:creationId xmlns:a16="http://schemas.microsoft.com/office/drawing/2014/main" id="{92986335-1B6D-471D-B701-E5DFD21D78EB}"/>
              </a:ext>
            </a:extLst>
          </p:cNvPr>
          <p:cNvSpPr>
            <a:spLocks noGrp="1"/>
          </p:cNvSpPr>
          <p:nvPr>
            <p:ph idx="1"/>
          </p:nvPr>
        </p:nvSpPr>
        <p:spPr/>
        <p:txBody>
          <a:bodyPr/>
          <a:lstStyle/>
          <a:p>
            <a:r>
              <a:rPr lang="nl-NL" dirty="0"/>
              <a:t>8  januari   14.00-17.00 	C187 	Achtergrond AVG en aanpalende 					   	wetgeving</a:t>
            </a:r>
            <a:br>
              <a:rPr lang="nl-NL" dirty="0"/>
            </a:br>
            <a:endParaRPr lang="nl-NL" dirty="0"/>
          </a:p>
          <a:p>
            <a:r>
              <a:rPr lang="nl-NL" dirty="0"/>
              <a:t>16 januari  14.00-17.00 	C22  	Toepasselijkheid AVG en </a:t>
            </a:r>
          </a:p>
          <a:p>
            <a:pPr marL="0" indent="0">
              <a:buNone/>
            </a:pPr>
            <a:r>
              <a:rPr lang="nl-NL" dirty="0"/>
              <a:t>					algemene beginselen</a:t>
            </a:r>
            <a:br>
              <a:rPr lang="nl-NL" dirty="0"/>
            </a:br>
            <a:endParaRPr lang="nl-NL" dirty="0"/>
          </a:p>
          <a:p>
            <a:r>
              <a:rPr lang="nl-NL" dirty="0"/>
              <a:t>22 januari 14.00-17.00  	C22   	Verplichtingen in de AVG</a:t>
            </a:r>
            <a:br>
              <a:rPr lang="nl-NL" dirty="0"/>
            </a:br>
            <a:endParaRPr lang="nl-NL" dirty="0"/>
          </a:p>
          <a:p>
            <a:r>
              <a:rPr lang="nl-NL" dirty="0"/>
              <a:t>30 januari  9.00-12.00 	C15	Rechten in de AVG</a:t>
            </a:r>
          </a:p>
        </p:txBody>
      </p:sp>
    </p:spTree>
    <p:extLst>
      <p:ext uri="{BB962C8B-B14F-4D97-AF65-F5344CB8AC3E}">
        <p14:creationId xmlns:p14="http://schemas.microsoft.com/office/powerpoint/2010/main" val="361493004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C9D1C6A-A659-47D3-B98E-8A49126AFC14}"/>
              </a:ext>
            </a:extLst>
          </p:cNvPr>
          <p:cNvSpPr>
            <a:spLocks noGrp="1"/>
          </p:cNvSpPr>
          <p:nvPr>
            <p:ph type="title"/>
          </p:nvPr>
        </p:nvSpPr>
        <p:spPr/>
        <p:txBody>
          <a:bodyPr/>
          <a:lstStyle/>
          <a:p>
            <a:r>
              <a:rPr lang="nl-NL" dirty="0"/>
              <a:t>5. Uitzonderingen</a:t>
            </a:r>
          </a:p>
        </p:txBody>
      </p:sp>
      <p:sp>
        <p:nvSpPr>
          <p:cNvPr id="3" name="Tijdelijke aanduiding voor inhoud 2">
            <a:extLst>
              <a:ext uri="{FF2B5EF4-FFF2-40B4-BE49-F238E27FC236}">
                <a16:creationId xmlns:a16="http://schemas.microsoft.com/office/drawing/2014/main" id="{CB7580B0-6B37-42BE-A209-7C1872E29FAD}"/>
              </a:ext>
            </a:extLst>
          </p:cNvPr>
          <p:cNvSpPr>
            <a:spLocks noGrp="1"/>
          </p:cNvSpPr>
          <p:nvPr>
            <p:ph idx="1"/>
          </p:nvPr>
        </p:nvSpPr>
        <p:spPr/>
        <p:txBody>
          <a:bodyPr/>
          <a:lstStyle/>
          <a:p>
            <a:r>
              <a:rPr lang="nl-NL" dirty="0"/>
              <a:t>Er zijn drie type uitzonderingen, die deels met elkaar overlappen</a:t>
            </a:r>
          </a:p>
          <a:p>
            <a:r>
              <a:rPr lang="nl-NL" dirty="0"/>
              <a:t>1. Materiele reikwijdte</a:t>
            </a:r>
          </a:p>
          <a:p>
            <a:r>
              <a:rPr lang="nl-NL" dirty="0"/>
              <a:t>2. Beperkingen</a:t>
            </a:r>
          </a:p>
          <a:p>
            <a:r>
              <a:rPr lang="nl-NL" dirty="0"/>
              <a:t>3. Specifieke situaties</a:t>
            </a:r>
          </a:p>
        </p:txBody>
      </p:sp>
    </p:spTree>
    <p:extLst>
      <p:ext uri="{BB962C8B-B14F-4D97-AF65-F5344CB8AC3E}">
        <p14:creationId xmlns:p14="http://schemas.microsoft.com/office/powerpoint/2010/main" val="163984379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16CE2EF-4E9C-438A-A311-609C35D7ED56}"/>
              </a:ext>
            </a:extLst>
          </p:cNvPr>
          <p:cNvSpPr>
            <a:spLocks noGrp="1"/>
          </p:cNvSpPr>
          <p:nvPr>
            <p:ph type="title"/>
          </p:nvPr>
        </p:nvSpPr>
        <p:spPr/>
        <p:txBody>
          <a:bodyPr/>
          <a:lstStyle/>
          <a:p>
            <a:r>
              <a:rPr lang="nl-NL" dirty="0"/>
              <a:t>5. Uitzonderingen</a:t>
            </a:r>
          </a:p>
        </p:txBody>
      </p:sp>
      <p:sp>
        <p:nvSpPr>
          <p:cNvPr id="3" name="Tijdelijke aanduiding voor inhoud 2">
            <a:extLst>
              <a:ext uri="{FF2B5EF4-FFF2-40B4-BE49-F238E27FC236}">
                <a16:creationId xmlns:a16="http://schemas.microsoft.com/office/drawing/2014/main" id="{C9E9CFDF-6896-4739-8F33-CAA8F3A77F10}"/>
              </a:ext>
            </a:extLst>
          </p:cNvPr>
          <p:cNvSpPr>
            <a:spLocks noGrp="1"/>
          </p:cNvSpPr>
          <p:nvPr>
            <p:ph idx="1"/>
          </p:nvPr>
        </p:nvSpPr>
        <p:spPr/>
        <p:txBody>
          <a:bodyPr/>
          <a:lstStyle/>
          <a:p>
            <a:r>
              <a:rPr lang="nl-NL" dirty="0"/>
              <a:t>In het algemeen:</a:t>
            </a:r>
          </a:p>
          <a:p>
            <a:pPr lvl="1"/>
            <a:r>
              <a:rPr lang="nl-NL" dirty="0"/>
              <a:t>EU organen</a:t>
            </a:r>
          </a:p>
          <a:p>
            <a:pPr lvl="1"/>
            <a:r>
              <a:rPr lang="nl-NL" dirty="0"/>
              <a:t>Overheidsorganen inzake defensie, nationale veiligheid en buitenlands beleid</a:t>
            </a:r>
          </a:p>
          <a:p>
            <a:pPr lvl="1"/>
            <a:r>
              <a:rPr lang="nl-NL" dirty="0"/>
              <a:t>Overheidsorganen in de strafrechtketen</a:t>
            </a:r>
          </a:p>
          <a:p>
            <a:pPr lvl="1"/>
            <a:r>
              <a:rPr lang="nl-NL" dirty="0"/>
              <a:t>Overheidsorganen</a:t>
            </a:r>
          </a:p>
          <a:p>
            <a:pPr lvl="1"/>
            <a:r>
              <a:rPr lang="nl-NL" dirty="0"/>
              <a:t>Gegevensverwerking in het publiek belang of in bijzondere situaties</a:t>
            </a:r>
          </a:p>
        </p:txBody>
      </p:sp>
    </p:spTree>
    <p:extLst>
      <p:ext uri="{BB962C8B-B14F-4D97-AF65-F5344CB8AC3E}">
        <p14:creationId xmlns:p14="http://schemas.microsoft.com/office/powerpoint/2010/main" val="337287991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E909B4C-6F91-4776-8BC3-DE5EB9E13A94}"/>
              </a:ext>
            </a:extLst>
          </p:cNvPr>
          <p:cNvSpPr>
            <a:spLocks noGrp="1"/>
          </p:cNvSpPr>
          <p:nvPr>
            <p:ph type="title"/>
          </p:nvPr>
        </p:nvSpPr>
        <p:spPr/>
        <p:txBody>
          <a:bodyPr/>
          <a:lstStyle/>
          <a:p>
            <a:r>
              <a:rPr lang="nl-NL" dirty="0"/>
              <a:t>5. Uitzonderingen</a:t>
            </a:r>
          </a:p>
        </p:txBody>
      </p:sp>
      <p:sp>
        <p:nvSpPr>
          <p:cNvPr id="3" name="Tijdelijke aanduiding voor inhoud 2">
            <a:extLst>
              <a:ext uri="{FF2B5EF4-FFF2-40B4-BE49-F238E27FC236}">
                <a16:creationId xmlns:a16="http://schemas.microsoft.com/office/drawing/2014/main" id="{BC369E3A-CD5D-4DB4-A414-93AFC183937C}"/>
              </a:ext>
            </a:extLst>
          </p:cNvPr>
          <p:cNvSpPr>
            <a:spLocks noGrp="1"/>
          </p:cNvSpPr>
          <p:nvPr>
            <p:ph idx="1"/>
          </p:nvPr>
        </p:nvSpPr>
        <p:spPr>
          <a:xfrm>
            <a:off x="680321" y="2336873"/>
            <a:ext cx="9613861" cy="3913456"/>
          </a:xfrm>
        </p:spPr>
        <p:txBody>
          <a:bodyPr>
            <a:normAutofit fontScale="77500" lnSpcReduction="20000"/>
          </a:bodyPr>
          <a:lstStyle/>
          <a:p>
            <a:r>
              <a:rPr lang="nl-NL" i="1" dirty="0"/>
              <a:t>Artikel 2 </a:t>
            </a:r>
            <a:r>
              <a:rPr lang="nl-NL" b="1" dirty="0"/>
              <a:t>Materieel toepassingsgebied </a:t>
            </a:r>
          </a:p>
          <a:p>
            <a:r>
              <a:rPr lang="nl-NL" dirty="0"/>
              <a:t>1.Deze verordening is van toepassing op de geheel of gedeeltelijk geautomatiseerde verwerking, alsmede op de verwerking van persoonsgegevens die in een bestand zijn opgenomen of die bestemd zijn om daarin te worden opgenomen. </a:t>
            </a:r>
          </a:p>
          <a:p>
            <a:r>
              <a:rPr lang="nl-NL" dirty="0"/>
              <a:t>2.Deze verordening is niet van toepassing op de verwerking van persoonsgegevens: </a:t>
            </a:r>
          </a:p>
          <a:p>
            <a:r>
              <a:rPr lang="nl-NL" dirty="0"/>
              <a:t>a) in het kader van activiteiten die buiten de werkingssfeer van het Unierecht vallen; </a:t>
            </a:r>
          </a:p>
          <a:p>
            <a:r>
              <a:rPr lang="nl-NL" dirty="0"/>
              <a:t>b) door de lidstaten bij de uitvoering van activiteiten die binnen de werkingssfeer van titel V, hoofdstuk 2, VEU vallen; </a:t>
            </a:r>
          </a:p>
          <a:p>
            <a:r>
              <a:rPr lang="nl-NL" dirty="0"/>
              <a:t>c) door een natuurlijke persoon bij de uitoefening van een zuiver persoonlijke of huishoudelijke activiteit; </a:t>
            </a:r>
          </a:p>
          <a:p>
            <a:r>
              <a:rPr lang="nl-NL" dirty="0"/>
              <a:t>d) door de bevoegde autoriteiten met het oog op de voorkoming, het onderzoek, de opsporing en de vervolging van strafbare feiten of de tenuitvoerlegging van straffen, met inbegrip van de bescherming tegen en de voorkoming van gevaren voor de openbare veiligheid. </a:t>
            </a:r>
          </a:p>
        </p:txBody>
      </p:sp>
    </p:spTree>
    <p:extLst>
      <p:ext uri="{BB962C8B-B14F-4D97-AF65-F5344CB8AC3E}">
        <p14:creationId xmlns:p14="http://schemas.microsoft.com/office/powerpoint/2010/main" val="323301005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20A2D86-C716-4369-BAA9-8F13FF1129F2}"/>
              </a:ext>
            </a:extLst>
          </p:cNvPr>
          <p:cNvSpPr>
            <a:spLocks noGrp="1"/>
          </p:cNvSpPr>
          <p:nvPr>
            <p:ph type="title"/>
          </p:nvPr>
        </p:nvSpPr>
        <p:spPr/>
        <p:txBody>
          <a:bodyPr/>
          <a:lstStyle/>
          <a:p>
            <a:r>
              <a:rPr lang="nl-NL" dirty="0"/>
              <a:t>5. Uitzonderingen</a:t>
            </a:r>
          </a:p>
        </p:txBody>
      </p:sp>
      <p:sp>
        <p:nvSpPr>
          <p:cNvPr id="3" name="Tijdelijke aanduiding voor inhoud 2">
            <a:extLst>
              <a:ext uri="{FF2B5EF4-FFF2-40B4-BE49-F238E27FC236}">
                <a16:creationId xmlns:a16="http://schemas.microsoft.com/office/drawing/2014/main" id="{08DD626B-C5A2-4CE2-9273-8BC3C97D6951}"/>
              </a:ext>
            </a:extLst>
          </p:cNvPr>
          <p:cNvSpPr>
            <a:spLocks noGrp="1"/>
          </p:cNvSpPr>
          <p:nvPr>
            <p:ph idx="1"/>
          </p:nvPr>
        </p:nvSpPr>
        <p:spPr/>
        <p:txBody>
          <a:bodyPr>
            <a:normAutofit lnSpcReduction="10000"/>
          </a:bodyPr>
          <a:lstStyle/>
          <a:p>
            <a:r>
              <a:rPr lang="nl-NL" dirty="0"/>
              <a:t>3.Op de verwerking van persoonsgegevens door de instellingen, organen en instanties van de Unie is Verordening (EG) nr. 45/2001 van toepassing. Verordening (EG) nr. 45/2001 en andere rechtshandelingen van de Unie die van toepassing zijn op een dergelijke verwerking van persoonsgegevens worden overeenkomstig artikel 98 aan de beginselen en regels van de onderhavige verordening aangepast. </a:t>
            </a:r>
          </a:p>
          <a:p>
            <a:r>
              <a:rPr lang="nl-NL" dirty="0"/>
              <a:t>4.Deze verordening laat de toepassing van Richtlijn 2000/31/EG, en met name van de regels in de artikelen 12 tot en met 15 van die richtlijn betreffende de aansprakelijkheid van als tussenpersoon optredende dienstverleners onverlet.</a:t>
            </a:r>
          </a:p>
        </p:txBody>
      </p:sp>
    </p:spTree>
    <p:extLst>
      <p:ext uri="{BB962C8B-B14F-4D97-AF65-F5344CB8AC3E}">
        <p14:creationId xmlns:p14="http://schemas.microsoft.com/office/powerpoint/2010/main" val="348257880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17A4FC0-D863-42BA-A2AA-198ACDEC9BA8}"/>
              </a:ext>
            </a:extLst>
          </p:cNvPr>
          <p:cNvSpPr>
            <a:spLocks noGrp="1"/>
          </p:cNvSpPr>
          <p:nvPr>
            <p:ph type="title"/>
          </p:nvPr>
        </p:nvSpPr>
        <p:spPr/>
        <p:txBody>
          <a:bodyPr/>
          <a:lstStyle/>
          <a:p>
            <a:r>
              <a:rPr lang="nl-NL" dirty="0"/>
              <a:t>5. Uitzonderingen</a:t>
            </a:r>
          </a:p>
        </p:txBody>
      </p:sp>
      <p:sp>
        <p:nvSpPr>
          <p:cNvPr id="3" name="Tijdelijke aanduiding voor inhoud 2">
            <a:extLst>
              <a:ext uri="{FF2B5EF4-FFF2-40B4-BE49-F238E27FC236}">
                <a16:creationId xmlns:a16="http://schemas.microsoft.com/office/drawing/2014/main" id="{7DA1A3C3-B049-4674-A75F-D31554C00F1D}"/>
              </a:ext>
            </a:extLst>
          </p:cNvPr>
          <p:cNvSpPr>
            <a:spLocks noGrp="1"/>
          </p:cNvSpPr>
          <p:nvPr>
            <p:ph idx="1"/>
          </p:nvPr>
        </p:nvSpPr>
        <p:spPr/>
        <p:txBody>
          <a:bodyPr>
            <a:normAutofit fontScale="92500" lnSpcReduction="20000"/>
          </a:bodyPr>
          <a:lstStyle/>
          <a:p>
            <a:r>
              <a:rPr lang="nl-NL" i="1" dirty="0"/>
              <a:t>HOOFDSTUK III </a:t>
            </a:r>
            <a:r>
              <a:rPr lang="nl-NL" b="1" i="1" dirty="0"/>
              <a:t>Rechten van de betrokkene </a:t>
            </a:r>
          </a:p>
          <a:p>
            <a:r>
              <a:rPr lang="nl-NL" dirty="0"/>
              <a:t>Afdeling 5 </a:t>
            </a:r>
            <a:r>
              <a:rPr lang="nl-NL" b="1" dirty="0"/>
              <a:t>Beperkingen </a:t>
            </a:r>
          </a:p>
          <a:p>
            <a:r>
              <a:rPr lang="nl-NL" i="1" dirty="0"/>
              <a:t>Artikel 23 </a:t>
            </a:r>
            <a:r>
              <a:rPr lang="nl-NL" b="1" dirty="0"/>
              <a:t>Beperkingen </a:t>
            </a:r>
          </a:p>
          <a:p>
            <a:r>
              <a:rPr lang="nl-NL" dirty="0"/>
              <a:t>1.De reikwijdte van de verplichtingen en rechten als bedoeld in de artikelen 12 tot en met 22 en artikel 34, alsmede in artikel 5 kan, voor zover de bepalingen van die artikelen overeenstemmen met de rechten en verplichtingen als bedoeld in de artikelen 12 tot en met 20, worden beperkt door middel van Unierechtelijke of lidstaatrechtelijke bepalingen die op de verwerkingsverantwoordelijke of de verwerker van toepassing zijn, op voorwaarde dat die beperking de wezenlijke inhoud van de grondrechten en fundamentele vrijheden onverlet laat en in een democratische samenleving een noodzakelijke en evenredige maatregel is ter waarborging van: </a:t>
            </a:r>
          </a:p>
        </p:txBody>
      </p:sp>
    </p:spTree>
    <p:extLst>
      <p:ext uri="{BB962C8B-B14F-4D97-AF65-F5344CB8AC3E}">
        <p14:creationId xmlns:p14="http://schemas.microsoft.com/office/powerpoint/2010/main" val="216893976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66F476A-CDB1-4102-96DA-2DB792685CD7}"/>
              </a:ext>
            </a:extLst>
          </p:cNvPr>
          <p:cNvSpPr>
            <a:spLocks noGrp="1"/>
          </p:cNvSpPr>
          <p:nvPr>
            <p:ph type="title"/>
          </p:nvPr>
        </p:nvSpPr>
        <p:spPr/>
        <p:txBody>
          <a:bodyPr/>
          <a:lstStyle/>
          <a:p>
            <a:r>
              <a:rPr lang="nl-NL" dirty="0"/>
              <a:t>5. Uitzonderingen</a:t>
            </a:r>
          </a:p>
        </p:txBody>
      </p:sp>
      <p:sp>
        <p:nvSpPr>
          <p:cNvPr id="3" name="Tijdelijke aanduiding voor inhoud 2">
            <a:extLst>
              <a:ext uri="{FF2B5EF4-FFF2-40B4-BE49-F238E27FC236}">
                <a16:creationId xmlns:a16="http://schemas.microsoft.com/office/drawing/2014/main" id="{238A8CBE-07FF-4141-8DE6-5CF1F5C5EE89}"/>
              </a:ext>
            </a:extLst>
          </p:cNvPr>
          <p:cNvSpPr>
            <a:spLocks noGrp="1"/>
          </p:cNvSpPr>
          <p:nvPr>
            <p:ph idx="1"/>
          </p:nvPr>
        </p:nvSpPr>
        <p:spPr/>
        <p:txBody>
          <a:bodyPr>
            <a:normAutofit fontScale="55000" lnSpcReduction="20000"/>
          </a:bodyPr>
          <a:lstStyle/>
          <a:p>
            <a:r>
              <a:rPr lang="nl-NL" dirty="0"/>
              <a:t>a) de nationale veiligheid; </a:t>
            </a:r>
          </a:p>
          <a:p>
            <a:r>
              <a:rPr lang="nl-NL" dirty="0"/>
              <a:t>b) landsverdediging; </a:t>
            </a:r>
          </a:p>
          <a:p>
            <a:r>
              <a:rPr lang="nl-NL" dirty="0"/>
              <a:t>c) de openbare veiligheid; </a:t>
            </a:r>
          </a:p>
          <a:p>
            <a:r>
              <a:rPr lang="nl-NL" dirty="0"/>
              <a:t>d) de voorkoming, het onderzoek, de opsporing en de vervolging van strafbare feiten of de tenuitvoerlegging van straffen, met inbegrip van de bescherming tegen en de voorkoming van gevaren voor de openbare veiligheid; </a:t>
            </a:r>
          </a:p>
          <a:p>
            <a:r>
              <a:rPr lang="nl-NL" dirty="0"/>
              <a:t>e) andere belangrijke doelstellingen van algemeen belang van de Unie of van een lidstaat, met name een belangrijk economisch of financieel belang van de Unie of van een lidstaat, met inbegrip van monetaire, budgettaire en fiscale aangelegenheden, volksgezondheid en sociale zekerheid;</a:t>
            </a:r>
          </a:p>
          <a:p>
            <a:r>
              <a:rPr lang="nl-NL" dirty="0"/>
              <a:t> f) de bescherming van de onafhankelijkheid van de rechter en gerechtelijke procedures; </a:t>
            </a:r>
          </a:p>
          <a:p>
            <a:r>
              <a:rPr lang="nl-NL" dirty="0"/>
              <a:t>g )de voorkoming, het onderzoek, de opsporing en de vervolging van schendingen van de beroepscodes voor gereglementeerde beroepen; </a:t>
            </a:r>
          </a:p>
          <a:p>
            <a:r>
              <a:rPr lang="nl-NL" dirty="0"/>
              <a:t>h) een taak op het gebied van toezicht, inspectie of regelgeving die verband houdt, al is het incidenteel, met de uitoefening van het openbaar gezag in de in de punten a), tot en met e) en punt g) bedoelde gevallen;</a:t>
            </a:r>
          </a:p>
          <a:p>
            <a:r>
              <a:rPr lang="nl-NL" dirty="0"/>
              <a:t> i) de bescherming van de betrokkene of van de rechten en vrijheden van anderen;</a:t>
            </a:r>
          </a:p>
          <a:p>
            <a:r>
              <a:rPr lang="nl-NL" dirty="0"/>
              <a:t> j) de inning van civielrechtelijke vorderingen. </a:t>
            </a:r>
          </a:p>
        </p:txBody>
      </p:sp>
    </p:spTree>
    <p:extLst>
      <p:ext uri="{BB962C8B-B14F-4D97-AF65-F5344CB8AC3E}">
        <p14:creationId xmlns:p14="http://schemas.microsoft.com/office/powerpoint/2010/main" val="350719641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359B337-3889-426F-AC64-43F2A64367A9}"/>
              </a:ext>
            </a:extLst>
          </p:cNvPr>
          <p:cNvSpPr>
            <a:spLocks noGrp="1"/>
          </p:cNvSpPr>
          <p:nvPr>
            <p:ph type="title"/>
          </p:nvPr>
        </p:nvSpPr>
        <p:spPr/>
        <p:txBody>
          <a:bodyPr/>
          <a:lstStyle/>
          <a:p>
            <a:r>
              <a:rPr lang="nl-NL" dirty="0"/>
              <a:t>5. Uitzonderingen</a:t>
            </a:r>
          </a:p>
        </p:txBody>
      </p:sp>
      <p:sp>
        <p:nvSpPr>
          <p:cNvPr id="3" name="Tijdelijke aanduiding voor inhoud 2">
            <a:extLst>
              <a:ext uri="{FF2B5EF4-FFF2-40B4-BE49-F238E27FC236}">
                <a16:creationId xmlns:a16="http://schemas.microsoft.com/office/drawing/2014/main" id="{E2A318DF-22E5-4593-87EB-6513899176C7}"/>
              </a:ext>
            </a:extLst>
          </p:cNvPr>
          <p:cNvSpPr>
            <a:spLocks noGrp="1"/>
          </p:cNvSpPr>
          <p:nvPr>
            <p:ph idx="1"/>
          </p:nvPr>
        </p:nvSpPr>
        <p:spPr/>
        <p:txBody>
          <a:bodyPr>
            <a:normAutofit fontScale="70000" lnSpcReduction="20000"/>
          </a:bodyPr>
          <a:lstStyle/>
          <a:p>
            <a:r>
              <a:rPr lang="nl-NL" dirty="0"/>
              <a:t>2.De in lid 1 bedoelde wettelijke maatregelen bevatten met name specifieke bepalingen met betrekking tot, in voorkomend geval, ten minste: </a:t>
            </a:r>
          </a:p>
          <a:p>
            <a:r>
              <a:rPr lang="nl-NL" dirty="0"/>
              <a:t>a) de doeleinden van de verwerking of van de categorieën van verwerking, </a:t>
            </a:r>
          </a:p>
          <a:p>
            <a:r>
              <a:rPr lang="nl-NL" dirty="0"/>
              <a:t>b) de categorieën van persoonsgegevens, </a:t>
            </a:r>
          </a:p>
          <a:p>
            <a:r>
              <a:rPr lang="nl-NL" dirty="0"/>
              <a:t>c) het toepassingsgebied van de ingevoerde beperkingen, </a:t>
            </a:r>
          </a:p>
          <a:p>
            <a:r>
              <a:rPr lang="nl-NL" dirty="0"/>
              <a:t>d) de waarborgen ter voorkoming van misbruik of onrechtmatige toegang of doorgifte, </a:t>
            </a:r>
          </a:p>
          <a:p>
            <a:r>
              <a:rPr lang="nl-NL" dirty="0"/>
              <a:t>e) de specificatie van de verwerkingsverantwoordelijke of de categorieën van verwerkingsverantwoordelijken,</a:t>
            </a:r>
          </a:p>
          <a:p>
            <a:r>
              <a:rPr lang="nl-NL" dirty="0"/>
              <a:t> f) de opslagperiodes en de toepasselijke waarborgen, rekening houdend met de aard, de omvang en de doeleinden van de verwerking of van de categorieën van verwerking, </a:t>
            </a:r>
          </a:p>
          <a:p>
            <a:r>
              <a:rPr lang="nl-NL" dirty="0"/>
              <a:t>g) de risico's voor de rechten en vrijheden van de betrokkenen, en </a:t>
            </a:r>
          </a:p>
          <a:p>
            <a:r>
              <a:rPr lang="nl-NL" dirty="0"/>
              <a:t>h) het recht van betrokkenen om van de beperking op de hoogte te worden gesteld, tenzij dit afbreuk kan doen aan het doel van de beperking. </a:t>
            </a:r>
          </a:p>
        </p:txBody>
      </p:sp>
    </p:spTree>
    <p:extLst>
      <p:ext uri="{BB962C8B-B14F-4D97-AF65-F5344CB8AC3E}">
        <p14:creationId xmlns:p14="http://schemas.microsoft.com/office/powerpoint/2010/main" val="426130224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2541D5D-0226-4CC0-B0E1-182F9C335457}"/>
              </a:ext>
            </a:extLst>
          </p:cNvPr>
          <p:cNvSpPr>
            <a:spLocks noGrp="1"/>
          </p:cNvSpPr>
          <p:nvPr>
            <p:ph type="title"/>
          </p:nvPr>
        </p:nvSpPr>
        <p:spPr/>
        <p:txBody>
          <a:bodyPr/>
          <a:lstStyle/>
          <a:p>
            <a:r>
              <a:rPr lang="nl-NL" dirty="0"/>
              <a:t>5. Uitzonderingen</a:t>
            </a:r>
          </a:p>
        </p:txBody>
      </p:sp>
      <p:sp>
        <p:nvSpPr>
          <p:cNvPr id="3" name="Tijdelijke aanduiding voor inhoud 2">
            <a:extLst>
              <a:ext uri="{FF2B5EF4-FFF2-40B4-BE49-F238E27FC236}">
                <a16:creationId xmlns:a16="http://schemas.microsoft.com/office/drawing/2014/main" id="{A6BF0011-C52D-4654-B2C4-7773DD7D3E1E}"/>
              </a:ext>
            </a:extLst>
          </p:cNvPr>
          <p:cNvSpPr>
            <a:spLocks noGrp="1"/>
          </p:cNvSpPr>
          <p:nvPr>
            <p:ph idx="1"/>
          </p:nvPr>
        </p:nvSpPr>
        <p:spPr>
          <a:xfrm>
            <a:off x="680321" y="2336873"/>
            <a:ext cx="9613861" cy="3971330"/>
          </a:xfrm>
        </p:spPr>
        <p:txBody>
          <a:bodyPr>
            <a:normAutofit fontScale="70000" lnSpcReduction="20000"/>
          </a:bodyPr>
          <a:lstStyle/>
          <a:p>
            <a:r>
              <a:rPr lang="nl-NL" i="1" dirty="0"/>
              <a:t>HOOFDSTUK IX </a:t>
            </a:r>
            <a:r>
              <a:rPr lang="nl-NL" b="1" i="1" dirty="0"/>
              <a:t>Bepalingen in verband met specifieke situaties op het gebied van gegevensverwerking </a:t>
            </a:r>
          </a:p>
          <a:p>
            <a:r>
              <a:rPr lang="nl-NL" i="1" dirty="0"/>
              <a:t>Artikel 85 </a:t>
            </a:r>
            <a:r>
              <a:rPr lang="nl-NL" b="1" dirty="0"/>
              <a:t>Verwerking en vrijheid van meningsuiting en van informatie </a:t>
            </a:r>
            <a:br>
              <a:rPr lang="nl-NL" b="1" dirty="0"/>
            </a:br>
            <a:r>
              <a:rPr lang="nl-NL" dirty="0"/>
              <a:t>1.De lidstaten brengen het recht op bescherming van persoonsgegevens overeenkomstig deze verordening wettelijk in overeenstemming met het recht op vrijheid van meningsuiting en van informatie, daaronder begrepen de verwerking voor journalistieke doeleinden en ten behoeve van academische, artistieke of literaire uitdrukkingsvormen. </a:t>
            </a:r>
          </a:p>
          <a:p>
            <a:r>
              <a:rPr lang="nl-NL" dirty="0"/>
              <a:t>2.Voor verwerking voor journalistieke doeleinden of ten behoeve van academische, artistieke of literaire uitdrukkingsvormen stellen de lidstaten uitzonderingen of afwijkingen vast van hoofdstuk II (beginselen), hoofdstuk III (rechten van de betrokkene), hoofdstuk IV (de verwerkingsverantwoordelijke en de verwerker), hoofdstuk V (doorgifte van persoonsgegevens naar derde landen of internationale organisaties), hoofdstuk VI (onafhankelijke toezichthoudende autoriteiten), hoofdstuk VII (samenwerking en coherentie) en hoofdstuk IX (specifieke gegevensverwerkingssituaties) indien deze noodzakelijk zijn om het recht op bescherming van persoonsgegevens in overeenstemming te brengen met de vrijheid van meningsuiting en van informatie. </a:t>
            </a:r>
          </a:p>
          <a:p>
            <a:r>
              <a:rPr lang="nl-NL" dirty="0"/>
              <a:t>3.Elke lidstaat deelt de Commissie de overeenkomstig lid 2 vastgestelde wetgevingsbepalingen mee, alsook onverwijld alle latere wijzigingen daarvan. </a:t>
            </a:r>
          </a:p>
        </p:txBody>
      </p:sp>
    </p:spTree>
    <p:extLst>
      <p:ext uri="{BB962C8B-B14F-4D97-AF65-F5344CB8AC3E}">
        <p14:creationId xmlns:p14="http://schemas.microsoft.com/office/powerpoint/2010/main" val="189873091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46F27FC-97A0-4AFF-A2EF-4F8CBCE29DF8}"/>
              </a:ext>
            </a:extLst>
          </p:cNvPr>
          <p:cNvSpPr>
            <a:spLocks noGrp="1"/>
          </p:cNvSpPr>
          <p:nvPr>
            <p:ph type="title"/>
          </p:nvPr>
        </p:nvSpPr>
        <p:spPr/>
        <p:txBody>
          <a:bodyPr/>
          <a:lstStyle/>
          <a:p>
            <a:r>
              <a:rPr lang="nl-NL" dirty="0"/>
              <a:t>5. Uitzonderingen</a:t>
            </a:r>
          </a:p>
        </p:txBody>
      </p:sp>
      <p:sp>
        <p:nvSpPr>
          <p:cNvPr id="3" name="Tijdelijke aanduiding voor inhoud 2">
            <a:extLst>
              <a:ext uri="{FF2B5EF4-FFF2-40B4-BE49-F238E27FC236}">
                <a16:creationId xmlns:a16="http://schemas.microsoft.com/office/drawing/2014/main" id="{4197D56C-6053-4057-8606-5B551F0F292E}"/>
              </a:ext>
            </a:extLst>
          </p:cNvPr>
          <p:cNvSpPr>
            <a:spLocks noGrp="1"/>
          </p:cNvSpPr>
          <p:nvPr>
            <p:ph idx="1"/>
          </p:nvPr>
        </p:nvSpPr>
        <p:spPr/>
        <p:txBody>
          <a:bodyPr>
            <a:normAutofit fontScale="92500"/>
          </a:bodyPr>
          <a:lstStyle/>
          <a:p>
            <a:r>
              <a:rPr lang="nl-NL" i="1" dirty="0"/>
              <a:t>Artikel 86 </a:t>
            </a:r>
            <a:r>
              <a:rPr lang="nl-NL" b="1" dirty="0"/>
              <a:t>Verwerking en recht van toegang van het publiek tot officiële documenten </a:t>
            </a:r>
          </a:p>
          <a:p>
            <a:r>
              <a:rPr lang="nl-NL" dirty="0"/>
              <a:t>Persoonsgegevens in officiële documenten die voor de uitvoering van een taak van algemeen belang in het bezit zijn van een overheidsinstantie, een overheidsorgaan of een particulier orgaan, mogen door de instantie of het orgaan in kwestie worden bekendgemaakt in overeenstemming met het Unierecht of het </a:t>
            </a:r>
            <a:r>
              <a:rPr lang="nl-NL" dirty="0" err="1"/>
              <a:t>lidstatelijke</a:t>
            </a:r>
            <a:r>
              <a:rPr lang="nl-NL" dirty="0"/>
              <a:t> recht dat op de overheidsinstantie of het orgaan van toepassing is, teneinde het recht van toegang van het publiek tot officiële documenten in overeenstemming te brengen met het recht op bescherming van persoonsgegevens uit hoofde van deze verordening. </a:t>
            </a:r>
          </a:p>
        </p:txBody>
      </p:sp>
    </p:spTree>
    <p:extLst>
      <p:ext uri="{BB962C8B-B14F-4D97-AF65-F5344CB8AC3E}">
        <p14:creationId xmlns:p14="http://schemas.microsoft.com/office/powerpoint/2010/main" val="232635923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9F53C3C-E8E5-41C5-B9FF-7BCD97A40BE7}"/>
              </a:ext>
            </a:extLst>
          </p:cNvPr>
          <p:cNvSpPr>
            <a:spLocks noGrp="1"/>
          </p:cNvSpPr>
          <p:nvPr>
            <p:ph type="title"/>
          </p:nvPr>
        </p:nvSpPr>
        <p:spPr/>
        <p:txBody>
          <a:bodyPr/>
          <a:lstStyle/>
          <a:p>
            <a:r>
              <a:rPr lang="nl-NL" dirty="0"/>
              <a:t>5. Uitzonderingen</a:t>
            </a:r>
          </a:p>
        </p:txBody>
      </p:sp>
      <p:sp>
        <p:nvSpPr>
          <p:cNvPr id="3" name="Tijdelijke aanduiding voor inhoud 2">
            <a:extLst>
              <a:ext uri="{FF2B5EF4-FFF2-40B4-BE49-F238E27FC236}">
                <a16:creationId xmlns:a16="http://schemas.microsoft.com/office/drawing/2014/main" id="{01ED5278-625B-4470-AFEC-B266675C13D8}"/>
              </a:ext>
            </a:extLst>
          </p:cNvPr>
          <p:cNvSpPr>
            <a:spLocks noGrp="1"/>
          </p:cNvSpPr>
          <p:nvPr>
            <p:ph idx="1"/>
          </p:nvPr>
        </p:nvSpPr>
        <p:spPr/>
        <p:txBody>
          <a:bodyPr/>
          <a:lstStyle/>
          <a:p>
            <a:r>
              <a:rPr lang="nl-NL" i="1" dirty="0"/>
              <a:t>Artikel 87 </a:t>
            </a:r>
            <a:r>
              <a:rPr lang="nl-NL" b="1" dirty="0"/>
              <a:t>Verwerking van het nationaal identificatienummer </a:t>
            </a:r>
          </a:p>
          <a:p>
            <a:r>
              <a:rPr lang="nl-NL" dirty="0"/>
              <a:t>De lidstaten kunnen de specifieke voorwaarden voor de verwerking van een nationaal identificatienummer of enige andere </a:t>
            </a:r>
            <a:r>
              <a:rPr lang="nl-NL" dirty="0" err="1"/>
              <a:t>identificator</a:t>
            </a:r>
            <a:r>
              <a:rPr lang="nl-NL" dirty="0"/>
              <a:t> van algemene aard nader vaststellen. In dat geval wordt het nationale identificatienummer of enige andere </a:t>
            </a:r>
            <a:r>
              <a:rPr lang="nl-NL" dirty="0" err="1"/>
              <a:t>identificator</a:t>
            </a:r>
            <a:r>
              <a:rPr lang="nl-NL" dirty="0"/>
              <a:t> van algemene aard alleen gebruikt met passende waarborgen voor de rechten en vrijheden van de betrokkene uit hoofde van deze verordening. </a:t>
            </a:r>
          </a:p>
        </p:txBody>
      </p:sp>
    </p:spTree>
    <p:extLst>
      <p:ext uri="{BB962C8B-B14F-4D97-AF65-F5344CB8AC3E}">
        <p14:creationId xmlns:p14="http://schemas.microsoft.com/office/powerpoint/2010/main" val="20579741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0F16644-3768-4468-B2C5-DAAA39F22CD0}"/>
              </a:ext>
            </a:extLst>
          </p:cNvPr>
          <p:cNvSpPr>
            <a:spLocks noGrp="1"/>
          </p:cNvSpPr>
          <p:nvPr>
            <p:ph type="title"/>
          </p:nvPr>
        </p:nvSpPr>
        <p:spPr/>
        <p:txBody>
          <a:bodyPr/>
          <a:lstStyle/>
          <a:p>
            <a:r>
              <a:rPr lang="nl-NL" dirty="0"/>
              <a:t>Overzicht vandaag</a:t>
            </a:r>
          </a:p>
        </p:txBody>
      </p:sp>
      <p:sp>
        <p:nvSpPr>
          <p:cNvPr id="3" name="Tijdelijke aanduiding voor inhoud 2">
            <a:extLst>
              <a:ext uri="{FF2B5EF4-FFF2-40B4-BE49-F238E27FC236}">
                <a16:creationId xmlns:a16="http://schemas.microsoft.com/office/drawing/2014/main" id="{723B3C20-5166-4696-AF35-EB3D6CEA70E4}"/>
              </a:ext>
            </a:extLst>
          </p:cNvPr>
          <p:cNvSpPr>
            <a:spLocks noGrp="1"/>
          </p:cNvSpPr>
          <p:nvPr>
            <p:ph idx="1"/>
          </p:nvPr>
        </p:nvSpPr>
        <p:spPr>
          <a:xfrm>
            <a:off x="680321" y="2336872"/>
            <a:ext cx="9613861" cy="3767899"/>
          </a:xfrm>
        </p:spPr>
        <p:txBody>
          <a:bodyPr>
            <a:normAutofit fontScale="85000" lnSpcReduction="20000"/>
          </a:bodyPr>
          <a:lstStyle/>
          <a:p>
            <a:pPr algn="ctr"/>
            <a:r>
              <a:rPr lang="nl-NL" dirty="0"/>
              <a:t>14.00-14.45</a:t>
            </a:r>
          </a:p>
          <a:p>
            <a:pPr algn="ctr"/>
            <a:r>
              <a:rPr lang="nl-NL" dirty="0"/>
              <a:t>Bart van der Sloot: Toepasselijkheid AVG</a:t>
            </a:r>
            <a:br>
              <a:rPr lang="nl-NL" dirty="0"/>
            </a:br>
            <a:r>
              <a:rPr lang="nl-NL" dirty="0"/>
              <a:t> </a:t>
            </a:r>
          </a:p>
          <a:p>
            <a:pPr algn="ctr"/>
            <a:r>
              <a:rPr lang="nl-NL" i="1" dirty="0"/>
              <a:t>Pauze</a:t>
            </a:r>
            <a:br>
              <a:rPr lang="nl-NL" dirty="0"/>
            </a:br>
            <a:endParaRPr lang="nl-NL" dirty="0"/>
          </a:p>
          <a:p>
            <a:pPr algn="ctr"/>
            <a:r>
              <a:rPr lang="nl-NL" dirty="0"/>
              <a:t>15.00-15.45</a:t>
            </a:r>
          </a:p>
          <a:p>
            <a:pPr algn="ctr"/>
            <a:r>
              <a:rPr lang="nl-NL" dirty="0"/>
              <a:t>Bart van der Sloot: Fair Information </a:t>
            </a:r>
            <a:r>
              <a:rPr lang="nl-NL" dirty="0" err="1"/>
              <a:t>Principles</a:t>
            </a:r>
            <a:br>
              <a:rPr lang="nl-NL" dirty="0"/>
            </a:br>
            <a:endParaRPr lang="nl-NL" dirty="0"/>
          </a:p>
          <a:p>
            <a:pPr algn="ctr"/>
            <a:r>
              <a:rPr lang="nl-NL" i="1" dirty="0"/>
              <a:t>Pauze</a:t>
            </a:r>
            <a:br>
              <a:rPr lang="nl-NL" dirty="0"/>
            </a:br>
            <a:endParaRPr lang="nl-NL" dirty="0"/>
          </a:p>
          <a:p>
            <a:pPr algn="ctr"/>
            <a:r>
              <a:rPr lang="nl-NL" dirty="0"/>
              <a:t>16.00-17.00</a:t>
            </a:r>
          </a:p>
          <a:p>
            <a:pPr algn="ctr"/>
            <a:r>
              <a:rPr lang="nl-NL" dirty="0" err="1"/>
              <a:t>Moswa</a:t>
            </a:r>
            <a:r>
              <a:rPr lang="nl-NL" dirty="0"/>
              <a:t> </a:t>
            </a:r>
            <a:r>
              <a:rPr lang="nl-NL" dirty="0" err="1"/>
              <a:t>Herregodts</a:t>
            </a:r>
            <a:r>
              <a:rPr lang="nl-NL" dirty="0"/>
              <a:t>: Rol Data </a:t>
            </a:r>
            <a:r>
              <a:rPr lang="nl-NL" dirty="0" err="1"/>
              <a:t>Protection</a:t>
            </a:r>
            <a:r>
              <a:rPr lang="nl-NL" dirty="0"/>
              <a:t> </a:t>
            </a:r>
            <a:r>
              <a:rPr lang="nl-NL" dirty="0" err="1"/>
              <a:t>Representative</a:t>
            </a:r>
            <a:r>
              <a:rPr lang="nl-NL" dirty="0"/>
              <a:t>, Strategisch privacy beleid &amp; </a:t>
            </a:r>
            <a:r>
              <a:rPr lang="nl-NL" dirty="0" err="1"/>
              <a:t>Privacybeleid</a:t>
            </a:r>
            <a:endParaRPr lang="nl-NL" dirty="0"/>
          </a:p>
        </p:txBody>
      </p:sp>
    </p:spTree>
    <p:extLst>
      <p:ext uri="{BB962C8B-B14F-4D97-AF65-F5344CB8AC3E}">
        <p14:creationId xmlns:p14="http://schemas.microsoft.com/office/powerpoint/2010/main" val="6859338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9F53C3C-E8E5-41C5-B9FF-7BCD97A40BE7}"/>
              </a:ext>
            </a:extLst>
          </p:cNvPr>
          <p:cNvSpPr>
            <a:spLocks noGrp="1"/>
          </p:cNvSpPr>
          <p:nvPr>
            <p:ph type="title"/>
          </p:nvPr>
        </p:nvSpPr>
        <p:spPr/>
        <p:txBody>
          <a:bodyPr/>
          <a:lstStyle/>
          <a:p>
            <a:r>
              <a:rPr lang="nl-NL" dirty="0"/>
              <a:t>5. Uitzonderingen</a:t>
            </a:r>
          </a:p>
        </p:txBody>
      </p:sp>
      <p:sp>
        <p:nvSpPr>
          <p:cNvPr id="3" name="Tijdelijke aanduiding voor inhoud 2">
            <a:extLst>
              <a:ext uri="{FF2B5EF4-FFF2-40B4-BE49-F238E27FC236}">
                <a16:creationId xmlns:a16="http://schemas.microsoft.com/office/drawing/2014/main" id="{01ED5278-625B-4470-AFEC-B266675C13D8}"/>
              </a:ext>
            </a:extLst>
          </p:cNvPr>
          <p:cNvSpPr>
            <a:spLocks noGrp="1"/>
          </p:cNvSpPr>
          <p:nvPr>
            <p:ph idx="1"/>
          </p:nvPr>
        </p:nvSpPr>
        <p:spPr>
          <a:xfrm>
            <a:off x="680321" y="2336872"/>
            <a:ext cx="9613861" cy="4133375"/>
          </a:xfrm>
        </p:spPr>
        <p:txBody>
          <a:bodyPr>
            <a:normAutofit fontScale="70000" lnSpcReduction="20000"/>
          </a:bodyPr>
          <a:lstStyle/>
          <a:p>
            <a:r>
              <a:rPr lang="nl-NL" i="1" dirty="0"/>
              <a:t>Artikel 88 </a:t>
            </a:r>
            <a:r>
              <a:rPr lang="nl-NL" b="1" dirty="0"/>
              <a:t>Verwerking in het kader van de arbeidsverhouding </a:t>
            </a:r>
          </a:p>
          <a:p>
            <a:r>
              <a:rPr lang="nl-NL" dirty="0"/>
              <a:t>1.Bij wet of bij collectieve overeenkomst kunnen de lidstaten nadere regels vaststellen ter bescherming van de rechten en vrijheden met betrekking tot de verwerking van de persoonsgegevens van werknemers in het kader van de arbeidsverhouding, in het bijzonder met het oog op aanwerving, de uitvoering van de arbeidsovereenkomst, met inbegrip van de naleving van wettelijke of uit collectieve overeenkomsten voortvloeiende verplichtingen, het beheer, de planning en de organisatie van de arbeid, gelijkheid en diversiteit op het werk, gezondheid en veiligheid op het werk, bescherming van de eigendom van de werkgever of de klant dan wel met het oog op de uitoefening en het genot van de met de arbeidsverhouding samenhangende individuele of collectieve rechten en voordelen, en met het oog op de beëindiging van de arbeidsverhouding. </a:t>
            </a:r>
          </a:p>
          <a:p>
            <a:r>
              <a:rPr lang="nl-NL" dirty="0"/>
              <a:t>2.Die regels omvatten passende en specifieke maatregelen ter waarborging van de menselijke waardigheid, de gerechtvaardigde belangen en de grondrechten van de betrokkene, met name wat betreft de transparantie van de verwerking, de doorgifte van persoonsgegevens binnen een concern of een groepering van ondernemingen die gezamenlijk een economische activiteit uitoefenen en toezichtsystemen op het werk. </a:t>
            </a:r>
          </a:p>
          <a:p>
            <a:r>
              <a:rPr lang="nl-NL" dirty="0"/>
              <a:t>3.Elke lidstaat deelt de Commissie uiterlijk op 25 mei 2018 de overeenkomstig lid 1 vastgestelde wetgevingsbepalingen mee, alsook onverwijld alle latere wijzigingen daarvan. </a:t>
            </a:r>
          </a:p>
        </p:txBody>
      </p:sp>
    </p:spTree>
    <p:extLst>
      <p:ext uri="{BB962C8B-B14F-4D97-AF65-F5344CB8AC3E}">
        <p14:creationId xmlns:p14="http://schemas.microsoft.com/office/powerpoint/2010/main" val="55217964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9F53C3C-E8E5-41C5-B9FF-7BCD97A40BE7}"/>
              </a:ext>
            </a:extLst>
          </p:cNvPr>
          <p:cNvSpPr>
            <a:spLocks noGrp="1"/>
          </p:cNvSpPr>
          <p:nvPr>
            <p:ph type="title"/>
          </p:nvPr>
        </p:nvSpPr>
        <p:spPr/>
        <p:txBody>
          <a:bodyPr/>
          <a:lstStyle/>
          <a:p>
            <a:r>
              <a:rPr lang="nl-NL" dirty="0"/>
              <a:t>5. Uitzonderingen</a:t>
            </a:r>
          </a:p>
        </p:txBody>
      </p:sp>
      <p:sp>
        <p:nvSpPr>
          <p:cNvPr id="3" name="Tijdelijke aanduiding voor inhoud 2">
            <a:extLst>
              <a:ext uri="{FF2B5EF4-FFF2-40B4-BE49-F238E27FC236}">
                <a16:creationId xmlns:a16="http://schemas.microsoft.com/office/drawing/2014/main" id="{01ED5278-625B-4470-AFEC-B266675C13D8}"/>
              </a:ext>
            </a:extLst>
          </p:cNvPr>
          <p:cNvSpPr>
            <a:spLocks noGrp="1"/>
          </p:cNvSpPr>
          <p:nvPr>
            <p:ph idx="1"/>
          </p:nvPr>
        </p:nvSpPr>
        <p:spPr>
          <a:xfrm>
            <a:off x="680321" y="1979271"/>
            <a:ext cx="9613861" cy="4479402"/>
          </a:xfrm>
        </p:spPr>
        <p:txBody>
          <a:bodyPr>
            <a:normAutofit fontScale="62500" lnSpcReduction="20000"/>
          </a:bodyPr>
          <a:lstStyle/>
          <a:p>
            <a:r>
              <a:rPr lang="nl-NL" i="1" dirty="0"/>
              <a:t>Artikel 89 </a:t>
            </a:r>
            <a:r>
              <a:rPr lang="nl-NL" b="1" dirty="0"/>
              <a:t>Waarborgen en afwijkingen in verband met verwerking met het oog op archivering in het algemeen belang, wetenschappelijk of historisch onderzoek of statistische doeleinden </a:t>
            </a:r>
          </a:p>
          <a:p>
            <a:r>
              <a:rPr lang="nl-NL" dirty="0"/>
              <a:t>1.De verwerking met het oog op archivering in het algemeen belang, wetenschappelijk of historisch onderzoek of statistische doeleinden is onderworpen aan passende waarborgen in overeenstemming met deze verordening voor de rechten en vrijheden van de betrokkene. Die waarborgen zorgen ervoor dat er technische en organisatorische maatregelen zijn getroffen om de inachtneming van het beginsel van minimale gegevensverwerking te garanderen. Deze maatregelen kunnen </a:t>
            </a:r>
            <a:r>
              <a:rPr lang="nl-NL" dirty="0" err="1"/>
              <a:t>pseudonimisering</a:t>
            </a:r>
            <a:r>
              <a:rPr lang="nl-NL" dirty="0"/>
              <a:t> omvatten, mits aldus die doeleinden in kwestie kunnen worden verwezenlijkt. Wanneer die doeleinden kunnen worden verwezenlijkt door verdere verwerking die de identificatie van betrokkenen niet of niet langer toelaat, moeten zij aldus worden verwezenlijkt. </a:t>
            </a:r>
          </a:p>
          <a:p>
            <a:r>
              <a:rPr lang="nl-NL" dirty="0"/>
              <a:t>2.Wanneer persoonsgegevens met het oog op wetenschappelijk of historisch onderzoek of statistische doeleinden worden verwerkt, kan in het Unierecht of het </a:t>
            </a:r>
            <a:r>
              <a:rPr lang="nl-NL" dirty="0" err="1"/>
              <a:t>lidstatelijke</a:t>
            </a:r>
            <a:r>
              <a:rPr lang="nl-NL" dirty="0"/>
              <a:t> recht worden voorzien in afwijkingen van de in de artikelen 15, 16, 18 en 21 genoemde rechten, behoudens de in lid 1 van dit artikel bedoelde voorwaarden en waarborgen, voor zover die rechten de verwezenlijking van de specifieke doeleinden onmogelijk dreigen te maken of ernstig dreigen te belemmeren, en dergelijke afwijkingen noodzakelijk zijn om die doeleinden te bereiken. </a:t>
            </a:r>
          </a:p>
          <a:p>
            <a:r>
              <a:rPr lang="nl-NL" dirty="0"/>
              <a:t>3.Wanneer persoonsgegevens met het oog op archivering in het algemeen belang worden verwerkt, kan in het Unierecht of het </a:t>
            </a:r>
            <a:r>
              <a:rPr lang="nl-NL" dirty="0" err="1"/>
              <a:t>lidstatelijke</a:t>
            </a:r>
            <a:r>
              <a:rPr lang="nl-NL" dirty="0"/>
              <a:t> recht worden voorzien in afwijkingen van de in de artikelen 15, 16, 18, 19, 20 en 21 genoemde rechten, behoudens de in lid 1 van dit artikel bedoelde voorwaarden en waarborgen, voor zover die rechten het verwezenlijken van de specifieke doeleinden onmogelijk dreigen te maken of ernstig dreigen te belemmeren, en dergelijke afwijkingen noodzakelijk zijn om die doeleinden te bereiken. </a:t>
            </a:r>
          </a:p>
          <a:p>
            <a:r>
              <a:rPr lang="nl-NL" dirty="0"/>
              <a:t>4.Wanneer verwerking als bedoeld in de leden 2 en 3 tegelijkertijd ook een ander doel dient, zijn de afwijkingen uitsluitend van toepassing op verwerking voor de in die leden bedoelde doeleinden. </a:t>
            </a:r>
          </a:p>
        </p:txBody>
      </p:sp>
    </p:spTree>
    <p:extLst>
      <p:ext uri="{BB962C8B-B14F-4D97-AF65-F5344CB8AC3E}">
        <p14:creationId xmlns:p14="http://schemas.microsoft.com/office/powerpoint/2010/main" val="74947528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9F53C3C-E8E5-41C5-B9FF-7BCD97A40BE7}"/>
              </a:ext>
            </a:extLst>
          </p:cNvPr>
          <p:cNvSpPr>
            <a:spLocks noGrp="1"/>
          </p:cNvSpPr>
          <p:nvPr>
            <p:ph type="title"/>
          </p:nvPr>
        </p:nvSpPr>
        <p:spPr/>
        <p:txBody>
          <a:bodyPr/>
          <a:lstStyle/>
          <a:p>
            <a:r>
              <a:rPr lang="nl-NL" dirty="0"/>
              <a:t>5. Uitzonderingen</a:t>
            </a:r>
          </a:p>
        </p:txBody>
      </p:sp>
      <p:sp>
        <p:nvSpPr>
          <p:cNvPr id="3" name="Tijdelijke aanduiding voor inhoud 2">
            <a:extLst>
              <a:ext uri="{FF2B5EF4-FFF2-40B4-BE49-F238E27FC236}">
                <a16:creationId xmlns:a16="http://schemas.microsoft.com/office/drawing/2014/main" id="{01ED5278-625B-4470-AFEC-B266675C13D8}"/>
              </a:ext>
            </a:extLst>
          </p:cNvPr>
          <p:cNvSpPr>
            <a:spLocks noGrp="1"/>
          </p:cNvSpPr>
          <p:nvPr>
            <p:ph idx="1"/>
          </p:nvPr>
        </p:nvSpPr>
        <p:spPr/>
        <p:txBody>
          <a:bodyPr>
            <a:normAutofit fontScale="85000" lnSpcReduction="20000"/>
          </a:bodyPr>
          <a:lstStyle/>
          <a:p>
            <a:r>
              <a:rPr lang="nl-NL" i="1" dirty="0"/>
              <a:t>Artikel 90 </a:t>
            </a:r>
            <a:r>
              <a:rPr lang="nl-NL" b="1" dirty="0"/>
              <a:t>Geheimhoudingsplicht </a:t>
            </a:r>
            <a:br>
              <a:rPr lang="nl-NL" b="1" dirty="0"/>
            </a:br>
            <a:r>
              <a:rPr lang="nl-NL" dirty="0"/>
              <a:t>1.Wanneer dit noodzakelijk en evenredig is om het recht op bescherming van persoonsgegevens in overeenstemming te brengen met de geheimhoudingsplicht kunnen de lidstaten specifieke regels vaststellen voor de in artikel 58, lid 1, punten e) en f), bedoelde bevoegdheden van de toezichthoudende autoriteiten in verband met de verwerkingsverantwoordelijken of verwerkers die krachtens het Unierecht, het </a:t>
            </a:r>
            <a:r>
              <a:rPr lang="nl-NL" dirty="0" err="1"/>
              <a:t>lidstatelijke</a:t>
            </a:r>
            <a:r>
              <a:rPr lang="nl-NL" dirty="0"/>
              <a:t> recht of door nationale bevoegde instanties vastgestelde regelgeving, aan het beroepsgeheim of aan een andere gelijkwaardige geheimhoudingsplicht onderworpen zijn. Die regels gelden uitsluitend met betrekking tot persoonsgegevens die de verwerkingsverantwoordelijke of de verwerker in het kader van een onder die geheimhoudingsplicht vallende activiteit heeft ontvangen of verkregen. </a:t>
            </a:r>
            <a:br>
              <a:rPr lang="nl-NL" dirty="0"/>
            </a:br>
            <a:r>
              <a:rPr lang="nl-NL" dirty="0"/>
              <a:t>2.Elke lidstaat deelt de Commissie uiterlijk op 25 mei 2018 de regels mee die hij heeft vastgesteld overeenkomstig lid 1, alsmede onverwijld alle wijzigingen daarvan. </a:t>
            </a:r>
          </a:p>
        </p:txBody>
      </p:sp>
    </p:spTree>
    <p:extLst>
      <p:ext uri="{BB962C8B-B14F-4D97-AF65-F5344CB8AC3E}">
        <p14:creationId xmlns:p14="http://schemas.microsoft.com/office/powerpoint/2010/main" val="421517178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9F53C3C-E8E5-41C5-B9FF-7BCD97A40BE7}"/>
              </a:ext>
            </a:extLst>
          </p:cNvPr>
          <p:cNvSpPr>
            <a:spLocks noGrp="1"/>
          </p:cNvSpPr>
          <p:nvPr>
            <p:ph type="title"/>
          </p:nvPr>
        </p:nvSpPr>
        <p:spPr/>
        <p:txBody>
          <a:bodyPr/>
          <a:lstStyle/>
          <a:p>
            <a:r>
              <a:rPr lang="nl-NL" dirty="0"/>
              <a:t>5. Uitzonderingen</a:t>
            </a:r>
          </a:p>
        </p:txBody>
      </p:sp>
      <p:sp>
        <p:nvSpPr>
          <p:cNvPr id="3" name="Tijdelijke aanduiding voor inhoud 2">
            <a:extLst>
              <a:ext uri="{FF2B5EF4-FFF2-40B4-BE49-F238E27FC236}">
                <a16:creationId xmlns:a16="http://schemas.microsoft.com/office/drawing/2014/main" id="{01ED5278-625B-4470-AFEC-B266675C13D8}"/>
              </a:ext>
            </a:extLst>
          </p:cNvPr>
          <p:cNvSpPr>
            <a:spLocks noGrp="1"/>
          </p:cNvSpPr>
          <p:nvPr>
            <p:ph idx="1"/>
          </p:nvPr>
        </p:nvSpPr>
        <p:spPr/>
        <p:txBody>
          <a:bodyPr>
            <a:normAutofit fontScale="92500" lnSpcReduction="10000"/>
          </a:bodyPr>
          <a:lstStyle/>
          <a:p>
            <a:r>
              <a:rPr lang="nl-NL" i="1" dirty="0"/>
              <a:t>Artikel 91 </a:t>
            </a:r>
            <a:r>
              <a:rPr lang="nl-NL" b="1" dirty="0"/>
              <a:t>Bestaande gegevensbeschermingsregels van kerken en religieuze verenigingen </a:t>
            </a:r>
            <a:br>
              <a:rPr lang="nl-NL" b="1" dirty="0"/>
            </a:br>
            <a:r>
              <a:rPr lang="nl-NL" dirty="0"/>
              <a:t>1.Wanneer kerken en religieuze verenigingen of gemeenschappen in een lidstaat op het tijdstip van de inwerkingtreding van deze verordening uitgebreide regels betreffende de bescherming van natuurlijke personen in verband met verwerking toepassen, kunnen die regels van toepassing blijven, mits zij in overeenstemming worden gebracht met deze verordening. </a:t>
            </a:r>
            <a:br>
              <a:rPr lang="nl-NL" dirty="0"/>
            </a:br>
            <a:r>
              <a:rPr lang="nl-NL" dirty="0"/>
              <a:t>2.Kerken en religieuze verenigingen die overeenkomstig lid 1 van dit artikel uitgebreide regels hanteren, zijn onderworpen aan toezicht door een onafhankelijke toezichthoudende autoriteit, die specifiek kan zijn, op voorwaarde dat de autoriteit voldoet aan de voorwaarden die zijn vastgesteld in hoofdstuk VI van deze verordening. </a:t>
            </a:r>
          </a:p>
        </p:txBody>
      </p:sp>
    </p:spTree>
    <p:extLst>
      <p:ext uri="{BB962C8B-B14F-4D97-AF65-F5344CB8AC3E}">
        <p14:creationId xmlns:p14="http://schemas.microsoft.com/office/powerpoint/2010/main" val="144416074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A575918-41F4-4E3B-B6CD-801AC4E4A3FB}"/>
              </a:ext>
            </a:extLst>
          </p:cNvPr>
          <p:cNvSpPr>
            <a:spLocks noGrp="1"/>
          </p:cNvSpPr>
          <p:nvPr>
            <p:ph type="title"/>
          </p:nvPr>
        </p:nvSpPr>
        <p:spPr/>
        <p:txBody>
          <a:bodyPr/>
          <a:lstStyle/>
          <a:p>
            <a:r>
              <a:rPr lang="nl-NL" dirty="0"/>
              <a:t>Pauze</a:t>
            </a:r>
          </a:p>
        </p:txBody>
      </p:sp>
      <p:pic>
        <p:nvPicPr>
          <p:cNvPr id="5" name="Tijdelijke aanduiding voor inhoud 4">
            <a:extLst>
              <a:ext uri="{FF2B5EF4-FFF2-40B4-BE49-F238E27FC236}">
                <a16:creationId xmlns:a16="http://schemas.microsoft.com/office/drawing/2014/main" id="{192F5636-1370-41FE-A335-8BF5C5B16EE0}"/>
              </a:ext>
            </a:extLst>
          </p:cNvPr>
          <p:cNvPicPr>
            <a:picLocks noGrp="1" noChangeAspect="1"/>
          </p:cNvPicPr>
          <p:nvPr>
            <p:ph idx="1"/>
          </p:nvPr>
        </p:nvPicPr>
        <p:blipFill>
          <a:blip r:embed="rId2"/>
          <a:stretch>
            <a:fillRect/>
          </a:stretch>
        </p:blipFill>
        <p:spPr>
          <a:xfrm>
            <a:off x="3088746" y="2336800"/>
            <a:ext cx="4798484" cy="3598863"/>
          </a:xfrm>
        </p:spPr>
      </p:pic>
    </p:spTree>
    <p:extLst>
      <p:ext uri="{BB962C8B-B14F-4D97-AF65-F5344CB8AC3E}">
        <p14:creationId xmlns:p14="http://schemas.microsoft.com/office/powerpoint/2010/main" val="116574801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F1F2909-0931-484F-B6BE-8A2B2CDB1358}"/>
              </a:ext>
            </a:extLst>
          </p:cNvPr>
          <p:cNvSpPr>
            <a:spLocks noGrp="1"/>
          </p:cNvSpPr>
          <p:nvPr>
            <p:ph type="title"/>
          </p:nvPr>
        </p:nvSpPr>
        <p:spPr/>
        <p:txBody>
          <a:bodyPr/>
          <a:lstStyle/>
          <a:p>
            <a:r>
              <a:rPr lang="nl-NL" dirty="0"/>
              <a:t>Overzicht tweede uur</a:t>
            </a:r>
          </a:p>
        </p:txBody>
      </p:sp>
      <p:sp>
        <p:nvSpPr>
          <p:cNvPr id="3" name="Tijdelijke aanduiding voor inhoud 2">
            <a:extLst>
              <a:ext uri="{FF2B5EF4-FFF2-40B4-BE49-F238E27FC236}">
                <a16:creationId xmlns:a16="http://schemas.microsoft.com/office/drawing/2014/main" id="{D9EDB10A-1075-49EF-B5B9-D6B748F38654}"/>
              </a:ext>
            </a:extLst>
          </p:cNvPr>
          <p:cNvSpPr>
            <a:spLocks noGrp="1"/>
          </p:cNvSpPr>
          <p:nvPr>
            <p:ph idx="1"/>
          </p:nvPr>
        </p:nvSpPr>
        <p:spPr/>
        <p:txBody>
          <a:bodyPr/>
          <a:lstStyle/>
          <a:p>
            <a:r>
              <a:rPr lang="nl-NL" dirty="0"/>
              <a:t>(1) Algemene beginselen</a:t>
            </a:r>
          </a:p>
          <a:p>
            <a:r>
              <a:rPr lang="nl-NL" dirty="0"/>
              <a:t>(2) Fair Information </a:t>
            </a:r>
            <a:r>
              <a:rPr lang="nl-NL" dirty="0" err="1"/>
              <a:t>Principles</a:t>
            </a:r>
            <a:endParaRPr lang="nl-NL" dirty="0"/>
          </a:p>
          <a:p>
            <a:r>
              <a:rPr lang="nl-NL" dirty="0"/>
              <a:t>(3) Legitieme verwerkingsgrond</a:t>
            </a:r>
          </a:p>
          <a:p>
            <a:r>
              <a:rPr lang="nl-NL" dirty="0"/>
              <a:t>(4) Legitieme verwerkingsgrond bijzondere persoonsgegevens</a:t>
            </a:r>
          </a:p>
          <a:p>
            <a:r>
              <a:rPr lang="nl-NL" dirty="0"/>
              <a:t>(5) Legitieme doorvoer van persoonsgegevens</a:t>
            </a:r>
          </a:p>
        </p:txBody>
      </p:sp>
    </p:spTree>
    <p:extLst>
      <p:ext uri="{BB962C8B-B14F-4D97-AF65-F5344CB8AC3E}">
        <p14:creationId xmlns:p14="http://schemas.microsoft.com/office/powerpoint/2010/main" val="237982271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EF99CB2-48B2-4C04-8F5F-19AFD3126049}"/>
              </a:ext>
            </a:extLst>
          </p:cNvPr>
          <p:cNvSpPr>
            <a:spLocks noGrp="1"/>
          </p:cNvSpPr>
          <p:nvPr>
            <p:ph type="title"/>
          </p:nvPr>
        </p:nvSpPr>
        <p:spPr/>
        <p:txBody>
          <a:bodyPr/>
          <a:lstStyle/>
          <a:p>
            <a:r>
              <a:rPr lang="nl-NL" dirty="0"/>
              <a:t>(1) Algemene beginselen</a:t>
            </a:r>
          </a:p>
        </p:txBody>
      </p:sp>
      <p:sp>
        <p:nvSpPr>
          <p:cNvPr id="3" name="Tijdelijke aanduiding voor inhoud 2">
            <a:extLst>
              <a:ext uri="{FF2B5EF4-FFF2-40B4-BE49-F238E27FC236}">
                <a16:creationId xmlns:a16="http://schemas.microsoft.com/office/drawing/2014/main" id="{1A6D8607-60DF-438E-9E9E-9E48F3366329}"/>
              </a:ext>
            </a:extLst>
          </p:cNvPr>
          <p:cNvSpPr>
            <a:spLocks noGrp="1"/>
          </p:cNvSpPr>
          <p:nvPr>
            <p:ph idx="1"/>
          </p:nvPr>
        </p:nvSpPr>
        <p:spPr/>
        <p:txBody>
          <a:bodyPr>
            <a:normAutofit fontScale="92500" lnSpcReduction="10000"/>
          </a:bodyPr>
          <a:lstStyle/>
          <a:p>
            <a:r>
              <a:rPr lang="nl-NL" dirty="0"/>
              <a:t>Europees Verdrag voor de Rechten van de Mens</a:t>
            </a:r>
          </a:p>
          <a:p>
            <a:r>
              <a:rPr lang="nl-NL" dirty="0"/>
              <a:t>Artikel 8 – </a:t>
            </a:r>
            <a:r>
              <a:rPr lang="nl-NL" i="1" dirty="0"/>
              <a:t>Recht op eerbiediging van privé familie- en gezinsleven</a:t>
            </a:r>
            <a:endParaRPr lang="nl-NL" dirty="0"/>
          </a:p>
          <a:p>
            <a:r>
              <a:rPr lang="nl-NL" dirty="0"/>
              <a:t>1. Een ieder heeft het recht op respect voor zijn privé leven, zijn familie- en gezinsleven, zijn woning en zijn correspondentie.</a:t>
            </a:r>
          </a:p>
          <a:p>
            <a:r>
              <a:rPr lang="nl-NL" dirty="0"/>
              <a:t>2. Geen inmenging van enig openbaar gezag is toegestaan in de uitoefening van dit recht, dan voor zover bij wet is voorzien en in een democratische samenleving noodzakelijk is in het belang van de nationale veiligheid, de openbare veiligheid of het economisch welzijn van het land, het voorkomen van wanordelijkheden en strafbare feiten, de bescherming van de gezondheid of de goede zeden of voor de bescherming van de rechten en vrijheden van anderen.</a:t>
            </a:r>
          </a:p>
          <a:p>
            <a:endParaRPr lang="nl-NL" dirty="0"/>
          </a:p>
        </p:txBody>
      </p:sp>
    </p:spTree>
    <p:extLst>
      <p:ext uri="{BB962C8B-B14F-4D97-AF65-F5344CB8AC3E}">
        <p14:creationId xmlns:p14="http://schemas.microsoft.com/office/powerpoint/2010/main" val="15745979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EF99CB2-48B2-4C04-8F5F-19AFD3126049}"/>
              </a:ext>
            </a:extLst>
          </p:cNvPr>
          <p:cNvSpPr>
            <a:spLocks noGrp="1"/>
          </p:cNvSpPr>
          <p:nvPr>
            <p:ph type="title"/>
          </p:nvPr>
        </p:nvSpPr>
        <p:spPr/>
        <p:txBody>
          <a:bodyPr/>
          <a:lstStyle/>
          <a:p>
            <a:r>
              <a:rPr lang="nl-NL" dirty="0"/>
              <a:t>(1) Algemene beginselen</a:t>
            </a:r>
          </a:p>
        </p:txBody>
      </p:sp>
      <p:sp>
        <p:nvSpPr>
          <p:cNvPr id="3" name="Tijdelijke aanduiding voor inhoud 2">
            <a:extLst>
              <a:ext uri="{FF2B5EF4-FFF2-40B4-BE49-F238E27FC236}">
                <a16:creationId xmlns:a16="http://schemas.microsoft.com/office/drawing/2014/main" id="{1A6D8607-60DF-438E-9E9E-9E48F3366329}"/>
              </a:ext>
            </a:extLst>
          </p:cNvPr>
          <p:cNvSpPr>
            <a:spLocks noGrp="1"/>
          </p:cNvSpPr>
          <p:nvPr>
            <p:ph idx="1"/>
          </p:nvPr>
        </p:nvSpPr>
        <p:spPr/>
        <p:txBody>
          <a:bodyPr>
            <a:normAutofit fontScale="70000" lnSpcReduction="20000"/>
          </a:bodyPr>
          <a:lstStyle/>
          <a:p>
            <a:r>
              <a:rPr lang="nl-NL" dirty="0"/>
              <a:t>EU handvest voor de grondrechten</a:t>
            </a:r>
          </a:p>
          <a:p>
            <a:r>
              <a:rPr lang="nl-NL" dirty="0"/>
              <a:t>Artikel 7</a:t>
            </a:r>
          </a:p>
          <a:p>
            <a:r>
              <a:rPr lang="nl-NL" dirty="0"/>
              <a:t>Eerbiediging van het </a:t>
            </a:r>
            <a:r>
              <a:rPr lang="nl-NL" dirty="0" err="1"/>
              <a:t>privé-leven</a:t>
            </a:r>
            <a:r>
              <a:rPr lang="nl-NL" dirty="0"/>
              <a:t> en het familie- en gezinsleven</a:t>
            </a:r>
          </a:p>
          <a:p>
            <a:r>
              <a:rPr lang="nl-NL" dirty="0"/>
              <a:t>Eenieder heeft recht op eerbiediging van zijn </a:t>
            </a:r>
            <a:r>
              <a:rPr lang="nl-NL" dirty="0" err="1"/>
              <a:t>privé-leven</a:t>
            </a:r>
            <a:r>
              <a:rPr lang="nl-NL" dirty="0"/>
              <a:t>, zijn familie- en gezinsleven, zijn woning en zijn communicatie.</a:t>
            </a:r>
          </a:p>
          <a:p>
            <a:r>
              <a:rPr lang="nl-NL" dirty="0"/>
              <a:t>Artikel 8</a:t>
            </a:r>
          </a:p>
          <a:p>
            <a:r>
              <a:rPr lang="nl-NL" dirty="0"/>
              <a:t>Bescherming van persoonsgegevens</a:t>
            </a:r>
          </a:p>
          <a:p>
            <a:r>
              <a:rPr lang="nl-NL" dirty="0"/>
              <a:t>1. Eenieder heeft recht op bescherming van de hem betreffende persoonsgegevens.</a:t>
            </a:r>
          </a:p>
          <a:p>
            <a:r>
              <a:rPr lang="nl-NL" dirty="0"/>
              <a:t>2. Deze gegevens moeten eerlijk worden verwerkt, voor bepaalde doeleinden en met toestemming van de betrokkene of op basis van een andere gerechtvaardigde grondslag waarin de wet voorziet. Eenieder heeft recht op toegang tot de over hem verzamelde gegevens en op rectificatie daarvan.</a:t>
            </a:r>
          </a:p>
          <a:p>
            <a:r>
              <a:rPr lang="nl-NL" dirty="0"/>
              <a:t>3. Een onafhankelijke autoriteit ziet toe op de naleving van deze regels.</a:t>
            </a:r>
          </a:p>
          <a:p>
            <a:endParaRPr lang="nl-NL" dirty="0"/>
          </a:p>
        </p:txBody>
      </p:sp>
    </p:spTree>
    <p:extLst>
      <p:ext uri="{BB962C8B-B14F-4D97-AF65-F5344CB8AC3E}">
        <p14:creationId xmlns:p14="http://schemas.microsoft.com/office/powerpoint/2010/main" val="197233643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EF99CB2-48B2-4C04-8F5F-19AFD3126049}"/>
              </a:ext>
            </a:extLst>
          </p:cNvPr>
          <p:cNvSpPr>
            <a:spLocks noGrp="1"/>
          </p:cNvSpPr>
          <p:nvPr>
            <p:ph type="title"/>
          </p:nvPr>
        </p:nvSpPr>
        <p:spPr/>
        <p:txBody>
          <a:bodyPr/>
          <a:lstStyle/>
          <a:p>
            <a:r>
              <a:rPr lang="nl-NL" dirty="0"/>
              <a:t>(1) Algemene beginselen</a:t>
            </a:r>
          </a:p>
        </p:txBody>
      </p:sp>
      <p:sp>
        <p:nvSpPr>
          <p:cNvPr id="3" name="Tijdelijke aanduiding voor inhoud 2">
            <a:extLst>
              <a:ext uri="{FF2B5EF4-FFF2-40B4-BE49-F238E27FC236}">
                <a16:creationId xmlns:a16="http://schemas.microsoft.com/office/drawing/2014/main" id="{1A6D8607-60DF-438E-9E9E-9E48F3366329}"/>
              </a:ext>
            </a:extLst>
          </p:cNvPr>
          <p:cNvSpPr>
            <a:spLocks noGrp="1"/>
          </p:cNvSpPr>
          <p:nvPr>
            <p:ph idx="1"/>
          </p:nvPr>
        </p:nvSpPr>
        <p:spPr/>
        <p:txBody>
          <a:bodyPr>
            <a:normAutofit fontScale="62500" lnSpcReduction="20000"/>
          </a:bodyPr>
          <a:lstStyle/>
          <a:p>
            <a:r>
              <a:rPr lang="nl-NL" dirty="0"/>
              <a:t>EU handvest voor de grondrechten</a:t>
            </a:r>
          </a:p>
          <a:p>
            <a:r>
              <a:rPr lang="nl-NL" dirty="0"/>
              <a:t>Artikel 52</a:t>
            </a:r>
          </a:p>
          <a:p>
            <a:r>
              <a:rPr lang="nl-NL" dirty="0"/>
              <a:t>Reikwijdte van de gewaarborgde rechten</a:t>
            </a:r>
          </a:p>
          <a:p>
            <a:r>
              <a:rPr lang="nl-NL" dirty="0"/>
              <a:t>1. Beperkingen op de uitoefening van de in dit handvest erkende rechten en vrijheden moeten bij wet worden gesteld en de wezenlijke inhoud van die rechten en vrijheden eerbiedigen. Met inachtneming van het evenredigheidsbeginsel kunnen alleen beperkingen worden gesteld indien zij noodzakelijk zijn en daadwerkelijk aan door de Unie erkende doelstellingen van algemeen belang of aan de eisen van de bescherming van de rechten en vrijheden van anderen beantwoorden.</a:t>
            </a:r>
          </a:p>
          <a:p>
            <a:r>
              <a:rPr lang="nl-NL" dirty="0"/>
              <a:t>2. De door dit handvest erkende rechten waaraan de communautaire verdragen of het Verdrag betreffende de Europese Unie ten grondslag liggen, worden uitgeoefend onder de voorwaarden en binnen de grenzen welke bij die verdragen zijn gesteld.</a:t>
            </a:r>
          </a:p>
          <a:p>
            <a:r>
              <a:rPr lang="nl-NL" dirty="0"/>
              <a:t>3. </a:t>
            </a:r>
            <a:r>
              <a:rPr lang="nl-NL" dirty="0" err="1"/>
              <a:t>Voorzover</a:t>
            </a:r>
            <a:r>
              <a:rPr lang="nl-NL" dirty="0"/>
              <a:t> dit handvest rechten bevat die corresponderen met rechten die zijn gegarandeerd door het Europees Verdrag tot bescherming van de rechten van de mens en de fundamentele vrijheden, zijn de inhoud en reikwijdte ervan dezelfde als die welke er door genoemd verdrag aan worden toegekend. Deze bepaling verhindert niet dat het recht van de Unie een ruimere bescherming biedt.</a:t>
            </a:r>
          </a:p>
          <a:p>
            <a:endParaRPr lang="nl-NL" dirty="0"/>
          </a:p>
        </p:txBody>
      </p:sp>
    </p:spTree>
    <p:extLst>
      <p:ext uri="{BB962C8B-B14F-4D97-AF65-F5344CB8AC3E}">
        <p14:creationId xmlns:p14="http://schemas.microsoft.com/office/powerpoint/2010/main" val="61015983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EF99CB2-48B2-4C04-8F5F-19AFD3126049}"/>
              </a:ext>
            </a:extLst>
          </p:cNvPr>
          <p:cNvSpPr>
            <a:spLocks noGrp="1"/>
          </p:cNvSpPr>
          <p:nvPr>
            <p:ph type="title"/>
          </p:nvPr>
        </p:nvSpPr>
        <p:spPr/>
        <p:txBody>
          <a:bodyPr/>
          <a:lstStyle/>
          <a:p>
            <a:r>
              <a:rPr lang="nl-NL" dirty="0"/>
              <a:t>(1) Algemene beginselen</a:t>
            </a:r>
          </a:p>
        </p:txBody>
      </p:sp>
      <p:sp>
        <p:nvSpPr>
          <p:cNvPr id="3" name="Tijdelijke aanduiding voor inhoud 2">
            <a:extLst>
              <a:ext uri="{FF2B5EF4-FFF2-40B4-BE49-F238E27FC236}">
                <a16:creationId xmlns:a16="http://schemas.microsoft.com/office/drawing/2014/main" id="{1A6D8607-60DF-438E-9E9E-9E48F3366329}"/>
              </a:ext>
            </a:extLst>
          </p:cNvPr>
          <p:cNvSpPr>
            <a:spLocks noGrp="1"/>
          </p:cNvSpPr>
          <p:nvPr>
            <p:ph idx="1"/>
          </p:nvPr>
        </p:nvSpPr>
        <p:spPr/>
        <p:txBody>
          <a:bodyPr/>
          <a:lstStyle/>
          <a:p>
            <a:r>
              <a:rPr lang="nl-NL" dirty="0"/>
              <a:t>1. Noodzakelijk</a:t>
            </a:r>
          </a:p>
          <a:p>
            <a:r>
              <a:rPr lang="nl-NL" dirty="0"/>
              <a:t>2. Proportionaliteit</a:t>
            </a:r>
          </a:p>
          <a:p>
            <a:r>
              <a:rPr lang="nl-NL" dirty="0"/>
              <a:t>3. Subsidiariteit</a:t>
            </a:r>
          </a:p>
          <a:p>
            <a:r>
              <a:rPr lang="nl-NL" dirty="0"/>
              <a:t>4. Effectiviteit</a:t>
            </a:r>
          </a:p>
        </p:txBody>
      </p:sp>
    </p:spTree>
    <p:extLst>
      <p:ext uri="{BB962C8B-B14F-4D97-AF65-F5344CB8AC3E}">
        <p14:creationId xmlns:p14="http://schemas.microsoft.com/office/powerpoint/2010/main" val="26461561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5C29B29-6ECB-46A8-93B3-B20E8B71F59F}"/>
              </a:ext>
            </a:extLst>
          </p:cNvPr>
          <p:cNvSpPr>
            <a:spLocks noGrp="1"/>
          </p:cNvSpPr>
          <p:nvPr>
            <p:ph type="title"/>
          </p:nvPr>
        </p:nvSpPr>
        <p:spPr/>
        <p:txBody>
          <a:bodyPr/>
          <a:lstStyle/>
          <a:p>
            <a:r>
              <a:rPr lang="nl-NL" dirty="0"/>
              <a:t>Waarschuwing vooraf</a:t>
            </a:r>
          </a:p>
        </p:txBody>
      </p:sp>
      <p:sp>
        <p:nvSpPr>
          <p:cNvPr id="3" name="Tijdelijke aanduiding voor inhoud 2">
            <a:extLst>
              <a:ext uri="{FF2B5EF4-FFF2-40B4-BE49-F238E27FC236}">
                <a16:creationId xmlns:a16="http://schemas.microsoft.com/office/drawing/2014/main" id="{2C818460-4B16-4C71-8DBF-706684E417A6}"/>
              </a:ext>
            </a:extLst>
          </p:cNvPr>
          <p:cNvSpPr>
            <a:spLocks noGrp="1"/>
          </p:cNvSpPr>
          <p:nvPr>
            <p:ph idx="1"/>
          </p:nvPr>
        </p:nvSpPr>
        <p:spPr/>
        <p:txBody>
          <a:bodyPr/>
          <a:lstStyle/>
          <a:p>
            <a:r>
              <a:rPr lang="nl-NL" dirty="0"/>
              <a:t>(1) Dit is verreweg de moeilijkste week</a:t>
            </a:r>
          </a:p>
          <a:p>
            <a:r>
              <a:rPr lang="nl-NL" dirty="0"/>
              <a:t>(2) Het is zo veel dat we waarschijnlijk niet alles kunnen behandelen</a:t>
            </a:r>
          </a:p>
          <a:p>
            <a:r>
              <a:rPr lang="nl-NL" dirty="0"/>
              <a:t>(3) Er staan veel wetsteksten in de slides</a:t>
            </a:r>
          </a:p>
          <a:p>
            <a:endParaRPr lang="nl-NL" dirty="0"/>
          </a:p>
          <a:p>
            <a:r>
              <a:rPr lang="nl-NL" dirty="0"/>
              <a:t>Maar: Als je deze week begrijpt, dan begrijp je eigenlijk de hele Algemene Verordening Gegevensbescherming. De rest van de AVG is eigenlijk een uitwerking van de Fair Information </a:t>
            </a:r>
            <a:r>
              <a:rPr lang="nl-NL" dirty="0" err="1"/>
              <a:t>Principles</a:t>
            </a:r>
            <a:endParaRPr lang="nl-NL" dirty="0"/>
          </a:p>
        </p:txBody>
      </p:sp>
    </p:spTree>
    <p:extLst>
      <p:ext uri="{BB962C8B-B14F-4D97-AF65-F5344CB8AC3E}">
        <p14:creationId xmlns:p14="http://schemas.microsoft.com/office/powerpoint/2010/main" val="156704855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D9401E4-FCD7-450C-9489-A0B43BE96C0E}"/>
              </a:ext>
            </a:extLst>
          </p:cNvPr>
          <p:cNvSpPr>
            <a:spLocks noGrp="1"/>
          </p:cNvSpPr>
          <p:nvPr>
            <p:ph type="title"/>
          </p:nvPr>
        </p:nvSpPr>
        <p:spPr/>
        <p:txBody>
          <a:bodyPr/>
          <a:lstStyle/>
          <a:p>
            <a:r>
              <a:rPr lang="nl-NL" dirty="0"/>
              <a:t>(2) Fair Information </a:t>
            </a:r>
            <a:r>
              <a:rPr lang="nl-NL" dirty="0" err="1"/>
              <a:t>Principles</a:t>
            </a:r>
            <a:endParaRPr lang="nl-NL" dirty="0"/>
          </a:p>
        </p:txBody>
      </p:sp>
      <p:sp>
        <p:nvSpPr>
          <p:cNvPr id="3" name="Tijdelijke aanduiding voor inhoud 2">
            <a:extLst>
              <a:ext uri="{FF2B5EF4-FFF2-40B4-BE49-F238E27FC236}">
                <a16:creationId xmlns:a16="http://schemas.microsoft.com/office/drawing/2014/main" id="{792AE9AF-ED16-4865-BAD5-EE7CBF898856}"/>
              </a:ext>
            </a:extLst>
          </p:cNvPr>
          <p:cNvSpPr>
            <a:spLocks noGrp="1"/>
          </p:cNvSpPr>
          <p:nvPr>
            <p:ph idx="1"/>
          </p:nvPr>
        </p:nvSpPr>
        <p:spPr/>
        <p:txBody>
          <a:bodyPr>
            <a:normAutofit fontScale="70000" lnSpcReduction="20000"/>
          </a:bodyPr>
          <a:lstStyle/>
          <a:p>
            <a:r>
              <a:rPr lang="nl-NL" i="1" dirty="0"/>
              <a:t>Artikel 5 </a:t>
            </a:r>
            <a:r>
              <a:rPr lang="nl-NL" b="1" dirty="0"/>
              <a:t>Beginselen inzake verwerking van persoonsgegevens </a:t>
            </a:r>
            <a:r>
              <a:rPr lang="nl-NL" dirty="0"/>
              <a:t>1.Persoonsgegevens moeten: </a:t>
            </a:r>
          </a:p>
          <a:p>
            <a:r>
              <a:rPr lang="nl-NL" dirty="0"/>
              <a:t>a)worden verwerkt op een wijze die ten aanzien van de betrokkene rechtmatig, behoorlijk en transparant is („rechtmatigheid, behoorlijkheid en transparantie”); </a:t>
            </a:r>
          </a:p>
          <a:p>
            <a:r>
              <a:rPr lang="nl-NL" dirty="0"/>
              <a:t>b) voor welbepaalde, uitdrukkelijk omschreven en gerechtvaardigde doeleinden worden verzameld en mogen vervolgens niet verder op een met die doeleinden onverenigbare wijze worden verwerkt; de verdere verwerking met het oog op archivering in het algemeen belang, wetenschappelijk of historisch onderzoek of statistische doeleinden wordt overeenkomstig artikel 89, lid 1, niet als onverenigbaar met de oorspronkelijke doeleinden beschouwd („doelbinding”); </a:t>
            </a:r>
          </a:p>
          <a:p>
            <a:r>
              <a:rPr lang="nl-NL" dirty="0"/>
              <a:t>c) toereikend zijn, ter zake dienend en beperkt tot wat noodzakelijk is voor de doeleinden waarvoor zij worden verwerkt („minimale gegevensverwerking”); </a:t>
            </a:r>
          </a:p>
          <a:p>
            <a:r>
              <a:rPr lang="nl-NL" dirty="0"/>
              <a:t>d)juist zijn en zo nodig worden geactualiseerd; alle redelijke maatregelen moeten worden genomen om de persoonsgegevens die, gelet op de doeleinden waarvoor zij worden verwerkt, onjuist zijn, onverwijld te wissen of te rectificeren („juistheid”); </a:t>
            </a:r>
          </a:p>
        </p:txBody>
      </p:sp>
    </p:spTree>
    <p:extLst>
      <p:ext uri="{BB962C8B-B14F-4D97-AF65-F5344CB8AC3E}">
        <p14:creationId xmlns:p14="http://schemas.microsoft.com/office/powerpoint/2010/main" val="75111320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D9401E4-FCD7-450C-9489-A0B43BE96C0E}"/>
              </a:ext>
            </a:extLst>
          </p:cNvPr>
          <p:cNvSpPr>
            <a:spLocks noGrp="1"/>
          </p:cNvSpPr>
          <p:nvPr>
            <p:ph type="title"/>
          </p:nvPr>
        </p:nvSpPr>
        <p:spPr/>
        <p:txBody>
          <a:bodyPr/>
          <a:lstStyle/>
          <a:p>
            <a:r>
              <a:rPr lang="nl-NL" dirty="0"/>
              <a:t>(2) Fair Information </a:t>
            </a:r>
            <a:r>
              <a:rPr lang="nl-NL" dirty="0" err="1"/>
              <a:t>Principles</a:t>
            </a:r>
            <a:endParaRPr lang="nl-NL" dirty="0"/>
          </a:p>
        </p:txBody>
      </p:sp>
      <p:sp>
        <p:nvSpPr>
          <p:cNvPr id="3" name="Tijdelijke aanduiding voor inhoud 2">
            <a:extLst>
              <a:ext uri="{FF2B5EF4-FFF2-40B4-BE49-F238E27FC236}">
                <a16:creationId xmlns:a16="http://schemas.microsoft.com/office/drawing/2014/main" id="{792AE9AF-ED16-4865-BAD5-EE7CBF898856}"/>
              </a:ext>
            </a:extLst>
          </p:cNvPr>
          <p:cNvSpPr>
            <a:spLocks noGrp="1"/>
          </p:cNvSpPr>
          <p:nvPr>
            <p:ph idx="1"/>
          </p:nvPr>
        </p:nvSpPr>
        <p:spPr/>
        <p:txBody>
          <a:bodyPr>
            <a:normAutofit fontScale="77500" lnSpcReduction="20000"/>
          </a:bodyPr>
          <a:lstStyle/>
          <a:p>
            <a:r>
              <a:rPr lang="nl-NL" dirty="0"/>
              <a:t>e) worden bewaard in een vorm die het mogelijk maakt de betrokkenen niet langer te identificeren dan voor de doeleinden waarvoor de persoonsgegevens worden verwerkt noodzakelijk is; persoonsgegevens mogen voor langere perioden worden opgeslagen voor zover de persoonsgegevens louter met het oog op archivering in het algemeen belang, wetenschappelijk of historisch onderzoek of statistische doeleinden worden verwerkt overeenkomstig artikel 89, lid 1, mits de bij deze verordening vereiste passende technische en organisatorische maatregelen worden getroffen om de rechten en vrijheden van de betrokkene te beschermen („opslagbeperking”); </a:t>
            </a:r>
          </a:p>
          <a:p>
            <a:r>
              <a:rPr lang="nl-NL" dirty="0"/>
              <a:t>f) door het nemen van passende technische of organisatorische maatregelen op een dusdanige manier worden verwerkt dat een passende beveiliging ervan gewaarborgd is, en dat zij onder meer beschermd zijn tegen ongeoorloofde of onrechtmatige verwerking en tegen onopzettelijk verlies, vernietiging of beschadiging („integriteit en vertrouwelijkheid”). </a:t>
            </a:r>
          </a:p>
          <a:p>
            <a:r>
              <a:rPr lang="nl-NL" dirty="0"/>
              <a:t>2.De verwerkingsverantwoordelijke is verantwoordelijk voor de naleving van lid 1 en kan deze aantonen („verantwoordingsplicht”). </a:t>
            </a:r>
          </a:p>
        </p:txBody>
      </p:sp>
    </p:spTree>
    <p:extLst>
      <p:ext uri="{BB962C8B-B14F-4D97-AF65-F5344CB8AC3E}">
        <p14:creationId xmlns:p14="http://schemas.microsoft.com/office/powerpoint/2010/main" val="141142588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D9401E4-FCD7-450C-9489-A0B43BE96C0E}"/>
              </a:ext>
            </a:extLst>
          </p:cNvPr>
          <p:cNvSpPr>
            <a:spLocks noGrp="1"/>
          </p:cNvSpPr>
          <p:nvPr>
            <p:ph type="title"/>
          </p:nvPr>
        </p:nvSpPr>
        <p:spPr/>
        <p:txBody>
          <a:bodyPr/>
          <a:lstStyle/>
          <a:p>
            <a:r>
              <a:rPr lang="nl-NL" dirty="0"/>
              <a:t>(2) Fair Information </a:t>
            </a:r>
            <a:r>
              <a:rPr lang="nl-NL" dirty="0" err="1"/>
              <a:t>Principles</a:t>
            </a:r>
            <a:endParaRPr lang="nl-NL" dirty="0"/>
          </a:p>
        </p:txBody>
      </p:sp>
      <p:sp>
        <p:nvSpPr>
          <p:cNvPr id="3" name="Tijdelijke aanduiding voor inhoud 2">
            <a:extLst>
              <a:ext uri="{FF2B5EF4-FFF2-40B4-BE49-F238E27FC236}">
                <a16:creationId xmlns:a16="http://schemas.microsoft.com/office/drawing/2014/main" id="{792AE9AF-ED16-4865-BAD5-EE7CBF898856}"/>
              </a:ext>
            </a:extLst>
          </p:cNvPr>
          <p:cNvSpPr>
            <a:spLocks noGrp="1"/>
          </p:cNvSpPr>
          <p:nvPr>
            <p:ph idx="1"/>
          </p:nvPr>
        </p:nvSpPr>
        <p:spPr/>
        <p:txBody>
          <a:bodyPr/>
          <a:lstStyle/>
          <a:p>
            <a:r>
              <a:rPr lang="nl-NL" b="1" dirty="0"/>
              <a:t>Rechtmatig</a:t>
            </a:r>
            <a:r>
              <a:rPr lang="nl-NL" dirty="0"/>
              <a:t>: De gegevensverwerking moet rechtmatig zijn. Dat houdt twee dingen in. </a:t>
            </a:r>
          </a:p>
          <a:p>
            <a:r>
              <a:rPr lang="nl-NL" dirty="0"/>
              <a:t>Ten eerste moet de gegevensverwerking stoelen op één van de gronden die in de Algemene Verordening Gegevensbescherming zijn genoemd. </a:t>
            </a:r>
          </a:p>
          <a:p>
            <a:r>
              <a:rPr lang="nl-NL" dirty="0"/>
              <a:t>Ten tweede moet de gegevensverwerking uiteraard ook aan andere wetgeving voldoen, zoals de Grondwet, de Wet ongelijke behandeling en het Wetboek van Strafrecht</a:t>
            </a:r>
          </a:p>
          <a:p>
            <a:endParaRPr lang="nl-NL" dirty="0"/>
          </a:p>
        </p:txBody>
      </p:sp>
    </p:spTree>
    <p:extLst>
      <p:ext uri="{BB962C8B-B14F-4D97-AF65-F5344CB8AC3E}">
        <p14:creationId xmlns:p14="http://schemas.microsoft.com/office/powerpoint/2010/main" val="12483799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D9401E4-FCD7-450C-9489-A0B43BE96C0E}"/>
              </a:ext>
            </a:extLst>
          </p:cNvPr>
          <p:cNvSpPr>
            <a:spLocks noGrp="1"/>
          </p:cNvSpPr>
          <p:nvPr>
            <p:ph type="title"/>
          </p:nvPr>
        </p:nvSpPr>
        <p:spPr/>
        <p:txBody>
          <a:bodyPr/>
          <a:lstStyle/>
          <a:p>
            <a:r>
              <a:rPr lang="nl-NL" dirty="0"/>
              <a:t>(2) Fair Information </a:t>
            </a:r>
            <a:r>
              <a:rPr lang="nl-NL" dirty="0" err="1"/>
              <a:t>Principles</a:t>
            </a:r>
            <a:endParaRPr lang="nl-NL" dirty="0"/>
          </a:p>
        </p:txBody>
      </p:sp>
      <p:sp>
        <p:nvSpPr>
          <p:cNvPr id="3" name="Tijdelijke aanduiding voor inhoud 2">
            <a:extLst>
              <a:ext uri="{FF2B5EF4-FFF2-40B4-BE49-F238E27FC236}">
                <a16:creationId xmlns:a16="http://schemas.microsoft.com/office/drawing/2014/main" id="{792AE9AF-ED16-4865-BAD5-EE7CBF898856}"/>
              </a:ext>
            </a:extLst>
          </p:cNvPr>
          <p:cNvSpPr>
            <a:spLocks noGrp="1"/>
          </p:cNvSpPr>
          <p:nvPr>
            <p:ph idx="1"/>
          </p:nvPr>
        </p:nvSpPr>
        <p:spPr/>
        <p:txBody>
          <a:bodyPr>
            <a:normAutofit/>
          </a:bodyPr>
          <a:lstStyle/>
          <a:p>
            <a:r>
              <a:rPr lang="nl-NL" b="1" dirty="0"/>
              <a:t>Behoorlijk:</a:t>
            </a:r>
            <a:r>
              <a:rPr lang="nl-NL" dirty="0"/>
              <a:t> De gegevensverwerking moet behoorlijk zijn. Behoorlijk is een wat gekunstelde vertaling van het Engels ‘fair’, wat ook als ‘eerlijk’ kan worden begrepen. </a:t>
            </a:r>
          </a:p>
          <a:p>
            <a:endParaRPr lang="nl-NL" dirty="0"/>
          </a:p>
        </p:txBody>
      </p:sp>
    </p:spTree>
    <p:extLst>
      <p:ext uri="{BB962C8B-B14F-4D97-AF65-F5344CB8AC3E}">
        <p14:creationId xmlns:p14="http://schemas.microsoft.com/office/powerpoint/2010/main" val="55411818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D9401E4-FCD7-450C-9489-A0B43BE96C0E}"/>
              </a:ext>
            </a:extLst>
          </p:cNvPr>
          <p:cNvSpPr>
            <a:spLocks noGrp="1"/>
          </p:cNvSpPr>
          <p:nvPr>
            <p:ph type="title"/>
          </p:nvPr>
        </p:nvSpPr>
        <p:spPr/>
        <p:txBody>
          <a:bodyPr/>
          <a:lstStyle/>
          <a:p>
            <a:r>
              <a:rPr lang="nl-NL" dirty="0"/>
              <a:t>(2) Fair Information </a:t>
            </a:r>
            <a:r>
              <a:rPr lang="nl-NL" dirty="0" err="1"/>
              <a:t>Principles</a:t>
            </a:r>
            <a:endParaRPr lang="nl-NL" dirty="0"/>
          </a:p>
        </p:txBody>
      </p:sp>
      <p:sp>
        <p:nvSpPr>
          <p:cNvPr id="3" name="Tijdelijke aanduiding voor inhoud 2">
            <a:extLst>
              <a:ext uri="{FF2B5EF4-FFF2-40B4-BE49-F238E27FC236}">
                <a16:creationId xmlns:a16="http://schemas.microsoft.com/office/drawing/2014/main" id="{792AE9AF-ED16-4865-BAD5-EE7CBF898856}"/>
              </a:ext>
            </a:extLst>
          </p:cNvPr>
          <p:cNvSpPr>
            <a:spLocks noGrp="1"/>
          </p:cNvSpPr>
          <p:nvPr>
            <p:ph idx="1"/>
          </p:nvPr>
        </p:nvSpPr>
        <p:spPr/>
        <p:txBody>
          <a:bodyPr>
            <a:normAutofit/>
          </a:bodyPr>
          <a:lstStyle/>
          <a:p>
            <a:pPr lvl="0"/>
            <a:r>
              <a:rPr lang="nl-NL" b="1" dirty="0"/>
              <a:t>Doelspecificatie: </a:t>
            </a:r>
            <a:r>
              <a:rPr lang="nl-NL" dirty="0"/>
              <a:t>De gegevensverwerking moet een specifiek doel dienen.</a:t>
            </a:r>
            <a:endParaRPr lang="nl-NL" sz="2000" dirty="0"/>
          </a:p>
          <a:p>
            <a:pPr lvl="1"/>
            <a:r>
              <a:rPr lang="nl-NL" dirty="0"/>
              <a:t>Ten eerste betekent dit dat nog voordat er wordt aangevangen met het verwerken van persoonsgegevens er een doel moet worden afgesproken. </a:t>
            </a:r>
          </a:p>
          <a:p>
            <a:pPr lvl="1"/>
            <a:r>
              <a:rPr lang="nl-NL" dirty="0"/>
              <a:t>Ten tweede moet dat doel uitdrukkelijk zijn vastgelegd, zodat achteraf eenvoudig kan worden gecontroleerd of het oorspronkelijke doel inderdaad gerespecteerd is. </a:t>
            </a:r>
            <a:endParaRPr lang="nl-NL" sz="1800" dirty="0"/>
          </a:p>
          <a:p>
            <a:pPr lvl="1"/>
            <a:r>
              <a:rPr lang="nl-NL" dirty="0"/>
              <a:t>Tot slot moet het doel specifiek zijn. </a:t>
            </a:r>
          </a:p>
        </p:txBody>
      </p:sp>
    </p:spTree>
    <p:extLst>
      <p:ext uri="{BB962C8B-B14F-4D97-AF65-F5344CB8AC3E}">
        <p14:creationId xmlns:p14="http://schemas.microsoft.com/office/powerpoint/2010/main" val="1520954244"/>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D9401E4-FCD7-450C-9489-A0B43BE96C0E}"/>
              </a:ext>
            </a:extLst>
          </p:cNvPr>
          <p:cNvSpPr>
            <a:spLocks noGrp="1"/>
          </p:cNvSpPr>
          <p:nvPr>
            <p:ph type="title"/>
          </p:nvPr>
        </p:nvSpPr>
        <p:spPr/>
        <p:txBody>
          <a:bodyPr/>
          <a:lstStyle/>
          <a:p>
            <a:r>
              <a:rPr lang="nl-NL" dirty="0"/>
              <a:t>(2) Fair Information </a:t>
            </a:r>
            <a:r>
              <a:rPr lang="nl-NL" dirty="0" err="1"/>
              <a:t>Principles</a:t>
            </a:r>
            <a:endParaRPr lang="nl-NL" dirty="0"/>
          </a:p>
        </p:txBody>
      </p:sp>
      <p:sp>
        <p:nvSpPr>
          <p:cNvPr id="3" name="Tijdelijke aanduiding voor inhoud 2">
            <a:extLst>
              <a:ext uri="{FF2B5EF4-FFF2-40B4-BE49-F238E27FC236}">
                <a16:creationId xmlns:a16="http://schemas.microsoft.com/office/drawing/2014/main" id="{792AE9AF-ED16-4865-BAD5-EE7CBF898856}"/>
              </a:ext>
            </a:extLst>
          </p:cNvPr>
          <p:cNvSpPr>
            <a:spLocks noGrp="1"/>
          </p:cNvSpPr>
          <p:nvPr>
            <p:ph idx="1"/>
          </p:nvPr>
        </p:nvSpPr>
        <p:spPr/>
        <p:txBody>
          <a:bodyPr>
            <a:normAutofit fontScale="85000" lnSpcReduction="10000"/>
          </a:bodyPr>
          <a:lstStyle/>
          <a:p>
            <a:pPr lvl="0"/>
            <a:r>
              <a:rPr lang="nl-NL" b="1" dirty="0"/>
              <a:t>Doelbinding: </a:t>
            </a:r>
            <a:r>
              <a:rPr lang="nl-NL" dirty="0"/>
              <a:t>De gegevens mogen vervolgens in principe alleen voor het vastgelegde doel worden verwerkt. Over wat als ‘verenigbaar’ of ‘onverenigbaar’ doel moet worden gezien bestaat een rijke en complexe discussie. De AVG geeft vijf aanknopingspunten, die evenwel niet veel meer helderheid scheppen:</a:t>
            </a:r>
            <a:endParaRPr lang="nl-NL" sz="2000" dirty="0"/>
          </a:p>
          <a:p>
            <a:pPr lvl="1"/>
            <a:r>
              <a:rPr lang="nl-NL" dirty="0"/>
              <a:t>Het verband tussen de doeleinden waarvoor de persoonsgegevens zijn verzameld en de doeleinden van de voorgenomen verdere verwerking.</a:t>
            </a:r>
            <a:endParaRPr lang="nl-NL" sz="1800" dirty="0"/>
          </a:p>
          <a:p>
            <a:pPr lvl="1"/>
            <a:r>
              <a:rPr lang="nl-NL" dirty="0"/>
              <a:t>Het kader waarin de persoonsgegevens zijn verzameld, met name wat de verhouding tussen het datasubject en de verantwoordelijke betreft.</a:t>
            </a:r>
            <a:endParaRPr lang="nl-NL" sz="1800" dirty="0"/>
          </a:p>
          <a:p>
            <a:pPr lvl="1"/>
            <a:r>
              <a:rPr lang="nl-NL" dirty="0"/>
              <a:t>De aard van de persoonsgegevens, met name als het gevoelige persoonsgegevens betreft </a:t>
            </a:r>
          </a:p>
          <a:p>
            <a:pPr lvl="1"/>
            <a:r>
              <a:rPr lang="nl-NL" dirty="0"/>
              <a:t>De mogelijke gevolgen van de voorgenomen verdere verwerking voor het datasubject.</a:t>
            </a:r>
            <a:endParaRPr lang="nl-NL" sz="1800" dirty="0"/>
          </a:p>
          <a:p>
            <a:pPr lvl="1"/>
            <a:r>
              <a:rPr lang="nl-NL" dirty="0"/>
              <a:t>Het bestaan van passende waarborgen, waaronder </a:t>
            </a:r>
            <a:r>
              <a:rPr lang="nl-NL" dirty="0" err="1"/>
              <a:t>eventueele</a:t>
            </a:r>
            <a:r>
              <a:rPr lang="nl-NL" dirty="0"/>
              <a:t> encryptie of </a:t>
            </a:r>
            <a:r>
              <a:rPr lang="nl-NL" dirty="0" err="1"/>
              <a:t>pseudonimisering</a:t>
            </a:r>
            <a:r>
              <a:rPr lang="nl-NL" dirty="0"/>
              <a:t>.</a:t>
            </a:r>
            <a:endParaRPr lang="nl-NL" sz="1800" dirty="0"/>
          </a:p>
          <a:p>
            <a:endParaRPr lang="nl-NL" dirty="0"/>
          </a:p>
        </p:txBody>
      </p:sp>
    </p:spTree>
    <p:extLst>
      <p:ext uri="{BB962C8B-B14F-4D97-AF65-F5344CB8AC3E}">
        <p14:creationId xmlns:p14="http://schemas.microsoft.com/office/powerpoint/2010/main" val="4087700963"/>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D9401E4-FCD7-450C-9489-A0B43BE96C0E}"/>
              </a:ext>
            </a:extLst>
          </p:cNvPr>
          <p:cNvSpPr>
            <a:spLocks noGrp="1"/>
          </p:cNvSpPr>
          <p:nvPr>
            <p:ph type="title"/>
          </p:nvPr>
        </p:nvSpPr>
        <p:spPr/>
        <p:txBody>
          <a:bodyPr/>
          <a:lstStyle/>
          <a:p>
            <a:r>
              <a:rPr lang="nl-NL" dirty="0"/>
              <a:t>(2) Fair Information </a:t>
            </a:r>
            <a:r>
              <a:rPr lang="nl-NL" dirty="0" err="1"/>
              <a:t>Principles</a:t>
            </a:r>
            <a:endParaRPr lang="nl-NL" dirty="0"/>
          </a:p>
        </p:txBody>
      </p:sp>
      <p:sp>
        <p:nvSpPr>
          <p:cNvPr id="3" name="Tijdelijke aanduiding voor inhoud 2">
            <a:extLst>
              <a:ext uri="{FF2B5EF4-FFF2-40B4-BE49-F238E27FC236}">
                <a16:creationId xmlns:a16="http://schemas.microsoft.com/office/drawing/2014/main" id="{792AE9AF-ED16-4865-BAD5-EE7CBF898856}"/>
              </a:ext>
            </a:extLst>
          </p:cNvPr>
          <p:cNvSpPr>
            <a:spLocks noGrp="1"/>
          </p:cNvSpPr>
          <p:nvPr>
            <p:ph idx="1"/>
          </p:nvPr>
        </p:nvSpPr>
        <p:spPr/>
        <p:txBody>
          <a:bodyPr/>
          <a:lstStyle/>
          <a:p>
            <a:r>
              <a:rPr lang="nl-NL" b="1" dirty="0"/>
              <a:t>Dataminimalisatie:</a:t>
            </a:r>
            <a:r>
              <a:rPr lang="nl-NL" dirty="0"/>
              <a:t> Het uitgangspunt is dat er in principe zo min mogelijk persoonsgegevens worden verzameld. Het </a:t>
            </a:r>
            <a:r>
              <a:rPr lang="nl-NL" dirty="0" err="1"/>
              <a:t>dataminimalisatieprincipe</a:t>
            </a:r>
            <a:r>
              <a:rPr lang="nl-NL" dirty="0"/>
              <a:t> uit de AVG is in wezen een uitwerking van het algemene noodzakelijkheidsvereiste en subsidiariteitsprincipe. </a:t>
            </a:r>
          </a:p>
        </p:txBody>
      </p:sp>
    </p:spTree>
    <p:extLst>
      <p:ext uri="{BB962C8B-B14F-4D97-AF65-F5344CB8AC3E}">
        <p14:creationId xmlns:p14="http://schemas.microsoft.com/office/powerpoint/2010/main" val="39162605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D9401E4-FCD7-450C-9489-A0B43BE96C0E}"/>
              </a:ext>
            </a:extLst>
          </p:cNvPr>
          <p:cNvSpPr>
            <a:spLocks noGrp="1"/>
          </p:cNvSpPr>
          <p:nvPr>
            <p:ph type="title"/>
          </p:nvPr>
        </p:nvSpPr>
        <p:spPr/>
        <p:txBody>
          <a:bodyPr/>
          <a:lstStyle/>
          <a:p>
            <a:r>
              <a:rPr lang="nl-NL" dirty="0"/>
              <a:t>(2) Fair Information </a:t>
            </a:r>
            <a:r>
              <a:rPr lang="nl-NL" dirty="0" err="1"/>
              <a:t>Principles</a:t>
            </a:r>
            <a:endParaRPr lang="nl-NL" dirty="0"/>
          </a:p>
        </p:txBody>
      </p:sp>
      <p:sp>
        <p:nvSpPr>
          <p:cNvPr id="3" name="Tijdelijke aanduiding voor inhoud 2">
            <a:extLst>
              <a:ext uri="{FF2B5EF4-FFF2-40B4-BE49-F238E27FC236}">
                <a16:creationId xmlns:a16="http://schemas.microsoft.com/office/drawing/2014/main" id="{792AE9AF-ED16-4865-BAD5-EE7CBF898856}"/>
              </a:ext>
            </a:extLst>
          </p:cNvPr>
          <p:cNvSpPr>
            <a:spLocks noGrp="1"/>
          </p:cNvSpPr>
          <p:nvPr>
            <p:ph idx="1"/>
          </p:nvPr>
        </p:nvSpPr>
        <p:spPr/>
        <p:txBody>
          <a:bodyPr>
            <a:normAutofit/>
          </a:bodyPr>
          <a:lstStyle/>
          <a:p>
            <a:r>
              <a:rPr lang="nl-NL" b="1" dirty="0"/>
              <a:t>Correctheid: </a:t>
            </a:r>
            <a:r>
              <a:rPr lang="nl-NL" dirty="0"/>
              <a:t>De gegevens die je verzamelt en opslaat moeten correct zijn. </a:t>
            </a:r>
          </a:p>
        </p:txBody>
      </p:sp>
    </p:spTree>
    <p:extLst>
      <p:ext uri="{BB962C8B-B14F-4D97-AF65-F5344CB8AC3E}">
        <p14:creationId xmlns:p14="http://schemas.microsoft.com/office/powerpoint/2010/main" val="178057970"/>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D9401E4-FCD7-450C-9489-A0B43BE96C0E}"/>
              </a:ext>
            </a:extLst>
          </p:cNvPr>
          <p:cNvSpPr>
            <a:spLocks noGrp="1"/>
          </p:cNvSpPr>
          <p:nvPr>
            <p:ph type="title"/>
          </p:nvPr>
        </p:nvSpPr>
        <p:spPr/>
        <p:txBody>
          <a:bodyPr/>
          <a:lstStyle/>
          <a:p>
            <a:r>
              <a:rPr lang="nl-NL" dirty="0"/>
              <a:t>(2) Fair Information </a:t>
            </a:r>
            <a:r>
              <a:rPr lang="nl-NL" dirty="0" err="1"/>
              <a:t>Principles</a:t>
            </a:r>
            <a:endParaRPr lang="nl-NL" dirty="0"/>
          </a:p>
        </p:txBody>
      </p:sp>
      <p:sp>
        <p:nvSpPr>
          <p:cNvPr id="3" name="Tijdelijke aanduiding voor inhoud 2">
            <a:extLst>
              <a:ext uri="{FF2B5EF4-FFF2-40B4-BE49-F238E27FC236}">
                <a16:creationId xmlns:a16="http://schemas.microsoft.com/office/drawing/2014/main" id="{792AE9AF-ED16-4865-BAD5-EE7CBF898856}"/>
              </a:ext>
            </a:extLst>
          </p:cNvPr>
          <p:cNvSpPr>
            <a:spLocks noGrp="1"/>
          </p:cNvSpPr>
          <p:nvPr>
            <p:ph idx="1"/>
          </p:nvPr>
        </p:nvSpPr>
        <p:spPr/>
        <p:txBody>
          <a:bodyPr>
            <a:normAutofit/>
          </a:bodyPr>
          <a:lstStyle/>
          <a:p>
            <a:r>
              <a:rPr lang="nl-NL" b="1" dirty="0"/>
              <a:t>Up </a:t>
            </a:r>
            <a:r>
              <a:rPr lang="nl-NL" b="1" dirty="0" err="1"/>
              <a:t>to</a:t>
            </a:r>
            <a:r>
              <a:rPr lang="nl-NL" b="1" dirty="0"/>
              <a:t> date: </a:t>
            </a:r>
            <a:r>
              <a:rPr lang="nl-NL" dirty="0"/>
              <a:t>Als de persoonsgegevens voor een langere tijd worden bewaard, dan heb je de plicht om er voor te zorgen dat de gegevens up </a:t>
            </a:r>
            <a:r>
              <a:rPr lang="nl-NL" dirty="0" err="1"/>
              <a:t>to</a:t>
            </a:r>
            <a:r>
              <a:rPr lang="nl-NL" dirty="0"/>
              <a:t> date blijven</a:t>
            </a:r>
          </a:p>
          <a:p>
            <a:endParaRPr lang="nl-NL" dirty="0"/>
          </a:p>
        </p:txBody>
      </p:sp>
    </p:spTree>
    <p:extLst>
      <p:ext uri="{BB962C8B-B14F-4D97-AF65-F5344CB8AC3E}">
        <p14:creationId xmlns:p14="http://schemas.microsoft.com/office/powerpoint/2010/main" val="1079102437"/>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D9401E4-FCD7-450C-9489-A0B43BE96C0E}"/>
              </a:ext>
            </a:extLst>
          </p:cNvPr>
          <p:cNvSpPr>
            <a:spLocks noGrp="1"/>
          </p:cNvSpPr>
          <p:nvPr>
            <p:ph type="title"/>
          </p:nvPr>
        </p:nvSpPr>
        <p:spPr/>
        <p:txBody>
          <a:bodyPr/>
          <a:lstStyle/>
          <a:p>
            <a:r>
              <a:rPr lang="nl-NL" dirty="0"/>
              <a:t>(2) Fair Information </a:t>
            </a:r>
            <a:r>
              <a:rPr lang="nl-NL" dirty="0" err="1"/>
              <a:t>Principles</a:t>
            </a:r>
            <a:endParaRPr lang="nl-NL" dirty="0"/>
          </a:p>
        </p:txBody>
      </p:sp>
      <p:sp>
        <p:nvSpPr>
          <p:cNvPr id="3" name="Tijdelijke aanduiding voor inhoud 2">
            <a:extLst>
              <a:ext uri="{FF2B5EF4-FFF2-40B4-BE49-F238E27FC236}">
                <a16:creationId xmlns:a16="http://schemas.microsoft.com/office/drawing/2014/main" id="{792AE9AF-ED16-4865-BAD5-EE7CBF898856}"/>
              </a:ext>
            </a:extLst>
          </p:cNvPr>
          <p:cNvSpPr>
            <a:spLocks noGrp="1"/>
          </p:cNvSpPr>
          <p:nvPr>
            <p:ph idx="1"/>
          </p:nvPr>
        </p:nvSpPr>
        <p:spPr/>
        <p:txBody>
          <a:bodyPr>
            <a:normAutofit/>
          </a:bodyPr>
          <a:lstStyle/>
          <a:p>
            <a:r>
              <a:rPr lang="nl-NL" b="1" dirty="0"/>
              <a:t>Verwijderen persoonsgegevens: </a:t>
            </a:r>
            <a:r>
              <a:rPr lang="nl-NL" dirty="0"/>
              <a:t>Als je de persoonsgegevens die je hebt verzameld niet langer nodig hebt, bijvoorbeeld omdat je het doel waarvoor je ze hebt verzameld hebt bereikt, dan moet je ze in principe verwijderen of volledig anonimiseren. </a:t>
            </a:r>
          </a:p>
        </p:txBody>
      </p:sp>
    </p:spTree>
    <p:extLst>
      <p:ext uri="{BB962C8B-B14F-4D97-AF65-F5344CB8AC3E}">
        <p14:creationId xmlns:p14="http://schemas.microsoft.com/office/powerpoint/2010/main" val="38631506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6F9197B-96DC-4BA9-8CE9-223DB51F9650}"/>
              </a:ext>
            </a:extLst>
          </p:cNvPr>
          <p:cNvSpPr>
            <a:spLocks noGrp="1"/>
          </p:cNvSpPr>
          <p:nvPr>
            <p:ph type="title"/>
          </p:nvPr>
        </p:nvSpPr>
        <p:spPr/>
        <p:txBody>
          <a:bodyPr/>
          <a:lstStyle/>
          <a:p>
            <a:r>
              <a:rPr lang="nl-NL" dirty="0"/>
              <a:t>Overzicht eerste uur</a:t>
            </a:r>
          </a:p>
        </p:txBody>
      </p:sp>
      <p:sp>
        <p:nvSpPr>
          <p:cNvPr id="3" name="Tijdelijke aanduiding voor inhoud 2">
            <a:extLst>
              <a:ext uri="{FF2B5EF4-FFF2-40B4-BE49-F238E27FC236}">
                <a16:creationId xmlns:a16="http://schemas.microsoft.com/office/drawing/2014/main" id="{E95E14E9-F424-425C-9DA3-09BAC0924A00}"/>
              </a:ext>
            </a:extLst>
          </p:cNvPr>
          <p:cNvSpPr>
            <a:spLocks noGrp="1"/>
          </p:cNvSpPr>
          <p:nvPr>
            <p:ph idx="1"/>
          </p:nvPr>
        </p:nvSpPr>
        <p:spPr/>
        <p:txBody>
          <a:bodyPr/>
          <a:lstStyle/>
          <a:p>
            <a:r>
              <a:rPr lang="nl-NL" dirty="0"/>
              <a:t>1. Wat zijn persoonsgegevens?</a:t>
            </a:r>
          </a:p>
          <a:p>
            <a:r>
              <a:rPr lang="nl-NL" dirty="0"/>
              <a:t>2. Was is verwerken?</a:t>
            </a:r>
          </a:p>
          <a:p>
            <a:r>
              <a:rPr lang="nl-NL" dirty="0"/>
              <a:t>3. Wat is een verantwoordelijke?</a:t>
            </a:r>
          </a:p>
          <a:p>
            <a:r>
              <a:rPr lang="nl-NL" dirty="0"/>
              <a:t>4. Waar is de AVG van toepassing?</a:t>
            </a:r>
          </a:p>
          <a:p>
            <a:r>
              <a:rPr lang="nl-NL" dirty="0"/>
              <a:t>5. Wat zijn de uitzonderingen?</a:t>
            </a:r>
          </a:p>
        </p:txBody>
      </p:sp>
    </p:spTree>
    <p:extLst>
      <p:ext uri="{BB962C8B-B14F-4D97-AF65-F5344CB8AC3E}">
        <p14:creationId xmlns:p14="http://schemas.microsoft.com/office/powerpoint/2010/main" val="2584090967"/>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D9401E4-FCD7-450C-9489-A0B43BE96C0E}"/>
              </a:ext>
            </a:extLst>
          </p:cNvPr>
          <p:cNvSpPr>
            <a:spLocks noGrp="1"/>
          </p:cNvSpPr>
          <p:nvPr>
            <p:ph type="title"/>
          </p:nvPr>
        </p:nvSpPr>
        <p:spPr/>
        <p:txBody>
          <a:bodyPr/>
          <a:lstStyle/>
          <a:p>
            <a:r>
              <a:rPr lang="nl-NL" dirty="0"/>
              <a:t>(2) Fair Information </a:t>
            </a:r>
            <a:r>
              <a:rPr lang="nl-NL" dirty="0" err="1"/>
              <a:t>Principles</a:t>
            </a:r>
            <a:endParaRPr lang="nl-NL" dirty="0"/>
          </a:p>
        </p:txBody>
      </p:sp>
      <p:sp>
        <p:nvSpPr>
          <p:cNvPr id="3" name="Tijdelijke aanduiding voor inhoud 2">
            <a:extLst>
              <a:ext uri="{FF2B5EF4-FFF2-40B4-BE49-F238E27FC236}">
                <a16:creationId xmlns:a16="http://schemas.microsoft.com/office/drawing/2014/main" id="{792AE9AF-ED16-4865-BAD5-EE7CBF898856}"/>
              </a:ext>
            </a:extLst>
          </p:cNvPr>
          <p:cNvSpPr>
            <a:spLocks noGrp="1"/>
          </p:cNvSpPr>
          <p:nvPr>
            <p:ph idx="1"/>
          </p:nvPr>
        </p:nvSpPr>
        <p:spPr>
          <a:xfrm>
            <a:off x="680321" y="2336873"/>
            <a:ext cx="9613861" cy="3599316"/>
          </a:xfrm>
        </p:spPr>
        <p:txBody>
          <a:bodyPr>
            <a:normAutofit/>
          </a:bodyPr>
          <a:lstStyle/>
          <a:p>
            <a:r>
              <a:rPr lang="nl-NL" b="1" dirty="0"/>
              <a:t>Bewaar alleen voor archivering of onderzoek: </a:t>
            </a:r>
            <a:r>
              <a:rPr lang="nl-NL" dirty="0"/>
              <a:t>Je mag persoonsgegevens alleen bewaren als ze niet meer noodzakelijk zijn voor het doel waarvoor je ze hebt verzameld als je ze nog nodig hebt voor het voldoen aan een wettelijke plicht, bijvoorbeeld de plicht om de belastingdienst inzage te geven in je administratie, of omdat je betrokken bent bij historisch of wetenschappelijk onderzoek, statistisch onderzoek of omdat je onder een archiveringsplicht valt. </a:t>
            </a:r>
          </a:p>
          <a:p>
            <a:endParaRPr lang="nl-NL" dirty="0"/>
          </a:p>
        </p:txBody>
      </p:sp>
    </p:spTree>
    <p:extLst>
      <p:ext uri="{BB962C8B-B14F-4D97-AF65-F5344CB8AC3E}">
        <p14:creationId xmlns:p14="http://schemas.microsoft.com/office/powerpoint/2010/main" val="2632343803"/>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D9401E4-FCD7-450C-9489-A0B43BE96C0E}"/>
              </a:ext>
            </a:extLst>
          </p:cNvPr>
          <p:cNvSpPr>
            <a:spLocks noGrp="1"/>
          </p:cNvSpPr>
          <p:nvPr>
            <p:ph type="title"/>
          </p:nvPr>
        </p:nvSpPr>
        <p:spPr/>
        <p:txBody>
          <a:bodyPr/>
          <a:lstStyle/>
          <a:p>
            <a:r>
              <a:rPr lang="nl-NL" dirty="0"/>
              <a:t>(2) Fair Information </a:t>
            </a:r>
            <a:r>
              <a:rPr lang="nl-NL" dirty="0" err="1"/>
              <a:t>Principles</a:t>
            </a:r>
            <a:endParaRPr lang="nl-NL" dirty="0"/>
          </a:p>
        </p:txBody>
      </p:sp>
      <p:sp>
        <p:nvSpPr>
          <p:cNvPr id="3" name="Tijdelijke aanduiding voor inhoud 2">
            <a:extLst>
              <a:ext uri="{FF2B5EF4-FFF2-40B4-BE49-F238E27FC236}">
                <a16:creationId xmlns:a16="http://schemas.microsoft.com/office/drawing/2014/main" id="{792AE9AF-ED16-4865-BAD5-EE7CBF898856}"/>
              </a:ext>
            </a:extLst>
          </p:cNvPr>
          <p:cNvSpPr>
            <a:spLocks noGrp="1"/>
          </p:cNvSpPr>
          <p:nvPr>
            <p:ph idx="1"/>
          </p:nvPr>
        </p:nvSpPr>
        <p:spPr/>
        <p:txBody>
          <a:bodyPr/>
          <a:lstStyle/>
          <a:p>
            <a:r>
              <a:rPr lang="nl-NL" b="1" dirty="0"/>
              <a:t>Technologische veiligheid:</a:t>
            </a:r>
            <a:r>
              <a:rPr lang="nl-NL" dirty="0"/>
              <a:t> Als de gegevens worden opgeslagen, bijvoorbeeld in een database, register of bestand, dan </a:t>
            </a:r>
            <a:r>
              <a:rPr lang="nl-NL" dirty="0" err="1"/>
              <a:t>zul</a:t>
            </a:r>
            <a:r>
              <a:rPr lang="nl-NL" dirty="0"/>
              <a:t> je technische veiligheidsmaatregelen moeten treffen</a:t>
            </a:r>
          </a:p>
        </p:txBody>
      </p:sp>
    </p:spTree>
    <p:extLst>
      <p:ext uri="{BB962C8B-B14F-4D97-AF65-F5344CB8AC3E}">
        <p14:creationId xmlns:p14="http://schemas.microsoft.com/office/powerpoint/2010/main" val="3974441306"/>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D9401E4-FCD7-450C-9489-A0B43BE96C0E}"/>
              </a:ext>
            </a:extLst>
          </p:cNvPr>
          <p:cNvSpPr>
            <a:spLocks noGrp="1"/>
          </p:cNvSpPr>
          <p:nvPr>
            <p:ph type="title"/>
          </p:nvPr>
        </p:nvSpPr>
        <p:spPr/>
        <p:txBody>
          <a:bodyPr/>
          <a:lstStyle/>
          <a:p>
            <a:r>
              <a:rPr lang="nl-NL" dirty="0"/>
              <a:t>(2) Fair Information </a:t>
            </a:r>
            <a:r>
              <a:rPr lang="nl-NL" dirty="0" err="1"/>
              <a:t>Principles</a:t>
            </a:r>
            <a:endParaRPr lang="nl-NL" dirty="0"/>
          </a:p>
        </p:txBody>
      </p:sp>
      <p:sp>
        <p:nvSpPr>
          <p:cNvPr id="3" name="Tijdelijke aanduiding voor inhoud 2">
            <a:extLst>
              <a:ext uri="{FF2B5EF4-FFF2-40B4-BE49-F238E27FC236}">
                <a16:creationId xmlns:a16="http://schemas.microsoft.com/office/drawing/2014/main" id="{792AE9AF-ED16-4865-BAD5-EE7CBF898856}"/>
              </a:ext>
            </a:extLst>
          </p:cNvPr>
          <p:cNvSpPr>
            <a:spLocks noGrp="1"/>
          </p:cNvSpPr>
          <p:nvPr>
            <p:ph idx="1"/>
          </p:nvPr>
        </p:nvSpPr>
        <p:spPr/>
        <p:txBody>
          <a:bodyPr/>
          <a:lstStyle/>
          <a:p>
            <a:r>
              <a:rPr lang="nl-NL" b="1" dirty="0"/>
              <a:t>Organisatorische veiligheid:</a:t>
            </a:r>
            <a:r>
              <a:rPr lang="nl-NL" dirty="0"/>
              <a:t> Als de gegevens worden opgeslagen, bijvoorbeeld in een database, register of bestand, dan </a:t>
            </a:r>
            <a:r>
              <a:rPr lang="nl-NL" dirty="0" err="1"/>
              <a:t>zul</a:t>
            </a:r>
            <a:r>
              <a:rPr lang="nl-NL" dirty="0"/>
              <a:t> je organisatorische veiligheidsmaatregelen moeten treffen</a:t>
            </a:r>
          </a:p>
        </p:txBody>
      </p:sp>
    </p:spTree>
    <p:extLst>
      <p:ext uri="{BB962C8B-B14F-4D97-AF65-F5344CB8AC3E}">
        <p14:creationId xmlns:p14="http://schemas.microsoft.com/office/powerpoint/2010/main" val="1547648706"/>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D9401E4-FCD7-450C-9489-A0B43BE96C0E}"/>
              </a:ext>
            </a:extLst>
          </p:cNvPr>
          <p:cNvSpPr>
            <a:spLocks noGrp="1"/>
          </p:cNvSpPr>
          <p:nvPr>
            <p:ph type="title"/>
          </p:nvPr>
        </p:nvSpPr>
        <p:spPr/>
        <p:txBody>
          <a:bodyPr/>
          <a:lstStyle/>
          <a:p>
            <a:r>
              <a:rPr lang="nl-NL" dirty="0"/>
              <a:t>(2) Fair Information </a:t>
            </a:r>
            <a:r>
              <a:rPr lang="nl-NL" dirty="0" err="1"/>
              <a:t>Principles</a:t>
            </a:r>
            <a:endParaRPr lang="nl-NL" dirty="0"/>
          </a:p>
        </p:txBody>
      </p:sp>
      <p:sp>
        <p:nvSpPr>
          <p:cNvPr id="3" name="Tijdelijke aanduiding voor inhoud 2">
            <a:extLst>
              <a:ext uri="{FF2B5EF4-FFF2-40B4-BE49-F238E27FC236}">
                <a16:creationId xmlns:a16="http://schemas.microsoft.com/office/drawing/2014/main" id="{792AE9AF-ED16-4865-BAD5-EE7CBF898856}"/>
              </a:ext>
            </a:extLst>
          </p:cNvPr>
          <p:cNvSpPr>
            <a:spLocks noGrp="1"/>
          </p:cNvSpPr>
          <p:nvPr>
            <p:ph idx="1"/>
          </p:nvPr>
        </p:nvSpPr>
        <p:spPr/>
        <p:txBody>
          <a:bodyPr/>
          <a:lstStyle/>
          <a:p>
            <a:r>
              <a:rPr lang="nl-NL" b="1" dirty="0"/>
              <a:t>Transparantie:</a:t>
            </a:r>
            <a:r>
              <a:rPr lang="nl-NL" dirty="0"/>
              <a:t> De gegevensverwerkingsprocessen moeten transparant zijn</a:t>
            </a:r>
          </a:p>
        </p:txBody>
      </p:sp>
    </p:spTree>
    <p:extLst>
      <p:ext uri="{BB962C8B-B14F-4D97-AF65-F5344CB8AC3E}">
        <p14:creationId xmlns:p14="http://schemas.microsoft.com/office/powerpoint/2010/main" val="251009443"/>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D090BF5-EABE-4804-9B90-DAB047F2A945}"/>
              </a:ext>
            </a:extLst>
          </p:cNvPr>
          <p:cNvSpPr>
            <a:spLocks noGrp="1"/>
          </p:cNvSpPr>
          <p:nvPr>
            <p:ph type="title"/>
          </p:nvPr>
        </p:nvSpPr>
        <p:spPr/>
        <p:txBody>
          <a:bodyPr/>
          <a:lstStyle/>
          <a:p>
            <a:r>
              <a:rPr lang="nl-NL" dirty="0"/>
              <a:t>(3) Legitieme verwerkingsgrond</a:t>
            </a:r>
          </a:p>
        </p:txBody>
      </p:sp>
      <p:sp>
        <p:nvSpPr>
          <p:cNvPr id="3" name="Tijdelijke aanduiding voor inhoud 2">
            <a:extLst>
              <a:ext uri="{FF2B5EF4-FFF2-40B4-BE49-F238E27FC236}">
                <a16:creationId xmlns:a16="http://schemas.microsoft.com/office/drawing/2014/main" id="{5B6DC0B7-470C-4BEF-946C-73E9A65EFC2B}"/>
              </a:ext>
            </a:extLst>
          </p:cNvPr>
          <p:cNvSpPr>
            <a:spLocks noGrp="1"/>
          </p:cNvSpPr>
          <p:nvPr>
            <p:ph idx="1"/>
          </p:nvPr>
        </p:nvSpPr>
        <p:spPr>
          <a:xfrm>
            <a:off x="680321" y="2336872"/>
            <a:ext cx="9613861" cy="4098651"/>
          </a:xfrm>
        </p:spPr>
        <p:txBody>
          <a:bodyPr>
            <a:normAutofit fontScale="55000" lnSpcReduction="20000"/>
          </a:bodyPr>
          <a:lstStyle/>
          <a:p>
            <a:r>
              <a:rPr lang="nl-NL" i="1" dirty="0"/>
              <a:t>Artikel 6 </a:t>
            </a:r>
            <a:r>
              <a:rPr lang="nl-NL" b="1" dirty="0"/>
              <a:t>Rechtmatigheid van de verwerking </a:t>
            </a:r>
          </a:p>
          <a:p>
            <a:r>
              <a:rPr lang="nl-NL" dirty="0"/>
              <a:t>1.De verwerking is alleen rechtmatig indien en voor zover aan ten minste een van de onderstaande voorwaarden is voldaan: </a:t>
            </a:r>
          </a:p>
          <a:p>
            <a:r>
              <a:rPr lang="nl-NL" dirty="0"/>
              <a:t>a) de betrokkene heeft toestemming gegeven voor de verwerking van zijn persoonsgegevens voor een of meer specifieke doeleinden; </a:t>
            </a:r>
          </a:p>
          <a:p>
            <a:r>
              <a:rPr lang="nl-NL" dirty="0"/>
              <a:t>b) de verwerking is noodzakelijk voor de uitvoering van een overeenkomst waarbij de betrokkene partij is, of om op verzoek van de betrokkene vóór de sluiting van een overeenkomst maatregelen te nemen; </a:t>
            </a:r>
          </a:p>
          <a:p>
            <a:r>
              <a:rPr lang="nl-NL" dirty="0"/>
              <a:t>c) de verwerking is noodzakelijk om te voldoen aan een wettelijke verplichting die op de verwerkingsverantwoordelijke rust; </a:t>
            </a:r>
          </a:p>
          <a:p>
            <a:r>
              <a:rPr lang="nl-NL" dirty="0"/>
              <a:t>d) de verwerking is noodzakelijk om de vitale belangen van de betrokkene of van een andere natuurlijke persoon te beschermen; </a:t>
            </a:r>
          </a:p>
          <a:p>
            <a:r>
              <a:rPr lang="nl-NL" dirty="0"/>
              <a:t>e) de verwerking is noodzakelijk voor de vervulling van een taak van algemeen belang of van een taak in het kader van de uitoefening van het openbaar gezag dat aan de verwerkingsverantwoordelijke is opgedragen; </a:t>
            </a:r>
          </a:p>
          <a:p>
            <a:r>
              <a:rPr lang="nl-NL" dirty="0"/>
              <a:t>f) de verwerking is noodzakelijk voor de behartiging van de gerechtvaardigde belangen van de verwerkingsverantwoordelijke of van een derde, behalve wanneer de belangen of de grondrechten en de fundamentele vrijheden van de betrokkene die tot bescherming van persoonsgegevens nopen, zwaarder wegen dan die belangen, met name wanneer de betrokkene een kind is. </a:t>
            </a:r>
            <a:br>
              <a:rPr lang="nl-NL" dirty="0"/>
            </a:br>
            <a:br>
              <a:rPr lang="nl-NL" dirty="0"/>
            </a:br>
            <a:r>
              <a:rPr lang="nl-NL" dirty="0"/>
              <a:t>De eerste alinea, punt f), geldt niet voor de verwerking door overheidsinstanties in het kader van de uitoefening van hun taken. </a:t>
            </a:r>
          </a:p>
        </p:txBody>
      </p:sp>
    </p:spTree>
    <p:extLst>
      <p:ext uri="{BB962C8B-B14F-4D97-AF65-F5344CB8AC3E}">
        <p14:creationId xmlns:p14="http://schemas.microsoft.com/office/powerpoint/2010/main" val="4088602840"/>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7FBAF27-3637-4D12-97E6-F32E76F3A2EC}"/>
              </a:ext>
            </a:extLst>
          </p:cNvPr>
          <p:cNvSpPr>
            <a:spLocks noGrp="1"/>
          </p:cNvSpPr>
          <p:nvPr>
            <p:ph type="title"/>
          </p:nvPr>
        </p:nvSpPr>
        <p:spPr/>
        <p:txBody>
          <a:bodyPr/>
          <a:lstStyle/>
          <a:p>
            <a:r>
              <a:rPr lang="nl-NL" dirty="0"/>
              <a:t>(3) Legitieme verwerkingsgrond</a:t>
            </a:r>
          </a:p>
        </p:txBody>
      </p:sp>
      <p:sp>
        <p:nvSpPr>
          <p:cNvPr id="3" name="Tijdelijke aanduiding voor inhoud 2">
            <a:extLst>
              <a:ext uri="{FF2B5EF4-FFF2-40B4-BE49-F238E27FC236}">
                <a16:creationId xmlns:a16="http://schemas.microsoft.com/office/drawing/2014/main" id="{E7366D32-6996-4AC8-A0D2-C67160BB86E9}"/>
              </a:ext>
            </a:extLst>
          </p:cNvPr>
          <p:cNvSpPr>
            <a:spLocks noGrp="1"/>
          </p:cNvSpPr>
          <p:nvPr>
            <p:ph idx="1"/>
          </p:nvPr>
        </p:nvSpPr>
        <p:spPr/>
        <p:txBody>
          <a:bodyPr>
            <a:normAutofit fontScale="62500" lnSpcReduction="20000"/>
          </a:bodyPr>
          <a:lstStyle/>
          <a:p>
            <a:r>
              <a:rPr lang="nl-NL" dirty="0"/>
              <a:t>2.De lidstaten kunnen specifiekere bepalingen handhaven of invoeren ter aanpassing van de manier waarop de regels van deze verordening met betrekking tot de verwerking met het oog op de naleving van lid 1, punten c) en e), worden toegepast; hiertoe kunnen zij een nadere omschrijving geven van specifieke voorschriften voor de verwerking en andere maatregelen om een rechtmatige en behoorlijke verwerking te waarborgen, ook voor andere specifieke verwerkingssituaties als bedoeld in hoofdstuk IX.</a:t>
            </a:r>
          </a:p>
          <a:p>
            <a:r>
              <a:rPr lang="nl-NL" dirty="0"/>
              <a:t> 3.De rechtsgrond voor de in lid 1, punten c) en e), bedoelde verwerking moet worden vastgesteld bij: a) Unierecht; of b) </a:t>
            </a:r>
            <a:r>
              <a:rPr lang="nl-NL" dirty="0" err="1"/>
              <a:t>lidstatelijk</a:t>
            </a:r>
            <a:r>
              <a:rPr lang="nl-NL" dirty="0"/>
              <a:t> recht dat op de verwerkingsverantwoordelijke van toepassing is. Het doel van de verwerking wordt in die rechtsgrond vastgesteld of is met betrekking tot de in lid 1, punt e), bedoelde verwerking noodzakelijk voor de vervulling van een taak van algemeen belang of voor de uitoefening van het openbaar gezag dat aan de verwerkingsverantwoordelijke is verleend. Die rechtsgrond kan specifieke bepalingen bevatten om de toepassing van de regels van deze verordening aan te passen, met inbegrip van de algemene voorwaarden inzake de rechtmatigheid van verwerking door de verwerkingsverantwoordelijke; de types verwerkte gegevens; de betrokkenen; de entiteiten waaraan en de doeleinden waarvoor de persoonsgegevens mogen worden verstrekt; de doelbinding; de opslagperioden; en de verwerkingsactiviteiten en -procedures, waaronder maatregelen om te zorgen voor een rechtmatige en behoorlijke verwerking, zoals die voor andere specifieke verwerkingssituaties als bedoeld in hoofdstuk IX. Het Unierecht of het </a:t>
            </a:r>
            <a:r>
              <a:rPr lang="nl-NL" dirty="0" err="1"/>
              <a:t>lidstatelijke</a:t>
            </a:r>
            <a:r>
              <a:rPr lang="nl-NL" dirty="0"/>
              <a:t> recht moet beantwoorden aan een doelstelling van algemeen belang en moet evenredig zijn met het nagestreefde gerechtvaardigde doel. </a:t>
            </a:r>
          </a:p>
        </p:txBody>
      </p:sp>
    </p:spTree>
    <p:extLst>
      <p:ext uri="{BB962C8B-B14F-4D97-AF65-F5344CB8AC3E}">
        <p14:creationId xmlns:p14="http://schemas.microsoft.com/office/powerpoint/2010/main" val="3023640555"/>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7FBAF27-3637-4D12-97E6-F32E76F3A2EC}"/>
              </a:ext>
            </a:extLst>
          </p:cNvPr>
          <p:cNvSpPr>
            <a:spLocks noGrp="1"/>
          </p:cNvSpPr>
          <p:nvPr>
            <p:ph type="title"/>
          </p:nvPr>
        </p:nvSpPr>
        <p:spPr/>
        <p:txBody>
          <a:bodyPr/>
          <a:lstStyle/>
          <a:p>
            <a:r>
              <a:rPr lang="nl-NL" dirty="0"/>
              <a:t>(3) Legitieme verwerkingsgrond</a:t>
            </a:r>
          </a:p>
        </p:txBody>
      </p:sp>
      <p:sp>
        <p:nvSpPr>
          <p:cNvPr id="3" name="Tijdelijke aanduiding voor inhoud 2">
            <a:extLst>
              <a:ext uri="{FF2B5EF4-FFF2-40B4-BE49-F238E27FC236}">
                <a16:creationId xmlns:a16="http://schemas.microsoft.com/office/drawing/2014/main" id="{E7366D32-6996-4AC8-A0D2-C67160BB86E9}"/>
              </a:ext>
            </a:extLst>
          </p:cNvPr>
          <p:cNvSpPr>
            <a:spLocks noGrp="1"/>
          </p:cNvSpPr>
          <p:nvPr>
            <p:ph idx="1"/>
          </p:nvPr>
        </p:nvSpPr>
        <p:spPr/>
        <p:txBody>
          <a:bodyPr>
            <a:normAutofit fontScale="70000" lnSpcReduction="20000"/>
          </a:bodyPr>
          <a:lstStyle/>
          <a:p>
            <a:r>
              <a:rPr lang="nl-NL" dirty="0"/>
              <a:t>4.Wanneer de verwerking voor een ander doel dan dat waarvoor de persoonsgegevens zijn verzameld niet berust op toestemming van de betrokkene of op een Unierechtelijke bepaling of een lidstaatrechtelijke bepaling die in een democratische samenleving een noodzakelijke en evenredige maatregel vormt ter waarborging van de in artikel 23, lid 1, bedoelde doelstellingen houdt de verwerkingsverantwoordelijke bij de beoordeling van de vraag of de verwerking voor een ander doel verenigbaar is met het doel waarvoor de persoonsgegevens aanvankelijk zijn verzameld onder meer rekening met: a) ieder verband tussen de doeleinden waarvoor de persoonsgegevens zijn verzameld, en de doeleinden van de voorgenomen verdere verwerking; b) het kader waarin de persoonsgegevens zijn verzameld, met name wat de verhouding tussen de betrokkenen en de verwerkingsverantwoordelijke betreft; </a:t>
            </a:r>
          </a:p>
          <a:p>
            <a:r>
              <a:rPr lang="nl-NL" dirty="0"/>
              <a:t>c) de aard van de persoonsgegevens, met name of bijzondere categorieën van persoonsgegevens worden verwerkt, overeenkomstig artikel 9, en of persoonsgegevens over strafrechtelijke veroordelingen en strafbare feiten worden verwerkt, overeenkomstig artikel 10; </a:t>
            </a:r>
          </a:p>
          <a:p>
            <a:r>
              <a:rPr lang="nl-NL" dirty="0"/>
              <a:t>d) de mogelijke gevolgen van de voorgenomen verdere verwerking voor de betrokkenen; e) het bestaan van passende waarborgen, waaronder eventueel versleuteling of </a:t>
            </a:r>
            <a:r>
              <a:rPr lang="nl-NL" dirty="0" err="1"/>
              <a:t>pseudonimisering</a:t>
            </a:r>
            <a:r>
              <a:rPr lang="nl-NL" dirty="0"/>
              <a:t>. </a:t>
            </a:r>
          </a:p>
        </p:txBody>
      </p:sp>
    </p:spTree>
    <p:extLst>
      <p:ext uri="{BB962C8B-B14F-4D97-AF65-F5344CB8AC3E}">
        <p14:creationId xmlns:p14="http://schemas.microsoft.com/office/powerpoint/2010/main" val="2274945339"/>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7FBAF27-3637-4D12-97E6-F32E76F3A2EC}"/>
              </a:ext>
            </a:extLst>
          </p:cNvPr>
          <p:cNvSpPr>
            <a:spLocks noGrp="1"/>
          </p:cNvSpPr>
          <p:nvPr>
            <p:ph type="title"/>
          </p:nvPr>
        </p:nvSpPr>
        <p:spPr/>
        <p:txBody>
          <a:bodyPr/>
          <a:lstStyle/>
          <a:p>
            <a:r>
              <a:rPr lang="nl-NL" dirty="0"/>
              <a:t>(3) Legitieme verwerkingsgrond</a:t>
            </a:r>
          </a:p>
        </p:txBody>
      </p:sp>
      <p:sp>
        <p:nvSpPr>
          <p:cNvPr id="3" name="Tijdelijke aanduiding voor inhoud 2">
            <a:extLst>
              <a:ext uri="{FF2B5EF4-FFF2-40B4-BE49-F238E27FC236}">
                <a16:creationId xmlns:a16="http://schemas.microsoft.com/office/drawing/2014/main" id="{E7366D32-6996-4AC8-A0D2-C67160BB86E9}"/>
              </a:ext>
            </a:extLst>
          </p:cNvPr>
          <p:cNvSpPr>
            <a:spLocks noGrp="1"/>
          </p:cNvSpPr>
          <p:nvPr>
            <p:ph idx="1"/>
          </p:nvPr>
        </p:nvSpPr>
        <p:spPr/>
        <p:txBody>
          <a:bodyPr/>
          <a:lstStyle/>
          <a:p>
            <a:r>
              <a:rPr lang="nl-NL" i="1" dirty="0"/>
              <a:t>Artikel 4 </a:t>
            </a:r>
            <a:r>
              <a:rPr lang="nl-NL" b="1" dirty="0"/>
              <a:t>Definities </a:t>
            </a:r>
            <a:r>
              <a:rPr lang="nl-NL" dirty="0"/>
              <a:t>Voor de toepassing van deze verordening wordt verstaan onder: </a:t>
            </a:r>
          </a:p>
          <a:p>
            <a:r>
              <a:rPr lang="nl-NL" dirty="0"/>
              <a:t>11) „toestemming” van de </a:t>
            </a:r>
            <a:r>
              <a:rPr lang="nl-NL" dirty="0" err="1"/>
              <a:t>betrokkene:elke</a:t>
            </a:r>
            <a:r>
              <a:rPr lang="nl-NL" dirty="0"/>
              <a:t> vrije, specifieke, geïnformeerde en ondubbelzinnige wilsuiting waarmee de betrokkene door middel van een verklaring of een ondubbelzinnige actieve handeling hem betreffende verwerking van persoonsgegevens aanvaardt; </a:t>
            </a:r>
          </a:p>
        </p:txBody>
      </p:sp>
    </p:spTree>
    <p:extLst>
      <p:ext uri="{BB962C8B-B14F-4D97-AF65-F5344CB8AC3E}">
        <p14:creationId xmlns:p14="http://schemas.microsoft.com/office/powerpoint/2010/main" val="969435521"/>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D4EA04E-E8F8-4B7D-AD11-45DCF1DB9E07}"/>
              </a:ext>
            </a:extLst>
          </p:cNvPr>
          <p:cNvSpPr>
            <a:spLocks noGrp="1"/>
          </p:cNvSpPr>
          <p:nvPr>
            <p:ph type="title"/>
          </p:nvPr>
        </p:nvSpPr>
        <p:spPr/>
        <p:txBody>
          <a:bodyPr/>
          <a:lstStyle/>
          <a:p>
            <a:r>
              <a:rPr lang="nl-NL" dirty="0"/>
              <a:t>(3) Legitieme verwerkingsgrond</a:t>
            </a:r>
          </a:p>
        </p:txBody>
      </p:sp>
      <p:sp>
        <p:nvSpPr>
          <p:cNvPr id="3" name="Tijdelijke aanduiding voor inhoud 2">
            <a:extLst>
              <a:ext uri="{FF2B5EF4-FFF2-40B4-BE49-F238E27FC236}">
                <a16:creationId xmlns:a16="http://schemas.microsoft.com/office/drawing/2014/main" id="{571BCFB6-A287-4648-91CB-3465157A6DCD}"/>
              </a:ext>
            </a:extLst>
          </p:cNvPr>
          <p:cNvSpPr>
            <a:spLocks noGrp="1"/>
          </p:cNvSpPr>
          <p:nvPr>
            <p:ph idx="1"/>
          </p:nvPr>
        </p:nvSpPr>
        <p:spPr>
          <a:xfrm>
            <a:off x="680321" y="2037144"/>
            <a:ext cx="9613861" cy="4340507"/>
          </a:xfrm>
        </p:spPr>
        <p:txBody>
          <a:bodyPr>
            <a:normAutofit fontScale="70000" lnSpcReduction="20000"/>
          </a:bodyPr>
          <a:lstStyle/>
          <a:p>
            <a:r>
              <a:rPr lang="nl-NL" i="1" dirty="0"/>
              <a:t>Artikel 7 </a:t>
            </a:r>
            <a:r>
              <a:rPr lang="nl-NL" b="1" dirty="0"/>
              <a:t>Voorwaarden voor toestemming </a:t>
            </a:r>
          </a:p>
          <a:p>
            <a:r>
              <a:rPr lang="nl-NL" dirty="0"/>
              <a:t>1.Wanneer de verwerking berust op toestemming, moet de verwerkingsverantwoordelijke kunnen aantonen dat de betrokkene toestemming heeft gegeven voor de verwerking van zijn persoonsgegevens. </a:t>
            </a:r>
          </a:p>
          <a:p>
            <a:r>
              <a:rPr lang="nl-NL" dirty="0"/>
              <a:t>2.Indien de betrokkene toestemming geeft in het kader van een schriftelijke verklaring die ook op andere aangelegenheden betrekking heeft, wordt het verzoek om toestemming in een begrijpelijke en gemakkelijk toegankelijke vorm en in duidelijke en eenvoudige taal zodanig gepresenteerd dat een duidelijk onderscheid kan worden gemaakt met de andere aangelegenheden. Wanneer een gedeelte van een dergelijke verklaring een inbreuk vormt op deze verordening, is dit gedeelte niet bindend. </a:t>
            </a:r>
          </a:p>
          <a:p>
            <a:r>
              <a:rPr lang="nl-NL" dirty="0"/>
              <a:t>3.De betrokkene heeft het recht zijn toestemming te allen tijde in te trekken. Het intrekken van de toestemming laat de rechtmatigheid van de verwerking op basis van de toestemming vóór de intrekking daarvan, onverlet. Alvorens de betrokkene zijn toestemming geeft, wordt hij daarvan in kennis gesteld. Het intrekken van de toestemming is even eenvoudig als het geven ervan. </a:t>
            </a:r>
          </a:p>
          <a:p>
            <a:r>
              <a:rPr lang="nl-NL" dirty="0"/>
              <a:t>4.Bij de beoordeling van de vraag of de toestemming vrijelijk kan worden gegeven, wordt onder meer ten sterkste rekening gehouden met de vraag of voor de uitvoering van een overeenkomst, met inbegrip van een dienstenovereenkomst, toestemming vereist is voor een verwerking van persoonsgegevens die niet noodzakelijk is voor de uitvoering van die overeenkomst. </a:t>
            </a:r>
          </a:p>
        </p:txBody>
      </p:sp>
    </p:spTree>
    <p:extLst>
      <p:ext uri="{BB962C8B-B14F-4D97-AF65-F5344CB8AC3E}">
        <p14:creationId xmlns:p14="http://schemas.microsoft.com/office/powerpoint/2010/main" val="2453892994"/>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BE598BB-AC6A-4E67-8185-B9A823E301B8}"/>
              </a:ext>
            </a:extLst>
          </p:cNvPr>
          <p:cNvSpPr>
            <a:spLocks noGrp="1"/>
          </p:cNvSpPr>
          <p:nvPr>
            <p:ph type="title"/>
          </p:nvPr>
        </p:nvSpPr>
        <p:spPr/>
        <p:txBody>
          <a:bodyPr/>
          <a:lstStyle/>
          <a:p>
            <a:r>
              <a:rPr lang="nl-NL" dirty="0"/>
              <a:t>(3) Legitieme verwerkingsgrond</a:t>
            </a:r>
          </a:p>
        </p:txBody>
      </p:sp>
      <p:sp>
        <p:nvSpPr>
          <p:cNvPr id="3" name="Tijdelijke aanduiding voor inhoud 2">
            <a:extLst>
              <a:ext uri="{FF2B5EF4-FFF2-40B4-BE49-F238E27FC236}">
                <a16:creationId xmlns:a16="http://schemas.microsoft.com/office/drawing/2014/main" id="{17C5079B-2FB2-425B-8EC6-D44DF265B412}"/>
              </a:ext>
            </a:extLst>
          </p:cNvPr>
          <p:cNvSpPr>
            <a:spLocks noGrp="1"/>
          </p:cNvSpPr>
          <p:nvPr>
            <p:ph idx="1"/>
          </p:nvPr>
        </p:nvSpPr>
        <p:spPr/>
        <p:txBody>
          <a:bodyPr>
            <a:normAutofit fontScale="70000" lnSpcReduction="20000"/>
          </a:bodyPr>
          <a:lstStyle/>
          <a:p>
            <a:r>
              <a:rPr lang="nl-NL" i="1" dirty="0"/>
              <a:t>Artikel 8 </a:t>
            </a:r>
            <a:r>
              <a:rPr lang="nl-NL" b="1" dirty="0"/>
              <a:t>Voorwaarden voor de toestemming van kinderen met betrekking tot diensten van de informatiemaatschappij </a:t>
            </a:r>
          </a:p>
          <a:p>
            <a:r>
              <a:rPr lang="nl-NL" dirty="0"/>
              <a:t>1.Wanneer artikel 6, lid 1, punt a), van toepassing is in verband met een rechtstreeks aanbod van diensten van de informatiemaatschappij aan een kind, is de verwerking van persoonsgegevens van een kind rechtmatig wanneer het kind ten minste 16 jaar is. Wanneer het kind jonger is dan 16 jaar is zulke verwerking slechts rechtmatig indien en voor zover de toestemming of machtiging tot toestemming in dit verband wordt verleend door de persoon die de ouderlijke verantwoordelijkheid voor het kind draagt. De lidstaten kunnen dienaangaande bij wet voorzien in een lagere leeftijd, op voorwaarde dat die leeftijd niet onder 13 jaar ligt. </a:t>
            </a:r>
          </a:p>
          <a:p>
            <a:r>
              <a:rPr lang="nl-NL" dirty="0"/>
              <a:t>2.Met inachtneming van de beschikbare technologie doet de verwerkingsverantwoordelijke redelijke inspanningen om in dergelijke gevallen te controleren of de persoon die de ouderlijke verantwoordelijkheid voor het kind draagt, toestemming heeft gegeven of machtiging tot toestemming heeft verleend. </a:t>
            </a:r>
          </a:p>
          <a:p>
            <a:r>
              <a:rPr lang="nl-NL" dirty="0"/>
              <a:t>3.Lid 1 laat het algemene overeenkomstenrecht van de lidstaten, zoals de regels inzake de geldigheid, de totstandkoming of de gevolgen van overeenkomsten ten opzichte van kinderen, onverlet. </a:t>
            </a:r>
          </a:p>
        </p:txBody>
      </p:sp>
    </p:spTree>
    <p:extLst>
      <p:ext uri="{BB962C8B-B14F-4D97-AF65-F5344CB8AC3E}">
        <p14:creationId xmlns:p14="http://schemas.microsoft.com/office/powerpoint/2010/main" val="13052731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1. Wat zijn persoonsgegevens?</a:t>
            </a:r>
            <a:endParaRPr lang="en-US" dirty="0"/>
          </a:p>
        </p:txBody>
      </p:sp>
      <p:sp>
        <p:nvSpPr>
          <p:cNvPr id="3" name="Content Placeholder 2"/>
          <p:cNvSpPr>
            <a:spLocks noGrp="1"/>
          </p:cNvSpPr>
          <p:nvPr>
            <p:ph idx="1"/>
          </p:nvPr>
        </p:nvSpPr>
        <p:spPr/>
        <p:txBody>
          <a:bodyPr>
            <a:normAutofit lnSpcReduction="10000"/>
          </a:bodyPr>
          <a:lstStyle/>
          <a:p>
            <a:r>
              <a:rPr lang="nl-NL" i="1" dirty="0"/>
              <a:t>Artikel 4 </a:t>
            </a:r>
            <a:r>
              <a:rPr lang="nl-NL" b="1" dirty="0"/>
              <a:t>Definities </a:t>
            </a:r>
            <a:r>
              <a:rPr lang="nl-NL" dirty="0"/>
              <a:t>Voor de toepassing van deze verordening wordt verstaan onder: </a:t>
            </a:r>
          </a:p>
          <a:p>
            <a:r>
              <a:rPr lang="nl-NL" dirty="0"/>
              <a:t>1) „</a:t>
            </a:r>
            <a:r>
              <a:rPr lang="nl-NL" dirty="0" err="1"/>
              <a:t>persoonsgegevens”:alle</a:t>
            </a:r>
            <a:r>
              <a:rPr lang="nl-NL" dirty="0"/>
              <a:t> informatie over een geïdentificeerde of identificeerbare natuurlijke persoon („de betrokkene”); als identificeerbaar wordt beschouwd een natuurlijke persoon die direct of indirect kan worden geïdentificeerd, met name aan de hand van een </a:t>
            </a:r>
            <a:r>
              <a:rPr lang="nl-NL" dirty="0" err="1"/>
              <a:t>identificator</a:t>
            </a:r>
            <a:r>
              <a:rPr lang="nl-NL" dirty="0"/>
              <a:t> zoals een naam, een identificatienummer, locatiegegevens, een online </a:t>
            </a:r>
            <a:r>
              <a:rPr lang="nl-NL" dirty="0" err="1"/>
              <a:t>identificator</a:t>
            </a:r>
            <a:r>
              <a:rPr lang="nl-NL" dirty="0"/>
              <a:t> of van een of meer elementen die kenmerkend zijn voor de fysieke, fysiologische, genetische, psychische, economische, culturele of sociale identiteit van die natuurlijke persoon; </a:t>
            </a:r>
            <a:endParaRPr lang="en-US" dirty="0"/>
          </a:p>
        </p:txBody>
      </p:sp>
    </p:spTree>
    <p:extLst>
      <p:ext uri="{BB962C8B-B14F-4D97-AF65-F5344CB8AC3E}">
        <p14:creationId xmlns:p14="http://schemas.microsoft.com/office/powerpoint/2010/main" val="2212169632"/>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85A34BE-DEBB-4B08-B0D9-38ECCF6FD54F}"/>
              </a:ext>
            </a:extLst>
          </p:cNvPr>
          <p:cNvSpPr>
            <a:spLocks noGrp="1"/>
          </p:cNvSpPr>
          <p:nvPr>
            <p:ph type="title"/>
          </p:nvPr>
        </p:nvSpPr>
        <p:spPr/>
        <p:txBody>
          <a:bodyPr/>
          <a:lstStyle/>
          <a:p>
            <a:r>
              <a:rPr lang="nl-NL" dirty="0"/>
              <a:t>(3) Legitieme verwerkingsgrond</a:t>
            </a:r>
          </a:p>
        </p:txBody>
      </p:sp>
      <p:sp>
        <p:nvSpPr>
          <p:cNvPr id="3" name="Tijdelijke aanduiding voor inhoud 2">
            <a:extLst>
              <a:ext uri="{FF2B5EF4-FFF2-40B4-BE49-F238E27FC236}">
                <a16:creationId xmlns:a16="http://schemas.microsoft.com/office/drawing/2014/main" id="{70AFD407-A1B7-4792-ABB2-62EB1F5D112E}"/>
              </a:ext>
            </a:extLst>
          </p:cNvPr>
          <p:cNvSpPr>
            <a:spLocks noGrp="1"/>
          </p:cNvSpPr>
          <p:nvPr>
            <p:ph idx="1"/>
          </p:nvPr>
        </p:nvSpPr>
        <p:spPr/>
        <p:txBody>
          <a:bodyPr>
            <a:normAutofit fontScale="92500" lnSpcReduction="20000"/>
          </a:bodyPr>
          <a:lstStyle/>
          <a:p>
            <a:r>
              <a:rPr lang="nl-NL" u="sng" dirty="0"/>
              <a:t>Vrij: </a:t>
            </a:r>
            <a:r>
              <a:rPr lang="nl-NL" dirty="0"/>
              <a:t>Ten eerste moet de toestemming ‘vrij’ zijn gegeven door een datasubject. Als een persoon zijn gegevens moet afgeven voor het verkrijgen van een bepaalde dienst, voor toegang tot een website of voor de levering van een product, dan kan dit betekenen dat de toestemming niet vrij is. Dat zal zeker zo zijn als de gegevens niets te maken hebben met de levering van de dienst. Als er voor de levering van een product vereist is dat een persoon zijn naam en adres afgeeft, dan volgt dit logischerwijs uit de door het datasubject gevraagde dienst. Maar als er bijvoorbeeld voor de toegang tot een website wordt vereist dat er persoonsgegevens worden afgestaan die niet voor het functioneren van die website nodig zijn, maar bijvoorbeeld worden doorgegeven aan derde partijen voor advertentiedoeleinden, dan zal de eventuele toestemming van het datasubject hiervoor niet als vrij hebben te gelden.  </a:t>
            </a:r>
          </a:p>
          <a:p>
            <a:endParaRPr lang="nl-NL" dirty="0"/>
          </a:p>
        </p:txBody>
      </p:sp>
    </p:spTree>
    <p:extLst>
      <p:ext uri="{BB962C8B-B14F-4D97-AF65-F5344CB8AC3E}">
        <p14:creationId xmlns:p14="http://schemas.microsoft.com/office/powerpoint/2010/main" val="1439721494"/>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AE0F24D-4991-42C2-BDFC-EC308B58DDC8}"/>
              </a:ext>
            </a:extLst>
          </p:cNvPr>
          <p:cNvSpPr>
            <a:spLocks noGrp="1"/>
          </p:cNvSpPr>
          <p:nvPr>
            <p:ph type="title"/>
          </p:nvPr>
        </p:nvSpPr>
        <p:spPr/>
        <p:txBody>
          <a:bodyPr/>
          <a:lstStyle/>
          <a:p>
            <a:r>
              <a:rPr lang="nl-NL" dirty="0"/>
              <a:t>(3) Legitieme verwerkingsgrond</a:t>
            </a:r>
          </a:p>
        </p:txBody>
      </p:sp>
      <p:sp>
        <p:nvSpPr>
          <p:cNvPr id="3" name="Tijdelijke aanduiding voor inhoud 2">
            <a:extLst>
              <a:ext uri="{FF2B5EF4-FFF2-40B4-BE49-F238E27FC236}">
                <a16:creationId xmlns:a16="http://schemas.microsoft.com/office/drawing/2014/main" id="{A8C8E5C1-07C7-44C8-9675-0AE0BA249175}"/>
              </a:ext>
            </a:extLst>
          </p:cNvPr>
          <p:cNvSpPr>
            <a:spLocks noGrp="1"/>
          </p:cNvSpPr>
          <p:nvPr>
            <p:ph idx="1"/>
          </p:nvPr>
        </p:nvSpPr>
        <p:spPr/>
        <p:txBody>
          <a:bodyPr>
            <a:normAutofit fontScale="92500" lnSpcReduction="10000"/>
          </a:bodyPr>
          <a:lstStyle/>
          <a:p>
            <a:r>
              <a:rPr lang="nl-NL" u="sng" dirty="0"/>
              <a:t>Specifiek: </a:t>
            </a:r>
            <a:r>
              <a:rPr lang="nl-NL" dirty="0"/>
              <a:t>Daarnaast moet de toestemming ‘specifiek’ zijn. Soms vragen bedrijven burgers algemene contracten of voorwaarden te ondertekenen waarin zij toestemming geven om ‘alle relevante’ gegevens te verzamelen en te gebruiken voor het ‘leveren van diensten of andere activiteiten’ van het bedrijf. Dat is niet specifiek en dus zal toestemming niet als legitiem worden gezien. Als een organisatie vraagt, ‘mag ik uw naam en adres verwerken voor het leveren van het door u bestelde product en voor algemene statistische analyse van onze klanten en hun koopgedrag’, dan kan dat wel als specifiek worden gezien. Deze voorwaarde voor legitieme toestemming vormt derhalve een uitwerking van één van de eerder besproken </a:t>
            </a:r>
            <a:r>
              <a:rPr lang="nl-NL" dirty="0" err="1"/>
              <a:t>FIPs</a:t>
            </a:r>
            <a:r>
              <a:rPr lang="nl-NL" dirty="0"/>
              <a:t>, namelijk dat er een specifiek doel moet zijn voor de verwerking.</a:t>
            </a:r>
          </a:p>
          <a:p>
            <a:endParaRPr lang="nl-NL" dirty="0"/>
          </a:p>
        </p:txBody>
      </p:sp>
    </p:spTree>
    <p:extLst>
      <p:ext uri="{BB962C8B-B14F-4D97-AF65-F5344CB8AC3E}">
        <p14:creationId xmlns:p14="http://schemas.microsoft.com/office/powerpoint/2010/main" val="4070708095"/>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EF0996A-7DD2-4823-B241-67896FF386CB}"/>
              </a:ext>
            </a:extLst>
          </p:cNvPr>
          <p:cNvSpPr>
            <a:spLocks noGrp="1"/>
          </p:cNvSpPr>
          <p:nvPr>
            <p:ph type="title"/>
          </p:nvPr>
        </p:nvSpPr>
        <p:spPr/>
        <p:txBody>
          <a:bodyPr/>
          <a:lstStyle/>
          <a:p>
            <a:r>
              <a:rPr lang="nl-NL" dirty="0"/>
              <a:t>(3) Legitieme verwerkingsgrond</a:t>
            </a:r>
          </a:p>
        </p:txBody>
      </p:sp>
      <p:sp>
        <p:nvSpPr>
          <p:cNvPr id="3" name="Tijdelijke aanduiding voor inhoud 2">
            <a:extLst>
              <a:ext uri="{FF2B5EF4-FFF2-40B4-BE49-F238E27FC236}">
                <a16:creationId xmlns:a16="http://schemas.microsoft.com/office/drawing/2014/main" id="{B032BD82-748D-4F4E-A6F7-800FD3A7D2CD}"/>
              </a:ext>
            </a:extLst>
          </p:cNvPr>
          <p:cNvSpPr>
            <a:spLocks noGrp="1"/>
          </p:cNvSpPr>
          <p:nvPr>
            <p:ph idx="1"/>
          </p:nvPr>
        </p:nvSpPr>
        <p:spPr/>
        <p:txBody>
          <a:bodyPr/>
          <a:lstStyle/>
          <a:p>
            <a:r>
              <a:rPr lang="nl-NL" u="sng" dirty="0"/>
              <a:t>Geïnformeerd: </a:t>
            </a:r>
            <a:r>
              <a:rPr lang="nl-NL" dirty="0"/>
              <a:t>De toestemming moet ‘geïnformeerd’ zijn. Het datasubject moet geïnformeerd worden over welke gegevens er worden verwerkt, voor welke doeleinden en hoe ze worden gebruikt. De organisatie die gegevens verwerkt moet ervoor zorgen dat het datasubject redelijkerwijs kan begrijpen wat er staat. Een 20 pagina tellende verklaring in juridisch jargon is dus niet voldoende. Eerder moet worden gedacht dan een halve pagina aan informatie in simpele taal die een gemiddelde burger begrijpt en die niet veel tijd kost om te lezen. </a:t>
            </a:r>
          </a:p>
          <a:p>
            <a:endParaRPr lang="nl-NL" dirty="0"/>
          </a:p>
        </p:txBody>
      </p:sp>
    </p:spTree>
    <p:extLst>
      <p:ext uri="{BB962C8B-B14F-4D97-AF65-F5344CB8AC3E}">
        <p14:creationId xmlns:p14="http://schemas.microsoft.com/office/powerpoint/2010/main" val="3719308226"/>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FD3A08A-D445-44B8-BF23-DE86DF2DAD38}"/>
              </a:ext>
            </a:extLst>
          </p:cNvPr>
          <p:cNvSpPr>
            <a:spLocks noGrp="1"/>
          </p:cNvSpPr>
          <p:nvPr>
            <p:ph type="title"/>
          </p:nvPr>
        </p:nvSpPr>
        <p:spPr/>
        <p:txBody>
          <a:bodyPr/>
          <a:lstStyle/>
          <a:p>
            <a:r>
              <a:rPr lang="nl-NL" dirty="0"/>
              <a:t>(3) Legitieme verwerkingsgrond</a:t>
            </a:r>
          </a:p>
        </p:txBody>
      </p:sp>
      <p:sp>
        <p:nvSpPr>
          <p:cNvPr id="3" name="Tijdelijke aanduiding voor inhoud 2">
            <a:extLst>
              <a:ext uri="{FF2B5EF4-FFF2-40B4-BE49-F238E27FC236}">
                <a16:creationId xmlns:a16="http://schemas.microsoft.com/office/drawing/2014/main" id="{68A6C83E-12DC-44F8-94E1-CD992B881911}"/>
              </a:ext>
            </a:extLst>
          </p:cNvPr>
          <p:cNvSpPr>
            <a:spLocks noGrp="1"/>
          </p:cNvSpPr>
          <p:nvPr>
            <p:ph idx="1"/>
          </p:nvPr>
        </p:nvSpPr>
        <p:spPr/>
        <p:txBody>
          <a:bodyPr>
            <a:normAutofit fontScale="85000" lnSpcReduction="20000"/>
          </a:bodyPr>
          <a:lstStyle/>
          <a:p>
            <a:r>
              <a:rPr lang="nl-NL" u="sng" dirty="0"/>
              <a:t>Ondubbelzinnig: </a:t>
            </a:r>
            <a:r>
              <a:rPr lang="nl-NL" dirty="0"/>
              <a:t>De toestemming moet ‘ondubbelzinnig’ zijn. Een handtekening is doorgaans een duidelijke vorm van toestemming en een ‘I </a:t>
            </a:r>
            <a:r>
              <a:rPr lang="nl-NL" dirty="0" err="1"/>
              <a:t>agree</a:t>
            </a:r>
            <a:r>
              <a:rPr lang="nl-NL" dirty="0"/>
              <a:t>’ knop op een website die wordt aangeklikt kan dat ook zijn. Belangrijk is daarbij dat de toestemming expliciet wordt gevraagd voor het verwerken van de persoonsgegevens en dat de verwerking van de persoonsgegevens niet volgt uit de kleine lettertjes van een contract met een ander doel. Als bij de aanschaf van een koelkast in het contract in kleine lettertjes staat dat de leverancier het recht heeft om jouw consumptiepatroon te monitoren en door te verkopen aan nabijgelegen supermarkten is dat niet legitiem. Bij het ondertekenen van zo’n contract is het onduidelijk of de consument zijn toestemming alleen gaf voor het hoofdproduct of -dienst of ook voor het verwerken van de persoonsgegevens. Als de leverancier dat wil zal hij twee verschillende contracten moeten opstellen of twee duidelijk onderscheiden onderdelen in het contract, waarbij het mogelijk is voor de consument om het ene contract wel en het andere contract niet te tekenen. </a:t>
            </a:r>
          </a:p>
          <a:p>
            <a:endParaRPr lang="nl-NL" dirty="0"/>
          </a:p>
        </p:txBody>
      </p:sp>
    </p:spTree>
    <p:extLst>
      <p:ext uri="{BB962C8B-B14F-4D97-AF65-F5344CB8AC3E}">
        <p14:creationId xmlns:p14="http://schemas.microsoft.com/office/powerpoint/2010/main" val="2437478005"/>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0116040-5FBC-4777-AC37-25F363BF1B5B}"/>
              </a:ext>
            </a:extLst>
          </p:cNvPr>
          <p:cNvSpPr>
            <a:spLocks noGrp="1"/>
          </p:cNvSpPr>
          <p:nvPr>
            <p:ph type="title"/>
          </p:nvPr>
        </p:nvSpPr>
        <p:spPr/>
        <p:txBody>
          <a:bodyPr/>
          <a:lstStyle/>
          <a:p>
            <a:r>
              <a:rPr lang="nl-NL" dirty="0"/>
              <a:t>(3) Legitieme verwerkingsgrond</a:t>
            </a:r>
          </a:p>
        </p:txBody>
      </p:sp>
      <p:sp>
        <p:nvSpPr>
          <p:cNvPr id="3" name="Tijdelijke aanduiding voor inhoud 2">
            <a:extLst>
              <a:ext uri="{FF2B5EF4-FFF2-40B4-BE49-F238E27FC236}">
                <a16:creationId xmlns:a16="http://schemas.microsoft.com/office/drawing/2014/main" id="{CECD3444-F916-471D-95E8-365BEE82BB63}"/>
              </a:ext>
            </a:extLst>
          </p:cNvPr>
          <p:cNvSpPr>
            <a:spLocks noGrp="1"/>
          </p:cNvSpPr>
          <p:nvPr>
            <p:ph idx="1"/>
          </p:nvPr>
        </p:nvSpPr>
        <p:spPr/>
        <p:txBody>
          <a:bodyPr/>
          <a:lstStyle/>
          <a:p>
            <a:r>
              <a:rPr lang="nl-NL" u="sng" cap="small" dirty="0"/>
              <a:t>Bewijsbaar: </a:t>
            </a:r>
            <a:r>
              <a:rPr lang="nl-NL" cap="small" dirty="0"/>
              <a:t>De toestemming moet bewijsbaar zijn. Het is aan de verantwoordelijke voor de gegevensverwerking om aan te tonen dat het datasubject inderdaad zijn toestemming heeft gegeven en dat dit legitiem is gebeurd. Als er dus een juridisch conflict is, dan is er een omkering van de bewijslast. Niet het datasubject moet aantonen dat hij geen (legitieme) toestemming heeft gegevens, maar het is aan de </a:t>
            </a:r>
            <a:r>
              <a:rPr lang="nl-NL" cap="small" dirty="0" err="1"/>
              <a:t>dataverwerkende</a:t>
            </a:r>
            <a:r>
              <a:rPr lang="nl-NL" cap="small" dirty="0"/>
              <a:t> organisatie om aan te tonen dat dit wel is gebeurd. Dit kan extra documentatie vergen.</a:t>
            </a:r>
            <a:endParaRPr lang="nl-NL" dirty="0"/>
          </a:p>
          <a:p>
            <a:endParaRPr lang="nl-NL" dirty="0"/>
          </a:p>
        </p:txBody>
      </p:sp>
    </p:spTree>
    <p:extLst>
      <p:ext uri="{BB962C8B-B14F-4D97-AF65-F5344CB8AC3E}">
        <p14:creationId xmlns:p14="http://schemas.microsoft.com/office/powerpoint/2010/main" val="3264000799"/>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0116040-5FBC-4777-AC37-25F363BF1B5B}"/>
              </a:ext>
            </a:extLst>
          </p:cNvPr>
          <p:cNvSpPr>
            <a:spLocks noGrp="1"/>
          </p:cNvSpPr>
          <p:nvPr>
            <p:ph type="title"/>
          </p:nvPr>
        </p:nvSpPr>
        <p:spPr/>
        <p:txBody>
          <a:bodyPr/>
          <a:lstStyle/>
          <a:p>
            <a:r>
              <a:rPr lang="nl-NL" dirty="0"/>
              <a:t>(3) Legitieme verwerkingsgrond</a:t>
            </a:r>
          </a:p>
        </p:txBody>
      </p:sp>
      <p:sp>
        <p:nvSpPr>
          <p:cNvPr id="3" name="Tijdelijke aanduiding voor inhoud 2">
            <a:extLst>
              <a:ext uri="{FF2B5EF4-FFF2-40B4-BE49-F238E27FC236}">
                <a16:creationId xmlns:a16="http://schemas.microsoft.com/office/drawing/2014/main" id="{CECD3444-F916-471D-95E8-365BEE82BB63}"/>
              </a:ext>
            </a:extLst>
          </p:cNvPr>
          <p:cNvSpPr>
            <a:spLocks noGrp="1"/>
          </p:cNvSpPr>
          <p:nvPr>
            <p:ph idx="1"/>
          </p:nvPr>
        </p:nvSpPr>
        <p:spPr/>
        <p:txBody>
          <a:bodyPr/>
          <a:lstStyle/>
          <a:p>
            <a:r>
              <a:rPr lang="nl-NL" u="sng" cap="small" dirty="0"/>
              <a:t>Bewijsbaar: </a:t>
            </a:r>
            <a:r>
              <a:rPr lang="nl-NL" cap="small" dirty="0"/>
              <a:t>De toestemming moet bewijsbaar zijn. Het is aan de verantwoordelijke voor de gegevensverwerking om aan te tonen dat het datasubject inderdaad zijn toestemming heeft gegeven en dat dit legitiem is gebeurd. Als er dus een juridisch conflict is, dan is er een omkering van de bewijslast. Niet het datasubject moet aantonen dat hij geen (legitieme) toestemming heeft gegevens, maar het is aan de </a:t>
            </a:r>
            <a:r>
              <a:rPr lang="nl-NL" cap="small" dirty="0" err="1"/>
              <a:t>dataverwerkende</a:t>
            </a:r>
            <a:r>
              <a:rPr lang="nl-NL" cap="small" dirty="0"/>
              <a:t> organisatie om aan te tonen dat dit wel is gebeurd. Dit kan extra documentatie vergen.</a:t>
            </a:r>
            <a:endParaRPr lang="nl-NL" dirty="0"/>
          </a:p>
          <a:p>
            <a:endParaRPr lang="nl-NL" dirty="0"/>
          </a:p>
        </p:txBody>
      </p:sp>
    </p:spTree>
    <p:extLst>
      <p:ext uri="{BB962C8B-B14F-4D97-AF65-F5344CB8AC3E}">
        <p14:creationId xmlns:p14="http://schemas.microsoft.com/office/powerpoint/2010/main" val="1765661979"/>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0116040-5FBC-4777-AC37-25F363BF1B5B}"/>
              </a:ext>
            </a:extLst>
          </p:cNvPr>
          <p:cNvSpPr>
            <a:spLocks noGrp="1"/>
          </p:cNvSpPr>
          <p:nvPr>
            <p:ph type="title"/>
          </p:nvPr>
        </p:nvSpPr>
        <p:spPr/>
        <p:txBody>
          <a:bodyPr/>
          <a:lstStyle/>
          <a:p>
            <a:r>
              <a:rPr lang="nl-NL" dirty="0"/>
              <a:t>(3) Legitieme verwerkingsgrond</a:t>
            </a:r>
          </a:p>
        </p:txBody>
      </p:sp>
      <p:sp>
        <p:nvSpPr>
          <p:cNvPr id="3" name="Tijdelijke aanduiding voor inhoud 2">
            <a:extLst>
              <a:ext uri="{FF2B5EF4-FFF2-40B4-BE49-F238E27FC236}">
                <a16:creationId xmlns:a16="http://schemas.microsoft.com/office/drawing/2014/main" id="{CECD3444-F916-471D-95E8-365BEE82BB63}"/>
              </a:ext>
            </a:extLst>
          </p:cNvPr>
          <p:cNvSpPr>
            <a:spLocks noGrp="1"/>
          </p:cNvSpPr>
          <p:nvPr>
            <p:ph idx="1"/>
          </p:nvPr>
        </p:nvSpPr>
        <p:spPr/>
        <p:txBody>
          <a:bodyPr/>
          <a:lstStyle/>
          <a:p>
            <a:r>
              <a:rPr lang="nl-NL" u="sng" cap="small" dirty="0"/>
              <a:t>Bewijsbaar: </a:t>
            </a:r>
            <a:r>
              <a:rPr lang="nl-NL" cap="small" dirty="0"/>
              <a:t>De toestemming moet bewijsbaar zijn. Het is aan de verantwoordelijke voor de gegevensverwerking om aan te tonen dat het datasubject inderdaad zijn toestemming heeft gegeven en dat dit legitiem is gebeurd. Als er dus een juridisch conflict is, dan is er een omkering van de bewijslast. Niet het datasubject moet aantonen dat hij geen (legitieme) toestemming heeft gegevens, maar het is aan de </a:t>
            </a:r>
            <a:r>
              <a:rPr lang="nl-NL" cap="small" dirty="0" err="1"/>
              <a:t>dataverwerkende</a:t>
            </a:r>
            <a:r>
              <a:rPr lang="nl-NL" cap="small" dirty="0"/>
              <a:t> organisatie om aan te tonen dat dit wel is gebeurd. Dit kan extra documentatie vergen.</a:t>
            </a:r>
            <a:endParaRPr lang="nl-NL" dirty="0"/>
          </a:p>
          <a:p>
            <a:endParaRPr lang="nl-NL" dirty="0"/>
          </a:p>
        </p:txBody>
      </p:sp>
    </p:spTree>
    <p:extLst>
      <p:ext uri="{BB962C8B-B14F-4D97-AF65-F5344CB8AC3E}">
        <p14:creationId xmlns:p14="http://schemas.microsoft.com/office/powerpoint/2010/main" val="1553763015"/>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9429EE9-C8FC-4083-B0EA-0A94369AB6D8}"/>
              </a:ext>
            </a:extLst>
          </p:cNvPr>
          <p:cNvSpPr>
            <a:spLocks noGrp="1"/>
          </p:cNvSpPr>
          <p:nvPr>
            <p:ph type="title"/>
          </p:nvPr>
        </p:nvSpPr>
        <p:spPr/>
        <p:txBody>
          <a:bodyPr/>
          <a:lstStyle/>
          <a:p>
            <a:r>
              <a:rPr lang="nl-NL" dirty="0"/>
              <a:t>(3) Legitieme verwerkingsgrond</a:t>
            </a:r>
          </a:p>
        </p:txBody>
      </p:sp>
      <p:sp>
        <p:nvSpPr>
          <p:cNvPr id="3" name="Tijdelijke aanduiding voor inhoud 2">
            <a:extLst>
              <a:ext uri="{FF2B5EF4-FFF2-40B4-BE49-F238E27FC236}">
                <a16:creationId xmlns:a16="http://schemas.microsoft.com/office/drawing/2014/main" id="{B3470CB9-BD9C-4EF5-AC67-81B66FB7FD6B}"/>
              </a:ext>
            </a:extLst>
          </p:cNvPr>
          <p:cNvSpPr>
            <a:spLocks noGrp="1"/>
          </p:cNvSpPr>
          <p:nvPr>
            <p:ph idx="1"/>
          </p:nvPr>
        </p:nvSpPr>
        <p:spPr/>
        <p:txBody>
          <a:bodyPr/>
          <a:lstStyle/>
          <a:p>
            <a:r>
              <a:rPr lang="nl-NL" u="sng" cap="small" dirty="0"/>
              <a:t>Minderjarigen: </a:t>
            </a:r>
            <a:r>
              <a:rPr lang="nl-NL" cap="small" dirty="0"/>
              <a:t>Voor kinderen geldt dat hun toestemming niet rechtsgeldig is, maar dat er toestemming moet zijn van hun ouders of wettelijk vertegenwoordigers. Waar de leeftijdsgrens precies wordt gelegd moet per situatie en land worden gekeken. De AVG spreekt van maximaal 16 en minimaal 13 jaar, in lidstaten kan daar nader invulling aan worden gegeven </a:t>
            </a:r>
            <a:endParaRPr lang="nl-NL" dirty="0"/>
          </a:p>
        </p:txBody>
      </p:sp>
    </p:spTree>
    <p:extLst>
      <p:ext uri="{BB962C8B-B14F-4D97-AF65-F5344CB8AC3E}">
        <p14:creationId xmlns:p14="http://schemas.microsoft.com/office/powerpoint/2010/main" val="774122148"/>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9429EE9-C8FC-4083-B0EA-0A94369AB6D8}"/>
              </a:ext>
            </a:extLst>
          </p:cNvPr>
          <p:cNvSpPr>
            <a:spLocks noGrp="1"/>
          </p:cNvSpPr>
          <p:nvPr>
            <p:ph type="title"/>
          </p:nvPr>
        </p:nvSpPr>
        <p:spPr/>
        <p:txBody>
          <a:bodyPr/>
          <a:lstStyle/>
          <a:p>
            <a:r>
              <a:rPr lang="nl-NL" dirty="0"/>
              <a:t>(3) Legitieme verwerkingsgrond</a:t>
            </a:r>
          </a:p>
        </p:txBody>
      </p:sp>
      <p:sp>
        <p:nvSpPr>
          <p:cNvPr id="3" name="Tijdelijke aanduiding voor inhoud 2">
            <a:extLst>
              <a:ext uri="{FF2B5EF4-FFF2-40B4-BE49-F238E27FC236}">
                <a16:creationId xmlns:a16="http://schemas.microsoft.com/office/drawing/2014/main" id="{B3470CB9-BD9C-4EF5-AC67-81B66FB7FD6B}"/>
              </a:ext>
            </a:extLst>
          </p:cNvPr>
          <p:cNvSpPr>
            <a:spLocks noGrp="1"/>
          </p:cNvSpPr>
          <p:nvPr>
            <p:ph idx="1"/>
          </p:nvPr>
        </p:nvSpPr>
        <p:spPr/>
        <p:txBody>
          <a:bodyPr/>
          <a:lstStyle/>
          <a:p>
            <a:r>
              <a:rPr lang="nl-NL" cap="small" dirty="0"/>
              <a:t>Contract: gelden in wezen dezelfde punten als bij consent</a:t>
            </a:r>
            <a:endParaRPr lang="nl-NL" dirty="0"/>
          </a:p>
        </p:txBody>
      </p:sp>
    </p:spTree>
    <p:extLst>
      <p:ext uri="{BB962C8B-B14F-4D97-AF65-F5344CB8AC3E}">
        <p14:creationId xmlns:p14="http://schemas.microsoft.com/office/powerpoint/2010/main" val="1627121100"/>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9429EE9-C8FC-4083-B0EA-0A94369AB6D8}"/>
              </a:ext>
            </a:extLst>
          </p:cNvPr>
          <p:cNvSpPr>
            <a:spLocks noGrp="1"/>
          </p:cNvSpPr>
          <p:nvPr>
            <p:ph type="title"/>
          </p:nvPr>
        </p:nvSpPr>
        <p:spPr/>
        <p:txBody>
          <a:bodyPr/>
          <a:lstStyle/>
          <a:p>
            <a:r>
              <a:rPr lang="nl-NL" dirty="0"/>
              <a:t>(3) Legitieme verwerkingsgrond</a:t>
            </a:r>
          </a:p>
        </p:txBody>
      </p:sp>
      <p:sp>
        <p:nvSpPr>
          <p:cNvPr id="3" name="Tijdelijke aanduiding voor inhoud 2">
            <a:extLst>
              <a:ext uri="{FF2B5EF4-FFF2-40B4-BE49-F238E27FC236}">
                <a16:creationId xmlns:a16="http://schemas.microsoft.com/office/drawing/2014/main" id="{B3470CB9-BD9C-4EF5-AC67-81B66FB7FD6B}"/>
              </a:ext>
            </a:extLst>
          </p:cNvPr>
          <p:cNvSpPr>
            <a:spLocks noGrp="1"/>
          </p:cNvSpPr>
          <p:nvPr>
            <p:ph idx="1"/>
          </p:nvPr>
        </p:nvSpPr>
        <p:spPr/>
        <p:txBody>
          <a:bodyPr/>
          <a:lstStyle/>
          <a:p>
            <a:r>
              <a:rPr lang="nl-NL" b="1" dirty="0"/>
              <a:t>(3) Wettelijke grondslag en (4) algemeen belang:</a:t>
            </a:r>
          </a:p>
          <a:p>
            <a:r>
              <a:rPr lang="nl-NL" b="1" dirty="0"/>
              <a:t>In principe voor publieke instellingen en overheidsdiensten</a:t>
            </a:r>
            <a:endParaRPr lang="nl-NL" dirty="0"/>
          </a:p>
        </p:txBody>
      </p:sp>
    </p:spTree>
    <p:extLst>
      <p:ext uri="{BB962C8B-B14F-4D97-AF65-F5344CB8AC3E}">
        <p14:creationId xmlns:p14="http://schemas.microsoft.com/office/powerpoint/2010/main" val="39536956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1. Wat zijn persoonsgegevens?</a:t>
            </a:r>
            <a:endParaRPr lang="en-US" dirty="0"/>
          </a:p>
        </p:txBody>
      </p:sp>
      <p:sp>
        <p:nvSpPr>
          <p:cNvPr id="3" name="Content Placeholder 2"/>
          <p:cNvSpPr>
            <a:spLocks noGrp="1"/>
          </p:cNvSpPr>
          <p:nvPr>
            <p:ph idx="1"/>
          </p:nvPr>
        </p:nvSpPr>
        <p:spPr/>
        <p:txBody>
          <a:bodyPr/>
          <a:lstStyle/>
          <a:p>
            <a:r>
              <a:rPr lang="nl-NL" i="1" dirty="0"/>
              <a:t>Artikel 4 </a:t>
            </a:r>
            <a:r>
              <a:rPr lang="nl-NL" b="1" dirty="0"/>
              <a:t>Definities </a:t>
            </a:r>
            <a:r>
              <a:rPr lang="nl-NL" dirty="0"/>
              <a:t>Voor de toepassing van deze verordening wordt verstaan onder: </a:t>
            </a:r>
          </a:p>
          <a:p>
            <a:r>
              <a:rPr lang="nl-NL" dirty="0"/>
              <a:t>5) „</a:t>
            </a:r>
            <a:r>
              <a:rPr lang="nl-NL" dirty="0" err="1"/>
              <a:t>pseudonimisering</a:t>
            </a:r>
            <a:r>
              <a:rPr lang="nl-NL" dirty="0"/>
              <a:t>”:het verwerken van persoonsgegevens op zodanige wijze dat de persoonsgegevens niet meer aan een specifieke betrokkene kunnen worden gekoppeld zonder dat er aanvullende gegevens worden gebruikt, mits deze aanvullende gegevens apart worden bewaard en technische en organisatorische maatregelen worden genomen om ervoor te zorgen dat de persoonsgegevens niet aan een geïdentificeerde of identificeerbare natuurlijke persoon worden gekoppeld; </a:t>
            </a:r>
            <a:endParaRPr lang="en-US" dirty="0"/>
          </a:p>
        </p:txBody>
      </p:sp>
    </p:spTree>
    <p:extLst>
      <p:ext uri="{BB962C8B-B14F-4D97-AF65-F5344CB8AC3E}">
        <p14:creationId xmlns:p14="http://schemas.microsoft.com/office/powerpoint/2010/main" val="306043130"/>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7FBAF27-3637-4D12-97E6-F32E76F3A2EC}"/>
              </a:ext>
            </a:extLst>
          </p:cNvPr>
          <p:cNvSpPr>
            <a:spLocks noGrp="1"/>
          </p:cNvSpPr>
          <p:nvPr>
            <p:ph type="title"/>
          </p:nvPr>
        </p:nvSpPr>
        <p:spPr/>
        <p:txBody>
          <a:bodyPr/>
          <a:lstStyle/>
          <a:p>
            <a:r>
              <a:rPr lang="nl-NL" dirty="0"/>
              <a:t>(3) Legitieme verwerkingsgrond</a:t>
            </a:r>
          </a:p>
        </p:txBody>
      </p:sp>
      <p:sp>
        <p:nvSpPr>
          <p:cNvPr id="3" name="Tijdelijke aanduiding voor inhoud 2">
            <a:extLst>
              <a:ext uri="{FF2B5EF4-FFF2-40B4-BE49-F238E27FC236}">
                <a16:creationId xmlns:a16="http://schemas.microsoft.com/office/drawing/2014/main" id="{E7366D32-6996-4AC8-A0D2-C67160BB86E9}"/>
              </a:ext>
            </a:extLst>
          </p:cNvPr>
          <p:cNvSpPr>
            <a:spLocks noGrp="1"/>
          </p:cNvSpPr>
          <p:nvPr>
            <p:ph idx="1"/>
          </p:nvPr>
        </p:nvSpPr>
        <p:spPr>
          <a:xfrm>
            <a:off x="680321" y="2083443"/>
            <a:ext cx="9613861" cy="4606724"/>
          </a:xfrm>
        </p:spPr>
        <p:txBody>
          <a:bodyPr>
            <a:normAutofit fontScale="62500" lnSpcReduction="20000"/>
          </a:bodyPr>
          <a:lstStyle/>
          <a:p>
            <a:r>
              <a:rPr lang="nl-NL" dirty="0"/>
              <a:t>2.De lidstaten kunnen specifiekere bepalingen handhaven of invoeren ter aanpassing van de manier waarop de regels van deze verordening met betrekking tot de verwerking met het oog op de naleving van lid 1, punten c) en e), worden toegepast; hiertoe kunnen zij een nadere omschrijving geven van specifieke voorschriften voor de verwerking en andere maatregelen om een rechtmatige en behoorlijke verwerking te waarborgen, ook voor andere specifieke verwerkingssituaties als bedoeld in hoofdstuk IX.</a:t>
            </a:r>
          </a:p>
          <a:p>
            <a:r>
              <a:rPr lang="nl-NL" dirty="0"/>
              <a:t> 3.De rechtsgrond voor de in lid 1, punten c) en e), bedoelde verwerking moet worden vastgesteld bij: </a:t>
            </a:r>
          </a:p>
          <a:p>
            <a:endParaRPr lang="nl-NL" dirty="0"/>
          </a:p>
          <a:p>
            <a:r>
              <a:rPr lang="nl-NL" dirty="0"/>
              <a:t>a) Unierecht; </a:t>
            </a:r>
          </a:p>
          <a:p>
            <a:r>
              <a:rPr lang="nl-NL" dirty="0"/>
              <a:t>of b) </a:t>
            </a:r>
            <a:r>
              <a:rPr lang="nl-NL" dirty="0" err="1"/>
              <a:t>lidstatelijk</a:t>
            </a:r>
            <a:r>
              <a:rPr lang="nl-NL" dirty="0"/>
              <a:t> recht dat op de verwerkingsverantwoordelijke van toepassing is. </a:t>
            </a:r>
          </a:p>
          <a:p>
            <a:endParaRPr lang="nl-NL" dirty="0"/>
          </a:p>
          <a:p>
            <a:r>
              <a:rPr lang="nl-NL" dirty="0"/>
              <a:t>Het doel van de verwerking wordt in die rechtsgrond vastgesteld of is met betrekking tot de in lid 1, punt e), bedoelde verwerking noodzakelijk voor de vervulling van een taak van algemeen belang of voor de uitoefening van het openbaar gezag dat aan de verwerkingsverantwoordelijke is verleend. Die rechtsgrond kan specifieke bepalingen bevatten om de toepassing van de regels van deze verordening aan te passen, met inbegrip van de algemene voorwaarden inzake de rechtmatigheid van verwerking door de verwerkingsverantwoordelijke; de types verwerkte gegevens; de betrokkenen; de entiteiten waaraan en de doeleinden waarvoor de persoonsgegevens mogen worden verstrekt; de doelbinding; de opslagperioden; en de verwerkingsactiviteiten en -procedures, waaronder maatregelen om te zorgen voor een rechtmatige en behoorlijke verwerking, zoals die voor andere specifieke verwerkingssituaties als bedoeld in hoofdstuk IX. Het Unierecht of het </a:t>
            </a:r>
            <a:r>
              <a:rPr lang="nl-NL" dirty="0" err="1"/>
              <a:t>lidstatelijke</a:t>
            </a:r>
            <a:r>
              <a:rPr lang="nl-NL" dirty="0"/>
              <a:t> recht moet beantwoorden aan een doelstelling van algemeen belang en moet evenredig zijn met het nagestreefde gerechtvaardigde doel. </a:t>
            </a:r>
          </a:p>
        </p:txBody>
      </p:sp>
    </p:spTree>
    <p:extLst>
      <p:ext uri="{BB962C8B-B14F-4D97-AF65-F5344CB8AC3E}">
        <p14:creationId xmlns:p14="http://schemas.microsoft.com/office/powerpoint/2010/main" val="3085276939"/>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9429EE9-C8FC-4083-B0EA-0A94369AB6D8}"/>
              </a:ext>
            </a:extLst>
          </p:cNvPr>
          <p:cNvSpPr>
            <a:spLocks noGrp="1"/>
          </p:cNvSpPr>
          <p:nvPr>
            <p:ph type="title"/>
          </p:nvPr>
        </p:nvSpPr>
        <p:spPr/>
        <p:txBody>
          <a:bodyPr/>
          <a:lstStyle/>
          <a:p>
            <a:r>
              <a:rPr lang="nl-NL" dirty="0"/>
              <a:t>(3) Legitieme verwerkingsgrond</a:t>
            </a:r>
          </a:p>
        </p:txBody>
      </p:sp>
      <p:sp>
        <p:nvSpPr>
          <p:cNvPr id="3" name="Tijdelijke aanduiding voor inhoud 2">
            <a:extLst>
              <a:ext uri="{FF2B5EF4-FFF2-40B4-BE49-F238E27FC236}">
                <a16:creationId xmlns:a16="http://schemas.microsoft.com/office/drawing/2014/main" id="{B3470CB9-BD9C-4EF5-AC67-81B66FB7FD6B}"/>
              </a:ext>
            </a:extLst>
          </p:cNvPr>
          <p:cNvSpPr>
            <a:spLocks noGrp="1"/>
          </p:cNvSpPr>
          <p:nvPr>
            <p:ph idx="1"/>
          </p:nvPr>
        </p:nvSpPr>
        <p:spPr/>
        <p:txBody>
          <a:bodyPr/>
          <a:lstStyle/>
          <a:p>
            <a:r>
              <a:rPr lang="nl-NL" u="sng" cap="small" dirty="0"/>
              <a:t>Minderjarigen: </a:t>
            </a:r>
            <a:r>
              <a:rPr lang="nl-NL" cap="small" dirty="0"/>
              <a:t>Voor kinderen geldt dat hun toestemming niet rechtsgeldig is, maar dat er toestemming moet zijn van hun ouders of wettelijk vertegenwoordigers. Waar de leeftijdsgrens precies wordt gelegd moet per situatie en land worden gekeken. De AVG spreekt van maximaal 16 en minimaal 13 jaar, in lidstaten kan daar nader invulling aan worden gegeven </a:t>
            </a:r>
            <a:endParaRPr lang="nl-NL" dirty="0"/>
          </a:p>
        </p:txBody>
      </p:sp>
    </p:spTree>
    <p:extLst>
      <p:ext uri="{BB962C8B-B14F-4D97-AF65-F5344CB8AC3E}">
        <p14:creationId xmlns:p14="http://schemas.microsoft.com/office/powerpoint/2010/main" val="2485749059"/>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9EE7696-E3B0-4AA4-94B3-9BDDF4DEC7DE}"/>
              </a:ext>
            </a:extLst>
          </p:cNvPr>
          <p:cNvSpPr>
            <a:spLocks noGrp="1"/>
          </p:cNvSpPr>
          <p:nvPr>
            <p:ph type="title"/>
          </p:nvPr>
        </p:nvSpPr>
        <p:spPr/>
        <p:txBody>
          <a:bodyPr/>
          <a:lstStyle/>
          <a:p>
            <a:r>
              <a:rPr lang="nl-NL" dirty="0"/>
              <a:t>(3) Legitieme verwerkingsgrond</a:t>
            </a:r>
          </a:p>
        </p:txBody>
      </p:sp>
      <p:sp>
        <p:nvSpPr>
          <p:cNvPr id="3" name="Tijdelijke aanduiding voor inhoud 2">
            <a:extLst>
              <a:ext uri="{FF2B5EF4-FFF2-40B4-BE49-F238E27FC236}">
                <a16:creationId xmlns:a16="http://schemas.microsoft.com/office/drawing/2014/main" id="{FA9523E9-0D98-4098-987D-873479E7144F}"/>
              </a:ext>
            </a:extLst>
          </p:cNvPr>
          <p:cNvSpPr>
            <a:spLocks noGrp="1"/>
          </p:cNvSpPr>
          <p:nvPr>
            <p:ph idx="1"/>
          </p:nvPr>
        </p:nvSpPr>
        <p:spPr/>
        <p:txBody>
          <a:bodyPr>
            <a:normAutofit fontScale="92500" lnSpcReduction="20000"/>
          </a:bodyPr>
          <a:lstStyle/>
          <a:p>
            <a:r>
              <a:rPr lang="nl-NL" b="1" cap="small" dirty="0"/>
              <a:t>(5) Vitale belangen van het data subject:</a:t>
            </a:r>
          </a:p>
          <a:p>
            <a:pPr lvl="0"/>
            <a:r>
              <a:rPr lang="nl-NL" cap="small" dirty="0"/>
              <a:t>Het is belangrijk dat het hier gaat om werkelijk gewichtige belangen en dus niet bijvoorbeeld gebruikersgemak van websites of producten, advertenties of prijsvoordelen. Het gaat om belangen gerelateerd aan lijf en leden van het data subject. </a:t>
            </a:r>
            <a:endParaRPr lang="nl-NL" dirty="0"/>
          </a:p>
          <a:p>
            <a:pPr lvl="0"/>
            <a:r>
              <a:rPr lang="nl-NL" cap="small" dirty="0"/>
              <a:t>Het gaat primair om situaties waarbij het datasubject zijn eigen belangen niet kan verdedigen. Dit is in ieder geval zo als het gaat om de verwerking van bijzondere persoonsgegevens, maar wordt vaak ook als uitgangspunt genomen voor het verwerken van gewone persoonsgegevens. </a:t>
            </a:r>
            <a:endParaRPr lang="nl-NL" dirty="0"/>
          </a:p>
          <a:p>
            <a:pPr lvl="0"/>
            <a:r>
              <a:rPr lang="nl-NL" cap="small" dirty="0"/>
              <a:t>Op deze grond mag alleen een beroep worden gedaan als geen van de andere legitieme verwerkingsgrondslagen kan worden ingeroepen. Het gaat dan vaak om een noodsituatie. </a:t>
            </a:r>
            <a:endParaRPr lang="nl-NL" dirty="0"/>
          </a:p>
          <a:p>
            <a:endParaRPr lang="nl-NL" dirty="0"/>
          </a:p>
        </p:txBody>
      </p:sp>
    </p:spTree>
    <p:extLst>
      <p:ext uri="{BB962C8B-B14F-4D97-AF65-F5344CB8AC3E}">
        <p14:creationId xmlns:p14="http://schemas.microsoft.com/office/powerpoint/2010/main" val="423571767"/>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F8C87D0-3557-442C-8CF2-7441086C5407}"/>
              </a:ext>
            </a:extLst>
          </p:cNvPr>
          <p:cNvSpPr>
            <a:spLocks noGrp="1"/>
          </p:cNvSpPr>
          <p:nvPr>
            <p:ph type="title"/>
          </p:nvPr>
        </p:nvSpPr>
        <p:spPr/>
        <p:txBody>
          <a:bodyPr/>
          <a:lstStyle/>
          <a:p>
            <a:r>
              <a:rPr lang="nl-NL" dirty="0"/>
              <a:t>(3) Legitieme verwerkingsgrond</a:t>
            </a:r>
          </a:p>
        </p:txBody>
      </p:sp>
      <p:sp>
        <p:nvSpPr>
          <p:cNvPr id="3" name="Tijdelijke aanduiding voor inhoud 2">
            <a:extLst>
              <a:ext uri="{FF2B5EF4-FFF2-40B4-BE49-F238E27FC236}">
                <a16:creationId xmlns:a16="http://schemas.microsoft.com/office/drawing/2014/main" id="{99B26481-F2A3-45E0-8336-48AF7076E79A}"/>
              </a:ext>
            </a:extLst>
          </p:cNvPr>
          <p:cNvSpPr>
            <a:spLocks noGrp="1"/>
          </p:cNvSpPr>
          <p:nvPr>
            <p:ph idx="1"/>
          </p:nvPr>
        </p:nvSpPr>
        <p:spPr/>
        <p:txBody>
          <a:bodyPr>
            <a:normAutofit fontScale="70000" lnSpcReduction="20000"/>
          </a:bodyPr>
          <a:lstStyle/>
          <a:p>
            <a:pPr lvl="0"/>
            <a:r>
              <a:rPr lang="nl-NL" b="1" cap="small" dirty="0"/>
              <a:t>(6) Gerechtvaardigd belang: </a:t>
            </a:r>
          </a:p>
          <a:p>
            <a:pPr lvl="0"/>
            <a:r>
              <a:rPr lang="nl-NL" cap="small" dirty="0"/>
              <a:t>Het moet gaan om de ‘gerechtvaardigde belangen’ van een organisatie. Dit is zeer breed en omvat ook bijvoorbeeld advertising activiteiten, maar bijvoorbeeld geen frauduleuze handelingen.</a:t>
            </a:r>
            <a:endParaRPr lang="nl-NL" dirty="0"/>
          </a:p>
          <a:p>
            <a:pPr lvl="0"/>
            <a:r>
              <a:rPr lang="nl-NL" cap="small" dirty="0"/>
              <a:t>Deze belangen moeten belangrijker zijn dan de belangen van het datasubject. Dit principe wordt extra strikt bekeken als er gegevens worden verwerkt over minderjarigen. Ook als het doel van de gegevensverwerking reeds is bereikt gaan de belangen van het datasubject doorgaans voor. </a:t>
            </a:r>
            <a:endParaRPr lang="nl-NL" dirty="0"/>
          </a:p>
          <a:p>
            <a:pPr lvl="0"/>
            <a:r>
              <a:rPr lang="nl-NL" cap="small" dirty="0"/>
              <a:t>Overheidsinstanties kunnen geen beroep doen op deze grond. Zij moeten zich in principe baseren op een wettelijke plicht of het vervullen van een publieke taak. Deze grond kan dus alleen worden ingeroepen door private ondernemingen. </a:t>
            </a:r>
            <a:endParaRPr lang="nl-NL" dirty="0"/>
          </a:p>
          <a:p>
            <a:r>
              <a:rPr lang="nl-NL" dirty="0"/>
              <a:t>Er moet rekening worden gehouden met de redelijke verwachtingen van het datasubject. Daarbij is het van belang of het datasubject op het tijdstip en in het kader van de verzameling van de persoonsgegevens redelijkerwijs mocht verwachten dat verwerking met dat doel kon plaatsvinden. Het spontaan introduceren van persoonlijke advertenties bij online bankieren kan bijvoorbeeld tegen deze redelijke verwachting ingaan </a:t>
            </a:r>
          </a:p>
        </p:txBody>
      </p:sp>
    </p:spTree>
    <p:extLst>
      <p:ext uri="{BB962C8B-B14F-4D97-AF65-F5344CB8AC3E}">
        <p14:creationId xmlns:p14="http://schemas.microsoft.com/office/powerpoint/2010/main" val="667278879"/>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4342D5D-102E-40FF-9175-AEAD5E63EB82}"/>
              </a:ext>
            </a:extLst>
          </p:cNvPr>
          <p:cNvSpPr>
            <a:spLocks noGrp="1"/>
          </p:cNvSpPr>
          <p:nvPr>
            <p:ph type="title"/>
          </p:nvPr>
        </p:nvSpPr>
        <p:spPr/>
        <p:txBody>
          <a:bodyPr/>
          <a:lstStyle/>
          <a:p>
            <a:r>
              <a:rPr lang="nl-NL" dirty="0"/>
              <a:t>(4) Legitieme verwerkingsgrond bijzondere persoonsgegevens</a:t>
            </a:r>
          </a:p>
        </p:txBody>
      </p:sp>
      <p:sp>
        <p:nvSpPr>
          <p:cNvPr id="3" name="Tijdelijke aanduiding voor inhoud 2">
            <a:extLst>
              <a:ext uri="{FF2B5EF4-FFF2-40B4-BE49-F238E27FC236}">
                <a16:creationId xmlns:a16="http://schemas.microsoft.com/office/drawing/2014/main" id="{F42FDF46-ACCB-4467-8F8C-359334279F90}"/>
              </a:ext>
            </a:extLst>
          </p:cNvPr>
          <p:cNvSpPr>
            <a:spLocks noGrp="1"/>
          </p:cNvSpPr>
          <p:nvPr>
            <p:ph idx="1"/>
          </p:nvPr>
        </p:nvSpPr>
        <p:spPr/>
        <p:txBody>
          <a:bodyPr/>
          <a:lstStyle/>
          <a:p>
            <a:r>
              <a:rPr lang="nl-NL" i="1" dirty="0"/>
              <a:t>Artikel 9 </a:t>
            </a:r>
            <a:r>
              <a:rPr lang="nl-NL" b="1" dirty="0"/>
              <a:t>Verwerking van bijzondere categorieën van persoonsgegevens </a:t>
            </a:r>
          </a:p>
          <a:p>
            <a:r>
              <a:rPr lang="nl-NL" dirty="0"/>
              <a:t>1.Verwerking van persoonsgegevens waaruit ras of etnische afkomst, politieke opvattingen, religieuze of levensbeschouwelijke overtuigingen, of het lidmaatschap van een vakbond blijken, en verwerking van genetische gegevens, biometrische gegevens met het oog op de unieke identificatie van een persoon, of gegevens over gezondheid, of gegevens met betrekking tot iemands seksueel gedrag of seksuele gerichtheid zijn verboden. </a:t>
            </a:r>
          </a:p>
        </p:txBody>
      </p:sp>
    </p:spTree>
    <p:extLst>
      <p:ext uri="{BB962C8B-B14F-4D97-AF65-F5344CB8AC3E}">
        <p14:creationId xmlns:p14="http://schemas.microsoft.com/office/powerpoint/2010/main" val="1366570443"/>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CB76968-BE01-4D5D-9D09-6D151FFE2316}"/>
              </a:ext>
            </a:extLst>
          </p:cNvPr>
          <p:cNvSpPr>
            <a:spLocks noGrp="1"/>
          </p:cNvSpPr>
          <p:nvPr>
            <p:ph type="title"/>
          </p:nvPr>
        </p:nvSpPr>
        <p:spPr/>
        <p:txBody>
          <a:bodyPr/>
          <a:lstStyle/>
          <a:p>
            <a:r>
              <a:rPr lang="nl-NL" dirty="0"/>
              <a:t>(4) Legitieme verwerkingsgrond bijzondere persoonsgegevens</a:t>
            </a:r>
          </a:p>
        </p:txBody>
      </p:sp>
      <p:sp>
        <p:nvSpPr>
          <p:cNvPr id="3" name="Tijdelijke aanduiding voor inhoud 2">
            <a:extLst>
              <a:ext uri="{FF2B5EF4-FFF2-40B4-BE49-F238E27FC236}">
                <a16:creationId xmlns:a16="http://schemas.microsoft.com/office/drawing/2014/main" id="{01354468-4721-4346-874E-CA90E82C6DE6}"/>
              </a:ext>
            </a:extLst>
          </p:cNvPr>
          <p:cNvSpPr>
            <a:spLocks noGrp="1"/>
          </p:cNvSpPr>
          <p:nvPr>
            <p:ph idx="1"/>
          </p:nvPr>
        </p:nvSpPr>
        <p:spPr/>
        <p:txBody>
          <a:bodyPr>
            <a:normAutofit fontScale="77500" lnSpcReduction="20000"/>
          </a:bodyPr>
          <a:lstStyle/>
          <a:p>
            <a:r>
              <a:rPr lang="nl-NL" i="1" dirty="0"/>
              <a:t>Artikel 4 </a:t>
            </a:r>
            <a:r>
              <a:rPr lang="nl-NL" b="1" dirty="0"/>
              <a:t>Definities </a:t>
            </a:r>
            <a:r>
              <a:rPr lang="nl-NL" dirty="0"/>
              <a:t>Voor de toepassing van deze verordening wordt verstaan onder: </a:t>
            </a:r>
          </a:p>
          <a:p>
            <a:r>
              <a:rPr lang="nl-NL" dirty="0"/>
              <a:t>13) „genetische </a:t>
            </a:r>
            <a:r>
              <a:rPr lang="nl-NL" dirty="0" err="1"/>
              <a:t>gegevens”:persoonsgegevens</a:t>
            </a:r>
            <a:r>
              <a:rPr lang="nl-NL" dirty="0"/>
              <a:t> die verband houden met de overgeërfde of verworven genetische kenmerken van een natuurlijke persoon die unieke informatie verschaffen over de fysiologie of de gezondheid van die natuurlijke persoon en die met name voortkomen uit een analyse van een biologisch monster van die natuurlijke persoon; </a:t>
            </a:r>
          </a:p>
          <a:p>
            <a:r>
              <a:rPr lang="nl-NL" dirty="0"/>
              <a:t>14) „biometrische </a:t>
            </a:r>
            <a:r>
              <a:rPr lang="nl-NL" dirty="0" err="1"/>
              <a:t>gegevens”:persoonsgegevens</a:t>
            </a:r>
            <a:r>
              <a:rPr lang="nl-NL" dirty="0"/>
              <a:t> die het resultaat zijn van een specifieke technische verwerking met betrekking tot de fysieke, fysiologische of </a:t>
            </a:r>
            <a:r>
              <a:rPr lang="nl-NL" dirty="0" err="1"/>
              <a:t>gedragsgerelateerde</a:t>
            </a:r>
            <a:r>
              <a:rPr lang="nl-NL" dirty="0"/>
              <a:t> kenmerken van een natuurlijke persoon op grond waarvan eenduidige identificatie van die natuurlijke persoon mogelijk is of wordt bevestigd, zoals gezichtsafbeeldingen of vingerafdrukgegevens; </a:t>
            </a:r>
          </a:p>
          <a:p>
            <a:r>
              <a:rPr lang="nl-NL" dirty="0"/>
              <a:t>15) „gegevens over </a:t>
            </a:r>
            <a:r>
              <a:rPr lang="nl-NL" dirty="0" err="1"/>
              <a:t>gezondheid”:persoonsgegevens</a:t>
            </a:r>
            <a:r>
              <a:rPr lang="nl-NL" dirty="0"/>
              <a:t> die verband houden met de fysieke of mentale gezondheid van een natuurlijke persoon, waaronder gegevens over verleende gezondheidsdiensten waarmee informatie over zijn gezondheidstoestand wordt gegeven; </a:t>
            </a:r>
          </a:p>
        </p:txBody>
      </p:sp>
    </p:spTree>
    <p:extLst>
      <p:ext uri="{BB962C8B-B14F-4D97-AF65-F5344CB8AC3E}">
        <p14:creationId xmlns:p14="http://schemas.microsoft.com/office/powerpoint/2010/main" val="2428169466"/>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B5495F8-D23D-431D-BD7B-5F83A3013C87}"/>
              </a:ext>
            </a:extLst>
          </p:cNvPr>
          <p:cNvSpPr>
            <a:spLocks noGrp="1"/>
          </p:cNvSpPr>
          <p:nvPr>
            <p:ph type="title"/>
          </p:nvPr>
        </p:nvSpPr>
        <p:spPr/>
        <p:txBody>
          <a:bodyPr/>
          <a:lstStyle/>
          <a:p>
            <a:r>
              <a:rPr lang="nl-NL" dirty="0"/>
              <a:t>(4) Legitieme verwerkingsgrond bijzondere persoonsgegevens</a:t>
            </a:r>
          </a:p>
        </p:txBody>
      </p:sp>
      <p:sp>
        <p:nvSpPr>
          <p:cNvPr id="3" name="Tijdelijke aanduiding voor inhoud 2">
            <a:extLst>
              <a:ext uri="{FF2B5EF4-FFF2-40B4-BE49-F238E27FC236}">
                <a16:creationId xmlns:a16="http://schemas.microsoft.com/office/drawing/2014/main" id="{479D8EA7-E099-481D-86EA-0651B3AAEE81}"/>
              </a:ext>
            </a:extLst>
          </p:cNvPr>
          <p:cNvSpPr>
            <a:spLocks noGrp="1"/>
          </p:cNvSpPr>
          <p:nvPr>
            <p:ph idx="1"/>
          </p:nvPr>
        </p:nvSpPr>
        <p:spPr/>
        <p:txBody>
          <a:bodyPr/>
          <a:lstStyle/>
          <a:p>
            <a:r>
              <a:rPr lang="nl-NL" dirty="0"/>
              <a:t>Uitgangspunt is verbod</a:t>
            </a:r>
          </a:p>
          <a:p>
            <a:r>
              <a:rPr lang="nl-NL" dirty="0"/>
              <a:t>Uitzondering als het direct relateert aan je werkzaamheden als verantwoordelijke</a:t>
            </a:r>
          </a:p>
          <a:p>
            <a:endParaRPr lang="nl-NL" dirty="0"/>
          </a:p>
        </p:txBody>
      </p:sp>
    </p:spTree>
    <p:extLst>
      <p:ext uri="{BB962C8B-B14F-4D97-AF65-F5344CB8AC3E}">
        <p14:creationId xmlns:p14="http://schemas.microsoft.com/office/powerpoint/2010/main" val="4174594431"/>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96EF97D-6605-46D6-AB62-94D6124DA187}"/>
              </a:ext>
            </a:extLst>
          </p:cNvPr>
          <p:cNvSpPr>
            <a:spLocks noGrp="1"/>
          </p:cNvSpPr>
          <p:nvPr>
            <p:ph type="title"/>
          </p:nvPr>
        </p:nvSpPr>
        <p:spPr/>
        <p:txBody>
          <a:bodyPr/>
          <a:lstStyle/>
          <a:p>
            <a:r>
              <a:rPr lang="nl-NL" dirty="0"/>
              <a:t>(4) Legitieme verwerkingsgrond bijzondere persoonsgegevens</a:t>
            </a:r>
          </a:p>
        </p:txBody>
      </p:sp>
      <p:sp>
        <p:nvSpPr>
          <p:cNvPr id="3" name="Tijdelijke aanduiding voor inhoud 2">
            <a:extLst>
              <a:ext uri="{FF2B5EF4-FFF2-40B4-BE49-F238E27FC236}">
                <a16:creationId xmlns:a16="http://schemas.microsoft.com/office/drawing/2014/main" id="{A95A785C-BE3E-46D2-BD3F-D980305F4BF6}"/>
              </a:ext>
            </a:extLst>
          </p:cNvPr>
          <p:cNvSpPr>
            <a:spLocks noGrp="1"/>
          </p:cNvSpPr>
          <p:nvPr>
            <p:ph idx="1"/>
          </p:nvPr>
        </p:nvSpPr>
        <p:spPr/>
        <p:txBody>
          <a:bodyPr/>
          <a:lstStyle/>
          <a:p>
            <a:r>
              <a:rPr lang="nl-NL" b="1" dirty="0"/>
              <a:t>(A) Er bestaat een bijzondere relatie tussen het datasubject en de verantwoordelijke:</a:t>
            </a:r>
            <a:endParaRPr lang="nl-NL" dirty="0"/>
          </a:p>
          <a:p>
            <a:r>
              <a:rPr lang="nl-NL" b="1" dirty="0"/>
              <a:t> </a:t>
            </a:r>
            <a:endParaRPr lang="nl-NL" dirty="0"/>
          </a:p>
          <a:p>
            <a:r>
              <a:rPr lang="nl-NL" u="sng" dirty="0"/>
              <a:t>Arbeids-, </a:t>
            </a:r>
            <a:r>
              <a:rPr lang="nl-NL" u="sng" dirty="0" err="1"/>
              <a:t>socialezekerheids</a:t>
            </a:r>
            <a:r>
              <a:rPr lang="nl-NL" u="sng" dirty="0"/>
              <a:t>- en </a:t>
            </a:r>
            <a:r>
              <a:rPr lang="nl-NL" u="sng" dirty="0" err="1"/>
              <a:t>socialebeschermingsrecht</a:t>
            </a:r>
            <a:r>
              <a:rPr lang="nl-NL" u="sng" dirty="0"/>
              <a:t>: </a:t>
            </a:r>
          </a:p>
          <a:p>
            <a:r>
              <a:rPr lang="nl-NL" u="sng" dirty="0"/>
              <a:t>Gezondheid werknemer: </a:t>
            </a:r>
          </a:p>
          <a:p>
            <a:r>
              <a:rPr lang="nl-NL" u="sng" dirty="0"/>
              <a:t>Kerk, politie partij of vakbond: </a:t>
            </a:r>
          </a:p>
          <a:p>
            <a:r>
              <a:rPr lang="nl-NL" u="sng" dirty="0"/>
              <a:t>Vitale belangen van het datasubject: </a:t>
            </a:r>
            <a:endParaRPr lang="nl-NL" dirty="0"/>
          </a:p>
        </p:txBody>
      </p:sp>
    </p:spTree>
    <p:extLst>
      <p:ext uri="{BB962C8B-B14F-4D97-AF65-F5344CB8AC3E}">
        <p14:creationId xmlns:p14="http://schemas.microsoft.com/office/powerpoint/2010/main" val="333697845"/>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8C9627D-8DA2-464A-8F99-C41BEB62F39C}"/>
              </a:ext>
            </a:extLst>
          </p:cNvPr>
          <p:cNvSpPr>
            <a:spLocks noGrp="1"/>
          </p:cNvSpPr>
          <p:nvPr>
            <p:ph type="title"/>
          </p:nvPr>
        </p:nvSpPr>
        <p:spPr/>
        <p:txBody>
          <a:bodyPr/>
          <a:lstStyle/>
          <a:p>
            <a:r>
              <a:rPr lang="nl-NL" dirty="0"/>
              <a:t>(4) Legitieme verwerkingsgrond bijzondere persoonsgegevens</a:t>
            </a:r>
          </a:p>
        </p:txBody>
      </p:sp>
      <p:sp>
        <p:nvSpPr>
          <p:cNvPr id="3" name="Tijdelijke aanduiding voor inhoud 2">
            <a:extLst>
              <a:ext uri="{FF2B5EF4-FFF2-40B4-BE49-F238E27FC236}">
                <a16:creationId xmlns:a16="http://schemas.microsoft.com/office/drawing/2014/main" id="{63094AA1-1C44-44FD-AD4B-3E545BCF75E3}"/>
              </a:ext>
            </a:extLst>
          </p:cNvPr>
          <p:cNvSpPr>
            <a:spLocks noGrp="1"/>
          </p:cNvSpPr>
          <p:nvPr>
            <p:ph idx="1"/>
          </p:nvPr>
        </p:nvSpPr>
        <p:spPr/>
        <p:txBody>
          <a:bodyPr/>
          <a:lstStyle/>
          <a:p>
            <a:r>
              <a:rPr lang="nl-NL" b="1" dirty="0"/>
              <a:t>(B) Het datasubject is akkoord:</a:t>
            </a:r>
            <a:endParaRPr lang="nl-NL" dirty="0"/>
          </a:p>
          <a:p>
            <a:r>
              <a:rPr lang="nl-NL" u="sng" dirty="0"/>
              <a:t>Uitdrukkelijke toestemming:</a:t>
            </a:r>
            <a:r>
              <a:rPr lang="nl-NL" dirty="0"/>
              <a:t> </a:t>
            </a:r>
          </a:p>
          <a:p>
            <a:r>
              <a:rPr lang="nl-NL" u="sng" dirty="0"/>
              <a:t>Uitdrukkelijke openbaar gemaakt:</a:t>
            </a:r>
            <a:r>
              <a:rPr lang="nl-NL" dirty="0"/>
              <a:t> </a:t>
            </a:r>
          </a:p>
        </p:txBody>
      </p:sp>
    </p:spTree>
    <p:extLst>
      <p:ext uri="{BB962C8B-B14F-4D97-AF65-F5344CB8AC3E}">
        <p14:creationId xmlns:p14="http://schemas.microsoft.com/office/powerpoint/2010/main" val="2987068542"/>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4F8FC8A-D9DE-464C-AAB3-0BF16AF2E8C7}"/>
              </a:ext>
            </a:extLst>
          </p:cNvPr>
          <p:cNvSpPr>
            <a:spLocks noGrp="1"/>
          </p:cNvSpPr>
          <p:nvPr>
            <p:ph type="title"/>
          </p:nvPr>
        </p:nvSpPr>
        <p:spPr/>
        <p:txBody>
          <a:bodyPr/>
          <a:lstStyle/>
          <a:p>
            <a:r>
              <a:rPr lang="nl-NL" dirty="0"/>
              <a:t>(4) Legitieme verwerkingsgrond bijzondere persoonsgegevens</a:t>
            </a:r>
          </a:p>
        </p:txBody>
      </p:sp>
      <p:sp>
        <p:nvSpPr>
          <p:cNvPr id="3" name="Tijdelijke aanduiding voor inhoud 2">
            <a:extLst>
              <a:ext uri="{FF2B5EF4-FFF2-40B4-BE49-F238E27FC236}">
                <a16:creationId xmlns:a16="http://schemas.microsoft.com/office/drawing/2014/main" id="{C7E00C73-6C7D-4855-881A-C4F21D8F2837}"/>
              </a:ext>
            </a:extLst>
          </p:cNvPr>
          <p:cNvSpPr>
            <a:spLocks noGrp="1"/>
          </p:cNvSpPr>
          <p:nvPr>
            <p:ph idx="1"/>
          </p:nvPr>
        </p:nvSpPr>
        <p:spPr/>
        <p:txBody>
          <a:bodyPr/>
          <a:lstStyle/>
          <a:p>
            <a:r>
              <a:rPr lang="nl-NL" b="1" dirty="0"/>
              <a:t>(C) Verwerking is nodig voor algemeen belang of publieke taak:</a:t>
            </a:r>
            <a:endParaRPr lang="nl-NL" dirty="0"/>
          </a:p>
          <a:p>
            <a:r>
              <a:rPr lang="nl-NL" u="sng" dirty="0"/>
              <a:t>Zwaarwegend algemeen belang:</a:t>
            </a:r>
            <a:r>
              <a:rPr lang="nl-NL" dirty="0"/>
              <a:t> </a:t>
            </a:r>
          </a:p>
          <a:p>
            <a:r>
              <a:rPr lang="nl-NL" u="sng" dirty="0"/>
              <a:t>Volksgezondheid:</a:t>
            </a:r>
            <a:r>
              <a:rPr lang="nl-NL" dirty="0"/>
              <a:t> </a:t>
            </a:r>
          </a:p>
          <a:p>
            <a:r>
              <a:rPr lang="nl-NL" u="sng" dirty="0"/>
              <a:t>Rechtsvordering of rechtspraak:</a:t>
            </a:r>
            <a:r>
              <a:rPr lang="nl-NL" dirty="0"/>
              <a:t> </a:t>
            </a:r>
          </a:p>
          <a:p>
            <a:r>
              <a:rPr lang="nl-NL" u="sng" dirty="0"/>
              <a:t>Statische analyse en wetenschappelijk onderzoek: </a:t>
            </a:r>
            <a:endParaRPr lang="nl-NL" dirty="0"/>
          </a:p>
        </p:txBody>
      </p:sp>
    </p:spTree>
    <p:extLst>
      <p:ext uri="{BB962C8B-B14F-4D97-AF65-F5344CB8AC3E}">
        <p14:creationId xmlns:p14="http://schemas.microsoft.com/office/powerpoint/2010/main" val="25592693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1. Wat zijn persoonsgegevens?</a:t>
            </a:r>
            <a:endParaRPr lang="en-US" dirty="0"/>
          </a:p>
        </p:txBody>
      </p:sp>
      <p:sp>
        <p:nvSpPr>
          <p:cNvPr id="3" name="Content Placeholder 2"/>
          <p:cNvSpPr>
            <a:spLocks noGrp="1"/>
          </p:cNvSpPr>
          <p:nvPr>
            <p:ph idx="1"/>
          </p:nvPr>
        </p:nvSpPr>
        <p:spPr/>
        <p:txBody>
          <a:bodyPr/>
          <a:lstStyle/>
          <a:p>
            <a:r>
              <a:rPr lang="en-US" dirty="0"/>
              <a:t>1. Direct </a:t>
            </a:r>
            <a:r>
              <a:rPr lang="en-US" dirty="0" err="1"/>
              <a:t>en</a:t>
            </a:r>
            <a:r>
              <a:rPr lang="en-US" dirty="0"/>
              <a:t> indirect </a:t>
            </a:r>
            <a:r>
              <a:rPr lang="en-US" dirty="0" err="1"/>
              <a:t>persoonsgegeven</a:t>
            </a:r>
            <a:endParaRPr lang="en-US" dirty="0"/>
          </a:p>
          <a:p>
            <a:r>
              <a:rPr lang="en-US" dirty="0"/>
              <a:t>2. </a:t>
            </a:r>
            <a:r>
              <a:rPr lang="en-US" dirty="0" err="1"/>
              <a:t>Privé</a:t>
            </a:r>
            <a:r>
              <a:rPr lang="en-US" dirty="0"/>
              <a:t> </a:t>
            </a:r>
            <a:r>
              <a:rPr lang="en-US" dirty="0" err="1"/>
              <a:t>en</a:t>
            </a:r>
            <a:r>
              <a:rPr lang="en-US" dirty="0"/>
              <a:t> </a:t>
            </a:r>
            <a:r>
              <a:rPr lang="en-US" dirty="0" err="1"/>
              <a:t>openbare</a:t>
            </a:r>
            <a:r>
              <a:rPr lang="en-US" dirty="0"/>
              <a:t> </a:t>
            </a:r>
            <a:r>
              <a:rPr lang="en-US" dirty="0" err="1"/>
              <a:t>persoonsgegeven</a:t>
            </a:r>
            <a:endParaRPr lang="en-US" dirty="0"/>
          </a:p>
          <a:p>
            <a:r>
              <a:rPr lang="en-US" dirty="0"/>
              <a:t>3. </a:t>
            </a:r>
            <a:r>
              <a:rPr lang="en-US" dirty="0" err="1"/>
              <a:t>Gevoeling</a:t>
            </a:r>
            <a:r>
              <a:rPr lang="en-US" dirty="0"/>
              <a:t> </a:t>
            </a:r>
            <a:r>
              <a:rPr lang="en-US" dirty="0" err="1"/>
              <a:t>en</a:t>
            </a:r>
            <a:r>
              <a:rPr lang="en-US" dirty="0"/>
              <a:t> </a:t>
            </a:r>
            <a:r>
              <a:rPr lang="en-US" dirty="0" err="1"/>
              <a:t>ongevoelig</a:t>
            </a:r>
            <a:r>
              <a:rPr lang="en-US" dirty="0"/>
              <a:t> </a:t>
            </a:r>
            <a:r>
              <a:rPr lang="en-US" dirty="0" err="1"/>
              <a:t>persoonsgegeven</a:t>
            </a:r>
            <a:endParaRPr lang="en-US" dirty="0"/>
          </a:p>
          <a:p>
            <a:r>
              <a:rPr lang="en-US" dirty="0"/>
              <a:t>4. </a:t>
            </a:r>
            <a:r>
              <a:rPr lang="en-US" dirty="0" err="1"/>
              <a:t>Indentificerende</a:t>
            </a:r>
            <a:r>
              <a:rPr lang="en-US" dirty="0"/>
              <a:t> </a:t>
            </a:r>
            <a:r>
              <a:rPr lang="en-US" dirty="0" err="1"/>
              <a:t>en</a:t>
            </a:r>
            <a:r>
              <a:rPr lang="en-US" dirty="0"/>
              <a:t> </a:t>
            </a:r>
            <a:r>
              <a:rPr lang="en-US" dirty="0" err="1"/>
              <a:t>identificeerbare</a:t>
            </a:r>
            <a:r>
              <a:rPr lang="en-US" dirty="0"/>
              <a:t> </a:t>
            </a:r>
            <a:r>
              <a:rPr lang="en-US" dirty="0" err="1"/>
              <a:t>persoonsgegeven</a:t>
            </a:r>
            <a:endParaRPr lang="en-US" dirty="0"/>
          </a:p>
          <a:p>
            <a:r>
              <a:rPr lang="en-US" dirty="0"/>
              <a:t>5. </a:t>
            </a:r>
            <a:r>
              <a:rPr lang="en-US" dirty="0" err="1"/>
              <a:t>Identificeerbaarheid</a:t>
            </a:r>
            <a:r>
              <a:rPr lang="en-US" dirty="0"/>
              <a:t> </a:t>
            </a:r>
            <a:r>
              <a:rPr lang="en-US" dirty="0" err="1"/>
              <a:t>en</a:t>
            </a:r>
            <a:r>
              <a:rPr lang="en-US" dirty="0"/>
              <a:t> </a:t>
            </a:r>
            <a:r>
              <a:rPr lang="en-US" dirty="0" err="1"/>
              <a:t>individualiseerbaarheid</a:t>
            </a:r>
            <a:endParaRPr lang="en-US" dirty="0"/>
          </a:p>
        </p:txBody>
      </p:sp>
    </p:spTree>
    <p:extLst>
      <p:ext uri="{BB962C8B-B14F-4D97-AF65-F5344CB8AC3E}">
        <p14:creationId xmlns:p14="http://schemas.microsoft.com/office/powerpoint/2010/main" val="1489649540"/>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4342D5D-102E-40FF-9175-AEAD5E63EB82}"/>
              </a:ext>
            </a:extLst>
          </p:cNvPr>
          <p:cNvSpPr>
            <a:spLocks noGrp="1"/>
          </p:cNvSpPr>
          <p:nvPr>
            <p:ph type="title"/>
          </p:nvPr>
        </p:nvSpPr>
        <p:spPr/>
        <p:txBody>
          <a:bodyPr/>
          <a:lstStyle/>
          <a:p>
            <a:r>
              <a:rPr lang="nl-NL" dirty="0"/>
              <a:t>(4) Legitieme verwerkingsgrond bijzondere persoonsgegevens</a:t>
            </a:r>
          </a:p>
        </p:txBody>
      </p:sp>
      <p:sp>
        <p:nvSpPr>
          <p:cNvPr id="3" name="Tijdelijke aanduiding voor inhoud 2">
            <a:extLst>
              <a:ext uri="{FF2B5EF4-FFF2-40B4-BE49-F238E27FC236}">
                <a16:creationId xmlns:a16="http://schemas.microsoft.com/office/drawing/2014/main" id="{F42FDF46-ACCB-4467-8F8C-359334279F90}"/>
              </a:ext>
            </a:extLst>
          </p:cNvPr>
          <p:cNvSpPr>
            <a:spLocks noGrp="1"/>
          </p:cNvSpPr>
          <p:nvPr>
            <p:ph idx="1"/>
          </p:nvPr>
        </p:nvSpPr>
        <p:spPr>
          <a:xfrm>
            <a:off x="680321" y="2336872"/>
            <a:ext cx="9613861" cy="3767899"/>
          </a:xfrm>
        </p:spPr>
        <p:txBody>
          <a:bodyPr>
            <a:normAutofit fontScale="77500" lnSpcReduction="20000"/>
          </a:bodyPr>
          <a:lstStyle/>
          <a:p>
            <a:r>
              <a:rPr lang="nl-NL" dirty="0"/>
              <a:t>2.Lid 1 is niet van toepassing wanneer aan een van de onderstaande voorwaarden is voldaan: </a:t>
            </a:r>
          </a:p>
          <a:p>
            <a:r>
              <a:rPr lang="nl-NL" dirty="0"/>
              <a:t>a) de betrokkene heeft uitdrukkelijke toestemming gegeven voor de verwerking van die persoonsgegevens voor een of meer welbepaalde doeleinden, behalve indien in Unierecht of </a:t>
            </a:r>
            <a:r>
              <a:rPr lang="nl-NL" dirty="0" err="1"/>
              <a:t>lidstatelijk</a:t>
            </a:r>
            <a:r>
              <a:rPr lang="nl-NL" dirty="0"/>
              <a:t> recht is bepaald dat het in lid 1 genoemde verbod niet door de betrokkene kan worden opgeheven; </a:t>
            </a:r>
          </a:p>
          <a:p>
            <a:r>
              <a:rPr lang="nl-NL" dirty="0"/>
              <a:t>b) de verwerking is noodzakelijk met het oog op de uitvoering van verplichtingen en de uitoefening van specifieke rechten van de verwerkingsverantwoordelijke of de betrokkene op het gebied van het arbeidsrecht en het </a:t>
            </a:r>
            <a:r>
              <a:rPr lang="nl-NL" dirty="0" err="1"/>
              <a:t>socialezekerheids</a:t>
            </a:r>
            <a:r>
              <a:rPr lang="nl-NL" dirty="0"/>
              <a:t>- en </a:t>
            </a:r>
            <a:r>
              <a:rPr lang="nl-NL" dirty="0" err="1"/>
              <a:t>socialebeschermingsrecht</a:t>
            </a:r>
            <a:r>
              <a:rPr lang="nl-NL" dirty="0"/>
              <a:t>, voor zover zulks is toegestaan bij Unierecht of </a:t>
            </a:r>
            <a:r>
              <a:rPr lang="nl-NL" dirty="0" err="1"/>
              <a:t>lidstatelijk</a:t>
            </a:r>
            <a:r>
              <a:rPr lang="nl-NL" dirty="0"/>
              <a:t> recht of bij een collectieve overeenkomst op grond van </a:t>
            </a:r>
            <a:r>
              <a:rPr lang="nl-NL" dirty="0" err="1"/>
              <a:t>lidstatelijk</a:t>
            </a:r>
            <a:r>
              <a:rPr lang="nl-NL" dirty="0"/>
              <a:t> recht die passende waarborgen voor de grondrechten en de fundamentele belangen van de betrokkene biedt; </a:t>
            </a:r>
          </a:p>
          <a:p>
            <a:r>
              <a:rPr lang="nl-NL" dirty="0"/>
              <a:t>c) de verwerking is noodzakelijk ter bescherming van de vitale belangen van de betrokkene of van een andere natuurlijke persoon indien de betrokkene fysiek of juridisch niet in staat is zijn toestemming te geven; </a:t>
            </a:r>
          </a:p>
        </p:txBody>
      </p:sp>
    </p:spTree>
    <p:extLst>
      <p:ext uri="{BB962C8B-B14F-4D97-AF65-F5344CB8AC3E}">
        <p14:creationId xmlns:p14="http://schemas.microsoft.com/office/powerpoint/2010/main" val="174077626"/>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4342D5D-102E-40FF-9175-AEAD5E63EB82}"/>
              </a:ext>
            </a:extLst>
          </p:cNvPr>
          <p:cNvSpPr>
            <a:spLocks noGrp="1"/>
          </p:cNvSpPr>
          <p:nvPr>
            <p:ph type="title"/>
          </p:nvPr>
        </p:nvSpPr>
        <p:spPr/>
        <p:txBody>
          <a:bodyPr/>
          <a:lstStyle/>
          <a:p>
            <a:r>
              <a:rPr lang="nl-NL" dirty="0"/>
              <a:t>(4) Legitieme verwerkingsgrond bijzondere persoonsgegevens</a:t>
            </a:r>
          </a:p>
        </p:txBody>
      </p:sp>
      <p:sp>
        <p:nvSpPr>
          <p:cNvPr id="3" name="Tijdelijke aanduiding voor inhoud 2">
            <a:extLst>
              <a:ext uri="{FF2B5EF4-FFF2-40B4-BE49-F238E27FC236}">
                <a16:creationId xmlns:a16="http://schemas.microsoft.com/office/drawing/2014/main" id="{F42FDF46-ACCB-4467-8F8C-359334279F90}"/>
              </a:ext>
            </a:extLst>
          </p:cNvPr>
          <p:cNvSpPr>
            <a:spLocks noGrp="1"/>
          </p:cNvSpPr>
          <p:nvPr>
            <p:ph idx="1"/>
          </p:nvPr>
        </p:nvSpPr>
        <p:spPr/>
        <p:txBody>
          <a:bodyPr>
            <a:normAutofit fontScale="85000" lnSpcReduction="10000"/>
          </a:bodyPr>
          <a:lstStyle/>
          <a:p>
            <a:r>
              <a:rPr lang="nl-NL" dirty="0"/>
              <a:t>d) de verwerking wordt verricht door een stichting, een vereniging of een andere instantie zonder winstoogmerk die op politiek, levensbeschouwelijk, godsdienstig of vakbondsgebied werkzaam is, in het kader van haar gerechtvaardigde activiteiten en met passende waarborgen, mits de verwerking uitsluitend betrekking heeft op de leden of de voormalige leden van de instantie of op personen die in verband met haar doeleinden regelmatig contact met haar onderhouden, en de persoonsgegevens niet zonder de toestemming van de betrokkenen buiten die instantie worden verstrekt; </a:t>
            </a:r>
          </a:p>
          <a:p>
            <a:r>
              <a:rPr lang="nl-NL" dirty="0"/>
              <a:t>e) de verwerking heeft betrekking op persoonsgegevens die kennelijk door de betrokkene openbaar zijn gemaakt; </a:t>
            </a:r>
          </a:p>
          <a:p>
            <a:r>
              <a:rPr lang="nl-NL" dirty="0"/>
              <a:t>f) de verwerking is noodzakelijk voor de instelling, uitoefening of onderbouwing van een rechtsvordering of wanneer gerechten handelen in het kader van hun rechtsbevoegdheid; </a:t>
            </a:r>
          </a:p>
        </p:txBody>
      </p:sp>
    </p:spTree>
    <p:extLst>
      <p:ext uri="{BB962C8B-B14F-4D97-AF65-F5344CB8AC3E}">
        <p14:creationId xmlns:p14="http://schemas.microsoft.com/office/powerpoint/2010/main" val="1730491416"/>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4342D5D-102E-40FF-9175-AEAD5E63EB82}"/>
              </a:ext>
            </a:extLst>
          </p:cNvPr>
          <p:cNvSpPr>
            <a:spLocks noGrp="1"/>
          </p:cNvSpPr>
          <p:nvPr>
            <p:ph type="title"/>
          </p:nvPr>
        </p:nvSpPr>
        <p:spPr/>
        <p:txBody>
          <a:bodyPr/>
          <a:lstStyle/>
          <a:p>
            <a:r>
              <a:rPr lang="nl-NL" dirty="0"/>
              <a:t>(4) Legitieme verwerkingsgrond bijzondere persoonsgegevens</a:t>
            </a:r>
          </a:p>
        </p:txBody>
      </p:sp>
      <p:sp>
        <p:nvSpPr>
          <p:cNvPr id="3" name="Tijdelijke aanduiding voor inhoud 2">
            <a:extLst>
              <a:ext uri="{FF2B5EF4-FFF2-40B4-BE49-F238E27FC236}">
                <a16:creationId xmlns:a16="http://schemas.microsoft.com/office/drawing/2014/main" id="{F42FDF46-ACCB-4467-8F8C-359334279F90}"/>
              </a:ext>
            </a:extLst>
          </p:cNvPr>
          <p:cNvSpPr>
            <a:spLocks noGrp="1"/>
          </p:cNvSpPr>
          <p:nvPr>
            <p:ph idx="1"/>
          </p:nvPr>
        </p:nvSpPr>
        <p:spPr/>
        <p:txBody>
          <a:bodyPr>
            <a:normAutofit fontScale="85000" lnSpcReduction="20000"/>
          </a:bodyPr>
          <a:lstStyle/>
          <a:p>
            <a:r>
              <a:rPr lang="nl-NL" dirty="0"/>
              <a:t>g) de verwerking is noodzakelijk om redenen van zwaarwegend algemeen belang, op grond van Unierecht of </a:t>
            </a:r>
            <a:r>
              <a:rPr lang="nl-NL" dirty="0" err="1"/>
              <a:t>lidstatelijk</a:t>
            </a:r>
            <a:r>
              <a:rPr lang="nl-NL" dirty="0"/>
              <a:t> recht, waarbij de evenredigheid met het nagestreefde doel wordt gewaarborgd, de wezenlijke inhoud van het recht op bescherming van persoonsgegevens wordt geëerbiedigd en passende en specifieke maatregelen worden getroffen ter bescherming van de grondrechten en de fundamentele belangen van de betrokkene; </a:t>
            </a:r>
          </a:p>
          <a:p>
            <a:r>
              <a:rPr lang="nl-NL" dirty="0"/>
              <a:t>h) de verwerking is noodzakelijk voor doeleinden van preventieve of arbeidsgeneeskunde, voor de beoordeling van de arbeidsgeschiktheid van de werknemer, medische diagnosen, het verstrekken van gezondheidszorg of sociale diensten of behandelingen dan wel het beheren van gezondheidszorgstelsels en -diensten of sociale stelsels en diensten, op grond van Unierecht of </a:t>
            </a:r>
            <a:r>
              <a:rPr lang="nl-NL" dirty="0" err="1"/>
              <a:t>lidstatelijk</a:t>
            </a:r>
            <a:r>
              <a:rPr lang="nl-NL" dirty="0"/>
              <a:t> recht, of uit hoofde van een overeenkomst met een gezondheidswerker en behoudens de in lid 3 genoemde voorwaarden en waarborgen; </a:t>
            </a:r>
          </a:p>
        </p:txBody>
      </p:sp>
    </p:spTree>
    <p:extLst>
      <p:ext uri="{BB962C8B-B14F-4D97-AF65-F5344CB8AC3E}">
        <p14:creationId xmlns:p14="http://schemas.microsoft.com/office/powerpoint/2010/main" val="1542578273"/>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4342D5D-102E-40FF-9175-AEAD5E63EB82}"/>
              </a:ext>
            </a:extLst>
          </p:cNvPr>
          <p:cNvSpPr>
            <a:spLocks noGrp="1"/>
          </p:cNvSpPr>
          <p:nvPr>
            <p:ph type="title"/>
          </p:nvPr>
        </p:nvSpPr>
        <p:spPr/>
        <p:txBody>
          <a:bodyPr/>
          <a:lstStyle/>
          <a:p>
            <a:r>
              <a:rPr lang="nl-NL" dirty="0"/>
              <a:t>(4) Legitieme verwerkingsgrond bijzondere persoonsgegevens</a:t>
            </a:r>
          </a:p>
        </p:txBody>
      </p:sp>
      <p:sp>
        <p:nvSpPr>
          <p:cNvPr id="3" name="Tijdelijke aanduiding voor inhoud 2">
            <a:extLst>
              <a:ext uri="{FF2B5EF4-FFF2-40B4-BE49-F238E27FC236}">
                <a16:creationId xmlns:a16="http://schemas.microsoft.com/office/drawing/2014/main" id="{F42FDF46-ACCB-4467-8F8C-359334279F90}"/>
              </a:ext>
            </a:extLst>
          </p:cNvPr>
          <p:cNvSpPr>
            <a:spLocks noGrp="1"/>
          </p:cNvSpPr>
          <p:nvPr>
            <p:ph idx="1"/>
          </p:nvPr>
        </p:nvSpPr>
        <p:spPr/>
        <p:txBody>
          <a:bodyPr>
            <a:normAutofit fontScale="85000" lnSpcReduction="20000"/>
          </a:bodyPr>
          <a:lstStyle/>
          <a:p>
            <a:r>
              <a:rPr lang="nl-NL" dirty="0"/>
              <a:t>i) de verwerking is noodzakelijk om redenen van algemeen belang op het gebied van de volksgezondheid, zoals bescherming tegen ernstige grensoverschrijdende gevaren voor de gezondheid of het waarborgen van hoge normen inzake kwaliteit en veiligheid van de gezondheidszorg en van geneesmiddelen of medische hulpmiddelen, op grond van Unierecht of </a:t>
            </a:r>
            <a:r>
              <a:rPr lang="nl-NL" dirty="0" err="1"/>
              <a:t>lidstatelijk</a:t>
            </a:r>
            <a:r>
              <a:rPr lang="nl-NL" dirty="0"/>
              <a:t> recht waarin passende en specifieke maatregelen zijn opgenomen ter bescherming van de rechten en vrijheden van de betrokkene, met name van het beroepsgeheim; </a:t>
            </a:r>
          </a:p>
          <a:p>
            <a:r>
              <a:rPr lang="nl-NL" dirty="0"/>
              <a:t>j) de verwerking is noodzakelijk met het oog op archivering in het algemeen belang, wetenschappelijk of historisch onderzoek of statistische doeleinden overeenkomstig artikel 89, lid 1, op grond van Unierecht of </a:t>
            </a:r>
            <a:r>
              <a:rPr lang="nl-NL" dirty="0" err="1"/>
              <a:t>lidstatelijk</a:t>
            </a:r>
            <a:r>
              <a:rPr lang="nl-NL" dirty="0"/>
              <a:t> recht, waarbij de evenredigheid met het nagestreefde doel wordt gewaarborgd, de wezenlijke inhoud van het recht op bescherming van persoonsgegevens wordt geëerbiedigd en passende en specifieke maatregelen worden getroffen ter bescherming van de grondrechten en de belangen van de betrokkene. </a:t>
            </a:r>
          </a:p>
        </p:txBody>
      </p:sp>
    </p:spTree>
    <p:extLst>
      <p:ext uri="{BB962C8B-B14F-4D97-AF65-F5344CB8AC3E}">
        <p14:creationId xmlns:p14="http://schemas.microsoft.com/office/powerpoint/2010/main" val="259116450"/>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4342D5D-102E-40FF-9175-AEAD5E63EB82}"/>
              </a:ext>
            </a:extLst>
          </p:cNvPr>
          <p:cNvSpPr>
            <a:spLocks noGrp="1"/>
          </p:cNvSpPr>
          <p:nvPr>
            <p:ph type="title"/>
          </p:nvPr>
        </p:nvSpPr>
        <p:spPr/>
        <p:txBody>
          <a:bodyPr/>
          <a:lstStyle/>
          <a:p>
            <a:r>
              <a:rPr lang="nl-NL" dirty="0"/>
              <a:t>(4) Legitieme verwerkingsgrond bijzondere persoonsgegevens</a:t>
            </a:r>
          </a:p>
        </p:txBody>
      </p:sp>
      <p:sp>
        <p:nvSpPr>
          <p:cNvPr id="3" name="Tijdelijke aanduiding voor inhoud 2">
            <a:extLst>
              <a:ext uri="{FF2B5EF4-FFF2-40B4-BE49-F238E27FC236}">
                <a16:creationId xmlns:a16="http://schemas.microsoft.com/office/drawing/2014/main" id="{F42FDF46-ACCB-4467-8F8C-359334279F90}"/>
              </a:ext>
            </a:extLst>
          </p:cNvPr>
          <p:cNvSpPr>
            <a:spLocks noGrp="1"/>
          </p:cNvSpPr>
          <p:nvPr>
            <p:ph idx="1"/>
          </p:nvPr>
        </p:nvSpPr>
        <p:spPr/>
        <p:txBody>
          <a:bodyPr>
            <a:normAutofit fontScale="92500" lnSpcReduction="10000"/>
          </a:bodyPr>
          <a:lstStyle/>
          <a:p>
            <a:r>
              <a:rPr lang="nl-NL" dirty="0"/>
              <a:t>3.De in lid 1 bedoelde persoonsgegevens mogen worden verwerkt voor de in lid 2, punt h), genoemde doeleinden wanneer die gegevens worden verwerkt door of onder de verantwoordelijkheid van een beroepsbeoefenaar die krachtens Unierecht of </a:t>
            </a:r>
            <a:r>
              <a:rPr lang="nl-NL" dirty="0" err="1"/>
              <a:t>lidstatelijk</a:t>
            </a:r>
            <a:r>
              <a:rPr lang="nl-NL" dirty="0"/>
              <a:t> recht of krachtens door nationale bevoegde instanties vastgestelde regels aan het beroepsgeheim is gebonden, of door een andere persoon die eveneens krachtens Unierecht of </a:t>
            </a:r>
            <a:r>
              <a:rPr lang="nl-NL" dirty="0" err="1"/>
              <a:t>lidstatelijk</a:t>
            </a:r>
            <a:r>
              <a:rPr lang="nl-NL" dirty="0"/>
              <a:t> recht of krachtens door nationale bevoegde instanties vastgestelde regels tot geheimhouding is gehouden. </a:t>
            </a:r>
          </a:p>
          <a:p>
            <a:r>
              <a:rPr lang="nl-NL" dirty="0"/>
              <a:t>4.De lidstaten kunnen bijkomende voorwaarden, waaronder beperkingen, met betrekking tot de verwerking van genetische gegevens, biometrische gegevens of gegevens over gezondheid handhaven of invoeren. </a:t>
            </a:r>
          </a:p>
        </p:txBody>
      </p:sp>
    </p:spTree>
    <p:extLst>
      <p:ext uri="{BB962C8B-B14F-4D97-AF65-F5344CB8AC3E}">
        <p14:creationId xmlns:p14="http://schemas.microsoft.com/office/powerpoint/2010/main" val="121797790"/>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4342D5D-102E-40FF-9175-AEAD5E63EB82}"/>
              </a:ext>
            </a:extLst>
          </p:cNvPr>
          <p:cNvSpPr>
            <a:spLocks noGrp="1"/>
          </p:cNvSpPr>
          <p:nvPr>
            <p:ph type="title"/>
          </p:nvPr>
        </p:nvSpPr>
        <p:spPr/>
        <p:txBody>
          <a:bodyPr/>
          <a:lstStyle/>
          <a:p>
            <a:r>
              <a:rPr lang="nl-NL" dirty="0"/>
              <a:t>(4) Legitieme verwerkingsgrond bijzondere persoonsgegevens</a:t>
            </a:r>
          </a:p>
        </p:txBody>
      </p:sp>
      <p:sp>
        <p:nvSpPr>
          <p:cNvPr id="3" name="Tijdelijke aanduiding voor inhoud 2">
            <a:extLst>
              <a:ext uri="{FF2B5EF4-FFF2-40B4-BE49-F238E27FC236}">
                <a16:creationId xmlns:a16="http://schemas.microsoft.com/office/drawing/2014/main" id="{F42FDF46-ACCB-4467-8F8C-359334279F90}"/>
              </a:ext>
            </a:extLst>
          </p:cNvPr>
          <p:cNvSpPr>
            <a:spLocks noGrp="1"/>
          </p:cNvSpPr>
          <p:nvPr>
            <p:ph idx="1"/>
          </p:nvPr>
        </p:nvSpPr>
        <p:spPr/>
        <p:txBody>
          <a:bodyPr>
            <a:normAutofit fontScale="85000" lnSpcReduction="20000"/>
          </a:bodyPr>
          <a:lstStyle/>
          <a:p>
            <a:r>
              <a:rPr lang="nl-NL" dirty="0"/>
              <a:t>i) de verwerking is noodzakelijk om redenen van algemeen belang op het gebied van de volksgezondheid, zoals bescherming tegen ernstige grensoverschrijdende gevaren voor de gezondheid of het waarborgen van hoge normen inzake kwaliteit en veiligheid van de gezondheidszorg en van geneesmiddelen of medische hulpmiddelen, op grond van Unierecht of </a:t>
            </a:r>
            <a:r>
              <a:rPr lang="nl-NL" dirty="0" err="1"/>
              <a:t>lidstatelijk</a:t>
            </a:r>
            <a:r>
              <a:rPr lang="nl-NL" dirty="0"/>
              <a:t> recht waarin passende en specifieke maatregelen zijn opgenomen ter bescherming van de rechten en vrijheden van de betrokkene, met name van het beroepsgeheim; </a:t>
            </a:r>
          </a:p>
          <a:p>
            <a:r>
              <a:rPr lang="nl-NL" dirty="0"/>
              <a:t>j) de verwerking is noodzakelijk met het oog op archivering in het algemeen belang, wetenschappelijk of historisch onderzoek of statistische doeleinden overeenkomstig artikel 89, lid 1, op grond van Unierecht of </a:t>
            </a:r>
            <a:r>
              <a:rPr lang="nl-NL" dirty="0" err="1"/>
              <a:t>lidstatelijk</a:t>
            </a:r>
            <a:r>
              <a:rPr lang="nl-NL" dirty="0"/>
              <a:t> recht, waarbij de evenredigheid met het nagestreefde doel wordt gewaarborgd, de wezenlijke inhoud van het recht op bescherming van persoonsgegevens wordt geëerbiedigd en passende en specifieke maatregelen worden getroffen ter bescherming van de grondrechten en de belangen van de betrokkene. </a:t>
            </a:r>
          </a:p>
        </p:txBody>
      </p:sp>
    </p:spTree>
    <p:extLst>
      <p:ext uri="{BB962C8B-B14F-4D97-AF65-F5344CB8AC3E}">
        <p14:creationId xmlns:p14="http://schemas.microsoft.com/office/powerpoint/2010/main" val="3930778209"/>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F9FB9C4-7F50-4E36-BD35-430528AC1199}"/>
              </a:ext>
            </a:extLst>
          </p:cNvPr>
          <p:cNvSpPr>
            <a:spLocks noGrp="1"/>
          </p:cNvSpPr>
          <p:nvPr>
            <p:ph type="title"/>
          </p:nvPr>
        </p:nvSpPr>
        <p:spPr/>
        <p:txBody>
          <a:bodyPr/>
          <a:lstStyle/>
          <a:p>
            <a:r>
              <a:rPr lang="nl-NL" dirty="0"/>
              <a:t>(5) Legitieme </a:t>
            </a:r>
            <a:r>
              <a:rPr lang="nl-NL" dirty="0" err="1"/>
              <a:t>gegevensdoovoer</a:t>
            </a:r>
            <a:endParaRPr lang="nl-NL" dirty="0"/>
          </a:p>
        </p:txBody>
      </p:sp>
      <p:sp>
        <p:nvSpPr>
          <p:cNvPr id="3" name="Tijdelijke aanduiding voor inhoud 2">
            <a:extLst>
              <a:ext uri="{FF2B5EF4-FFF2-40B4-BE49-F238E27FC236}">
                <a16:creationId xmlns:a16="http://schemas.microsoft.com/office/drawing/2014/main" id="{84BC48A8-CA22-4DF9-9F5C-EE36384E9599}"/>
              </a:ext>
            </a:extLst>
          </p:cNvPr>
          <p:cNvSpPr>
            <a:spLocks noGrp="1"/>
          </p:cNvSpPr>
          <p:nvPr>
            <p:ph idx="1"/>
          </p:nvPr>
        </p:nvSpPr>
        <p:spPr>
          <a:xfrm>
            <a:off x="680321" y="2006600"/>
            <a:ext cx="9613861" cy="4533899"/>
          </a:xfrm>
        </p:spPr>
        <p:txBody>
          <a:bodyPr>
            <a:normAutofit fontScale="77500" lnSpcReduction="20000"/>
          </a:bodyPr>
          <a:lstStyle/>
          <a:p>
            <a:r>
              <a:rPr lang="nl-NL" i="1" dirty="0"/>
              <a:t>Artikel 4 </a:t>
            </a:r>
            <a:r>
              <a:rPr lang="nl-NL" b="1" dirty="0"/>
              <a:t>Definities </a:t>
            </a:r>
            <a:r>
              <a:rPr lang="nl-NL" dirty="0"/>
              <a:t>Voor de toepassing van deze verordening wordt verstaan onder: </a:t>
            </a:r>
          </a:p>
          <a:p>
            <a:r>
              <a:rPr lang="nl-NL" dirty="0"/>
              <a:t>16) „hoofdvestiging”: a) met betrekking tot een verwerkingsverantwoordelijke die vestigingen heeft in meer dan één lidstaat, de plaats waar zijn centrale administratie in de Unie is gelegen, tenzij de beslissingen over de doelstellingen van en de middelen voor de verwerking van persoonsgegevens worden genomen in een andere vestiging van de verwerkingsverantwoordelijke die zich eveneens in de Unie bevindt, en die tevens gemachtigd is die beslissingen uit te voeren, in welk geval de vestiging waar die beslissingen worden genomen als de hoofdvestiging wordt beschouwd; b) met betrekking tot een verwerker die vestigingen in meer dan één lidstaat heeft, de plaats waar zijn centrale administratie in de Unie is gelegen of, wanneer de verwerker geen centrale administratie in de Unie heeft, de vestiging van de verwerker in de Unie waar de voornaamste verwerkingsactiviteiten in het kader van de activiteiten van een vestiging van de verwerker plaatsvinden, voor zover op de verwerker krachtens deze verordening specifieke verplichtingen rusten; </a:t>
            </a:r>
          </a:p>
          <a:p>
            <a:r>
              <a:rPr lang="nl-NL" dirty="0"/>
              <a:t>17) „</a:t>
            </a:r>
            <a:r>
              <a:rPr lang="nl-NL" dirty="0" err="1"/>
              <a:t>vertegenwoordiger”:een</a:t>
            </a:r>
            <a:r>
              <a:rPr lang="nl-NL" dirty="0"/>
              <a:t> in de Unie gevestigde natuurlijke persoon of rechtspersoon die uit hoofde van artikel 27 schriftelijk door de verwerkingsverantwoordelijke of de verwerker is aangewezen om de verwerkingsverantwoordelijke of de verwerker te vertegenwoordigen in verband met hun respectieve verplichtingen krachtens deze verordening; </a:t>
            </a:r>
          </a:p>
        </p:txBody>
      </p:sp>
    </p:spTree>
    <p:extLst>
      <p:ext uri="{BB962C8B-B14F-4D97-AF65-F5344CB8AC3E}">
        <p14:creationId xmlns:p14="http://schemas.microsoft.com/office/powerpoint/2010/main" val="2913696839"/>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F9FB9C4-7F50-4E36-BD35-430528AC1199}"/>
              </a:ext>
            </a:extLst>
          </p:cNvPr>
          <p:cNvSpPr>
            <a:spLocks noGrp="1"/>
          </p:cNvSpPr>
          <p:nvPr>
            <p:ph type="title"/>
          </p:nvPr>
        </p:nvSpPr>
        <p:spPr/>
        <p:txBody>
          <a:bodyPr/>
          <a:lstStyle/>
          <a:p>
            <a:r>
              <a:rPr lang="nl-NL" dirty="0"/>
              <a:t>(5) Legitieme </a:t>
            </a:r>
            <a:r>
              <a:rPr lang="nl-NL" dirty="0" err="1"/>
              <a:t>gegevensdoovoer</a:t>
            </a:r>
            <a:endParaRPr lang="nl-NL" dirty="0"/>
          </a:p>
        </p:txBody>
      </p:sp>
      <p:sp>
        <p:nvSpPr>
          <p:cNvPr id="3" name="Tijdelijke aanduiding voor inhoud 2">
            <a:extLst>
              <a:ext uri="{FF2B5EF4-FFF2-40B4-BE49-F238E27FC236}">
                <a16:creationId xmlns:a16="http://schemas.microsoft.com/office/drawing/2014/main" id="{84BC48A8-CA22-4DF9-9F5C-EE36384E9599}"/>
              </a:ext>
            </a:extLst>
          </p:cNvPr>
          <p:cNvSpPr>
            <a:spLocks noGrp="1"/>
          </p:cNvSpPr>
          <p:nvPr>
            <p:ph idx="1"/>
          </p:nvPr>
        </p:nvSpPr>
        <p:spPr/>
        <p:txBody>
          <a:bodyPr>
            <a:normAutofit fontScale="77500" lnSpcReduction="20000"/>
          </a:bodyPr>
          <a:lstStyle/>
          <a:p>
            <a:r>
              <a:rPr lang="nl-NL" i="1" dirty="0"/>
              <a:t>Artikel 4 </a:t>
            </a:r>
            <a:r>
              <a:rPr lang="nl-NL" b="1" dirty="0"/>
              <a:t>Definities </a:t>
            </a:r>
            <a:r>
              <a:rPr lang="nl-NL" dirty="0"/>
              <a:t>Voor de toepassing van deze verordening wordt verstaan onder: </a:t>
            </a:r>
          </a:p>
          <a:p>
            <a:r>
              <a:rPr lang="nl-NL" dirty="0"/>
              <a:t>18) „</a:t>
            </a:r>
            <a:r>
              <a:rPr lang="nl-NL" dirty="0" err="1"/>
              <a:t>onderneming”:een</a:t>
            </a:r>
            <a:r>
              <a:rPr lang="nl-NL" dirty="0"/>
              <a:t> natuurlijke persoon of rechtspersoon die een economische activiteit uitoefent, ongeacht de rechtsvorm ervan, met inbegrip van maatschappen en persoonsvennootschappen of verenigingen die regelmatig een economische activiteit uitoefenen; </a:t>
            </a:r>
          </a:p>
          <a:p>
            <a:r>
              <a:rPr lang="nl-NL" dirty="0"/>
              <a:t>19) „</a:t>
            </a:r>
            <a:r>
              <a:rPr lang="nl-NL" dirty="0" err="1"/>
              <a:t>concern”:een</a:t>
            </a:r>
            <a:r>
              <a:rPr lang="nl-NL" dirty="0"/>
              <a:t> onderneming die zeggenschap uitoefent en de ondernemingen waarover die zeggenschap wordt uitgeoefend; </a:t>
            </a:r>
          </a:p>
          <a:p>
            <a:r>
              <a:rPr lang="nl-NL" dirty="0"/>
              <a:t>20) „bindende </a:t>
            </a:r>
            <a:r>
              <a:rPr lang="nl-NL" dirty="0" err="1"/>
              <a:t>bedrijfsvoorschriften”:beleid</a:t>
            </a:r>
            <a:r>
              <a:rPr lang="nl-NL" dirty="0"/>
              <a:t> inzake de bescherming van persoonsgegevens dat een op het grondgebied van een lidstaat gevestigde verwerkingsverantwoordelijke of verwerker voert met betrekking tot de doorgifte of reeksen van doorgiften van persoonsgegevens aan een verwerkingsverantwoordelijke of verwerker in een of meer derde landen binnen een concern of een groepering van ondernemingen die gezamenlijk een economische activiteit uitoefenen; </a:t>
            </a:r>
          </a:p>
          <a:p>
            <a:endParaRPr lang="nl-NL" dirty="0"/>
          </a:p>
        </p:txBody>
      </p:sp>
    </p:spTree>
    <p:extLst>
      <p:ext uri="{BB962C8B-B14F-4D97-AF65-F5344CB8AC3E}">
        <p14:creationId xmlns:p14="http://schemas.microsoft.com/office/powerpoint/2010/main" val="430972754"/>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F9FB9C4-7F50-4E36-BD35-430528AC1199}"/>
              </a:ext>
            </a:extLst>
          </p:cNvPr>
          <p:cNvSpPr>
            <a:spLocks noGrp="1"/>
          </p:cNvSpPr>
          <p:nvPr>
            <p:ph type="title"/>
          </p:nvPr>
        </p:nvSpPr>
        <p:spPr/>
        <p:txBody>
          <a:bodyPr/>
          <a:lstStyle/>
          <a:p>
            <a:r>
              <a:rPr lang="nl-NL" dirty="0"/>
              <a:t>(5) Legitieme </a:t>
            </a:r>
            <a:r>
              <a:rPr lang="nl-NL" dirty="0" err="1"/>
              <a:t>gegevensdoovoer</a:t>
            </a:r>
            <a:endParaRPr lang="nl-NL" dirty="0"/>
          </a:p>
        </p:txBody>
      </p:sp>
      <p:sp>
        <p:nvSpPr>
          <p:cNvPr id="3" name="Tijdelijke aanduiding voor inhoud 2">
            <a:extLst>
              <a:ext uri="{FF2B5EF4-FFF2-40B4-BE49-F238E27FC236}">
                <a16:creationId xmlns:a16="http://schemas.microsoft.com/office/drawing/2014/main" id="{84BC48A8-CA22-4DF9-9F5C-EE36384E9599}"/>
              </a:ext>
            </a:extLst>
          </p:cNvPr>
          <p:cNvSpPr>
            <a:spLocks noGrp="1"/>
          </p:cNvSpPr>
          <p:nvPr>
            <p:ph idx="1"/>
          </p:nvPr>
        </p:nvSpPr>
        <p:spPr/>
        <p:txBody>
          <a:bodyPr>
            <a:normAutofit fontScale="85000" lnSpcReduction="20000"/>
          </a:bodyPr>
          <a:lstStyle/>
          <a:p>
            <a:r>
              <a:rPr lang="nl-NL" i="1" dirty="0"/>
              <a:t>HOOFDSTUK V </a:t>
            </a:r>
            <a:r>
              <a:rPr lang="nl-NL" b="1" i="1" dirty="0"/>
              <a:t>Doorgiften van persoonsgegevens aan derde landen of internationale organisaties </a:t>
            </a:r>
          </a:p>
          <a:p>
            <a:r>
              <a:rPr lang="nl-NL" i="1" dirty="0"/>
              <a:t>Artikel 44 </a:t>
            </a:r>
            <a:r>
              <a:rPr lang="nl-NL" b="1" dirty="0"/>
              <a:t>Algemeen beginsel inzake doorgiften </a:t>
            </a:r>
          </a:p>
          <a:p>
            <a:r>
              <a:rPr lang="nl-NL" dirty="0"/>
              <a:t>Persoonsgegevens die worden verwerkt of die zijn bestemd om na doorgifte aan een derde land of een internationale organisatie te worden verwerkt, mogen slechts worden doorgegeven indien, onverminderd de overige bepalingen van deze verordening, de verwerkingsverantwoordelijke en de verwerker aan de in dit hoofdstuk neergelegde voorwaarden hebben voldaan; dit geldt ook voor verdere doorgiften van persoonsgegevens vanuit het derde land of een internationale organisatie aan een ander derde land of een andere internationale organisatie. Alle bepalingen van dit hoofdstuk worden toegepast opdat het door deze verordening voor natuurlijke personen gewaarborgde beschermingsniveau niet wordt ondermijnd. 4.5.2016 L 119/60 Publicatieblad van de Europese Unie NL </a:t>
            </a:r>
          </a:p>
        </p:txBody>
      </p:sp>
    </p:spTree>
    <p:extLst>
      <p:ext uri="{BB962C8B-B14F-4D97-AF65-F5344CB8AC3E}">
        <p14:creationId xmlns:p14="http://schemas.microsoft.com/office/powerpoint/2010/main" val="2635942549"/>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F9FB9C4-7F50-4E36-BD35-430528AC1199}"/>
              </a:ext>
            </a:extLst>
          </p:cNvPr>
          <p:cNvSpPr>
            <a:spLocks noGrp="1"/>
          </p:cNvSpPr>
          <p:nvPr>
            <p:ph type="title"/>
          </p:nvPr>
        </p:nvSpPr>
        <p:spPr/>
        <p:txBody>
          <a:bodyPr/>
          <a:lstStyle/>
          <a:p>
            <a:r>
              <a:rPr lang="nl-NL" dirty="0"/>
              <a:t>(5) Legitieme </a:t>
            </a:r>
            <a:r>
              <a:rPr lang="nl-NL" dirty="0" err="1"/>
              <a:t>gegevensdoovoer</a:t>
            </a:r>
            <a:endParaRPr lang="nl-NL" dirty="0"/>
          </a:p>
        </p:txBody>
      </p:sp>
      <p:sp>
        <p:nvSpPr>
          <p:cNvPr id="3" name="Tijdelijke aanduiding voor inhoud 2">
            <a:extLst>
              <a:ext uri="{FF2B5EF4-FFF2-40B4-BE49-F238E27FC236}">
                <a16:creationId xmlns:a16="http://schemas.microsoft.com/office/drawing/2014/main" id="{84BC48A8-CA22-4DF9-9F5C-EE36384E9599}"/>
              </a:ext>
            </a:extLst>
          </p:cNvPr>
          <p:cNvSpPr>
            <a:spLocks noGrp="1"/>
          </p:cNvSpPr>
          <p:nvPr>
            <p:ph idx="1"/>
          </p:nvPr>
        </p:nvSpPr>
        <p:spPr/>
        <p:txBody>
          <a:bodyPr/>
          <a:lstStyle/>
          <a:p>
            <a:r>
              <a:rPr lang="nl-NL" dirty="0"/>
              <a:t>1. Adequaatheidsbesluit</a:t>
            </a:r>
          </a:p>
          <a:p>
            <a:r>
              <a:rPr lang="nl-NL" dirty="0"/>
              <a:t>2. Passende waarborgen</a:t>
            </a:r>
          </a:p>
          <a:p>
            <a:r>
              <a:rPr lang="nl-NL" dirty="0"/>
              <a:t>3. Uitzonderingen</a:t>
            </a:r>
          </a:p>
        </p:txBody>
      </p:sp>
    </p:spTree>
    <p:extLst>
      <p:ext uri="{BB962C8B-B14F-4D97-AF65-F5344CB8AC3E}">
        <p14:creationId xmlns:p14="http://schemas.microsoft.com/office/powerpoint/2010/main" val="14061914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1. Wat zijn persoonsgegevens?</a:t>
            </a:r>
            <a:endParaRPr lang="en-US" dirty="0"/>
          </a:p>
        </p:txBody>
      </p:sp>
      <p:sp>
        <p:nvSpPr>
          <p:cNvPr id="3" name="Content Placeholder 2"/>
          <p:cNvSpPr>
            <a:spLocks noGrp="1"/>
          </p:cNvSpPr>
          <p:nvPr>
            <p:ph idx="1"/>
          </p:nvPr>
        </p:nvSpPr>
        <p:spPr/>
        <p:txBody>
          <a:bodyPr/>
          <a:lstStyle/>
          <a:p>
            <a:r>
              <a:rPr lang="en-US" dirty="0" err="1"/>
              <a:t>Encryptie</a:t>
            </a:r>
            <a:endParaRPr lang="en-US" dirty="0"/>
          </a:p>
          <a:p>
            <a:r>
              <a:rPr lang="en-US" dirty="0" err="1"/>
              <a:t>Pseudonimiseren</a:t>
            </a:r>
            <a:endParaRPr lang="en-US" dirty="0"/>
          </a:p>
          <a:p>
            <a:r>
              <a:rPr lang="en-US" dirty="0" err="1"/>
              <a:t>Anonimiseren</a:t>
            </a:r>
            <a:endParaRPr lang="en-US" dirty="0"/>
          </a:p>
          <a:p>
            <a:r>
              <a:rPr lang="en-US" dirty="0" err="1"/>
              <a:t>Aggregeren</a:t>
            </a:r>
            <a:endParaRPr lang="en-US" dirty="0"/>
          </a:p>
          <a:p>
            <a:endParaRPr lang="en-US" dirty="0"/>
          </a:p>
        </p:txBody>
      </p:sp>
    </p:spTree>
    <p:extLst>
      <p:ext uri="{BB962C8B-B14F-4D97-AF65-F5344CB8AC3E}">
        <p14:creationId xmlns:p14="http://schemas.microsoft.com/office/powerpoint/2010/main" val="3765098389"/>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F9FB9C4-7F50-4E36-BD35-430528AC1199}"/>
              </a:ext>
            </a:extLst>
          </p:cNvPr>
          <p:cNvSpPr>
            <a:spLocks noGrp="1"/>
          </p:cNvSpPr>
          <p:nvPr>
            <p:ph type="title"/>
          </p:nvPr>
        </p:nvSpPr>
        <p:spPr/>
        <p:txBody>
          <a:bodyPr/>
          <a:lstStyle/>
          <a:p>
            <a:r>
              <a:rPr lang="nl-NL" dirty="0"/>
              <a:t>(5) Legitieme </a:t>
            </a:r>
            <a:r>
              <a:rPr lang="nl-NL" dirty="0" err="1"/>
              <a:t>gegevensdoovoer</a:t>
            </a:r>
            <a:endParaRPr lang="nl-NL" dirty="0"/>
          </a:p>
        </p:txBody>
      </p:sp>
      <p:sp>
        <p:nvSpPr>
          <p:cNvPr id="3" name="Tijdelijke aanduiding voor inhoud 2">
            <a:extLst>
              <a:ext uri="{FF2B5EF4-FFF2-40B4-BE49-F238E27FC236}">
                <a16:creationId xmlns:a16="http://schemas.microsoft.com/office/drawing/2014/main" id="{84BC48A8-CA22-4DF9-9F5C-EE36384E9599}"/>
              </a:ext>
            </a:extLst>
          </p:cNvPr>
          <p:cNvSpPr>
            <a:spLocks noGrp="1"/>
          </p:cNvSpPr>
          <p:nvPr>
            <p:ph idx="1"/>
          </p:nvPr>
        </p:nvSpPr>
        <p:spPr/>
        <p:txBody>
          <a:bodyPr/>
          <a:lstStyle/>
          <a:p>
            <a:r>
              <a:rPr lang="nl-NL" i="1" dirty="0"/>
              <a:t>Artikel 45 </a:t>
            </a:r>
            <a:r>
              <a:rPr lang="nl-NL" b="1" dirty="0"/>
              <a:t>Doorgiften op basis van adequaatheidsbesluiten </a:t>
            </a:r>
          </a:p>
          <a:p>
            <a:r>
              <a:rPr lang="nl-NL" dirty="0"/>
              <a:t>1.Een doorgifte van persoonsgegevens aan een derde land of een internationale organisatie kan plaatsvinden wanneer de Commissie heeft besloten dat het derde land, een gebied of één of meerdere nader bepaalde sectoren in dat derde land, of de internationale organisatie in kwestie een passend beschermingsniveau waarborgt. Voor een dergelijke doorgifte is geen specifieke toestemming nodig. </a:t>
            </a:r>
          </a:p>
        </p:txBody>
      </p:sp>
    </p:spTree>
    <p:extLst>
      <p:ext uri="{BB962C8B-B14F-4D97-AF65-F5344CB8AC3E}">
        <p14:creationId xmlns:p14="http://schemas.microsoft.com/office/powerpoint/2010/main" val="3971297223"/>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F9FB9C4-7F50-4E36-BD35-430528AC1199}"/>
              </a:ext>
            </a:extLst>
          </p:cNvPr>
          <p:cNvSpPr>
            <a:spLocks noGrp="1"/>
          </p:cNvSpPr>
          <p:nvPr>
            <p:ph type="title"/>
          </p:nvPr>
        </p:nvSpPr>
        <p:spPr/>
        <p:txBody>
          <a:bodyPr/>
          <a:lstStyle/>
          <a:p>
            <a:r>
              <a:rPr lang="nl-NL" dirty="0"/>
              <a:t>(5) Legitieme </a:t>
            </a:r>
            <a:r>
              <a:rPr lang="nl-NL" dirty="0" err="1"/>
              <a:t>gegevensdoovoer</a:t>
            </a:r>
            <a:endParaRPr lang="nl-NL" dirty="0"/>
          </a:p>
        </p:txBody>
      </p:sp>
      <p:sp>
        <p:nvSpPr>
          <p:cNvPr id="3" name="Tijdelijke aanduiding voor inhoud 2">
            <a:extLst>
              <a:ext uri="{FF2B5EF4-FFF2-40B4-BE49-F238E27FC236}">
                <a16:creationId xmlns:a16="http://schemas.microsoft.com/office/drawing/2014/main" id="{84BC48A8-CA22-4DF9-9F5C-EE36384E9599}"/>
              </a:ext>
            </a:extLst>
          </p:cNvPr>
          <p:cNvSpPr>
            <a:spLocks noGrp="1"/>
          </p:cNvSpPr>
          <p:nvPr>
            <p:ph idx="1"/>
          </p:nvPr>
        </p:nvSpPr>
        <p:spPr/>
        <p:txBody>
          <a:bodyPr>
            <a:normAutofit fontScale="55000" lnSpcReduction="20000"/>
          </a:bodyPr>
          <a:lstStyle/>
          <a:p>
            <a:r>
              <a:rPr lang="nl-NL" dirty="0"/>
              <a:t>2.Bij de beoordeling van de vraag of het beschermingsniveau adequaat is, houdt de Commissie met name rekening met de volgende aspecten: </a:t>
            </a:r>
          </a:p>
          <a:p>
            <a:r>
              <a:rPr lang="nl-NL" dirty="0"/>
              <a:t>a) de rechtsstatelijkheid, de eerbiediging van de mensenrechten en de fundamentele vrijheden, de toepasselijke algemene en sectorale wetgeving, onder meer inzake openbare veiligheid, defensie, nationale veiligheid en strafrecht en de toegang van overheidsinstanties tot persoonsgegevens, evenals de tenuitvoerlegging van die wetgeving, gegevensbeschermingsregels, beroepsregels en veiligheidsmaatregelen, met inbegrip van regels voor de verdere doorgifte van persoonsgegevens aan een ander derde land of een andere internationale organisatie die in dat land of die internationale organisatie worden nageleefd, precedenten in de rechtspraak, alsmede het bestaan van effectieve en afdwingbare rechten van betrokkenen en effectieve mogelijkheden om administratief beroep of beroep in rechte in te stellen voor betrokkenen wier persoonsgegevens worden doorgegeven; </a:t>
            </a:r>
          </a:p>
          <a:p>
            <a:r>
              <a:rPr lang="nl-NL" dirty="0"/>
              <a:t>b) het bestaan en het effectief functioneren van een of meer onafhankelijke toezichthoudende autoriteiten in het derde land of waaraan een internationale organisatie is onderworpen, welke tot taak heeft of hebben de naleving van de gegevensbeschermingsregels te verzekeren en deze onder meer met passende handhavingsbevoegdheden te handhaven, betrokkenen bij de uitoefening van hun rechten bij te staan en te adviseren en met de toezichthoudende autoriteiten van de lidstaten samen te werken; </a:t>
            </a:r>
          </a:p>
          <a:p>
            <a:r>
              <a:rPr lang="nl-NL" dirty="0"/>
              <a:t>en c) de internationale toezeggingen die het derde land of de internationale organisatie in kwestie heeft gedaan, of andere verplichtingen die voortvloeien uit juridisch bindende overeenkomsten of instrumenten, alsmede uit de deelname van dat derde land of die internationale organisatie aan multilaterale of regionale regelingen, in het bijzonder met betrekking tot de bescherming van persoonsgegevens. </a:t>
            </a:r>
          </a:p>
        </p:txBody>
      </p:sp>
    </p:spTree>
    <p:extLst>
      <p:ext uri="{BB962C8B-B14F-4D97-AF65-F5344CB8AC3E}">
        <p14:creationId xmlns:p14="http://schemas.microsoft.com/office/powerpoint/2010/main" val="2667719699"/>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F9FB9C4-7F50-4E36-BD35-430528AC1199}"/>
              </a:ext>
            </a:extLst>
          </p:cNvPr>
          <p:cNvSpPr>
            <a:spLocks noGrp="1"/>
          </p:cNvSpPr>
          <p:nvPr>
            <p:ph type="title"/>
          </p:nvPr>
        </p:nvSpPr>
        <p:spPr/>
        <p:txBody>
          <a:bodyPr/>
          <a:lstStyle/>
          <a:p>
            <a:r>
              <a:rPr lang="nl-NL" dirty="0"/>
              <a:t>(5) Legitieme </a:t>
            </a:r>
            <a:r>
              <a:rPr lang="nl-NL" dirty="0" err="1"/>
              <a:t>gegevensdoovoer</a:t>
            </a:r>
            <a:endParaRPr lang="nl-NL" dirty="0"/>
          </a:p>
        </p:txBody>
      </p:sp>
      <p:sp>
        <p:nvSpPr>
          <p:cNvPr id="3" name="Tijdelijke aanduiding voor inhoud 2">
            <a:extLst>
              <a:ext uri="{FF2B5EF4-FFF2-40B4-BE49-F238E27FC236}">
                <a16:creationId xmlns:a16="http://schemas.microsoft.com/office/drawing/2014/main" id="{84BC48A8-CA22-4DF9-9F5C-EE36384E9599}"/>
              </a:ext>
            </a:extLst>
          </p:cNvPr>
          <p:cNvSpPr>
            <a:spLocks noGrp="1"/>
          </p:cNvSpPr>
          <p:nvPr>
            <p:ph idx="1"/>
          </p:nvPr>
        </p:nvSpPr>
        <p:spPr>
          <a:xfrm>
            <a:off x="680321" y="2336872"/>
            <a:ext cx="9613861" cy="4063927"/>
          </a:xfrm>
        </p:spPr>
        <p:txBody>
          <a:bodyPr>
            <a:normAutofit fontScale="62500" lnSpcReduction="20000"/>
          </a:bodyPr>
          <a:lstStyle/>
          <a:p>
            <a:r>
              <a:rPr lang="nl-NL" dirty="0"/>
              <a:t>3.De Commissie kan, na de beoordeling van de vraag of het beschermingsniveau adequaat is, door middel van een uitvoeringshandeling besluiten dat een derde land, een gebied of één of meerdere nader bepaalde sectoren in een derde land, of een internationale organisatie een passend beschermingsniveau in de zin van lid 2 van dit artikel waarborgt. De uitvoeringshandeling voorziet in een mechanisme voor periodieke toetsing, minstens om de vier jaar, waarbij alle relevante ontwikkelingen in het derde land of de internationale organisatie in aanmerking worden genomen. In de uitvoeringshandeling worden het territoriale en het sectorale toepassingsgebied vermeld, alsmede, in voorkomend geval, de in lid 2, punt b), van dit artikel genoemde toezichthoudende autoriteit(en). De uitvoeringshandeling wordt vastgesteld volgens de in artikel 93, lid 2, bedoelde onderzoeksprocedure. </a:t>
            </a:r>
          </a:p>
          <a:p>
            <a:r>
              <a:rPr lang="nl-NL" dirty="0"/>
              <a:t>4.De Commissie houdt doorlopend toezicht op ontwikkelingen in derde landen en internationale organisaties die mogelijk gevolgen hebben voor het functioneren van krachtens lid 3 van dit artikel vastgestelde besluiten en van op grond van artikel 25, lid 6, van Richtlijn 95/46/EG vastgestelde besluiten. </a:t>
            </a:r>
          </a:p>
          <a:p>
            <a:r>
              <a:rPr lang="nl-NL" dirty="0"/>
              <a:t>5.De Commissie gaat, wanneer uit beschikbare informatie blijkt, in het bijzonder naar aanleiding van de in lid 3 van dit artikel bedoelde toetsing, dat een derde land, een gebied of één of meerdere nader bepaalde sectoren in een derde land, of een internationale organisatie niet langer een passend beschermingsniveau in de zin van lid 2 van dit artikel waarborgt, voor zover nodig, bij uitvoeringshandelingen zonder terugwerkende kracht over tot intrekking, wijziging of schorsing van het in lid 3 van dit artikel bedoelde besluit. Die uitvoeringshandelingen worden vastgesteld volgens de in artikel 93, lid 2, bedoelde onderzoeksprocedure. Om naar behoren gemotiveerde dwingende redenen van urgentie, stelt de Commissie onmiddellijk van toepassing zijnde uitvoeringshandelingen vast volgens de in artikel 93, lid 3, bedoelde procedure. </a:t>
            </a:r>
          </a:p>
        </p:txBody>
      </p:sp>
    </p:spTree>
    <p:extLst>
      <p:ext uri="{BB962C8B-B14F-4D97-AF65-F5344CB8AC3E}">
        <p14:creationId xmlns:p14="http://schemas.microsoft.com/office/powerpoint/2010/main" val="3920589297"/>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F9FB9C4-7F50-4E36-BD35-430528AC1199}"/>
              </a:ext>
            </a:extLst>
          </p:cNvPr>
          <p:cNvSpPr>
            <a:spLocks noGrp="1"/>
          </p:cNvSpPr>
          <p:nvPr>
            <p:ph type="title"/>
          </p:nvPr>
        </p:nvSpPr>
        <p:spPr/>
        <p:txBody>
          <a:bodyPr/>
          <a:lstStyle/>
          <a:p>
            <a:r>
              <a:rPr lang="nl-NL" dirty="0"/>
              <a:t>(5) Legitieme </a:t>
            </a:r>
            <a:r>
              <a:rPr lang="nl-NL" dirty="0" err="1"/>
              <a:t>gegevensdoovoer</a:t>
            </a:r>
            <a:endParaRPr lang="nl-NL" dirty="0"/>
          </a:p>
        </p:txBody>
      </p:sp>
      <p:sp>
        <p:nvSpPr>
          <p:cNvPr id="3" name="Tijdelijke aanduiding voor inhoud 2">
            <a:extLst>
              <a:ext uri="{FF2B5EF4-FFF2-40B4-BE49-F238E27FC236}">
                <a16:creationId xmlns:a16="http://schemas.microsoft.com/office/drawing/2014/main" id="{84BC48A8-CA22-4DF9-9F5C-EE36384E9599}"/>
              </a:ext>
            </a:extLst>
          </p:cNvPr>
          <p:cNvSpPr>
            <a:spLocks noGrp="1"/>
          </p:cNvSpPr>
          <p:nvPr>
            <p:ph idx="1"/>
          </p:nvPr>
        </p:nvSpPr>
        <p:spPr/>
        <p:txBody>
          <a:bodyPr>
            <a:normAutofit fontScale="92500" lnSpcReduction="20000"/>
          </a:bodyPr>
          <a:lstStyle/>
          <a:p>
            <a:r>
              <a:rPr lang="nl-NL" dirty="0"/>
              <a:t>6.De Commissie pleegt overleg met het derde land of de internationale organisatie om de situatie naar aanleiding waarvan het besluit overeenkomstig lid 5 is vastgesteld, te verhelpen. </a:t>
            </a:r>
          </a:p>
          <a:p>
            <a:r>
              <a:rPr lang="nl-NL" dirty="0"/>
              <a:t>7.Een overeenkomstig lid 5 van dit artikel vastgesteld besluit laat de doorgiften van persoonsgegevens aan het derde land, of een gebied of één of meerdere nader bepaalde sectoren in dat derde land, of de internationale organisatie in kwestie overeenkomstig de artikelen 46 tot en met 49 onverlet. </a:t>
            </a:r>
          </a:p>
          <a:p>
            <a:r>
              <a:rPr lang="nl-NL" dirty="0"/>
              <a:t>8.De Commissie maakt in het </a:t>
            </a:r>
            <a:r>
              <a:rPr lang="nl-NL" i="1" dirty="0"/>
              <a:t>Publicatieblad van de Europese Unie </a:t>
            </a:r>
            <a:r>
              <a:rPr lang="nl-NL" dirty="0"/>
              <a:t>en op haar website een lijst bekend van de derde landen, gebieden en nader bepaalde sectoren in derde landen en internationale organisaties waarvoor zij bij besluit heeft vastgesteld dat deze wel of niet langer een passend beschermingsniveau waarborgen. </a:t>
            </a:r>
          </a:p>
        </p:txBody>
      </p:sp>
    </p:spTree>
    <p:extLst>
      <p:ext uri="{BB962C8B-B14F-4D97-AF65-F5344CB8AC3E}">
        <p14:creationId xmlns:p14="http://schemas.microsoft.com/office/powerpoint/2010/main" val="1965715312"/>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F9FB9C4-7F50-4E36-BD35-430528AC1199}"/>
              </a:ext>
            </a:extLst>
          </p:cNvPr>
          <p:cNvSpPr>
            <a:spLocks noGrp="1"/>
          </p:cNvSpPr>
          <p:nvPr>
            <p:ph type="title"/>
          </p:nvPr>
        </p:nvSpPr>
        <p:spPr/>
        <p:txBody>
          <a:bodyPr/>
          <a:lstStyle/>
          <a:p>
            <a:r>
              <a:rPr lang="nl-NL" dirty="0"/>
              <a:t>(5) Legitieme </a:t>
            </a:r>
            <a:r>
              <a:rPr lang="nl-NL" dirty="0" err="1"/>
              <a:t>gegevensdoovoer</a:t>
            </a:r>
            <a:endParaRPr lang="nl-NL" dirty="0"/>
          </a:p>
        </p:txBody>
      </p:sp>
      <p:sp>
        <p:nvSpPr>
          <p:cNvPr id="3" name="Tijdelijke aanduiding voor inhoud 2">
            <a:extLst>
              <a:ext uri="{FF2B5EF4-FFF2-40B4-BE49-F238E27FC236}">
                <a16:creationId xmlns:a16="http://schemas.microsoft.com/office/drawing/2014/main" id="{84BC48A8-CA22-4DF9-9F5C-EE36384E9599}"/>
              </a:ext>
            </a:extLst>
          </p:cNvPr>
          <p:cNvSpPr>
            <a:spLocks noGrp="1"/>
          </p:cNvSpPr>
          <p:nvPr>
            <p:ph idx="1"/>
          </p:nvPr>
        </p:nvSpPr>
        <p:spPr>
          <a:xfrm>
            <a:off x="680321" y="2171772"/>
            <a:ext cx="9613861" cy="4356028"/>
          </a:xfrm>
        </p:spPr>
        <p:txBody>
          <a:bodyPr>
            <a:normAutofit fontScale="62500" lnSpcReduction="20000"/>
          </a:bodyPr>
          <a:lstStyle/>
          <a:p>
            <a:pPr lvl="0"/>
            <a:r>
              <a:rPr lang="nl-NL" b="1" dirty="0"/>
              <a:t>Andorra</a:t>
            </a:r>
            <a:endParaRPr lang="nl-NL" dirty="0"/>
          </a:p>
          <a:p>
            <a:pPr lvl="0"/>
            <a:r>
              <a:rPr lang="nl-NL" b="1" dirty="0"/>
              <a:t>Argentinië</a:t>
            </a:r>
            <a:endParaRPr lang="nl-NL" dirty="0"/>
          </a:p>
          <a:p>
            <a:pPr lvl="0"/>
            <a:r>
              <a:rPr lang="nl-NL" b="1" dirty="0"/>
              <a:t>Canada (voor het delen van informatie in de commerciële sector)</a:t>
            </a:r>
            <a:endParaRPr lang="nl-NL" dirty="0"/>
          </a:p>
          <a:p>
            <a:pPr lvl="0"/>
            <a:r>
              <a:rPr lang="nl-NL" b="1" dirty="0"/>
              <a:t>Faeröer Eilanden</a:t>
            </a:r>
            <a:endParaRPr lang="nl-NL" dirty="0"/>
          </a:p>
          <a:p>
            <a:pPr lvl="0"/>
            <a:r>
              <a:rPr lang="nl-NL" b="1" dirty="0"/>
              <a:t>Guernsey</a:t>
            </a:r>
            <a:endParaRPr lang="nl-NL" dirty="0"/>
          </a:p>
          <a:p>
            <a:pPr lvl="0"/>
            <a:r>
              <a:rPr lang="nl-NL" b="1" dirty="0"/>
              <a:t>Israël</a:t>
            </a:r>
            <a:endParaRPr lang="nl-NL" dirty="0"/>
          </a:p>
          <a:p>
            <a:pPr lvl="0"/>
            <a:r>
              <a:rPr lang="nl-NL" b="1" dirty="0" err="1"/>
              <a:t>Isle</a:t>
            </a:r>
            <a:r>
              <a:rPr lang="nl-NL" b="1" dirty="0"/>
              <a:t> of Man</a:t>
            </a:r>
            <a:endParaRPr lang="nl-NL" dirty="0"/>
          </a:p>
          <a:p>
            <a:pPr lvl="0"/>
            <a:r>
              <a:rPr lang="nl-NL" b="1" dirty="0"/>
              <a:t>Jersey</a:t>
            </a:r>
            <a:endParaRPr lang="nl-NL" dirty="0"/>
          </a:p>
          <a:p>
            <a:pPr lvl="0"/>
            <a:r>
              <a:rPr lang="nl-NL" b="1" dirty="0"/>
              <a:t>Nieuw Zeeland</a:t>
            </a:r>
            <a:endParaRPr lang="nl-NL" dirty="0"/>
          </a:p>
          <a:p>
            <a:pPr lvl="0"/>
            <a:r>
              <a:rPr lang="nl-NL" b="1" dirty="0"/>
              <a:t>Zwitserland</a:t>
            </a:r>
            <a:endParaRPr lang="nl-NL" dirty="0"/>
          </a:p>
          <a:p>
            <a:pPr lvl="0"/>
            <a:r>
              <a:rPr lang="nl-NL" b="1" dirty="0"/>
              <a:t>Uruguay</a:t>
            </a:r>
            <a:endParaRPr lang="nl-NL" dirty="0"/>
          </a:p>
          <a:p>
            <a:r>
              <a:rPr lang="nl-NL" dirty="0"/>
              <a:t>Daarnaast zijn er specifieke afspraken over het delen van persoonsgegevens tussen landen in de strijd tegen georganiseerde misdaad en terrorisme. </a:t>
            </a:r>
          </a:p>
          <a:p>
            <a:r>
              <a:rPr lang="nl-NL" dirty="0"/>
              <a:t>Daarbij geldt dat voor Canada gegevens mogen worden doorgevoerd binnen de commerciële sector en is er een speciale regeling voor het delen van persoonsgegevens binnen de private sector met de Verenigde Staten van Amerika. </a:t>
            </a:r>
          </a:p>
        </p:txBody>
      </p:sp>
    </p:spTree>
    <p:extLst>
      <p:ext uri="{BB962C8B-B14F-4D97-AF65-F5344CB8AC3E}">
        <p14:creationId xmlns:p14="http://schemas.microsoft.com/office/powerpoint/2010/main" val="2396899634"/>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F9FB9C4-7F50-4E36-BD35-430528AC1199}"/>
              </a:ext>
            </a:extLst>
          </p:cNvPr>
          <p:cNvSpPr>
            <a:spLocks noGrp="1"/>
          </p:cNvSpPr>
          <p:nvPr>
            <p:ph type="title"/>
          </p:nvPr>
        </p:nvSpPr>
        <p:spPr/>
        <p:txBody>
          <a:bodyPr/>
          <a:lstStyle/>
          <a:p>
            <a:r>
              <a:rPr lang="nl-NL" dirty="0"/>
              <a:t>(5) Legitieme </a:t>
            </a:r>
            <a:r>
              <a:rPr lang="nl-NL" dirty="0" err="1"/>
              <a:t>gegevensdoovoer</a:t>
            </a:r>
            <a:endParaRPr lang="nl-NL" dirty="0"/>
          </a:p>
        </p:txBody>
      </p:sp>
      <p:sp>
        <p:nvSpPr>
          <p:cNvPr id="3" name="Tijdelijke aanduiding voor inhoud 2">
            <a:extLst>
              <a:ext uri="{FF2B5EF4-FFF2-40B4-BE49-F238E27FC236}">
                <a16:creationId xmlns:a16="http://schemas.microsoft.com/office/drawing/2014/main" id="{84BC48A8-CA22-4DF9-9F5C-EE36384E9599}"/>
              </a:ext>
            </a:extLst>
          </p:cNvPr>
          <p:cNvSpPr>
            <a:spLocks noGrp="1"/>
          </p:cNvSpPr>
          <p:nvPr>
            <p:ph idx="1"/>
          </p:nvPr>
        </p:nvSpPr>
        <p:spPr>
          <a:xfrm>
            <a:off x="680321" y="2095500"/>
            <a:ext cx="9613861" cy="4470399"/>
          </a:xfrm>
        </p:spPr>
        <p:txBody>
          <a:bodyPr>
            <a:normAutofit fontScale="62500" lnSpcReduction="20000"/>
          </a:bodyPr>
          <a:lstStyle/>
          <a:p>
            <a:r>
              <a:rPr lang="nl-NL" i="1" dirty="0"/>
              <a:t>Artikel 46 </a:t>
            </a:r>
            <a:r>
              <a:rPr lang="nl-NL" b="1" dirty="0"/>
              <a:t>Doorgiften op basis van passende waarborgen </a:t>
            </a:r>
          </a:p>
          <a:p>
            <a:r>
              <a:rPr lang="nl-NL" dirty="0"/>
              <a:t>1.Bij ontstentenis van een besluit uit hoofde van artikel 45, lid 3, mag een doorgifte van persoonsgegevens aan een derde land of een internationale organisatie door een verwerkingsverantwoordelijke of een verwerker alleen plaatsvinden mits zij passende waarborgen bieden en betrokkenen over afdwingbare rechten en doeltreffende rechtsmiddelen beschikken. </a:t>
            </a:r>
          </a:p>
          <a:p>
            <a:r>
              <a:rPr lang="nl-NL" dirty="0"/>
              <a:t>2.De in lid 1 bedoelde passende waarborgen kunnen worden geboden door de volgende instrumenten, zonder dat daarvoor specifieke toestemming van een toezichthoudende autoriteit is vereist: </a:t>
            </a:r>
          </a:p>
          <a:p>
            <a:r>
              <a:rPr lang="nl-NL" dirty="0"/>
              <a:t>a) een juridisch bindend en afdwingbaar instrument tussen overheidsinstanties of -organen; </a:t>
            </a:r>
          </a:p>
          <a:p>
            <a:r>
              <a:rPr lang="nl-NL" dirty="0"/>
              <a:t>b) bindende bedrijfsvoorschriften overeenkomstig artikel 47; </a:t>
            </a:r>
          </a:p>
          <a:p>
            <a:r>
              <a:rPr lang="nl-NL" dirty="0"/>
              <a:t>c) standaardbepalingen inzake gegevensbescherming die door de Commissie volgens de in artikel 93, lid 2, bedoelde onderzoeksprocedure zijn vastgesteld; </a:t>
            </a:r>
          </a:p>
          <a:p>
            <a:r>
              <a:rPr lang="nl-NL" dirty="0"/>
              <a:t>d) standaardbepalingen inzake gegevensbescherming die door een toezichthoudende autoriteit zijn vastgesteld en die door de Commissie volgens de in artikel 93, lid 2, bedoelde onderzoeksprocedure zijn goedgekeurd; </a:t>
            </a:r>
          </a:p>
          <a:p>
            <a:r>
              <a:rPr lang="nl-NL" dirty="0"/>
              <a:t>e) een overeenkomstig artikel 40 goedgekeurde gedragscode, samen met bindende en afdwingbare toezeggingen van de verwerkingsverantwoordelijke of de verwerker in het derde land om de passende waarborgen, onder meer voor de rechten van de betrokkenen, toe te passen; </a:t>
            </a:r>
          </a:p>
          <a:p>
            <a:r>
              <a:rPr lang="nl-NL" dirty="0"/>
              <a:t>of f) een overeenkomstig artikel 42 goedgekeurd certificeringsmechanisme, samen met bindende en afdwingbare toezeggingen van de verwerkingsverantwoordelijke of de verwerker in het derde land om de passende waarborgen, onder meer voor de rechten van de betrokkenen, toe te passen. </a:t>
            </a:r>
          </a:p>
        </p:txBody>
      </p:sp>
    </p:spTree>
    <p:extLst>
      <p:ext uri="{BB962C8B-B14F-4D97-AF65-F5344CB8AC3E}">
        <p14:creationId xmlns:p14="http://schemas.microsoft.com/office/powerpoint/2010/main" val="2873934235"/>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F9FB9C4-7F50-4E36-BD35-430528AC1199}"/>
              </a:ext>
            </a:extLst>
          </p:cNvPr>
          <p:cNvSpPr>
            <a:spLocks noGrp="1"/>
          </p:cNvSpPr>
          <p:nvPr>
            <p:ph type="title"/>
          </p:nvPr>
        </p:nvSpPr>
        <p:spPr/>
        <p:txBody>
          <a:bodyPr/>
          <a:lstStyle/>
          <a:p>
            <a:r>
              <a:rPr lang="nl-NL" dirty="0"/>
              <a:t>(5) Legitieme </a:t>
            </a:r>
            <a:r>
              <a:rPr lang="nl-NL" dirty="0" err="1"/>
              <a:t>gegevensdoovoer</a:t>
            </a:r>
            <a:endParaRPr lang="nl-NL" dirty="0"/>
          </a:p>
        </p:txBody>
      </p:sp>
      <p:sp>
        <p:nvSpPr>
          <p:cNvPr id="3" name="Tijdelijke aanduiding voor inhoud 2">
            <a:extLst>
              <a:ext uri="{FF2B5EF4-FFF2-40B4-BE49-F238E27FC236}">
                <a16:creationId xmlns:a16="http://schemas.microsoft.com/office/drawing/2014/main" id="{84BC48A8-CA22-4DF9-9F5C-EE36384E9599}"/>
              </a:ext>
            </a:extLst>
          </p:cNvPr>
          <p:cNvSpPr>
            <a:spLocks noGrp="1"/>
          </p:cNvSpPr>
          <p:nvPr>
            <p:ph idx="1"/>
          </p:nvPr>
        </p:nvSpPr>
        <p:spPr/>
        <p:txBody>
          <a:bodyPr>
            <a:normAutofit fontScale="70000" lnSpcReduction="20000"/>
          </a:bodyPr>
          <a:lstStyle/>
          <a:p>
            <a:r>
              <a:rPr lang="nl-NL" dirty="0"/>
              <a:t>3.Onder voorbehoud van de toestemming van de bevoegde toezichthoudende autoriteit kunnen de in lid 1 bedoelde passende waarborgen ook worden geboden door, met name: </a:t>
            </a:r>
          </a:p>
          <a:p>
            <a:r>
              <a:rPr lang="nl-NL" dirty="0"/>
              <a:t>a) contractbepalingen tussen de verwerkingsverantwoordelijke of de verwerker en de verwerkingsverantwoordelijke, de verwerker of de ontvanger van de persoonsgegevens in het derde land of de internationale organisatie; </a:t>
            </a:r>
          </a:p>
          <a:p>
            <a:r>
              <a:rPr lang="nl-NL" dirty="0"/>
              <a:t>of b) bepalingen die moeten worden opgenomen in administratieve regelingen tussen overheidsinstanties of -organen, waaronder afdwingbare en effectieve rechten van betrokkenen. </a:t>
            </a:r>
          </a:p>
          <a:p>
            <a:r>
              <a:rPr lang="nl-NL" dirty="0"/>
              <a:t>4.De toezichthoudende autoriteit past het in artikel 63 bedoelde coherentiemechanisme toe in de in lid 3 van dit artikel vermelde gevallen. 5.Toestemmingen die een lidstaat of een toezichthoudende autoriteit op grond van artikel 26, lid 2, van Richtlijn 95/46/EG heeft verleend, blijven geldig totdat zij door die toezichthoudende autoriteit, indien nodig, worden gewijzigd, vervangen of ingetrokken. De besluiten die de Commissie op grond van artikel 26, lid 4, van Richtlijn 95/46/EG heeft vastgesteld, blijven van kracht totdat zij bij een overeenkomstig lid 2 van dit artikel vastgesteld besluit van de Commissie, indien nodig, worden gewijzigd, vervangen of ingetrokken. </a:t>
            </a:r>
          </a:p>
        </p:txBody>
      </p:sp>
    </p:spTree>
    <p:extLst>
      <p:ext uri="{BB962C8B-B14F-4D97-AF65-F5344CB8AC3E}">
        <p14:creationId xmlns:p14="http://schemas.microsoft.com/office/powerpoint/2010/main" val="737354865"/>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F9FB9C4-7F50-4E36-BD35-430528AC1199}"/>
              </a:ext>
            </a:extLst>
          </p:cNvPr>
          <p:cNvSpPr>
            <a:spLocks noGrp="1"/>
          </p:cNvSpPr>
          <p:nvPr>
            <p:ph type="title"/>
          </p:nvPr>
        </p:nvSpPr>
        <p:spPr/>
        <p:txBody>
          <a:bodyPr/>
          <a:lstStyle/>
          <a:p>
            <a:r>
              <a:rPr lang="nl-NL" dirty="0"/>
              <a:t>(5) Legitieme </a:t>
            </a:r>
            <a:r>
              <a:rPr lang="nl-NL" dirty="0" err="1"/>
              <a:t>gegevensdoovoer</a:t>
            </a:r>
            <a:endParaRPr lang="nl-NL" dirty="0"/>
          </a:p>
        </p:txBody>
      </p:sp>
      <p:sp>
        <p:nvSpPr>
          <p:cNvPr id="3" name="Tijdelijke aanduiding voor inhoud 2">
            <a:extLst>
              <a:ext uri="{FF2B5EF4-FFF2-40B4-BE49-F238E27FC236}">
                <a16:creationId xmlns:a16="http://schemas.microsoft.com/office/drawing/2014/main" id="{84BC48A8-CA22-4DF9-9F5C-EE36384E9599}"/>
              </a:ext>
            </a:extLst>
          </p:cNvPr>
          <p:cNvSpPr>
            <a:spLocks noGrp="1"/>
          </p:cNvSpPr>
          <p:nvPr>
            <p:ph idx="1"/>
          </p:nvPr>
        </p:nvSpPr>
        <p:spPr/>
        <p:txBody>
          <a:bodyPr>
            <a:normAutofit fontScale="92500" lnSpcReduction="10000"/>
          </a:bodyPr>
          <a:lstStyle/>
          <a:p>
            <a:r>
              <a:rPr lang="nl-NL" i="1" dirty="0"/>
              <a:t>Artikel 47 </a:t>
            </a:r>
            <a:r>
              <a:rPr lang="nl-NL" b="1" dirty="0"/>
              <a:t>Bindende bedrijfsvoorschriften </a:t>
            </a:r>
          </a:p>
          <a:p>
            <a:r>
              <a:rPr lang="nl-NL" dirty="0"/>
              <a:t>1.De bevoegde toezichthoudende autoriteit keurt in overeenstemming met het in artikel 63 bedoelde </a:t>
            </a:r>
            <a:r>
              <a:rPr lang="nl-NL" dirty="0" err="1"/>
              <a:t>coherentiemechanism</a:t>
            </a:r>
            <a:r>
              <a:rPr lang="nl-NL" dirty="0"/>
              <a:t> bindende bedrijfsvoorschriften goed, op voorwaarde dat deze: </a:t>
            </a:r>
          </a:p>
          <a:p>
            <a:r>
              <a:rPr lang="nl-NL" dirty="0"/>
              <a:t>a) juridisch bindend zijn voor, van toepassing zijn op en worden gehandhaafd door alle betrokken leden van het concern, of de groepering van ondernemingen die gezamenlijk een economische activiteit uitoefenen, met inbegrip van hun werknemers; </a:t>
            </a:r>
          </a:p>
          <a:p>
            <a:r>
              <a:rPr lang="nl-NL" dirty="0"/>
              <a:t>b)betrokkenen uitdrukkelijk afdwingbare rechten toekennen met betrekking tot de verwerking van hun persoonsgegevens; en </a:t>
            </a:r>
          </a:p>
          <a:p>
            <a:r>
              <a:rPr lang="nl-NL" dirty="0"/>
              <a:t>c) voldoen aan de in lid 2 vastgestelde vereisten. </a:t>
            </a:r>
          </a:p>
        </p:txBody>
      </p:sp>
    </p:spTree>
    <p:extLst>
      <p:ext uri="{BB962C8B-B14F-4D97-AF65-F5344CB8AC3E}">
        <p14:creationId xmlns:p14="http://schemas.microsoft.com/office/powerpoint/2010/main" val="913787187"/>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F9FB9C4-7F50-4E36-BD35-430528AC1199}"/>
              </a:ext>
            </a:extLst>
          </p:cNvPr>
          <p:cNvSpPr>
            <a:spLocks noGrp="1"/>
          </p:cNvSpPr>
          <p:nvPr>
            <p:ph type="title"/>
          </p:nvPr>
        </p:nvSpPr>
        <p:spPr/>
        <p:txBody>
          <a:bodyPr/>
          <a:lstStyle/>
          <a:p>
            <a:r>
              <a:rPr lang="nl-NL" dirty="0"/>
              <a:t>(5) Legitieme </a:t>
            </a:r>
            <a:r>
              <a:rPr lang="nl-NL" dirty="0" err="1"/>
              <a:t>gegevensdoovoer</a:t>
            </a:r>
            <a:endParaRPr lang="nl-NL" dirty="0"/>
          </a:p>
        </p:txBody>
      </p:sp>
      <p:sp>
        <p:nvSpPr>
          <p:cNvPr id="3" name="Tijdelijke aanduiding voor inhoud 2">
            <a:extLst>
              <a:ext uri="{FF2B5EF4-FFF2-40B4-BE49-F238E27FC236}">
                <a16:creationId xmlns:a16="http://schemas.microsoft.com/office/drawing/2014/main" id="{84BC48A8-CA22-4DF9-9F5C-EE36384E9599}"/>
              </a:ext>
            </a:extLst>
          </p:cNvPr>
          <p:cNvSpPr>
            <a:spLocks noGrp="1"/>
          </p:cNvSpPr>
          <p:nvPr>
            <p:ph idx="1"/>
          </p:nvPr>
        </p:nvSpPr>
        <p:spPr>
          <a:xfrm>
            <a:off x="85725" y="2028826"/>
            <a:ext cx="11706225" cy="4689474"/>
          </a:xfrm>
        </p:spPr>
        <p:txBody>
          <a:bodyPr>
            <a:normAutofit fontScale="32500" lnSpcReduction="20000"/>
          </a:bodyPr>
          <a:lstStyle/>
          <a:p>
            <a:r>
              <a:rPr lang="nl-NL" dirty="0"/>
              <a:t>2.In de in lid 1 bedoelde bindende bedrijfsvoorschriften worden minstens de volgende elementen vastgelegd:</a:t>
            </a:r>
          </a:p>
          <a:p>
            <a:r>
              <a:rPr lang="nl-NL" dirty="0"/>
              <a:t> a) de structuur en de contactgegevens van het concern of de groepering van ondernemingen die gezamenlijk een economische activiteit uitoefenen en van elk van haar leden; </a:t>
            </a:r>
          </a:p>
          <a:p>
            <a:r>
              <a:rPr lang="nl-NL" dirty="0"/>
              <a:t>b) de gegevensdoorgiften of reeks van doorgiften, met inbegrip van de categorieën van persoonsgegevens, het soort verwerking en de doeleinden daarvan, het soort betrokkenen in kwestie en de identificatie van het derde land of de derde landen in kwestie; </a:t>
            </a:r>
          </a:p>
          <a:p>
            <a:r>
              <a:rPr lang="nl-NL" dirty="0"/>
              <a:t>c) het intern en extern juridisch bindende karakter; </a:t>
            </a:r>
          </a:p>
          <a:p>
            <a:r>
              <a:rPr lang="nl-NL" dirty="0"/>
              <a:t>d)de toepassing van de algemene beginselen inzake gegevensbescherming, met name doelbinding, minimale gegevensverwerking, beperkte opslagtermijnen, kwaliteit van gegevens, gegevensbescherming door standaardinstellingen en door ontwerp, rechtsgrond voor verwerking, verwerking van bijzondere categorieën van persoonsgegevens, maatregelen om gegevensbeveiliging te waarborgen, en de vereisten inzake verdere doorgiften aan organen die niet door bindende bedrijfsvoorschriften zijn gebonden; </a:t>
            </a:r>
          </a:p>
          <a:p>
            <a:r>
              <a:rPr lang="nl-NL" dirty="0"/>
              <a:t>e) de rechten van betrokkenen in verband met verwerking en de middelen om die rechten uit te oefenen, waaronder het recht om niet te worden onderworpen aan louter op geautomatiseerde verwerking gebaseerde besluiten, met inbegrip van profilering overeenkomstig artikel 22, het recht om een klacht in te dienen bij de bevoegde toezichthoudende autoriteit, om een vordering in te stellen bij de bevoegde gerechten van de lidstaten overeenkomstig artikel 79, en om schadeloosstelling en, in voorkomend geval, een vergoeding te verkrijgen voor een inbreuk op de bindende bedrijfsvoorschriften;</a:t>
            </a:r>
          </a:p>
          <a:p>
            <a:r>
              <a:rPr lang="nl-NL" dirty="0"/>
              <a:t> f) de aanvaarding door de op het grondgebied van een lidstaat gevestigde verwerkingsverantwoordelijke of verwerker van aansprakelijkheid voor alle inbreuken op de bindende bedrijfsvoorschriften door een niet in de Unie gevestigd betrokken lid; de verwerkingsverantwoordelijke of de verwerker wordt alleen geheel of gedeeltelijk van deze aansprakelijkheid ontheven, indien hij bewijst dat dat lid niet verantwoordelijk is voor het </a:t>
            </a:r>
            <a:r>
              <a:rPr lang="nl-NL" dirty="0" err="1"/>
              <a:t>schadebrengende</a:t>
            </a:r>
            <a:r>
              <a:rPr lang="nl-NL" dirty="0"/>
              <a:t> feit; </a:t>
            </a:r>
          </a:p>
          <a:p>
            <a:r>
              <a:rPr lang="nl-NL" dirty="0"/>
              <a:t>g) de wijze waarop, in aanvulling op de in de artikelen 13 en 14 bedoelde informatie, aan betrokkenen informatie wordt verschaft over de bindende bedrijfsvoorschriften, met name over de bepalingen in de punten d), e) en f); </a:t>
            </a:r>
          </a:p>
          <a:p>
            <a:r>
              <a:rPr lang="nl-NL" dirty="0"/>
              <a:t>h) de taken van elke overeenkomstig artikel 37 aangewezen functionaris voor gegevensbescherming, of elke andere persoon of entiteit die is belast met het toezicht op de naleving van de bindende bedrijfsvoorschriften binnen het concern of de groepering van ondernemingen die gezamenlijk een economische activiteit uitoefenen, op opleiding en op de behandeling van klachten; </a:t>
            </a:r>
          </a:p>
          <a:p>
            <a:r>
              <a:rPr lang="nl-NL" dirty="0"/>
              <a:t>i) de klachtenprocedures; </a:t>
            </a:r>
          </a:p>
          <a:p>
            <a:r>
              <a:rPr lang="nl-NL" dirty="0"/>
              <a:t>j) de binnen het concern of de groepering van ondernemingen die gezamenlijk een economische activiteit uitoefenen bestaande procedures om te controleren of de bindende bedrijfsvoorschriften zijn nageleefd. Dergelijke procedures omvatten gegevensbeschermingsaudits en -methoden om te zorgen voor corrigerende maatregelen ter bescherming van de rechten van de betrokkene. De resultaten van dergelijke controles dienen te worden meegedeeld aan de in punt h) bedoelde persoon of entiteit en aan de raad van bestuur van de onderneming die zeggenschap uitoefent over een concern, of van de groepering van ondernemingen die gezamenlijk een economische activiteit uitoefenen, en dienen op verzoek ter beschikking van de bevoegde toezichthoudende autoriteit te worden gesteld; </a:t>
            </a:r>
          </a:p>
          <a:p>
            <a:r>
              <a:rPr lang="nl-NL" dirty="0"/>
              <a:t>k) de procedures om die veranderingen in de regels te melden, te registreren en aan de toezichthoudende autoriteit te melden; </a:t>
            </a:r>
          </a:p>
          <a:p>
            <a:r>
              <a:rPr lang="nl-NL" dirty="0"/>
              <a:t>l) de procedure voor samenwerking met de toezichthoudende autoriteit om ervoor te zorgen dat alle leden van het concern of de groepering van ondernemingen die gezamenlijk een economische activiteit uitoefenen de bindende bedrijfsvoorschriften naleven, in het bijzonder door de resultaten van de in punt j) bedoelde controles ter beschikking van de toezichthoudende autoriteit te stellen; </a:t>
            </a:r>
          </a:p>
          <a:p>
            <a:r>
              <a:rPr lang="nl-NL" dirty="0"/>
              <a:t>m)de procedures om eventuele wettelijke voorschriften waaraan een lid van het concern of de groepering van ondernemingen die gezamenlijk een economische activiteit uitoefenen in een derde land is onderworpen en die waarschijnlijk een aanzienlijk negatief effect zullen hebben op de door de bindende bedrijfsvoorschriften geboden waarborgen, aan de bevoegde toezichthoudende autoriteit te melden; </a:t>
            </a:r>
          </a:p>
          <a:p>
            <a:r>
              <a:rPr lang="nl-NL" dirty="0"/>
              <a:t>en n) de passende opleiding inzake gegevensbescherming voor personeel dat permanent of op regelmatige basis toegang tot persoonsgegevens heeft. </a:t>
            </a:r>
          </a:p>
          <a:p>
            <a:r>
              <a:rPr lang="nl-NL" dirty="0"/>
              <a:t>3.De Commissie kan het model en de procedures voor de uitwisseling van informatie over bindende bedrijfsvoorschriften in de zin van dit artikel tussen verwerkingsverantwoordelijken, verwerkers en toezichthoudende autoriteiten nader bepalen. Deze uitvoeringshandelingen worden vastgesteld volgens de in artikel 93, lid 2, bedoelde onderzoeksprocedure. </a:t>
            </a:r>
          </a:p>
        </p:txBody>
      </p:sp>
    </p:spTree>
    <p:extLst>
      <p:ext uri="{BB962C8B-B14F-4D97-AF65-F5344CB8AC3E}">
        <p14:creationId xmlns:p14="http://schemas.microsoft.com/office/powerpoint/2010/main" val="1733690173"/>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F9FB9C4-7F50-4E36-BD35-430528AC1199}"/>
              </a:ext>
            </a:extLst>
          </p:cNvPr>
          <p:cNvSpPr>
            <a:spLocks noGrp="1"/>
          </p:cNvSpPr>
          <p:nvPr>
            <p:ph type="title"/>
          </p:nvPr>
        </p:nvSpPr>
        <p:spPr/>
        <p:txBody>
          <a:bodyPr/>
          <a:lstStyle/>
          <a:p>
            <a:r>
              <a:rPr lang="nl-NL" dirty="0"/>
              <a:t>(5) Legitieme </a:t>
            </a:r>
            <a:r>
              <a:rPr lang="nl-NL" dirty="0" err="1"/>
              <a:t>gegevensdoovoer</a:t>
            </a:r>
            <a:endParaRPr lang="nl-NL" dirty="0"/>
          </a:p>
        </p:txBody>
      </p:sp>
      <p:sp>
        <p:nvSpPr>
          <p:cNvPr id="3" name="Tijdelijke aanduiding voor inhoud 2">
            <a:extLst>
              <a:ext uri="{FF2B5EF4-FFF2-40B4-BE49-F238E27FC236}">
                <a16:creationId xmlns:a16="http://schemas.microsoft.com/office/drawing/2014/main" id="{84BC48A8-CA22-4DF9-9F5C-EE36384E9599}"/>
              </a:ext>
            </a:extLst>
          </p:cNvPr>
          <p:cNvSpPr>
            <a:spLocks noGrp="1"/>
          </p:cNvSpPr>
          <p:nvPr>
            <p:ph idx="1"/>
          </p:nvPr>
        </p:nvSpPr>
        <p:spPr>
          <a:xfrm>
            <a:off x="680321" y="2336872"/>
            <a:ext cx="9613861" cy="4102027"/>
          </a:xfrm>
        </p:spPr>
        <p:txBody>
          <a:bodyPr>
            <a:normAutofit fontScale="85000" lnSpcReduction="20000"/>
          </a:bodyPr>
          <a:lstStyle/>
          <a:p>
            <a:r>
              <a:rPr lang="nl-NL" dirty="0"/>
              <a:t>Deze passende waarborgen kunnen op twee manieren worden geboden: met of zonder voorafgaande toestemming van de toezichthouder, de Autoriteit Persoonsgegevens.  </a:t>
            </a:r>
            <a:endParaRPr lang="nl-NL" sz="2000" dirty="0"/>
          </a:p>
          <a:p>
            <a:pPr lvl="1"/>
            <a:r>
              <a:rPr lang="nl-NL" dirty="0"/>
              <a:t>Expliciete toestemming van de AP zal soms lastig en tijdrovend zijn, maar biedt wel meer rechtszekerheid. De kans dat er dan achteraf iets misgaat is klein. De AP kan bijvoorbeeld expliciete contractuele overeenkomsten tussen een verantwoordelijke en een verwerker accorderen. De relevante nationale toezichthoudende autoriteit is in principe de toezichthouder van het land waar de verantwoordelijke is gevestigd. </a:t>
            </a:r>
            <a:endParaRPr lang="nl-NL" sz="1600" dirty="0"/>
          </a:p>
          <a:p>
            <a:pPr lvl="1"/>
            <a:r>
              <a:rPr lang="nl-NL" dirty="0"/>
              <a:t>Zonder voorafgaande toestemming van de AP kunnen er ook passende waarborgen worden getroffen. Dat kan wederom op twee manieren. </a:t>
            </a:r>
            <a:endParaRPr lang="nl-NL" sz="1600" dirty="0"/>
          </a:p>
          <a:p>
            <a:pPr lvl="2"/>
            <a:r>
              <a:rPr lang="nl-NL" dirty="0"/>
              <a:t>Ofwel, de passende waarborgen worden getroffen op basis van vooraf vastgestelde bepalingen door de Europese Commissie, de toezichthouder of op basis van een al door de toezichthoudende autoriteit of een andere autoriteit goedgekeurde gedragscode of certificeringsmechanisme. Het algemene kader is hiermee dus al vastgesteld, de specifieke invulling van dat kader en de regels doe je dan zelf voor je organisatie en de specifieke doorvoer van persoonsgegevens. Dit biedt dus iets minder rechtszekerheid dan vooraf geaccordeerde contracten, maar als je redelijk binnen het gestelde kader blijft dan zal dit over het algemeen geen probleem opleveren. </a:t>
            </a:r>
            <a:endParaRPr lang="nl-NL" sz="1600" dirty="0"/>
          </a:p>
          <a:p>
            <a:pPr lvl="2"/>
            <a:r>
              <a:rPr lang="nl-NL" dirty="0"/>
              <a:t>Ofwel, de afspraken worden los van vastgestelde kaders opgesteld voor de specifieke organisaties. In dit geval geeft de AVG wel tal van specifieke punten die in deze zogenoemde bindende bedrijfsvoorschriften (Binding Corporate Rules) moeten worden opgenomen</a:t>
            </a:r>
          </a:p>
        </p:txBody>
      </p:sp>
    </p:spTree>
    <p:extLst>
      <p:ext uri="{BB962C8B-B14F-4D97-AF65-F5344CB8AC3E}">
        <p14:creationId xmlns:p14="http://schemas.microsoft.com/office/powerpoint/2010/main" val="1096291294"/>
      </p:ext>
    </p:extLst>
  </p:cSld>
  <p:clrMapOvr>
    <a:masterClrMapping/>
  </p:clrMapOvr>
</p:sld>
</file>

<file path=ppt/theme/theme1.xml><?xml version="1.0" encoding="utf-8"?>
<a:theme xmlns:a="http://schemas.openxmlformats.org/drawingml/2006/main" name="Berlijn">
  <a:themeElements>
    <a:clrScheme name="Berlin">
      <a:dk1>
        <a:sysClr val="windowText" lastClr="000000"/>
      </a:dk1>
      <a:lt1>
        <a:sysClr val="window" lastClr="FFFFFF"/>
      </a:lt1>
      <a:dk2>
        <a:srgbClr val="8D4585"/>
      </a:dk2>
      <a:lt2>
        <a:srgbClr val="E7E6E6"/>
      </a:lt2>
      <a:accent1>
        <a:srgbClr val="F35AE6"/>
      </a:accent1>
      <a:accent2>
        <a:srgbClr val="FC5283"/>
      </a:accent2>
      <a:accent3>
        <a:srgbClr val="F67C64"/>
      </a:accent3>
      <a:accent4>
        <a:srgbClr val="F89F65"/>
      </a:accent4>
      <a:accent5>
        <a:srgbClr val="55C6BA"/>
      </a:accent5>
      <a:accent6>
        <a:srgbClr val="84A3FD"/>
      </a:accent6>
      <a:hlink>
        <a:srgbClr val="6ED4F6"/>
      </a:hlink>
      <a:folHlink>
        <a:srgbClr val="9FECFC"/>
      </a:folHlink>
    </a:clrScheme>
    <a:fontScheme name="Berlin">
      <a:majorFont>
        <a:latin typeface="Trebuchet MS" panose="020B0603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panose="020B0603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i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106000"/>
                <a:satMod val="220000"/>
                <a:lumMod val="140000"/>
              </a:schemeClr>
            </a:gs>
            <a:gs pos="50000">
              <a:schemeClr val="phClr">
                <a:shade val="100000"/>
                <a:hueMod val="100000"/>
                <a:satMod val="110000"/>
                <a:lumMod val="130000"/>
              </a:schemeClr>
            </a:gs>
            <a:gs pos="100000">
              <a:schemeClr val="phClr">
                <a:shade val="69000"/>
                <a:hueMod val="88000"/>
                <a:satMod val="160000"/>
                <a:lumMod val="69000"/>
              </a:schemeClr>
            </a:gs>
          </a:gsLst>
          <a:lin ang="2520000" scaled="0"/>
        </a:gradFill>
      </a:bgFillStyleLst>
    </a:fmtScheme>
  </a:themeElements>
  <a:objectDefaults/>
  <a:extraClrSchemeLst/>
  <a:extLst>
    <a:ext uri="{05A4C25C-085E-4340-85A3-A5531E510DB2}">
      <thm15:themeFamily xmlns:thm15="http://schemas.microsoft.com/office/thememl/2012/main" name="Berlin" id="{7B5DBA9E-B069-418E-9360-A61BDD0615A4}" vid="{7D30EEFE-7128-4DE5-8A0D-8D4EF32CB0AF}"/>
    </a:ext>
  </a:extLst>
</a:theme>
</file>

<file path=docProps/app.xml><?xml version="1.0" encoding="utf-8"?>
<Properties xmlns="http://schemas.openxmlformats.org/officeDocument/2006/extended-properties" xmlns:vt="http://schemas.openxmlformats.org/officeDocument/2006/docPropsVTypes">
  <Template>TM04033917[[fn=Berlijn]]</Template>
  <TotalTime>266</TotalTime>
  <Words>12289</Words>
  <Application>Microsoft Office PowerPoint</Application>
  <PresentationFormat>Breedbeeld</PresentationFormat>
  <Paragraphs>484</Paragraphs>
  <Slides>106</Slides>
  <Notes>0</Notes>
  <HiddenSlides>0</HiddenSlides>
  <MMClips>0</MMClips>
  <ScaleCrop>false</ScaleCrop>
  <HeadingPairs>
    <vt:vector size="6" baseType="variant">
      <vt:variant>
        <vt:lpstr>Gebruikte lettertypen</vt:lpstr>
      </vt:variant>
      <vt:variant>
        <vt:i4>2</vt:i4>
      </vt:variant>
      <vt:variant>
        <vt:lpstr>Thema</vt:lpstr>
      </vt:variant>
      <vt:variant>
        <vt:i4>1</vt:i4>
      </vt:variant>
      <vt:variant>
        <vt:lpstr>Diatitels</vt:lpstr>
      </vt:variant>
      <vt:variant>
        <vt:i4>106</vt:i4>
      </vt:variant>
    </vt:vector>
  </HeadingPairs>
  <TitlesOfParts>
    <vt:vector size="109" baseType="lpstr">
      <vt:lpstr>Arial</vt:lpstr>
      <vt:lpstr>Trebuchet MS</vt:lpstr>
      <vt:lpstr>Berlijn</vt:lpstr>
      <vt:lpstr>Toepasbaarheid AVG &amp; Fair Information Principles</vt:lpstr>
      <vt:lpstr>Overzicht vier weken</vt:lpstr>
      <vt:lpstr>Overzicht vandaag</vt:lpstr>
      <vt:lpstr>Waarschuwing vooraf</vt:lpstr>
      <vt:lpstr>Overzicht eerste uur</vt:lpstr>
      <vt:lpstr>1. Wat zijn persoonsgegevens?</vt:lpstr>
      <vt:lpstr>1. Wat zijn persoonsgegevens?</vt:lpstr>
      <vt:lpstr>1. Wat zijn persoonsgegevens?</vt:lpstr>
      <vt:lpstr>1. Wat zijn persoonsgegevens?</vt:lpstr>
      <vt:lpstr>2. Wat is verwerken?</vt:lpstr>
      <vt:lpstr>2. Wat is verwerken?</vt:lpstr>
      <vt:lpstr>3. Wie is de verantwoordelijke?</vt:lpstr>
      <vt:lpstr>3. Wie is de verantwoordelijke?</vt:lpstr>
      <vt:lpstr>3. Wie is de verantwoordelijke?</vt:lpstr>
      <vt:lpstr>3. Wie is de verantwoordelijke?</vt:lpstr>
      <vt:lpstr>3. Wie is de verantwoordelijke?</vt:lpstr>
      <vt:lpstr>3. Wie is de verantwoordelijke?</vt:lpstr>
      <vt:lpstr>3. Wie is de verantwoordelijke?</vt:lpstr>
      <vt:lpstr>4. Waar is de AVG van toepassing?</vt:lpstr>
      <vt:lpstr>5. Uitzonderingen</vt:lpstr>
      <vt:lpstr>5. Uitzonderingen</vt:lpstr>
      <vt:lpstr>5. Uitzonderingen</vt:lpstr>
      <vt:lpstr>5. Uitzonderingen</vt:lpstr>
      <vt:lpstr>5. Uitzonderingen</vt:lpstr>
      <vt:lpstr>5. Uitzonderingen</vt:lpstr>
      <vt:lpstr>5. Uitzonderingen</vt:lpstr>
      <vt:lpstr>5. Uitzonderingen</vt:lpstr>
      <vt:lpstr>5. Uitzonderingen</vt:lpstr>
      <vt:lpstr>5. Uitzonderingen</vt:lpstr>
      <vt:lpstr>5. Uitzonderingen</vt:lpstr>
      <vt:lpstr>5. Uitzonderingen</vt:lpstr>
      <vt:lpstr>5. Uitzonderingen</vt:lpstr>
      <vt:lpstr>5. Uitzonderingen</vt:lpstr>
      <vt:lpstr>Pauze</vt:lpstr>
      <vt:lpstr>Overzicht tweede uur</vt:lpstr>
      <vt:lpstr>(1) Algemene beginselen</vt:lpstr>
      <vt:lpstr>(1) Algemene beginselen</vt:lpstr>
      <vt:lpstr>(1) Algemene beginselen</vt:lpstr>
      <vt:lpstr>(1) Algemene beginselen</vt:lpstr>
      <vt:lpstr>(2) Fair Information Principles</vt:lpstr>
      <vt:lpstr>(2) Fair Information Principles</vt:lpstr>
      <vt:lpstr>(2) Fair Information Principles</vt:lpstr>
      <vt:lpstr>(2) Fair Information Principles</vt:lpstr>
      <vt:lpstr>(2) Fair Information Principles</vt:lpstr>
      <vt:lpstr>(2) Fair Information Principles</vt:lpstr>
      <vt:lpstr>(2) Fair Information Principles</vt:lpstr>
      <vt:lpstr>(2) Fair Information Principles</vt:lpstr>
      <vt:lpstr>(2) Fair Information Principles</vt:lpstr>
      <vt:lpstr>(2) Fair Information Principles</vt:lpstr>
      <vt:lpstr>(2) Fair Information Principles</vt:lpstr>
      <vt:lpstr>(2) Fair Information Principles</vt:lpstr>
      <vt:lpstr>(2) Fair Information Principles</vt:lpstr>
      <vt:lpstr>(2) Fair Information Principles</vt:lpstr>
      <vt:lpstr>(3) Legitieme verwerkingsgrond</vt:lpstr>
      <vt:lpstr>(3) Legitieme verwerkingsgrond</vt:lpstr>
      <vt:lpstr>(3) Legitieme verwerkingsgrond</vt:lpstr>
      <vt:lpstr>(3) Legitieme verwerkingsgrond</vt:lpstr>
      <vt:lpstr>(3) Legitieme verwerkingsgrond</vt:lpstr>
      <vt:lpstr>(3) Legitieme verwerkingsgrond</vt:lpstr>
      <vt:lpstr>(3) Legitieme verwerkingsgrond</vt:lpstr>
      <vt:lpstr>(3) Legitieme verwerkingsgrond</vt:lpstr>
      <vt:lpstr>(3) Legitieme verwerkingsgrond</vt:lpstr>
      <vt:lpstr>(3) Legitieme verwerkingsgrond</vt:lpstr>
      <vt:lpstr>(3) Legitieme verwerkingsgrond</vt:lpstr>
      <vt:lpstr>(3) Legitieme verwerkingsgrond</vt:lpstr>
      <vt:lpstr>(3) Legitieme verwerkingsgrond</vt:lpstr>
      <vt:lpstr>(3) Legitieme verwerkingsgrond</vt:lpstr>
      <vt:lpstr>(3) Legitieme verwerkingsgrond</vt:lpstr>
      <vt:lpstr>(3) Legitieme verwerkingsgrond</vt:lpstr>
      <vt:lpstr>(3) Legitieme verwerkingsgrond</vt:lpstr>
      <vt:lpstr>(3) Legitieme verwerkingsgrond</vt:lpstr>
      <vt:lpstr>(3) Legitieme verwerkingsgrond</vt:lpstr>
      <vt:lpstr>(3) Legitieme verwerkingsgrond</vt:lpstr>
      <vt:lpstr>(4) Legitieme verwerkingsgrond bijzondere persoonsgegevens</vt:lpstr>
      <vt:lpstr>(4) Legitieme verwerkingsgrond bijzondere persoonsgegevens</vt:lpstr>
      <vt:lpstr>(4) Legitieme verwerkingsgrond bijzondere persoonsgegevens</vt:lpstr>
      <vt:lpstr>(4) Legitieme verwerkingsgrond bijzondere persoonsgegevens</vt:lpstr>
      <vt:lpstr>(4) Legitieme verwerkingsgrond bijzondere persoonsgegevens</vt:lpstr>
      <vt:lpstr>(4) Legitieme verwerkingsgrond bijzondere persoonsgegevens</vt:lpstr>
      <vt:lpstr>(4) Legitieme verwerkingsgrond bijzondere persoonsgegevens</vt:lpstr>
      <vt:lpstr>(4) Legitieme verwerkingsgrond bijzondere persoonsgegevens</vt:lpstr>
      <vt:lpstr>(4) Legitieme verwerkingsgrond bijzondere persoonsgegevens</vt:lpstr>
      <vt:lpstr>(4) Legitieme verwerkingsgrond bijzondere persoonsgegevens</vt:lpstr>
      <vt:lpstr>(4) Legitieme verwerkingsgrond bijzondere persoonsgegevens</vt:lpstr>
      <vt:lpstr>(4) Legitieme verwerkingsgrond bijzondere persoonsgegevens</vt:lpstr>
      <vt:lpstr>(5) Legitieme gegevensdoovoer</vt:lpstr>
      <vt:lpstr>(5) Legitieme gegevensdoovoer</vt:lpstr>
      <vt:lpstr>(5) Legitieme gegevensdoovoer</vt:lpstr>
      <vt:lpstr>(5) Legitieme gegevensdoovoer</vt:lpstr>
      <vt:lpstr>(5) Legitieme gegevensdoovoer</vt:lpstr>
      <vt:lpstr>(5) Legitieme gegevensdoovoer</vt:lpstr>
      <vt:lpstr>(5) Legitieme gegevensdoovoer</vt:lpstr>
      <vt:lpstr>(5) Legitieme gegevensdoovoer</vt:lpstr>
      <vt:lpstr>(5) Legitieme gegevensdoovoer</vt:lpstr>
      <vt:lpstr>(5) Legitieme gegevensdoovoer</vt:lpstr>
      <vt:lpstr>(5) Legitieme gegevensdoovoer</vt:lpstr>
      <vt:lpstr>(5) Legitieme gegevensdoovoer</vt:lpstr>
      <vt:lpstr>(5) Legitieme gegevensdoovoer</vt:lpstr>
      <vt:lpstr>(5) Legitieme gegevensdoovoer</vt:lpstr>
      <vt:lpstr>(5) Legitieme gegevensdoovoer</vt:lpstr>
      <vt:lpstr>(5) Legitieme gegevensdoovoer</vt:lpstr>
      <vt:lpstr>(5) Legitieme gegevensdoovoer</vt:lpstr>
      <vt:lpstr>(5) Legitieme gegevensdoovoer</vt:lpstr>
      <vt:lpstr>(5) Legitieme gegevensdoovoer</vt:lpstr>
      <vt:lpstr>Pauze</vt:lpstr>
      <vt:lpstr>Moswa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Achtergrond AVG en aanpalende wetgeving</dc:title>
  <dc:creator>Computer</dc:creator>
  <cp:lastModifiedBy>Computer</cp:lastModifiedBy>
  <cp:revision>54</cp:revision>
  <dcterms:created xsi:type="dcterms:W3CDTF">2018-01-07T16:09:04Z</dcterms:created>
  <dcterms:modified xsi:type="dcterms:W3CDTF">2018-01-15T21:22:49Z</dcterms:modified>
</cp:coreProperties>
</file>