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9" r:id="rId8"/>
    <p:sldId id="270" r:id="rId9"/>
    <p:sldId id="276" r:id="rId10"/>
    <p:sldId id="278" r:id="rId11"/>
    <p:sldId id="279" r:id="rId12"/>
    <p:sldId id="272" r:id="rId13"/>
    <p:sldId id="271" r:id="rId14"/>
    <p:sldId id="281" r:id="rId15"/>
    <p:sldId id="283" r:id="rId16"/>
    <p:sldId id="285" r:id="rId17"/>
    <p:sldId id="286" r:id="rId18"/>
    <p:sldId id="291" r:id="rId19"/>
    <p:sldId id="289" r:id="rId20"/>
    <p:sldId id="287" r:id="rId21"/>
    <p:sldId id="288" r:id="rId22"/>
    <p:sldId id="280" r:id="rId23"/>
    <p:sldId id="290" r:id="rId24"/>
    <p:sldId id="292" r:id="rId25"/>
    <p:sldId id="29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11/9/2018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11/9/2018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714E-303B-43D2-B0FA-8CD75C0C5708}"/>
              </a:ext>
            </a:extLst>
          </p:cNvPr>
          <p:cNvSpPr>
            <a:spLocks noGrp="1"/>
          </p:cNvSpPr>
          <p:nvPr>
            <p:ph type="ctrTitle"/>
          </p:nvPr>
        </p:nvSpPr>
        <p:spPr>
          <a:xfrm>
            <a:off x="680322" y="2759977"/>
            <a:ext cx="8144134" cy="1417740"/>
          </a:xfrm>
        </p:spPr>
        <p:txBody>
          <a:bodyPr/>
          <a:lstStyle/>
          <a:p>
            <a:pPr algn="ctr"/>
            <a:r>
              <a:rPr lang="nl-NL" dirty="0"/>
              <a:t>The right </a:t>
            </a:r>
            <a:r>
              <a:rPr lang="nl-NL" dirty="0" err="1"/>
              <a:t>to</a:t>
            </a:r>
            <a:r>
              <a:rPr lang="nl-NL" dirty="0"/>
              <a:t> </a:t>
            </a:r>
            <a:r>
              <a:rPr lang="nl-NL" dirty="0" err="1"/>
              <a:t>be</a:t>
            </a:r>
            <a:r>
              <a:rPr lang="nl-NL" dirty="0"/>
              <a:t> let    </a:t>
            </a:r>
            <a:br>
              <a:rPr lang="nl-NL" dirty="0"/>
            </a:br>
            <a:r>
              <a:rPr lang="nl-NL" dirty="0"/>
              <a:t>  </a:t>
            </a:r>
            <a:r>
              <a:rPr lang="nl-NL" dirty="0" err="1"/>
              <a:t>alone</a:t>
            </a:r>
            <a:r>
              <a:rPr lang="nl-NL" dirty="0"/>
              <a:t> … </a:t>
            </a:r>
            <a:r>
              <a:rPr lang="nl-NL" dirty="0" err="1"/>
              <a:t>by</a:t>
            </a:r>
            <a:r>
              <a:rPr lang="nl-NL" dirty="0"/>
              <a:t> </a:t>
            </a:r>
            <a:r>
              <a:rPr lang="nl-NL" dirty="0" err="1"/>
              <a:t>yourself</a:t>
            </a:r>
            <a:endParaRPr lang="nl-NL" dirty="0"/>
          </a:p>
        </p:txBody>
      </p:sp>
      <p:sp>
        <p:nvSpPr>
          <p:cNvPr id="3" name="Ondertitel 2">
            <a:extLst>
              <a:ext uri="{FF2B5EF4-FFF2-40B4-BE49-F238E27FC236}">
                <a16:creationId xmlns:a16="http://schemas.microsoft.com/office/drawing/2014/main" id="{1E03F9F4-9FEC-45E0-9B0B-E7EB1ABB60D4}"/>
              </a:ext>
            </a:extLst>
          </p:cNvPr>
          <p:cNvSpPr>
            <a:spLocks noGrp="1"/>
          </p:cNvSpPr>
          <p:nvPr>
            <p:ph type="subTitle" idx="1"/>
          </p:nvPr>
        </p:nvSpPr>
        <p:spPr>
          <a:xfrm>
            <a:off x="680322" y="4394039"/>
            <a:ext cx="8144134" cy="1495033"/>
          </a:xfrm>
        </p:spPr>
        <p:txBody>
          <a:bodyPr>
            <a:normAutofit lnSpcReduction="10000"/>
          </a:bodyPr>
          <a:lstStyle/>
          <a:p>
            <a:r>
              <a:rPr lang="nl-NL" dirty="0"/>
              <a:t>Bart van der Sloot</a:t>
            </a:r>
            <a:br>
              <a:rPr lang="nl-NL" dirty="0"/>
            </a:br>
            <a:r>
              <a:rPr lang="nl-NL" dirty="0"/>
              <a:t>Senior Researcher</a:t>
            </a:r>
            <a:br>
              <a:rPr lang="nl-NL" dirty="0"/>
            </a:br>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(TILT)</a:t>
            </a:r>
            <a:br>
              <a:rPr lang="nl-NL" dirty="0"/>
            </a:br>
            <a:r>
              <a:rPr lang="nl-NL" dirty="0"/>
              <a:t>Tilburg University, Netherlands</a:t>
            </a:r>
          </a:p>
          <a:p>
            <a:r>
              <a:rPr lang="nl-NL" dirty="0">
                <a:hlinkClick r:id="rId2"/>
              </a:rPr>
              <a:t>www.bartvandersloot.nl</a:t>
            </a:r>
            <a:r>
              <a:rPr lang="nl-NL" dirty="0"/>
              <a:t>  </a:t>
            </a:r>
          </a:p>
        </p:txBody>
      </p:sp>
    </p:spTree>
    <p:extLst>
      <p:ext uri="{BB962C8B-B14F-4D97-AF65-F5344CB8AC3E}">
        <p14:creationId xmlns:p14="http://schemas.microsoft.com/office/powerpoint/2010/main" val="196722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Privacy ziet niet alleen op de bescherming van individuele belangen, maar ook maatschappelijke</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normAutofit/>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br>
              <a:rPr lang="nl-NL" dirty="0"/>
            </a:br>
            <a:r>
              <a:rPr lang="nl-NL" dirty="0"/>
              <a:t>		    				</a:t>
            </a:r>
          </a:p>
          <a:p>
            <a:pPr marL="0" indent="0">
              <a:buNone/>
            </a:pPr>
            <a:r>
              <a:rPr lang="nl-NL" dirty="0"/>
              <a:t>									 Maatschappelijke 					 Overheid </a:t>
            </a:r>
            <a:br>
              <a:rPr lang="nl-NL" dirty="0"/>
            </a:br>
            <a:r>
              <a:rPr lang="nl-NL" dirty="0"/>
              <a:t>waarde 	</a:t>
            </a:r>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3254930" y="2528305"/>
            <a:ext cx="3498209" cy="1174456"/>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a:off x="3347208" y="3976383"/>
            <a:ext cx="3498209"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3238151" y="4437146"/>
            <a:ext cx="3607266" cy="73886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972B087C-88B5-4F63-BDC4-E3EC99901C11}"/>
              </a:ext>
            </a:extLst>
          </p:cNvPr>
          <p:cNvCxnSpPr/>
          <p:nvPr/>
        </p:nvCxnSpPr>
        <p:spPr>
          <a:xfrm>
            <a:off x="1384183" y="4169328"/>
            <a:ext cx="0" cy="637564"/>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54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De inbreuken op het recht op privacy van het individu zijn systemisch – er is geen concrete ander</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p>
          <a:p>
            <a:endParaRPr lang="nl-NL" dirty="0"/>
          </a:p>
          <a:p>
            <a:pPr marL="0" indent="0">
              <a:buNone/>
            </a:pPr>
            <a:endParaRPr lang="nl-NL" dirty="0"/>
          </a:p>
          <a:p>
            <a:pPr marL="0" indent="0">
              <a:buNone/>
            </a:pPr>
            <a:r>
              <a:rPr lang="nl-NL" dirty="0"/>
              <a:t>Individu 						?</a:t>
            </a:r>
          </a:p>
          <a:p>
            <a:pPr marL="0" indent="0">
              <a:buNone/>
            </a:pPr>
            <a:endParaRPr lang="nl-NL" dirty="0"/>
          </a:p>
          <a:p>
            <a:pPr marL="0" indent="0">
              <a:buNone/>
            </a:pPr>
            <a:endParaRPr lang="nl-NL" dirty="0"/>
          </a:p>
          <a:p>
            <a:pPr marL="0" indent="0">
              <a:buNone/>
            </a:pPr>
            <a:r>
              <a:rPr lang="nl-NL" dirty="0"/>
              <a:t>							?</a:t>
            </a:r>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1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453007" y="753228"/>
            <a:ext cx="9841176" cy="1080938"/>
          </a:xfrm>
        </p:spPr>
        <p:txBody>
          <a:bodyPr>
            <a:normAutofit fontScale="90000"/>
          </a:bodyPr>
          <a:lstStyle/>
          <a:p>
            <a:r>
              <a:rPr lang="nl-NL" dirty="0"/>
              <a:t>Anderen hebben (</a:t>
            </a:r>
            <a:r>
              <a:rPr lang="nl-NL" dirty="0" err="1"/>
              <a:t>deugethische</a:t>
            </a:r>
            <a:r>
              <a:rPr lang="nl-NL" dirty="0"/>
              <a:t>) plichten om privacy te beschermen, ongeacht correlerende rechten</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							Overheid</a:t>
            </a:r>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H="1">
            <a:off x="2558642" y="2595369"/>
            <a:ext cx="4228497" cy="12300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H="1">
            <a:off x="2558643" y="3874418"/>
            <a:ext cx="4228496" cy="825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flipH="1" flipV="1">
            <a:off x="2558642" y="4056613"/>
            <a:ext cx="4228497" cy="11660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6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normAutofit/>
          </a:bodyPr>
          <a:lstStyle/>
          <a:p>
            <a:r>
              <a:rPr lang="nl-NL" dirty="0"/>
              <a:t>Het individu heef zelf (</a:t>
            </a:r>
            <a:r>
              <a:rPr lang="nl-NL" dirty="0" err="1"/>
              <a:t>deugethische</a:t>
            </a:r>
            <a:r>
              <a:rPr lang="nl-NL" dirty="0"/>
              <a:t>) plichten om privacy te beschermen</a:t>
            </a:r>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a:t>Individu</a:t>
            </a:r>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a:t>Zichzelf</a:t>
            </a:r>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8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a:t>Individu</a:t>
            </a:r>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a:t>Zichzelf</a:t>
            </a:r>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638CA1C-5C2D-44BE-BE12-9C04D7F2172B}"/>
              </a:ext>
            </a:extLst>
          </p:cNvPr>
          <p:cNvCxnSpPr/>
          <p:nvPr/>
        </p:nvCxnSpPr>
        <p:spPr>
          <a:xfrm>
            <a:off x="4395831" y="4219663"/>
            <a:ext cx="26089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1026" name="Picture 2" descr="Afbeeldingsresultaat voor torn photograph love">
            <a:extLst>
              <a:ext uri="{FF2B5EF4-FFF2-40B4-BE49-F238E27FC236}">
                <a16:creationId xmlns:a16="http://schemas.microsoft.com/office/drawing/2014/main" id="{891E3E5B-52B0-426B-8FB0-AB21B4314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332" y="2194187"/>
            <a:ext cx="6277158" cy="359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othic teen">
            <a:extLst>
              <a:ext uri="{FF2B5EF4-FFF2-40B4-BE49-F238E27FC236}">
                <a16:creationId xmlns:a16="http://schemas.microsoft.com/office/drawing/2014/main" id="{DC6B05D4-2C31-4EA0-A1FB-B7CA20AA4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013" y="2122196"/>
            <a:ext cx="2780346" cy="446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6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3074" name="Picture 2" descr="Afbeeldingsresultaat voor teen joint">
            <a:extLst>
              <a:ext uri="{FF2B5EF4-FFF2-40B4-BE49-F238E27FC236}">
                <a16:creationId xmlns:a16="http://schemas.microsoft.com/office/drawing/2014/main" id="{E79150C8-BB24-45EB-8331-AF162A1136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490" y="2211744"/>
            <a:ext cx="5645020" cy="3518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chocolate shame">
            <a:extLst>
              <a:ext uri="{FF2B5EF4-FFF2-40B4-BE49-F238E27FC236}">
                <a16:creationId xmlns:a16="http://schemas.microsoft.com/office/drawing/2014/main" id="{E79F79AE-6078-4E0A-ADE5-4A6F2D06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81" y="2125340"/>
            <a:ext cx="2922081" cy="410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3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5122" name="Picture 2" descr="Afbeeldingsresultaat voor full body scan">
            <a:extLst>
              <a:ext uri="{FF2B5EF4-FFF2-40B4-BE49-F238E27FC236}">
                <a16:creationId xmlns:a16="http://schemas.microsoft.com/office/drawing/2014/main" id="{F10E0BE4-ABFD-4111-A22B-265208DBE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392" y="2094431"/>
            <a:ext cx="3740053" cy="41327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medical inferred data">
            <a:extLst>
              <a:ext uri="{FF2B5EF4-FFF2-40B4-BE49-F238E27FC236}">
                <a16:creationId xmlns:a16="http://schemas.microsoft.com/office/drawing/2014/main" id="{B2C9A855-6623-489A-A2F0-B14D287B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75" y="2094431"/>
            <a:ext cx="65246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8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9A044-ED0C-406E-A64B-138C4FD2D78A}"/>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D721BFDF-F45A-415C-A754-D0596169EE61}"/>
              </a:ext>
            </a:extLst>
          </p:cNvPr>
          <p:cNvSpPr>
            <a:spLocks noGrp="1"/>
          </p:cNvSpPr>
          <p:nvPr>
            <p:ph idx="1"/>
          </p:nvPr>
        </p:nvSpPr>
        <p:spPr>
          <a:xfrm>
            <a:off x="680321" y="2197916"/>
            <a:ext cx="9613861" cy="3993159"/>
          </a:xfrm>
        </p:spPr>
        <p:txBody>
          <a:bodyPr>
            <a:normAutofit lnSpcReduction="10000"/>
          </a:bodyPr>
          <a:lstStyle/>
          <a:p>
            <a:r>
              <a:rPr lang="nl-NL" dirty="0"/>
              <a:t>Het probleem is hier interne strijdigheid </a:t>
            </a:r>
          </a:p>
          <a:p>
            <a:r>
              <a:rPr lang="nl-NL" dirty="0"/>
              <a:t>Het individu/ het ‘ik’ is niet uniform &gt; het individu/het ‘ik’ is geconflicteerd, bestaat uit verschillende ongelijke delen </a:t>
            </a:r>
          </a:p>
          <a:p>
            <a:r>
              <a:rPr lang="nl-NL" dirty="0"/>
              <a:t>Wie wij zien als ‘ik’, als onze identiteit, is het resultaat van keuzes en van intern conflict </a:t>
            </a:r>
          </a:p>
          <a:p>
            <a:r>
              <a:rPr lang="nl-NL" dirty="0"/>
              <a:t>Vergeten, blokkeren en onderdrukken van informatie over onszelf is een belangrijk instrument in identiteitsvorming </a:t>
            </a:r>
          </a:p>
          <a:p>
            <a:r>
              <a:rPr lang="nl-NL" dirty="0"/>
              <a:t>Privacy in deze zin helpt ons om onze identiteit te bouwen </a:t>
            </a:r>
          </a:p>
          <a:p>
            <a:r>
              <a:rPr lang="nl-NL" dirty="0"/>
              <a:t>En om ons terug te trekken en een nieuwe identiteit te bouwen als we worden ontmaskerd</a:t>
            </a:r>
          </a:p>
        </p:txBody>
      </p:sp>
    </p:spTree>
    <p:extLst>
      <p:ext uri="{BB962C8B-B14F-4D97-AF65-F5344CB8AC3E}">
        <p14:creationId xmlns:p14="http://schemas.microsoft.com/office/powerpoint/2010/main" val="79673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6592A-9C8D-450E-A912-83FA5454A0C5}"/>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7170" name="Picture 2" descr="Afbeeldingsresultaat voor ego id superego">
            <a:extLst>
              <a:ext uri="{FF2B5EF4-FFF2-40B4-BE49-F238E27FC236}">
                <a16:creationId xmlns:a16="http://schemas.microsoft.com/office/drawing/2014/main" id="{11248783-91AB-4679-985D-40C4CC446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748" y="2256112"/>
            <a:ext cx="3720549" cy="446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2231C-A9F9-4545-BBD6-3488DB547CD4}"/>
              </a:ext>
            </a:extLst>
          </p:cNvPr>
          <p:cNvSpPr>
            <a:spLocks noGrp="1"/>
          </p:cNvSpPr>
          <p:nvPr>
            <p:ph type="title"/>
          </p:nvPr>
        </p:nvSpPr>
        <p:spPr/>
        <p:txBody>
          <a:bodyPr/>
          <a:lstStyle/>
          <a:p>
            <a:r>
              <a:rPr lang="nl-NL" dirty="0"/>
              <a:t>Definities van Privacy</a:t>
            </a:r>
          </a:p>
        </p:txBody>
      </p:sp>
      <p:sp>
        <p:nvSpPr>
          <p:cNvPr id="3" name="Tijdelijke aanduiding voor inhoud 2">
            <a:extLst>
              <a:ext uri="{FF2B5EF4-FFF2-40B4-BE49-F238E27FC236}">
                <a16:creationId xmlns:a16="http://schemas.microsoft.com/office/drawing/2014/main" id="{D90CFFC4-777F-46E8-80A8-DFBCEECCD47D}"/>
              </a:ext>
            </a:extLst>
          </p:cNvPr>
          <p:cNvSpPr>
            <a:spLocks noGrp="1"/>
          </p:cNvSpPr>
          <p:nvPr>
            <p:ph idx="1"/>
          </p:nvPr>
        </p:nvSpPr>
        <p:spPr/>
        <p:txBody>
          <a:bodyPr>
            <a:normAutofit fontScale="92500" lnSpcReduction="10000"/>
          </a:bodyPr>
          <a:lstStyle/>
          <a:p>
            <a:r>
              <a:rPr lang="nl-NL" dirty="0"/>
              <a:t>‘</a:t>
            </a:r>
            <a:r>
              <a:rPr lang="en-US" dirty="0"/>
              <a:t>These considerations lead to the conclusion that the protection afforded to thoughts, sentiments, and emotions, expressed through the medium of writing or of the arts, so far as it consists in preventing publication, is merely an instance of the enforcement of the more general right of the individual to be let alone.’ Warren and Brandeis, 1890.</a:t>
            </a:r>
          </a:p>
          <a:p>
            <a:r>
              <a:rPr lang="en-US" dirty="0"/>
              <a:t>Privacy is the ‘claim of individuals, groups, or institutions to determine for themselves when, how, and to what extent information about them is communicated to others.’ Westin, 1967</a:t>
            </a:r>
          </a:p>
          <a:p>
            <a:r>
              <a:rPr lang="en-US" dirty="0"/>
              <a:t>‘Privacy is the capacity to negotiate social relationships by controlling access to information about oneself.’ </a:t>
            </a:r>
            <a:r>
              <a:rPr lang="en-US" dirty="0" err="1"/>
              <a:t>Agre</a:t>
            </a:r>
            <a:r>
              <a:rPr lang="en-US" dirty="0"/>
              <a:t> &amp; Rotenberg, 1998.</a:t>
            </a:r>
          </a:p>
          <a:p>
            <a:endParaRPr lang="en-US" dirty="0"/>
          </a:p>
          <a:p>
            <a:endParaRPr lang="nl-NL" dirty="0"/>
          </a:p>
        </p:txBody>
      </p:sp>
    </p:spTree>
    <p:extLst>
      <p:ext uri="{BB962C8B-B14F-4D97-AF65-F5344CB8AC3E}">
        <p14:creationId xmlns:p14="http://schemas.microsoft.com/office/powerpoint/2010/main" val="6157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4100" name="Picture 4" descr="Afbeeldingsresultaat voor mirror stage">
            <a:extLst>
              <a:ext uri="{FF2B5EF4-FFF2-40B4-BE49-F238E27FC236}">
                <a16:creationId xmlns:a16="http://schemas.microsoft.com/office/drawing/2014/main" id="{1B4F440F-D3F7-4168-8CCC-558E0B62C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36" y="2086828"/>
            <a:ext cx="6531429" cy="435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6146" name="Picture 2" descr="Afbeeldingsresultaat voor ship old wood">
            <a:extLst>
              <a:ext uri="{FF2B5EF4-FFF2-40B4-BE49-F238E27FC236}">
                <a16:creationId xmlns:a16="http://schemas.microsoft.com/office/drawing/2014/main" id="{ADE75F17-646B-477E-8900-2903988F9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783" y="2269758"/>
            <a:ext cx="6400801" cy="42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2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064ED39D-1883-412B-B643-298B6FD847A6}"/>
              </a:ext>
            </a:extLst>
          </p:cNvPr>
          <p:cNvSpPr>
            <a:spLocks noGrp="1"/>
          </p:cNvSpPr>
          <p:nvPr>
            <p:ph idx="1"/>
          </p:nvPr>
        </p:nvSpPr>
        <p:spPr>
          <a:xfrm>
            <a:off x="680321" y="2336873"/>
            <a:ext cx="9613861" cy="3954870"/>
          </a:xfrm>
        </p:spPr>
        <p:txBody>
          <a:bodyPr>
            <a:normAutofit fontScale="85000" lnSpcReduction="10000"/>
          </a:bodyPr>
          <a:lstStyle/>
          <a:p>
            <a:r>
              <a:rPr lang="nl-NL" dirty="0"/>
              <a:t>Big Data; </a:t>
            </a:r>
            <a:r>
              <a:rPr lang="nl-NL" dirty="0" err="1"/>
              <a:t>profiling</a:t>
            </a:r>
            <a:r>
              <a:rPr lang="nl-NL" dirty="0"/>
              <a:t>; </a:t>
            </a:r>
            <a:r>
              <a:rPr lang="nl-NL" dirty="0" err="1"/>
              <a:t>inferred</a:t>
            </a:r>
            <a:r>
              <a:rPr lang="nl-NL" dirty="0"/>
              <a:t> data; </a:t>
            </a:r>
            <a:r>
              <a:rPr lang="nl-NL" dirty="0" err="1"/>
              <a:t>predictive</a:t>
            </a:r>
            <a:r>
              <a:rPr lang="nl-NL" dirty="0"/>
              <a:t> </a:t>
            </a:r>
            <a:r>
              <a:rPr lang="nl-NL" dirty="0" err="1"/>
              <a:t>analytics</a:t>
            </a:r>
            <a:endParaRPr lang="nl-NL" dirty="0"/>
          </a:p>
          <a:p>
            <a:pPr lvl="1"/>
            <a:r>
              <a:rPr lang="nl-NL" dirty="0"/>
              <a:t>Verleden: Wat op het internet staat, blijft op het internet; kosten van dataopslag steeds lager. </a:t>
            </a:r>
          </a:p>
          <a:p>
            <a:pPr lvl="1"/>
            <a:r>
              <a:rPr lang="nl-NL" dirty="0"/>
              <a:t>Heden: Toegenomen mogelijkheden om mensen te profileren; bedrijven claimen soms het individu beter te kennen dan het zichzelf. </a:t>
            </a:r>
          </a:p>
          <a:p>
            <a:pPr lvl="1"/>
            <a:r>
              <a:rPr lang="nl-NL" dirty="0"/>
              <a:t>Toekomst: </a:t>
            </a:r>
            <a:r>
              <a:rPr lang="nl-NL" dirty="0" err="1"/>
              <a:t>Profiling</a:t>
            </a:r>
            <a:r>
              <a:rPr lang="nl-NL" dirty="0"/>
              <a:t> en </a:t>
            </a:r>
            <a:r>
              <a:rPr lang="nl-NL" dirty="0" err="1"/>
              <a:t>predictive</a:t>
            </a:r>
            <a:r>
              <a:rPr lang="nl-NL" dirty="0"/>
              <a:t> </a:t>
            </a:r>
            <a:r>
              <a:rPr lang="nl-NL" dirty="0" err="1"/>
              <a:t>analytics</a:t>
            </a:r>
            <a:r>
              <a:rPr lang="nl-NL" dirty="0"/>
              <a:t> kunnen worden gebruikt om een individu’s toekomst te voorspellen, zoals in relatie tot zijn gezondheid, economische positie, etc. </a:t>
            </a:r>
            <a:br>
              <a:rPr lang="nl-NL" dirty="0"/>
            </a:br>
            <a:endParaRPr lang="nl-NL" dirty="0"/>
          </a:p>
          <a:p>
            <a:r>
              <a:rPr lang="nl-NL" dirty="0"/>
              <a:t>Een nieuw probleem ontstaat: het probleem is niet (alleen) dat anderen (toegang tot) informatie over mij hebben waarvan ik liever niet wil dat zij die hebben</a:t>
            </a:r>
            <a:br>
              <a:rPr lang="nl-NL" dirty="0"/>
            </a:br>
            <a:endParaRPr lang="nl-NL" dirty="0"/>
          </a:p>
          <a:p>
            <a:r>
              <a:rPr lang="nl-NL" dirty="0"/>
              <a:t>Anderen hebben informatie over mij die ik zelf niet wil hebben; het ondermijnt de mogelijkheid om aan identiteitsvorming te doen door middel van het </a:t>
            </a:r>
            <a:r>
              <a:rPr lang="nl-NL" dirty="0" err="1"/>
              <a:t>prioritiseren</a:t>
            </a:r>
            <a:r>
              <a:rPr lang="nl-NL" dirty="0"/>
              <a:t>, selecteren en blokkeren van informatie.</a:t>
            </a:r>
          </a:p>
        </p:txBody>
      </p:sp>
    </p:spTree>
    <p:extLst>
      <p:ext uri="{BB962C8B-B14F-4D97-AF65-F5344CB8AC3E}">
        <p14:creationId xmlns:p14="http://schemas.microsoft.com/office/powerpoint/2010/main" val="392434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1702F-5AFF-433B-961E-6FD5156FEFB2}"/>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316223E3-5AC3-416A-B80E-BC98CC6BD1A8}"/>
              </a:ext>
            </a:extLst>
          </p:cNvPr>
          <p:cNvSpPr>
            <a:spLocks noGrp="1"/>
          </p:cNvSpPr>
          <p:nvPr>
            <p:ph idx="1"/>
          </p:nvPr>
        </p:nvSpPr>
        <p:spPr/>
        <p:txBody>
          <a:bodyPr>
            <a:normAutofit fontScale="92500" lnSpcReduction="20000"/>
          </a:bodyPr>
          <a:lstStyle/>
          <a:p>
            <a:r>
              <a:rPr lang="nl-NL" dirty="0"/>
              <a:t>Een probleem kan zijn dat ik niet wil dat anderen weten dat: </a:t>
            </a:r>
          </a:p>
          <a:p>
            <a:pPr lvl="1"/>
            <a:r>
              <a:rPr lang="nl-NL" dirty="0"/>
              <a:t>Ik vroeger dik was/een experimentele </a:t>
            </a:r>
            <a:r>
              <a:rPr lang="nl-NL" dirty="0" err="1"/>
              <a:t>gothic</a:t>
            </a:r>
            <a:r>
              <a:rPr lang="nl-NL" dirty="0"/>
              <a:t> fase had/seksueel ben mishandeld/ etc. </a:t>
            </a:r>
          </a:p>
          <a:p>
            <a:pPr lvl="1"/>
            <a:r>
              <a:rPr lang="nl-NL" dirty="0"/>
              <a:t>Ik me soms niet in kan houden en toch te veel chocola eet/naar Britney Spears luister/naar het casino ga/etc. </a:t>
            </a:r>
          </a:p>
          <a:p>
            <a:pPr lvl="1"/>
            <a:r>
              <a:rPr lang="nl-NL" dirty="0"/>
              <a:t>Ik over een tijd ziek zal zijn/ik een grote kans heb om in de toekomst werkeloos te zijn/etc.</a:t>
            </a:r>
          </a:p>
          <a:p>
            <a:r>
              <a:rPr lang="nl-NL" dirty="0"/>
              <a:t>Een additioneel probleem kan zijn dat ik zelf niet wil weten dat: </a:t>
            </a:r>
          </a:p>
          <a:p>
            <a:pPr lvl="1"/>
            <a:r>
              <a:rPr lang="nl-NL" dirty="0"/>
              <a:t>Ik vroeger dik was/een experimentele </a:t>
            </a:r>
            <a:r>
              <a:rPr lang="nl-NL" dirty="0" err="1"/>
              <a:t>gothic</a:t>
            </a:r>
            <a:r>
              <a:rPr lang="nl-NL" dirty="0"/>
              <a:t> fase had/seksueel ben mishandeld/ etc. </a:t>
            </a:r>
          </a:p>
          <a:p>
            <a:pPr lvl="1"/>
            <a:r>
              <a:rPr lang="nl-NL" dirty="0"/>
              <a:t>Ik me soms niet in kan houden en toch te veel chocola eet/naar Britney Spears luister/naar het casino ga/etc. </a:t>
            </a:r>
          </a:p>
          <a:p>
            <a:pPr lvl="1"/>
            <a:r>
              <a:rPr lang="nl-NL" dirty="0"/>
              <a:t>Ik over een tijd ziek zal zijn/ik een grote kans heb om in de toekomst werkeloos te zijn/etc.</a:t>
            </a:r>
          </a:p>
          <a:p>
            <a:endParaRPr lang="nl-NL" dirty="0"/>
          </a:p>
        </p:txBody>
      </p:sp>
    </p:spTree>
    <p:extLst>
      <p:ext uri="{BB962C8B-B14F-4D97-AF65-F5344CB8AC3E}">
        <p14:creationId xmlns:p14="http://schemas.microsoft.com/office/powerpoint/2010/main" val="327635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D54E4-F76C-4867-BF61-4E7E37BCEA88}"/>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FF2D1813-D29E-44DD-AB82-885C3D0EB5DF}"/>
              </a:ext>
            </a:extLst>
          </p:cNvPr>
          <p:cNvSpPr>
            <a:spLocks noGrp="1"/>
          </p:cNvSpPr>
          <p:nvPr>
            <p:ph idx="1"/>
          </p:nvPr>
        </p:nvSpPr>
        <p:spPr/>
        <p:txBody>
          <a:bodyPr/>
          <a:lstStyle/>
          <a:p>
            <a:pPr marL="0" indent="0">
              <a:buNone/>
            </a:pPr>
            <a:r>
              <a:rPr lang="nl-NL" dirty="0"/>
              <a:t>				   Individu</a:t>
            </a:r>
          </a:p>
          <a:p>
            <a:pPr marL="0" indent="0">
              <a:buNone/>
            </a:pPr>
            <a:endParaRPr lang="nl-NL" dirty="0"/>
          </a:p>
          <a:p>
            <a:pPr marL="0" indent="0">
              <a:buNone/>
            </a:pPr>
            <a:endParaRPr lang="nl-NL" dirty="0"/>
          </a:p>
          <a:p>
            <a:pPr marL="0" indent="0">
              <a:buNone/>
            </a:pPr>
            <a:r>
              <a:rPr lang="nl-NL" dirty="0"/>
              <a:t>Ander							  	        Objecten</a:t>
            </a:r>
          </a:p>
          <a:p>
            <a:pPr marL="0" indent="0">
              <a:buNone/>
            </a:pPr>
            <a:endParaRPr lang="nl-NL" dirty="0"/>
          </a:p>
          <a:p>
            <a:pPr marL="0" indent="0">
              <a:buNone/>
            </a:pPr>
            <a:endParaRPr lang="nl-NL" dirty="0"/>
          </a:p>
          <a:p>
            <a:pPr marL="0" indent="0">
              <a:buNone/>
            </a:pPr>
            <a:r>
              <a:rPr lang="nl-NL" dirty="0"/>
              <a:t>				   Individu</a:t>
            </a:r>
          </a:p>
        </p:txBody>
      </p:sp>
      <p:cxnSp>
        <p:nvCxnSpPr>
          <p:cNvPr id="5" name="Rechte verbindingslijn met pijl 4">
            <a:extLst>
              <a:ext uri="{FF2B5EF4-FFF2-40B4-BE49-F238E27FC236}">
                <a16:creationId xmlns:a16="http://schemas.microsoft.com/office/drawing/2014/main" id="{0398A992-258E-4755-940B-AFA5F1E5BA40}"/>
              </a:ext>
            </a:extLst>
          </p:cNvPr>
          <p:cNvCxnSpPr>
            <a:cxnSpLocks/>
          </p:cNvCxnSpPr>
          <p:nvPr/>
        </p:nvCxnSpPr>
        <p:spPr>
          <a:xfrm flipH="1">
            <a:off x="2123046" y="2835795"/>
            <a:ext cx="2230840" cy="10525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4C12B2CC-3852-4331-A4B0-4579A93DA429}"/>
              </a:ext>
            </a:extLst>
          </p:cNvPr>
          <p:cNvCxnSpPr>
            <a:cxnSpLocks/>
          </p:cNvCxnSpPr>
          <p:nvPr/>
        </p:nvCxnSpPr>
        <p:spPr>
          <a:xfrm>
            <a:off x="2155971" y="4060272"/>
            <a:ext cx="2197915" cy="10654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4958B531-76DB-41A0-A9E0-5152EEB1FC9F}"/>
              </a:ext>
            </a:extLst>
          </p:cNvPr>
          <p:cNvCxnSpPr>
            <a:cxnSpLocks/>
          </p:cNvCxnSpPr>
          <p:nvPr/>
        </p:nvCxnSpPr>
        <p:spPr>
          <a:xfrm>
            <a:off x="5981797" y="2835795"/>
            <a:ext cx="2667253" cy="84697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11A6B5B-5B42-45B6-9D8B-A5CE297C6579}"/>
              </a:ext>
            </a:extLst>
          </p:cNvPr>
          <p:cNvCxnSpPr>
            <a:cxnSpLocks/>
          </p:cNvCxnSpPr>
          <p:nvPr/>
        </p:nvCxnSpPr>
        <p:spPr>
          <a:xfrm flipH="1">
            <a:off x="6096000" y="4060271"/>
            <a:ext cx="2369890" cy="10654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7A0B19E6-135D-45B7-B79F-F118896A50B8}"/>
              </a:ext>
            </a:extLst>
          </p:cNvPr>
          <p:cNvCxnSpPr/>
          <p:nvPr/>
        </p:nvCxnSpPr>
        <p:spPr>
          <a:xfrm>
            <a:off x="6954473" y="4181689"/>
            <a:ext cx="914400" cy="914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85890329-EF14-45EE-8516-89C440A09DF3}"/>
              </a:ext>
            </a:extLst>
          </p:cNvPr>
          <p:cNvCxnSpPr>
            <a:cxnSpLocks/>
          </p:cNvCxnSpPr>
          <p:nvPr/>
        </p:nvCxnSpPr>
        <p:spPr>
          <a:xfrm flipH="1">
            <a:off x="2826706" y="4169105"/>
            <a:ext cx="823519" cy="9395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9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7C8CC-9492-4B69-A8C3-46F60E714C2E}"/>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D6CA9C63-E50C-49C2-9610-6D14C2A513F3}"/>
              </a:ext>
            </a:extLst>
          </p:cNvPr>
          <p:cNvSpPr>
            <a:spLocks noGrp="1"/>
          </p:cNvSpPr>
          <p:nvPr>
            <p:ph idx="1"/>
          </p:nvPr>
        </p:nvSpPr>
        <p:spPr/>
        <p:txBody>
          <a:bodyPr>
            <a:normAutofit lnSpcReduction="10000"/>
          </a:bodyPr>
          <a:lstStyle/>
          <a:p>
            <a:r>
              <a:rPr lang="nl-NL" dirty="0"/>
              <a:t>De vraag is hoe zo’n recht zou kunnen worden </a:t>
            </a:r>
            <a:r>
              <a:rPr lang="nl-NL" dirty="0" err="1"/>
              <a:t>geconceptualiseerd</a:t>
            </a:r>
            <a:endParaRPr lang="nl-NL" dirty="0"/>
          </a:p>
          <a:p>
            <a:r>
              <a:rPr lang="nl-NL" dirty="0"/>
              <a:t>Bouwstenen kunnen zijn:</a:t>
            </a:r>
          </a:p>
          <a:p>
            <a:pPr lvl="1"/>
            <a:r>
              <a:rPr lang="nl-NL" dirty="0"/>
              <a:t>Recht om vergeten te worden</a:t>
            </a:r>
          </a:p>
          <a:p>
            <a:pPr lvl="1"/>
            <a:r>
              <a:rPr lang="nl-NL" dirty="0"/>
              <a:t>Negatieve informatievrijheid</a:t>
            </a:r>
          </a:p>
          <a:p>
            <a:pPr lvl="1"/>
            <a:r>
              <a:rPr lang="nl-NL" dirty="0"/>
              <a:t>Recht om onthouden te worden van incidentele vondsten (medisch)</a:t>
            </a:r>
          </a:p>
          <a:p>
            <a:r>
              <a:rPr lang="nl-NL" dirty="0"/>
              <a:t>Maar het toekennen van een claimrecht brengt met zich mee dat het individu bewust bezig moet zijn met informatie die hij nu juist wil vergeten/onderdrukken </a:t>
            </a:r>
          </a:p>
          <a:p>
            <a:r>
              <a:rPr lang="nl-NL" dirty="0"/>
              <a:t>En waarom zou de ander de plicht moeten hebben om het individu te onthouden van informatie die op zich correct/waar/echt is? </a:t>
            </a:r>
          </a:p>
        </p:txBody>
      </p:sp>
    </p:spTree>
    <p:extLst>
      <p:ext uri="{BB962C8B-B14F-4D97-AF65-F5344CB8AC3E}">
        <p14:creationId xmlns:p14="http://schemas.microsoft.com/office/powerpoint/2010/main" val="5663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165E2-DA2D-4600-BFAF-18555234795D}"/>
              </a:ext>
            </a:extLst>
          </p:cNvPr>
          <p:cNvSpPr>
            <a:spLocks noGrp="1"/>
          </p:cNvSpPr>
          <p:nvPr>
            <p:ph type="title"/>
          </p:nvPr>
        </p:nvSpPr>
        <p:spPr/>
        <p:txBody>
          <a:bodyPr/>
          <a:lstStyle/>
          <a:p>
            <a:r>
              <a:rPr lang="nl-NL" dirty="0"/>
              <a:t>Definities van Privacy</a:t>
            </a:r>
          </a:p>
        </p:txBody>
      </p:sp>
      <p:sp>
        <p:nvSpPr>
          <p:cNvPr id="3" name="Tijdelijke aanduiding voor inhoud 2">
            <a:extLst>
              <a:ext uri="{FF2B5EF4-FFF2-40B4-BE49-F238E27FC236}">
                <a16:creationId xmlns:a16="http://schemas.microsoft.com/office/drawing/2014/main" id="{8AE3574B-DFC2-4852-8E73-4379E0D29C13}"/>
              </a:ext>
            </a:extLst>
          </p:cNvPr>
          <p:cNvSpPr>
            <a:spLocks noGrp="1"/>
          </p:cNvSpPr>
          <p:nvPr>
            <p:ph idx="1"/>
          </p:nvPr>
        </p:nvSpPr>
        <p:spPr/>
        <p:txBody>
          <a:bodyPr>
            <a:normAutofit lnSpcReduction="10000"/>
          </a:bodyPr>
          <a:lstStyle/>
          <a:p>
            <a:r>
              <a:rPr lang="nl-NL" dirty="0"/>
              <a:t>‘Een ieder heeft recht op respect voor zijn privé leven, zijn familie- en gezinsleven, zijn woning en zijn correspondentie. Geen inmenging van enig openbaar gezag is toegestaan in de uitoefening van dit recht, dan voor zover </a:t>
            </a:r>
            <a:r>
              <a:rPr lang="en-US" dirty="0"/>
              <a:t>…’. </a:t>
            </a:r>
            <a:r>
              <a:rPr lang="en-US" dirty="0" err="1"/>
              <a:t>Artikel</a:t>
            </a:r>
            <a:r>
              <a:rPr lang="en-US" dirty="0"/>
              <a:t> 8 </a:t>
            </a:r>
            <a:r>
              <a:rPr lang="en-US" dirty="0" err="1"/>
              <a:t>Europees</a:t>
            </a:r>
            <a:r>
              <a:rPr lang="en-US" dirty="0"/>
              <a:t> </a:t>
            </a:r>
            <a:r>
              <a:rPr lang="en-US" dirty="0" err="1"/>
              <a:t>Verdrag</a:t>
            </a:r>
            <a:r>
              <a:rPr lang="en-US" dirty="0"/>
              <a:t> </a:t>
            </a:r>
            <a:r>
              <a:rPr lang="en-US" dirty="0" err="1"/>
              <a:t>voor</a:t>
            </a:r>
            <a:r>
              <a:rPr lang="en-US" dirty="0"/>
              <a:t> de </a:t>
            </a:r>
            <a:r>
              <a:rPr lang="en-US" dirty="0" err="1"/>
              <a:t>Rechten</a:t>
            </a:r>
            <a:r>
              <a:rPr lang="en-US" dirty="0"/>
              <a:t> van de </a:t>
            </a:r>
            <a:r>
              <a:rPr lang="en-US" dirty="0" err="1"/>
              <a:t>Mens</a:t>
            </a:r>
            <a:r>
              <a:rPr lang="en-US" dirty="0"/>
              <a:t> </a:t>
            </a:r>
          </a:p>
          <a:p>
            <a:r>
              <a:rPr lang="en-US" dirty="0" err="1"/>
              <a:t>Horizontale</a:t>
            </a:r>
            <a:r>
              <a:rPr lang="en-US" dirty="0"/>
              <a:t> </a:t>
            </a:r>
            <a:r>
              <a:rPr lang="en-US" dirty="0" err="1"/>
              <a:t>gegevensbescherming</a:t>
            </a:r>
            <a:r>
              <a:rPr lang="en-US" dirty="0"/>
              <a:t>: ‘</a:t>
            </a:r>
            <a:r>
              <a:rPr lang="nl-NL" dirty="0"/>
              <a:t>Eenieder die materiële of immateriële schade heeft geleden ten gevolge van een inbreuk op deze verordening, heeft het recht om van de verwerkingsverantwoordelijke of de verwerker schadevergoeding te ontvangen voor de geleden schade.’</a:t>
            </a:r>
            <a:r>
              <a:rPr lang="en-US" dirty="0" err="1"/>
              <a:t>Artikel</a:t>
            </a:r>
            <a:r>
              <a:rPr lang="en-US" dirty="0"/>
              <a:t> 82 </a:t>
            </a:r>
            <a:r>
              <a:rPr lang="en-US" dirty="0" err="1"/>
              <a:t>Algemene</a:t>
            </a:r>
            <a:r>
              <a:rPr lang="en-US" dirty="0"/>
              <a:t> </a:t>
            </a:r>
            <a:r>
              <a:rPr lang="en-US" dirty="0" err="1"/>
              <a:t>Verordening</a:t>
            </a:r>
            <a:r>
              <a:rPr lang="en-US" dirty="0"/>
              <a:t> </a:t>
            </a:r>
            <a:r>
              <a:rPr lang="en-US" dirty="0" err="1"/>
              <a:t>Gegevensbescherming</a:t>
            </a:r>
            <a:endParaRPr lang="nl-NL" dirty="0"/>
          </a:p>
        </p:txBody>
      </p:sp>
    </p:spTree>
    <p:extLst>
      <p:ext uri="{BB962C8B-B14F-4D97-AF65-F5344CB8AC3E}">
        <p14:creationId xmlns:p14="http://schemas.microsoft.com/office/powerpoint/2010/main" val="39145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Definities van Privacy</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							Overheid</a:t>
            </a:r>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474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Definities van Privacy</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pPr marL="0" indent="0">
              <a:buNone/>
            </a:pPr>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							Overheid</a:t>
            </a:r>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5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680321" y="753228"/>
            <a:ext cx="9722028" cy="1080938"/>
          </a:xfrm>
        </p:spPr>
        <p:txBody>
          <a:bodyPr>
            <a:normAutofit fontScale="90000"/>
          </a:bodyPr>
          <a:lstStyle/>
          <a:p>
            <a:r>
              <a:rPr lang="nl-NL" dirty="0"/>
              <a:t>Manieren om de correlatie tussen rechten (individu) en plichten (anderen) te problematiseren</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							Overheid</a:t>
            </a:r>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0242"/>
            <a:ext cx="4035105" cy="75501"/>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9EBDAC88-F00B-4841-A148-5D8E4C0B5647}"/>
              </a:ext>
            </a:extLst>
          </p:cNvPr>
          <p:cNvCxnSpPr/>
          <p:nvPr/>
        </p:nvCxnSpPr>
        <p:spPr>
          <a:xfrm>
            <a:off x="4681057" y="2336873"/>
            <a:ext cx="0" cy="331365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a:bodyPr>
          <a:lstStyle/>
          <a:p>
            <a:r>
              <a:rPr lang="nl-NL" dirty="0"/>
              <a:t>Het individu heeft geen legitieme privacy claim (</a:t>
            </a:r>
            <a:r>
              <a:rPr lang="nl-NL" dirty="0" err="1"/>
              <a:t>nothing</a:t>
            </a:r>
            <a:r>
              <a:rPr lang="nl-NL" dirty="0"/>
              <a:t> </a:t>
            </a:r>
            <a:r>
              <a:rPr lang="nl-NL" dirty="0" err="1"/>
              <a:t>to</a:t>
            </a:r>
            <a:r>
              <a:rPr lang="nl-NL" dirty="0"/>
              <a:t> </a:t>
            </a:r>
            <a:r>
              <a:rPr lang="nl-NL" dirty="0" err="1"/>
              <a:t>hide</a:t>
            </a:r>
            <a:r>
              <a:rPr lang="nl-NL" dirty="0"/>
              <a:t> argument)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endParaRPr lang="nl-NL" dirty="0"/>
          </a:p>
          <a:p>
            <a:pPr marL="0" indent="0">
              <a:buNone/>
            </a:pPr>
            <a:endParaRPr lang="nl-NL" dirty="0"/>
          </a:p>
          <a:p>
            <a:pPr marL="0" indent="0">
              <a:buNone/>
            </a:pPr>
            <a:r>
              <a:rPr lang="nl-NL" dirty="0" err="1"/>
              <a:t>Individue</a:t>
            </a:r>
            <a:r>
              <a:rPr lang="nl-NL" dirty="0"/>
              <a:t> 						Bedrijven</a:t>
            </a:r>
          </a:p>
          <a:p>
            <a:pPr marL="0" indent="0">
              <a:buNone/>
            </a:pPr>
            <a:endParaRPr lang="nl-NL" dirty="0"/>
          </a:p>
          <a:p>
            <a:pPr marL="0" indent="0">
              <a:buNone/>
            </a:pPr>
            <a:endParaRPr lang="nl-NL" dirty="0"/>
          </a:p>
          <a:p>
            <a:pPr marL="0" indent="0">
              <a:buNone/>
            </a:pPr>
            <a:r>
              <a:rPr lang="nl-NL" dirty="0"/>
              <a:t>							Overheid</a:t>
            </a:r>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285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De claim van het individu dient om onrechtmatig gedrag jegens anderen te verbergen (feminisme)</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normAutofit/>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Andere Individuen					Overheid</a:t>
            </a:r>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30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327171" y="753228"/>
            <a:ext cx="9781563" cy="1080938"/>
          </a:xfrm>
        </p:spPr>
        <p:txBody>
          <a:bodyPr>
            <a:normAutofit fontScale="90000"/>
          </a:bodyPr>
          <a:lstStyle/>
          <a:p>
            <a:r>
              <a:rPr lang="nl-NL" dirty="0"/>
              <a:t>De claim van het individu is legitiem, maar heeft een negatieve impact op anderen (netwerk effect)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Individuen</a:t>
            </a:r>
          </a:p>
          <a:p>
            <a:endParaRPr lang="nl-NL" dirty="0"/>
          </a:p>
          <a:p>
            <a:pPr marL="0" indent="0">
              <a:buNone/>
            </a:pPr>
            <a:endParaRPr lang="nl-NL" dirty="0"/>
          </a:p>
          <a:p>
            <a:pPr marL="0" indent="0">
              <a:buNone/>
            </a:pPr>
            <a:r>
              <a:rPr lang="nl-NL" dirty="0"/>
              <a:t>Individu						Bedrijven</a:t>
            </a:r>
          </a:p>
          <a:p>
            <a:pPr marL="0" indent="0">
              <a:buNone/>
            </a:pPr>
            <a:endParaRPr lang="nl-NL" dirty="0"/>
          </a:p>
          <a:p>
            <a:pPr marL="0" indent="0">
              <a:buNone/>
            </a:pPr>
            <a:endParaRPr lang="nl-NL" dirty="0"/>
          </a:p>
          <a:p>
            <a:pPr marL="0" indent="0">
              <a:buNone/>
            </a:pPr>
            <a:r>
              <a:rPr lang="nl-NL" dirty="0"/>
              <a:t>Andere individuen					Overheid</a:t>
            </a:r>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1314"/>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292</TotalTime>
  <Words>869</Words>
  <Application>Microsoft Office PowerPoint</Application>
  <PresentationFormat>Breedbeeld</PresentationFormat>
  <Paragraphs>145</Paragraphs>
  <Slides>25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Trebuchet MS</vt:lpstr>
      <vt:lpstr>Berlijn</vt:lpstr>
      <vt:lpstr>The right to be let       alone … by yourself</vt:lpstr>
      <vt:lpstr>Definities van Privacy</vt:lpstr>
      <vt:lpstr>Definities van Privacy</vt:lpstr>
      <vt:lpstr>Definities van Privacy</vt:lpstr>
      <vt:lpstr>Definities van Privacy</vt:lpstr>
      <vt:lpstr>Manieren om de correlatie tussen rechten (individu) en plichten (anderen) te problematiseren</vt:lpstr>
      <vt:lpstr>Het individu heeft geen legitieme privacy claim (nothing to hide argument)</vt:lpstr>
      <vt:lpstr>De claim van het individu dient om onrechtmatig gedrag jegens anderen te verbergen (feminisme)</vt:lpstr>
      <vt:lpstr>De claim van het individu is legitiem, maar heeft een negatieve impact op anderen (netwerk effect)</vt:lpstr>
      <vt:lpstr>Privacy ziet niet alleen op de bescherming van individuele belangen, maar ook maatschappelijke</vt:lpstr>
      <vt:lpstr>De inbreuken op het recht op privacy van het individu zijn systemisch – er is geen concrete ander</vt:lpstr>
      <vt:lpstr>Anderen hebben (deugethische) plichten om privacy te beschermen, ongeacht correlerende rechten</vt:lpstr>
      <vt:lpstr>Het individu heef zelf (deugethische) plichten om privacy te beschermen</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be let       alone … by yourself</dc:title>
  <dc:creator>Bart Van der Sloot</dc:creator>
  <cp:lastModifiedBy>Bart Van der Sloot</cp:lastModifiedBy>
  <cp:revision>107</cp:revision>
  <dcterms:created xsi:type="dcterms:W3CDTF">2018-11-06T17:53:11Z</dcterms:created>
  <dcterms:modified xsi:type="dcterms:W3CDTF">2018-11-09T14:08:49Z</dcterms:modified>
</cp:coreProperties>
</file>