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3" r:id="rId7"/>
    <p:sldId id="269" r:id="rId8"/>
    <p:sldId id="270" r:id="rId9"/>
    <p:sldId id="276" r:id="rId10"/>
    <p:sldId id="278" r:id="rId11"/>
    <p:sldId id="279" r:id="rId12"/>
    <p:sldId id="272" r:id="rId13"/>
    <p:sldId id="271" r:id="rId14"/>
    <p:sldId id="281" r:id="rId15"/>
    <p:sldId id="283" r:id="rId16"/>
    <p:sldId id="285" r:id="rId17"/>
    <p:sldId id="286" r:id="rId18"/>
    <p:sldId id="291" r:id="rId19"/>
    <p:sldId id="289" r:id="rId20"/>
    <p:sldId id="287" r:id="rId21"/>
    <p:sldId id="288" r:id="rId22"/>
    <p:sldId id="280" r:id="rId23"/>
    <p:sldId id="290" r:id="rId24"/>
    <p:sldId id="292" r:id="rId25"/>
    <p:sldId id="293"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nl-NL"/>
              <a:t>Klik om stijl te bewerken</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5EC93879-1153-42D3-8EC7-7A3CC94658D3}"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382E1496-D8B1-4FDC-98A5-AD2561A2EE12}"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nl-NL"/>
              <a:t>Klik om stijl te bewerken</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8AD3855-5B08-4570-810C-DE4498675D2C}"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nl-NL"/>
              <a:t>Klik om stijl te bewerken</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95FC1B1A-3400-4A09-B018-5620D6ADA4AF}"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mme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nl-NL"/>
              <a:t>Klik om stijl te bewerken</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333EE65E-8B04-4250-B4A9-5C65F355F1A2}"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Afbeelding-kolom">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nl-NL"/>
              <a:t>Klik om stijl te bewerken</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3" name="Date Placeholder 2"/>
          <p:cNvSpPr>
            <a:spLocks noGrp="1"/>
          </p:cNvSpPr>
          <p:nvPr>
            <p:ph type="dt" sz="half" idx="10"/>
          </p:nvPr>
        </p:nvSpPr>
        <p:spPr/>
        <p:txBody>
          <a:bodyPr/>
          <a:lstStyle/>
          <a:p>
            <a:fld id="{84F5881F-8E44-4F15-AB98-80B7869E49CA}"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05854CA-19F4-4771-B6A2-DA5C0742B220}" type="datetimeFigureOut">
              <a:rPr lang="en-US" dirty="0"/>
              <a:t>11/7/2018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5FED2BB1-BB31-4EB8-A961-18800A74EAA8}"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nl-NL"/>
              <a:t>Klik om stijl te bewerken</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3B40B886-74BB-4D5E-9EA9-584482FE40E6}" type="datetimeFigureOut">
              <a:rPr lang="en-US" dirty="0"/>
              <a:t>11/7/2018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nl-NL"/>
              <a:t>Klik om stijl te bewerken</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680322" y="3030008"/>
            <a:ext cx="4698355"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5594123" y="3030008"/>
            <a:ext cx="4700059" cy="2906179"/>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dirty="0"/>
              <a:t>11/7/2018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1EB24146-07E2-48CA-8629-5887ED47FCDB}" type="datetimeFigureOut">
              <a:rPr lang="en-US" dirty="0"/>
              <a:t>11/7/2018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D407E718-B4F0-433E-A285-0013249184C0}" type="datetimeFigureOut">
              <a:rPr lang="en-US" dirty="0"/>
              <a:t>11/7/2018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2B8E44C4-3D72-4D6E-86A4-F5491DC49E6D}"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nl-NL"/>
              <a:t>Klik om stijl te bewerken</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06B8EA14-E6AC-4B59-973C-7A06B0EDE3E3}" type="datetimeFigureOut">
              <a:rPr lang="en-US" dirty="0"/>
              <a:t>11/7/2018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3BB3B3F-C0CE-47CB-BCED-F49A710726FF}" type="datetimeFigureOut">
              <a:rPr lang="en-US" dirty="0"/>
              <a:t>11/7/2018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bartvandersloot.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5F714E-303B-43D2-B0FA-8CD75C0C5708}"/>
              </a:ext>
            </a:extLst>
          </p:cNvPr>
          <p:cNvSpPr>
            <a:spLocks noGrp="1"/>
          </p:cNvSpPr>
          <p:nvPr>
            <p:ph type="ctrTitle"/>
          </p:nvPr>
        </p:nvSpPr>
        <p:spPr>
          <a:xfrm>
            <a:off x="680322" y="2759977"/>
            <a:ext cx="8144134" cy="1417740"/>
          </a:xfrm>
        </p:spPr>
        <p:txBody>
          <a:bodyPr/>
          <a:lstStyle/>
          <a:p>
            <a:pPr algn="ctr"/>
            <a:r>
              <a:rPr lang="nl-NL" dirty="0"/>
              <a:t>The right </a:t>
            </a:r>
            <a:r>
              <a:rPr lang="nl-NL" dirty="0" err="1"/>
              <a:t>to</a:t>
            </a:r>
            <a:r>
              <a:rPr lang="nl-NL" dirty="0"/>
              <a:t> </a:t>
            </a:r>
            <a:r>
              <a:rPr lang="nl-NL" dirty="0" err="1"/>
              <a:t>be</a:t>
            </a:r>
            <a:r>
              <a:rPr lang="nl-NL" dirty="0"/>
              <a:t> let    </a:t>
            </a:r>
            <a:br>
              <a:rPr lang="nl-NL" dirty="0"/>
            </a:br>
            <a:r>
              <a:rPr lang="nl-NL" dirty="0"/>
              <a:t>  </a:t>
            </a:r>
            <a:r>
              <a:rPr lang="nl-NL" dirty="0" err="1"/>
              <a:t>alone</a:t>
            </a:r>
            <a:r>
              <a:rPr lang="nl-NL" dirty="0"/>
              <a:t> … </a:t>
            </a:r>
            <a:r>
              <a:rPr lang="nl-NL" dirty="0" err="1"/>
              <a:t>by</a:t>
            </a:r>
            <a:r>
              <a:rPr lang="nl-NL" dirty="0"/>
              <a:t> </a:t>
            </a:r>
            <a:r>
              <a:rPr lang="nl-NL" dirty="0" err="1"/>
              <a:t>yourself</a:t>
            </a:r>
            <a:endParaRPr lang="nl-NL" dirty="0"/>
          </a:p>
        </p:txBody>
      </p:sp>
      <p:sp>
        <p:nvSpPr>
          <p:cNvPr id="3" name="Ondertitel 2">
            <a:extLst>
              <a:ext uri="{FF2B5EF4-FFF2-40B4-BE49-F238E27FC236}">
                <a16:creationId xmlns:a16="http://schemas.microsoft.com/office/drawing/2014/main" id="{1E03F9F4-9FEC-45E0-9B0B-E7EB1ABB60D4}"/>
              </a:ext>
            </a:extLst>
          </p:cNvPr>
          <p:cNvSpPr>
            <a:spLocks noGrp="1"/>
          </p:cNvSpPr>
          <p:nvPr>
            <p:ph type="subTitle" idx="1"/>
          </p:nvPr>
        </p:nvSpPr>
        <p:spPr>
          <a:xfrm>
            <a:off x="680322" y="4394039"/>
            <a:ext cx="8144134" cy="1495033"/>
          </a:xfrm>
        </p:spPr>
        <p:txBody>
          <a:bodyPr>
            <a:normAutofit lnSpcReduction="10000"/>
          </a:bodyPr>
          <a:lstStyle/>
          <a:p>
            <a:r>
              <a:rPr lang="nl-NL" dirty="0"/>
              <a:t>Bart van der Sloot</a:t>
            </a:r>
            <a:br>
              <a:rPr lang="nl-NL" dirty="0"/>
            </a:br>
            <a:r>
              <a:rPr lang="nl-NL" dirty="0"/>
              <a:t>Senior Researcher</a:t>
            </a:r>
            <a:br>
              <a:rPr lang="nl-NL" dirty="0"/>
            </a:br>
            <a:r>
              <a:rPr lang="nl-NL" dirty="0"/>
              <a:t>Tilburg </a:t>
            </a:r>
            <a:r>
              <a:rPr lang="nl-NL" dirty="0" err="1"/>
              <a:t>Institute</a:t>
            </a:r>
            <a:r>
              <a:rPr lang="nl-NL" dirty="0"/>
              <a:t> </a:t>
            </a:r>
            <a:r>
              <a:rPr lang="nl-NL" dirty="0" err="1"/>
              <a:t>for</a:t>
            </a:r>
            <a:r>
              <a:rPr lang="nl-NL" dirty="0"/>
              <a:t> </a:t>
            </a:r>
            <a:r>
              <a:rPr lang="nl-NL" dirty="0" err="1"/>
              <a:t>Law</a:t>
            </a:r>
            <a:r>
              <a:rPr lang="nl-NL" dirty="0"/>
              <a:t>, Technology, </a:t>
            </a:r>
            <a:r>
              <a:rPr lang="nl-NL" dirty="0" err="1"/>
              <a:t>and</a:t>
            </a:r>
            <a:r>
              <a:rPr lang="nl-NL" dirty="0"/>
              <a:t> Society (TILT)</a:t>
            </a:r>
            <a:br>
              <a:rPr lang="nl-NL" dirty="0"/>
            </a:br>
            <a:r>
              <a:rPr lang="nl-NL" dirty="0"/>
              <a:t>Tilburg University, Netherlands</a:t>
            </a:r>
          </a:p>
          <a:p>
            <a:r>
              <a:rPr lang="nl-NL" dirty="0">
                <a:hlinkClick r:id="rId2"/>
              </a:rPr>
              <a:t>www.bartvandersloot.com</a:t>
            </a:r>
            <a:r>
              <a:rPr lang="nl-NL" dirty="0"/>
              <a:t> </a:t>
            </a:r>
          </a:p>
        </p:txBody>
      </p:sp>
    </p:spTree>
    <p:extLst>
      <p:ext uri="{BB962C8B-B14F-4D97-AF65-F5344CB8AC3E}">
        <p14:creationId xmlns:p14="http://schemas.microsoft.com/office/powerpoint/2010/main" val="196722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Privacy is </a:t>
            </a:r>
            <a:r>
              <a:rPr lang="nl-NL" dirty="0" err="1"/>
              <a:t>not</a:t>
            </a:r>
            <a:r>
              <a:rPr lang="nl-NL" dirty="0"/>
              <a:t> </a:t>
            </a:r>
            <a:r>
              <a:rPr lang="nl-NL" dirty="0" err="1"/>
              <a:t>about</a:t>
            </a:r>
            <a:r>
              <a:rPr lang="nl-NL" dirty="0"/>
              <a:t> </a:t>
            </a:r>
            <a:r>
              <a:rPr lang="nl-NL" dirty="0" err="1"/>
              <a:t>the</a:t>
            </a:r>
            <a:r>
              <a:rPr lang="nl-NL" dirty="0"/>
              <a:t> </a:t>
            </a:r>
            <a:r>
              <a:rPr lang="nl-NL" dirty="0" err="1"/>
              <a:t>individual</a:t>
            </a:r>
            <a:r>
              <a:rPr lang="nl-NL" dirty="0"/>
              <a:t>(‘s </a:t>
            </a:r>
            <a:r>
              <a:rPr lang="nl-NL" dirty="0" err="1"/>
              <a:t>interests</a:t>
            </a:r>
            <a:r>
              <a:rPr lang="nl-NL" dirty="0"/>
              <a:t>) </a:t>
            </a:r>
            <a:r>
              <a:rPr lang="nl-NL" dirty="0" err="1"/>
              <a:t>only</a:t>
            </a:r>
            <a:r>
              <a:rPr lang="nl-NL" dirty="0"/>
              <a:t>, </a:t>
            </a:r>
            <a:r>
              <a:rPr lang="nl-NL" dirty="0" err="1"/>
              <a:t>it</a:t>
            </a:r>
            <a:r>
              <a:rPr lang="nl-NL" dirty="0"/>
              <a:t> is </a:t>
            </a:r>
            <a:r>
              <a:rPr lang="nl-NL" dirty="0" err="1"/>
              <a:t>about</a:t>
            </a:r>
            <a:r>
              <a:rPr lang="nl-NL" dirty="0"/>
              <a:t> a </a:t>
            </a:r>
            <a:r>
              <a:rPr lang="nl-NL" dirty="0" err="1"/>
              <a:t>group</a:t>
            </a:r>
            <a:r>
              <a:rPr lang="nl-NL" dirty="0"/>
              <a:t> of society as a </a:t>
            </a:r>
            <a:r>
              <a:rPr lang="nl-NL" dirty="0" err="1"/>
              <a:t>whole</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normAutofit/>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Societal</a:t>
            </a:r>
            <a:r>
              <a:rPr lang="nl-NL" dirty="0"/>
              <a:t> interest 					</a:t>
            </a:r>
            <a:r>
              <a:rPr lang="nl-NL" dirty="0" err="1"/>
              <a:t>Government</a:t>
            </a:r>
            <a:endParaRPr lang="nl-NL" dirty="0"/>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3095538" y="2592201"/>
            <a:ext cx="3498209" cy="1174456"/>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a:off x="3095538" y="3934438"/>
            <a:ext cx="3498209" cy="0"/>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3095538" y="4437776"/>
            <a:ext cx="3498209" cy="101506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met pijl 4">
            <a:extLst>
              <a:ext uri="{FF2B5EF4-FFF2-40B4-BE49-F238E27FC236}">
                <a16:creationId xmlns:a16="http://schemas.microsoft.com/office/drawing/2014/main" id="{6F8D05A4-BE56-46CC-9C65-44123EF0B921}"/>
              </a:ext>
            </a:extLst>
          </p:cNvPr>
          <p:cNvCxnSpPr/>
          <p:nvPr/>
        </p:nvCxnSpPr>
        <p:spPr>
          <a:xfrm>
            <a:off x="1426128" y="4169328"/>
            <a:ext cx="0" cy="854507"/>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548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The </a:t>
            </a:r>
            <a:r>
              <a:rPr lang="nl-NL" dirty="0" err="1"/>
              <a:t>violation</a:t>
            </a:r>
            <a:r>
              <a:rPr lang="nl-NL" dirty="0"/>
              <a:t> of </a:t>
            </a:r>
            <a:r>
              <a:rPr lang="nl-NL" dirty="0" err="1"/>
              <a:t>the</a:t>
            </a:r>
            <a:r>
              <a:rPr lang="nl-NL" dirty="0"/>
              <a:t> </a:t>
            </a:r>
            <a:r>
              <a:rPr lang="nl-NL" dirty="0" err="1"/>
              <a:t>individual’s</a:t>
            </a:r>
            <a:r>
              <a:rPr lang="nl-NL" dirty="0"/>
              <a:t> privacy is </a:t>
            </a:r>
            <a:r>
              <a:rPr lang="nl-NL" dirty="0" err="1"/>
              <a:t>systemic</a:t>
            </a:r>
            <a:r>
              <a:rPr lang="nl-NL" dirty="0"/>
              <a:t>, i.e. </a:t>
            </a:r>
            <a:r>
              <a:rPr lang="nl-NL" dirty="0" err="1"/>
              <a:t>there</a:t>
            </a:r>
            <a:r>
              <a:rPr lang="nl-NL" dirty="0"/>
              <a:t> is no concrete </a:t>
            </a:r>
            <a:r>
              <a:rPr lang="nl-NL" dirty="0" err="1"/>
              <a:t>other</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p>
          <a:p>
            <a:endParaRPr lang="nl-NL" dirty="0"/>
          </a:p>
          <a:p>
            <a:pPr marL="0" indent="0">
              <a:buNone/>
            </a:pPr>
            <a:endParaRPr lang="nl-NL" dirty="0"/>
          </a:p>
          <a:p>
            <a:pPr marL="0" indent="0">
              <a:buNone/>
            </a:pPr>
            <a:r>
              <a:rPr lang="nl-NL" dirty="0" err="1"/>
              <a:t>Individual</a:t>
            </a:r>
            <a:r>
              <a:rPr lang="nl-NL" dirty="0"/>
              <a:t> 						?</a:t>
            </a:r>
          </a:p>
          <a:p>
            <a:pPr marL="0" indent="0">
              <a:buNone/>
            </a:pPr>
            <a:endParaRPr lang="nl-NL" dirty="0"/>
          </a:p>
          <a:p>
            <a:pPr marL="0" indent="0">
              <a:buNone/>
            </a:pPr>
            <a:endParaRPr lang="nl-NL" dirty="0"/>
          </a:p>
          <a:p>
            <a:pPr marL="0" indent="0">
              <a:buNone/>
            </a:pPr>
            <a:r>
              <a:rPr lang="nl-NL" dirty="0"/>
              <a:t>							?</a:t>
            </a:r>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371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err="1"/>
              <a:t>Others</a:t>
            </a:r>
            <a:r>
              <a:rPr lang="nl-NL" dirty="0"/>
              <a:t> have (</a:t>
            </a:r>
            <a:r>
              <a:rPr lang="nl-NL" dirty="0" err="1"/>
              <a:t>virtue</a:t>
            </a:r>
            <a:r>
              <a:rPr lang="nl-NL" dirty="0"/>
              <a:t>) </a:t>
            </a:r>
            <a:r>
              <a:rPr lang="nl-NL" dirty="0" err="1"/>
              <a:t>duties</a:t>
            </a:r>
            <a:r>
              <a:rPr lang="nl-NL" dirty="0"/>
              <a:t> </a:t>
            </a:r>
            <a:r>
              <a:rPr lang="nl-NL" dirty="0" err="1"/>
              <a:t>to</a:t>
            </a:r>
            <a:r>
              <a:rPr lang="nl-NL" dirty="0"/>
              <a:t> </a:t>
            </a:r>
            <a:r>
              <a:rPr lang="nl-NL" dirty="0" err="1"/>
              <a:t>protect</a:t>
            </a:r>
            <a:r>
              <a:rPr lang="nl-NL" dirty="0"/>
              <a:t> </a:t>
            </a:r>
            <a:r>
              <a:rPr lang="nl-NL" dirty="0" err="1"/>
              <a:t>the</a:t>
            </a:r>
            <a:r>
              <a:rPr lang="nl-NL" dirty="0"/>
              <a:t> </a:t>
            </a:r>
            <a:r>
              <a:rPr lang="nl-NL" dirty="0" err="1"/>
              <a:t>individual’s</a:t>
            </a:r>
            <a:r>
              <a:rPr lang="nl-NL" dirty="0"/>
              <a:t> privacy, </a:t>
            </a:r>
            <a:r>
              <a:rPr lang="nl-NL" dirty="0" err="1"/>
              <a:t>irrespective</a:t>
            </a:r>
            <a:r>
              <a:rPr lang="nl-NL" dirty="0"/>
              <a:t> of </a:t>
            </a:r>
            <a:r>
              <a:rPr lang="nl-NL" dirty="0" err="1"/>
              <a:t>rights</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H="1">
            <a:off x="2558642" y="2595369"/>
            <a:ext cx="4228497" cy="123001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H="1">
            <a:off x="2558643" y="3874418"/>
            <a:ext cx="4228496" cy="8259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flipH="1" flipV="1">
            <a:off x="2558642" y="4056613"/>
            <a:ext cx="4228497" cy="1166026"/>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916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lstStyle/>
          <a:p>
            <a:r>
              <a:rPr lang="nl-NL" dirty="0"/>
              <a:t>The </a:t>
            </a:r>
            <a:r>
              <a:rPr lang="nl-NL" dirty="0" err="1"/>
              <a:t>individual</a:t>
            </a:r>
            <a:r>
              <a:rPr lang="nl-NL" dirty="0"/>
              <a:t> has (</a:t>
            </a:r>
            <a:r>
              <a:rPr lang="nl-NL" dirty="0" err="1"/>
              <a:t>virtue</a:t>
            </a:r>
            <a:r>
              <a:rPr lang="nl-NL" dirty="0"/>
              <a:t>) </a:t>
            </a:r>
            <a:r>
              <a:rPr lang="nl-NL" dirty="0" err="1"/>
              <a:t>duties</a:t>
            </a:r>
            <a:r>
              <a:rPr lang="nl-NL" dirty="0"/>
              <a:t> </a:t>
            </a:r>
            <a:r>
              <a:rPr lang="nl-NL" dirty="0" err="1"/>
              <a:t>to</a:t>
            </a:r>
            <a:r>
              <a:rPr lang="nl-NL" dirty="0"/>
              <a:t> </a:t>
            </a:r>
            <a:r>
              <a:rPr lang="nl-NL" dirty="0" err="1"/>
              <a:t>protect</a:t>
            </a:r>
            <a:r>
              <a:rPr lang="nl-NL" dirty="0"/>
              <a:t> her </a:t>
            </a:r>
            <a:r>
              <a:rPr lang="nl-NL" dirty="0" err="1"/>
              <a:t>own</a:t>
            </a:r>
            <a:r>
              <a:rPr lang="nl-NL" dirty="0"/>
              <a:t> privacy</a:t>
            </a:r>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err="1"/>
              <a:t>Individual</a:t>
            </a: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err="1"/>
              <a:t>Herself</a:t>
            </a:r>
            <a:endParaRPr lang="nl-NL" sz="2400" dirty="0"/>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283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3E2C23-1DF3-4D66-8399-03DC01391823}"/>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29933DF3-4F64-416C-BB0C-ECFC1C25DA8C}"/>
              </a:ext>
            </a:extLst>
          </p:cNvPr>
          <p:cNvSpPr>
            <a:spLocks noGrp="1"/>
          </p:cNvSpPr>
          <p:nvPr>
            <p:ph idx="1"/>
          </p:nvPr>
        </p:nvSpPr>
        <p:spPr/>
        <p:txBody>
          <a:bodyPr>
            <a:normAutofit/>
          </a:bodyPr>
          <a:lstStyle/>
          <a:p>
            <a:pPr marL="457200" lvl="1" indent="0" algn="ctr">
              <a:buNone/>
            </a:pPr>
            <a:endParaRPr lang="nl-NL" sz="2400" dirty="0"/>
          </a:p>
          <a:p>
            <a:pPr marL="457200" lvl="1" indent="0" algn="ctr">
              <a:buNone/>
            </a:pPr>
            <a:r>
              <a:rPr lang="nl-NL" sz="2400" dirty="0" err="1"/>
              <a:t>Individual</a:t>
            </a: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endParaRPr lang="nl-NL" sz="2400" dirty="0"/>
          </a:p>
          <a:p>
            <a:pPr marL="457200" lvl="1" indent="0" algn="ctr">
              <a:buNone/>
            </a:pPr>
            <a:r>
              <a:rPr lang="nl-NL" sz="2400" dirty="0" err="1"/>
              <a:t>Herself</a:t>
            </a:r>
            <a:endParaRPr lang="nl-NL" sz="2400" dirty="0"/>
          </a:p>
          <a:p>
            <a:pPr marL="457200" lvl="1" indent="0" algn="ctr">
              <a:buNone/>
            </a:pPr>
            <a:endParaRPr lang="nl-NL" sz="2400" dirty="0"/>
          </a:p>
        </p:txBody>
      </p:sp>
      <p:cxnSp>
        <p:nvCxnSpPr>
          <p:cNvPr id="5" name="Rechte verbindingslijn met pijl 4">
            <a:extLst>
              <a:ext uri="{FF2B5EF4-FFF2-40B4-BE49-F238E27FC236}">
                <a16:creationId xmlns:a16="http://schemas.microsoft.com/office/drawing/2014/main" id="{6AAFF403-9366-42E8-BAA1-0F495BBDABDD}"/>
              </a:ext>
            </a:extLst>
          </p:cNvPr>
          <p:cNvCxnSpPr>
            <a:cxnSpLocks/>
          </p:cNvCxnSpPr>
          <p:nvPr/>
        </p:nvCxnSpPr>
        <p:spPr>
          <a:xfrm>
            <a:off x="5637402" y="3429000"/>
            <a:ext cx="0" cy="170296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8638CA1C-5C2D-44BE-BE12-9C04D7F2172B}"/>
              </a:ext>
            </a:extLst>
          </p:cNvPr>
          <p:cNvCxnSpPr/>
          <p:nvPr/>
        </p:nvCxnSpPr>
        <p:spPr>
          <a:xfrm>
            <a:off x="4395831" y="4219663"/>
            <a:ext cx="260897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2405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1026" name="Picture 2" descr="Afbeeldingsresultaat voor torn photograph love">
            <a:extLst>
              <a:ext uri="{FF2B5EF4-FFF2-40B4-BE49-F238E27FC236}">
                <a16:creationId xmlns:a16="http://schemas.microsoft.com/office/drawing/2014/main" id="{891E3E5B-52B0-426B-8FB0-AB21B43147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9332" y="2194187"/>
            <a:ext cx="6277158" cy="35988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gothic teen">
            <a:extLst>
              <a:ext uri="{FF2B5EF4-FFF2-40B4-BE49-F238E27FC236}">
                <a16:creationId xmlns:a16="http://schemas.microsoft.com/office/drawing/2014/main" id="{DC6B05D4-2C31-4EA0-A1FB-B7CA20AA44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013" y="2122196"/>
            <a:ext cx="2780346" cy="4462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69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3074" name="Picture 2" descr="Afbeeldingsresultaat voor teen joint">
            <a:extLst>
              <a:ext uri="{FF2B5EF4-FFF2-40B4-BE49-F238E27FC236}">
                <a16:creationId xmlns:a16="http://schemas.microsoft.com/office/drawing/2014/main" id="{E79150C8-BB24-45EB-8331-AF162A11366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8490" y="2211744"/>
            <a:ext cx="5645020" cy="351819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Afbeeldingsresultaat voor chocolate shame">
            <a:extLst>
              <a:ext uri="{FF2B5EF4-FFF2-40B4-BE49-F238E27FC236}">
                <a16:creationId xmlns:a16="http://schemas.microsoft.com/office/drawing/2014/main" id="{E79F79AE-6078-4E0A-ADE5-4A6F2D06F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081" y="2125340"/>
            <a:ext cx="2922081" cy="4107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536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5122" name="Picture 2" descr="Afbeeldingsresultaat voor full body scan">
            <a:extLst>
              <a:ext uri="{FF2B5EF4-FFF2-40B4-BE49-F238E27FC236}">
                <a16:creationId xmlns:a16="http://schemas.microsoft.com/office/drawing/2014/main" id="{F10E0BE4-ABFD-4111-A22B-265208DBEEC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392" y="2094431"/>
            <a:ext cx="3740053" cy="413275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Afbeeldingsresultaat voor medical inferred data">
            <a:extLst>
              <a:ext uri="{FF2B5EF4-FFF2-40B4-BE49-F238E27FC236}">
                <a16:creationId xmlns:a16="http://schemas.microsoft.com/office/drawing/2014/main" id="{B2C9A855-6623-489A-A2F0-B14D287B2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5875" y="2094431"/>
            <a:ext cx="652462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3851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A9A044-ED0C-406E-A64B-138C4FD2D78A}"/>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D721BFDF-F45A-415C-A754-D0596169EE61}"/>
              </a:ext>
            </a:extLst>
          </p:cNvPr>
          <p:cNvSpPr>
            <a:spLocks noGrp="1"/>
          </p:cNvSpPr>
          <p:nvPr>
            <p:ph idx="1"/>
          </p:nvPr>
        </p:nvSpPr>
        <p:spPr>
          <a:xfrm>
            <a:off x="680321" y="2197916"/>
            <a:ext cx="9613861" cy="4085438"/>
          </a:xfrm>
        </p:spPr>
        <p:txBody>
          <a:bodyPr>
            <a:normAutofit/>
          </a:bodyPr>
          <a:lstStyle/>
          <a:p>
            <a:r>
              <a:rPr lang="nl-NL" dirty="0"/>
              <a:t>The </a:t>
            </a:r>
            <a:r>
              <a:rPr lang="nl-NL" dirty="0" err="1"/>
              <a:t>problem</a:t>
            </a:r>
            <a:r>
              <a:rPr lang="nl-NL" dirty="0"/>
              <a:t> here is </a:t>
            </a:r>
            <a:r>
              <a:rPr lang="nl-NL" dirty="0" err="1"/>
              <a:t>self</a:t>
            </a:r>
            <a:r>
              <a:rPr lang="nl-NL" dirty="0"/>
              <a:t>-conflict</a:t>
            </a:r>
          </a:p>
          <a:p>
            <a:r>
              <a:rPr lang="nl-NL" dirty="0"/>
              <a:t>The </a:t>
            </a:r>
            <a:r>
              <a:rPr lang="nl-NL" dirty="0" err="1"/>
              <a:t>indivdiual</a:t>
            </a:r>
            <a:r>
              <a:rPr lang="nl-NL" dirty="0"/>
              <a:t>/ </a:t>
            </a:r>
            <a:r>
              <a:rPr lang="nl-NL" dirty="0" err="1"/>
              <a:t>the</a:t>
            </a:r>
            <a:r>
              <a:rPr lang="nl-NL" dirty="0"/>
              <a:t> ‘I’ is </a:t>
            </a:r>
            <a:r>
              <a:rPr lang="nl-NL" dirty="0" err="1"/>
              <a:t>not</a:t>
            </a:r>
            <a:r>
              <a:rPr lang="nl-NL" dirty="0"/>
              <a:t> uniform/</a:t>
            </a:r>
            <a:r>
              <a:rPr lang="nl-NL" dirty="0" err="1"/>
              <a:t>one</a:t>
            </a:r>
            <a:r>
              <a:rPr lang="nl-NL" dirty="0"/>
              <a:t> &gt; </a:t>
            </a:r>
            <a:r>
              <a:rPr lang="nl-NL" dirty="0" err="1"/>
              <a:t>the</a:t>
            </a:r>
            <a:r>
              <a:rPr lang="nl-NL" dirty="0"/>
              <a:t> </a:t>
            </a:r>
            <a:r>
              <a:rPr lang="nl-NL" dirty="0" err="1"/>
              <a:t>Individual</a:t>
            </a:r>
            <a:r>
              <a:rPr lang="nl-NL" dirty="0"/>
              <a:t>/</a:t>
            </a:r>
            <a:r>
              <a:rPr lang="nl-NL" dirty="0" err="1"/>
              <a:t>the</a:t>
            </a:r>
            <a:r>
              <a:rPr lang="nl-NL" dirty="0"/>
              <a:t> ‘I’ is </a:t>
            </a:r>
            <a:r>
              <a:rPr lang="nl-NL" dirty="0" err="1"/>
              <a:t>conflicted</a:t>
            </a:r>
            <a:r>
              <a:rPr lang="nl-NL" dirty="0"/>
              <a:t>, </a:t>
            </a:r>
            <a:r>
              <a:rPr lang="nl-NL" dirty="0" err="1"/>
              <a:t>consists</a:t>
            </a:r>
            <a:r>
              <a:rPr lang="nl-NL" dirty="0"/>
              <a:t> of different </a:t>
            </a:r>
            <a:r>
              <a:rPr lang="nl-NL" dirty="0" err="1"/>
              <a:t>dissimalar</a:t>
            </a:r>
            <a:r>
              <a:rPr lang="nl-NL" dirty="0"/>
              <a:t> </a:t>
            </a:r>
            <a:r>
              <a:rPr lang="nl-NL" dirty="0" err="1"/>
              <a:t>parts</a:t>
            </a:r>
            <a:r>
              <a:rPr lang="nl-NL" dirty="0"/>
              <a:t> of </a:t>
            </a:r>
            <a:r>
              <a:rPr lang="nl-NL" dirty="0" err="1"/>
              <a:t>the</a:t>
            </a:r>
            <a:r>
              <a:rPr lang="nl-NL" dirty="0"/>
              <a:t> </a:t>
            </a:r>
            <a:r>
              <a:rPr lang="nl-NL" dirty="0" err="1"/>
              <a:t>self</a:t>
            </a:r>
            <a:endParaRPr lang="nl-NL" dirty="0"/>
          </a:p>
          <a:p>
            <a:r>
              <a:rPr lang="nl-NL" dirty="0" err="1"/>
              <a:t>Who</a:t>
            </a:r>
            <a:r>
              <a:rPr lang="nl-NL" dirty="0"/>
              <a:t> we </a:t>
            </a:r>
            <a:r>
              <a:rPr lang="nl-NL" dirty="0" err="1"/>
              <a:t>perceive</a:t>
            </a:r>
            <a:r>
              <a:rPr lang="nl-NL" dirty="0"/>
              <a:t> as ‘I’, as </a:t>
            </a:r>
            <a:r>
              <a:rPr lang="nl-NL" dirty="0" err="1"/>
              <a:t>our</a:t>
            </a:r>
            <a:r>
              <a:rPr lang="nl-NL" dirty="0"/>
              <a:t> </a:t>
            </a:r>
            <a:r>
              <a:rPr lang="nl-NL" dirty="0" err="1"/>
              <a:t>identity</a:t>
            </a:r>
            <a:r>
              <a:rPr lang="nl-NL" dirty="0"/>
              <a:t> is a </a:t>
            </a:r>
            <a:r>
              <a:rPr lang="nl-NL" dirty="0" err="1"/>
              <a:t>choice</a:t>
            </a:r>
            <a:r>
              <a:rPr lang="nl-NL" dirty="0"/>
              <a:t>/</a:t>
            </a:r>
            <a:r>
              <a:rPr lang="nl-NL" dirty="0" err="1"/>
              <a:t>it</a:t>
            </a:r>
            <a:r>
              <a:rPr lang="nl-NL" dirty="0"/>
              <a:t> is </a:t>
            </a:r>
            <a:r>
              <a:rPr lang="nl-NL" dirty="0" err="1"/>
              <a:t>the</a:t>
            </a:r>
            <a:r>
              <a:rPr lang="nl-NL" dirty="0"/>
              <a:t> </a:t>
            </a:r>
            <a:r>
              <a:rPr lang="nl-NL" dirty="0" err="1"/>
              <a:t>result</a:t>
            </a:r>
            <a:r>
              <a:rPr lang="nl-NL" dirty="0"/>
              <a:t> of </a:t>
            </a:r>
            <a:r>
              <a:rPr lang="nl-NL" dirty="0" err="1"/>
              <a:t>internal</a:t>
            </a:r>
            <a:r>
              <a:rPr lang="nl-NL" dirty="0"/>
              <a:t> conflict</a:t>
            </a:r>
          </a:p>
          <a:p>
            <a:r>
              <a:rPr lang="nl-NL" dirty="0" err="1"/>
              <a:t>Forgetting</a:t>
            </a:r>
            <a:r>
              <a:rPr lang="nl-NL" dirty="0"/>
              <a:t>, </a:t>
            </a:r>
            <a:r>
              <a:rPr lang="nl-NL" dirty="0" err="1"/>
              <a:t>blocking</a:t>
            </a:r>
            <a:r>
              <a:rPr lang="nl-NL" dirty="0"/>
              <a:t> </a:t>
            </a:r>
            <a:r>
              <a:rPr lang="nl-NL" dirty="0" err="1"/>
              <a:t>and</a:t>
            </a:r>
            <a:r>
              <a:rPr lang="nl-NL" dirty="0"/>
              <a:t> </a:t>
            </a:r>
            <a:r>
              <a:rPr lang="nl-NL" dirty="0" err="1"/>
              <a:t>surpessing</a:t>
            </a:r>
            <a:r>
              <a:rPr lang="nl-NL" dirty="0"/>
              <a:t> information </a:t>
            </a:r>
            <a:r>
              <a:rPr lang="nl-NL" dirty="0" err="1"/>
              <a:t>about</a:t>
            </a:r>
            <a:r>
              <a:rPr lang="nl-NL" dirty="0"/>
              <a:t> </a:t>
            </a:r>
            <a:r>
              <a:rPr lang="nl-NL" dirty="0" err="1"/>
              <a:t>ourselves</a:t>
            </a:r>
            <a:r>
              <a:rPr lang="nl-NL" dirty="0"/>
              <a:t> is </a:t>
            </a:r>
            <a:r>
              <a:rPr lang="nl-NL" dirty="0" err="1"/>
              <a:t>an</a:t>
            </a:r>
            <a:r>
              <a:rPr lang="nl-NL" dirty="0"/>
              <a:t> important instrument in </a:t>
            </a:r>
            <a:r>
              <a:rPr lang="nl-NL" dirty="0" err="1"/>
              <a:t>identity</a:t>
            </a:r>
            <a:r>
              <a:rPr lang="nl-NL" dirty="0"/>
              <a:t> </a:t>
            </a:r>
            <a:r>
              <a:rPr lang="nl-NL" dirty="0" err="1"/>
              <a:t>formation</a:t>
            </a:r>
            <a:endParaRPr lang="nl-NL" dirty="0"/>
          </a:p>
          <a:p>
            <a:r>
              <a:rPr lang="nl-NL" dirty="0"/>
              <a:t>Privacy in </a:t>
            </a:r>
            <a:r>
              <a:rPr lang="nl-NL" dirty="0" err="1"/>
              <a:t>this</a:t>
            </a:r>
            <a:r>
              <a:rPr lang="nl-NL" dirty="0"/>
              <a:t> sense </a:t>
            </a:r>
            <a:r>
              <a:rPr lang="nl-NL" dirty="0" err="1"/>
              <a:t>helps</a:t>
            </a:r>
            <a:r>
              <a:rPr lang="nl-NL" dirty="0"/>
              <a:t> </a:t>
            </a:r>
            <a:r>
              <a:rPr lang="nl-NL" dirty="0" err="1"/>
              <a:t>us</a:t>
            </a:r>
            <a:r>
              <a:rPr lang="nl-NL" dirty="0"/>
              <a:t> building </a:t>
            </a:r>
            <a:r>
              <a:rPr lang="nl-NL" dirty="0" err="1"/>
              <a:t>that</a:t>
            </a:r>
            <a:r>
              <a:rPr lang="nl-NL" dirty="0"/>
              <a:t> </a:t>
            </a:r>
            <a:r>
              <a:rPr lang="nl-NL" dirty="0" err="1"/>
              <a:t>identity</a:t>
            </a:r>
            <a:r>
              <a:rPr lang="nl-NL" dirty="0"/>
              <a:t> </a:t>
            </a:r>
          </a:p>
          <a:p>
            <a:r>
              <a:rPr lang="nl-NL" dirty="0" err="1"/>
              <a:t>And</a:t>
            </a:r>
            <a:r>
              <a:rPr lang="nl-NL" dirty="0"/>
              <a:t> </a:t>
            </a:r>
            <a:r>
              <a:rPr lang="nl-NL" dirty="0" err="1"/>
              <a:t>allows</a:t>
            </a:r>
            <a:r>
              <a:rPr lang="nl-NL" dirty="0"/>
              <a:t> </a:t>
            </a:r>
            <a:r>
              <a:rPr lang="nl-NL" dirty="0" err="1"/>
              <a:t>us</a:t>
            </a:r>
            <a:r>
              <a:rPr lang="nl-NL" dirty="0"/>
              <a:t> </a:t>
            </a:r>
            <a:r>
              <a:rPr lang="nl-NL" dirty="0" err="1"/>
              <a:t>to</a:t>
            </a:r>
            <a:r>
              <a:rPr lang="nl-NL" dirty="0"/>
              <a:t> </a:t>
            </a:r>
            <a:r>
              <a:rPr lang="nl-NL" dirty="0" err="1"/>
              <a:t>recover</a:t>
            </a:r>
            <a:r>
              <a:rPr lang="nl-NL" dirty="0"/>
              <a:t> </a:t>
            </a:r>
            <a:r>
              <a:rPr lang="nl-NL" dirty="0" err="1"/>
              <a:t>and</a:t>
            </a:r>
            <a:r>
              <a:rPr lang="nl-NL" dirty="0"/>
              <a:t> </a:t>
            </a:r>
            <a:r>
              <a:rPr lang="nl-NL" dirty="0" err="1"/>
              <a:t>build</a:t>
            </a:r>
            <a:r>
              <a:rPr lang="nl-NL" dirty="0"/>
              <a:t> a new </a:t>
            </a:r>
            <a:r>
              <a:rPr lang="nl-NL" dirty="0" err="1"/>
              <a:t>identity</a:t>
            </a:r>
            <a:r>
              <a:rPr lang="nl-NL" dirty="0"/>
              <a:t>/story </a:t>
            </a:r>
            <a:r>
              <a:rPr lang="nl-NL" dirty="0" err="1"/>
              <a:t>about</a:t>
            </a:r>
            <a:r>
              <a:rPr lang="nl-NL" dirty="0"/>
              <a:t> </a:t>
            </a:r>
            <a:r>
              <a:rPr lang="nl-NL" dirty="0" err="1"/>
              <a:t>ourselves</a:t>
            </a:r>
            <a:r>
              <a:rPr lang="nl-NL" dirty="0"/>
              <a:t> </a:t>
            </a:r>
            <a:r>
              <a:rPr lang="nl-NL" dirty="0" err="1"/>
              <a:t>when</a:t>
            </a:r>
            <a:r>
              <a:rPr lang="nl-NL" dirty="0"/>
              <a:t> we are </a:t>
            </a:r>
            <a:r>
              <a:rPr lang="nl-NL" dirty="0" err="1"/>
              <a:t>unmasked</a:t>
            </a:r>
            <a:endParaRPr lang="nl-NL" dirty="0"/>
          </a:p>
        </p:txBody>
      </p:sp>
    </p:spTree>
    <p:extLst>
      <p:ext uri="{BB962C8B-B14F-4D97-AF65-F5344CB8AC3E}">
        <p14:creationId xmlns:p14="http://schemas.microsoft.com/office/powerpoint/2010/main" val="79673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26592A-9C8D-450E-A912-83FA5454A0C5}"/>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7170" name="Picture 2" descr="Afbeeldingsresultaat voor ego id superego">
            <a:extLst>
              <a:ext uri="{FF2B5EF4-FFF2-40B4-BE49-F238E27FC236}">
                <a16:creationId xmlns:a16="http://schemas.microsoft.com/office/drawing/2014/main" id="{11248783-91AB-4679-985D-40C4CC4467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58748" y="2256112"/>
            <a:ext cx="3720549" cy="446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6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D2231C-A9F9-4545-BBD6-3488DB547CD4}"/>
              </a:ext>
            </a:extLst>
          </p:cNvPr>
          <p:cNvSpPr>
            <a:spLocks noGrp="1"/>
          </p:cNvSpPr>
          <p:nvPr>
            <p:ph type="title"/>
          </p:nvPr>
        </p:nvSpPr>
        <p:spPr/>
        <p:txBody>
          <a:bodyPr/>
          <a:lstStyle/>
          <a:p>
            <a:r>
              <a:rPr lang="nl-NL" dirty="0"/>
              <a:t>Common </a:t>
            </a:r>
            <a:r>
              <a:rPr lang="nl-NL" dirty="0" err="1"/>
              <a:t>definitions</a:t>
            </a:r>
            <a:r>
              <a:rPr lang="nl-NL" dirty="0"/>
              <a:t> of Privacy</a:t>
            </a:r>
          </a:p>
        </p:txBody>
      </p:sp>
      <p:sp>
        <p:nvSpPr>
          <p:cNvPr id="3" name="Tijdelijke aanduiding voor inhoud 2">
            <a:extLst>
              <a:ext uri="{FF2B5EF4-FFF2-40B4-BE49-F238E27FC236}">
                <a16:creationId xmlns:a16="http://schemas.microsoft.com/office/drawing/2014/main" id="{D90CFFC4-777F-46E8-80A8-DFBCEECCD47D}"/>
              </a:ext>
            </a:extLst>
          </p:cNvPr>
          <p:cNvSpPr>
            <a:spLocks noGrp="1"/>
          </p:cNvSpPr>
          <p:nvPr>
            <p:ph idx="1"/>
          </p:nvPr>
        </p:nvSpPr>
        <p:spPr/>
        <p:txBody>
          <a:bodyPr>
            <a:normAutofit fontScale="92500" lnSpcReduction="10000"/>
          </a:bodyPr>
          <a:lstStyle/>
          <a:p>
            <a:r>
              <a:rPr lang="nl-NL" dirty="0"/>
              <a:t>‘</a:t>
            </a:r>
            <a:r>
              <a:rPr lang="en-US" dirty="0"/>
              <a:t>These considerations lead to the conclusion that the protection afforded to thoughts, sentiments, and emotions, expressed through the medium of writing or of the arts, so far as it consists in preventing publication, is merely an instance of the enforcement of the more general right of the individual to be let alone. ’ Warren and Brandeis, 1890.</a:t>
            </a:r>
          </a:p>
          <a:p>
            <a:r>
              <a:rPr lang="en-US" dirty="0"/>
              <a:t>Privacy is the ‘claim of individuals, groups, or institutions to determine for themselves when, how, and to what extent information about them is communicated to others.’ Westin, 1967</a:t>
            </a:r>
          </a:p>
          <a:p>
            <a:r>
              <a:rPr lang="en-US" dirty="0"/>
              <a:t>‘Privacy is the capacity to negotiate social relationships by controlling access to information about oneself.’ </a:t>
            </a:r>
            <a:r>
              <a:rPr lang="en-US" dirty="0" err="1"/>
              <a:t>Agre</a:t>
            </a:r>
            <a:r>
              <a:rPr lang="en-US" dirty="0"/>
              <a:t> &amp; Rotenberg, 1998.</a:t>
            </a:r>
          </a:p>
          <a:p>
            <a:endParaRPr lang="en-US" dirty="0"/>
          </a:p>
          <a:p>
            <a:endParaRPr lang="nl-NL" dirty="0"/>
          </a:p>
        </p:txBody>
      </p:sp>
    </p:spTree>
    <p:extLst>
      <p:ext uri="{BB962C8B-B14F-4D97-AF65-F5344CB8AC3E}">
        <p14:creationId xmlns:p14="http://schemas.microsoft.com/office/powerpoint/2010/main" val="615721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4100" name="Picture 4" descr="Afbeeldingsresultaat voor mirror stage">
            <a:extLst>
              <a:ext uri="{FF2B5EF4-FFF2-40B4-BE49-F238E27FC236}">
                <a16:creationId xmlns:a16="http://schemas.microsoft.com/office/drawing/2014/main" id="{1B4F440F-D3F7-4168-8CCC-558E0B62CF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1536" y="2086828"/>
            <a:ext cx="6531429" cy="4351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89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pic>
        <p:nvPicPr>
          <p:cNvPr id="6146" name="Picture 2" descr="Afbeeldingsresultaat voor ship old wood">
            <a:extLst>
              <a:ext uri="{FF2B5EF4-FFF2-40B4-BE49-F238E27FC236}">
                <a16:creationId xmlns:a16="http://schemas.microsoft.com/office/drawing/2014/main" id="{ADE75F17-646B-477E-8900-2903988F9B8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84783" y="2269758"/>
            <a:ext cx="6400801" cy="4256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3239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DD68-763B-4018-85D0-8A16C8D642A9}"/>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064ED39D-1883-412B-B643-298B6FD847A6}"/>
              </a:ext>
            </a:extLst>
          </p:cNvPr>
          <p:cNvSpPr>
            <a:spLocks noGrp="1"/>
          </p:cNvSpPr>
          <p:nvPr>
            <p:ph idx="1"/>
          </p:nvPr>
        </p:nvSpPr>
        <p:spPr>
          <a:xfrm>
            <a:off x="680321" y="2336872"/>
            <a:ext cx="9613861" cy="3829035"/>
          </a:xfrm>
        </p:spPr>
        <p:txBody>
          <a:bodyPr>
            <a:normAutofit fontScale="92500" lnSpcReduction="10000"/>
          </a:bodyPr>
          <a:lstStyle/>
          <a:p>
            <a:r>
              <a:rPr lang="nl-NL" dirty="0"/>
              <a:t>Big Data; </a:t>
            </a:r>
            <a:r>
              <a:rPr lang="nl-NL" dirty="0" err="1"/>
              <a:t>profiling</a:t>
            </a:r>
            <a:r>
              <a:rPr lang="nl-NL" dirty="0"/>
              <a:t>; </a:t>
            </a:r>
            <a:r>
              <a:rPr lang="nl-NL" dirty="0" err="1"/>
              <a:t>inferred</a:t>
            </a:r>
            <a:r>
              <a:rPr lang="nl-NL" dirty="0"/>
              <a:t> data; </a:t>
            </a:r>
            <a:r>
              <a:rPr lang="nl-NL" dirty="0" err="1"/>
              <a:t>predictive</a:t>
            </a:r>
            <a:r>
              <a:rPr lang="nl-NL" dirty="0"/>
              <a:t> </a:t>
            </a:r>
            <a:r>
              <a:rPr lang="nl-NL" dirty="0" err="1"/>
              <a:t>analytics</a:t>
            </a:r>
            <a:endParaRPr lang="nl-NL" dirty="0"/>
          </a:p>
          <a:p>
            <a:pPr lvl="1"/>
            <a:r>
              <a:rPr lang="nl-NL" dirty="0"/>
              <a:t>Past: </a:t>
            </a:r>
            <a:r>
              <a:rPr lang="nl-NL" dirty="0" err="1"/>
              <a:t>What</a:t>
            </a:r>
            <a:r>
              <a:rPr lang="nl-NL" dirty="0"/>
              <a:t> is put on </a:t>
            </a:r>
            <a:r>
              <a:rPr lang="nl-NL" dirty="0" err="1"/>
              <a:t>the</a:t>
            </a:r>
            <a:r>
              <a:rPr lang="nl-NL" dirty="0"/>
              <a:t> internet </a:t>
            </a:r>
            <a:r>
              <a:rPr lang="nl-NL" dirty="0" err="1"/>
              <a:t>stays</a:t>
            </a:r>
            <a:r>
              <a:rPr lang="nl-NL" dirty="0"/>
              <a:t> on </a:t>
            </a:r>
            <a:r>
              <a:rPr lang="nl-NL" dirty="0" err="1"/>
              <a:t>the</a:t>
            </a:r>
            <a:r>
              <a:rPr lang="nl-NL" dirty="0"/>
              <a:t> internet; </a:t>
            </a:r>
            <a:r>
              <a:rPr lang="nl-NL" dirty="0" err="1"/>
              <a:t>costs</a:t>
            </a:r>
            <a:r>
              <a:rPr lang="nl-NL" dirty="0"/>
              <a:t> of storing data </a:t>
            </a:r>
            <a:r>
              <a:rPr lang="nl-NL" dirty="0" err="1"/>
              <a:t>increasinly</a:t>
            </a:r>
            <a:r>
              <a:rPr lang="nl-NL" dirty="0"/>
              <a:t> low.</a:t>
            </a:r>
          </a:p>
          <a:p>
            <a:pPr lvl="1"/>
            <a:r>
              <a:rPr lang="nl-NL" dirty="0"/>
              <a:t>Present: </a:t>
            </a:r>
            <a:r>
              <a:rPr lang="nl-NL" dirty="0" err="1"/>
              <a:t>Increased</a:t>
            </a:r>
            <a:r>
              <a:rPr lang="nl-NL" dirty="0"/>
              <a:t> </a:t>
            </a:r>
            <a:r>
              <a:rPr lang="nl-NL" dirty="0" err="1"/>
              <a:t>possibilities</a:t>
            </a:r>
            <a:r>
              <a:rPr lang="nl-NL" dirty="0"/>
              <a:t> </a:t>
            </a:r>
            <a:r>
              <a:rPr lang="nl-NL" dirty="0" err="1"/>
              <a:t>to</a:t>
            </a:r>
            <a:r>
              <a:rPr lang="nl-NL" dirty="0"/>
              <a:t> profile </a:t>
            </a:r>
            <a:r>
              <a:rPr lang="nl-NL" dirty="0" err="1"/>
              <a:t>people</a:t>
            </a:r>
            <a:r>
              <a:rPr lang="nl-NL" dirty="0"/>
              <a:t>; </a:t>
            </a:r>
            <a:r>
              <a:rPr lang="nl-NL" dirty="0" err="1"/>
              <a:t>others</a:t>
            </a:r>
            <a:r>
              <a:rPr lang="nl-NL" dirty="0"/>
              <a:t> claim </a:t>
            </a:r>
            <a:r>
              <a:rPr lang="nl-NL" dirty="0" err="1"/>
              <a:t>to</a:t>
            </a:r>
            <a:r>
              <a:rPr lang="nl-NL" dirty="0"/>
              <a:t> </a:t>
            </a:r>
            <a:r>
              <a:rPr lang="nl-NL" dirty="0" err="1"/>
              <a:t>know</a:t>
            </a:r>
            <a:r>
              <a:rPr lang="nl-NL" dirty="0"/>
              <a:t> </a:t>
            </a:r>
            <a:r>
              <a:rPr lang="nl-NL" dirty="0" err="1"/>
              <a:t>the</a:t>
            </a:r>
            <a:r>
              <a:rPr lang="nl-NL" dirty="0"/>
              <a:t> </a:t>
            </a:r>
            <a:r>
              <a:rPr lang="nl-NL" dirty="0" err="1"/>
              <a:t>individual</a:t>
            </a:r>
            <a:r>
              <a:rPr lang="nl-NL" dirty="0"/>
              <a:t> </a:t>
            </a:r>
            <a:r>
              <a:rPr lang="nl-NL" dirty="0" err="1"/>
              <a:t>better</a:t>
            </a:r>
            <a:r>
              <a:rPr lang="nl-NL" dirty="0"/>
              <a:t> </a:t>
            </a:r>
            <a:r>
              <a:rPr lang="nl-NL" dirty="0" err="1"/>
              <a:t>then</a:t>
            </a:r>
            <a:r>
              <a:rPr lang="nl-NL" dirty="0"/>
              <a:t> </a:t>
            </a:r>
            <a:r>
              <a:rPr lang="nl-NL" dirty="0" err="1"/>
              <a:t>herself</a:t>
            </a:r>
            <a:endParaRPr lang="nl-NL" dirty="0"/>
          </a:p>
          <a:p>
            <a:pPr lvl="1"/>
            <a:r>
              <a:rPr lang="nl-NL" dirty="0" err="1"/>
              <a:t>Future</a:t>
            </a:r>
            <a:r>
              <a:rPr lang="nl-NL" dirty="0"/>
              <a:t>: </a:t>
            </a:r>
            <a:r>
              <a:rPr lang="nl-NL" dirty="0" err="1"/>
              <a:t>Profiling</a:t>
            </a:r>
            <a:r>
              <a:rPr lang="nl-NL" dirty="0"/>
              <a:t> </a:t>
            </a:r>
            <a:r>
              <a:rPr lang="nl-NL" dirty="0" err="1"/>
              <a:t>and</a:t>
            </a:r>
            <a:r>
              <a:rPr lang="nl-NL" dirty="0"/>
              <a:t> </a:t>
            </a:r>
            <a:r>
              <a:rPr lang="nl-NL" dirty="0" err="1"/>
              <a:t>predictive</a:t>
            </a:r>
            <a:r>
              <a:rPr lang="nl-NL" dirty="0"/>
              <a:t> </a:t>
            </a:r>
            <a:r>
              <a:rPr lang="nl-NL" dirty="0" err="1"/>
              <a:t>analytics</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map </a:t>
            </a:r>
            <a:r>
              <a:rPr lang="nl-NL" dirty="0" err="1"/>
              <a:t>an</a:t>
            </a:r>
            <a:r>
              <a:rPr lang="nl-NL" dirty="0"/>
              <a:t> </a:t>
            </a:r>
            <a:r>
              <a:rPr lang="nl-NL" dirty="0" err="1"/>
              <a:t>individual’s</a:t>
            </a:r>
            <a:r>
              <a:rPr lang="nl-NL" dirty="0"/>
              <a:t> </a:t>
            </a:r>
            <a:r>
              <a:rPr lang="nl-NL" dirty="0" err="1"/>
              <a:t>future</a:t>
            </a:r>
            <a:r>
              <a:rPr lang="nl-NL" dirty="0"/>
              <a:t>, as </a:t>
            </a:r>
            <a:r>
              <a:rPr lang="nl-NL" dirty="0" err="1"/>
              <a:t>to</a:t>
            </a:r>
            <a:r>
              <a:rPr lang="nl-NL" dirty="0"/>
              <a:t> health, </a:t>
            </a:r>
            <a:r>
              <a:rPr lang="nl-NL" dirty="0" err="1"/>
              <a:t>economic</a:t>
            </a:r>
            <a:r>
              <a:rPr lang="nl-NL" dirty="0"/>
              <a:t> well-</a:t>
            </a:r>
            <a:r>
              <a:rPr lang="nl-NL" dirty="0" err="1"/>
              <a:t>being</a:t>
            </a:r>
            <a:r>
              <a:rPr lang="nl-NL" dirty="0"/>
              <a:t>, etc.</a:t>
            </a:r>
            <a:br>
              <a:rPr lang="nl-NL" dirty="0"/>
            </a:br>
            <a:endParaRPr lang="nl-NL" dirty="0"/>
          </a:p>
          <a:p>
            <a:r>
              <a:rPr lang="nl-NL" dirty="0"/>
              <a:t>A new </a:t>
            </a:r>
            <a:r>
              <a:rPr lang="nl-NL" dirty="0" err="1"/>
              <a:t>problem</a:t>
            </a:r>
            <a:r>
              <a:rPr lang="nl-NL" dirty="0"/>
              <a:t> </a:t>
            </a:r>
            <a:r>
              <a:rPr lang="nl-NL" dirty="0" err="1"/>
              <a:t>arises</a:t>
            </a:r>
            <a:r>
              <a:rPr lang="nl-NL" dirty="0"/>
              <a:t>: </a:t>
            </a:r>
            <a:r>
              <a:rPr lang="nl-NL" dirty="0" err="1"/>
              <a:t>the</a:t>
            </a:r>
            <a:r>
              <a:rPr lang="nl-NL" dirty="0"/>
              <a:t> </a:t>
            </a:r>
            <a:r>
              <a:rPr lang="nl-NL" dirty="0" err="1"/>
              <a:t>problem</a:t>
            </a:r>
            <a:r>
              <a:rPr lang="nl-NL" dirty="0"/>
              <a:t> is </a:t>
            </a:r>
            <a:r>
              <a:rPr lang="nl-NL" dirty="0" err="1"/>
              <a:t>not</a:t>
            </a:r>
            <a:r>
              <a:rPr lang="nl-NL" dirty="0"/>
              <a:t> (</a:t>
            </a:r>
            <a:r>
              <a:rPr lang="nl-NL" dirty="0" err="1"/>
              <a:t>only</a:t>
            </a:r>
            <a:r>
              <a:rPr lang="nl-NL" dirty="0"/>
              <a:t>) </a:t>
            </a:r>
            <a:r>
              <a:rPr lang="nl-NL" dirty="0" err="1"/>
              <a:t>that</a:t>
            </a:r>
            <a:r>
              <a:rPr lang="nl-NL" dirty="0"/>
              <a:t> </a:t>
            </a:r>
            <a:r>
              <a:rPr lang="nl-NL" dirty="0" err="1"/>
              <a:t>other’s</a:t>
            </a:r>
            <a:r>
              <a:rPr lang="nl-NL" dirty="0"/>
              <a:t> have (acces </a:t>
            </a:r>
            <a:r>
              <a:rPr lang="nl-NL" dirty="0" err="1"/>
              <a:t>to</a:t>
            </a:r>
            <a:r>
              <a:rPr lang="nl-NL" dirty="0"/>
              <a:t>) information </a:t>
            </a:r>
            <a:r>
              <a:rPr lang="nl-NL" dirty="0" err="1"/>
              <a:t>about</a:t>
            </a:r>
            <a:r>
              <a:rPr lang="nl-NL" dirty="0"/>
              <a:t> me </a:t>
            </a:r>
            <a:r>
              <a:rPr lang="nl-NL" dirty="0" err="1"/>
              <a:t>that</a:t>
            </a:r>
            <a:r>
              <a:rPr lang="nl-NL" dirty="0"/>
              <a:t> I do </a:t>
            </a:r>
            <a:r>
              <a:rPr lang="nl-NL" dirty="0" err="1"/>
              <a:t>not</a:t>
            </a:r>
            <a:r>
              <a:rPr lang="nl-NL" dirty="0"/>
              <a:t> want </a:t>
            </a:r>
            <a:r>
              <a:rPr lang="nl-NL" dirty="0" err="1"/>
              <a:t>them</a:t>
            </a:r>
            <a:r>
              <a:rPr lang="nl-NL" dirty="0"/>
              <a:t> </a:t>
            </a:r>
            <a:r>
              <a:rPr lang="nl-NL" dirty="0" err="1"/>
              <a:t>to</a:t>
            </a:r>
            <a:r>
              <a:rPr lang="nl-NL" dirty="0"/>
              <a:t> have</a:t>
            </a:r>
            <a:br>
              <a:rPr lang="nl-NL" dirty="0"/>
            </a:br>
            <a:endParaRPr lang="nl-NL" dirty="0"/>
          </a:p>
          <a:p>
            <a:r>
              <a:rPr lang="nl-NL" dirty="0" err="1"/>
              <a:t>Others</a:t>
            </a:r>
            <a:r>
              <a:rPr lang="nl-NL" dirty="0"/>
              <a:t> </a:t>
            </a:r>
            <a:r>
              <a:rPr lang="nl-NL" dirty="0" err="1"/>
              <a:t>may</a:t>
            </a:r>
            <a:r>
              <a:rPr lang="nl-NL" dirty="0"/>
              <a:t> have information </a:t>
            </a:r>
            <a:r>
              <a:rPr lang="nl-NL" dirty="0" err="1"/>
              <a:t>about</a:t>
            </a:r>
            <a:r>
              <a:rPr lang="nl-NL" dirty="0"/>
              <a:t> me </a:t>
            </a:r>
            <a:r>
              <a:rPr lang="nl-NL" dirty="0" err="1"/>
              <a:t>which</a:t>
            </a:r>
            <a:r>
              <a:rPr lang="nl-NL" dirty="0"/>
              <a:t> I </a:t>
            </a:r>
            <a:r>
              <a:rPr lang="nl-NL" dirty="0" err="1"/>
              <a:t>myself</a:t>
            </a:r>
            <a:r>
              <a:rPr lang="nl-NL" dirty="0"/>
              <a:t> do </a:t>
            </a:r>
            <a:r>
              <a:rPr lang="nl-NL" dirty="0" err="1"/>
              <a:t>not</a:t>
            </a:r>
            <a:r>
              <a:rPr lang="nl-NL" dirty="0"/>
              <a:t> want </a:t>
            </a:r>
            <a:r>
              <a:rPr lang="nl-NL" dirty="0" err="1"/>
              <a:t>to</a:t>
            </a:r>
            <a:r>
              <a:rPr lang="nl-NL" dirty="0"/>
              <a:t> have</a:t>
            </a:r>
          </a:p>
        </p:txBody>
      </p:sp>
    </p:spTree>
    <p:extLst>
      <p:ext uri="{BB962C8B-B14F-4D97-AF65-F5344CB8AC3E}">
        <p14:creationId xmlns:p14="http://schemas.microsoft.com/office/powerpoint/2010/main" val="3924341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21702F-5AFF-433B-961E-6FD5156FEFB2}"/>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316223E3-5AC3-416A-B80E-BC98CC6BD1A8}"/>
              </a:ext>
            </a:extLst>
          </p:cNvPr>
          <p:cNvSpPr>
            <a:spLocks noGrp="1"/>
          </p:cNvSpPr>
          <p:nvPr>
            <p:ph idx="1"/>
          </p:nvPr>
        </p:nvSpPr>
        <p:spPr/>
        <p:txBody>
          <a:bodyPr/>
          <a:lstStyle/>
          <a:p>
            <a:r>
              <a:rPr lang="nl-NL" dirty="0"/>
              <a:t>A </a:t>
            </a:r>
            <a:r>
              <a:rPr lang="nl-NL" dirty="0" err="1"/>
              <a:t>problem</a:t>
            </a:r>
            <a:r>
              <a:rPr lang="nl-NL" dirty="0"/>
              <a:t> </a:t>
            </a:r>
            <a:r>
              <a:rPr lang="nl-NL" dirty="0" err="1"/>
              <a:t>may</a:t>
            </a:r>
            <a:r>
              <a:rPr lang="nl-NL" dirty="0"/>
              <a:t> </a:t>
            </a:r>
            <a:r>
              <a:rPr lang="nl-NL" dirty="0" err="1"/>
              <a:t>be</a:t>
            </a:r>
            <a:r>
              <a:rPr lang="nl-NL" dirty="0"/>
              <a:t> </a:t>
            </a:r>
            <a:r>
              <a:rPr lang="nl-NL" dirty="0" err="1"/>
              <a:t>that</a:t>
            </a:r>
            <a:r>
              <a:rPr lang="nl-NL" dirty="0"/>
              <a:t> I do </a:t>
            </a:r>
            <a:r>
              <a:rPr lang="nl-NL" dirty="0" err="1"/>
              <a:t>not</a:t>
            </a:r>
            <a:r>
              <a:rPr lang="nl-NL" dirty="0"/>
              <a:t> want </a:t>
            </a:r>
            <a:r>
              <a:rPr lang="nl-NL" dirty="0" err="1"/>
              <a:t>the</a:t>
            </a:r>
            <a:r>
              <a:rPr lang="nl-NL" dirty="0"/>
              <a:t> </a:t>
            </a:r>
            <a:r>
              <a:rPr lang="nl-NL" dirty="0" err="1"/>
              <a:t>other</a:t>
            </a:r>
            <a:r>
              <a:rPr lang="nl-NL" dirty="0"/>
              <a:t> </a:t>
            </a:r>
            <a:r>
              <a:rPr lang="nl-NL" dirty="0" err="1"/>
              <a:t>to</a:t>
            </a:r>
            <a:r>
              <a:rPr lang="nl-NL" dirty="0"/>
              <a:t> </a:t>
            </a:r>
            <a:r>
              <a:rPr lang="nl-NL" dirty="0" err="1"/>
              <a:t>know</a:t>
            </a:r>
            <a:r>
              <a:rPr lang="nl-NL" dirty="0"/>
              <a:t>:</a:t>
            </a:r>
          </a:p>
          <a:p>
            <a:pPr lvl="1"/>
            <a:r>
              <a:rPr lang="nl-NL" dirty="0"/>
              <a:t>I </a:t>
            </a:r>
            <a:r>
              <a:rPr lang="nl-NL" dirty="0" err="1"/>
              <a:t>use</a:t>
            </a:r>
            <a:r>
              <a:rPr lang="nl-NL" dirty="0"/>
              <a:t> </a:t>
            </a:r>
            <a:r>
              <a:rPr lang="nl-NL" dirty="0" err="1"/>
              <a:t>to</a:t>
            </a:r>
            <a:r>
              <a:rPr lang="nl-NL" dirty="0"/>
              <a:t> </a:t>
            </a:r>
            <a:r>
              <a:rPr lang="nl-NL" dirty="0" err="1"/>
              <a:t>be</a:t>
            </a:r>
            <a:r>
              <a:rPr lang="nl-NL" dirty="0"/>
              <a:t> </a:t>
            </a:r>
            <a:r>
              <a:rPr lang="nl-NL" dirty="0" err="1"/>
              <a:t>obese</a:t>
            </a:r>
            <a:r>
              <a:rPr lang="nl-NL" dirty="0"/>
              <a:t>/had a </a:t>
            </a:r>
            <a:r>
              <a:rPr lang="nl-NL" dirty="0" err="1"/>
              <a:t>experimental</a:t>
            </a:r>
            <a:r>
              <a:rPr lang="nl-NL" dirty="0"/>
              <a:t> </a:t>
            </a:r>
            <a:r>
              <a:rPr lang="nl-NL" dirty="0" err="1"/>
              <a:t>gothic</a:t>
            </a:r>
            <a:r>
              <a:rPr lang="nl-NL" dirty="0"/>
              <a:t> fase/was </a:t>
            </a:r>
            <a:r>
              <a:rPr lang="nl-NL" dirty="0" err="1"/>
              <a:t>sexually</a:t>
            </a:r>
            <a:r>
              <a:rPr lang="nl-NL" dirty="0"/>
              <a:t> </a:t>
            </a:r>
            <a:r>
              <a:rPr lang="nl-NL" dirty="0" err="1"/>
              <a:t>abused</a:t>
            </a:r>
            <a:r>
              <a:rPr lang="nl-NL" dirty="0"/>
              <a:t>/etc.</a:t>
            </a:r>
          </a:p>
          <a:p>
            <a:pPr lvl="1"/>
            <a:r>
              <a:rPr lang="nl-NL" dirty="0"/>
              <a:t>I </a:t>
            </a:r>
            <a:r>
              <a:rPr lang="nl-NL" dirty="0" err="1"/>
              <a:t>can</a:t>
            </a:r>
            <a:r>
              <a:rPr lang="nl-NL" dirty="0"/>
              <a:t> </a:t>
            </a:r>
            <a:r>
              <a:rPr lang="nl-NL" dirty="0" err="1"/>
              <a:t>not</a:t>
            </a:r>
            <a:r>
              <a:rPr lang="nl-NL" dirty="0"/>
              <a:t> help </a:t>
            </a:r>
            <a:r>
              <a:rPr lang="nl-NL" dirty="0" err="1"/>
              <a:t>myself</a:t>
            </a:r>
            <a:r>
              <a:rPr lang="nl-NL" dirty="0"/>
              <a:t> but </a:t>
            </a:r>
            <a:r>
              <a:rPr lang="nl-NL" dirty="0" err="1"/>
              <a:t>eat</a:t>
            </a:r>
            <a:r>
              <a:rPr lang="nl-NL" dirty="0"/>
              <a:t> chocolate/listen </a:t>
            </a:r>
            <a:r>
              <a:rPr lang="nl-NL" dirty="0" err="1"/>
              <a:t>to</a:t>
            </a:r>
            <a:r>
              <a:rPr lang="nl-NL" dirty="0"/>
              <a:t> Britney Spears/go </a:t>
            </a:r>
            <a:r>
              <a:rPr lang="nl-NL" dirty="0" err="1"/>
              <a:t>to</a:t>
            </a:r>
            <a:r>
              <a:rPr lang="nl-NL" dirty="0"/>
              <a:t> </a:t>
            </a:r>
            <a:r>
              <a:rPr lang="nl-NL" dirty="0" err="1"/>
              <a:t>the</a:t>
            </a:r>
            <a:r>
              <a:rPr lang="nl-NL" dirty="0"/>
              <a:t> casino/etc.</a:t>
            </a:r>
          </a:p>
          <a:p>
            <a:pPr lvl="1"/>
            <a:r>
              <a:rPr lang="nl-NL" dirty="0"/>
              <a:t>I </a:t>
            </a:r>
            <a:r>
              <a:rPr lang="nl-NL" dirty="0" err="1"/>
              <a:t>will</a:t>
            </a:r>
            <a:r>
              <a:rPr lang="nl-NL" dirty="0"/>
              <a:t> </a:t>
            </a:r>
            <a:r>
              <a:rPr lang="nl-NL" dirty="0" err="1"/>
              <a:t>be</a:t>
            </a:r>
            <a:r>
              <a:rPr lang="nl-NL" dirty="0"/>
              <a:t> sick/I have a high chance of </a:t>
            </a:r>
            <a:r>
              <a:rPr lang="nl-NL" dirty="0" err="1"/>
              <a:t>being</a:t>
            </a:r>
            <a:r>
              <a:rPr lang="nl-NL" dirty="0"/>
              <a:t> </a:t>
            </a:r>
            <a:r>
              <a:rPr lang="nl-NL" dirty="0" err="1"/>
              <a:t>unemployed</a:t>
            </a:r>
            <a:r>
              <a:rPr lang="nl-NL" dirty="0"/>
              <a:t>/etc.</a:t>
            </a:r>
          </a:p>
          <a:p>
            <a:r>
              <a:rPr lang="nl-NL" dirty="0"/>
              <a:t>But </a:t>
            </a:r>
            <a:r>
              <a:rPr lang="nl-NL" dirty="0" err="1"/>
              <a:t>an</a:t>
            </a:r>
            <a:r>
              <a:rPr lang="nl-NL" dirty="0"/>
              <a:t> </a:t>
            </a:r>
            <a:r>
              <a:rPr lang="nl-NL" dirty="0" err="1"/>
              <a:t>additional</a:t>
            </a:r>
            <a:r>
              <a:rPr lang="nl-NL" dirty="0"/>
              <a:t> </a:t>
            </a:r>
            <a:r>
              <a:rPr lang="nl-NL" dirty="0" err="1"/>
              <a:t>problem</a:t>
            </a:r>
            <a:r>
              <a:rPr lang="nl-NL" dirty="0"/>
              <a:t> </a:t>
            </a:r>
            <a:r>
              <a:rPr lang="nl-NL" dirty="0" err="1"/>
              <a:t>may</a:t>
            </a:r>
            <a:r>
              <a:rPr lang="nl-NL" dirty="0"/>
              <a:t> </a:t>
            </a:r>
            <a:r>
              <a:rPr lang="nl-NL" dirty="0" err="1"/>
              <a:t>be</a:t>
            </a:r>
            <a:r>
              <a:rPr lang="nl-NL" dirty="0"/>
              <a:t> </a:t>
            </a:r>
            <a:r>
              <a:rPr lang="nl-NL" dirty="0" err="1"/>
              <a:t>that</a:t>
            </a:r>
            <a:r>
              <a:rPr lang="nl-NL" dirty="0"/>
              <a:t> I </a:t>
            </a:r>
            <a:r>
              <a:rPr lang="nl-NL" dirty="0" err="1"/>
              <a:t>myself</a:t>
            </a:r>
            <a:r>
              <a:rPr lang="nl-NL" dirty="0"/>
              <a:t> do </a:t>
            </a:r>
            <a:r>
              <a:rPr lang="nl-NL" dirty="0" err="1"/>
              <a:t>not</a:t>
            </a:r>
            <a:r>
              <a:rPr lang="nl-NL" dirty="0"/>
              <a:t> want </a:t>
            </a:r>
            <a:r>
              <a:rPr lang="nl-NL" dirty="0" err="1"/>
              <a:t>that</a:t>
            </a:r>
            <a:r>
              <a:rPr lang="nl-NL" dirty="0"/>
              <a:t>:</a:t>
            </a:r>
          </a:p>
          <a:p>
            <a:pPr lvl="1"/>
            <a:r>
              <a:rPr lang="nl-NL" dirty="0"/>
              <a:t>I </a:t>
            </a:r>
            <a:r>
              <a:rPr lang="nl-NL" dirty="0" err="1"/>
              <a:t>use</a:t>
            </a:r>
            <a:r>
              <a:rPr lang="nl-NL" dirty="0"/>
              <a:t> </a:t>
            </a:r>
            <a:r>
              <a:rPr lang="nl-NL" dirty="0" err="1"/>
              <a:t>to</a:t>
            </a:r>
            <a:r>
              <a:rPr lang="nl-NL" dirty="0"/>
              <a:t> </a:t>
            </a:r>
            <a:r>
              <a:rPr lang="nl-NL" dirty="0" err="1"/>
              <a:t>be</a:t>
            </a:r>
            <a:r>
              <a:rPr lang="nl-NL" dirty="0"/>
              <a:t> </a:t>
            </a:r>
            <a:r>
              <a:rPr lang="nl-NL" dirty="0" err="1"/>
              <a:t>obese</a:t>
            </a:r>
            <a:r>
              <a:rPr lang="nl-NL" dirty="0"/>
              <a:t>/had a </a:t>
            </a:r>
            <a:r>
              <a:rPr lang="nl-NL" dirty="0" err="1"/>
              <a:t>experimental</a:t>
            </a:r>
            <a:r>
              <a:rPr lang="nl-NL" dirty="0"/>
              <a:t> </a:t>
            </a:r>
            <a:r>
              <a:rPr lang="nl-NL" dirty="0" err="1"/>
              <a:t>gothic</a:t>
            </a:r>
            <a:r>
              <a:rPr lang="nl-NL" dirty="0"/>
              <a:t> fase/was </a:t>
            </a:r>
            <a:r>
              <a:rPr lang="nl-NL" dirty="0" err="1"/>
              <a:t>sexually</a:t>
            </a:r>
            <a:r>
              <a:rPr lang="nl-NL" dirty="0"/>
              <a:t> </a:t>
            </a:r>
            <a:r>
              <a:rPr lang="nl-NL" dirty="0" err="1"/>
              <a:t>abused</a:t>
            </a:r>
            <a:r>
              <a:rPr lang="nl-NL" dirty="0"/>
              <a:t>/etc.</a:t>
            </a:r>
          </a:p>
          <a:p>
            <a:pPr lvl="1"/>
            <a:r>
              <a:rPr lang="nl-NL" dirty="0"/>
              <a:t>I </a:t>
            </a:r>
            <a:r>
              <a:rPr lang="nl-NL" dirty="0" err="1"/>
              <a:t>can</a:t>
            </a:r>
            <a:r>
              <a:rPr lang="nl-NL" dirty="0"/>
              <a:t> </a:t>
            </a:r>
            <a:r>
              <a:rPr lang="nl-NL" dirty="0" err="1"/>
              <a:t>not</a:t>
            </a:r>
            <a:r>
              <a:rPr lang="nl-NL" dirty="0"/>
              <a:t> help </a:t>
            </a:r>
            <a:r>
              <a:rPr lang="nl-NL" dirty="0" err="1"/>
              <a:t>myself</a:t>
            </a:r>
            <a:r>
              <a:rPr lang="nl-NL" dirty="0"/>
              <a:t> but </a:t>
            </a:r>
            <a:r>
              <a:rPr lang="nl-NL" dirty="0" err="1"/>
              <a:t>eat</a:t>
            </a:r>
            <a:r>
              <a:rPr lang="nl-NL" dirty="0"/>
              <a:t> chocolate/listen </a:t>
            </a:r>
            <a:r>
              <a:rPr lang="nl-NL" dirty="0" err="1"/>
              <a:t>to</a:t>
            </a:r>
            <a:r>
              <a:rPr lang="nl-NL" dirty="0"/>
              <a:t> Britney Spears/go </a:t>
            </a:r>
            <a:r>
              <a:rPr lang="nl-NL" dirty="0" err="1"/>
              <a:t>to</a:t>
            </a:r>
            <a:r>
              <a:rPr lang="nl-NL" dirty="0"/>
              <a:t> </a:t>
            </a:r>
            <a:r>
              <a:rPr lang="nl-NL" dirty="0" err="1"/>
              <a:t>the</a:t>
            </a:r>
            <a:r>
              <a:rPr lang="nl-NL" dirty="0"/>
              <a:t> casino/etc.</a:t>
            </a:r>
          </a:p>
          <a:p>
            <a:pPr lvl="1"/>
            <a:r>
              <a:rPr lang="nl-NL" dirty="0"/>
              <a:t>I </a:t>
            </a:r>
            <a:r>
              <a:rPr lang="nl-NL" dirty="0" err="1"/>
              <a:t>will</a:t>
            </a:r>
            <a:r>
              <a:rPr lang="nl-NL" dirty="0"/>
              <a:t> </a:t>
            </a:r>
            <a:r>
              <a:rPr lang="nl-NL" dirty="0" err="1"/>
              <a:t>be</a:t>
            </a:r>
            <a:r>
              <a:rPr lang="nl-NL" dirty="0"/>
              <a:t> sick/I have a high chance of </a:t>
            </a:r>
            <a:r>
              <a:rPr lang="nl-NL" dirty="0" err="1"/>
              <a:t>being</a:t>
            </a:r>
            <a:r>
              <a:rPr lang="nl-NL" dirty="0"/>
              <a:t> </a:t>
            </a:r>
            <a:r>
              <a:rPr lang="nl-NL" dirty="0" err="1"/>
              <a:t>unemployed</a:t>
            </a:r>
            <a:r>
              <a:rPr lang="nl-NL" dirty="0"/>
              <a:t>/etc.</a:t>
            </a:r>
          </a:p>
          <a:p>
            <a:endParaRPr lang="nl-NL" dirty="0"/>
          </a:p>
        </p:txBody>
      </p:sp>
    </p:spTree>
    <p:extLst>
      <p:ext uri="{BB962C8B-B14F-4D97-AF65-F5344CB8AC3E}">
        <p14:creationId xmlns:p14="http://schemas.microsoft.com/office/powerpoint/2010/main" val="3276359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4D54E4-F76C-4867-BF61-4E7E37BCEA88}"/>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FF2D1813-D29E-44DD-AB82-885C3D0EB5DF}"/>
              </a:ext>
            </a:extLst>
          </p:cNvPr>
          <p:cNvSpPr>
            <a:spLocks noGrp="1"/>
          </p:cNvSpPr>
          <p:nvPr>
            <p:ph idx="1"/>
          </p:nvPr>
        </p:nvSpPr>
        <p:spPr/>
        <p:txBody>
          <a:bodyPr/>
          <a:lstStyle/>
          <a:p>
            <a:pPr marL="0" indent="0">
              <a:buNone/>
            </a:pPr>
            <a:r>
              <a:rPr lang="nl-NL" dirty="0"/>
              <a:t>				</a:t>
            </a:r>
            <a:r>
              <a:rPr lang="nl-NL" dirty="0" err="1"/>
              <a:t>Individual</a:t>
            </a:r>
            <a:endParaRPr lang="nl-NL" dirty="0"/>
          </a:p>
          <a:p>
            <a:pPr marL="0" indent="0">
              <a:buNone/>
            </a:pPr>
            <a:endParaRPr lang="nl-NL" dirty="0"/>
          </a:p>
          <a:p>
            <a:pPr marL="0" indent="0">
              <a:buNone/>
            </a:pPr>
            <a:endParaRPr lang="nl-NL" dirty="0"/>
          </a:p>
          <a:p>
            <a:pPr marL="0" indent="0">
              <a:buNone/>
            </a:pPr>
            <a:r>
              <a:rPr lang="nl-NL" dirty="0" err="1"/>
              <a:t>Other</a:t>
            </a:r>
            <a:r>
              <a:rPr lang="nl-NL" dirty="0"/>
              <a:t>									</a:t>
            </a:r>
            <a:r>
              <a:rPr lang="nl-NL" dirty="0" err="1"/>
              <a:t>Objects</a:t>
            </a:r>
            <a:endParaRPr lang="nl-NL" dirty="0"/>
          </a:p>
          <a:p>
            <a:pPr marL="0" indent="0">
              <a:buNone/>
            </a:pPr>
            <a:endParaRPr lang="nl-NL" dirty="0"/>
          </a:p>
          <a:p>
            <a:pPr marL="0" indent="0">
              <a:buNone/>
            </a:pPr>
            <a:endParaRPr lang="nl-NL" dirty="0"/>
          </a:p>
          <a:p>
            <a:pPr marL="0" indent="0">
              <a:buNone/>
            </a:pPr>
            <a:r>
              <a:rPr lang="nl-NL" dirty="0"/>
              <a:t>				</a:t>
            </a:r>
            <a:r>
              <a:rPr lang="nl-NL" dirty="0" err="1"/>
              <a:t>Individual</a:t>
            </a:r>
            <a:endParaRPr lang="nl-NL" dirty="0"/>
          </a:p>
        </p:txBody>
      </p:sp>
      <p:cxnSp>
        <p:nvCxnSpPr>
          <p:cNvPr id="5" name="Rechte verbindingslijn met pijl 4">
            <a:extLst>
              <a:ext uri="{FF2B5EF4-FFF2-40B4-BE49-F238E27FC236}">
                <a16:creationId xmlns:a16="http://schemas.microsoft.com/office/drawing/2014/main" id="{0398A992-258E-4755-940B-AFA5F1E5BA40}"/>
              </a:ext>
            </a:extLst>
          </p:cNvPr>
          <p:cNvCxnSpPr>
            <a:cxnSpLocks/>
          </p:cNvCxnSpPr>
          <p:nvPr/>
        </p:nvCxnSpPr>
        <p:spPr>
          <a:xfrm flipH="1">
            <a:off x="2123046" y="2835795"/>
            <a:ext cx="2230840" cy="10525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Rechte verbindingslijn met pijl 6">
            <a:extLst>
              <a:ext uri="{FF2B5EF4-FFF2-40B4-BE49-F238E27FC236}">
                <a16:creationId xmlns:a16="http://schemas.microsoft.com/office/drawing/2014/main" id="{4C12B2CC-3852-4331-A4B0-4579A93DA429}"/>
              </a:ext>
            </a:extLst>
          </p:cNvPr>
          <p:cNvCxnSpPr>
            <a:cxnSpLocks/>
          </p:cNvCxnSpPr>
          <p:nvPr/>
        </p:nvCxnSpPr>
        <p:spPr>
          <a:xfrm>
            <a:off x="2155971" y="4060272"/>
            <a:ext cx="2197915" cy="106540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Rechte verbindingslijn met pijl 8">
            <a:extLst>
              <a:ext uri="{FF2B5EF4-FFF2-40B4-BE49-F238E27FC236}">
                <a16:creationId xmlns:a16="http://schemas.microsoft.com/office/drawing/2014/main" id="{4958B531-76DB-41A0-A9E0-5152EEB1FC9F}"/>
              </a:ext>
            </a:extLst>
          </p:cNvPr>
          <p:cNvCxnSpPr>
            <a:cxnSpLocks/>
          </p:cNvCxnSpPr>
          <p:nvPr/>
        </p:nvCxnSpPr>
        <p:spPr>
          <a:xfrm>
            <a:off x="5981797" y="2835795"/>
            <a:ext cx="2667253" cy="84697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411A6B5B-5B42-45B6-9D8B-A5CE297C6579}"/>
              </a:ext>
            </a:extLst>
          </p:cNvPr>
          <p:cNvCxnSpPr>
            <a:cxnSpLocks/>
          </p:cNvCxnSpPr>
          <p:nvPr/>
        </p:nvCxnSpPr>
        <p:spPr>
          <a:xfrm flipH="1">
            <a:off x="6096000" y="4060271"/>
            <a:ext cx="2369890" cy="106540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 name="Rechte verbindingslijn 5">
            <a:extLst>
              <a:ext uri="{FF2B5EF4-FFF2-40B4-BE49-F238E27FC236}">
                <a16:creationId xmlns:a16="http://schemas.microsoft.com/office/drawing/2014/main" id="{7A0B19E6-135D-45B7-B79F-F118896A50B8}"/>
              </a:ext>
            </a:extLst>
          </p:cNvPr>
          <p:cNvCxnSpPr/>
          <p:nvPr/>
        </p:nvCxnSpPr>
        <p:spPr>
          <a:xfrm>
            <a:off x="6954473" y="4181689"/>
            <a:ext cx="914400" cy="91440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a:extLst>
              <a:ext uri="{FF2B5EF4-FFF2-40B4-BE49-F238E27FC236}">
                <a16:creationId xmlns:a16="http://schemas.microsoft.com/office/drawing/2014/main" id="{85890329-EF14-45EE-8516-89C440A09DF3}"/>
              </a:ext>
            </a:extLst>
          </p:cNvPr>
          <p:cNvCxnSpPr>
            <a:cxnSpLocks/>
          </p:cNvCxnSpPr>
          <p:nvPr/>
        </p:nvCxnSpPr>
        <p:spPr>
          <a:xfrm flipH="1">
            <a:off x="2826706" y="4169105"/>
            <a:ext cx="823519" cy="9395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5995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7C8CC-9492-4B69-A8C3-46F60E714C2E}"/>
              </a:ext>
            </a:extLst>
          </p:cNvPr>
          <p:cNvSpPr>
            <a:spLocks noGrp="1"/>
          </p:cNvSpPr>
          <p:nvPr>
            <p:ph type="title"/>
          </p:nvPr>
        </p:nvSpPr>
        <p:spPr/>
        <p:txBody>
          <a:bodyPr/>
          <a:lstStyle/>
          <a:p>
            <a:r>
              <a:rPr lang="nl-NL" dirty="0"/>
              <a:t>The right </a:t>
            </a:r>
            <a:r>
              <a:rPr lang="nl-NL" dirty="0" err="1"/>
              <a:t>to</a:t>
            </a:r>
            <a:r>
              <a:rPr lang="nl-NL" dirty="0"/>
              <a:t> </a:t>
            </a:r>
            <a:r>
              <a:rPr lang="nl-NL" dirty="0" err="1"/>
              <a:t>be</a:t>
            </a:r>
            <a:r>
              <a:rPr lang="nl-NL" dirty="0"/>
              <a:t> let </a:t>
            </a:r>
            <a:r>
              <a:rPr lang="nl-NL" dirty="0" err="1"/>
              <a:t>alone</a:t>
            </a:r>
            <a:r>
              <a:rPr lang="nl-NL" dirty="0"/>
              <a:t> …. </a:t>
            </a:r>
            <a:r>
              <a:rPr lang="nl-NL" dirty="0" err="1"/>
              <a:t>by</a:t>
            </a:r>
            <a:r>
              <a:rPr lang="nl-NL" dirty="0"/>
              <a:t> </a:t>
            </a:r>
            <a:r>
              <a:rPr lang="nl-NL" dirty="0" err="1"/>
              <a:t>yourself</a:t>
            </a:r>
            <a:endParaRPr lang="nl-NL" dirty="0"/>
          </a:p>
        </p:txBody>
      </p:sp>
      <p:sp>
        <p:nvSpPr>
          <p:cNvPr id="3" name="Tijdelijke aanduiding voor inhoud 2">
            <a:extLst>
              <a:ext uri="{FF2B5EF4-FFF2-40B4-BE49-F238E27FC236}">
                <a16:creationId xmlns:a16="http://schemas.microsoft.com/office/drawing/2014/main" id="{D6CA9C63-E50C-49C2-9610-6D14C2A513F3}"/>
              </a:ext>
            </a:extLst>
          </p:cNvPr>
          <p:cNvSpPr>
            <a:spLocks noGrp="1"/>
          </p:cNvSpPr>
          <p:nvPr>
            <p:ph idx="1"/>
          </p:nvPr>
        </p:nvSpPr>
        <p:spPr/>
        <p:txBody>
          <a:bodyPr>
            <a:normAutofit lnSpcReduction="10000"/>
          </a:bodyPr>
          <a:lstStyle/>
          <a:p>
            <a:r>
              <a:rPr lang="nl-NL" dirty="0"/>
              <a:t>The question is of course </a:t>
            </a:r>
            <a:r>
              <a:rPr lang="nl-NL" dirty="0" err="1"/>
              <a:t>how</a:t>
            </a:r>
            <a:r>
              <a:rPr lang="nl-NL" dirty="0"/>
              <a:t> we </a:t>
            </a:r>
            <a:r>
              <a:rPr lang="nl-NL" dirty="0" err="1"/>
              <a:t>could</a:t>
            </a:r>
            <a:r>
              <a:rPr lang="nl-NL" dirty="0"/>
              <a:t> </a:t>
            </a:r>
            <a:r>
              <a:rPr lang="nl-NL" dirty="0" err="1"/>
              <a:t>envisage</a:t>
            </a:r>
            <a:r>
              <a:rPr lang="nl-NL" dirty="0"/>
              <a:t> </a:t>
            </a:r>
            <a:r>
              <a:rPr lang="nl-NL" dirty="0" err="1"/>
              <a:t>such</a:t>
            </a:r>
            <a:r>
              <a:rPr lang="nl-NL" dirty="0"/>
              <a:t> a right</a:t>
            </a:r>
          </a:p>
          <a:p>
            <a:r>
              <a:rPr lang="nl-NL" dirty="0"/>
              <a:t>Building </a:t>
            </a:r>
            <a:r>
              <a:rPr lang="nl-NL" dirty="0" err="1"/>
              <a:t>blocks</a:t>
            </a:r>
            <a:r>
              <a:rPr lang="nl-NL" dirty="0"/>
              <a:t> </a:t>
            </a:r>
            <a:r>
              <a:rPr lang="nl-NL" dirty="0" err="1"/>
              <a:t>could</a:t>
            </a:r>
            <a:r>
              <a:rPr lang="nl-NL" dirty="0"/>
              <a:t> </a:t>
            </a:r>
            <a:r>
              <a:rPr lang="nl-NL" dirty="0" err="1"/>
              <a:t>be</a:t>
            </a:r>
            <a:endParaRPr lang="nl-NL" dirty="0"/>
          </a:p>
          <a:p>
            <a:pPr lvl="1"/>
            <a:r>
              <a:rPr lang="nl-NL" dirty="0"/>
              <a:t>Right </a:t>
            </a:r>
            <a:r>
              <a:rPr lang="nl-NL" dirty="0" err="1"/>
              <a:t>to</a:t>
            </a:r>
            <a:r>
              <a:rPr lang="nl-NL" dirty="0"/>
              <a:t> </a:t>
            </a:r>
            <a:r>
              <a:rPr lang="nl-NL" dirty="0" err="1"/>
              <a:t>be</a:t>
            </a:r>
            <a:r>
              <a:rPr lang="nl-NL" dirty="0"/>
              <a:t> </a:t>
            </a:r>
            <a:r>
              <a:rPr lang="nl-NL" dirty="0" err="1"/>
              <a:t>forgotten</a:t>
            </a:r>
            <a:endParaRPr lang="nl-NL" dirty="0"/>
          </a:p>
          <a:p>
            <a:pPr lvl="1"/>
            <a:r>
              <a:rPr lang="nl-NL" dirty="0" err="1"/>
              <a:t>Negative</a:t>
            </a:r>
            <a:r>
              <a:rPr lang="nl-NL" dirty="0"/>
              <a:t> </a:t>
            </a:r>
            <a:r>
              <a:rPr lang="nl-NL" dirty="0" err="1"/>
              <a:t>informational</a:t>
            </a:r>
            <a:r>
              <a:rPr lang="nl-NL" dirty="0"/>
              <a:t> </a:t>
            </a:r>
            <a:r>
              <a:rPr lang="nl-NL" dirty="0" err="1"/>
              <a:t>freedom</a:t>
            </a:r>
            <a:endParaRPr lang="nl-NL" dirty="0"/>
          </a:p>
          <a:p>
            <a:pPr lvl="1"/>
            <a:r>
              <a:rPr lang="nl-NL" dirty="0"/>
              <a:t>Right </a:t>
            </a:r>
            <a:r>
              <a:rPr lang="nl-NL" dirty="0" err="1"/>
              <a:t>to</a:t>
            </a:r>
            <a:r>
              <a:rPr lang="nl-NL" dirty="0"/>
              <a:t> </a:t>
            </a:r>
            <a:r>
              <a:rPr lang="nl-NL" dirty="0" err="1"/>
              <a:t>be</a:t>
            </a:r>
            <a:r>
              <a:rPr lang="nl-NL" dirty="0"/>
              <a:t> </a:t>
            </a:r>
            <a:r>
              <a:rPr lang="nl-NL" dirty="0" err="1"/>
              <a:t>witheld</a:t>
            </a:r>
            <a:r>
              <a:rPr lang="nl-NL" dirty="0"/>
              <a:t> </a:t>
            </a:r>
            <a:r>
              <a:rPr lang="nl-NL" dirty="0" err="1"/>
              <a:t>from</a:t>
            </a:r>
            <a:r>
              <a:rPr lang="nl-NL" dirty="0"/>
              <a:t> </a:t>
            </a:r>
            <a:r>
              <a:rPr lang="nl-NL" dirty="0" err="1"/>
              <a:t>incidental</a:t>
            </a:r>
            <a:r>
              <a:rPr lang="nl-NL" dirty="0"/>
              <a:t> </a:t>
            </a:r>
            <a:r>
              <a:rPr lang="nl-NL" dirty="0" err="1"/>
              <a:t>findings</a:t>
            </a:r>
            <a:r>
              <a:rPr lang="nl-NL" dirty="0"/>
              <a:t> (</a:t>
            </a:r>
            <a:r>
              <a:rPr lang="nl-NL" dirty="0" err="1"/>
              <a:t>medical</a:t>
            </a:r>
            <a:r>
              <a:rPr lang="nl-NL" dirty="0"/>
              <a:t> </a:t>
            </a:r>
            <a:r>
              <a:rPr lang="nl-NL" dirty="0" err="1"/>
              <a:t>realm</a:t>
            </a:r>
            <a:r>
              <a:rPr lang="nl-NL" dirty="0"/>
              <a:t>)</a:t>
            </a:r>
          </a:p>
          <a:p>
            <a:r>
              <a:rPr lang="nl-NL" dirty="0"/>
              <a:t>But </a:t>
            </a:r>
            <a:r>
              <a:rPr lang="nl-NL" dirty="0" err="1"/>
              <a:t>granting</a:t>
            </a:r>
            <a:r>
              <a:rPr lang="nl-NL" dirty="0"/>
              <a:t> a claim-right </a:t>
            </a:r>
            <a:r>
              <a:rPr lang="nl-NL" dirty="0" err="1"/>
              <a:t>to</a:t>
            </a:r>
            <a:r>
              <a:rPr lang="nl-NL" dirty="0"/>
              <a:t> </a:t>
            </a:r>
            <a:r>
              <a:rPr lang="nl-NL" dirty="0" err="1"/>
              <a:t>an</a:t>
            </a:r>
            <a:r>
              <a:rPr lang="nl-NL" dirty="0"/>
              <a:t> </a:t>
            </a:r>
            <a:r>
              <a:rPr lang="nl-NL" dirty="0" err="1"/>
              <a:t>individual</a:t>
            </a:r>
            <a:r>
              <a:rPr lang="nl-NL" dirty="0"/>
              <a:t> </a:t>
            </a:r>
            <a:r>
              <a:rPr lang="nl-NL" dirty="0" err="1"/>
              <a:t>would</a:t>
            </a:r>
            <a:r>
              <a:rPr lang="nl-NL" dirty="0"/>
              <a:t> </a:t>
            </a:r>
            <a:r>
              <a:rPr lang="nl-NL" dirty="0" err="1"/>
              <a:t>mean</a:t>
            </a:r>
            <a:r>
              <a:rPr lang="nl-NL" dirty="0"/>
              <a:t> </a:t>
            </a:r>
            <a:r>
              <a:rPr lang="nl-NL" dirty="0" err="1"/>
              <a:t>precisely</a:t>
            </a:r>
            <a:r>
              <a:rPr lang="nl-NL" dirty="0"/>
              <a:t> </a:t>
            </a:r>
            <a:r>
              <a:rPr lang="nl-NL" dirty="0" err="1"/>
              <a:t>that</a:t>
            </a:r>
            <a:r>
              <a:rPr lang="nl-NL" dirty="0"/>
              <a:t> </a:t>
            </a:r>
            <a:r>
              <a:rPr lang="nl-NL" dirty="0" err="1"/>
              <a:t>she</a:t>
            </a:r>
            <a:r>
              <a:rPr lang="nl-NL" dirty="0"/>
              <a:t> is </a:t>
            </a:r>
            <a:r>
              <a:rPr lang="nl-NL" dirty="0" err="1"/>
              <a:t>still</a:t>
            </a:r>
            <a:r>
              <a:rPr lang="nl-NL" dirty="0"/>
              <a:t> </a:t>
            </a:r>
            <a:r>
              <a:rPr lang="nl-NL" dirty="0" err="1"/>
              <a:t>conciously</a:t>
            </a:r>
            <a:r>
              <a:rPr lang="nl-NL" dirty="0"/>
              <a:t> </a:t>
            </a:r>
            <a:r>
              <a:rPr lang="nl-NL" dirty="0" err="1"/>
              <a:t>engaged</a:t>
            </a:r>
            <a:r>
              <a:rPr lang="nl-NL" dirty="0"/>
              <a:t> </a:t>
            </a:r>
            <a:r>
              <a:rPr lang="nl-NL" dirty="0" err="1"/>
              <a:t>with</a:t>
            </a:r>
            <a:r>
              <a:rPr lang="nl-NL" dirty="0"/>
              <a:t> </a:t>
            </a:r>
            <a:r>
              <a:rPr lang="nl-NL" dirty="0" err="1"/>
              <a:t>that</a:t>
            </a:r>
            <a:r>
              <a:rPr lang="nl-NL" dirty="0"/>
              <a:t> information </a:t>
            </a:r>
            <a:r>
              <a:rPr lang="nl-NL" dirty="0" err="1"/>
              <a:t>she</a:t>
            </a:r>
            <a:r>
              <a:rPr lang="nl-NL" dirty="0"/>
              <a:t> wants </a:t>
            </a:r>
            <a:r>
              <a:rPr lang="nl-NL" dirty="0" err="1"/>
              <a:t>to</a:t>
            </a:r>
            <a:r>
              <a:rPr lang="nl-NL" dirty="0"/>
              <a:t> block/</a:t>
            </a:r>
            <a:r>
              <a:rPr lang="nl-NL" dirty="0" err="1"/>
              <a:t>surpress</a:t>
            </a:r>
            <a:endParaRPr lang="nl-NL" dirty="0"/>
          </a:p>
          <a:p>
            <a:r>
              <a:rPr lang="nl-NL" dirty="0" err="1"/>
              <a:t>And</a:t>
            </a:r>
            <a:r>
              <a:rPr lang="nl-NL" dirty="0"/>
              <a:t> </a:t>
            </a:r>
            <a:r>
              <a:rPr lang="nl-NL" dirty="0" err="1"/>
              <a:t>how</a:t>
            </a:r>
            <a:r>
              <a:rPr lang="nl-NL" dirty="0"/>
              <a:t> </a:t>
            </a:r>
            <a:r>
              <a:rPr lang="nl-NL" dirty="0" err="1"/>
              <a:t>can</a:t>
            </a:r>
            <a:r>
              <a:rPr lang="nl-NL" dirty="0"/>
              <a:t> </a:t>
            </a:r>
            <a:r>
              <a:rPr lang="nl-NL" dirty="0" err="1"/>
              <a:t>others</a:t>
            </a:r>
            <a:r>
              <a:rPr lang="nl-NL" dirty="0"/>
              <a:t> have a </a:t>
            </a:r>
            <a:r>
              <a:rPr lang="nl-NL" dirty="0" err="1"/>
              <a:t>duty</a:t>
            </a:r>
            <a:r>
              <a:rPr lang="nl-NL" dirty="0"/>
              <a:t> </a:t>
            </a:r>
            <a:r>
              <a:rPr lang="nl-NL" dirty="0" err="1"/>
              <a:t>not</a:t>
            </a:r>
            <a:r>
              <a:rPr lang="nl-NL" dirty="0"/>
              <a:t> </a:t>
            </a:r>
            <a:r>
              <a:rPr lang="nl-NL" dirty="0" err="1"/>
              <a:t>to</a:t>
            </a:r>
            <a:r>
              <a:rPr lang="nl-NL" dirty="0"/>
              <a:t> </a:t>
            </a:r>
            <a:r>
              <a:rPr lang="nl-NL" dirty="0" err="1"/>
              <a:t>communicate</a:t>
            </a:r>
            <a:r>
              <a:rPr lang="nl-NL" dirty="0"/>
              <a:t> information </a:t>
            </a:r>
            <a:r>
              <a:rPr lang="nl-NL" dirty="0" err="1"/>
              <a:t>about</a:t>
            </a:r>
            <a:r>
              <a:rPr lang="nl-NL" dirty="0"/>
              <a:t> </a:t>
            </a:r>
            <a:r>
              <a:rPr lang="nl-NL" dirty="0" err="1"/>
              <a:t>the</a:t>
            </a:r>
            <a:r>
              <a:rPr lang="nl-NL" dirty="0"/>
              <a:t> </a:t>
            </a:r>
            <a:r>
              <a:rPr lang="nl-NL" dirty="0" err="1"/>
              <a:t>individual</a:t>
            </a:r>
            <a:r>
              <a:rPr lang="nl-NL" dirty="0"/>
              <a:t> </a:t>
            </a:r>
            <a:r>
              <a:rPr lang="nl-NL" dirty="0" err="1"/>
              <a:t>that</a:t>
            </a:r>
            <a:r>
              <a:rPr lang="nl-NL" dirty="0"/>
              <a:t> is </a:t>
            </a:r>
            <a:r>
              <a:rPr lang="nl-NL" dirty="0" err="1"/>
              <a:t>true</a:t>
            </a:r>
            <a:r>
              <a:rPr lang="nl-NL" dirty="0"/>
              <a:t>/</a:t>
            </a:r>
            <a:r>
              <a:rPr lang="nl-NL" dirty="0" err="1"/>
              <a:t>valid</a:t>
            </a:r>
            <a:r>
              <a:rPr lang="nl-NL" dirty="0"/>
              <a:t>/correct?</a:t>
            </a:r>
          </a:p>
        </p:txBody>
      </p:sp>
    </p:spTree>
    <p:extLst>
      <p:ext uri="{BB962C8B-B14F-4D97-AF65-F5344CB8AC3E}">
        <p14:creationId xmlns:p14="http://schemas.microsoft.com/office/powerpoint/2010/main" val="566327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B165E2-DA2D-4600-BFAF-18555234795D}"/>
              </a:ext>
            </a:extLst>
          </p:cNvPr>
          <p:cNvSpPr>
            <a:spLocks noGrp="1"/>
          </p:cNvSpPr>
          <p:nvPr>
            <p:ph type="title"/>
          </p:nvPr>
        </p:nvSpPr>
        <p:spPr/>
        <p:txBody>
          <a:bodyPr/>
          <a:lstStyle/>
          <a:p>
            <a:r>
              <a:rPr lang="nl-NL" dirty="0"/>
              <a:t>Common </a:t>
            </a:r>
            <a:r>
              <a:rPr lang="nl-NL" dirty="0" err="1"/>
              <a:t>definitions</a:t>
            </a:r>
            <a:r>
              <a:rPr lang="nl-NL" dirty="0"/>
              <a:t> of Privacy</a:t>
            </a:r>
          </a:p>
        </p:txBody>
      </p:sp>
      <p:sp>
        <p:nvSpPr>
          <p:cNvPr id="3" name="Tijdelijke aanduiding voor inhoud 2">
            <a:extLst>
              <a:ext uri="{FF2B5EF4-FFF2-40B4-BE49-F238E27FC236}">
                <a16:creationId xmlns:a16="http://schemas.microsoft.com/office/drawing/2014/main" id="{8AE3574B-DFC2-4852-8E73-4379E0D29C13}"/>
              </a:ext>
            </a:extLst>
          </p:cNvPr>
          <p:cNvSpPr>
            <a:spLocks noGrp="1"/>
          </p:cNvSpPr>
          <p:nvPr>
            <p:ph idx="1"/>
          </p:nvPr>
        </p:nvSpPr>
        <p:spPr/>
        <p:txBody>
          <a:bodyPr/>
          <a:lstStyle/>
          <a:p>
            <a:r>
              <a:rPr lang="nl-NL" dirty="0" err="1"/>
              <a:t>Constitutional</a:t>
            </a:r>
            <a:r>
              <a:rPr lang="nl-NL" dirty="0"/>
              <a:t> </a:t>
            </a:r>
            <a:r>
              <a:rPr lang="nl-NL" dirty="0" err="1"/>
              <a:t>protection</a:t>
            </a:r>
            <a:r>
              <a:rPr lang="nl-NL" dirty="0"/>
              <a:t> of privacy in Europe: ‘</a:t>
            </a:r>
            <a:r>
              <a:rPr lang="en-US" dirty="0"/>
              <a:t>Everyone has the right to respect for his private and family life, his home and his correspondence. There shall be no interference by a public authority with the exercise of this right except …’. Article 8 European Convention on Human Rights.</a:t>
            </a:r>
          </a:p>
          <a:p>
            <a:r>
              <a:rPr lang="en-US" dirty="0"/>
              <a:t>Horizontal protection of privacy in Europe: ‘Any person who has suffered material or non-material damage as a result of an infringement of this Regulation shall have the right to receive compensation from the controller or processor for the damage suffered.’ Article 82 General Data Protection Regulation.</a:t>
            </a:r>
            <a:endParaRPr lang="nl-NL" dirty="0"/>
          </a:p>
        </p:txBody>
      </p:sp>
    </p:spTree>
    <p:extLst>
      <p:ext uri="{BB962C8B-B14F-4D97-AF65-F5344CB8AC3E}">
        <p14:creationId xmlns:p14="http://schemas.microsoft.com/office/powerpoint/2010/main" val="3914596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lstStyle/>
          <a:p>
            <a:r>
              <a:rPr lang="nl-NL" dirty="0"/>
              <a:t>Common </a:t>
            </a:r>
            <a:r>
              <a:rPr lang="nl-NL" dirty="0" err="1"/>
              <a:t>definitions</a:t>
            </a:r>
            <a:r>
              <a:rPr lang="nl-NL" dirty="0"/>
              <a:t> of Privacy: privacy </a:t>
            </a:r>
            <a:r>
              <a:rPr lang="nl-NL" dirty="0" err="1"/>
              <a:t>can</a:t>
            </a:r>
            <a:r>
              <a:rPr lang="nl-NL" dirty="0"/>
              <a:t> </a:t>
            </a:r>
            <a:r>
              <a:rPr lang="nl-NL" dirty="0" err="1"/>
              <a:t>be</a:t>
            </a:r>
            <a:r>
              <a:rPr lang="nl-NL" dirty="0"/>
              <a:t> </a:t>
            </a:r>
            <a:r>
              <a:rPr lang="nl-NL" dirty="0" err="1"/>
              <a:t>invoked</a:t>
            </a:r>
            <a:r>
              <a:rPr lang="nl-NL" dirty="0"/>
              <a:t> vis-a-vis </a:t>
            </a:r>
            <a:r>
              <a:rPr lang="nl-NL" dirty="0" err="1"/>
              <a:t>others</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94743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436229" y="753228"/>
            <a:ext cx="9857954" cy="1080938"/>
          </a:xfrm>
        </p:spPr>
        <p:txBody>
          <a:bodyPr>
            <a:normAutofit fontScale="90000"/>
          </a:bodyPr>
          <a:lstStyle/>
          <a:p>
            <a:r>
              <a:rPr lang="nl-NL" dirty="0"/>
              <a:t>The </a:t>
            </a:r>
            <a:r>
              <a:rPr lang="nl-NL" dirty="0" err="1"/>
              <a:t>individual</a:t>
            </a:r>
            <a:r>
              <a:rPr lang="nl-NL" dirty="0"/>
              <a:t> has a right </a:t>
            </a:r>
            <a:r>
              <a:rPr lang="nl-NL" dirty="0" err="1"/>
              <a:t>only</a:t>
            </a:r>
            <a:r>
              <a:rPr lang="nl-NL" dirty="0"/>
              <a:t> in </a:t>
            </a:r>
            <a:r>
              <a:rPr lang="nl-NL" dirty="0" err="1"/>
              <a:t>so</a:t>
            </a:r>
            <a:r>
              <a:rPr lang="nl-NL" dirty="0"/>
              <a:t> far </a:t>
            </a:r>
            <a:r>
              <a:rPr lang="nl-NL" dirty="0" err="1"/>
              <a:t>it</a:t>
            </a:r>
            <a:r>
              <a:rPr lang="nl-NL" dirty="0"/>
              <a:t> </a:t>
            </a:r>
            <a:r>
              <a:rPr lang="nl-NL" dirty="0" err="1"/>
              <a:t>correlates</a:t>
            </a:r>
            <a:r>
              <a:rPr lang="nl-NL" dirty="0"/>
              <a:t> </a:t>
            </a:r>
            <a:r>
              <a:rPr lang="nl-NL" dirty="0" err="1"/>
              <a:t>with</a:t>
            </a:r>
            <a:r>
              <a:rPr lang="nl-NL" dirty="0"/>
              <a:t> </a:t>
            </a:r>
            <a:r>
              <a:rPr lang="nl-NL" dirty="0" err="1"/>
              <a:t>the</a:t>
            </a:r>
            <a:r>
              <a:rPr lang="nl-NL" dirty="0"/>
              <a:t> </a:t>
            </a:r>
            <a:r>
              <a:rPr lang="nl-NL" dirty="0" err="1"/>
              <a:t>duties</a:t>
            </a:r>
            <a:r>
              <a:rPr lang="nl-NL" dirty="0"/>
              <a:t> of </a:t>
            </a:r>
            <a:r>
              <a:rPr lang="nl-NL" dirty="0" err="1"/>
              <a:t>others</a:t>
            </a:r>
            <a:r>
              <a:rPr lang="nl-NL" dirty="0"/>
              <a:t> </a:t>
            </a:r>
            <a:r>
              <a:rPr lang="nl-NL" dirty="0" err="1"/>
              <a:t>and</a:t>
            </a:r>
            <a:r>
              <a:rPr lang="nl-NL" dirty="0"/>
              <a:t> </a:t>
            </a:r>
            <a:r>
              <a:rPr lang="nl-NL" dirty="0" err="1"/>
              <a:t>the</a:t>
            </a:r>
            <a:r>
              <a:rPr lang="nl-NL" dirty="0"/>
              <a:t> </a:t>
            </a:r>
            <a:r>
              <a:rPr lang="nl-NL" dirty="0" err="1"/>
              <a:t>other</a:t>
            </a:r>
            <a:r>
              <a:rPr lang="nl-NL" dirty="0"/>
              <a:t> way </a:t>
            </a:r>
            <a:r>
              <a:rPr lang="nl-NL" dirty="0" err="1"/>
              <a:t>around</a:t>
            </a:r>
            <a:endParaRPr lang="nl-NL" dirty="0"/>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7"/>
            <a:ext cx="4035105" cy="755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4437"/>
            <a:ext cx="4035105" cy="75501"/>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3253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680321" y="753228"/>
            <a:ext cx="9722028" cy="1080938"/>
          </a:xfrm>
        </p:spPr>
        <p:txBody>
          <a:bodyPr>
            <a:normAutofit/>
          </a:bodyPr>
          <a:lstStyle/>
          <a:p>
            <a:r>
              <a:rPr lang="nl-NL" dirty="0" err="1"/>
              <a:t>Ways</a:t>
            </a:r>
            <a:r>
              <a:rPr lang="nl-NL" dirty="0"/>
              <a:t> </a:t>
            </a:r>
            <a:r>
              <a:rPr lang="nl-NL" dirty="0" err="1"/>
              <a:t>to</a:t>
            </a:r>
            <a:r>
              <a:rPr lang="nl-NL" dirty="0"/>
              <a:t> </a:t>
            </a:r>
            <a:r>
              <a:rPr lang="nl-NL" dirty="0" err="1"/>
              <a:t>problematize</a:t>
            </a:r>
            <a:r>
              <a:rPr lang="nl-NL" dirty="0"/>
              <a:t> </a:t>
            </a:r>
            <a:r>
              <a:rPr lang="nl-NL" dirty="0" err="1"/>
              <a:t>the</a:t>
            </a:r>
            <a:r>
              <a:rPr lang="nl-NL" dirty="0"/>
              <a:t> </a:t>
            </a:r>
            <a:r>
              <a:rPr lang="nl-NL" dirty="0" err="1"/>
              <a:t>correlation</a:t>
            </a:r>
            <a:r>
              <a:rPr lang="nl-NL" dirty="0"/>
              <a:t> </a:t>
            </a:r>
            <a:r>
              <a:rPr lang="nl-NL" dirty="0" err="1"/>
              <a:t>between</a:t>
            </a:r>
            <a:r>
              <a:rPr lang="nl-NL" dirty="0"/>
              <a:t> </a:t>
            </a:r>
            <a:r>
              <a:rPr lang="nl-NL" dirty="0" err="1"/>
              <a:t>rights</a:t>
            </a:r>
            <a:r>
              <a:rPr lang="nl-NL" dirty="0"/>
              <a:t> (</a:t>
            </a:r>
            <a:r>
              <a:rPr lang="nl-NL" dirty="0" err="1"/>
              <a:t>indvidual</a:t>
            </a:r>
            <a:r>
              <a:rPr lang="nl-NL" dirty="0"/>
              <a:t>) </a:t>
            </a:r>
            <a:r>
              <a:rPr lang="nl-NL" dirty="0" err="1"/>
              <a:t>and</a:t>
            </a:r>
            <a:r>
              <a:rPr lang="nl-NL" dirty="0"/>
              <a:t> </a:t>
            </a:r>
            <a:r>
              <a:rPr lang="nl-NL" dirty="0" err="1"/>
              <a:t>duties</a:t>
            </a:r>
            <a:r>
              <a:rPr lang="nl-NL" dirty="0"/>
              <a:t> (</a:t>
            </a:r>
            <a:r>
              <a:rPr lang="nl-NL" dirty="0" err="1"/>
              <a:t>others</a:t>
            </a:r>
            <a:r>
              <a:rPr lang="nl-NL" dirty="0"/>
              <a: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7" name="Rechte verbindingslijn met pijl 6">
            <a:extLst>
              <a:ext uri="{FF2B5EF4-FFF2-40B4-BE49-F238E27FC236}">
                <a16:creationId xmlns:a16="http://schemas.microsoft.com/office/drawing/2014/main" id="{B28F74F7-D02B-455B-AEE5-5E71B027E20D}"/>
              </a:ext>
            </a:extLst>
          </p:cNvPr>
          <p:cNvCxnSpPr>
            <a:cxnSpLocks/>
          </p:cNvCxnSpPr>
          <p:nvPr/>
        </p:nvCxnSpPr>
        <p:spPr>
          <a:xfrm flipV="1">
            <a:off x="2558641" y="2592199"/>
            <a:ext cx="4035106" cy="1283515"/>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Rechte verbindingslijn met pijl 10">
            <a:extLst>
              <a:ext uri="{FF2B5EF4-FFF2-40B4-BE49-F238E27FC236}">
                <a16:creationId xmlns:a16="http://schemas.microsoft.com/office/drawing/2014/main" id="{D1EB51F0-2FB8-4953-95C1-0033465DB7A8}"/>
              </a:ext>
            </a:extLst>
          </p:cNvPr>
          <p:cNvCxnSpPr>
            <a:cxnSpLocks/>
          </p:cNvCxnSpPr>
          <p:nvPr/>
        </p:nvCxnSpPr>
        <p:spPr>
          <a:xfrm flipV="1">
            <a:off x="2558642" y="3930242"/>
            <a:ext cx="4035105" cy="75501"/>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Rechte verbindingslijn met pijl 13">
            <a:extLst>
              <a:ext uri="{FF2B5EF4-FFF2-40B4-BE49-F238E27FC236}">
                <a16:creationId xmlns:a16="http://schemas.microsoft.com/office/drawing/2014/main" id="{ED6BFFC1-A7DE-4BA2-8BAB-F39F2AD1FFED}"/>
              </a:ext>
            </a:extLst>
          </p:cNvPr>
          <p:cNvCxnSpPr>
            <a:cxnSpLocks/>
          </p:cNvCxnSpPr>
          <p:nvPr/>
        </p:nvCxnSpPr>
        <p:spPr>
          <a:xfrm>
            <a:off x="2558641" y="4127383"/>
            <a:ext cx="3867771" cy="1023458"/>
          </a:xfrm>
          <a:prstGeom prst="straightConnector1">
            <a:avLst/>
          </a:prstGeom>
          <a:ln w="57150">
            <a:solidFill>
              <a:schemeClr val="bg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Rechte verbindingslijn 4">
            <a:extLst>
              <a:ext uri="{FF2B5EF4-FFF2-40B4-BE49-F238E27FC236}">
                <a16:creationId xmlns:a16="http://schemas.microsoft.com/office/drawing/2014/main" id="{9EBDAC88-F00B-4841-A148-5D8E4C0B5647}"/>
              </a:ext>
            </a:extLst>
          </p:cNvPr>
          <p:cNvCxnSpPr/>
          <p:nvPr/>
        </p:nvCxnSpPr>
        <p:spPr>
          <a:xfrm>
            <a:off x="4681057" y="2336873"/>
            <a:ext cx="0" cy="3313651"/>
          </a:xfrm>
          <a:prstGeom prst="line">
            <a:avLst/>
          </a:prstGeom>
          <a:ln w="571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19955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a:bodyPr>
          <a:lstStyle/>
          <a:p>
            <a:r>
              <a:rPr lang="nl-NL" dirty="0"/>
              <a:t>The </a:t>
            </a:r>
            <a:r>
              <a:rPr lang="nl-NL" dirty="0" err="1"/>
              <a:t>individual</a:t>
            </a:r>
            <a:r>
              <a:rPr lang="nl-NL" dirty="0"/>
              <a:t> has no </a:t>
            </a:r>
            <a:r>
              <a:rPr lang="nl-NL" dirty="0" err="1"/>
              <a:t>legitimate</a:t>
            </a:r>
            <a:r>
              <a:rPr lang="nl-NL" dirty="0"/>
              <a:t> claim </a:t>
            </a:r>
            <a:r>
              <a:rPr lang="nl-NL" dirty="0" err="1"/>
              <a:t>to</a:t>
            </a:r>
            <a:r>
              <a:rPr lang="nl-NL" dirty="0"/>
              <a:t> privacy (</a:t>
            </a:r>
            <a:r>
              <a:rPr lang="nl-NL" dirty="0" err="1"/>
              <a:t>nothing</a:t>
            </a:r>
            <a:r>
              <a:rPr lang="nl-NL" dirty="0"/>
              <a:t> </a:t>
            </a:r>
            <a:r>
              <a:rPr lang="nl-NL" dirty="0" err="1"/>
              <a:t>to</a:t>
            </a:r>
            <a:r>
              <a:rPr lang="nl-NL" dirty="0"/>
              <a:t> </a:t>
            </a:r>
            <a:r>
              <a:rPr lang="nl-NL" dirty="0" err="1"/>
              <a:t>hide</a:t>
            </a:r>
            <a:r>
              <a:rPr lang="nl-NL" dirty="0"/>
              <a:t> argument)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72854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p:txBody>
          <a:bodyPr>
            <a:normAutofit fontScale="90000"/>
          </a:bodyPr>
          <a:lstStyle/>
          <a:p>
            <a:r>
              <a:rPr lang="nl-NL" dirty="0"/>
              <a:t>The </a:t>
            </a:r>
            <a:r>
              <a:rPr lang="nl-NL" dirty="0" err="1"/>
              <a:t>individual’s</a:t>
            </a:r>
            <a:r>
              <a:rPr lang="nl-NL" dirty="0"/>
              <a:t> claim </a:t>
            </a:r>
            <a:r>
              <a:rPr lang="nl-NL" dirty="0" err="1"/>
              <a:t>to</a:t>
            </a:r>
            <a:r>
              <a:rPr lang="nl-NL" dirty="0"/>
              <a:t> privacy is </a:t>
            </a:r>
            <a:r>
              <a:rPr lang="nl-NL" dirty="0" err="1"/>
              <a:t>realy</a:t>
            </a:r>
            <a:r>
              <a:rPr lang="nl-NL" dirty="0"/>
              <a:t> </a:t>
            </a:r>
            <a:r>
              <a:rPr lang="nl-NL" dirty="0" err="1"/>
              <a:t>to</a:t>
            </a:r>
            <a:r>
              <a:rPr lang="nl-NL" dirty="0"/>
              <a:t> </a:t>
            </a:r>
            <a:r>
              <a:rPr lang="nl-NL" dirty="0" err="1"/>
              <a:t>conceal</a:t>
            </a:r>
            <a:r>
              <a:rPr lang="nl-NL" dirty="0"/>
              <a:t> mischief </a:t>
            </a:r>
            <a:r>
              <a:rPr lang="nl-NL" dirty="0" err="1"/>
              <a:t>towards</a:t>
            </a:r>
            <a:r>
              <a:rPr lang="nl-NL" dirty="0"/>
              <a:t> </a:t>
            </a:r>
            <a:r>
              <a:rPr lang="nl-NL" dirty="0" err="1"/>
              <a:t>others</a:t>
            </a:r>
            <a:r>
              <a:rPr lang="nl-NL" dirty="0"/>
              <a:t> (e.g. feminist </a:t>
            </a:r>
            <a:r>
              <a:rPr lang="nl-NL" dirty="0" err="1"/>
              <a:t>critique</a:t>
            </a:r>
            <a:r>
              <a:rPr lang="nl-NL" dirty="0"/>
              <a: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Other</a:t>
            </a:r>
            <a:r>
              <a:rPr lang="nl-NL" dirty="0"/>
              <a:t> </a:t>
            </a:r>
            <a:r>
              <a:rPr lang="nl-NL" dirty="0" err="1"/>
              <a:t>individuals</a:t>
            </a: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rgbClr val="C00000"/>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30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B21CB-FBAB-4614-9F58-67AA2DD64BD6}"/>
              </a:ext>
            </a:extLst>
          </p:cNvPr>
          <p:cNvSpPr>
            <a:spLocks noGrp="1"/>
          </p:cNvSpPr>
          <p:nvPr>
            <p:ph type="title"/>
          </p:nvPr>
        </p:nvSpPr>
        <p:spPr>
          <a:xfrm>
            <a:off x="302004" y="736450"/>
            <a:ext cx="10235459" cy="1080938"/>
          </a:xfrm>
        </p:spPr>
        <p:txBody>
          <a:bodyPr>
            <a:normAutofit fontScale="90000"/>
          </a:bodyPr>
          <a:lstStyle/>
          <a:p>
            <a:r>
              <a:rPr lang="nl-NL" dirty="0"/>
              <a:t>The </a:t>
            </a:r>
            <a:r>
              <a:rPr lang="nl-NL" dirty="0" err="1"/>
              <a:t>individual’s</a:t>
            </a:r>
            <a:r>
              <a:rPr lang="nl-NL" dirty="0"/>
              <a:t> claim </a:t>
            </a:r>
            <a:r>
              <a:rPr lang="nl-NL" dirty="0" err="1"/>
              <a:t>to</a:t>
            </a:r>
            <a:r>
              <a:rPr lang="nl-NL" dirty="0"/>
              <a:t> privacy is in </a:t>
            </a:r>
            <a:r>
              <a:rPr lang="nl-NL" dirty="0" err="1"/>
              <a:t>itself</a:t>
            </a:r>
            <a:r>
              <a:rPr lang="nl-NL" dirty="0"/>
              <a:t> </a:t>
            </a:r>
            <a:r>
              <a:rPr lang="nl-NL" dirty="0" err="1"/>
              <a:t>legitimate</a:t>
            </a:r>
            <a:r>
              <a:rPr lang="nl-NL" dirty="0"/>
              <a:t>, but </a:t>
            </a:r>
            <a:r>
              <a:rPr lang="nl-NL" dirty="0" err="1"/>
              <a:t>negatively</a:t>
            </a:r>
            <a:r>
              <a:rPr lang="nl-NL" dirty="0"/>
              <a:t> </a:t>
            </a:r>
            <a:r>
              <a:rPr lang="nl-NL" dirty="0" err="1"/>
              <a:t>effects</a:t>
            </a:r>
            <a:r>
              <a:rPr lang="nl-NL" dirty="0"/>
              <a:t> </a:t>
            </a:r>
            <a:r>
              <a:rPr lang="nl-NL" dirty="0" err="1"/>
              <a:t>others</a:t>
            </a:r>
            <a:r>
              <a:rPr lang="nl-NL" dirty="0"/>
              <a:t> (</a:t>
            </a:r>
            <a:r>
              <a:rPr lang="nl-NL" dirty="0" err="1"/>
              <a:t>network</a:t>
            </a:r>
            <a:r>
              <a:rPr lang="nl-NL" dirty="0"/>
              <a:t> effect)</a:t>
            </a:r>
          </a:p>
        </p:txBody>
      </p:sp>
      <p:sp>
        <p:nvSpPr>
          <p:cNvPr id="3" name="Tijdelijke aanduiding voor inhoud 2">
            <a:extLst>
              <a:ext uri="{FF2B5EF4-FFF2-40B4-BE49-F238E27FC236}">
                <a16:creationId xmlns:a16="http://schemas.microsoft.com/office/drawing/2014/main" id="{382DA233-0E6D-4755-BADA-86EDFAC989AC}"/>
              </a:ext>
            </a:extLst>
          </p:cNvPr>
          <p:cNvSpPr>
            <a:spLocks noGrp="1"/>
          </p:cNvSpPr>
          <p:nvPr>
            <p:ph idx="1"/>
          </p:nvPr>
        </p:nvSpPr>
        <p:spPr/>
        <p:txBody>
          <a:bodyPr/>
          <a:lstStyle/>
          <a:p>
            <a:pPr marL="0" indent="0">
              <a:buNone/>
            </a:pPr>
            <a:r>
              <a:rPr lang="nl-NL" dirty="0"/>
              <a:t>							</a:t>
            </a:r>
            <a:r>
              <a:rPr lang="nl-NL" dirty="0" err="1"/>
              <a:t>Indivdiuals</a:t>
            </a:r>
            <a:endParaRPr lang="nl-NL" dirty="0"/>
          </a:p>
          <a:p>
            <a:endParaRPr lang="nl-NL" dirty="0"/>
          </a:p>
          <a:p>
            <a:pPr marL="0" indent="0">
              <a:buNone/>
            </a:pPr>
            <a:endParaRPr lang="nl-NL" dirty="0"/>
          </a:p>
          <a:p>
            <a:pPr marL="0" indent="0">
              <a:buNone/>
            </a:pPr>
            <a:r>
              <a:rPr lang="nl-NL" dirty="0" err="1"/>
              <a:t>Individual</a:t>
            </a:r>
            <a:r>
              <a:rPr lang="nl-NL" dirty="0"/>
              <a:t> 						Companies</a:t>
            </a:r>
          </a:p>
          <a:p>
            <a:pPr marL="0" indent="0">
              <a:buNone/>
            </a:pPr>
            <a:endParaRPr lang="nl-NL" dirty="0"/>
          </a:p>
          <a:p>
            <a:pPr marL="0" indent="0">
              <a:buNone/>
            </a:pPr>
            <a:endParaRPr lang="nl-NL" dirty="0"/>
          </a:p>
          <a:p>
            <a:pPr marL="0" indent="0">
              <a:buNone/>
            </a:pPr>
            <a:r>
              <a:rPr lang="nl-NL" dirty="0" err="1"/>
              <a:t>Other</a:t>
            </a:r>
            <a:r>
              <a:rPr lang="nl-NL" dirty="0"/>
              <a:t> </a:t>
            </a:r>
            <a:r>
              <a:rPr lang="nl-NL" dirty="0" err="1"/>
              <a:t>individuals</a:t>
            </a:r>
            <a:r>
              <a:rPr lang="nl-NL" dirty="0"/>
              <a:t> 					</a:t>
            </a:r>
            <a:r>
              <a:rPr lang="nl-NL" dirty="0" err="1"/>
              <a:t>Government</a:t>
            </a:r>
            <a:endParaRPr lang="nl-NL" dirty="0"/>
          </a:p>
        </p:txBody>
      </p:sp>
      <p:cxnSp>
        <p:nvCxnSpPr>
          <p:cNvPr id="5" name="Rechte verbindingslijn met pijl 4">
            <a:extLst>
              <a:ext uri="{FF2B5EF4-FFF2-40B4-BE49-F238E27FC236}">
                <a16:creationId xmlns:a16="http://schemas.microsoft.com/office/drawing/2014/main" id="{A587BEF8-25B8-4E2D-BA73-7D3EA3B28426}"/>
              </a:ext>
            </a:extLst>
          </p:cNvPr>
          <p:cNvCxnSpPr>
            <a:cxnSpLocks/>
          </p:cNvCxnSpPr>
          <p:nvPr/>
        </p:nvCxnSpPr>
        <p:spPr>
          <a:xfrm flipV="1">
            <a:off x="2558642" y="2583809"/>
            <a:ext cx="4035105" cy="1426129"/>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6" name="Rechte verbindingslijn met pijl 5">
            <a:extLst>
              <a:ext uri="{FF2B5EF4-FFF2-40B4-BE49-F238E27FC236}">
                <a16:creationId xmlns:a16="http://schemas.microsoft.com/office/drawing/2014/main" id="{4BBEFD84-B7D6-4E8F-99B0-21C87F2A0299}"/>
              </a:ext>
            </a:extLst>
          </p:cNvPr>
          <p:cNvCxnSpPr>
            <a:cxnSpLocks/>
          </p:cNvCxnSpPr>
          <p:nvPr/>
        </p:nvCxnSpPr>
        <p:spPr>
          <a:xfrm flipV="1">
            <a:off x="2558642" y="3934435"/>
            <a:ext cx="4035105" cy="75503"/>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10" name="Rechte verbindingslijn met pijl 9">
            <a:extLst>
              <a:ext uri="{FF2B5EF4-FFF2-40B4-BE49-F238E27FC236}">
                <a16:creationId xmlns:a16="http://schemas.microsoft.com/office/drawing/2014/main" id="{F37DB661-830A-47F4-82A3-11C0FF65C53A}"/>
              </a:ext>
            </a:extLst>
          </p:cNvPr>
          <p:cNvCxnSpPr>
            <a:cxnSpLocks/>
          </p:cNvCxnSpPr>
          <p:nvPr/>
        </p:nvCxnSpPr>
        <p:spPr>
          <a:xfrm>
            <a:off x="2558642" y="4009938"/>
            <a:ext cx="3875714" cy="1233181"/>
          </a:xfrm>
          <a:prstGeom prst="straightConnector1">
            <a:avLst/>
          </a:prstGeom>
          <a:ln w="57150">
            <a:solidFill>
              <a:schemeClr val="bg1"/>
            </a:solidFill>
            <a:tailEnd type="triangle"/>
          </a:ln>
        </p:spPr>
        <p:style>
          <a:lnRef idx="3">
            <a:schemeClr val="dk1"/>
          </a:lnRef>
          <a:fillRef idx="0">
            <a:schemeClr val="dk1"/>
          </a:fillRef>
          <a:effectRef idx="2">
            <a:schemeClr val="dk1"/>
          </a:effectRef>
          <a:fontRef idx="minor">
            <a:schemeClr val="tx1"/>
          </a:fontRef>
        </p:style>
      </p:cxnSp>
      <p:cxnSp>
        <p:nvCxnSpPr>
          <p:cNvPr id="7" name="Rechte verbindingslijn met pijl 6">
            <a:extLst>
              <a:ext uri="{FF2B5EF4-FFF2-40B4-BE49-F238E27FC236}">
                <a16:creationId xmlns:a16="http://schemas.microsoft.com/office/drawing/2014/main" id="{0A1E75DA-7DE7-4952-8657-5D9D8B1E0608}"/>
              </a:ext>
            </a:extLst>
          </p:cNvPr>
          <p:cNvCxnSpPr/>
          <p:nvPr/>
        </p:nvCxnSpPr>
        <p:spPr>
          <a:xfrm>
            <a:off x="1342239" y="4127383"/>
            <a:ext cx="0" cy="897623"/>
          </a:xfrm>
          <a:prstGeom prst="straightConnector1">
            <a:avLst/>
          </a:prstGeom>
          <a:ln w="5715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981314"/>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docProps/app.xml><?xml version="1.0" encoding="utf-8"?>
<Properties xmlns="http://schemas.openxmlformats.org/officeDocument/2006/extended-properties" xmlns:vt="http://schemas.openxmlformats.org/officeDocument/2006/docPropsVTypes">
  <Template>TM04033917[[fn=Berlijn]]</Template>
  <TotalTime>397</TotalTime>
  <Words>845</Words>
  <Application>Microsoft Office PowerPoint</Application>
  <PresentationFormat>Breedbeeld</PresentationFormat>
  <Paragraphs>147</Paragraphs>
  <Slides>25</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25</vt:i4>
      </vt:variant>
    </vt:vector>
  </HeadingPairs>
  <TitlesOfParts>
    <vt:vector size="28" baseType="lpstr">
      <vt:lpstr>Arial</vt:lpstr>
      <vt:lpstr>Trebuchet MS</vt:lpstr>
      <vt:lpstr>Berlijn</vt:lpstr>
      <vt:lpstr>The right to be let       alone … by yourself</vt:lpstr>
      <vt:lpstr>Common definitions of Privacy</vt:lpstr>
      <vt:lpstr>Common definitions of Privacy</vt:lpstr>
      <vt:lpstr>Common definitions of Privacy: privacy can be invoked vis-a-vis others</vt:lpstr>
      <vt:lpstr>The individual has a right only in so far it correlates with the duties of others and the other way around</vt:lpstr>
      <vt:lpstr>Ways to problematize the correlation between rights (indvidual) and duties (others)</vt:lpstr>
      <vt:lpstr>The individual has no legitimate claim to privacy (nothing to hide argument)</vt:lpstr>
      <vt:lpstr>The individual’s claim to privacy is realy to conceal mischief towards others (e.g. feminist critique)</vt:lpstr>
      <vt:lpstr>The individual’s claim to privacy is in itself legitimate, but negatively effects others (network effect)</vt:lpstr>
      <vt:lpstr>Privacy is not about the individual(‘s interests) only, it is about a group of society as a whole</vt:lpstr>
      <vt:lpstr>The violation of the individual’s privacy is systemic, i.e. there is no concrete other</vt:lpstr>
      <vt:lpstr>Others have (virtue) duties to protect the individual’s privacy, irrespective of rights</vt:lpstr>
      <vt:lpstr>The individual has (virtue) duties to protect her own privacy</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lpstr>The right to be let alone …. by yourself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right to be let       alone … by yourself</dc:title>
  <dc:creator>Bart Van der Sloot</dc:creator>
  <cp:lastModifiedBy>Bart Van der Sloot</cp:lastModifiedBy>
  <cp:revision>87</cp:revision>
  <dcterms:created xsi:type="dcterms:W3CDTF">2018-11-06T17:53:11Z</dcterms:created>
  <dcterms:modified xsi:type="dcterms:W3CDTF">2018-11-07T19:01:02Z</dcterms:modified>
</cp:coreProperties>
</file>