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74" r:id="rId10"/>
    <p:sldId id="272" r:id="rId11"/>
    <p:sldId id="273" r:id="rId12"/>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ED5930A9-9801-43B3-A019-B32494CCAB35}">
          <p14:sldIdLst>
            <p14:sldId id="256"/>
            <p14:sldId id="257"/>
            <p14:sldId id="258"/>
            <p14:sldId id="259"/>
            <p14:sldId id="260"/>
            <p14:sldId id="261"/>
            <p14:sldId id="262"/>
            <p14:sldId id="263"/>
            <p14:sldId id="274"/>
          </p14:sldIdLst>
        </p14:section>
        <p14:section name="Naamloze sectie" id="{D3D389B5-3C36-4022-9EE1-1FF9D25BD88D}">
          <p14:sldIdLst>
            <p14:sldId id="272"/>
            <p14:sldId id="273"/>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p:scale>
          <a:sx n="75" d="100"/>
          <a:sy n="75" d="100"/>
        </p:scale>
        <p:origin x="1134" y="4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a:t>Klik om de stijl te bewerken</a:t>
            </a:r>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p>
            <a:fld id="{A40C8E04-5EF5-4236-B228-EC68D186E82F}" type="datetimeFigureOut">
              <a:rPr lang="nl-NL" smtClean="0"/>
              <a:t>2-12-2016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27D9A524-B1C8-47EF-842A-6F71930CCB1F}" type="slidenum">
              <a:rPr lang="nl-NL" smtClean="0"/>
              <a:t>‹nr.›</a:t>
            </a:fld>
            <a:endParaRPr lang="nl-NL"/>
          </a:p>
        </p:txBody>
      </p:sp>
    </p:spTree>
    <p:extLst>
      <p:ext uri="{BB962C8B-B14F-4D97-AF65-F5344CB8AC3E}">
        <p14:creationId xmlns:p14="http://schemas.microsoft.com/office/powerpoint/2010/main" val="8229240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A40C8E04-5EF5-4236-B228-EC68D186E82F}" type="datetimeFigureOut">
              <a:rPr lang="nl-NL" smtClean="0"/>
              <a:t>2-12-2016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27D9A524-B1C8-47EF-842A-6F71930CCB1F}" type="slidenum">
              <a:rPr lang="nl-NL" smtClean="0"/>
              <a:t>‹nr.›</a:t>
            </a:fld>
            <a:endParaRPr lang="nl-NL"/>
          </a:p>
        </p:txBody>
      </p:sp>
    </p:spTree>
    <p:extLst>
      <p:ext uri="{BB962C8B-B14F-4D97-AF65-F5344CB8AC3E}">
        <p14:creationId xmlns:p14="http://schemas.microsoft.com/office/powerpoint/2010/main" val="35794970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A40C8E04-5EF5-4236-B228-EC68D186E82F}" type="datetimeFigureOut">
              <a:rPr lang="nl-NL" smtClean="0"/>
              <a:t>2-12-2016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27D9A524-B1C8-47EF-842A-6F71930CCB1F}" type="slidenum">
              <a:rPr lang="nl-NL" smtClean="0"/>
              <a:t>‹nr.›</a:t>
            </a:fld>
            <a:endParaRPr lang="nl-NL"/>
          </a:p>
        </p:txBody>
      </p:sp>
    </p:spTree>
    <p:extLst>
      <p:ext uri="{BB962C8B-B14F-4D97-AF65-F5344CB8AC3E}">
        <p14:creationId xmlns:p14="http://schemas.microsoft.com/office/powerpoint/2010/main" val="3474894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A40C8E04-5EF5-4236-B228-EC68D186E82F}" type="datetimeFigureOut">
              <a:rPr lang="nl-NL" smtClean="0"/>
              <a:t>2-12-2016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27D9A524-B1C8-47EF-842A-6F71930CCB1F}" type="slidenum">
              <a:rPr lang="nl-NL" smtClean="0"/>
              <a:t>‹nr.›</a:t>
            </a:fld>
            <a:endParaRPr lang="nl-NL"/>
          </a:p>
        </p:txBody>
      </p:sp>
    </p:spTree>
    <p:extLst>
      <p:ext uri="{BB962C8B-B14F-4D97-AF65-F5344CB8AC3E}">
        <p14:creationId xmlns:p14="http://schemas.microsoft.com/office/powerpoint/2010/main" val="39982014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a:t>Klik om de stijl te bewerken</a:t>
            </a:r>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Tijdelijke aanduiding voor datum 3"/>
          <p:cNvSpPr>
            <a:spLocks noGrp="1"/>
          </p:cNvSpPr>
          <p:nvPr>
            <p:ph type="dt" sz="half" idx="10"/>
          </p:nvPr>
        </p:nvSpPr>
        <p:spPr/>
        <p:txBody>
          <a:bodyPr/>
          <a:lstStyle/>
          <a:p>
            <a:fld id="{A40C8E04-5EF5-4236-B228-EC68D186E82F}" type="datetimeFigureOut">
              <a:rPr lang="nl-NL" smtClean="0"/>
              <a:t>2-12-2016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27D9A524-B1C8-47EF-842A-6F71930CCB1F}" type="slidenum">
              <a:rPr lang="nl-NL" smtClean="0"/>
              <a:t>‹nr.›</a:t>
            </a:fld>
            <a:endParaRPr lang="nl-NL"/>
          </a:p>
        </p:txBody>
      </p:sp>
    </p:spTree>
    <p:extLst>
      <p:ext uri="{BB962C8B-B14F-4D97-AF65-F5344CB8AC3E}">
        <p14:creationId xmlns:p14="http://schemas.microsoft.com/office/powerpoint/2010/main" val="2793338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838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6172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A40C8E04-5EF5-4236-B228-EC68D186E82F}" type="datetimeFigureOut">
              <a:rPr lang="nl-NL" smtClean="0"/>
              <a:t>2-12-2016</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27D9A524-B1C8-47EF-842A-6F71930CCB1F}" type="slidenum">
              <a:rPr lang="nl-NL" smtClean="0"/>
              <a:t>‹nr.›</a:t>
            </a:fld>
            <a:endParaRPr lang="nl-NL"/>
          </a:p>
        </p:txBody>
      </p:sp>
    </p:spTree>
    <p:extLst>
      <p:ext uri="{BB962C8B-B14F-4D97-AF65-F5344CB8AC3E}">
        <p14:creationId xmlns:p14="http://schemas.microsoft.com/office/powerpoint/2010/main" val="16441938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a:t>Klik om de stijl te bewerken</a:t>
            </a:r>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A40C8E04-5EF5-4236-B228-EC68D186E82F}" type="datetimeFigureOut">
              <a:rPr lang="nl-NL" smtClean="0"/>
              <a:t>2-12-2016</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27D9A524-B1C8-47EF-842A-6F71930CCB1F}" type="slidenum">
              <a:rPr lang="nl-NL" smtClean="0"/>
              <a:t>‹nr.›</a:t>
            </a:fld>
            <a:endParaRPr lang="nl-NL"/>
          </a:p>
        </p:txBody>
      </p:sp>
    </p:spTree>
    <p:extLst>
      <p:ext uri="{BB962C8B-B14F-4D97-AF65-F5344CB8AC3E}">
        <p14:creationId xmlns:p14="http://schemas.microsoft.com/office/powerpoint/2010/main" val="39298518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A40C8E04-5EF5-4236-B228-EC68D186E82F}" type="datetimeFigureOut">
              <a:rPr lang="nl-NL" smtClean="0"/>
              <a:t>2-12-2016</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27D9A524-B1C8-47EF-842A-6F71930CCB1F}" type="slidenum">
              <a:rPr lang="nl-NL" smtClean="0"/>
              <a:t>‹nr.›</a:t>
            </a:fld>
            <a:endParaRPr lang="nl-NL"/>
          </a:p>
        </p:txBody>
      </p:sp>
    </p:spTree>
    <p:extLst>
      <p:ext uri="{BB962C8B-B14F-4D97-AF65-F5344CB8AC3E}">
        <p14:creationId xmlns:p14="http://schemas.microsoft.com/office/powerpoint/2010/main" val="39721626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A40C8E04-5EF5-4236-B228-EC68D186E82F}" type="datetimeFigureOut">
              <a:rPr lang="nl-NL" smtClean="0"/>
              <a:t>2-12-2016</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27D9A524-B1C8-47EF-842A-6F71930CCB1F}" type="slidenum">
              <a:rPr lang="nl-NL" smtClean="0"/>
              <a:t>‹nr.›</a:t>
            </a:fld>
            <a:endParaRPr lang="nl-NL"/>
          </a:p>
        </p:txBody>
      </p:sp>
    </p:spTree>
    <p:extLst>
      <p:ext uri="{BB962C8B-B14F-4D97-AF65-F5344CB8AC3E}">
        <p14:creationId xmlns:p14="http://schemas.microsoft.com/office/powerpoint/2010/main" val="34679918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p:cNvSpPr>
            <a:spLocks noGrp="1"/>
          </p:cNvSpPr>
          <p:nvPr>
            <p:ph type="dt" sz="half" idx="10"/>
          </p:nvPr>
        </p:nvSpPr>
        <p:spPr/>
        <p:txBody>
          <a:bodyPr/>
          <a:lstStyle/>
          <a:p>
            <a:fld id="{A40C8E04-5EF5-4236-B228-EC68D186E82F}" type="datetimeFigureOut">
              <a:rPr lang="nl-NL" smtClean="0"/>
              <a:t>2-12-2016</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27D9A524-B1C8-47EF-842A-6F71930CCB1F}" type="slidenum">
              <a:rPr lang="nl-NL" smtClean="0"/>
              <a:t>‹nr.›</a:t>
            </a:fld>
            <a:endParaRPr lang="nl-NL"/>
          </a:p>
        </p:txBody>
      </p:sp>
    </p:spTree>
    <p:extLst>
      <p:ext uri="{BB962C8B-B14F-4D97-AF65-F5344CB8AC3E}">
        <p14:creationId xmlns:p14="http://schemas.microsoft.com/office/powerpoint/2010/main" val="10495888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p:cNvSpPr>
            <a:spLocks noGrp="1"/>
          </p:cNvSpPr>
          <p:nvPr>
            <p:ph type="dt" sz="half" idx="10"/>
          </p:nvPr>
        </p:nvSpPr>
        <p:spPr/>
        <p:txBody>
          <a:bodyPr/>
          <a:lstStyle/>
          <a:p>
            <a:fld id="{A40C8E04-5EF5-4236-B228-EC68D186E82F}" type="datetimeFigureOut">
              <a:rPr lang="nl-NL" smtClean="0"/>
              <a:t>2-12-2016</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27D9A524-B1C8-47EF-842A-6F71930CCB1F}" type="slidenum">
              <a:rPr lang="nl-NL" smtClean="0"/>
              <a:t>‹nr.›</a:t>
            </a:fld>
            <a:endParaRPr lang="nl-NL"/>
          </a:p>
        </p:txBody>
      </p:sp>
    </p:spTree>
    <p:extLst>
      <p:ext uri="{BB962C8B-B14F-4D97-AF65-F5344CB8AC3E}">
        <p14:creationId xmlns:p14="http://schemas.microsoft.com/office/powerpoint/2010/main" val="31894256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0C8E04-5EF5-4236-B228-EC68D186E82F}" type="datetimeFigureOut">
              <a:rPr lang="nl-NL" smtClean="0"/>
              <a:t>2-12-2016</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D9A524-B1C8-47EF-842A-6F71930CCB1F}" type="slidenum">
              <a:rPr lang="nl-NL" smtClean="0"/>
              <a:t>‹nr.›</a:t>
            </a:fld>
            <a:endParaRPr lang="nl-NL"/>
          </a:p>
        </p:txBody>
      </p:sp>
    </p:spTree>
    <p:extLst>
      <p:ext uri="{BB962C8B-B14F-4D97-AF65-F5344CB8AC3E}">
        <p14:creationId xmlns:p14="http://schemas.microsoft.com/office/powerpoint/2010/main" val="25939485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2"/>
            <a:ext cx="9144000" cy="3024335"/>
          </a:xfrm>
        </p:spPr>
        <p:txBody>
          <a:bodyPr>
            <a:normAutofit fontScale="90000"/>
          </a:bodyPr>
          <a:lstStyle/>
          <a:p>
            <a:r>
              <a:rPr lang="en-US" dirty="0"/>
              <a:t>THE NEW GENERAL DATA PROTECTION REGULATION: A EUROPEAN OR A GLOBAL STANDARD?</a:t>
            </a:r>
            <a:endParaRPr lang="nl-NL" dirty="0"/>
          </a:p>
        </p:txBody>
      </p:sp>
      <p:sp>
        <p:nvSpPr>
          <p:cNvPr id="3" name="Ondertitel 2"/>
          <p:cNvSpPr>
            <a:spLocks noGrp="1"/>
          </p:cNvSpPr>
          <p:nvPr>
            <p:ph type="subTitle" idx="1"/>
          </p:nvPr>
        </p:nvSpPr>
        <p:spPr>
          <a:xfrm>
            <a:off x="1524000" y="4686559"/>
            <a:ext cx="9144000" cy="1655762"/>
          </a:xfrm>
        </p:spPr>
        <p:txBody>
          <a:bodyPr>
            <a:normAutofit fontScale="92500" lnSpcReduction="10000"/>
          </a:bodyPr>
          <a:lstStyle/>
          <a:p>
            <a:r>
              <a:rPr lang="nl-NL" dirty="0"/>
              <a:t>Bart van der Sloot </a:t>
            </a:r>
          </a:p>
          <a:p>
            <a:r>
              <a:rPr lang="en-US" dirty="0"/>
              <a:t>Senior Researcher</a:t>
            </a:r>
            <a:br>
              <a:rPr lang="en-US" dirty="0"/>
            </a:br>
            <a:r>
              <a:rPr lang="en-US" dirty="0"/>
              <a:t>Tilburg Institute for Law, Technology, and Society (TILT)</a:t>
            </a:r>
            <a:br>
              <a:rPr lang="en-US" dirty="0"/>
            </a:br>
            <a:r>
              <a:rPr lang="en-US" dirty="0"/>
              <a:t>Tilburg University, Netherlands</a:t>
            </a:r>
            <a:br>
              <a:rPr lang="en-US" dirty="0"/>
            </a:br>
            <a:r>
              <a:rPr lang="en-US" dirty="0"/>
              <a:t>https://www.tilburguniversity.edu/webwijs/show/b.vdrsloot/ </a:t>
            </a:r>
          </a:p>
          <a:p>
            <a:endParaRPr lang="nl-NL" dirty="0"/>
          </a:p>
        </p:txBody>
      </p:sp>
    </p:spTree>
    <p:extLst>
      <p:ext uri="{BB962C8B-B14F-4D97-AF65-F5344CB8AC3E}">
        <p14:creationId xmlns:p14="http://schemas.microsoft.com/office/powerpoint/2010/main" val="10690046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(3) </a:t>
            </a:r>
            <a:r>
              <a:rPr lang="nl-NL" dirty="0" err="1"/>
              <a:t>Regulation</a:t>
            </a:r>
            <a:r>
              <a:rPr lang="nl-NL" dirty="0"/>
              <a:t> </a:t>
            </a:r>
            <a:r>
              <a:rPr lang="nl-NL" dirty="0" err="1"/>
              <a:t>within</a:t>
            </a:r>
            <a:r>
              <a:rPr lang="nl-NL" dirty="0"/>
              <a:t> </a:t>
            </a:r>
            <a:r>
              <a:rPr lang="nl-NL" dirty="0" err="1"/>
              <a:t>the</a:t>
            </a:r>
            <a:r>
              <a:rPr lang="nl-NL" dirty="0"/>
              <a:t> EU</a:t>
            </a:r>
            <a:endParaRPr lang="nl-NL" dirty="0"/>
          </a:p>
        </p:txBody>
      </p:sp>
      <p:sp>
        <p:nvSpPr>
          <p:cNvPr id="3" name="Tijdelijke aanduiding voor inhoud 2"/>
          <p:cNvSpPr>
            <a:spLocks noGrp="1"/>
          </p:cNvSpPr>
          <p:nvPr>
            <p:ph idx="1"/>
          </p:nvPr>
        </p:nvSpPr>
        <p:spPr/>
        <p:txBody>
          <a:bodyPr/>
          <a:lstStyle/>
          <a:p>
            <a:r>
              <a:rPr lang="nl-NL" dirty="0"/>
              <a:t>Directive 			&gt; 		</a:t>
            </a:r>
            <a:r>
              <a:rPr lang="nl-NL" dirty="0" err="1"/>
              <a:t>Regulation</a:t>
            </a:r>
            <a:br>
              <a:rPr lang="nl-NL" dirty="0"/>
            </a:br>
            <a:endParaRPr lang="nl-NL" dirty="0"/>
          </a:p>
          <a:p>
            <a:r>
              <a:rPr lang="nl-NL" dirty="0" err="1"/>
              <a:t>DPAs</a:t>
            </a:r>
            <a:r>
              <a:rPr lang="nl-NL" dirty="0"/>
              <a:t>			&gt;		Lead </a:t>
            </a:r>
            <a:r>
              <a:rPr lang="nl-NL" dirty="0" err="1"/>
              <a:t>authority</a:t>
            </a:r>
            <a:br>
              <a:rPr lang="nl-NL" dirty="0"/>
            </a:br>
            <a:endParaRPr lang="nl-NL" dirty="0"/>
          </a:p>
          <a:p>
            <a:r>
              <a:rPr lang="nl-NL" dirty="0" err="1"/>
              <a:t>Working</a:t>
            </a:r>
            <a:r>
              <a:rPr lang="nl-NL" dirty="0"/>
              <a:t> Party 29		&gt;		European Data </a:t>
            </a:r>
            <a:r>
              <a:rPr lang="nl-NL" dirty="0" err="1"/>
              <a:t>Protection</a:t>
            </a:r>
            <a:r>
              <a:rPr lang="nl-NL" dirty="0"/>
              <a:t> Board</a:t>
            </a:r>
            <a:br>
              <a:rPr lang="nl-NL" dirty="0"/>
            </a:br>
            <a:endParaRPr lang="nl-NL" dirty="0"/>
          </a:p>
          <a:p>
            <a:r>
              <a:rPr lang="nl-NL" dirty="0"/>
              <a:t>National </a:t>
            </a:r>
            <a:r>
              <a:rPr lang="nl-NL" dirty="0" err="1"/>
              <a:t>States</a:t>
            </a:r>
            <a:r>
              <a:rPr lang="nl-NL" dirty="0"/>
              <a:t>		&gt;		European </a:t>
            </a:r>
            <a:r>
              <a:rPr lang="nl-NL" dirty="0" err="1"/>
              <a:t>Commission</a:t>
            </a:r>
            <a:endParaRPr lang="nl-NL" dirty="0"/>
          </a:p>
          <a:p>
            <a:endParaRPr lang="nl-NL" dirty="0"/>
          </a:p>
          <a:p>
            <a:r>
              <a:rPr lang="nl-NL" dirty="0"/>
              <a:t>European </a:t>
            </a:r>
            <a:r>
              <a:rPr lang="nl-NL" dirty="0" err="1"/>
              <a:t>Commission</a:t>
            </a:r>
            <a:r>
              <a:rPr lang="nl-NL" dirty="0"/>
              <a:t>	&gt;		Court of </a:t>
            </a:r>
            <a:r>
              <a:rPr lang="nl-NL" dirty="0" err="1"/>
              <a:t>Justice</a:t>
            </a:r>
            <a:r>
              <a:rPr lang="nl-NL" dirty="0"/>
              <a:t> (Digital </a:t>
            </a:r>
            <a:r>
              <a:rPr lang="nl-NL" dirty="0" err="1"/>
              <a:t>Rights</a:t>
            </a:r>
            <a:r>
              <a:rPr lang="nl-NL" dirty="0"/>
              <a:t>)</a:t>
            </a:r>
          </a:p>
          <a:p>
            <a:endParaRPr lang="nl-NL" dirty="0"/>
          </a:p>
        </p:txBody>
      </p:sp>
    </p:spTree>
    <p:extLst>
      <p:ext uri="{BB962C8B-B14F-4D97-AF65-F5344CB8AC3E}">
        <p14:creationId xmlns:p14="http://schemas.microsoft.com/office/powerpoint/2010/main" val="25438171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(4) Transfer of Data</a:t>
            </a:r>
            <a:endParaRPr lang="nl-NL" dirty="0"/>
          </a:p>
        </p:txBody>
      </p:sp>
      <p:sp>
        <p:nvSpPr>
          <p:cNvPr id="3" name="Tijdelijke aanduiding voor inhoud 2"/>
          <p:cNvSpPr>
            <a:spLocks noGrp="1"/>
          </p:cNvSpPr>
          <p:nvPr>
            <p:ph idx="1"/>
          </p:nvPr>
        </p:nvSpPr>
        <p:spPr/>
        <p:txBody>
          <a:bodyPr>
            <a:normAutofit fontScale="70000" lnSpcReduction="20000"/>
          </a:bodyPr>
          <a:lstStyle/>
          <a:p>
            <a:r>
              <a:rPr lang="nl-NL" dirty="0"/>
              <a:t>Google Spain</a:t>
            </a:r>
          </a:p>
          <a:p>
            <a:r>
              <a:rPr lang="nl-NL" dirty="0" err="1"/>
              <a:t>Schrems</a:t>
            </a:r>
            <a:endParaRPr lang="nl-NL" dirty="0"/>
          </a:p>
          <a:p>
            <a:r>
              <a:rPr lang="nl-NL" dirty="0" err="1"/>
              <a:t>Regulation</a:t>
            </a:r>
            <a:r>
              <a:rPr lang="nl-NL" dirty="0"/>
              <a:t> </a:t>
            </a:r>
            <a:r>
              <a:rPr lang="en-US" dirty="0"/>
              <a:t>Article 3 Territorial scope </a:t>
            </a:r>
          </a:p>
          <a:p>
            <a:pPr marL="0" indent="0">
              <a:buNone/>
            </a:pPr>
            <a:r>
              <a:rPr lang="en-US" dirty="0"/>
              <a:t>1. This Regulation applies to the processing of personal data in the context of the activities of an establishment of a controller or a processor in the Union, regardless of whether the processing takes place in the Union or not. </a:t>
            </a:r>
          </a:p>
          <a:p>
            <a:pPr marL="0" indent="0">
              <a:buNone/>
            </a:pPr>
            <a:r>
              <a:rPr lang="en-US" dirty="0"/>
              <a:t>2. This Regulation applies to the processing of personal data of data subjects who are in the Union by a controller or processor not established in the Union, where the processing activities are related to: </a:t>
            </a:r>
          </a:p>
          <a:p>
            <a:pPr marL="0" indent="0">
              <a:buNone/>
            </a:pPr>
            <a:r>
              <a:rPr lang="en-US" dirty="0"/>
              <a:t>(a)  the offering of goods or services, irrespective of whether a payment of the data subject is required, to such data subjects in the Union; or </a:t>
            </a:r>
          </a:p>
          <a:p>
            <a:pPr marL="0" indent="0">
              <a:buNone/>
            </a:pPr>
            <a:r>
              <a:rPr lang="en-US" dirty="0"/>
              <a:t>(b)  the monitoring of their </a:t>
            </a:r>
            <a:r>
              <a:rPr lang="en-US" dirty="0" err="1"/>
              <a:t>behaviour</a:t>
            </a:r>
            <a:r>
              <a:rPr lang="en-US" dirty="0"/>
              <a:t> as far as their </a:t>
            </a:r>
            <a:r>
              <a:rPr lang="en-US" dirty="0" err="1"/>
              <a:t>behaviour</a:t>
            </a:r>
            <a:r>
              <a:rPr lang="en-US" dirty="0"/>
              <a:t> takes place within the Union. </a:t>
            </a:r>
          </a:p>
          <a:p>
            <a:pPr marL="0" indent="0">
              <a:buNone/>
            </a:pPr>
            <a:r>
              <a:rPr lang="en-US" dirty="0"/>
              <a:t>3. This Regulation applies to the processing of personal data by a controller not established in the Union, but in a place where Member State law applies by virtue of public international law. </a:t>
            </a:r>
            <a:endParaRPr lang="nl-NL" dirty="0"/>
          </a:p>
        </p:txBody>
      </p:sp>
    </p:spTree>
    <p:extLst>
      <p:ext uri="{BB962C8B-B14F-4D97-AF65-F5344CB8AC3E}">
        <p14:creationId xmlns:p14="http://schemas.microsoft.com/office/powerpoint/2010/main" val="3186524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a:t>Overview</a:t>
            </a:r>
            <a:endParaRPr lang="nl-NL" dirty="0"/>
          </a:p>
        </p:txBody>
      </p:sp>
      <p:sp>
        <p:nvSpPr>
          <p:cNvPr id="3" name="Tijdelijke aanduiding voor inhoud 2"/>
          <p:cNvSpPr>
            <a:spLocks noGrp="1"/>
          </p:cNvSpPr>
          <p:nvPr>
            <p:ph idx="1"/>
          </p:nvPr>
        </p:nvSpPr>
        <p:spPr/>
        <p:txBody>
          <a:bodyPr/>
          <a:lstStyle/>
          <a:p>
            <a:r>
              <a:rPr lang="nl-NL" dirty="0"/>
              <a:t>(1) </a:t>
            </a:r>
            <a:r>
              <a:rPr lang="nl-NL" dirty="0" err="1"/>
              <a:t>Fundamental</a:t>
            </a:r>
            <a:r>
              <a:rPr lang="nl-NL" dirty="0"/>
              <a:t> right</a:t>
            </a:r>
            <a:br>
              <a:rPr lang="nl-NL" dirty="0"/>
            </a:br>
            <a:endParaRPr lang="nl-NL" dirty="0"/>
          </a:p>
          <a:p>
            <a:r>
              <a:rPr lang="nl-NL" dirty="0"/>
              <a:t>(2) </a:t>
            </a:r>
            <a:r>
              <a:rPr lang="nl-NL" dirty="0" err="1"/>
              <a:t>Material</a:t>
            </a:r>
            <a:r>
              <a:rPr lang="nl-NL" dirty="0"/>
              <a:t> </a:t>
            </a:r>
            <a:r>
              <a:rPr lang="nl-NL" dirty="0" err="1"/>
              <a:t>provisions</a:t>
            </a:r>
            <a:br>
              <a:rPr lang="nl-NL" dirty="0"/>
            </a:br>
            <a:endParaRPr lang="nl-NL" dirty="0"/>
          </a:p>
          <a:p>
            <a:r>
              <a:rPr lang="nl-NL" dirty="0"/>
              <a:t>(3) </a:t>
            </a:r>
            <a:r>
              <a:rPr lang="nl-NL" dirty="0" err="1"/>
              <a:t>Regulation</a:t>
            </a:r>
            <a:r>
              <a:rPr lang="nl-NL" dirty="0"/>
              <a:t> </a:t>
            </a:r>
            <a:r>
              <a:rPr lang="nl-NL" dirty="0" err="1"/>
              <a:t>within</a:t>
            </a:r>
            <a:r>
              <a:rPr lang="nl-NL" dirty="0"/>
              <a:t> </a:t>
            </a:r>
            <a:r>
              <a:rPr lang="nl-NL" dirty="0" err="1"/>
              <a:t>the</a:t>
            </a:r>
            <a:r>
              <a:rPr lang="nl-NL" dirty="0"/>
              <a:t> EU </a:t>
            </a:r>
            <a:br>
              <a:rPr lang="nl-NL" dirty="0"/>
            </a:br>
            <a:endParaRPr lang="nl-NL" dirty="0"/>
          </a:p>
          <a:p>
            <a:r>
              <a:rPr lang="nl-NL" dirty="0"/>
              <a:t>(4) Transfer of Data</a:t>
            </a:r>
          </a:p>
        </p:txBody>
      </p:sp>
    </p:spTree>
    <p:extLst>
      <p:ext uri="{BB962C8B-B14F-4D97-AF65-F5344CB8AC3E}">
        <p14:creationId xmlns:p14="http://schemas.microsoft.com/office/powerpoint/2010/main" val="7013415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(1) </a:t>
            </a:r>
            <a:r>
              <a:rPr lang="nl-NL" dirty="0" err="1"/>
              <a:t>Fundamental</a:t>
            </a:r>
            <a:r>
              <a:rPr lang="nl-NL" dirty="0"/>
              <a:t> right</a:t>
            </a:r>
            <a:endParaRPr lang="nl-NL" dirty="0"/>
          </a:p>
        </p:txBody>
      </p:sp>
      <p:sp>
        <p:nvSpPr>
          <p:cNvPr id="3" name="Tijdelijke aanduiding voor inhoud 2"/>
          <p:cNvSpPr>
            <a:spLocks noGrp="1"/>
          </p:cNvSpPr>
          <p:nvPr>
            <p:ph idx="1"/>
          </p:nvPr>
        </p:nvSpPr>
        <p:spPr/>
        <p:txBody>
          <a:bodyPr/>
          <a:lstStyle/>
          <a:p>
            <a:r>
              <a:rPr lang="en-US" dirty="0"/>
              <a:t>European Convention on Human Rights 1950</a:t>
            </a:r>
          </a:p>
          <a:p>
            <a:r>
              <a:rPr lang="en-US" dirty="0"/>
              <a:t>ARTICLE 8 Right to respect for private and family life 1. Everyone has the right to respect for his private and family life, his home and his correspondence. 2. There shall be no interference by a public authority with the exercise of this right except such as is in accordance with the law and is necessary in a democratic society in the interests of national security, public safety or the economic wellbeing of the country, for the prevention of disorder or crime, for the protection of health or morals, or for the protection of the rights and freedoms of others.</a:t>
            </a:r>
            <a:endParaRPr lang="nl-NL" dirty="0"/>
          </a:p>
        </p:txBody>
      </p:sp>
    </p:spTree>
    <p:extLst>
      <p:ext uri="{BB962C8B-B14F-4D97-AF65-F5344CB8AC3E}">
        <p14:creationId xmlns:p14="http://schemas.microsoft.com/office/powerpoint/2010/main" val="7885384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(1) </a:t>
            </a:r>
            <a:r>
              <a:rPr lang="nl-NL" dirty="0" err="1"/>
              <a:t>Fundamental</a:t>
            </a:r>
            <a:r>
              <a:rPr lang="nl-NL" dirty="0"/>
              <a:t> right</a:t>
            </a:r>
            <a:endParaRPr lang="nl-NL" dirty="0"/>
          </a:p>
        </p:txBody>
      </p:sp>
      <p:sp>
        <p:nvSpPr>
          <p:cNvPr id="3" name="Tijdelijke aanduiding voor inhoud 2"/>
          <p:cNvSpPr>
            <a:spLocks noGrp="1"/>
          </p:cNvSpPr>
          <p:nvPr>
            <p:ph idx="1"/>
          </p:nvPr>
        </p:nvSpPr>
        <p:spPr/>
        <p:txBody>
          <a:bodyPr>
            <a:normAutofit fontScale="77500" lnSpcReduction="20000"/>
          </a:bodyPr>
          <a:lstStyle/>
          <a:p>
            <a:r>
              <a:rPr lang="en-US" dirty="0"/>
              <a:t>CHARTER OF FUNDAMENTAL RIGHTS OF THE EUROPEAN UNION, adopted in 2000, came into force in 2009</a:t>
            </a:r>
            <a:br>
              <a:rPr lang="en-US" dirty="0"/>
            </a:br>
            <a:endParaRPr lang="en-US" dirty="0"/>
          </a:p>
          <a:p>
            <a:r>
              <a:rPr lang="en-US" dirty="0"/>
              <a:t>Article 7 Respect for private and family life</a:t>
            </a:r>
          </a:p>
          <a:p>
            <a:r>
              <a:rPr lang="en-US" dirty="0"/>
              <a:t>Everyone has the right to respect for his or her private and family life, home and communications.</a:t>
            </a:r>
            <a:br>
              <a:rPr lang="en-US" dirty="0"/>
            </a:br>
            <a:endParaRPr lang="en-US" dirty="0"/>
          </a:p>
          <a:p>
            <a:r>
              <a:rPr lang="en-US" dirty="0"/>
              <a:t>Article 8 Protection of personal data</a:t>
            </a:r>
          </a:p>
          <a:p>
            <a:r>
              <a:rPr lang="en-US" dirty="0"/>
              <a:t>1. Everyone has the right to the protection of personal data concerning him or her.</a:t>
            </a:r>
          </a:p>
          <a:p>
            <a:r>
              <a:rPr lang="en-US" dirty="0"/>
              <a:t>2. Such data must be processed fairly for specified purposes and on the basis of the consent of the person concerned or some other legitimate basis laid down by law. Everyone has the right of access to data which has been collected concerning him or her, and the right to have it rectified.</a:t>
            </a:r>
          </a:p>
          <a:p>
            <a:r>
              <a:rPr lang="en-US" dirty="0"/>
              <a:t>3. Compliance with these rules shall be subject to control by an independent authority.</a:t>
            </a:r>
          </a:p>
          <a:p>
            <a:endParaRPr lang="en-US" dirty="0"/>
          </a:p>
          <a:p>
            <a:endParaRPr lang="nl-NL" dirty="0"/>
          </a:p>
        </p:txBody>
      </p:sp>
    </p:spTree>
    <p:extLst>
      <p:ext uri="{BB962C8B-B14F-4D97-AF65-F5344CB8AC3E}">
        <p14:creationId xmlns:p14="http://schemas.microsoft.com/office/powerpoint/2010/main" val="3114492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(1) </a:t>
            </a:r>
            <a:r>
              <a:rPr lang="nl-NL" dirty="0" err="1"/>
              <a:t>Fundamental</a:t>
            </a:r>
            <a:r>
              <a:rPr lang="nl-NL" dirty="0"/>
              <a:t> right</a:t>
            </a:r>
            <a:endParaRPr lang="nl-NL" dirty="0"/>
          </a:p>
        </p:txBody>
      </p:sp>
      <p:sp>
        <p:nvSpPr>
          <p:cNvPr id="3" name="Tijdelijke aanduiding voor inhoud 2"/>
          <p:cNvSpPr>
            <a:spLocks noGrp="1"/>
          </p:cNvSpPr>
          <p:nvPr>
            <p:ph idx="1"/>
          </p:nvPr>
        </p:nvSpPr>
        <p:spPr/>
        <p:txBody>
          <a:bodyPr>
            <a:normAutofit fontScale="92500" lnSpcReduction="10000"/>
          </a:bodyPr>
          <a:lstStyle/>
          <a:p>
            <a:pPr fontAlgn="base"/>
            <a:r>
              <a:rPr lang="en-US" dirty="0"/>
              <a:t>TREATY ON THE FUNCTIONING OF THE EUROPEAN UNION</a:t>
            </a:r>
            <a:br>
              <a:rPr lang="en-US" dirty="0"/>
            </a:br>
            <a:endParaRPr lang="en-US" dirty="0"/>
          </a:p>
          <a:p>
            <a:pPr fontAlgn="base"/>
            <a:r>
              <a:rPr lang="en-US" dirty="0"/>
              <a:t>Article 16</a:t>
            </a:r>
          </a:p>
          <a:p>
            <a:pPr fontAlgn="base"/>
            <a:r>
              <a:rPr lang="en-US" dirty="0"/>
              <a:t>1. Everyone has the right to the protection of personal data concerning them.</a:t>
            </a:r>
          </a:p>
          <a:p>
            <a:pPr fontAlgn="base"/>
            <a:r>
              <a:rPr lang="en-US" dirty="0"/>
              <a:t>2. The European Parliament and the Council, acting in accordance with the ordinary legislative procedure, shall lay down the rules relating to the protection of individuals with regard to the processing of personal data by Union institutions, bodies, offices and agencies, and by the Member States when carrying out activities which fall within the scope of Union law, and the rules relating to the free movement of such data. Compliance with these rules shall be subject to the control of independent authorities.</a:t>
            </a:r>
          </a:p>
          <a:p>
            <a:endParaRPr lang="nl-NL" dirty="0"/>
          </a:p>
        </p:txBody>
      </p:sp>
    </p:spTree>
    <p:extLst>
      <p:ext uri="{BB962C8B-B14F-4D97-AF65-F5344CB8AC3E}">
        <p14:creationId xmlns:p14="http://schemas.microsoft.com/office/powerpoint/2010/main" val="36229374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(1) </a:t>
            </a:r>
            <a:r>
              <a:rPr lang="nl-NL" dirty="0" err="1"/>
              <a:t>Fundamental</a:t>
            </a:r>
            <a:r>
              <a:rPr lang="nl-NL" dirty="0"/>
              <a:t> right</a:t>
            </a:r>
            <a:endParaRPr lang="nl-NL" dirty="0"/>
          </a:p>
        </p:txBody>
      </p:sp>
      <p:sp>
        <p:nvSpPr>
          <p:cNvPr id="3" name="Tijdelijke aanduiding voor inhoud 2"/>
          <p:cNvSpPr>
            <a:spLocks noGrp="1"/>
          </p:cNvSpPr>
          <p:nvPr>
            <p:ph idx="1"/>
          </p:nvPr>
        </p:nvSpPr>
        <p:spPr/>
        <p:txBody>
          <a:bodyPr>
            <a:normAutofit fontScale="85000" lnSpcReduction="20000"/>
          </a:bodyPr>
          <a:lstStyle/>
          <a:p>
            <a:r>
              <a:rPr lang="en-US" dirty="0"/>
              <a:t>Council of Europe: RESOLUTION (73) 22 ON THE PROTECTION OF THE PRIVACY OF INDIVIDUALS VIS-A-VIS ELECTRONIC DATA BANKS IN THE PRIVATE SECTOR</a:t>
            </a:r>
          </a:p>
          <a:p>
            <a:r>
              <a:rPr lang="en-US" dirty="0"/>
              <a:t>Council of Europe: RESOLUTION (74) 29 ON THE PROTECTION OF THE PRIVACY OF INDIVIDUALS VIS-A-VIS ELECTRONIC DATA BANKS IN THE PUBLIC SECTOR</a:t>
            </a:r>
          </a:p>
          <a:p>
            <a:r>
              <a:rPr lang="en-US" dirty="0"/>
              <a:t>Council of Europe: 1981 Convention for the Protection of Individuals with regard to Automatic Processing of Personal Data</a:t>
            </a:r>
          </a:p>
          <a:p>
            <a:r>
              <a:rPr lang="en-US" dirty="0"/>
              <a:t>European Union 1995: Directive 95/46/EC of the European Parliament and of the Council of 24 October 1995 on the protection of individuals with regard to the processing of personal data and on the free movement of such data</a:t>
            </a:r>
          </a:p>
          <a:p>
            <a:r>
              <a:rPr lang="en-US" dirty="0"/>
              <a:t>European Union 2016: Regulation (EU) 2016/679 of the European Parliament and of the Council of 27 April 2016 on the protection of natural persons with regard to the processing of personal data and on the free movement of such data, and repealing Directive 95/46/EC </a:t>
            </a:r>
          </a:p>
          <a:p>
            <a:endParaRPr lang="en-US" dirty="0"/>
          </a:p>
          <a:p>
            <a:endParaRPr lang="nl-NL" dirty="0"/>
          </a:p>
        </p:txBody>
      </p:sp>
    </p:spTree>
    <p:extLst>
      <p:ext uri="{BB962C8B-B14F-4D97-AF65-F5344CB8AC3E}">
        <p14:creationId xmlns:p14="http://schemas.microsoft.com/office/powerpoint/2010/main" val="17827270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(2) </a:t>
            </a:r>
            <a:r>
              <a:rPr lang="nl-NL" dirty="0" err="1"/>
              <a:t>Material</a:t>
            </a:r>
            <a:r>
              <a:rPr lang="nl-NL" dirty="0"/>
              <a:t> </a:t>
            </a:r>
            <a:r>
              <a:rPr lang="nl-NL" dirty="0" err="1"/>
              <a:t>provisions</a:t>
            </a:r>
            <a:endParaRPr lang="nl-NL" dirty="0"/>
          </a:p>
        </p:txBody>
      </p:sp>
      <p:graphicFrame>
        <p:nvGraphicFramePr>
          <p:cNvPr id="5" name="Tijdelijke aanduiding voor inhoud 4"/>
          <p:cNvGraphicFramePr>
            <a:graphicFrameLocks noGrp="1"/>
          </p:cNvGraphicFramePr>
          <p:nvPr>
            <p:ph idx="1"/>
            <p:extLst>
              <p:ext uri="{D42A27DB-BD31-4B8C-83A1-F6EECF244321}">
                <p14:modId xmlns:p14="http://schemas.microsoft.com/office/powerpoint/2010/main" val="2810872759"/>
              </p:ext>
            </p:extLst>
          </p:nvPr>
        </p:nvGraphicFramePr>
        <p:xfrm>
          <a:off x="838200" y="1825625"/>
          <a:ext cx="10515600" cy="3841528"/>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2773954181"/>
                    </a:ext>
                  </a:extLst>
                </a:gridCol>
                <a:gridCol w="5257800">
                  <a:extLst>
                    <a:ext uri="{9D8B030D-6E8A-4147-A177-3AD203B41FA5}">
                      <a16:colId xmlns:a16="http://schemas.microsoft.com/office/drawing/2014/main" val="1220516307"/>
                    </a:ext>
                  </a:extLst>
                </a:gridCol>
              </a:tblGrid>
              <a:tr h="480191">
                <a:tc>
                  <a:txBody>
                    <a:bodyPr/>
                    <a:lstStyle/>
                    <a:p>
                      <a:r>
                        <a:rPr lang="nl-NL" dirty="0"/>
                        <a:t>Directive</a:t>
                      </a:r>
                    </a:p>
                  </a:txBody>
                  <a:tcPr/>
                </a:tc>
                <a:tc>
                  <a:txBody>
                    <a:bodyPr/>
                    <a:lstStyle/>
                    <a:p>
                      <a:r>
                        <a:rPr lang="nl-NL" dirty="0" err="1"/>
                        <a:t>Regulation</a:t>
                      </a:r>
                      <a:endParaRPr lang="nl-NL" dirty="0"/>
                    </a:p>
                  </a:txBody>
                  <a:tcPr/>
                </a:tc>
                <a:extLst>
                  <a:ext uri="{0D108BD9-81ED-4DB2-BD59-A6C34878D82A}">
                    <a16:rowId xmlns:a16="http://schemas.microsoft.com/office/drawing/2014/main" val="385176821"/>
                  </a:ext>
                </a:extLst>
              </a:tr>
              <a:tr h="480191">
                <a:tc>
                  <a:txBody>
                    <a:bodyPr/>
                    <a:lstStyle/>
                    <a:p>
                      <a:r>
                        <a:rPr lang="nl-NL" dirty="0"/>
                        <a:t>Right </a:t>
                      </a:r>
                      <a:r>
                        <a:rPr lang="nl-NL" dirty="0" err="1"/>
                        <a:t>to</a:t>
                      </a:r>
                      <a:r>
                        <a:rPr lang="nl-NL" dirty="0"/>
                        <a:t> </a:t>
                      </a:r>
                      <a:r>
                        <a:rPr lang="nl-NL" dirty="0" err="1"/>
                        <a:t>be</a:t>
                      </a:r>
                      <a:r>
                        <a:rPr lang="nl-NL" dirty="0"/>
                        <a:t> </a:t>
                      </a:r>
                      <a:r>
                        <a:rPr lang="nl-NL" dirty="0" err="1"/>
                        <a:t>informed</a:t>
                      </a:r>
                      <a:endParaRPr lang="nl-NL" dirty="0"/>
                    </a:p>
                  </a:txBody>
                  <a:tcPr/>
                </a:tc>
                <a:tc>
                  <a:txBody>
                    <a:bodyPr/>
                    <a:lstStyle/>
                    <a:p>
                      <a:r>
                        <a:rPr lang="nl-NL" dirty="0"/>
                        <a:t>Right </a:t>
                      </a:r>
                      <a:r>
                        <a:rPr lang="nl-NL" dirty="0" err="1"/>
                        <a:t>to</a:t>
                      </a:r>
                      <a:r>
                        <a:rPr lang="nl-NL" dirty="0"/>
                        <a:t> </a:t>
                      </a:r>
                      <a:r>
                        <a:rPr lang="nl-NL" dirty="0" err="1"/>
                        <a:t>be</a:t>
                      </a:r>
                      <a:r>
                        <a:rPr lang="nl-NL" dirty="0"/>
                        <a:t> </a:t>
                      </a:r>
                      <a:r>
                        <a:rPr lang="nl-NL" dirty="0" err="1"/>
                        <a:t>informed</a:t>
                      </a:r>
                      <a:endParaRPr lang="nl-NL" dirty="0"/>
                    </a:p>
                  </a:txBody>
                  <a:tcPr/>
                </a:tc>
                <a:extLst>
                  <a:ext uri="{0D108BD9-81ED-4DB2-BD59-A6C34878D82A}">
                    <a16:rowId xmlns:a16="http://schemas.microsoft.com/office/drawing/2014/main" val="2791026098"/>
                  </a:ext>
                </a:extLst>
              </a:tr>
              <a:tr h="480191">
                <a:tc>
                  <a:txBody>
                    <a:bodyPr/>
                    <a:lstStyle/>
                    <a:p>
                      <a:r>
                        <a:rPr lang="nl-NL" dirty="0"/>
                        <a:t>Right </a:t>
                      </a:r>
                      <a:r>
                        <a:rPr lang="nl-NL" dirty="0" err="1"/>
                        <a:t>to</a:t>
                      </a:r>
                      <a:r>
                        <a:rPr lang="nl-NL" dirty="0"/>
                        <a:t> access data</a:t>
                      </a:r>
                    </a:p>
                  </a:txBody>
                  <a:tcPr/>
                </a:tc>
                <a:tc>
                  <a:txBody>
                    <a:bodyPr/>
                    <a:lstStyle/>
                    <a:p>
                      <a:r>
                        <a:rPr lang="nl-NL" dirty="0"/>
                        <a:t>Right </a:t>
                      </a:r>
                      <a:r>
                        <a:rPr lang="nl-NL" dirty="0" err="1"/>
                        <a:t>to</a:t>
                      </a:r>
                      <a:r>
                        <a:rPr lang="nl-NL" dirty="0"/>
                        <a:t> access data</a:t>
                      </a:r>
                    </a:p>
                  </a:txBody>
                  <a:tcPr/>
                </a:tc>
                <a:extLst>
                  <a:ext uri="{0D108BD9-81ED-4DB2-BD59-A6C34878D82A}">
                    <a16:rowId xmlns:a16="http://schemas.microsoft.com/office/drawing/2014/main" val="1062757365"/>
                  </a:ext>
                </a:extLst>
              </a:tr>
              <a:tr h="480191">
                <a:tc>
                  <a:txBody>
                    <a:bodyPr/>
                    <a:lstStyle/>
                    <a:p>
                      <a:r>
                        <a:rPr lang="nl-NL" dirty="0"/>
                        <a:t>Right </a:t>
                      </a:r>
                      <a:r>
                        <a:rPr lang="nl-NL" dirty="0" err="1"/>
                        <a:t>to</a:t>
                      </a:r>
                      <a:r>
                        <a:rPr lang="nl-NL" dirty="0"/>
                        <a:t> correct</a:t>
                      </a:r>
                    </a:p>
                  </a:txBody>
                  <a:tcPr/>
                </a:tc>
                <a:tc>
                  <a:txBody>
                    <a:bodyPr/>
                    <a:lstStyle/>
                    <a:p>
                      <a:r>
                        <a:rPr lang="nl-NL" dirty="0"/>
                        <a:t>Right </a:t>
                      </a:r>
                      <a:r>
                        <a:rPr lang="nl-NL" dirty="0" err="1"/>
                        <a:t>to</a:t>
                      </a:r>
                      <a:r>
                        <a:rPr lang="nl-NL" dirty="0"/>
                        <a:t> correct</a:t>
                      </a:r>
                    </a:p>
                  </a:txBody>
                  <a:tcPr/>
                </a:tc>
                <a:extLst>
                  <a:ext uri="{0D108BD9-81ED-4DB2-BD59-A6C34878D82A}">
                    <a16:rowId xmlns:a16="http://schemas.microsoft.com/office/drawing/2014/main" val="189105182"/>
                  </a:ext>
                </a:extLst>
              </a:tr>
              <a:tr h="480191">
                <a:tc>
                  <a:txBody>
                    <a:bodyPr/>
                    <a:lstStyle/>
                    <a:p>
                      <a:r>
                        <a:rPr lang="nl-NL" dirty="0"/>
                        <a:t>Right </a:t>
                      </a:r>
                      <a:r>
                        <a:rPr lang="nl-NL" dirty="0" err="1"/>
                        <a:t>to</a:t>
                      </a:r>
                      <a:r>
                        <a:rPr lang="nl-NL" dirty="0"/>
                        <a:t> object</a:t>
                      </a:r>
                    </a:p>
                  </a:txBody>
                  <a:tcPr/>
                </a:tc>
                <a:tc>
                  <a:txBody>
                    <a:bodyPr/>
                    <a:lstStyle/>
                    <a:p>
                      <a:r>
                        <a:rPr lang="nl-NL" dirty="0"/>
                        <a:t>Right </a:t>
                      </a:r>
                      <a:r>
                        <a:rPr lang="nl-NL" dirty="0" err="1"/>
                        <a:t>to</a:t>
                      </a:r>
                      <a:r>
                        <a:rPr lang="nl-NL" dirty="0"/>
                        <a:t> object</a:t>
                      </a:r>
                    </a:p>
                  </a:txBody>
                  <a:tcPr/>
                </a:tc>
                <a:extLst>
                  <a:ext uri="{0D108BD9-81ED-4DB2-BD59-A6C34878D82A}">
                    <a16:rowId xmlns:a16="http://schemas.microsoft.com/office/drawing/2014/main" val="1555949521"/>
                  </a:ext>
                </a:extLst>
              </a:tr>
              <a:tr h="480191">
                <a:tc>
                  <a:txBody>
                    <a:bodyPr/>
                    <a:lstStyle/>
                    <a:p>
                      <a:r>
                        <a:rPr lang="nl-NL" dirty="0"/>
                        <a:t>Right </a:t>
                      </a:r>
                      <a:r>
                        <a:rPr lang="nl-NL" dirty="0" err="1"/>
                        <a:t>to</a:t>
                      </a:r>
                      <a:r>
                        <a:rPr lang="nl-NL" dirty="0"/>
                        <a:t> </a:t>
                      </a:r>
                      <a:r>
                        <a:rPr lang="nl-NL" dirty="0" err="1"/>
                        <a:t>resist</a:t>
                      </a:r>
                      <a:r>
                        <a:rPr lang="nl-NL" baseline="0" dirty="0"/>
                        <a:t> automatic </a:t>
                      </a:r>
                      <a:r>
                        <a:rPr lang="nl-NL" baseline="0" dirty="0" err="1"/>
                        <a:t>decion</a:t>
                      </a:r>
                      <a:r>
                        <a:rPr lang="nl-NL" baseline="0" dirty="0"/>
                        <a:t> making</a:t>
                      </a:r>
                      <a:endParaRPr lang="nl-NL" dirty="0"/>
                    </a:p>
                  </a:txBody>
                  <a:tcPr/>
                </a:tc>
                <a:tc>
                  <a:txBody>
                    <a:bodyPr/>
                    <a:lstStyle/>
                    <a:p>
                      <a:r>
                        <a:rPr lang="nl-NL" dirty="0"/>
                        <a:t>Right </a:t>
                      </a:r>
                      <a:r>
                        <a:rPr lang="nl-NL" dirty="0" err="1"/>
                        <a:t>to</a:t>
                      </a:r>
                      <a:r>
                        <a:rPr lang="nl-NL" dirty="0"/>
                        <a:t> </a:t>
                      </a:r>
                      <a:r>
                        <a:rPr lang="nl-NL" dirty="0" err="1"/>
                        <a:t>resist</a:t>
                      </a:r>
                      <a:r>
                        <a:rPr lang="nl-NL" baseline="0" dirty="0"/>
                        <a:t> </a:t>
                      </a:r>
                      <a:r>
                        <a:rPr lang="nl-NL" baseline="0" dirty="0" err="1"/>
                        <a:t>profiling</a:t>
                      </a:r>
                      <a:endParaRPr lang="nl-NL" dirty="0"/>
                    </a:p>
                  </a:txBody>
                  <a:tcPr/>
                </a:tc>
                <a:extLst>
                  <a:ext uri="{0D108BD9-81ED-4DB2-BD59-A6C34878D82A}">
                    <a16:rowId xmlns:a16="http://schemas.microsoft.com/office/drawing/2014/main" val="873590903"/>
                  </a:ext>
                </a:extLst>
              </a:tr>
              <a:tr h="480191">
                <a:tc>
                  <a:txBody>
                    <a:bodyPr/>
                    <a:lstStyle/>
                    <a:p>
                      <a:endParaRPr lang="nl-NL"/>
                    </a:p>
                  </a:txBody>
                  <a:tcPr/>
                </a:tc>
                <a:tc>
                  <a:txBody>
                    <a:bodyPr/>
                    <a:lstStyle/>
                    <a:p>
                      <a:r>
                        <a:rPr lang="nl-NL" dirty="0"/>
                        <a:t>Right </a:t>
                      </a:r>
                      <a:r>
                        <a:rPr lang="nl-NL" dirty="0" err="1"/>
                        <a:t>to</a:t>
                      </a:r>
                      <a:r>
                        <a:rPr lang="nl-NL" dirty="0"/>
                        <a:t> </a:t>
                      </a:r>
                      <a:r>
                        <a:rPr lang="nl-NL" dirty="0" err="1"/>
                        <a:t>be</a:t>
                      </a:r>
                      <a:r>
                        <a:rPr lang="nl-NL" dirty="0"/>
                        <a:t> </a:t>
                      </a:r>
                      <a:r>
                        <a:rPr lang="nl-NL" dirty="0" err="1"/>
                        <a:t>forgotten</a:t>
                      </a:r>
                      <a:endParaRPr lang="nl-NL" dirty="0"/>
                    </a:p>
                  </a:txBody>
                  <a:tcPr/>
                </a:tc>
                <a:extLst>
                  <a:ext uri="{0D108BD9-81ED-4DB2-BD59-A6C34878D82A}">
                    <a16:rowId xmlns:a16="http://schemas.microsoft.com/office/drawing/2014/main" val="3195011107"/>
                  </a:ext>
                </a:extLst>
              </a:tr>
              <a:tr h="480191">
                <a:tc>
                  <a:txBody>
                    <a:bodyPr/>
                    <a:lstStyle/>
                    <a:p>
                      <a:endParaRPr lang="nl-NL"/>
                    </a:p>
                  </a:txBody>
                  <a:tcPr/>
                </a:tc>
                <a:tc>
                  <a:txBody>
                    <a:bodyPr/>
                    <a:lstStyle/>
                    <a:p>
                      <a:r>
                        <a:rPr lang="nl-NL" dirty="0"/>
                        <a:t>Right </a:t>
                      </a:r>
                      <a:r>
                        <a:rPr lang="nl-NL" dirty="0" err="1"/>
                        <a:t>to</a:t>
                      </a:r>
                      <a:r>
                        <a:rPr lang="nl-NL" dirty="0"/>
                        <a:t> data </a:t>
                      </a:r>
                      <a:r>
                        <a:rPr lang="nl-NL" dirty="0" err="1"/>
                        <a:t>portability</a:t>
                      </a:r>
                      <a:endParaRPr lang="nl-NL" dirty="0"/>
                    </a:p>
                  </a:txBody>
                  <a:tcPr/>
                </a:tc>
                <a:extLst>
                  <a:ext uri="{0D108BD9-81ED-4DB2-BD59-A6C34878D82A}">
                    <a16:rowId xmlns:a16="http://schemas.microsoft.com/office/drawing/2014/main" val="514228811"/>
                  </a:ext>
                </a:extLst>
              </a:tr>
            </a:tbl>
          </a:graphicData>
        </a:graphic>
      </p:graphicFrame>
    </p:spTree>
    <p:extLst>
      <p:ext uri="{BB962C8B-B14F-4D97-AF65-F5344CB8AC3E}">
        <p14:creationId xmlns:p14="http://schemas.microsoft.com/office/powerpoint/2010/main" val="9427283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(2) </a:t>
            </a:r>
            <a:r>
              <a:rPr lang="nl-NL" dirty="0" err="1"/>
              <a:t>Material</a:t>
            </a:r>
            <a:r>
              <a:rPr lang="nl-NL" dirty="0"/>
              <a:t> </a:t>
            </a:r>
            <a:r>
              <a:rPr lang="nl-NL" dirty="0" err="1"/>
              <a:t>provisions</a:t>
            </a:r>
            <a:endParaRPr lang="nl-NL" dirty="0"/>
          </a:p>
        </p:txBody>
      </p:sp>
      <p:graphicFrame>
        <p:nvGraphicFramePr>
          <p:cNvPr id="5" name="Tijdelijke aanduiding voor inhoud 4"/>
          <p:cNvGraphicFramePr>
            <a:graphicFrameLocks noGrp="1"/>
          </p:cNvGraphicFramePr>
          <p:nvPr>
            <p:ph idx="1"/>
            <p:extLst>
              <p:ext uri="{D42A27DB-BD31-4B8C-83A1-F6EECF244321}">
                <p14:modId xmlns:p14="http://schemas.microsoft.com/office/powerpoint/2010/main" val="1113450753"/>
              </p:ext>
            </p:extLst>
          </p:nvPr>
        </p:nvGraphicFramePr>
        <p:xfrm>
          <a:off x="838200" y="1825625"/>
          <a:ext cx="10515600" cy="3337560"/>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767788276"/>
                    </a:ext>
                  </a:extLst>
                </a:gridCol>
                <a:gridCol w="5257800">
                  <a:extLst>
                    <a:ext uri="{9D8B030D-6E8A-4147-A177-3AD203B41FA5}">
                      <a16:colId xmlns:a16="http://schemas.microsoft.com/office/drawing/2014/main" val="1448924250"/>
                    </a:ext>
                  </a:extLst>
                </a:gridCol>
              </a:tblGrid>
              <a:tr h="370840">
                <a:tc>
                  <a:txBody>
                    <a:bodyPr/>
                    <a:lstStyle/>
                    <a:p>
                      <a:r>
                        <a:rPr lang="nl-NL" dirty="0"/>
                        <a:t>Directive</a:t>
                      </a:r>
                    </a:p>
                  </a:txBody>
                  <a:tcPr/>
                </a:tc>
                <a:tc>
                  <a:txBody>
                    <a:bodyPr/>
                    <a:lstStyle/>
                    <a:p>
                      <a:r>
                        <a:rPr lang="nl-NL" dirty="0" err="1"/>
                        <a:t>Regulation</a:t>
                      </a:r>
                      <a:endParaRPr lang="nl-NL" dirty="0"/>
                    </a:p>
                  </a:txBody>
                  <a:tcPr/>
                </a:tc>
                <a:extLst>
                  <a:ext uri="{0D108BD9-81ED-4DB2-BD59-A6C34878D82A}">
                    <a16:rowId xmlns:a16="http://schemas.microsoft.com/office/drawing/2014/main" val="3192460326"/>
                  </a:ext>
                </a:extLst>
              </a:tr>
              <a:tr h="370840">
                <a:tc>
                  <a:txBody>
                    <a:bodyPr/>
                    <a:lstStyle/>
                    <a:p>
                      <a:r>
                        <a:rPr lang="nl-NL" dirty="0" err="1"/>
                        <a:t>Transparancy</a:t>
                      </a:r>
                      <a:endParaRPr lang="nl-NL" dirty="0"/>
                    </a:p>
                  </a:txBody>
                  <a:tcPr/>
                </a:tc>
                <a:tc>
                  <a:txBody>
                    <a:bodyPr/>
                    <a:lstStyle/>
                    <a:p>
                      <a:r>
                        <a:rPr lang="nl-NL" dirty="0" err="1"/>
                        <a:t>Transparancy</a:t>
                      </a:r>
                      <a:endParaRPr lang="nl-NL" dirty="0"/>
                    </a:p>
                  </a:txBody>
                  <a:tcPr/>
                </a:tc>
                <a:extLst>
                  <a:ext uri="{0D108BD9-81ED-4DB2-BD59-A6C34878D82A}">
                    <a16:rowId xmlns:a16="http://schemas.microsoft.com/office/drawing/2014/main" val="3010524817"/>
                  </a:ext>
                </a:extLst>
              </a:tr>
              <a:tr h="370840">
                <a:tc>
                  <a:txBody>
                    <a:bodyPr/>
                    <a:lstStyle/>
                    <a:p>
                      <a:r>
                        <a:rPr lang="nl-NL" dirty="0"/>
                        <a:t>Data </a:t>
                      </a:r>
                      <a:r>
                        <a:rPr lang="nl-NL" dirty="0" err="1"/>
                        <a:t>Quality</a:t>
                      </a:r>
                      <a:endParaRPr lang="nl-NL" dirty="0"/>
                    </a:p>
                  </a:txBody>
                  <a:tcPr/>
                </a:tc>
                <a:tc>
                  <a:txBody>
                    <a:bodyPr/>
                    <a:lstStyle/>
                    <a:p>
                      <a:r>
                        <a:rPr lang="nl-NL" dirty="0"/>
                        <a:t>Data </a:t>
                      </a:r>
                      <a:r>
                        <a:rPr lang="nl-NL" dirty="0" err="1"/>
                        <a:t>Quality</a:t>
                      </a:r>
                      <a:endParaRPr lang="nl-NL" dirty="0"/>
                    </a:p>
                  </a:txBody>
                  <a:tcPr/>
                </a:tc>
                <a:extLst>
                  <a:ext uri="{0D108BD9-81ED-4DB2-BD59-A6C34878D82A}">
                    <a16:rowId xmlns:a16="http://schemas.microsoft.com/office/drawing/2014/main" val="1937763610"/>
                  </a:ext>
                </a:extLst>
              </a:tr>
              <a:tr h="370840">
                <a:tc>
                  <a:txBody>
                    <a:bodyPr/>
                    <a:lstStyle/>
                    <a:p>
                      <a:r>
                        <a:rPr lang="nl-NL" dirty="0"/>
                        <a:t>Security </a:t>
                      </a:r>
                      <a:r>
                        <a:rPr lang="nl-NL" dirty="0" err="1"/>
                        <a:t>and</a:t>
                      </a:r>
                      <a:r>
                        <a:rPr lang="nl-NL" dirty="0"/>
                        <a:t> </a:t>
                      </a:r>
                      <a:r>
                        <a:rPr lang="nl-NL" dirty="0" err="1"/>
                        <a:t>confidentiality</a:t>
                      </a:r>
                      <a:endParaRPr lang="nl-NL" dirty="0"/>
                    </a:p>
                  </a:txBody>
                  <a:tcPr/>
                </a:tc>
                <a:tc>
                  <a:txBody>
                    <a:bodyPr/>
                    <a:lstStyle/>
                    <a:p>
                      <a:r>
                        <a:rPr lang="nl-NL" dirty="0"/>
                        <a:t>Security </a:t>
                      </a:r>
                      <a:r>
                        <a:rPr lang="nl-NL" dirty="0" err="1"/>
                        <a:t>and</a:t>
                      </a:r>
                      <a:r>
                        <a:rPr lang="nl-NL" dirty="0"/>
                        <a:t> </a:t>
                      </a:r>
                      <a:r>
                        <a:rPr lang="nl-NL" dirty="0" err="1"/>
                        <a:t>confidentiality</a:t>
                      </a:r>
                      <a:endParaRPr lang="nl-NL" dirty="0"/>
                    </a:p>
                  </a:txBody>
                  <a:tcPr/>
                </a:tc>
                <a:extLst>
                  <a:ext uri="{0D108BD9-81ED-4DB2-BD59-A6C34878D82A}">
                    <a16:rowId xmlns:a16="http://schemas.microsoft.com/office/drawing/2014/main" val="786845751"/>
                  </a:ext>
                </a:extLst>
              </a:tr>
              <a:tr h="370840">
                <a:tc>
                  <a:txBody>
                    <a:bodyPr/>
                    <a:lstStyle/>
                    <a:p>
                      <a:endParaRPr lang="nl-NL"/>
                    </a:p>
                  </a:txBody>
                  <a:tcPr/>
                </a:tc>
                <a:tc>
                  <a:txBody>
                    <a:bodyPr/>
                    <a:lstStyle/>
                    <a:p>
                      <a:r>
                        <a:rPr lang="nl-NL" dirty="0"/>
                        <a:t>Accountability</a:t>
                      </a:r>
                    </a:p>
                  </a:txBody>
                  <a:tcPr/>
                </a:tc>
                <a:extLst>
                  <a:ext uri="{0D108BD9-81ED-4DB2-BD59-A6C34878D82A}">
                    <a16:rowId xmlns:a16="http://schemas.microsoft.com/office/drawing/2014/main" val="3918352324"/>
                  </a:ext>
                </a:extLst>
              </a:tr>
              <a:tr h="370840">
                <a:tc>
                  <a:txBody>
                    <a:bodyPr/>
                    <a:lstStyle/>
                    <a:p>
                      <a:endParaRPr lang="nl-NL" dirty="0"/>
                    </a:p>
                  </a:txBody>
                  <a:tcPr/>
                </a:tc>
                <a:tc>
                  <a:txBody>
                    <a:bodyPr/>
                    <a:lstStyle/>
                    <a:p>
                      <a:r>
                        <a:rPr lang="nl-NL" dirty="0"/>
                        <a:t>Data </a:t>
                      </a:r>
                      <a:r>
                        <a:rPr lang="nl-NL" dirty="0" err="1"/>
                        <a:t>Protection</a:t>
                      </a:r>
                      <a:r>
                        <a:rPr lang="nl-NL" dirty="0"/>
                        <a:t> </a:t>
                      </a:r>
                      <a:r>
                        <a:rPr lang="nl-NL" dirty="0" err="1"/>
                        <a:t>by</a:t>
                      </a:r>
                      <a:r>
                        <a:rPr lang="nl-NL" dirty="0"/>
                        <a:t> Design</a:t>
                      </a:r>
                      <a:r>
                        <a:rPr lang="nl-NL" baseline="0" dirty="0"/>
                        <a:t> </a:t>
                      </a:r>
                      <a:r>
                        <a:rPr lang="nl-NL" baseline="0" dirty="0" err="1"/>
                        <a:t>and</a:t>
                      </a:r>
                      <a:r>
                        <a:rPr lang="nl-NL" baseline="0" dirty="0"/>
                        <a:t> </a:t>
                      </a:r>
                      <a:r>
                        <a:rPr lang="nl-NL" baseline="0" dirty="0" err="1"/>
                        <a:t>by</a:t>
                      </a:r>
                      <a:r>
                        <a:rPr lang="nl-NL" baseline="0" dirty="0"/>
                        <a:t> Default</a:t>
                      </a:r>
                      <a:endParaRPr lang="nl-NL" dirty="0"/>
                    </a:p>
                  </a:txBody>
                  <a:tcPr/>
                </a:tc>
                <a:extLst>
                  <a:ext uri="{0D108BD9-81ED-4DB2-BD59-A6C34878D82A}">
                    <a16:rowId xmlns:a16="http://schemas.microsoft.com/office/drawing/2014/main" val="2884518645"/>
                  </a:ext>
                </a:extLst>
              </a:tr>
              <a:tr h="370840">
                <a:tc>
                  <a:txBody>
                    <a:bodyPr/>
                    <a:lstStyle/>
                    <a:p>
                      <a:endParaRPr lang="nl-NL"/>
                    </a:p>
                  </a:txBody>
                  <a:tcPr/>
                </a:tc>
                <a:tc>
                  <a:txBody>
                    <a:bodyPr/>
                    <a:lstStyle/>
                    <a:p>
                      <a:r>
                        <a:rPr lang="nl-NL" dirty="0"/>
                        <a:t>Privacy Impact </a:t>
                      </a:r>
                      <a:r>
                        <a:rPr lang="nl-NL" dirty="0" err="1"/>
                        <a:t>Assessements</a:t>
                      </a:r>
                      <a:endParaRPr lang="nl-NL" dirty="0"/>
                    </a:p>
                  </a:txBody>
                  <a:tcPr/>
                </a:tc>
                <a:extLst>
                  <a:ext uri="{0D108BD9-81ED-4DB2-BD59-A6C34878D82A}">
                    <a16:rowId xmlns:a16="http://schemas.microsoft.com/office/drawing/2014/main" val="3715645012"/>
                  </a:ext>
                </a:extLst>
              </a:tr>
              <a:tr h="370840">
                <a:tc>
                  <a:txBody>
                    <a:bodyPr/>
                    <a:lstStyle/>
                    <a:p>
                      <a:endParaRPr lang="nl-NL"/>
                    </a:p>
                  </a:txBody>
                  <a:tcPr/>
                </a:tc>
                <a:tc>
                  <a:txBody>
                    <a:bodyPr/>
                    <a:lstStyle/>
                    <a:p>
                      <a:r>
                        <a:rPr lang="nl-NL" dirty="0"/>
                        <a:t>Data </a:t>
                      </a:r>
                      <a:r>
                        <a:rPr lang="nl-NL" dirty="0" err="1"/>
                        <a:t>Protection</a:t>
                      </a:r>
                      <a:r>
                        <a:rPr lang="nl-NL" dirty="0"/>
                        <a:t> </a:t>
                      </a:r>
                      <a:r>
                        <a:rPr lang="nl-NL" dirty="0" err="1"/>
                        <a:t>Officer</a:t>
                      </a:r>
                      <a:endParaRPr lang="nl-NL" dirty="0"/>
                    </a:p>
                  </a:txBody>
                  <a:tcPr/>
                </a:tc>
                <a:extLst>
                  <a:ext uri="{0D108BD9-81ED-4DB2-BD59-A6C34878D82A}">
                    <a16:rowId xmlns:a16="http://schemas.microsoft.com/office/drawing/2014/main" val="1552865676"/>
                  </a:ext>
                </a:extLst>
              </a:tr>
              <a:tr h="370840">
                <a:tc>
                  <a:txBody>
                    <a:bodyPr/>
                    <a:lstStyle/>
                    <a:p>
                      <a:endParaRPr lang="nl-NL"/>
                    </a:p>
                  </a:txBody>
                  <a:tcPr/>
                </a:tc>
                <a:tc>
                  <a:txBody>
                    <a:bodyPr/>
                    <a:lstStyle/>
                    <a:p>
                      <a:r>
                        <a:rPr lang="nl-NL" dirty="0" err="1"/>
                        <a:t>Documentation</a:t>
                      </a:r>
                      <a:endParaRPr lang="nl-NL" dirty="0"/>
                    </a:p>
                  </a:txBody>
                  <a:tcPr/>
                </a:tc>
                <a:extLst>
                  <a:ext uri="{0D108BD9-81ED-4DB2-BD59-A6C34878D82A}">
                    <a16:rowId xmlns:a16="http://schemas.microsoft.com/office/drawing/2014/main" val="2778722811"/>
                  </a:ext>
                </a:extLst>
              </a:tr>
            </a:tbl>
          </a:graphicData>
        </a:graphic>
      </p:graphicFrame>
    </p:spTree>
    <p:extLst>
      <p:ext uri="{BB962C8B-B14F-4D97-AF65-F5344CB8AC3E}">
        <p14:creationId xmlns:p14="http://schemas.microsoft.com/office/powerpoint/2010/main" val="29925478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(2) </a:t>
            </a:r>
            <a:r>
              <a:rPr lang="nl-NL" dirty="0" err="1"/>
              <a:t>Material</a:t>
            </a:r>
            <a:r>
              <a:rPr lang="nl-NL" dirty="0"/>
              <a:t> </a:t>
            </a:r>
            <a:r>
              <a:rPr lang="nl-NL" dirty="0" err="1"/>
              <a:t>provisions</a:t>
            </a:r>
            <a:endParaRPr lang="nl-NL" dirty="0"/>
          </a:p>
        </p:txBody>
      </p:sp>
      <p:graphicFrame>
        <p:nvGraphicFramePr>
          <p:cNvPr id="4" name="Tijdelijke aanduiding voor inhoud 3"/>
          <p:cNvGraphicFramePr>
            <a:graphicFrameLocks noGrp="1"/>
          </p:cNvGraphicFramePr>
          <p:nvPr>
            <p:ph idx="1"/>
            <p:extLst>
              <p:ext uri="{D42A27DB-BD31-4B8C-83A1-F6EECF244321}">
                <p14:modId xmlns:p14="http://schemas.microsoft.com/office/powerpoint/2010/main" val="1416964263"/>
              </p:ext>
            </p:extLst>
          </p:nvPr>
        </p:nvGraphicFramePr>
        <p:xfrm>
          <a:off x="838200" y="1825625"/>
          <a:ext cx="10515600" cy="4778375"/>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1547737427"/>
                    </a:ext>
                  </a:extLst>
                </a:gridCol>
                <a:gridCol w="5257800">
                  <a:extLst>
                    <a:ext uri="{9D8B030D-6E8A-4147-A177-3AD203B41FA5}">
                      <a16:colId xmlns:a16="http://schemas.microsoft.com/office/drawing/2014/main" val="1840731694"/>
                    </a:ext>
                  </a:extLst>
                </a:gridCol>
              </a:tblGrid>
              <a:tr h="370840">
                <a:tc>
                  <a:txBody>
                    <a:bodyPr/>
                    <a:lstStyle/>
                    <a:p>
                      <a:r>
                        <a:rPr lang="nl-NL" dirty="0"/>
                        <a:t>Directive</a:t>
                      </a:r>
                    </a:p>
                  </a:txBody>
                  <a:tcPr/>
                </a:tc>
                <a:tc>
                  <a:txBody>
                    <a:bodyPr/>
                    <a:lstStyle/>
                    <a:p>
                      <a:r>
                        <a:rPr lang="nl-NL" dirty="0" err="1"/>
                        <a:t>Regulation</a:t>
                      </a:r>
                      <a:endParaRPr lang="nl-NL" dirty="0"/>
                    </a:p>
                  </a:txBody>
                  <a:tcPr/>
                </a:tc>
                <a:extLst>
                  <a:ext uri="{0D108BD9-81ED-4DB2-BD59-A6C34878D82A}">
                    <a16:rowId xmlns:a16="http://schemas.microsoft.com/office/drawing/2014/main" val="1038349845"/>
                  </a:ext>
                </a:extLst>
              </a:tr>
              <a:tr h="699135">
                <a:tc>
                  <a:txBody>
                    <a:bodyPr/>
                    <a:lstStyle/>
                    <a:p>
                      <a:r>
                        <a:rPr lang="en-US" dirty="0"/>
                        <a:t>Remedies</a:t>
                      </a:r>
                      <a:endParaRPr lang="nl-NL"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Right to lodge a complaint with a supervisory authority</a:t>
                      </a:r>
                    </a:p>
                  </a:txBody>
                  <a:tcPr/>
                </a:tc>
                <a:extLst>
                  <a:ext uri="{0D108BD9-81ED-4DB2-BD59-A6C34878D82A}">
                    <a16:rowId xmlns:a16="http://schemas.microsoft.com/office/drawing/2014/main" val="1920404837"/>
                  </a:ext>
                </a:extLst>
              </a:tr>
              <a:tr h="660400">
                <a:tc>
                  <a:txBody>
                    <a:bodyPr/>
                    <a:lstStyle/>
                    <a:p>
                      <a:r>
                        <a:rPr lang="en-US" dirty="0"/>
                        <a:t>Liability</a:t>
                      </a:r>
                      <a:endParaRPr lang="nl-NL"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Right to an effective judicial remedy against a supervisory authority </a:t>
                      </a:r>
                    </a:p>
                  </a:txBody>
                  <a:tcPr/>
                </a:tc>
                <a:extLst>
                  <a:ext uri="{0D108BD9-81ED-4DB2-BD59-A6C34878D82A}">
                    <a16:rowId xmlns:a16="http://schemas.microsoft.com/office/drawing/2014/main" val="2357388474"/>
                  </a:ext>
                </a:extLst>
              </a:tr>
              <a:tr h="711200">
                <a:tc>
                  <a:txBody>
                    <a:bodyPr/>
                    <a:lstStyle/>
                    <a:p>
                      <a:r>
                        <a:rPr lang="en-US" dirty="0"/>
                        <a:t>Sanctions</a:t>
                      </a:r>
                      <a:endParaRPr lang="nl-NL"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Right to an effective judicial remedy against a controller or processor</a:t>
                      </a:r>
                    </a:p>
                  </a:txBody>
                  <a:tcPr/>
                </a:tc>
                <a:extLst>
                  <a:ext uri="{0D108BD9-81ED-4DB2-BD59-A6C34878D82A}">
                    <a16:rowId xmlns:a16="http://schemas.microsoft.com/office/drawing/2014/main" val="4018497343"/>
                  </a:ext>
                </a:extLst>
              </a:tr>
              <a:tr h="508000">
                <a:tc>
                  <a:txBody>
                    <a:bodyPr/>
                    <a:lstStyle/>
                    <a:p>
                      <a:endParaRPr lang="nl-NL"/>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Representation of data subjects </a:t>
                      </a:r>
                    </a:p>
                  </a:txBody>
                  <a:tcPr/>
                </a:tc>
                <a:extLst>
                  <a:ext uri="{0D108BD9-81ED-4DB2-BD59-A6C34878D82A}">
                    <a16:rowId xmlns:a16="http://schemas.microsoft.com/office/drawing/2014/main" val="3961442133"/>
                  </a:ext>
                </a:extLst>
              </a:tr>
              <a:tr h="495300">
                <a:tc>
                  <a:txBody>
                    <a:bodyPr/>
                    <a:lstStyle/>
                    <a:p>
                      <a:endParaRPr lang="nl-NL"/>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Right to compensation and liability </a:t>
                      </a:r>
                    </a:p>
                  </a:txBody>
                  <a:tcPr/>
                </a:tc>
                <a:extLst>
                  <a:ext uri="{0D108BD9-81ED-4DB2-BD59-A6C34878D82A}">
                    <a16:rowId xmlns:a16="http://schemas.microsoft.com/office/drawing/2014/main" val="2210055407"/>
                  </a:ext>
                </a:extLst>
              </a:tr>
              <a:tr h="1333500">
                <a:tc>
                  <a:txBody>
                    <a:bodyPr/>
                    <a:lstStyle/>
                    <a:p>
                      <a:endParaRPr lang="nl-NL"/>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Administrative fines up to 20 000 000 EUR, or in the case of an undertaking, up to 4 % of the total worldwide annual turnover of the preceding financial year, whichever is higher</a:t>
                      </a:r>
                    </a:p>
                  </a:txBody>
                  <a:tcPr/>
                </a:tc>
                <a:extLst>
                  <a:ext uri="{0D108BD9-81ED-4DB2-BD59-A6C34878D82A}">
                    <a16:rowId xmlns:a16="http://schemas.microsoft.com/office/drawing/2014/main" val="1297063845"/>
                  </a:ext>
                </a:extLst>
              </a:tr>
            </a:tbl>
          </a:graphicData>
        </a:graphic>
      </p:graphicFrame>
    </p:spTree>
    <p:extLst>
      <p:ext uri="{BB962C8B-B14F-4D97-AF65-F5344CB8AC3E}">
        <p14:creationId xmlns:p14="http://schemas.microsoft.com/office/powerpoint/2010/main" val="1733972947"/>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TotalTime>
  <Words>708</Words>
  <Application>Microsoft Office PowerPoint</Application>
  <PresentationFormat>Breedbeeld</PresentationFormat>
  <Paragraphs>87</Paragraphs>
  <Slides>11</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11</vt:i4>
      </vt:variant>
    </vt:vector>
  </HeadingPairs>
  <TitlesOfParts>
    <vt:vector size="15" baseType="lpstr">
      <vt:lpstr>Arial</vt:lpstr>
      <vt:lpstr>Calibri</vt:lpstr>
      <vt:lpstr>Calibri Light</vt:lpstr>
      <vt:lpstr>Kantoorthema</vt:lpstr>
      <vt:lpstr>THE NEW GENERAL DATA PROTECTION REGULATION: A EUROPEAN OR A GLOBAL STANDARD?</vt:lpstr>
      <vt:lpstr>Overview</vt:lpstr>
      <vt:lpstr>(1) Fundamental right</vt:lpstr>
      <vt:lpstr>(1) Fundamental right</vt:lpstr>
      <vt:lpstr>(1) Fundamental right</vt:lpstr>
      <vt:lpstr>(1) Fundamental right</vt:lpstr>
      <vt:lpstr>(2) Material provisions</vt:lpstr>
      <vt:lpstr>(2) Material provisions</vt:lpstr>
      <vt:lpstr>(2) Material provisions</vt:lpstr>
      <vt:lpstr>(3) Regulation within the EU</vt:lpstr>
      <vt:lpstr>(4) Transfer of Data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NEW GENERAL DATA PROTECTION REGULATION: A EUROPEAN OR A GLOBAL STANDARD?</dc:title>
  <dc:creator>Bart Van der Sloot</dc:creator>
  <cp:lastModifiedBy>Bart Van der Sloot</cp:lastModifiedBy>
  <cp:revision>7</cp:revision>
  <dcterms:created xsi:type="dcterms:W3CDTF">2016-12-02T00:03:43Z</dcterms:created>
  <dcterms:modified xsi:type="dcterms:W3CDTF">2016-12-02T10:01:30Z</dcterms:modified>
</cp:coreProperties>
</file>