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9" r:id="rId4"/>
    <p:sldId id="262" r:id="rId5"/>
    <p:sldId id="266" r:id="rId6"/>
    <p:sldId id="272" r:id="rId7"/>
    <p:sldId id="273" r:id="rId8"/>
    <p:sldId id="276" r:id="rId9"/>
    <p:sldId id="277" r:id="rId10"/>
    <p:sldId id="278" r:id="rId11"/>
    <p:sldId id="280" r:id="rId12"/>
    <p:sldId id="282" r:id="rId13"/>
    <p:sldId id="287" r:id="rId14"/>
    <p:sldId id="288" r:id="rId15"/>
    <p:sldId id="302" r:id="rId16"/>
    <p:sldId id="774" r:id="rId17"/>
    <p:sldId id="778" r:id="rId18"/>
    <p:sldId id="332" r:id="rId19"/>
    <p:sldId id="769" r:id="rId20"/>
    <p:sldId id="294" r:id="rId21"/>
    <p:sldId id="298" r:id="rId22"/>
    <p:sldId id="770" r:id="rId23"/>
    <p:sldId id="299" r:id="rId24"/>
    <p:sldId id="771" r:id="rId25"/>
    <p:sldId id="77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6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1904F-EDE1-4093-822D-02362DFCDE58}" type="datetimeFigureOut">
              <a:rPr lang="nl-NL" smtClean="0"/>
              <a:t>20-10-2019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2CA80-67E8-4161-8A6F-BFC7C6CCF9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927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990C-A131-4198-B05B-B97153813F8B}" type="datetimeFigureOut">
              <a:rPr lang="nl-NL" smtClean="0"/>
              <a:t>20-10-2019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8733-1E60-497C-A1C8-2EF59AA7FA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8663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990C-A131-4198-B05B-B97153813F8B}" type="datetimeFigureOut">
              <a:rPr lang="nl-NL" smtClean="0"/>
              <a:t>20-10-2019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8733-1E60-497C-A1C8-2EF59AA7FA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412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990C-A131-4198-B05B-B97153813F8B}" type="datetimeFigureOut">
              <a:rPr lang="nl-NL" smtClean="0"/>
              <a:t>20-10-2019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8733-1E60-497C-A1C8-2EF59AA7FA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2361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990C-A131-4198-B05B-B97153813F8B}" type="datetimeFigureOut">
              <a:rPr lang="nl-NL" smtClean="0"/>
              <a:t>20-10-2019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8733-1E60-497C-A1C8-2EF59AA7FA35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8013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990C-A131-4198-B05B-B97153813F8B}" type="datetimeFigureOut">
              <a:rPr lang="nl-NL" smtClean="0"/>
              <a:t>20-10-2019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8733-1E60-497C-A1C8-2EF59AA7FA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2420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990C-A131-4198-B05B-B97153813F8B}" type="datetimeFigureOut">
              <a:rPr lang="nl-NL" smtClean="0"/>
              <a:t>20-10-2019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8733-1E60-497C-A1C8-2EF59AA7FA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9213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990C-A131-4198-B05B-B97153813F8B}" type="datetimeFigureOut">
              <a:rPr lang="nl-NL" smtClean="0"/>
              <a:t>20-10-2019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8733-1E60-497C-A1C8-2EF59AA7FA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0691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990C-A131-4198-B05B-B97153813F8B}" type="datetimeFigureOut">
              <a:rPr lang="nl-NL" smtClean="0"/>
              <a:t>20-10-2019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8733-1E60-497C-A1C8-2EF59AA7FA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4393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990C-A131-4198-B05B-B97153813F8B}" type="datetimeFigureOut">
              <a:rPr lang="nl-NL" smtClean="0"/>
              <a:t>20-10-2019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8733-1E60-497C-A1C8-2EF59AA7FA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8452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990C-A131-4198-B05B-B97153813F8B}" type="datetimeFigureOut">
              <a:rPr lang="nl-NL" smtClean="0"/>
              <a:t>20-10-2019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8733-1E60-497C-A1C8-2EF59AA7FA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868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990C-A131-4198-B05B-B97153813F8B}" type="datetimeFigureOut">
              <a:rPr lang="nl-NL" smtClean="0"/>
              <a:t>20-10-2019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8733-1E60-497C-A1C8-2EF59AA7FA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994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990C-A131-4198-B05B-B97153813F8B}" type="datetimeFigureOut">
              <a:rPr lang="nl-NL" smtClean="0"/>
              <a:t>20-10-2019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8733-1E60-497C-A1C8-2EF59AA7FA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084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990C-A131-4198-B05B-B97153813F8B}" type="datetimeFigureOut">
              <a:rPr lang="nl-NL" smtClean="0"/>
              <a:t>20-10-2019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8733-1E60-497C-A1C8-2EF59AA7FA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823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990C-A131-4198-B05B-B97153813F8B}" type="datetimeFigureOut">
              <a:rPr lang="nl-NL" smtClean="0"/>
              <a:t>20-10-2019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8733-1E60-497C-A1C8-2EF59AA7FA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526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990C-A131-4198-B05B-B97153813F8B}" type="datetimeFigureOut">
              <a:rPr lang="nl-NL" smtClean="0"/>
              <a:t>20-10-2019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8733-1E60-497C-A1C8-2EF59AA7FA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922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990C-A131-4198-B05B-B97153813F8B}" type="datetimeFigureOut">
              <a:rPr lang="nl-NL" smtClean="0"/>
              <a:t>20-10-2019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8733-1E60-497C-A1C8-2EF59AA7FA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7572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990C-A131-4198-B05B-B97153813F8B}" type="datetimeFigureOut">
              <a:rPr lang="nl-NL" smtClean="0"/>
              <a:t>20-10-2019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8733-1E60-497C-A1C8-2EF59AA7FA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241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8B9990C-A131-4198-B05B-B97153813F8B}" type="datetimeFigureOut">
              <a:rPr lang="nl-NL" smtClean="0"/>
              <a:t>20-10-2019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88733-1E60-497C-A1C8-2EF59AA7FA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0725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rtvandersloot.nl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g"/><Relationship Id="rId2" Type="http://schemas.openxmlformats.org/officeDocument/2006/relationships/hyperlink" Target="https://www.google.bg/url?sa=i&amp;rct=j&amp;q=&amp;esrc=s&amp;source=images&amp;cd=&amp;ved=2ahUKEwjSz9up5fDYAhVO26QKHeXVAOkQjRx6BAgAEAY&amp;url=https://commons.wikimedia.org/wiki/File:Panopticon.jpg&amp;psig=AOvVaw19a29yTxL60Vs_vc5NIiLf&amp;ust=151688987708703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es/url?sa=i&amp;rct=j&amp;q=&amp;esrc=s&amp;source=images&amp;cd=&amp;cad=rja&amp;uact=8&amp;ved=0ahUKEwiEmuruvrnYAhWE0RQKHbNLCAEQjRwIBw&amp;url=https://vimeo.com/219820643&amp;psig=AOvVaw13_LVOnXhBZacOpt2-TzzK&amp;ust=1514989735507603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s://www.google.es/url?sa=i&amp;rct=j&amp;q=&amp;esrc=s&amp;source=images&amp;cd=&amp;cad=rja&amp;uact=8&amp;ved=0ahUKEwjLipaE3LfYAhVEuRQKHYTiD0cQjRwIBw&amp;url=https://www.flickr.com/photos/dielis/8197950092&amp;psig=AOvVaw3iKpEm6CypUeaB9KIrJuid&amp;ust=151492887213986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nl/url?sa=i&amp;rct=j&amp;q=&amp;esrc=s&amp;source=images&amp;cd=&amp;cad=rja&amp;uact=8&amp;ved=0ahUKEwjL8J2OpcPYAhWBYlAKHdjLAQEQjRwIBw&amp;url=https://commons.wikimedia.org/wiki/File:National_Security_Agency_headquarters,_Fort_Meade,_Maryland.jpg&amp;psig=AOvVaw3VtQC0R-U5bzAGCt429PZr&amp;ust=1515326444757109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www.google.es/url?sa=i&amp;rct=j&amp;q=&amp;esrc=s&amp;source=images&amp;cd=&amp;cad=rja&amp;uact=8&amp;ved=0ahUKEwj3pIWClLnYAhWL7BQKHVmGCPIQjRwIBw&amp;url=https://commons.wikimedia.org/wiki/File:Criminaliteits_Anticipatie_Systeem.png&amp;psig=AOvVaw0VJ_pbNgZWVsrPCzJjWmy0&amp;ust=1514978262492366" TargetMode="Externa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s://www.sleepcycle.com/wp-content/uploads/2016/06/microphon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nl/url?sa=i&amp;rct=j&amp;q=&amp;esrc=s&amp;source=images&amp;cd=&amp;cad=rja&amp;uact=8&amp;ved=2ahUKEwjBuL6Npc7YAhXH4aQKHeV6AfgQjRx6BAgAEAY&amp;url=https://www.flickr.com/photos/smoothgroover22/15104006386&amp;psig=AOvVaw2thBt7CQzal3ogAw1rLX3e&amp;ust=1515704404925105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s://www.google.es/url?sa=i&amp;rct=j&amp;q=&amp;esrc=s&amp;source=images&amp;cd=&amp;cad=rja&amp;uact=8&amp;ved=0ahUKEwit_bach7zYAhVnB8AKHf6yCsgQjRwIBw&amp;url=https://pixabay.com/en/smart-home-home-technology-2769239/&amp;psig=AOvVaw0XnF-hT2EyH_iBkwK7M1rx&amp;ust=151507723896813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jpeg"/><Relationship Id="rId2" Type="http://schemas.openxmlformats.org/officeDocument/2006/relationships/hyperlink" Target="https://www.google.es/url?sa=i&amp;rct=j&amp;q=&amp;esrc=s&amp;source=images&amp;cd=&amp;cad=rja&amp;uact=8&amp;ved=0ahUKEwjN9OTGt7nYAhVFzRQKHV77CpcQjRwIBw&amp;url=https://commons.wikimedia.org/wiki/File:Graph_of_Martin-Quinn_Scores_of_Supreme_Court_Justices_1937-Now.png&amp;psig=AOvVaw0NpxEMoliwhY6R1MsNGNF1&amp;ust=151498781256134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nl/url?sa=i&amp;rct=j&amp;q=&amp;esrc=s&amp;source=images&amp;cd=&amp;cad=rja&amp;uact=8&amp;ved=0ahUKEwjs2qPK_OvZAhXDKewKHb4dCIMQjRwIBg&amp;url=https://technode.com/2017/08/23/chinas-social-credit-system-ai-driven-panopticon-or-fragmented-foundation-for-a-sincerity-culture/&amp;psig=AOvVaw2ZUgvSkuI_R3aTci3aF0bU&amp;ust=1521121959186213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s://www.google.es/url?sa=i&amp;rct=j&amp;q=&amp;esrc=s&amp;source=images&amp;cd=&amp;cad=rja&amp;uact=8&amp;ved=2ahUKEwieq9rkoMHYAhWKOxQKHeRQAkgQjRx6BAgAEAY&amp;url=https://commons.wikimedia.org/wiki/File:ASIMO_2nd-gen_model_dancing.jpg&amp;psig=AOvVaw3Kb4Lhp_HWDqFJgqbn_Vro&amp;ust=1515256567636855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CBD1E5-AA38-418A-9AD8-0966B130A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1354123"/>
          </a:xfrm>
        </p:spPr>
        <p:txBody>
          <a:bodyPr/>
          <a:lstStyle/>
          <a:p>
            <a:r>
              <a:rPr lang="nl-NL" sz="6600" dirty="0"/>
              <a:t>Privacy &amp; Big Data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714093F-EBB3-4441-A7D6-7CC13EE706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166220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Bart van der Sloot</a:t>
            </a:r>
          </a:p>
          <a:p>
            <a:r>
              <a:rPr lang="en-US" dirty="0"/>
              <a:t>Tilburg Institute for Law, Technology, and Society (TILT)</a:t>
            </a:r>
          </a:p>
          <a:p>
            <a:r>
              <a:rPr lang="en-US" dirty="0">
                <a:hlinkClick r:id="rId2"/>
              </a:rPr>
              <a:t>Www.bartvandersloot.nl</a:t>
            </a:r>
            <a:r>
              <a:rPr lang="en-US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721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63216-63A4-462E-9F85-41C3D9BE2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(2) Maatschappelijke gevolgen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09C772-FA3E-4DEE-901E-0D47A2219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Effectiviteit</a:t>
            </a:r>
          </a:p>
          <a:p>
            <a:pPr lvl="1"/>
            <a:r>
              <a:rPr lang="nl-NL" dirty="0"/>
              <a:t>Mass Surveillance</a:t>
            </a:r>
          </a:p>
          <a:p>
            <a:pPr lvl="1"/>
            <a:r>
              <a:rPr lang="nl-NL" dirty="0" err="1"/>
              <a:t>Predictive</a:t>
            </a:r>
            <a:r>
              <a:rPr lang="nl-NL" dirty="0"/>
              <a:t> </a:t>
            </a:r>
            <a:r>
              <a:rPr lang="nl-NL" dirty="0" err="1"/>
              <a:t>Policing</a:t>
            </a:r>
            <a:r>
              <a:rPr lang="nl-NL" dirty="0"/>
              <a:t>: </a:t>
            </a:r>
          </a:p>
          <a:p>
            <a:pPr lvl="1"/>
            <a:r>
              <a:rPr lang="nl-NL"/>
              <a:t>Belastingdienst: ‘</a:t>
            </a:r>
            <a:r>
              <a:rPr lang="nl-NL" dirty="0"/>
              <a:t>Uit analyse van de 42 projecten in de Investeringsagenda-projectportfolio blijkt dat 36% van de projecten de status ‘vertraagd’ of ‘geannuleerd’ heeft. Als we meer in detail kijken naar wijzigingen van planningsdata (ook van inmiddels afgeronde projecten), dan blijkt dat bijna 60% van de projecten vertraging heeft opgelopen of is geannuleerd.’</a:t>
            </a:r>
          </a:p>
          <a:p>
            <a:pPr lvl="1"/>
            <a:r>
              <a:rPr lang="nl-NL" dirty="0"/>
              <a:t>Reclames</a:t>
            </a:r>
          </a:p>
          <a:p>
            <a:pPr lvl="1"/>
            <a:r>
              <a:rPr lang="nl-NL" dirty="0"/>
              <a:t>Google </a:t>
            </a:r>
            <a:r>
              <a:rPr lang="nl-NL" dirty="0" err="1"/>
              <a:t>Flu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2714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AC92AF-7857-4B49-A5B1-F0940D981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08015"/>
            <a:ext cx="8946541" cy="50403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Gebrekkige analyse</a:t>
            </a:r>
          </a:p>
          <a:p>
            <a:r>
              <a:rPr lang="nl-NL" dirty="0"/>
              <a:t>de representativiteit van de data </a:t>
            </a:r>
          </a:p>
          <a:p>
            <a:r>
              <a:rPr lang="nl-NL" dirty="0"/>
              <a:t>Onderzoeksmethodologie</a:t>
            </a:r>
          </a:p>
          <a:p>
            <a:r>
              <a:rPr lang="nl-NL" dirty="0"/>
              <a:t>Wijze van vragen stellen &gt; open sources</a:t>
            </a:r>
          </a:p>
          <a:p>
            <a:r>
              <a:rPr lang="nl-NL" dirty="0"/>
              <a:t>Algoritmes zelf </a:t>
            </a:r>
            <a:r>
              <a:rPr lang="nl-NL" dirty="0" err="1"/>
              <a:t>gebiased</a:t>
            </a:r>
            <a:endParaRPr lang="nl-NL" dirty="0"/>
          </a:p>
          <a:p>
            <a:r>
              <a:rPr lang="nl-NL" dirty="0"/>
              <a:t>updaten van datasets</a:t>
            </a:r>
          </a:p>
          <a:p>
            <a:r>
              <a:rPr lang="nl-NL" dirty="0"/>
              <a:t>Bij veel databases ontbreken de zogenoemde meta-data </a:t>
            </a:r>
          </a:p>
          <a:p>
            <a:r>
              <a:rPr lang="nl-NL" dirty="0"/>
              <a:t>Categoriseren van data is niet neutraal</a:t>
            </a:r>
          </a:p>
          <a:p>
            <a:r>
              <a:rPr lang="nl-NL" dirty="0"/>
              <a:t>Dirty Data werkt niet</a:t>
            </a:r>
          </a:p>
          <a:p>
            <a:r>
              <a:rPr lang="nl-NL" dirty="0"/>
              <a:t>Statische correlaties zijn geen causale verbanden</a:t>
            </a:r>
          </a:p>
          <a:p>
            <a:r>
              <a:rPr lang="nl-NL" dirty="0"/>
              <a:t>Falsificatie ontbreekt</a:t>
            </a:r>
          </a:p>
        </p:txBody>
      </p:sp>
    </p:spTree>
    <p:extLst>
      <p:ext uri="{BB962C8B-B14F-4D97-AF65-F5344CB8AC3E}">
        <p14:creationId xmlns:p14="http://schemas.microsoft.com/office/powerpoint/2010/main" val="4016482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AD1D0C-DF79-4B66-989C-0E157511E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 descr="Afbeeldingsresultaat voor panopticon">
            <a:hlinkClick r:id="rId2" tgtFrame="&quot;_blank&quot;"/>
            <a:extLst>
              <a:ext uri="{FF2B5EF4-FFF2-40B4-BE49-F238E27FC236}">
                <a16:creationId xmlns:a16="http://schemas.microsoft.com/office/drawing/2014/main" id="{3140395F-F17A-477C-B45C-50EC39A1F2F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9" y="452718"/>
            <a:ext cx="5184365" cy="2477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AB29CE1-EB78-4EA0-8ACE-209D5DEA46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986" y="418164"/>
            <a:ext cx="4707309" cy="2640507"/>
          </a:xfrm>
          <a:prstGeom prst="rect">
            <a:avLst/>
          </a:prstGeom>
        </p:spPr>
      </p:pic>
      <p:pic>
        <p:nvPicPr>
          <p:cNvPr id="10" name="Tijdelijke aanduiding voor inhoud 4">
            <a:extLst>
              <a:ext uri="{FF2B5EF4-FFF2-40B4-BE49-F238E27FC236}">
                <a16:creationId xmlns:a16="http://schemas.microsoft.com/office/drawing/2014/main" id="{4B80F570-429F-4D2B-A901-2AD34E57F3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" y="3209025"/>
            <a:ext cx="5257801" cy="2082089"/>
          </a:xfrm>
          <a:prstGeom prst="rect">
            <a:avLst/>
          </a:prstGeom>
        </p:spPr>
      </p:pic>
      <p:pic>
        <p:nvPicPr>
          <p:cNvPr id="11" name="Tijdelijke aanduiding voor inhoud 4">
            <a:extLst>
              <a:ext uri="{FF2B5EF4-FFF2-40B4-BE49-F238E27FC236}">
                <a16:creationId xmlns:a16="http://schemas.microsoft.com/office/drawing/2014/main" id="{CBC621B4-8E8B-41B6-A732-50A0887C17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986" y="3172513"/>
            <a:ext cx="2320592" cy="3531520"/>
          </a:xfrm>
          <a:prstGeom prst="rect">
            <a:avLst/>
          </a:prstGeom>
        </p:spPr>
      </p:pic>
      <p:pic>
        <p:nvPicPr>
          <p:cNvPr id="13" name="Tijdelijke aanduiding voor inhoud 4">
            <a:extLst>
              <a:ext uri="{FF2B5EF4-FFF2-40B4-BE49-F238E27FC236}">
                <a16:creationId xmlns:a16="http://schemas.microsoft.com/office/drawing/2014/main" id="{5E611DD3-0D46-4360-B364-6B72061ECA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114" y="3172513"/>
            <a:ext cx="2214341" cy="334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89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AEE21AD-CC41-47A8-AEA9-F6C08922AE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91" y="266826"/>
            <a:ext cx="3333750" cy="2762250"/>
          </a:xfr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ABF5A8D-6EA2-49E0-B818-657D5280A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35" y="219201"/>
            <a:ext cx="2409825" cy="28575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771444E-079B-4D77-A117-CE11538EE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524" y="2809874"/>
            <a:ext cx="5105233" cy="3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64336B5-5437-4A80-AF2E-7D7A1B071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40" y="267381"/>
            <a:ext cx="5591860" cy="4195762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5743B30-6012-416D-9CBB-99469B91D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971" y="302884"/>
            <a:ext cx="4672693" cy="610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39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6D549D-3587-4796-A3B5-3A283C1C7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(3) De AVG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ED2329-9252-450C-915A-8A60A0633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Tien misverstanden</a:t>
            </a:r>
          </a:p>
          <a:p>
            <a:r>
              <a:rPr lang="nl-NL" b="1" dirty="0"/>
              <a:t>1. De AVG heeft ten doel gegevensverwerking te beperken</a:t>
            </a:r>
          </a:p>
          <a:p>
            <a:r>
              <a:rPr lang="nl-NL" b="1" dirty="0"/>
              <a:t>2. De AVG is gecompliceerd</a:t>
            </a:r>
          </a:p>
          <a:p>
            <a:r>
              <a:rPr lang="nl-NL" b="1" dirty="0"/>
              <a:t>3. De AVG stelt nieuwe regels en verplichtingen</a:t>
            </a:r>
          </a:p>
          <a:p>
            <a:r>
              <a:rPr lang="nl-NL" b="1" dirty="0"/>
              <a:t>4. De AVG draait om geïnformeerde toestemming</a:t>
            </a:r>
          </a:p>
          <a:p>
            <a:r>
              <a:rPr lang="nl-NL" b="1" dirty="0"/>
              <a:t>5. De AVG is niet van toepassing, want de data </a:t>
            </a:r>
            <a:r>
              <a:rPr lang="nl-NL" b="1" dirty="0" err="1"/>
              <a:t>zĳ</a:t>
            </a:r>
            <a:r>
              <a:rPr lang="nl-NL" b="1" dirty="0"/>
              <a:t> n </a:t>
            </a:r>
            <a:r>
              <a:rPr lang="nl-NL" b="1" dirty="0" err="1"/>
              <a:t>geencrypteerd</a:t>
            </a:r>
            <a:endParaRPr lang="nl-NL" b="1" dirty="0"/>
          </a:p>
          <a:p>
            <a:r>
              <a:rPr lang="nl-NL" b="1" dirty="0"/>
              <a:t>6. De AVG was al achterhaald toen die werd aangenomen</a:t>
            </a:r>
          </a:p>
          <a:p>
            <a:r>
              <a:rPr lang="nl-NL" b="1" dirty="0"/>
              <a:t>7. De AVG remt de economisch groei</a:t>
            </a:r>
          </a:p>
          <a:p>
            <a:r>
              <a:rPr lang="nl-NL" b="1" dirty="0"/>
              <a:t>8. De AVG legt een </a:t>
            </a:r>
            <a:r>
              <a:rPr lang="nl-NL" b="1" dirty="0" err="1"/>
              <a:t>onredelĳke</a:t>
            </a:r>
            <a:r>
              <a:rPr lang="nl-NL" b="1" dirty="0"/>
              <a:t> last op het MKB</a:t>
            </a:r>
          </a:p>
          <a:p>
            <a:r>
              <a:rPr lang="nl-NL" b="1" dirty="0"/>
              <a:t>9. Een schending van de AVG leidt tot enorme boetes</a:t>
            </a:r>
          </a:p>
          <a:p>
            <a:r>
              <a:rPr lang="nl-NL" b="1" dirty="0"/>
              <a:t>10. Gegevensbescherming valt onder het recht op privacy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0415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250" y="410774"/>
            <a:ext cx="9773016" cy="1400530"/>
          </a:xfrm>
        </p:spPr>
        <p:txBody>
          <a:bodyPr/>
          <a:lstStyle/>
          <a:p>
            <a:r>
              <a:rPr lang="nl-NL" dirty="0"/>
              <a:t>Wanneer is de AVG van toepassing?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283" y="1510018"/>
            <a:ext cx="11073467" cy="5050172"/>
          </a:xfrm>
        </p:spPr>
        <p:txBody>
          <a:bodyPr>
            <a:normAutofit/>
          </a:bodyPr>
          <a:lstStyle/>
          <a:p>
            <a:r>
              <a:rPr lang="nl-NL" sz="2400" dirty="0"/>
              <a:t>1) persoonsgegevens</a:t>
            </a:r>
          </a:p>
          <a:p>
            <a:r>
              <a:rPr lang="nl-NL" sz="2400" dirty="0"/>
              <a:t>2) verwerking</a:t>
            </a:r>
          </a:p>
          <a:p>
            <a:r>
              <a:rPr lang="nl-NL" sz="2400" dirty="0"/>
              <a:t>3) verantwoordelijke</a:t>
            </a:r>
          </a:p>
          <a:p>
            <a:r>
              <a:rPr lang="nl-NL" sz="2400" dirty="0"/>
              <a:t>4) verantwoordelijke is gevestigd in de EU of verwerkt gegevens over EU burgers </a:t>
            </a:r>
          </a:p>
          <a:p>
            <a:r>
              <a:rPr lang="nl-NL" sz="2400" dirty="0"/>
              <a:t>5) Uitzonderingen </a:t>
            </a:r>
          </a:p>
          <a:p>
            <a:pPr lvl="1"/>
            <a:r>
              <a:rPr lang="nl-NL" sz="2000" dirty="0"/>
              <a:t>Absolute uitzonderingen: persoonlijke doeleinden, inlichtingendiensten</a:t>
            </a:r>
          </a:p>
          <a:p>
            <a:pPr lvl="1"/>
            <a:r>
              <a:rPr lang="nl-NL" sz="2000" dirty="0"/>
              <a:t>Gedeeltelijke uitzonderingen: vrijheid van meningsuiting, wetenschappelijk onderzoek, open overheid</a:t>
            </a:r>
          </a:p>
          <a:p>
            <a:pPr lvl="1"/>
            <a:r>
              <a:rPr lang="nl-NL" sz="2000" dirty="0"/>
              <a:t>Andere EU wetgeving: politie en justitie, EU instanties</a:t>
            </a:r>
          </a:p>
        </p:txBody>
      </p:sp>
    </p:spTree>
    <p:extLst>
      <p:ext uri="{BB962C8B-B14F-4D97-AF65-F5344CB8AC3E}">
        <p14:creationId xmlns:p14="http://schemas.microsoft.com/office/powerpoint/2010/main" val="3335084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07CECF-E079-44E3-B7B3-5C5F77F36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(3) De AVG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B3127A-F070-4B06-8970-006F0A21D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De AVG in een notendop:</a:t>
            </a:r>
          </a:p>
          <a:p>
            <a:r>
              <a:rPr lang="nl-NL" dirty="0"/>
              <a:t>1. Rechtmatig</a:t>
            </a:r>
          </a:p>
          <a:p>
            <a:r>
              <a:rPr lang="nl" dirty="0"/>
              <a:t>2. Behoorlĳk</a:t>
            </a:r>
          </a:p>
          <a:p>
            <a:r>
              <a:rPr lang="nl" dirty="0"/>
              <a:t>3. Doelspecifĳicatie</a:t>
            </a:r>
          </a:p>
          <a:p>
            <a:r>
              <a:rPr lang="nl-NL" dirty="0"/>
              <a:t>4. Doelbinding</a:t>
            </a:r>
          </a:p>
          <a:p>
            <a:r>
              <a:rPr lang="nl-NL" dirty="0"/>
              <a:t>5. Dataminimalisatie</a:t>
            </a:r>
          </a:p>
          <a:p>
            <a:r>
              <a:rPr lang="nl-NL" dirty="0"/>
              <a:t>6. Correct en up-to-date</a:t>
            </a:r>
          </a:p>
          <a:p>
            <a:r>
              <a:rPr lang="nl-NL" dirty="0"/>
              <a:t>7. Opslagbeperking</a:t>
            </a:r>
          </a:p>
          <a:p>
            <a:r>
              <a:rPr lang="nl-NL" dirty="0"/>
              <a:t>8. Organisatorische veiligheid</a:t>
            </a:r>
          </a:p>
          <a:p>
            <a:r>
              <a:rPr lang="nl-NL" dirty="0"/>
              <a:t>9. Technologische veiligheid</a:t>
            </a:r>
          </a:p>
          <a:p>
            <a:r>
              <a:rPr lang="nl-NL" dirty="0"/>
              <a:t>10. Transparantie</a:t>
            </a:r>
          </a:p>
        </p:txBody>
      </p:sp>
    </p:spTree>
    <p:extLst>
      <p:ext uri="{BB962C8B-B14F-4D97-AF65-F5344CB8AC3E}">
        <p14:creationId xmlns:p14="http://schemas.microsoft.com/office/powerpoint/2010/main" val="2063872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8E9B7-F119-4A82-97EF-2B95865FF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(4) Big Data en AVG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BD7F46-7DDA-415A-BE0B-725B5EFBC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Doel</a:t>
            </a:r>
          </a:p>
          <a:p>
            <a:r>
              <a:rPr lang="nl-NL" dirty="0"/>
              <a:t>Doelbinding</a:t>
            </a:r>
          </a:p>
          <a:p>
            <a:r>
              <a:rPr lang="nl-NL" dirty="0"/>
              <a:t>Data minimalisatie</a:t>
            </a:r>
          </a:p>
          <a:p>
            <a:r>
              <a:rPr lang="nl-NL" dirty="0"/>
              <a:t>Opslagbeperking</a:t>
            </a:r>
          </a:p>
          <a:p>
            <a:r>
              <a:rPr lang="nl-NL" dirty="0"/>
              <a:t>Veiligheid en vertrouwelijkheid</a:t>
            </a:r>
          </a:p>
          <a:p>
            <a:r>
              <a:rPr lang="nl-NL" dirty="0"/>
              <a:t>Data correct en up </a:t>
            </a:r>
            <a:r>
              <a:rPr lang="nl-NL" dirty="0" err="1"/>
              <a:t>to</a:t>
            </a:r>
            <a:r>
              <a:rPr lang="nl-NL" dirty="0"/>
              <a:t> date</a:t>
            </a:r>
          </a:p>
          <a:p>
            <a:r>
              <a:rPr lang="nl-NL" dirty="0"/>
              <a:t>Transparantie</a:t>
            </a:r>
          </a:p>
          <a:p>
            <a:r>
              <a:rPr lang="nl-NL" dirty="0"/>
              <a:t>Individuele rechten</a:t>
            </a:r>
          </a:p>
          <a:p>
            <a:r>
              <a:rPr lang="nl-NL"/>
              <a:t>Persoonsgegevens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4685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91676E-48B5-42EF-BFFF-E266D7315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(5) Discussie en debat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87A441-BDFB-4866-BB37-AAFD873FD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246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DB27C9-95BD-4D93-A4D2-73735E711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Overzicht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774413-57F1-4844-B554-C438CC98F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(1) Big Data</a:t>
            </a:r>
          </a:p>
          <a:p>
            <a:r>
              <a:rPr lang="nl-NL" dirty="0"/>
              <a:t>(2) Maatschappelijke gevolgen</a:t>
            </a:r>
          </a:p>
          <a:p>
            <a:r>
              <a:rPr lang="nl-NL" dirty="0"/>
              <a:t>(3) AVG</a:t>
            </a:r>
          </a:p>
          <a:p>
            <a:r>
              <a:rPr lang="nl-NL" dirty="0"/>
              <a:t>(4) Big Data en de AVG</a:t>
            </a:r>
          </a:p>
        </p:txBody>
      </p:sp>
    </p:spTree>
    <p:extLst>
      <p:ext uri="{BB962C8B-B14F-4D97-AF65-F5344CB8AC3E}">
        <p14:creationId xmlns:p14="http://schemas.microsoft.com/office/powerpoint/2010/main" val="3202400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Mag </a:t>
            </a: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/>
              <a:t>televisieprogramma</a:t>
            </a:r>
            <a:r>
              <a:rPr lang="en-US" sz="2800" dirty="0"/>
              <a:t> </a:t>
            </a:r>
            <a:r>
              <a:rPr lang="en-US" sz="2800" dirty="0" err="1"/>
              <a:t>een</a:t>
            </a:r>
            <a:r>
              <a:rPr lang="en-US" sz="2800" dirty="0"/>
              <a:t> date van </a:t>
            </a: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/>
              <a:t>Nederlandse</a:t>
            </a:r>
            <a:r>
              <a:rPr lang="en-US" sz="2800" dirty="0"/>
              <a:t> </a:t>
            </a:r>
            <a:r>
              <a:rPr lang="en-US" sz="2800" dirty="0" err="1"/>
              <a:t>burgemeester</a:t>
            </a:r>
            <a:r>
              <a:rPr lang="en-US" sz="2800" dirty="0"/>
              <a:t> </a:t>
            </a:r>
            <a:r>
              <a:rPr lang="en-US" sz="2800" dirty="0" err="1"/>
              <a:t>opnemen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uitzenden</a:t>
            </a:r>
            <a:r>
              <a:rPr lang="en-US" sz="2800" dirty="0"/>
              <a:t>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2514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562" y="2622612"/>
            <a:ext cx="4390641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999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6E5993-24D4-4D8E-BE46-426CB4479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111" y="2528261"/>
            <a:ext cx="9404723" cy="1400530"/>
          </a:xfrm>
        </p:spPr>
        <p:txBody>
          <a:bodyPr/>
          <a:lstStyle/>
          <a:p>
            <a:r>
              <a:rPr lang="nl-NL" dirty="0"/>
              <a:t>Privacy is dead, get over </a:t>
            </a:r>
            <a:r>
              <a:rPr lang="nl-NL" dirty="0" err="1"/>
              <a:t>it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2187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F4301A-D7AD-4A36-86A6-29DC5F0F8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170" y="1576842"/>
            <a:ext cx="9773016" cy="2768654"/>
          </a:xfrm>
        </p:spPr>
        <p:txBody>
          <a:bodyPr/>
          <a:lstStyle/>
          <a:p>
            <a:r>
              <a:rPr lang="nl-NL" dirty="0"/>
              <a:t>Mag een universitair sportcentrum facial </a:t>
            </a:r>
            <a:r>
              <a:rPr lang="nl-NL" dirty="0" err="1"/>
              <a:t>recognition</a:t>
            </a:r>
            <a:r>
              <a:rPr lang="nl-NL" dirty="0"/>
              <a:t> gebruiken voor de toegang tot het sportcentrum?</a:t>
            </a:r>
          </a:p>
        </p:txBody>
      </p:sp>
    </p:spTree>
    <p:extLst>
      <p:ext uri="{BB962C8B-B14F-4D97-AF65-F5344CB8AC3E}">
        <p14:creationId xmlns:p14="http://schemas.microsoft.com/office/powerpoint/2010/main" val="2929952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F82B8B-BABB-433F-A5FB-86E21DB85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044" y="478563"/>
            <a:ext cx="9613861" cy="372139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ouder</a:t>
            </a:r>
            <a:r>
              <a:rPr lang="en-US" dirty="0"/>
              <a:t> </a:t>
            </a:r>
            <a:r>
              <a:rPr lang="en-US" dirty="0" err="1"/>
              <a:t>vermoedt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kind </a:t>
            </a:r>
            <a:r>
              <a:rPr lang="en-US" dirty="0" err="1"/>
              <a:t>aan</a:t>
            </a:r>
            <a:r>
              <a:rPr lang="en-US" dirty="0"/>
              <a:t> de drugs is. Mag </a:t>
            </a:r>
            <a:r>
              <a:rPr lang="en-US" dirty="0" err="1"/>
              <a:t>hij</a:t>
            </a:r>
            <a:r>
              <a:rPr lang="en-US" dirty="0"/>
              <a:t> de </a:t>
            </a:r>
            <a:r>
              <a:rPr lang="en-US" dirty="0" err="1"/>
              <a:t>kamer</a:t>
            </a:r>
            <a:r>
              <a:rPr lang="en-US" dirty="0"/>
              <a:t> </a:t>
            </a:r>
            <a:r>
              <a:rPr lang="en-US" dirty="0" err="1"/>
              <a:t>doorzoeken</a:t>
            </a:r>
            <a:r>
              <a:rPr lang="en-US" dirty="0"/>
              <a:t>, </a:t>
            </a:r>
            <a:r>
              <a:rPr lang="en-US" dirty="0" err="1"/>
              <a:t>zijn</a:t>
            </a:r>
            <a:r>
              <a:rPr lang="en-US" dirty="0"/>
              <a:t> e-mails </a:t>
            </a:r>
            <a:r>
              <a:rPr lang="en-US" dirty="0" err="1"/>
              <a:t>lezen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tracking device </a:t>
            </a:r>
            <a:r>
              <a:rPr lang="en-US" dirty="0" err="1"/>
              <a:t>plaatsen</a:t>
            </a:r>
            <a:r>
              <a:rPr lang="en-US" dirty="0"/>
              <a:t>?</a:t>
            </a:r>
            <a:br>
              <a:rPr lang="en-US" dirty="0"/>
            </a:br>
            <a:br>
              <a:rPr lang="en-US" sz="1000" dirty="0"/>
            </a:br>
            <a:br>
              <a:rPr lang="en-US" dirty="0"/>
            </a:br>
            <a:endParaRPr lang="nl-NL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498DD7D-FCFD-4462-A069-E6BCD681AC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785" y="3287955"/>
            <a:ext cx="60483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379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A37F57-CD0A-42F2-9025-897B24689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729" y="1585231"/>
            <a:ext cx="9404723" cy="1400530"/>
          </a:xfrm>
        </p:spPr>
        <p:txBody>
          <a:bodyPr/>
          <a:lstStyle/>
          <a:p>
            <a:r>
              <a:rPr lang="nl-NL" dirty="0"/>
              <a:t>Mag een onderwijsinstelling studenten monitoren in hun digitale leeromgeving om hun leerprestaties bij te houden?</a:t>
            </a:r>
          </a:p>
        </p:txBody>
      </p:sp>
    </p:spTree>
    <p:extLst>
      <p:ext uri="{BB962C8B-B14F-4D97-AF65-F5344CB8AC3E}">
        <p14:creationId xmlns:p14="http://schemas.microsoft.com/office/powerpoint/2010/main" val="2863577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74F40C-FF31-434D-B8B6-A63A38AFF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788" y="1308396"/>
            <a:ext cx="9404723" cy="1400530"/>
          </a:xfrm>
        </p:spPr>
        <p:txBody>
          <a:bodyPr/>
          <a:lstStyle/>
          <a:p>
            <a:r>
              <a:rPr lang="nl-NL" dirty="0"/>
              <a:t>Mag een webshop gegevens bijhouden over klanten, klantprofielen maken en deze profielen verrijken met openbare data?</a:t>
            </a:r>
          </a:p>
        </p:txBody>
      </p:sp>
    </p:spTree>
    <p:extLst>
      <p:ext uri="{BB962C8B-B14F-4D97-AF65-F5344CB8AC3E}">
        <p14:creationId xmlns:p14="http://schemas.microsoft.com/office/powerpoint/2010/main" val="2104474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91F3E8-B306-4FA3-820B-4A4E0B545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(1) Big Data</a:t>
            </a:r>
          </a:p>
        </p:txBody>
      </p:sp>
      <p:pic>
        <p:nvPicPr>
          <p:cNvPr id="4" name="Tijdelijke aanduiding voor inhoud 3" descr="Afbeeldingsresultaat voor stratumseind">
            <a:hlinkClick r:id="rId2" tgtFrame="&quot;_blank&quot;"/>
            <a:extLst>
              <a:ext uri="{FF2B5EF4-FFF2-40B4-BE49-F238E27FC236}">
                <a16:creationId xmlns:a16="http://schemas.microsoft.com/office/drawing/2014/main" id="{312A266E-4CD3-404B-89B3-6E4D1234871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98" y="1433458"/>
            <a:ext cx="4472252" cy="235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Afbeeldingsresultaat voor predictive policing">
            <a:hlinkClick r:id="rId4" tgtFrame="&quot;_blank&quot;"/>
            <a:extLst>
              <a:ext uri="{FF2B5EF4-FFF2-40B4-BE49-F238E27FC236}">
                <a16:creationId xmlns:a16="http://schemas.microsoft.com/office/drawing/2014/main" id="{BAA7D789-42BE-410C-95EE-02E764C3722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823" y="1336445"/>
            <a:ext cx="4213838" cy="2205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Afbeeldingsresultaat voor nsa">
            <a:hlinkClick r:id="rId6" tgtFrame="&quot;_blank&quot;"/>
            <a:extLst>
              <a:ext uri="{FF2B5EF4-FFF2-40B4-BE49-F238E27FC236}">
                <a16:creationId xmlns:a16="http://schemas.microsoft.com/office/drawing/2014/main" id="{A26B0637-D846-4D0C-B27F-3EB37662937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98" y="3972431"/>
            <a:ext cx="3591814" cy="2432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Afbeeldingsresultaat voor data advertising">
            <a:hlinkClick r:id="rId8" tgtFrame="&quot;_blank&quot;"/>
            <a:extLst>
              <a:ext uri="{FF2B5EF4-FFF2-40B4-BE49-F238E27FC236}">
                <a16:creationId xmlns:a16="http://schemas.microsoft.com/office/drawing/2014/main" id="{EEBAC6A0-A710-417A-8635-B1F476173DEF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823" y="3972431"/>
            <a:ext cx="4795295" cy="2611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0309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https://www.sleepcycle.com/wp-content/uploads/2016/06/microphone.jpg">
            <a:hlinkClick r:id="rId2"/>
            <a:extLst>
              <a:ext uri="{FF2B5EF4-FFF2-40B4-BE49-F238E27FC236}">
                <a16:creationId xmlns:a16="http://schemas.microsoft.com/office/drawing/2014/main" id="{6AE42912-CE44-4ED4-A7FE-D5F13B2BED2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85" y="299313"/>
            <a:ext cx="2734666" cy="339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Afbeeldingsresultaat voor smart home">
            <a:hlinkClick r:id="rId4" tgtFrame="&quot;_blank&quot;"/>
            <a:extLst>
              <a:ext uri="{FF2B5EF4-FFF2-40B4-BE49-F238E27FC236}">
                <a16:creationId xmlns:a16="http://schemas.microsoft.com/office/drawing/2014/main" id="{73FC03DD-53AA-4787-91DD-AD1CD4355EF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00" y="3566631"/>
            <a:ext cx="8642500" cy="299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Afbeeldingsresultaat voor self driving car">
            <a:hlinkClick r:id="rId6" tgtFrame="&quot;_blank&quot;"/>
            <a:extLst>
              <a:ext uri="{FF2B5EF4-FFF2-40B4-BE49-F238E27FC236}">
                <a16:creationId xmlns:a16="http://schemas.microsoft.com/office/drawing/2014/main" id="{C80E2994-37C7-4483-8C26-7436B41AE61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749" y="218893"/>
            <a:ext cx="5163755" cy="32101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7986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sresultaat voor court data">
            <a:hlinkClick r:id="rId2" tgtFrame="&quot;_blank&quot;"/>
            <a:extLst>
              <a:ext uri="{FF2B5EF4-FFF2-40B4-BE49-F238E27FC236}">
                <a16:creationId xmlns:a16="http://schemas.microsoft.com/office/drawing/2014/main" id="{05BFCC48-A823-42D1-BB7A-275913BFEA9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42" y="568064"/>
            <a:ext cx="4225483" cy="2794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Afbeeldingsresultaat voor robot healthcare">
            <a:hlinkClick r:id="rId4" tgtFrame="&quot;_blank&quot;"/>
            <a:extLst>
              <a:ext uri="{FF2B5EF4-FFF2-40B4-BE49-F238E27FC236}">
                <a16:creationId xmlns:a16="http://schemas.microsoft.com/office/drawing/2014/main" id="{D044CB26-196B-42E1-B112-90BA4D65EC1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391" y="1013267"/>
            <a:ext cx="4752015" cy="4698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 descr="Afbeeldingsresultaat voor social credit score">
            <a:hlinkClick r:id="rId6" tgtFrame="&quot;_blank&quot;"/>
            <a:extLst>
              <a:ext uri="{FF2B5EF4-FFF2-40B4-BE49-F238E27FC236}">
                <a16:creationId xmlns:a16="http://schemas.microsoft.com/office/drawing/2014/main" id="{793FD0C9-624C-4CE5-876E-97655870C0C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43" y="3404780"/>
            <a:ext cx="4444558" cy="2643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117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56A0E2-5761-4DD0-8351-EA3EA6961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2E2956C-145D-4743-AB2F-72C6C811F6C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607077"/>
            <a:ext cx="9404723" cy="5307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0171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BE5D86-59A5-4575-9964-9534A8D3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Koepelterm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86AFEA-37C7-4BFC-9854-9B1F311BC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31090"/>
            <a:ext cx="8946541" cy="4917310"/>
          </a:xfrm>
        </p:spPr>
        <p:txBody>
          <a:bodyPr/>
          <a:lstStyle/>
          <a:p>
            <a:r>
              <a:rPr lang="nl-NL" dirty="0"/>
              <a:t>‘Open Data’, </a:t>
            </a:r>
          </a:p>
          <a:p>
            <a:r>
              <a:rPr lang="nl-NL" dirty="0"/>
              <a:t>‘Hergebruik’, </a:t>
            </a:r>
          </a:p>
          <a:p>
            <a:r>
              <a:rPr lang="nl-NL" dirty="0"/>
              <a:t>‘Internet der Dingen’, </a:t>
            </a:r>
          </a:p>
          <a:p>
            <a:r>
              <a:rPr lang="nl-NL" dirty="0"/>
              <a:t>‘Slimme Toepassingen’, </a:t>
            </a:r>
          </a:p>
          <a:p>
            <a:r>
              <a:rPr lang="nl-NL" dirty="0"/>
              <a:t>‘Profileren’, </a:t>
            </a:r>
          </a:p>
          <a:p>
            <a:r>
              <a:rPr lang="nl-NL" dirty="0"/>
              <a:t>‘Algoritmes’ </a:t>
            </a:r>
          </a:p>
          <a:p>
            <a:r>
              <a:rPr lang="nl-NL" dirty="0"/>
              <a:t>‘Cloud Computing’</a:t>
            </a:r>
          </a:p>
          <a:p>
            <a:r>
              <a:rPr lang="nl-NL" dirty="0"/>
              <a:t>Machine </a:t>
            </a:r>
            <a:r>
              <a:rPr lang="nl-NL" dirty="0" err="1"/>
              <a:t>learning</a:t>
            </a:r>
            <a:r>
              <a:rPr lang="nl-NL" dirty="0"/>
              <a:t> </a:t>
            </a:r>
          </a:p>
          <a:p>
            <a:r>
              <a:rPr lang="nl-NL" dirty="0" err="1"/>
              <a:t>Datafication</a:t>
            </a:r>
            <a:endParaRPr lang="nl-NL" dirty="0"/>
          </a:p>
          <a:p>
            <a:r>
              <a:rPr lang="nl-NL" dirty="0" err="1"/>
              <a:t>Commodification</a:t>
            </a:r>
            <a:endParaRPr lang="nl-NL" dirty="0"/>
          </a:p>
          <a:p>
            <a:r>
              <a:rPr lang="nl-NL" dirty="0" err="1"/>
              <a:t>Securitisation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8740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D5366A-8AB6-4BAB-858D-4B9A6D65E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Drie fases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DDCA87-8C0A-453D-8C34-2E0AB1FEA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Verzamelen: in de eerste fase worden gegevens verzameld uit verschillende bronnen en vervolgens opslagen, al dan niet in de </a:t>
            </a:r>
            <a:r>
              <a:rPr lang="nl-NL" dirty="0" err="1"/>
              <a:t>cloud</a:t>
            </a:r>
            <a:r>
              <a:rPr lang="nl-NL" dirty="0"/>
              <a:t>.</a:t>
            </a:r>
          </a:p>
          <a:p>
            <a:pPr lvl="0"/>
            <a:r>
              <a:rPr lang="nl-NL" dirty="0"/>
              <a:t>Analyseren: in de tweede fase worden de verzamelde gegevens gecategoriseerd, geanalyseerd, bijvoorbeeld door middel van slimme algoritmes, en vervolgens in patronen of profielen gegoten.</a:t>
            </a:r>
          </a:p>
          <a:p>
            <a:pPr lvl="0"/>
            <a:r>
              <a:rPr lang="nl-NL" dirty="0"/>
              <a:t>Gebruik: in de derde fase worden de algemene profielen, verbanden en patronen gebruikt voor het maken van beslissingen en keuzes.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1741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BCB37A-B21D-41AE-A803-EAEC42206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Tien adagia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1003F2-B20E-4E90-A4A3-550FF1E2F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689" y="1400537"/>
            <a:ext cx="11458935" cy="5092859"/>
          </a:xfrm>
        </p:spPr>
        <p:txBody>
          <a:bodyPr>
            <a:normAutofit/>
          </a:bodyPr>
          <a:lstStyle/>
          <a:p>
            <a:pPr lvl="0"/>
            <a:r>
              <a:rPr lang="nl-NL" u="sng" dirty="0"/>
              <a:t>The more, </a:t>
            </a:r>
            <a:r>
              <a:rPr lang="nl-NL" u="sng" dirty="0" err="1"/>
              <a:t>the</a:t>
            </a:r>
            <a:r>
              <a:rPr lang="nl-NL" u="sng" dirty="0"/>
              <a:t> </a:t>
            </a:r>
            <a:r>
              <a:rPr lang="nl-NL" u="sng" dirty="0" err="1"/>
              <a:t>merrier</a:t>
            </a:r>
            <a:r>
              <a:rPr lang="nl-NL" u="sng" dirty="0"/>
              <a:t>:</a:t>
            </a:r>
            <a:r>
              <a:rPr lang="nl-NL" dirty="0"/>
              <a:t> </a:t>
            </a:r>
          </a:p>
          <a:p>
            <a:pPr lvl="0"/>
            <a:r>
              <a:rPr lang="nl-NL" u="sng" dirty="0" err="1"/>
              <a:t>Quantity</a:t>
            </a:r>
            <a:r>
              <a:rPr lang="nl-NL" u="sng" dirty="0"/>
              <a:t> over </a:t>
            </a:r>
            <a:r>
              <a:rPr lang="nl-NL" u="sng" dirty="0" err="1"/>
              <a:t>quality</a:t>
            </a:r>
            <a:r>
              <a:rPr lang="nl-NL" u="sng" dirty="0"/>
              <a:t>:</a:t>
            </a:r>
            <a:r>
              <a:rPr lang="nl-NL" dirty="0"/>
              <a:t> </a:t>
            </a:r>
          </a:p>
          <a:p>
            <a:pPr lvl="0"/>
            <a:r>
              <a:rPr lang="nl-NL" u="sng" dirty="0"/>
              <a:t>Dirty data is hot:</a:t>
            </a:r>
            <a:r>
              <a:rPr lang="nl-NL" dirty="0"/>
              <a:t> </a:t>
            </a:r>
          </a:p>
          <a:p>
            <a:pPr lvl="0"/>
            <a:r>
              <a:rPr lang="nl-NL" u="sng" dirty="0"/>
              <a:t>Old data is new data:</a:t>
            </a:r>
            <a:r>
              <a:rPr lang="nl-NL" dirty="0"/>
              <a:t> </a:t>
            </a:r>
          </a:p>
          <a:p>
            <a:pPr lvl="0"/>
            <a:r>
              <a:rPr lang="nl-NL" u="sng" dirty="0" err="1"/>
              <a:t>Gathering</a:t>
            </a:r>
            <a:r>
              <a:rPr lang="nl-NL" u="sng" dirty="0"/>
              <a:t> data is </a:t>
            </a:r>
            <a:r>
              <a:rPr lang="nl-NL" u="sng" dirty="0" err="1"/>
              <a:t>cheap</a:t>
            </a:r>
            <a:r>
              <a:rPr lang="nl-NL" u="sng" dirty="0"/>
              <a:t>, storing is </a:t>
            </a:r>
            <a:r>
              <a:rPr lang="nl-NL" u="sng" dirty="0" err="1"/>
              <a:t>cheaper</a:t>
            </a:r>
            <a:r>
              <a:rPr lang="nl-NL" u="sng" dirty="0"/>
              <a:t>, </a:t>
            </a:r>
            <a:r>
              <a:rPr lang="nl-NL" u="sng" dirty="0" err="1"/>
              <a:t>analysing</a:t>
            </a:r>
            <a:r>
              <a:rPr lang="nl-NL" u="sng" dirty="0"/>
              <a:t> is </a:t>
            </a:r>
            <a:r>
              <a:rPr lang="nl-NL" u="sng" dirty="0" err="1"/>
              <a:t>cheapest</a:t>
            </a:r>
            <a:r>
              <a:rPr lang="nl-NL" u="sng" dirty="0"/>
              <a:t>:</a:t>
            </a:r>
            <a:r>
              <a:rPr lang="nl-NL" dirty="0"/>
              <a:t> </a:t>
            </a:r>
          </a:p>
          <a:p>
            <a:pPr lvl="0"/>
            <a:r>
              <a:rPr lang="nl-NL" u="sng" dirty="0" err="1"/>
              <a:t>Correlation</a:t>
            </a:r>
            <a:r>
              <a:rPr lang="nl-NL" u="sng" dirty="0"/>
              <a:t> over </a:t>
            </a:r>
            <a:r>
              <a:rPr lang="nl-NL" u="sng" dirty="0" err="1"/>
              <a:t>causation</a:t>
            </a:r>
            <a:r>
              <a:rPr lang="nl-NL" u="sng" dirty="0"/>
              <a:t>:</a:t>
            </a:r>
            <a:r>
              <a:rPr lang="nl-NL" dirty="0"/>
              <a:t> </a:t>
            </a:r>
          </a:p>
          <a:p>
            <a:pPr lvl="0"/>
            <a:r>
              <a:rPr lang="nl-NL" u="sng" dirty="0" err="1"/>
              <a:t>Anything</a:t>
            </a:r>
            <a:r>
              <a:rPr lang="nl-NL" u="sng" dirty="0"/>
              <a:t> </a:t>
            </a:r>
            <a:r>
              <a:rPr lang="nl-NL" u="sng" dirty="0" err="1"/>
              <a:t>can</a:t>
            </a:r>
            <a:r>
              <a:rPr lang="nl-NL" u="sng" dirty="0"/>
              <a:t> say </a:t>
            </a:r>
            <a:r>
              <a:rPr lang="nl-NL" u="sng" dirty="0" err="1"/>
              <a:t>something</a:t>
            </a:r>
            <a:r>
              <a:rPr lang="nl-NL" u="sng" dirty="0"/>
              <a:t> </a:t>
            </a:r>
            <a:r>
              <a:rPr lang="nl-NL" u="sng" dirty="0" err="1"/>
              <a:t>about</a:t>
            </a:r>
            <a:r>
              <a:rPr lang="nl-NL" u="sng" dirty="0"/>
              <a:t> </a:t>
            </a:r>
            <a:r>
              <a:rPr lang="nl-NL" u="sng" dirty="0" err="1"/>
              <a:t>everything</a:t>
            </a:r>
            <a:r>
              <a:rPr lang="nl-NL" u="sng" dirty="0"/>
              <a:t> </a:t>
            </a:r>
            <a:r>
              <a:rPr lang="nl-NL" u="sng" dirty="0" err="1"/>
              <a:t>and</a:t>
            </a:r>
            <a:r>
              <a:rPr lang="nl-NL" u="sng" dirty="0"/>
              <a:t> </a:t>
            </a:r>
            <a:r>
              <a:rPr lang="nl-NL" u="sng" dirty="0" err="1"/>
              <a:t>everything</a:t>
            </a:r>
            <a:r>
              <a:rPr lang="nl-NL" u="sng" dirty="0"/>
              <a:t> </a:t>
            </a:r>
            <a:r>
              <a:rPr lang="nl-NL" u="sng" dirty="0" err="1"/>
              <a:t>can</a:t>
            </a:r>
            <a:r>
              <a:rPr lang="nl-NL" u="sng" dirty="0"/>
              <a:t> say </a:t>
            </a:r>
            <a:r>
              <a:rPr lang="nl-NL" u="sng" dirty="0" err="1"/>
              <a:t>something</a:t>
            </a:r>
            <a:r>
              <a:rPr lang="nl-NL" u="sng" dirty="0"/>
              <a:t> </a:t>
            </a:r>
            <a:r>
              <a:rPr lang="nl-NL" u="sng" dirty="0" err="1"/>
              <a:t>about</a:t>
            </a:r>
            <a:r>
              <a:rPr lang="nl-NL" u="sng" dirty="0"/>
              <a:t> </a:t>
            </a:r>
            <a:r>
              <a:rPr lang="nl-NL" u="sng" dirty="0" err="1"/>
              <a:t>anything</a:t>
            </a:r>
            <a:r>
              <a:rPr lang="nl-NL" u="sng" dirty="0"/>
              <a:t>:</a:t>
            </a:r>
            <a:r>
              <a:rPr lang="nl-NL" dirty="0"/>
              <a:t> </a:t>
            </a:r>
          </a:p>
          <a:p>
            <a:pPr lvl="0"/>
            <a:r>
              <a:rPr lang="nl-NL" u="sng" dirty="0"/>
              <a:t>The </a:t>
            </a:r>
            <a:r>
              <a:rPr lang="nl-NL" u="sng" dirty="0" err="1"/>
              <a:t>future</a:t>
            </a:r>
            <a:r>
              <a:rPr lang="nl-NL" u="sng" dirty="0"/>
              <a:t> is </a:t>
            </a:r>
            <a:r>
              <a:rPr lang="nl-NL" u="sng" dirty="0" err="1"/>
              <a:t>now</a:t>
            </a:r>
            <a:r>
              <a:rPr lang="nl-NL" dirty="0"/>
              <a:t>: </a:t>
            </a:r>
          </a:p>
          <a:p>
            <a:pPr lvl="0"/>
            <a:r>
              <a:rPr lang="nl-NL" u="sng" dirty="0"/>
              <a:t>No </a:t>
            </a:r>
            <a:r>
              <a:rPr lang="nl-NL" u="sng" dirty="0" err="1"/>
              <a:t>harm</a:t>
            </a:r>
            <a:r>
              <a:rPr lang="nl-NL" u="sng" dirty="0"/>
              <a:t> in </a:t>
            </a:r>
            <a:r>
              <a:rPr lang="nl-NL" u="sng" dirty="0" err="1"/>
              <a:t>trying</a:t>
            </a:r>
            <a:r>
              <a:rPr lang="nl-NL" u="sng" dirty="0"/>
              <a:t>:</a:t>
            </a:r>
            <a:r>
              <a:rPr lang="nl-NL" dirty="0"/>
              <a:t> </a:t>
            </a:r>
          </a:p>
          <a:p>
            <a:r>
              <a:rPr lang="en-US" u="sng" dirty="0"/>
              <a:t>No mountain too high:</a:t>
            </a:r>
            <a:r>
              <a:rPr lang="en-US" dirty="0"/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85903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600</TotalTime>
  <Words>691</Words>
  <Application>Microsoft Office PowerPoint</Application>
  <PresentationFormat>Breedbeeld</PresentationFormat>
  <Paragraphs>105</Paragraphs>
  <Slides>25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0" baseType="lpstr">
      <vt:lpstr>Arial</vt:lpstr>
      <vt:lpstr>Calibri</vt:lpstr>
      <vt:lpstr>Century Gothic</vt:lpstr>
      <vt:lpstr>Wingdings 3</vt:lpstr>
      <vt:lpstr>Ion</vt:lpstr>
      <vt:lpstr>Privacy &amp; Big Data</vt:lpstr>
      <vt:lpstr>Overzicht</vt:lpstr>
      <vt:lpstr>(1) Big Data</vt:lpstr>
      <vt:lpstr>PowerPoint-presentatie</vt:lpstr>
      <vt:lpstr>PowerPoint-presentatie</vt:lpstr>
      <vt:lpstr>PowerPoint-presentatie</vt:lpstr>
      <vt:lpstr>Koepelterm</vt:lpstr>
      <vt:lpstr>Drie fases</vt:lpstr>
      <vt:lpstr>Tien adagia</vt:lpstr>
      <vt:lpstr>(2) Maatschappelijke gevolgen</vt:lpstr>
      <vt:lpstr>PowerPoint-presentatie</vt:lpstr>
      <vt:lpstr>PowerPoint-presentatie</vt:lpstr>
      <vt:lpstr>PowerPoint-presentatie</vt:lpstr>
      <vt:lpstr>PowerPoint-presentatie</vt:lpstr>
      <vt:lpstr>(3) De AVG</vt:lpstr>
      <vt:lpstr>Wanneer is de AVG van toepassing?</vt:lpstr>
      <vt:lpstr>(3) De AVG</vt:lpstr>
      <vt:lpstr>(4) Big Data en AVG</vt:lpstr>
      <vt:lpstr>(5) Discussie en debat</vt:lpstr>
      <vt:lpstr>Mag een televisieprogramma een date van een Nederlandse burgemeester opnemen en uitzenden? </vt:lpstr>
      <vt:lpstr>Privacy is dead, get over it </vt:lpstr>
      <vt:lpstr>Mag een universitair sportcentrum facial recognition gebruiken voor de toegang tot het sportcentrum?</vt:lpstr>
      <vt:lpstr>Een ouder vermoedt dat zijn kind aan de drugs is. Mag hij de kamer doorzoeken, zijn e-mails lezen en een tracking device plaatsen?   </vt:lpstr>
      <vt:lpstr>Mag een onderwijsinstelling studenten monitoren in hun digitale leeromgeving om hun leerprestaties bij te houden?</vt:lpstr>
      <vt:lpstr>Mag een webshop gegevens bijhouden over klanten, klantprofielen maken en deze profielen verrijken met openbare data?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en de Algemene Verordening Gegevensbescherming</dc:title>
  <dc:creator>Computer</dc:creator>
  <cp:lastModifiedBy>HP</cp:lastModifiedBy>
  <cp:revision>109</cp:revision>
  <dcterms:created xsi:type="dcterms:W3CDTF">2018-03-22T19:55:58Z</dcterms:created>
  <dcterms:modified xsi:type="dcterms:W3CDTF">2019-10-20T15:40:36Z</dcterms:modified>
</cp:coreProperties>
</file>