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59"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a:t>Klik om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nl-NL"/>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3078233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DEF312B-F2FE-45E0-9C9E-9C3E5625DE0C}" type="datetimeFigureOut">
              <a:rPr lang="nl-NL" smtClean="0"/>
              <a:t>3-6-2019</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285553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a:t>Klik om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2262818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a:t>Klik om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4203859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1259996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EF312B-F2FE-45E0-9C9E-9C3E5625DE0C}" type="datetimeFigureOut">
              <a:rPr lang="nl-NL" smtClean="0"/>
              <a:t>3-6-2019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1272585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EF312B-F2FE-45E0-9C9E-9C3E5625DE0C}" type="datetimeFigureOut">
              <a:rPr lang="nl-NL" smtClean="0"/>
              <a:t>3-6-2019</a:t>
            </a:fld>
            <a:endParaRPr lang="nl-NL"/>
          </a:p>
        </p:txBody>
      </p:sp>
      <p:sp>
        <p:nvSpPr>
          <p:cNvPr id="8" name="Footer Placeholder 7"/>
          <p:cNvSpPr>
            <a:spLocks noGrp="1"/>
          </p:cNvSpPr>
          <p:nvPr>
            <p:ph type="ftr" sz="quarter" idx="11"/>
          </p:nvPr>
        </p:nvSpPr>
        <p:spPr>
          <a:xfrm>
            <a:off x="561111" y="6391838"/>
            <a:ext cx="3644282" cy="304801"/>
          </a:xfrm>
        </p:spPr>
        <p:txBody>
          <a:bodyPr/>
          <a:lstStyle/>
          <a:p>
            <a:endParaRPr lang="nl-NL"/>
          </a:p>
        </p:txBody>
      </p:sp>
      <p:sp>
        <p:nvSpPr>
          <p:cNvPr id="9" name="Slide Number Placeholder 8"/>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4241263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960752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2845812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121410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DEF312B-F2FE-45E0-9C9E-9C3E5625DE0C}" type="datetimeFigureOut">
              <a:rPr lang="nl-NL" smtClean="0"/>
              <a:t>3-6-2019</a:t>
            </a:fld>
            <a:endParaRPr lang="nl-NL"/>
          </a:p>
        </p:txBody>
      </p:sp>
      <p:sp>
        <p:nvSpPr>
          <p:cNvPr id="5" name="Footer Placeholder 4"/>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102096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DEF312B-F2FE-45E0-9C9E-9C3E5625DE0C}" type="datetimeFigureOut">
              <a:rPr lang="nl-NL" smtClean="0"/>
              <a:t>3-6-2019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396545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DEF312B-F2FE-45E0-9C9E-9C3E5625DE0C}" type="datetimeFigureOut">
              <a:rPr lang="nl-NL" smtClean="0"/>
              <a:t>3-6-2019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376413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FDEF312B-F2FE-45E0-9C9E-9C3E5625DE0C}" type="datetimeFigureOut">
              <a:rPr lang="nl-NL" smtClean="0"/>
              <a:t>3-6-2019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1287896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F312B-F2FE-45E0-9C9E-9C3E5625DE0C}" type="datetimeFigureOut">
              <a:rPr lang="nl-NL" smtClean="0"/>
              <a:t>3-6-2019</a:t>
            </a:fld>
            <a:endParaRPr lang="nl-NL"/>
          </a:p>
        </p:txBody>
      </p:sp>
      <p:sp>
        <p:nvSpPr>
          <p:cNvPr id="3" name="Footer Placeholder 2"/>
          <p:cNvSpPr>
            <a:spLocks noGrp="1"/>
          </p:cNvSpPr>
          <p:nvPr>
            <p:ph type="ftr" sz="quarter" idx="11"/>
          </p:nvPr>
        </p:nvSpPr>
        <p:spPr/>
        <p:txBody>
          <a:bodyPr/>
          <a:lstStyle/>
          <a:p>
            <a:endParaRPr lang="nl-NL"/>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281367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DEF312B-F2FE-45E0-9C9E-9C3E5625DE0C}" type="datetimeFigureOut">
              <a:rPr lang="nl-NL" smtClean="0"/>
              <a:t>3-6-2019</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241357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DEF312B-F2FE-45E0-9C9E-9C3E5625DE0C}" type="datetimeFigureOut">
              <a:rPr lang="nl-NL" smtClean="0"/>
              <a:t>3-6-2019</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1FEBB42-34D4-46B3-B0B3-9CBB2473DC2A}" type="slidenum">
              <a:rPr lang="nl-NL" smtClean="0"/>
              <a:t>‹nr.›</a:t>
            </a:fld>
            <a:endParaRPr lang="nl-NL"/>
          </a:p>
        </p:txBody>
      </p:sp>
    </p:spTree>
    <p:extLst>
      <p:ext uri="{BB962C8B-B14F-4D97-AF65-F5344CB8AC3E}">
        <p14:creationId xmlns:p14="http://schemas.microsoft.com/office/powerpoint/2010/main" val="207277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DEF312B-F2FE-45E0-9C9E-9C3E5625DE0C}" type="datetimeFigureOut">
              <a:rPr lang="nl-NL" smtClean="0"/>
              <a:t>3-6-2019</a:t>
            </a:fld>
            <a:endParaRPr lang="nl-NL"/>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nl-NL"/>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1FEBB42-34D4-46B3-B0B3-9CBB2473DC2A}" type="slidenum">
              <a:rPr lang="nl-NL" smtClean="0"/>
              <a:t>‹nr.›</a:t>
            </a:fld>
            <a:endParaRPr lang="nl-NL"/>
          </a:p>
        </p:txBody>
      </p:sp>
    </p:spTree>
    <p:extLst>
      <p:ext uri="{BB962C8B-B14F-4D97-AF65-F5344CB8AC3E}">
        <p14:creationId xmlns:p14="http://schemas.microsoft.com/office/powerpoint/2010/main" val="2939868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D99A81-CDBD-4772-A1A5-3FD3B8CF8432}"/>
              </a:ext>
            </a:extLst>
          </p:cNvPr>
          <p:cNvSpPr>
            <a:spLocks noGrp="1"/>
          </p:cNvSpPr>
          <p:nvPr>
            <p:ph type="ctrTitle"/>
          </p:nvPr>
        </p:nvSpPr>
        <p:spPr/>
        <p:txBody>
          <a:bodyPr/>
          <a:lstStyle/>
          <a:p>
            <a:r>
              <a:rPr lang="nl-NL" dirty="0" err="1"/>
              <a:t>Should</a:t>
            </a:r>
            <a:r>
              <a:rPr lang="nl-NL" dirty="0"/>
              <a:t> we </a:t>
            </a:r>
            <a:r>
              <a:rPr lang="nl-NL" dirty="0" err="1"/>
              <a:t>also</a:t>
            </a:r>
            <a:r>
              <a:rPr lang="nl-NL" dirty="0"/>
              <a:t> </a:t>
            </a:r>
            <a:r>
              <a:rPr lang="nl-NL" dirty="0" err="1"/>
              <a:t>regulate</a:t>
            </a:r>
            <a:r>
              <a:rPr lang="nl-NL" dirty="0"/>
              <a:t> non-personal data?</a:t>
            </a:r>
          </a:p>
        </p:txBody>
      </p:sp>
      <p:sp>
        <p:nvSpPr>
          <p:cNvPr id="3" name="Ondertitel 2">
            <a:extLst>
              <a:ext uri="{FF2B5EF4-FFF2-40B4-BE49-F238E27FC236}">
                <a16:creationId xmlns:a16="http://schemas.microsoft.com/office/drawing/2014/main" id="{72495F94-CA67-4614-B718-3E562F083866}"/>
              </a:ext>
            </a:extLst>
          </p:cNvPr>
          <p:cNvSpPr>
            <a:spLocks noGrp="1"/>
          </p:cNvSpPr>
          <p:nvPr>
            <p:ph type="subTitle" idx="1"/>
          </p:nvPr>
        </p:nvSpPr>
        <p:spPr/>
        <p:txBody>
          <a:bodyPr/>
          <a:lstStyle/>
          <a:p>
            <a:r>
              <a:rPr lang="nl-NL" dirty="0"/>
              <a:t>Bart van der Sloot</a:t>
            </a:r>
          </a:p>
          <a:p>
            <a:r>
              <a:rPr lang="nl-NL" dirty="0">
                <a:hlinkClick r:id="rId2"/>
              </a:rPr>
              <a:t>www.bartvandersloot.com</a:t>
            </a:r>
            <a:r>
              <a:rPr lang="nl-NL" dirty="0"/>
              <a:t> </a:t>
            </a:r>
          </a:p>
        </p:txBody>
      </p:sp>
    </p:spTree>
    <p:extLst>
      <p:ext uri="{BB962C8B-B14F-4D97-AF65-F5344CB8AC3E}">
        <p14:creationId xmlns:p14="http://schemas.microsoft.com/office/powerpoint/2010/main" val="1282918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311F3-7C26-471A-86A8-6C6F47459081}"/>
              </a:ext>
            </a:extLst>
          </p:cNvPr>
          <p:cNvSpPr>
            <a:spLocks noGrp="1"/>
          </p:cNvSpPr>
          <p:nvPr>
            <p:ph type="title"/>
          </p:nvPr>
        </p:nvSpPr>
        <p:spPr/>
        <p:txBody>
          <a:bodyPr/>
          <a:lstStyle/>
          <a:p>
            <a:r>
              <a:rPr lang="nl-NL" dirty="0" err="1"/>
              <a:t>Expanding</a:t>
            </a:r>
            <a:r>
              <a:rPr lang="nl-NL" dirty="0"/>
              <a:t> scope</a:t>
            </a:r>
          </a:p>
        </p:txBody>
      </p:sp>
      <p:graphicFrame>
        <p:nvGraphicFramePr>
          <p:cNvPr id="4" name="Tijdelijke aanduiding voor inhoud 3">
            <a:extLst>
              <a:ext uri="{FF2B5EF4-FFF2-40B4-BE49-F238E27FC236}">
                <a16:creationId xmlns:a16="http://schemas.microsoft.com/office/drawing/2014/main" id="{16085B3E-7ED3-44AB-BDF6-46849E13F39A}"/>
              </a:ext>
            </a:extLst>
          </p:cNvPr>
          <p:cNvGraphicFramePr>
            <a:graphicFrameLocks noGrp="1"/>
          </p:cNvGraphicFramePr>
          <p:nvPr>
            <p:ph idx="1"/>
            <p:extLst>
              <p:ext uri="{D42A27DB-BD31-4B8C-83A1-F6EECF244321}">
                <p14:modId xmlns:p14="http://schemas.microsoft.com/office/powerpoint/2010/main" val="1858262836"/>
              </p:ext>
            </p:extLst>
          </p:nvPr>
        </p:nvGraphicFramePr>
        <p:xfrm>
          <a:off x="1154954" y="1873658"/>
          <a:ext cx="8824914" cy="4709160"/>
        </p:xfrm>
        <a:graphic>
          <a:graphicData uri="http://schemas.openxmlformats.org/drawingml/2006/table">
            <a:tbl>
              <a:tblPr firstRow="1" bandRow="1">
                <a:tableStyleId>{5C22544A-7EE6-4342-B048-85BDC9FD1C3A}</a:tableStyleId>
              </a:tblPr>
              <a:tblGrid>
                <a:gridCol w="2485868">
                  <a:extLst>
                    <a:ext uri="{9D8B030D-6E8A-4147-A177-3AD203B41FA5}">
                      <a16:colId xmlns:a16="http://schemas.microsoft.com/office/drawing/2014/main" val="2903515188"/>
                    </a:ext>
                  </a:extLst>
                </a:gridCol>
                <a:gridCol w="6339046">
                  <a:extLst>
                    <a:ext uri="{9D8B030D-6E8A-4147-A177-3AD203B41FA5}">
                      <a16:colId xmlns:a16="http://schemas.microsoft.com/office/drawing/2014/main" val="4096674943"/>
                    </a:ext>
                  </a:extLst>
                </a:gridCol>
              </a:tblGrid>
              <a:tr h="370840">
                <a:tc>
                  <a:txBody>
                    <a:bodyPr/>
                    <a:lstStyle/>
                    <a:p>
                      <a:r>
                        <a:rPr lang="nl-NL" sz="1600" dirty="0"/>
                        <a:t>Legal </a:t>
                      </a:r>
                      <a:r>
                        <a:rPr lang="nl-NL" sz="1600" dirty="0" err="1"/>
                        <a:t>instruments</a:t>
                      </a:r>
                      <a:endParaRPr lang="nl-NL" sz="1600" dirty="0"/>
                    </a:p>
                  </a:txBody>
                  <a:tcPr/>
                </a:tc>
                <a:tc>
                  <a:txBody>
                    <a:bodyPr/>
                    <a:lstStyle/>
                    <a:p>
                      <a:r>
                        <a:rPr lang="nl-NL" sz="1600" dirty="0" err="1"/>
                        <a:t>Material</a:t>
                      </a:r>
                      <a:r>
                        <a:rPr lang="nl-NL" sz="1600" dirty="0"/>
                        <a:t> scope</a:t>
                      </a:r>
                    </a:p>
                  </a:txBody>
                  <a:tcPr/>
                </a:tc>
                <a:extLst>
                  <a:ext uri="{0D108BD9-81ED-4DB2-BD59-A6C34878D82A}">
                    <a16:rowId xmlns:a16="http://schemas.microsoft.com/office/drawing/2014/main" val="2154746320"/>
                  </a:ext>
                </a:extLst>
              </a:tr>
              <a:tr h="370840">
                <a:tc>
                  <a:txBody>
                    <a:bodyPr/>
                    <a:lstStyle/>
                    <a:p>
                      <a:r>
                        <a:rPr lang="en-US" sz="1600" dirty="0"/>
                        <a:t>Resolutions 1973&amp;1974</a:t>
                      </a:r>
                      <a:endParaRPr lang="nl-NL" sz="1600" dirty="0"/>
                    </a:p>
                  </a:txBody>
                  <a:tcPr/>
                </a:tc>
                <a:tc>
                  <a:txBody>
                    <a:bodyPr/>
                    <a:lstStyle/>
                    <a:p>
                      <a:r>
                        <a:rPr lang="en-US" sz="1600" dirty="0"/>
                        <a:t>Information relating to individuals (physical persons)</a:t>
                      </a:r>
                      <a:endParaRPr lang="nl-NL" sz="1600" dirty="0"/>
                    </a:p>
                  </a:txBody>
                  <a:tcPr/>
                </a:tc>
                <a:extLst>
                  <a:ext uri="{0D108BD9-81ED-4DB2-BD59-A6C34878D82A}">
                    <a16:rowId xmlns:a16="http://schemas.microsoft.com/office/drawing/2014/main" val="3023074643"/>
                  </a:ext>
                </a:extLst>
              </a:tr>
              <a:tr h="370840">
                <a:tc>
                  <a:txBody>
                    <a:bodyPr/>
                    <a:lstStyle/>
                    <a:p>
                      <a:r>
                        <a:rPr lang="en-US" sz="1600" dirty="0"/>
                        <a:t>Convention 1981</a:t>
                      </a:r>
                      <a:endParaRPr lang="nl-NL" sz="1600" dirty="0"/>
                    </a:p>
                  </a:txBody>
                  <a:tcPr/>
                </a:tc>
                <a:tc>
                  <a:txBody>
                    <a:bodyPr/>
                    <a:lstStyle/>
                    <a:p>
                      <a:r>
                        <a:rPr lang="en-US" sz="1600" dirty="0"/>
                        <a:t>Information relating to an identified or identifiable individual</a:t>
                      </a:r>
                      <a:endParaRPr lang="nl-NL" sz="1600" dirty="0"/>
                    </a:p>
                  </a:txBody>
                  <a:tcPr/>
                </a:tc>
                <a:extLst>
                  <a:ext uri="{0D108BD9-81ED-4DB2-BD59-A6C34878D82A}">
                    <a16:rowId xmlns:a16="http://schemas.microsoft.com/office/drawing/2014/main" val="2283634095"/>
                  </a:ext>
                </a:extLst>
              </a:tr>
              <a:tr h="370840">
                <a:tc>
                  <a:txBody>
                    <a:bodyPr/>
                    <a:lstStyle/>
                    <a:p>
                      <a:r>
                        <a:rPr lang="nl-NL" sz="1600" dirty="0"/>
                        <a:t>Directive 1995</a:t>
                      </a:r>
                    </a:p>
                  </a:txBody>
                  <a:tcPr/>
                </a:tc>
                <a:tc>
                  <a:txBody>
                    <a:bodyPr/>
                    <a:lstStyle/>
                    <a:p>
                      <a:r>
                        <a:rPr lang="en-US" sz="1600" dirty="0"/>
                        <a:t>Information relating to an identified or identifiable natural person; an identifiable person is one who can be identified, directly or indirectly, in particular by reference to an identification number or to one or more factors specific to his physical, physiological, mental, economic, cultural or social identity;</a:t>
                      </a:r>
                      <a:endParaRPr lang="nl-NL" sz="1600" dirty="0"/>
                    </a:p>
                  </a:txBody>
                  <a:tcPr/>
                </a:tc>
                <a:extLst>
                  <a:ext uri="{0D108BD9-81ED-4DB2-BD59-A6C34878D82A}">
                    <a16:rowId xmlns:a16="http://schemas.microsoft.com/office/drawing/2014/main" val="813731605"/>
                  </a:ext>
                </a:extLst>
              </a:tr>
              <a:tr h="370840">
                <a:tc>
                  <a:txBody>
                    <a:bodyPr/>
                    <a:lstStyle/>
                    <a:p>
                      <a:r>
                        <a:rPr lang="nl-NL" sz="1600" dirty="0" err="1"/>
                        <a:t>Regulation</a:t>
                      </a:r>
                      <a:r>
                        <a:rPr lang="nl-NL" sz="1600" dirty="0"/>
                        <a:t> 2016</a:t>
                      </a:r>
                    </a:p>
                  </a:txBody>
                  <a:tcPr/>
                </a:tc>
                <a:tc>
                  <a:txBody>
                    <a:bodyPr/>
                    <a:lstStyle/>
                    <a:p>
                      <a:r>
                        <a:rPr lang="en-US" sz="1600" b="0" i="0" u="none" strike="noStrike" kern="1200" baseline="0" dirty="0">
                          <a:solidFill>
                            <a:schemeClr val="dk1"/>
                          </a:solidFill>
                          <a:latin typeface="+mn-lt"/>
                          <a:ea typeface="+mn-ea"/>
                          <a:cs typeface="+mn-cs"/>
                        </a:rPr>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endParaRPr lang="nl-NL" sz="1600" dirty="0"/>
                    </a:p>
                  </a:txBody>
                  <a:tcPr/>
                </a:tc>
                <a:extLst>
                  <a:ext uri="{0D108BD9-81ED-4DB2-BD59-A6C34878D82A}">
                    <a16:rowId xmlns:a16="http://schemas.microsoft.com/office/drawing/2014/main" val="3121888507"/>
                  </a:ext>
                </a:extLst>
              </a:tr>
            </a:tbl>
          </a:graphicData>
        </a:graphic>
      </p:graphicFrame>
    </p:spTree>
    <p:extLst>
      <p:ext uri="{BB962C8B-B14F-4D97-AF65-F5344CB8AC3E}">
        <p14:creationId xmlns:p14="http://schemas.microsoft.com/office/powerpoint/2010/main" val="309125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9705B3-E5A1-4CD8-9114-15A8FABDD59E}"/>
              </a:ext>
            </a:extLst>
          </p:cNvPr>
          <p:cNvSpPr>
            <a:spLocks noGrp="1"/>
          </p:cNvSpPr>
          <p:nvPr>
            <p:ph type="title"/>
          </p:nvPr>
        </p:nvSpPr>
        <p:spPr/>
        <p:txBody>
          <a:bodyPr/>
          <a:lstStyle/>
          <a:p>
            <a:r>
              <a:rPr lang="nl-NL" dirty="0" err="1"/>
              <a:t>Expanding</a:t>
            </a:r>
            <a:r>
              <a:rPr lang="nl-NL" dirty="0"/>
              <a:t> scope</a:t>
            </a:r>
          </a:p>
        </p:txBody>
      </p:sp>
      <p:sp>
        <p:nvSpPr>
          <p:cNvPr id="3" name="Tijdelijke aanduiding voor inhoud 2">
            <a:extLst>
              <a:ext uri="{FF2B5EF4-FFF2-40B4-BE49-F238E27FC236}">
                <a16:creationId xmlns:a16="http://schemas.microsoft.com/office/drawing/2014/main" id="{73939939-0429-4E37-9C7C-FFF2C09D29EB}"/>
              </a:ext>
            </a:extLst>
          </p:cNvPr>
          <p:cNvSpPr>
            <a:spLocks noGrp="1"/>
          </p:cNvSpPr>
          <p:nvPr>
            <p:ph idx="1"/>
          </p:nvPr>
        </p:nvSpPr>
        <p:spPr/>
        <p:txBody>
          <a:bodyPr/>
          <a:lstStyle/>
          <a:p>
            <a:r>
              <a:rPr lang="en-US" b="1" dirty="0"/>
              <a:t>Article 2 - Material scope </a:t>
            </a:r>
            <a:r>
              <a:rPr lang="en-US" dirty="0"/>
              <a:t>1.This Regulation applies to the processing of personal data wholly or partly by automated means and to the processing other than by automated means of personal data which form part of a filing system or are intended to form part of a filing system. </a:t>
            </a:r>
          </a:p>
          <a:p>
            <a:r>
              <a:rPr lang="en-US" b="1" dirty="0"/>
              <a:t>Article 4 – Definitions </a:t>
            </a:r>
            <a:r>
              <a:rPr lang="en-US" dirty="0"/>
              <a:t>‘</a:t>
            </a:r>
            <a:r>
              <a:rPr lang="en-US" dirty="0" err="1"/>
              <a:t>pseudonymisation</a:t>
            </a:r>
            <a:r>
              <a:rPr lang="en-US" dirty="0"/>
              <a:t>’ means the processing of personal data in such a manner that the personal data can no longer be attributed to a specific data subject without the use of additional information, provided that such additional information is kept separately and is subject to technical and </a:t>
            </a:r>
            <a:r>
              <a:rPr lang="en-US" dirty="0" err="1"/>
              <a:t>organisational</a:t>
            </a:r>
            <a:r>
              <a:rPr lang="en-US" dirty="0"/>
              <a:t> measures to ensure that the personal data are not attributed to an identified or identifiable natural person; </a:t>
            </a:r>
            <a:endParaRPr lang="nl-NL" dirty="0"/>
          </a:p>
        </p:txBody>
      </p:sp>
    </p:spTree>
    <p:extLst>
      <p:ext uri="{BB962C8B-B14F-4D97-AF65-F5344CB8AC3E}">
        <p14:creationId xmlns:p14="http://schemas.microsoft.com/office/powerpoint/2010/main" val="4036824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2BAB7C-334A-4BF2-B6AB-4EEFFACF5B21}"/>
              </a:ext>
            </a:extLst>
          </p:cNvPr>
          <p:cNvSpPr>
            <a:spLocks noGrp="1"/>
          </p:cNvSpPr>
          <p:nvPr>
            <p:ph type="title"/>
          </p:nvPr>
        </p:nvSpPr>
        <p:spPr/>
        <p:txBody>
          <a:bodyPr/>
          <a:lstStyle/>
          <a:p>
            <a:r>
              <a:rPr lang="nl-NL" dirty="0"/>
              <a:t>Content data - metadata</a:t>
            </a:r>
          </a:p>
        </p:txBody>
      </p:sp>
      <p:sp>
        <p:nvSpPr>
          <p:cNvPr id="3" name="Tijdelijke aanduiding voor inhoud 2">
            <a:extLst>
              <a:ext uri="{FF2B5EF4-FFF2-40B4-BE49-F238E27FC236}">
                <a16:creationId xmlns:a16="http://schemas.microsoft.com/office/drawing/2014/main" id="{31377168-202B-48CF-8A2D-2C7D71CE840C}"/>
              </a:ext>
            </a:extLst>
          </p:cNvPr>
          <p:cNvSpPr>
            <a:spLocks noGrp="1"/>
          </p:cNvSpPr>
          <p:nvPr>
            <p:ph idx="1"/>
          </p:nvPr>
        </p:nvSpPr>
        <p:spPr>
          <a:xfrm>
            <a:off x="1154954" y="2306973"/>
            <a:ext cx="8825659" cy="4073554"/>
          </a:xfrm>
        </p:spPr>
        <p:txBody>
          <a:bodyPr>
            <a:normAutofit fontScale="92500" lnSpcReduction="20000"/>
          </a:bodyPr>
          <a:lstStyle/>
          <a:p>
            <a:r>
              <a:rPr lang="en-GB" dirty="0"/>
              <a:t>The ECtHR suggests that the processing of content data and of metadata can be equally intrusive.  Metadata, for example, “could reveal the identities and geographic location of the sender and recipient and the equipment through which the communication was transmitted. In bulk, the degree of intrusion is magnified, since the patterns that will emerge could be capable of painting an intimate picture of a person through the mapping of social networks, location tracking, Internet browsing tracking, mapping of communication patterns, and insight into who a person interacted with”. </a:t>
            </a:r>
            <a:r>
              <a:rPr lang="nl-NL" dirty="0"/>
              <a:t> </a:t>
            </a:r>
            <a:r>
              <a:rPr lang="en-GB" dirty="0"/>
              <a:t>Big Brother Watch and Others v the United Kingdom, para</a:t>
            </a:r>
            <a:r>
              <a:rPr lang="en-US" dirty="0"/>
              <a:t>, 356</a:t>
            </a:r>
          </a:p>
          <a:p>
            <a:r>
              <a:rPr lang="en-GB" dirty="0"/>
              <a:t>CJEU case law, according to which metadata “is liable to allow very precise conclusions to be drawn concerning the private lives of the persons whose data has been retained, such as everyday habits, permanent or temporary places of residence, daily or other movements, the activities carried out, the social relationships of those persons and the social environments frequented by them … In particular, that data provides the means … of establishing a profile of the individuals concerned, information that is no less sensitive, having regard to the right to privacy, than the actual content of communications.” </a:t>
            </a:r>
            <a:r>
              <a:rPr lang="en-US" dirty="0"/>
              <a:t>C-203/15 and C-698/15 Tele2/Watson (2016) ECLI:EU:C:2016:970, para. 99</a:t>
            </a:r>
            <a:endParaRPr lang="nl-NL" dirty="0"/>
          </a:p>
          <a:p>
            <a:endParaRPr lang="nl-NL" dirty="0"/>
          </a:p>
          <a:p>
            <a:endParaRPr lang="nl-NL" dirty="0"/>
          </a:p>
        </p:txBody>
      </p:sp>
    </p:spTree>
    <p:extLst>
      <p:ext uri="{BB962C8B-B14F-4D97-AF65-F5344CB8AC3E}">
        <p14:creationId xmlns:p14="http://schemas.microsoft.com/office/powerpoint/2010/main" val="2653508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E9F0EB-9E51-4B73-ACF8-F066012B7FC3}"/>
              </a:ext>
            </a:extLst>
          </p:cNvPr>
          <p:cNvSpPr>
            <a:spLocks noGrp="1"/>
          </p:cNvSpPr>
          <p:nvPr>
            <p:ph type="title"/>
          </p:nvPr>
        </p:nvSpPr>
        <p:spPr/>
        <p:txBody>
          <a:bodyPr/>
          <a:lstStyle/>
          <a:p>
            <a:r>
              <a:rPr lang="nl-NL" dirty="0"/>
              <a:t>Non-personal data</a:t>
            </a:r>
          </a:p>
        </p:txBody>
      </p:sp>
      <p:sp>
        <p:nvSpPr>
          <p:cNvPr id="3" name="Tijdelijke aanduiding voor inhoud 2">
            <a:extLst>
              <a:ext uri="{FF2B5EF4-FFF2-40B4-BE49-F238E27FC236}">
                <a16:creationId xmlns:a16="http://schemas.microsoft.com/office/drawing/2014/main" id="{4F9EA5BF-E5D8-42D3-AD4C-02E7839509C4}"/>
              </a:ext>
            </a:extLst>
          </p:cNvPr>
          <p:cNvSpPr>
            <a:spLocks noGrp="1"/>
          </p:cNvSpPr>
          <p:nvPr>
            <p:ph idx="1"/>
          </p:nvPr>
        </p:nvSpPr>
        <p:spPr/>
        <p:txBody>
          <a:bodyPr>
            <a:normAutofit/>
          </a:bodyPr>
          <a:lstStyle/>
          <a:p>
            <a:r>
              <a:rPr lang="en-US" dirty="0"/>
              <a:t>Regulation (EU) 2018/1807 of the European Parliament and of the Council of 14 November 2018 on a framework for the free flow of non-personal data in the European Union</a:t>
            </a:r>
          </a:p>
          <a:p>
            <a:pPr lvl="1"/>
            <a:r>
              <a:rPr lang="en-US" dirty="0"/>
              <a:t>This Regulation applies to the processing of electronic data other than personal data in the Union, which is: (a) provided as a service to users residing or having an establishment in the Union, regardless of whether the service provider is established or not in the Union; or (b) carried out by a natural or legal person residing or having an establishment in the Union for its own needs. </a:t>
            </a:r>
          </a:p>
          <a:p>
            <a:pPr lvl="1"/>
            <a:r>
              <a:rPr lang="en-US" dirty="0"/>
              <a:t>This Regulation aims to ensure the free flow of data other than personal data within the Union by laying down rules relating to data </a:t>
            </a:r>
            <a:r>
              <a:rPr lang="en-US" dirty="0" err="1"/>
              <a:t>localisation</a:t>
            </a:r>
            <a:r>
              <a:rPr lang="en-US" dirty="0"/>
              <a:t> requirements, the availability of data to competent authorities and the porting of data for professional users. </a:t>
            </a:r>
          </a:p>
          <a:p>
            <a:pPr lvl="1"/>
            <a:endParaRPr lang="en-US" dirty="0"/>
          </a:p>
          <a:p>
            <a:endParaRPr lang="nl-NL" dirty="0"/>
          </a:p>
        </p:txBody>
      </p:sp>
    </p:spTree>
    <p:extLst>
      <p:ext uri="{BB962C8B-B14F-4D97-AF65-F5344CB8AC3E}">
        <p14:creationId xmlns:p14="http://schemas.microsoft.com/office/powerpoint/2010/main" val="100202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B2DC9-7028-49A0-85BE-6718BECD1E1A}"/>
              </a:ext>
            </a:extLst>
          </p:cNvPr>
          <p:cNvSpPr>
            <a:spLocks noGrp="1"/>
          </p:cNvSpPr>
          <p:nvPr>
            <p:ph type="title"/>
          </p:nvPr>
        </p:nvSpPr>
        <p:spPr/>
        <p:txBody>
          <a:bodyPr/>
          <a:lstStyle/>
          <a:p>
            <a:r>
              <a:rPr lang="nl-NL" dirty="0" err="1"/>
              <a:t>Anonymous</a:t>
            </a:r>
            <a:r>
              <a:rPr lang="nl-NL" dirty="0"/>
              <a:t> data</a:t>
            </a:r>
          </a:p>
        </p:txBody>
      </p:sp>
      <p:sp>
        <p:nvSpPr>
          <p:cNvPr id="3" name="Tijdelijke aanduiding voor inhoud 2">
            <a:extLst>
              <a:ext uri="{FF2B5EF4-FFF2-40B4-BE49-F238E27FC236}">
                <a16:creationId xmlns:a16="http://schemas.microsoft.com/office/drawing/2014/main" id="{E6F2F974-CF9A-4BB8-B867-EFB05727069A}"/>
              </a:ext>
            </a:extLst>
          </p:cNvPr>
          <p:cNvSpPr>
            <a:spLocks noGrp="1"/>
          </p:cNvSpPr>
          <p:nvPr>
            <p:ph idx="1"/>
          </p:nvPr>
        </p:nvSpPr>
        <p:spPr/>
        <p:txBody>
          <a:bodyPr/>
          <a:lstStyle/>
          <a:p>
            <a:r>
              <a:rPr lang="nl-NL" dirty="0" err="1"/>
              <a:t>Not</a:t>
            </a:r>
            <a:r>
              <a:rPr lang="nl-NL" dirty="0"/>
              <a:t> </a:t>
            </a:r>
            <a:r>
              <a:rPr lang="nl-NL" dirty="0" err="1"/>
              <a:t>included</a:t>
            </a:r>
            <a:r>
              <a:rPr lang="nl-NL" dirty="0"/>
              <a:t> </a:t>
            </a:r>
            <a:r>
              <a:rPr lang="nl-NL" dirty="0" err="1"/>
              <a:t>under</a:t>
            </a:r>
            <a:r>
              <a:rPr lang="nl-NL" dirty="0"/>
              <a:t> </a:t>
            </a:r>
            <a:r>
              <a:rPr lang="nl-NL" dirty="0" err="1"/>
              <a:t>the</a:t>
            </a:r>
            <a:r>
              <a:rPr lang="nl-NL" dirty="0"/>
              <a:t> GDPR </a:t>
            </a:r>
          </a:p>
          <a:p>
            <a:r>
              <a:rPr lang="nl-NL" dirty="0"/>
              <a:t>Paul Ohm: </a:t>
            </a:r>
            <a:r>
              <a:rPr lang="en-US" dirty="0"/>
              <a:t>BROKEN PROMISES OF PRIVACY: RESPONDING TO THE SURPRISING FAILURE OF ANONYMIZATION</a:t>
            </a:r>
            <a:endParaRPr lang="nl-NL" dirty="0"/>
          </a:p>
        </p:txBody>
      </p:sp>
    </p:spTree>
    <p:extLst>
      <p:ext uri="{BB962C8B-B14F-4D97-AF65-F5344CB8AC3E}">
        <p14:creationId xmlns:p14="http://schemas.microsoft.com/office/powerpoint/2010/main" val="1797715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3600A9-78A2-46F4-89E5-E56093C67BD1}"/>
              </a:ext>
            </a:extLst>
          </p:cNvPr>
          <p:cNvSpPr>
            <a:spLocks noGrp="1"/>
          </p:cNvSpPr>
          <p:nvPr>
            <p:ph type="title"/>
          </p:nvPr>
        </p:nvSpPr>
        <p:spPr/>
        <p:txBody>
          <a:bodyPr/>
          <a:lstStyle/>
          <a:p>
            <a:r>
              <a:rPr lang="nl-NL" dirty="0" err="1"/>
              <a:t>Combined</a:t>
            </a:r>
            <a:r>
              <a:rPr lang="nl-NL" dirty="0"/>
              <a:t> </a:t>
            </a:r>
            <a:r>
              <a:rPr lang="nl-NL" dirty="0" err="1"/>
              <a:t>and</a:t>
            </a:r>
            <a:r>
              <a:rPr lang="nl-NL" dirty="0"/>
              <a:t> </a:t>
            </a:r>
            <a:r>
              <a:rPr lang="nl-NL" dirty="0" err="1"/>
              <a:t>agregated</a:t>
            </a:r>
            <a:r>
              <a:rPr lang="nl-NL" dirty="0"/>
              <a:t> data</a:t>
            </a:r>
          </a:p>
        </p:txBody>
      </p:sp>
      <p:sp>
        <p:nvSpPr>
          <p:cNvPr id="3" name="Tijdelijke aanduiding voor inhoud 2">
            <a:extLst>
              <a:ext uri="{FF2B5EF4-FFF2-40B4-BE49-F238E27FC236}">
                <a16:creationId xmlns:a16="http://schemas.microsoft.com/office/drawing/2014/main" id="{E821F5D2-62B9-4A3E-ACE4-D60EE314DBE5}"/>
              </a:ext>
            </a:extLst>
          </p:cNvPr>
          <p:cNvSpPr>
            <a:spLocks noGrp="1"/>
          </p:cNvSpPr>
          <p:nvPr>
            <p:ph idx="1"/>
          </p:nvPr>
        </p:nvSpPr>
        <p:spPr>
          <a:xfrm>
            <a:off x="1154954" y="2307363"/>
            <a:ext cx="8825659" cy="4238715"/>
          </a:xfrm>
        </p:spPr>
        <p:txBody>
          <a:bodyPr>
            <a:normAutofit fontScale="92500" lnSpcReduction="10000"/>
          </a:bodyPr>
          <a:lstStyle/>
          <a:p>
            <a:r>
              <a:rPr lang="nl-NL" dirty="0"/>
              <a:t>In </a:t>
            </a:r>
            <a:r>
              <a:rPr lang="nl-NL" dirty="0" err="1"/>
              <a:t>principle</a:t>
            </a:r>
            <a:r>
              <a:rPr lang="nl-NL" dirty="0"/>
              <a:t> </a:t>
            </a:r>
            <a:r>
              <a:rPr lang="nl-NL" dirty="0" err="1"/>
              <a:t>not</a:t>
            </a:r>
            <a:r>
              <a:rPr lang="nl-NL" dirty="0"/>
              <a:t> </a:t>
            </a:r>
            <a:r>
              <a:rPr lang="nl-NL" dirty="0" err="1"/>
              <a:t>covered</a:t>
            </a:r>
            <a:r>
              <a:rPr lang="nl-NL" dirty="0"/>
              <a:t> </a:t>
            </a:r>
            <a:r>
              <a:rPr lang="nl-NL" dirty="0" err="1"/>
              <a:t>by</a:t>
            </a:r>
            <a:r>
              <a:rPr lang="nl-NL" dirty="0"/>
              <a:t> </a:t>
            </a:r>
            <a:r>
              <a:rPr lang="nl-NL" dirty="0" err="1"/>
              <a:t>the</a:t>
            </a:r>
            <a:r>
              <a:rPr lang="nl-NL" dirty="0"/>
              <a:t> GDPR</a:t>
            </a:r>
          </a:p>
          <a:p>
            <a:r>
              <a:rPr lang="nl-NL" dirty="0"/>
              <a:t>A </a:t>
            </a:r>
            <a:r>
              <a:rPr lang="nl-NL" dirty="0" err="1"/>
              <a:t>Composition</a:t>
            </a:r>
            <a:r>
              <a:rPr lang="nl-NL" dirty="0"/>
              <a:t> </a:t>
            </a:r>
            <a:r>
              <a:rPr lang="nl-NL" dirty="0" err="1"/>
              <a:t>Theory</a:t>
            </a:r>
            <a:r>
              <a:rPr lang="nl-NL" dirty="0"/>
              <a:t> </a:t>
            </a:r>
            <a:r>
              <a:rPr lang="nl-NL" dirty="0" err="1"/>
              <a:t>for</a:t>
            </a:r>
            <a:r>
              <a:rPr lang="nl-NL" dirty="0"/>
              <a:t> Privacy </a:t>
            </a:r>
            <a:r>
              <a:rPr lang="nl-NL" dirty="0" err="1"/>
              <a:t>Law</a:t>
            </a:r>
            <a:r>
              <a:rPr lang="nl-NL" dirty="0"/>
              <a:t>, </a:t>
            </a:r>
            <a:r>
              <a:rPr lang="nl-NL" dirty="0" err="1"/>
              <a:t>by</a:t>
            </a:r>
            <a:r>
              <a:rPr lang="nl-NL" dirty="0"/>
              <a:t> John A </a:t>
            </a:r>
            <a:r>
              <a:rPr lang="nl-NL" dirty="0" err="1"/>
              <a:t>Fluitt</a:t>
            </a:r>
            <a:r>
              <a:rPr lang="nl-NL" dirty="0"/>
              <a:t> et al: </a:t>
            </a:r>
            <a:r>
              <a:rPr lang="en-US" dirty="0"/>
              <a:t>‘Recent data privacy attacks have successfully combined multiple releases of data in order to learn privacy-sensitive information about individuals. As one prominent example, researchers in 2018 demonstrated that it was possible to reconstruct the full database from the 2010 Decennial Census and re-identify sensitive information for a significant percentage of the US population, by combining the statistical tables published by the US Census Bureau with information from commercial databases available in 2010. This revelation has compelled the Census Bureau to adopt formal mathematical guarantees of privacy that quantitatively measure and manage cumulative privacy risk for all data publications from the 2020 Decennial Census. As the volume and complexity of data uses and publications grow exponentially across a broad range of contexts, the need to develop frameworks for addressing cumulative privacy risks is likely to become an increasingly urgent and widespread problem. This Article argues that information privacy law inadequately addresses cumulative risks from multiple data uses and releases…’</a:t>
            </a:r>
            <a:endParaRPr lang="nl-NL" dirty="0"/>
          </a:p>
        </p:txBody>
      </p:sp>
    </p:spTree>
    <p:extLst>
      <p:ext uri="{BB962C8B-B14F-4D97-AF65-F5344CB8AC3E}">
        <p14:creationId xmlns:p14="http://schemas.microsoft.com/office/powerpoint/2010/main" val="296796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F6A5DF-C670-4228-897C-846EE34650BA}"/>
              </a:ext>
            </a:extLst>
          </p:cNvPr>
          <p:cNvSpPr>
            <a:spLocks noGrp="1"/>
          </p:cNvSpPr>
          <p:nvPr>
            <p:ph type="title"/>
          </p:nvPr>
        </p:nvSpPr>
        <p:spPr/>
        <p:txBody>
          <a:bodyPr/>
          <a:lstStyle/>
          <a:p>
            <a:r>
              <a:rPr lang="nl-NL" dirty="0" err="1"/>
              <a:t>Static</a:t>
            </a:r>
            <a:r>
              <a:rPr lang="nl-NL" dirty="0"/>
              <a:t> </a:t>
            </a:r>
            <a:r>
              <a:rPr lang="nl-NL" dirty="0" err="1"/>
              <a:t>categories</a:t>
            </a:r>
            <a:endParaRPr lang="nl-NL" dirty="0"/>
          </a:p>
        </p:txBody>
      </p:sp>
      <p:sp>
        <p:nvSpPr>
          <p:cNvPr id="3" name="Tijdelijke aanduiding voor inhoud 2">
            <a:extLst>
              <a:ext uri="{FF2B5EF4-FFF2-40B4-BE49-F238E27FC236}">
                <a16:creationId xmlns:a16="http://schemas.microsoft.com/office/drawing/2014/main" id="{77126732-E611-48CA-A2B7-D7B556B3F9BA}"/>
              </a:ext>
            </a:extLst>
          </p:cNvPr>
          <p:cNvSpPr>
            <a:spLocks noGrp="1"/>
          </p:cNvSpPr>
          <p:nvPr>
            <p:ph idx="1"/>
          </p:nvPr>
        </p:nvSpPr>
        <p:spPr/>
        <p:txBody>
          <a:bodyPr/>
          <a:lstStyle/>
          <a:p>
            <a:r>
              <a:rPr lang="nl-NL" dirty="0"/>
              <a:t>Personal data – non-personal data</a:t>
            </a:r>
          </a:p>
          <a:p>
            <a:r>
              <a:rPr lang="nl-NL" dirty="0"/>
              <a:t>Personal data – </a:t>
            </a:r>
            <a:r>
              <a:rPr lang="nl-NL" dirty="0" err="1"/>
              <a:t>sensitive</a:t>
            </a:r>
            <a:r>
              <a:rPr lang="nl-NL" dirty="0"/>
              <a:t>-personal data</a:t>
            </a:r>
          </a:p>
          <a:p>
            <a:r>
              <a:rPr lang="nl-NL" dirty="0" err="1"/>
              <a:t>Anonymous</a:t>
            </a:r>
            <a:r>
              <a:rPr lang="nl-NL" dirty="0"/>
              <a:t> data – </a:t>
            </a:r>
            <a:r>
              <a:rPr lang="nl-NL" dirty="0" err="1"/>
              <a:t>identifying</a:t>
            </a:r>
            <a:r>
              <a:rPr lang="nl-NL" dirty="0"/>
              <a:t> data</a:t>
            </a:r>
          </a:p>
          <a:p>
            <a:r>
              <a:rPr lang="nl-NL" dirty="0"/>
              <a:t>Content data – meta data</a:t>
            </a:r>
          </a:p>
          <a:p>
            <a:r>
              <a:rPr lang="nl-NL" dirty="0"/>
              <a:t>Etc.</a:t>
            </a:r>
          </a:p>
          <a:p>
            <a:endParaRPr lang="nl-NL" dirty="0"/>
          </a:p>
        </p:txBody>
      </p:sp>
    </p:spTree>
    <p:extLst>
      <p:ext uri="{BB962C8B-B14F-4D97-AF65-F5344CB8AC3E}">
        <p14:creationId xmlns:p14="http://schemas.microsoft.com/office/powerpoint/2010/main" val="3560003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986CA-D10C-4958-A9B6-9BE34A00170A}"/>
              </a:ext>
            </a:extLst>
          </p:cNvPr>
          <p:cNvSpPr>
            <a:spLocks noGrp="1"/>
          </p:cNvSpPr>
          <p:nvPr>
            <p:ph type="title"/>
          </p:nvPr>
        </p:nvSpPr>
        <p:spPr/>
        <p:txBody>
          <a:bodyPr/>
          <a:lstStyle/>
          <a:p>
            <a:r>
              <a:rPr lang="nl-NL" sz="3400" dirty="0" err="1"/>
              <a:t>Why</a:t>
            </a:r>
            <a:r>
              <a:rPr lang="nl-NL" sz="3400" dirty="0"/>
              <a:t> </a:t>
            </a:r>
            <a:r>
              <a:rPr lang="nl-NL" sz="3400" dirty="0" err="1"/>
              <a:t>not</a:t>
            </a:r>
            <a:r>
              <a:rPr lang="nl-NL" sz="3400" dirty="0"/>
              <a:t> </a:t>
            </a:r>
            <a:r>
              <a:rPr lang="nl-NL" sz="3400" dirty="0" err="1"/>
              <a:t>dissolve</a:t>
            </a:r>
            <a:r>
              <a:rPr lang="nl-NL" sz="3400" dirty="0"/>
              <a:t> </a:t>
            </a:r>
            <a:r>
              <a:rPr lang="nl-NL" sz="3400" dirty="0" err="1"/>
              <a:t>the</a:t>
            </a:r>
            <a:r>
              <a:rPr lang="nl-NL" sz="3400" dirty="0"/>
              <a:t> </a:t>
            </a:r>
            <a:r>
              <a:rPr lang="nl-NL" sz="3400" dirty="0" err="1"/>
              <a:t>difference</a:t>
            </a:r>
            <a:r>
              <a:rPr lang="nl-NL" sz="3400" dirty="0"/>
              <a:t> </a:t>
            </a:r>
            <a:r>
              <a:rPr lang="nl-NL" sz="3400" dirty="0" err="1"/>
              <a:t>between</a:t>
            </a:r>
            <a:r>
              <a:rPr lang="nl-NL" sz="3400" dirty="0"/>
              <a:t> personal </a:t>
            </a:r>
            <a:r>
              <a:rPr lang="nl-NL" sz="3400" dirty="0" err="1"/>
              <a:t>and</a:t>
            </a:r>
            <a:r>
              <a:rPr lang="nl-NL" sz="3400" dirty="0"/>
              <a:t> non-personal data?</a:t>
            </a:r>
          </a:p>
        </p:txBody>
      </p:sp>
      <p:sp>
        <p:nvSpPr>
          <p:cNvPr id="3" name="Tijdelijke aanduiding voor inhoud 2">
            <a:extLst>
              <a:ext uri="{FF2B5EF4-FFF2-40B4-BE49-F238E27FC236}">
                <a16:creationId xmlns:a16="http://schemas.microsoft.com/office/drawing/2014/main" id="{34758200-DB81-460B-B104-CF6790A26D71}"/>
              </a:ext>
            </a:extLst>
          </p:cNvPr>
          <p:cNvSpPr>
            <a:spLocks noGrp="1"/>
          </p:cNvSpPr>
          <p:nvPr>
            <p:ph idx="1"/>
          </p:nvPr>
        </p:nvSpPr>
        <p:spPr/>
        <p:txBody>
          <a:bodyPr/>
          <a:lstStyle/>
          <a:p>
            <a:r>
              <a:rPr lang="nl-NL" dirty="0"/>
              <a:t>More </a:t>
            </a:r>
            <a:r>
              <a:rPr lang="nl-NL" dirty="0" err="1"/>
              <a:t>protection</a:t>
            </a:r>
            <a:r>
              <a:rPr lang="nl-NL" dirty="0"/>
              <a:t>, but </a:t>
            </a:r>
            <a:r>
              <a:rPr lang="nl-NL" dirty="0" err="1"/>
              <a:t>still</a:t>
            </a:r>
            <a:r>
              <a:rPr lang="nl-NL" dirty="0"/>
              <a:t> room </a:t>
            </a:r>
            <a:r>
              <a:rPr lang="nl-NL" dirty="0" err="1"/>
              <a:t>for</a:t>
            </a:r>
            <a:r>
              <a:rPr lang="nl-NL" dirty="0"/>
              <a:t> data processing</a:t>
            </a:r>
          </a:p>
          <a:p>
            <a:r>
              <a:rPr lang="nl-NL" dirty="0" err="1"/>
              <a:t>Adresses</a:t>
            </a:r>
            <a:r>
              <a:rPr lang="nl-NL" dirty="0"/>
              <a:t> </a:t>
            </a:r>
            <a:r>
              <a:rPr lang="nl-NL" dirty="0" err="1"/>
              <a:t>current</a:t>
            </a:r>
            <a:r>
              <a:rPr lang="nl-NL" dirty="0"/>
              <a:t> </a:t>
            </a:r>
            <a:r>
              <a:rPr lang="nl-NL" dirty="0" err="1"/>
              <a:t>technological</a:t>
            </a:r>
            <a:r>
              <a:rPr lang="nl-NL" dirty="0"/>
              <a:t> </a:t>
            </a:r>
            <a:r>
              <a:rPr lang="nl-NL" dirty="0" err="1"/>
              <a:t>developments</a:t>
            </a:r>
            <a:endParaRPr lang="nl-NL" dirty="0"/>
          </a:p>
          <a:p>
            <a:r>
              <a:rPr lang="nl-NL" dirty="0" err="1"/>
              <a:t>Limits</a:t>
            </a:r>
            <a:r>
              <a:rPr lang="nl-NL" dirty="0"/>
              <a:t> </a:t>
            </a:r>
            <a:r>
              <a:rPr lang="nl-NL" dirty="0" err="1"/>
              <a:t>endless</a:t>
            </a:r>
            <a:r>
              <a:rPr lang="nl-NL" dirty="0"/>
              <a:t> </a:t>
            </a:r>
            <a:r>
              <a:rPr lang="nl-NL" dirty="0" err="1"/>
              <a:t>legal</a:t>
            </a:r>
            <a:r>
              <a:rPr lang="nl-NL" dirty="0"/>
              <a:t> </a:t>
            </a:r>
            <a:r>
              <a:rPr lang="nl-NL" dirty="0" err="1"/>
              <a:t>discussions</a:t>
            </a:r>
            <a:endParaRPr lang="nl-NL" dirty="0"/>
          </a:p>
          <a:p>
            <a:r>
              <a:rPr lang="nl-NL" dirty="0" err="1"/>
              <a:t>Limits</a:t>
            </a:r>
            <a:r>
              <a:rPr lang="nl-NL" dirty="0"/>
              <a:t> </a:t>
            </a:r>
            <a:r>
              <a:rPr lang="nl-NL" dirty="0" err="1"/>
              <a:t>possibilities</a:t>
            </a:r>
            <a:r>
              <a:rPr lang="nl-NL" dirty="0"/>
              <a:t> </a:t>
            </a:r>
            <a:r>
              <a:rPr lang="nl-NL" dirty="0" err="1"/>
              <a:t>for</a:t>
            </a:r>
            <a:r>
              <a:rPr lang="nl-NL" dirty="0"/>
              <a:t> </a:t>
            </a:r>
            <a:r>
              <a:rPr lang="nl-NL" dirty="0" err="1"/>
              <a:t>circumventing</a:t>
            </a:r>
            <a:r>
              <a:rPr lang="nl-NL" dirty="0"/>
              <a:t> </a:t>
            </a:r>
            <a:r>
              <a:rPr lang="nl-NL" dirty="0" err="1"/>
              <a:t>the</a:t>
            </a:r>
            <a:r>
              <a:rPr lang="nl-NL" dirty="0"/>
              <a:t> data </a:t>
            </a:r>
            <a:r>
              <a:rPr lang="nl-NL" dirty="0" err="1"/>
              <a:t>protection</a:t>
            </a:r>
            <a:r>
              <a:rPr lang="nl-NL" dirty="0"/>
              <a:t> </a:t>
            </a:r>
            <a:r>
              <a:rPr lang="nl-NL" dirty="0" err="1"/>
              <a:t>framework</a:t>
            </a:r>
            <a:endParaRPr lang="nl-NL" dirty="0"/>
          </a:p>
        </p:txBody>
      </p:sp>
    </p:spTree>
    <p:extLst>
      <p:ext uri="{BB962C8B-B14F-4D97-AF65-F5344CB8AC3E}">
        <p14:creationId xmlns:p14="http://schemas.microsoft.com/office/powerpoint/2010/main" val="1254694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directiekamer">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directiekamer">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directiekamer">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69</TotalTime>
  <Words>840</Words>
  <Application>Microsoft Office PowerPoint</Application>
  <PresentationFormat>Breedbeeld</PresentationFormat>
  <Paragraphs>41</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Century Gothic</vt:lpstr>
      <vt:lpstr>Wingdings 3</vt:lpstr>
      <vt:lpstr>Ion-directiekamer</vt:lpstr>
      <vt:lpstr>Should we also regulate non-personal data?</vt:lpstr>
      <vt:lpstr>Expanding scope</vt:lpstr>
      <vt:lpstr>Expanding scope</vt:lpstr>
      <vt:lpstr>Content data - metadata</vt:lpstr>
      <vt:lpstr>Non-personal data</vt:lpstr>
      <vt:lpstr>Anonymous data</vt:lpstr>
      <vt:lpstr>Combined and agregated data</vt:lpstr>
      <vt:lpstr>Static categories</vt:lpstr>
      <vt:lpstr>Why not dissolve the difference between personal and non-personal data?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we also regulate non-personal data?</dc:title>
  <dc:creator>Bart Van der Sloot</dc:creator>
  <cp:lastModifiedBy>Bart Van der Sloot</cp:lastModifiedBy>
  <cp:revision>10</cp:revision>
  <dcterms:created xsi:type="dcterms:W3CDTF">2019-06-03T08:40:41Z</dcterms:created>
  <dcterms:modified xsi:type="dcterms:W3CDTF">2019-06-03T09:50:21Z</dcterms:modified>
</cp:coreProperties>
</file>