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9" r:id="rId1"/>
  </p:sldMasterIdLst>
  <p:sldIdLst>
    <p:sldId id="256" r:id="rId2"/>
    <p:sldId id="258" r:id="rId3"/>
    <p:sldId id="259" r:id="rId4"/>
    <p:sldId id="267" r:id="rId5"/>
    <p:sldId id="268" r:id="rId6"/>
    <p:sldId id="269" r:id="rId7"/>
    <p:sldId id="270" r:id="rId8"/>
    <p:sldId id="271" r:id="rId9"/>
    <p:sldId id="272" r:id="rId10"/>
    <p:sldId id="273" r:id="rId11"/>
    <p:sldId id="274" r:id="rId12"/>
    <p:sldId id="281" r:id="rId13"/>
    <p:sldId id="275" r:id="rId14"/>
    <p:sldId id="276" r:id="rId15"/>
    <p:sldId id="278" r:id="rId16"/>
    <p:sldId id="279" r:id="rId17"/>
    <p:sldId id="282" r:id="rId18"/>
    <p:sldId id="283" r:id="rId19"/>
    <p:sldId id="284" r:id="rId20"/>
    <p:sldId id="285" r:id="rId21"/>
    <p:sldId id="286" r:id="rId22"/>
    <p:sldId id="28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12/19/2019</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275648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20938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50157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3526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12/19/2019</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187984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50327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7471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0951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41134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12/19/2019</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55903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12/19/2019</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532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12/19/2019</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187441221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1" r:id="rId5"/>
    <p:sldLayoutId id="2147483767" r:id="rId6"/>
    <p:sldLayoutId id="2147483768" r:id="rId7"/>
    <p:sldLayoutId id="2147483758" r:id="rId8"/>
    <p:sldLayoutId id="2147483759" r:id="rId9"/>
    <p:sldLayoutId id="2147483760" r:id="rId10"/>
    <p:sldLayoutId id="2147483762"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artvandersloot.com/"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artvandersloot.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artvandersloot.com/"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2424906-2E30-4E95-B93D-E2558AC11EBF}"/>
              </a:ext>
            </a:extLst>
          </p:cNvPr>
          <p:cNvPicPr>
            <a:picLocks noChangeAspect="1"/>
          </p:cNvPicPr>
          <p:nvPr/>
        </p:nvPicPr>
        <p:blipFill rotWithShape="1">
          <a:blip r:embed="rId2"/>
          <a:srcRect t="12054" b="3677"/>
          <a:stretch/>
        </p:blipFill>
        <p:spPr>
          <a:xfrm>
            <a:off x="20" y="-839"/>
            <a:ext cx="12191980" cy="6858000"/>
          </a:xfrm>
          <a:prstGeom prst="rect">
            <a:avLst/>
          </a:prstGeom>
        </p:spPr>
      </p:pic>
      <p:sp useBgFill="1">
        <p:nvSpPr>
          <p:cNvPr id="9" name="Rectangle 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85ECA007-4E6B-4ED6-A532-D2D61A3F208C}"/>
              </a:ext>
            </a:extLst>
          </p:cNvPr>
          <p:cNvSpPr>
            <a:spLocks noGrp="1"/>
          </p:cNvSpPr>
          <p:nvPr>
            <p:ph type="ctrTitle"/>
          </p:nvPr>
        </p:nvSpPr>
        <p:spPr>
          <a:xfrm>
            <a:off x="1771132" y="2091263"/>
            <a:ext cx="8649738" cy="1612990"/>
          </a:xfrm>
        </p:spPr>
        <p:txBody>
          <a:bodyPr>
            <a:normAutofit/>
          </a:bodyPr>
          <a:lstStyle/>
          <a:p>
            <a:r>
              <a:rPr lang="en-US" sz="4800" b="1" dirty="0"/>
              <a:t>Should We Regulate Non-Personal Data?</a:t>
            </a:r>
            <a:endParaRPr lang="nl-NL" sz="4800" dirty="0"/>
          </a:p>
        </p:txBody>
      </p:sp>
      <p:sp>
        <p:nvSpPr>
          <p:cNvPr id="3" name="Ondertitel 2">
            <a:extLst>
              <a:ext uri="{FF2B5EF4-FFF2-40B4-BE49-F238E27FC236}">
                <a16:creationId xmlns:a16="http://schemas.microsoft.com/office/drawing/2014/main" id="{2374A20E-0C2D-4775-BCC6-80A2B41FFD68}"/>
              </a:ext>
            </a:extLst>
          </p:cNvPr>
          <p:cNvSpPr>
            <a:spLocks noGrp="1"/>
          </p:cNvSpPr>
          <p:nvPr>
            <p:ph type="subTitle" idx="1"/>
          </p:nvPr>
        </p:nvSpPr>
        <p:spPr>
          <a:xfrm>
            <a:off x="1771130" y="4282752"/>
            <a:ext cx="8652788" cy="1163634"/>
          </a:xfrm>
        </p:spPr>
        <p:txBody>
          <a:bodyPr>
            <a:normAutofit lnSpcReduction="10000"/>
          </a:bodyPr>
          <a:lstStyle/>
          <a:p>
            <a:pPr>
              <a:lnSpc>
                <a:spcPct val="100000"/>
              </a:lnSpc>
              <a:spcAft>
                <a:spcPts val="600"/>
              </a:spcAft>
            </a:pPr>
            <a:r>
              <a:rPr lang="nl-NL" sz="2400" dirty="0"/>
              <a:t>Bart van der Sloot, Senior Researcher, Tilburg </a:t>
            </a:r>
            <a:r>
              <a:rPr lang="nl-NL" sz="2400" dirty="0" err="1"/>
              <a:t>Institute</a:t>
            </a:r>
            <a:r>
              <a:rPr lang="nl-NL" sz="2400" dirty="0"/>
              <a:t> </a:t>
            </a:r>
            <a:r>
              <a:rPr lang="nl-NL" sz="2400" dirty="0" err="1"/>
              <a:t>for</a:t>
            </a:r>
            <a:r>
              <a:rPr lang="nl-NL" sz="2400" dirty="0"/>
              <a:t> </a:t>
            </a:r>
            <a:r>
              <a:rPr lang="nl-NL" sz="2400" dirty="0" err="1"/>
              <a:t>Law</a:t>
            </a:r>
            <a:r>
              <a:rPr lang="nl-NL" sz="2400" dirty="0"/>
              <a:t>, Technology </a:t>
            </a:r>
            <a:r>
              <a:rPr lang="nl-NL" sz="2400" dirty="0" err="1"/>
              <a:t>and</a:t>
            </a:r>
            <a:r>
              <a:rPr lang="nl-NL" sz="2400" dirty="0"/>
              <a:t> Society, Tilburg University, Netherlands</a:t>
            </a:r>
          </a:p>
          <a:p>
            <a:pPr>
              <a:lnSpc>
                <a:spcPct val="100000"/>
              </a:lnSpc>
              <a:spcAft>
                <a:spcPts val="600"/>
              </a:spcAft>
            </a:pPr>
            <a:r>
              <a:rPr lang="nl-NL" sz="2400" dirty="0">
                <a:hlinkClick r:id="rId3"/>
              </a:rPr>
              <a:t>www.bartvandersloot.com</a:t>
            </a:r>
            <a:r>
              <a:rPr lang="nl-NL" sz="2400" dirty="0"/>
              <a:t> </a:t>
            </a:r>
          </a:p>
        </p:txBody>
      </p:sp>
      <p:sp>
        <p:nvSpPr>
          <p:cNvPr id="13" name="Rectangle 1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61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home">
            <a:extLst>
              <a:ext uri="{FF2B5EF4-FFF2-40B4-BE49-F238E27FC236}">
                <a16:creationId xmlns:a16="http://schemas.microsoft.com/office/drawing/2014/main" id="{084DFCB4-5508-43F9-9B4A-B3AA330570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8137" y="450095"/>
            <a:ext cx="3486675" cy="195253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gebouw, stad, teken&#10;&#10;Automatisch gegenereerde beschrijving">
            <a:extLst>
              <a:ext uri="{FF2B5EF4-FFF2-40B4-BE49-F238E27FC236}">
                <a16:creationId xmlns:a16="http://schemas.microsoft.com/office/drawing/2014/main" id="{E5A03266-3B33-4F69-8810-9069B4538B04}"/>
              </a:ext>
            </a:extLst>
          </p:cNvPr>
          <p:cNvPicPr>
            <a:picLocks noChangeAspect="1"/>
          </p:cNvPicPr>
          <p:nvPr/>
        </p:nvPicPr>
        <p:blipFill>
          <a:blip r:embed="rId3"/>
          <a:stretch>
            <a:fillRect/>
          </a:stretch>
        </p:blipFill>
        <p:spPr>
          <a:xfrm>
            <a:off x="7467965" y="3221015"/>
            <a:ext cx="3968323" cy="2308106"/>
          </a:xfrm>
          <a:prstGeom prst="rect">
            <a:avLst/>
          </a:prstGeom>
        </p:spPr>
      </p:pic>
      <p:pic>
        <p:nvPicPr>
          <p:cNvPr id="1030" name="Picture 6" descr="Afbeeldingsresultaat voor office building">
            <a:extLst>
              <a:ext uri="{FF2B5EF4-FFF2-40B4-BE49-F238E27FC236}">
                <a16:creationId xmlns:a16="http://schemas.microsoft.com/office/drawing/2014/main" id="{58344FCB-C15F-4B36-9E1B-8CB420A59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72" y="3093621"/>
            <a:ext cx="3315184" cy="2206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sex shop">
            <a:extLst>
              <a:ext uri="{FF2B5EF4-FFF2-40B4-BE49-F238E27FC236}">
                <a16:creationId xmlns:a16="http://schemas.microsoft.com/office/drawing/2014/main" id="{FBED753A-AE1F-4156-8EC7-690FB27A3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766" y="3112532"/>
            <a:ext cx="2525682" cy="33719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fbeeldingsresultaat voor caravan">
            <a:extLst>
              <a:ext uri="{FF2B5EF4-FFF2-40B4-BE49-F238E27FC236}">
                <a16:creationId xmlns:a16="http://schemas.microsoft.com/office/drawing/2014/main" id="{15C54959-F649-4056-883B-99C681CAC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783" y="450095"/>
            <a:ext cx="2713944" cy="2032838"/>
          </a:xfrm>
          <a:prstGeom prst="rect">
            <a:avLst/>
          </a:prstGeom>
          <a:noFill/>
          <a:extLst>
            <a:ext uri="{909E8E84-426E-40DD-AFC4-6F175D3DCCD1}">
              <a14:hiddenFill xmlns:a14="http://schemas.microsoft.com/office/drawing/2010/main">
                <a:solidFill>
                  <a:srgbClr val="FFFFFF"/>
                </a:solidFill>
              </a14:hiddenFill>
            </a:ext>
          </a:extLst>
        </p:spPr>
      </p:pic>
      <p:sp>
        <p:nvSpPr>
          <p:cNvPr id="9" name="Pijl: links/rechts 8">
            <a:extLst>
              <a:ext uri="{FF2B5EF4-FFF2-40B4-BE49-F238E27FC236}">
                <a16:creationId xmlns:a16="http://schemas.microsoft.com/office/drawing/2014/main" id="{7EA55878-F62E-4A2A-829C-2E983DC27732}"/>
              </a:ext>
            </a:extLst>
          </p:cNvPr>
          <p:cNvSpPr/>
          <p:nvPr/>
        </p:nvSpPr>
        <p:spPr>
          <a:xfrm>
            <a:off x="7564812" y="1262390"/>
            <a:ext cx="867451" cy="3279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gebogen 9">
            <a:extLst>
              <a:ext uri="{FF2B5EF4-FFF2-40B4-BE49-F238E27FC236}">
                <a16:creationId xmlns:a16="http://schemas.microsoft.com/office/drawing/2014/main" id="{CF61DE1C-22E6-4A17-A0B5-40581D840E48}"/>
              </a:ext>
            </a:extLst>
          </p:cNvPr>
          <p:cNvSpPr/>
          <p:nvPr/>
        </p:nvSpPr>
        <p:spPr>
          <a:xfrm>
            <a:off x="2801922" y="2214694"/>
            <a:ext cx="879295" cy="6123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gebogen 16">
            <a:extLst>
              <a:ext uri="{FF2B5EF4-FFF2-40B4-BE49-F238E27FC236}">
                <a16:creationId xmlns:a16="http://schemas.microsoft.com/office/drawing/2014/main" id="{0B9367BB-FE64-4F57-BA86-CC1063466DFA}"/>
              </a:ext>
            </a:extLst>
          </p:cNvPr>
          <p:cNvSpPr/>
          <p:nvPr/>
        </p:nvSpPr>
        <p:spPr>
          <a:xfrm flipH="1" flipV="1">
            <a:off x="7467965" y="5668155"/>
            <a:ext cx="728810" cy="6793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Pijl: gebogen 17">
            <a:extLst>
              <a:ext uri="{FF2B5EF4-FFF2-40B4-BE49-F238E27FC236}">
                <a16:creationId xmlns:a16="http://schemas.microsoft.com/office/drawing/2014/main" id="{2C22DF8D-F7DB-48F5-A4B6-1ADC3C305196}"/>
              </a:ext>
            </a:extLst>
          </p:cNvPr>
          <p:cNvSpPr/>
          <p:nvPr/>
        </p:nvSpPr>
        <p:spPr>
          <a:xfrm rot="16200000" flipH="1" flipV="1">
            <a:off x="7597327" y="2408453"/>
            <a:ext cx="728810" cy="6793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9" name="Pijl: gebogen 18">
            <a:extLst>
              <a:ext uri="{FF2B5EF4-FFF2-40B4-BE49-F238E27FC236}">
                <a16:creationId xmlns:a16="http://schemas.microsoft.com/office/drawing/2014/main" id="{E459F946-5BA6-4014-B0CF-7654A7C78F1C}"/>
              </a:ext>
            </a:extLst>
          </p:cNvPr>
          <p:cNvSpPr/>
          <p:nvPr/>
        </p:nvSpPr>
        <p:spPr>
          <a:xfrm rot="5400000" flipH="1" flipV="1">
            <a:off x="3662978" y="5547707"/>
            <a:ext cx="728810" cy="6793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Tree>
    <p:extLst>
      <p:ext uri="{BB962C8B-B14F-4D97-AF65-F5344CB8AC3E}">
        <p14:creationId xmlns:p14="http://schemas.microsoft.com/office/powerpoint/2010/main" val="379317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4D74A-F71A-4502-9169-5CD4EE210E0F}"/>
              </a:ext>
            </a:extLst>
          </p:cNvPr>
          <p:cNvSpPr>
            <a:spLocks noGrp="1"/>
          </p:cNvSpPr>
          <p:nvPr>
            <p:ph type="title"/>
          </p:nvPr>
        </p:nvSpPr>
        <p:spPr>
          <a:xfrm>
            <a:off x="1066800" y="642594"/>
            <a:ext cx="10058400" cy="1035204"/>
          </a:xfrm>
        </p:spPr>
        <p:txBody>
          <a:bodyPr/>
          <a:lstStyle/>
          <a:p>
            <a:r>
              <a:rPr lang="en-GB" sz="4400" dirty="0"/>
              <a:t>2. The status of data is unclear</a:t>
            </a:r>
            <a:endParaRPr lang="nl-NL" dirty="0"/>
          </a:p>
        </p:txBody>
      </p:sp>
      <p:sp>
        <p:nvSpPr>
          <p:cNvPr id="3" name="Tijdelijke aanduiding voor inhoud 2">
            <a:extLst>
              <a:ext uri="{FF2B5EF4-FFF2-40B4-BE49-F238E27FC236}">
                <a16:creationId xmlns:a16="http://schemas.microsoft.com/office/drawing/2014/main" id="{C57F9B85-F3C6-4BDB-B081-2EE417CB7040}"/>
              </a:ext>
            </a:extLst>
          </p:cNvPr>
          <p:cNvSpPr>
            <a:spLocks noGrp="1"/>
          </p:cNvSpPr>
          <p:nvPr>
            <p:ph idx="1"/>
          </p:nvPr>
        </p:nvSpPr>
        <p:spPr>
          <a:xfrm>
            <a:off x="1066800" y="1677798"/>
            <a:ext cx="10058400" cy="4274946"/>
          </a:xfrm>
        </p:spPr>
        <p:txBody>
          <a:bodyPr>
            <a:normAutofit lnSpcReduction="10000"/>
          </a:bodyPr>
          <a:lstStyle/>
          <a:p>
            <a:r>
              <a:rPr lang="en-GB" sz="2400" dirty="0"/>
              <a:t>Element of </a:t>
            </a:r>
            <a:r>
              <a:rPr lang="en-GB" sz="2400" dirty="0" err="1"/>
              <a:t>indeterminativeness</a:t>
            </a:r>
            <a:r>
              <a:rPr lang="en-GB" sz="2400" dirty="0"/>
              <a:t>. ‘</a:t>
            </a:r>
            <a:r>
              <a:rPr lang="en-GB" sz="2400" b="1" dirty="0"/>
              <a:t>identifiable</a:t>
            </a:r>
            <a:r>
              <a:rPr lang="en-GB" sz="2400" dirty="0"/>
              <a:t> information’: data that at this moment in time do not identify anyone, but may do so in the future, will be considered personal data nevertheless when the identification would cost relatively little efforts. </a:t>
            </a:r>
          </a:p>
          <a:p>
            <a:r>
              <a:rPr lang="en-GB" sz="2400" dirty="0"/>
              <a:t>When determining whether data should be considered </a:t>
            </a:r>
            <a:r>
              <a:rPr lang="en-GB" sz="2400" b="1" dirty="0"/>
              <a:t>anonymous</a:t>
            </a:r>
            <a:r>
              <a:rPr lang="en-GB" sz="2400" dirty="0"/>
              <a:t>, account should be had of the efforts and investments needed to de-anonymize the data. ‘the assessment of whether the data allow identification of an individual, and whether the information can be considered as anonymous or not depends on the circumstances, and a case-by-case analysis should be carried out with particular reference to the </a:t>
            </a:r>
            <a:r>
              <a:rPr lang="en-GB" sz="2400" b="1" dirty="0"/>
              <a:t>extent that the means are likely reasonably to be used for identification</a:t>
            </a:r>
            <a:r>
              <a:rPr lang="en-GB" sz="2400" dirty="0"/>
              <a:t>’. </a:t>
            </a:r>
            <a:endParaRPr lang="nl-NL" sz="2400" dirty="0"/>
          </a:p>
          <a:p>
            <a:endParaRPr lang="nl-NL" dirty="0"/>
          </a:p>
          <a:p>
            <a:endParaRPr lang="nl-NL" dirty="0"/>
          </a:p>
        </p:txBody>
      </p:sp>
    </p:spTree>
    <p:extLst>
      <p:ext uri="{BB962C8B-B14F-4D97-AF65-F5344CB8AC3E}">
        <p14:creationId xmlns:p14="http://schemas.microsoft.com/office/powerpoint/2010/main" val="1934007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A56A0-A144-4BA1-9C03-9F0580FD824D}"/>
              </a:ext>
            </a:extLst>
          </p:cNvPr>
          <p:cNvSpPr>
            <a:spLocks noGrp="1"/>
          </p:cNvSpPr>
          <p:nvPr>
            <p:ph type="title"/>
          </p:nvPr>
        </p:nvSpPr>
        <p:spPr>
          <a:xfrm>
            <a:off x="1066800" y="642594"/>
            <a:ext cx="10058400" cy="900980"/>
          </a:xfrm>
        </p:spPr>
        <p:txBody>
          <a:bodyPr/>
          <a:lstStyle/>
          <a:p>
            <a:r>
              <a:rPr lang="en-GB" sz="4000" dirty="0"/>
              <a:t>2. The status of data is unclear</a:t>
            </a:r>
            <a:endParaRPr lang="nl-NL" dirty="0"/>
          </a:p>
        </p:txBody>
      </p:sp>
      <p:sp>
        <p:nvSpPr>
          <p:cNvPr id="3" name="Tijdelijke aanduiding voor inhoud 2">
            <a:extLst>
              <a:ext uri="{FF2B5EF4-FFF2-40B4-BE49-F238E27FC236}">
                <a16:creationId xmlns:a16="http://schemas.microsoft.com/office/drawing/2014/main" id="{E23FE683-0415-4BC7-99F6-190A3EFFFB3B}"/>
              </a:ext>
            </a:extLst>
          </p:cNvPr>
          <p:cNvSpPr>
            <a:spLocks noGrp="1"/>
          </p:cNvSpPr>
          <p:nvPr>
            <p:ph idx="1"/>
          </p:nvPr>
        </p:nvSpPr>
        <p:spPr>
          <a:xfrm>
            <a:off x="1066800" y="1468073"/>
            <a:ext cx="10058400" cy="4484671"/>
          </a:xfrm>
        </p:spPr>
        <p:txBody>
          <a:bodyPr>
            <a:normAutofit/>
          </a:bodyPr>
          <a:lstStyle/>
          <a:p>
            <a:r>
              <a:rPr lang="en-GB" sz="3600" dirty="0"/>
              <a:t>Paul Ohm: ‘Each researcher combined two sets of data—each of which provided partial answers to the question “who does this data describe?”—and discovered that the combined data answered (or nearly answered) the question.’ </a:t>
            </a:r>
          </a:p>
          <a:p>
            <a:r>
              <a:rPr lang="en-GB" sz="3600" b="1" dirty="0"/>
              <a:t>Data can be either useful or perfectly anonymous but never both.</a:t>
            </a:r>
            <a:r>
              <a:rPr lang="nl-NL" sz="3600" b="1" dirty="0"/>
              <a:t> </a:t>
            </a:r>
          </a:p>
          <a:p>
            <a:endParaRPr lang="nl-NL" dirty="0"/>
          </a:p>
        </p:txBody>
      </p:sp>
    </p:spTree>
    <p:extLst>
      <p:ext uri="{BB962C8B-B14F-4D97-AF65-F5344CB8AC3E}">
        <p14:creationId xmlns:p14="http://schemas.microsoft.com/office/powerpoint/2010/main" val="196993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ED807-8D3B-4276-B2D5-B6E1C7FC1364}"/>
              </a:ext>
            </a:extLst>
          </p:cNvPr>
          <p:cNvSpPr>
            <a:spLocks noGrp="1"/>
          </p:cNvSpPr>
          <p:nvPr>
            <p:ph type="title"/>
          </p:nvPr>
        </p:nvSpPr>
        <p:spPr>
          <a:xfrm>
            <a:off x="1066800" y="511727"/>
            <a:ext cx="10058400" cy="1124961"/>
          </a:xfrm>
        </p:spPr>
        <p:txBody>
          <a:bodyPr/>
          <a:lstStyle/>
          <a:p>
            <a:r>
              <a:rPr lang="en-GB" sz="4000" dirty="0"/>
              <a:t>2. The status of data is unclear</a:t>
            </a:r>
            <a:endParaRPr lang="nl-NL" dirty="0"/>
          </a:p>
        </p:txBody>
      </p:sp>
      <p:sp>
        <p:nvSpPr>
          <p:cNvPr id="3" name="Tijdelijke aanduiding voor inhoud 2">
            <a:extLst>
              <a:ext uri="{FF2B5EF4-FFF2-40B4-BE49-F238E27FC236}">
                <a16:creationId xmlns:a16="http://schemas.microsoft.com/office/drawing/2014/main" id="{4479FA61-B50F-45EE-BA1D-468ED583CF17}"/>
              </a:ext>
            </a:extLst>
          </p:cNvPr>
          <p:cNvSpPr>
            <a:spLocks noGrp="1"/>
          </p:cNvSpPr>
          <p:nvPr>
            <p:ph idx="1"/>
          </p:nvPr>
        </p:nvSpPr>
        <p:spPr>
          <a:xfrm>
            <a:off x="1066800" y="1493240"/>
            <a:ext cx="10058400" cy="4722166"/>
          </a:xfrm>
        </p:spPr>
        <p:txBody>
          <a:bodyPr>
            <a:normAutofit/>
          </a:bodyPr>
          <a:lstStyle/>
          <a:p>
            <a:r>
              <a:rPr lang="en-GB" sz="1800" dirty="0"/>
              <a:t>Aron </a:t>
            </a:r>
            <a:r>
              <a:rPr lang="en-GB" sz="1800" dirty="0" err="1"/>
              <a:t>Fluitt</a:t>
            </a:r>
            <a:r>
              <a:rPr lang="en-GB" sz="1800" dirty="0"/>
              <a:t> discuss the composition problem of privacy. They explain this problem in basic terms by referring to a classic math puzzle: ‘A man opens his door to a census taker, who asks how many people reside at the address and their ages. The man explains that it is just him and his three daughters. Instead of providing his daughters’ ages, the man tells the census taker, ‘The product of my daughters’ ages is 36, and the sum is 13.’ He then dismisses the census taker, noting ‘I have to get my oldest daughter to her piano lesson.’ The census taker thanks the man and accurately records the daughters’ ages in his notes. - How was the census taker able to deduce the daughters’ ages from the information provided? Each piece of information—the product of the ages, the sum, and the existence of an oldest daughter—narrows down the possible age combinations and ultimately reveals the exact ages. Figure 1 illustrates with a dotted circle the possible combinations of the three daughters’ ages with a product of 36. Of those, the dashed circle contains the possible age combinations with a sum of 13. The solid circle contains the only combination that also has an oldest child: 2, 2, and 9. Although the possible age combinations that satisfy each clue independently may seem overwhelmingly vast, together the three clues eliminate all but one set of possible age combinations.’</a:t>
            </a:r>
          </a:p>
        </p:txBody>
      </p:sp>
    </p:spTree>
    <p:extLst>
      <p:ext uri="{BB962C8B-B14F-4D97-AF65-F5344CB8AC3E}">
        <p14:creationId xmlns:p14="http://schemas.microsoft.com/office/powerpoint/2010/main" val="233095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171BD-3799-45E6-98A2-3BD513881DB2}"/>
              </a:ext>
            </a:extLst>
          </p:cNvPr>
          <p:cNvSpPr>
            <a:spLocks noGrp="1"/>
          </p:cNvSpPr>
          <p:nvPr>
            <p:ph type="title"/>
          </p:nvPr>
        </p:nvSpPr>
        <p:spPr>
          <a:xfrm>
            <a:off x="1066800" y="642594"/>
            <a:ext cx="10058400" cy="548643"/>
          </a:xfrm>
        </p:spPr>
        <p:txBody>
          <a:bodyPr>
            <a:normAutofit fontScale="90000"/>
          </a:bodyPr>
          <a:lstStyle/>
          <a:p>
            <a:r>
              <a:rPr lang="en-GB" sz="4400" dirty="0"/>
              <a:t>2. The status of data is unclear</a:t>
            </a:r>
            <a:endParaRPr lang="nl-NL" dirty="0"/>
          </a:p>
        </p:txBody>
      </p:sp>
      <p:sp>
        <p:nvSpPr>
          <p:cNvPr id="3" name="Tijdelijke aanduiding voor inhoud 2">
            <a:extLst>
              <a:ext uri="{FF2B5EF4-FFF2-40B4-BE49-F238E27FC236}">
                <a16:creationId xmlns:a16="http://schemas.microsoft.com/office/drawing/2014/main" id="{778CE4C8-C87E-4946-98B6-A54A59B6AC6F}"/>
              </a:ext>
            </a:extLst>
          </p:cNvPr>
          <p:cNvSpPr>
            <a:spLocks noGrp="1"/>
          </p:cNvSpPr>
          <p:nvPr>
            <p:ph idx="1"/>
          </p:nvPr>
        </p:nvSpPr>
        <p:spPr>
          <a:xfrm>
            <a:off x="1066800" y="1384183"/>
            <a:ext cx="10058400" cy="4907560"/>
          </a:xfrm>
        </p:spPr>
        <p:txBody>
          <a:bodyPr>
            <a:normAutofit lnSpcReduction="10000"/>
          </a:bodyPr>
          <a:lstStyle/>
          <a:p>
            <a:r>
              <a:rPr lang="nl-NL" sz="1800" dirty="0" err="1"/>
              <a:t>Especially</a:t>
            </a:r>
            <a:r>
              <a:rPr lang="nl-NL" sz="1800" dirty="0"/>
              <a:t> </a:t>
            </a:r>
            <a:r>
              <a:rPr lang="nl-NL" sz="1800" dirty="0" err="1"/>
              <a:t>where</a:t>
            </a:r>
            <a:r>
              <a:rPr lang="nl-NL" sz="1800" dirty="0"/>
              <a:t> </a:t>
            </a:r>
            <a:r>
              <a:rPr lang="nl-NL" sz="1800" dirty="0" err="1"/>
              <a:t>it</a:t>
            </a:r>
            <a:r>
              <a:rPr lang="nl-NL" sz="1800" dirty="0"/>
              <a:t> </a:t>
            </a:r>
            <a:r>
              <a:rPr lang="nl-NL" sz="1800" dirty="0" err="1"/>
              <a:t>regards</a:t>
            </a:r>
            <a:r>
              <a:rPr lang="nl-NL" sz="1800" dirty="0"/>
              <a:t> non-personal data:</a:t>
            </a:r>
          </a:p>
          <a:p>
            <a:pPr lvl="1"/>
            <a:r>
              <a:rPr lang="nl-NL" sz="1600" dirty="0"/>
              <a:t>Open Data</a:t>
            </a:r>
          </a:p>
          <a:p>
            <a:pPr lvl="1"/>
            <a:r>
              <a:rPr lang="nl-NL" sz="1600" dirty="0"/>
              <a:t>Re-</a:t>
            </a:r>
            <a:r>
              <a:rPr lang="nl-NL" sz="1600" dirty="0" err="1"/>
              <a:t>use</a:t>
            </a:r>
            <a:r>
              <a:rPr lang="nl-NL" sz="1600" dirty="0"/>
              <a:t> of data</a:t>
            </a:r>
          </a:p>
          <a:p>
            <a:pPr lvl="1"/>
            <a:r>
              <a:rPr lang="nl-NL" sz="1600" dirty="0"/>
              <a:t>Data </a:t>
            </a:r>
            <a:r>
              <a:rPr lang="nl-NL" sz="1600" dirty="0" err="1"/>
              <a:t>sharing</a:t>
            </a:r>
            <a:endParaRPr lang="nl-NL" sz="1600" dirty="0"/>
          </a:p>
          <a:p>
            <a:pPr lvl="1"/>
            <a:r>
              <a:rPr lang="nl-NL" sz="1600" dirty="0"/>
              <a:t>PPP</a:t>
            </a:r>
          </a:p>
          <a:p>
            <a:r>
              <a:rPr lang="nl-NL" sz="1800" dirty="0" err="1"/>
              <a:t>Two</a:t>
            </a:r>
            <a:r>
              <a:rPr lang="nl-NL" sz="1800" dirty="0"/>
              <a:t> </a:t>
            </a:r>
            <a:r>
              <a:rPr lang="nl-NL" sz="1800" dirty="0" err="1"/>
              <a:t>things</a:t>
            </a:r>
            <a:r>
              <a:rPr lang="nl-NL" sz="1800" dirty="0"/>
              <a:t> </a:t>
            </a:r>
            <a:r>
              <a:rPr lang="nl-NL" sz="1800" dirty="0" err="1"/>
              <a:t>can</a:t>
            </a:r>
            <a:r>
              <a:rPr lang="nl-NL" sz="1800" dirty="0"/>
              <a:t> </a:t>
            </a:r>
            <a:r>
              <a:rPr lang="nl-NL" sz="1800" dirty="0" err="1"/>
              <a:t>be</a:t>
            </a:r>
            <a:r>
              <a:rPr lang="nl-NL" sz="1800" dirty="0"/>
              <a:t> </a:t>
            </a:r>
            <a:r>
              <a:rPr lang="nl-NL" sz="1800" dirty="0" err="1"/>
              <a:t>tentatively</a:t>
            </a:r>
            <a:r>
              <a:rPr lang="nl-NL" sz="1800" dirty="0"/>
              <a:t> </a:t>
            </a:r>
            <a:r>
              <a:rPr lang="nl-NL" sz="1800" dirty="0" err="1"/>
              <a:t>suggested</a:t>
            </a:r>
            <a:r>
              <a:rPr lang="nl-NL" sz="1800" dirty="0"/>
              <a:t>:</a:t>
            </a:r>
          </a:p>
          <a:p>
            <a:r>
              <a:rPr lang="en-GB" sz="1800" dirty="0"/>
              <a:t>First, given the democratisation of technologies and the minimal investment needed, it is increasingly likely that whenever a database is shared, there will be some party or another that will combine those data with other data, enrich them with data scraped from the internet or merge them into an existing dataset. </a:t>
            </a:r>
          </a:p>
          <a:p>
            <a:r>
              <a:rPr lang="en-GB" sz="1800" dirty="0"/>
              <a:t>Second, there will be other parties that have access to those data but will not engage in those types of activities; parties that will not use the data, use them as they are made available or even de-identify a database containing personal data. Who will do what is not always clear on beforehand. </a:t>
            </a:r>
          </a:p>
          <a:p>
            <a:r>
              <a:rPr lang="en-GB" sz="1800" dirty="0"/>
              <a:t>The idea that the sensitivity of data is a quality of the data is increasingly redundant: rather, it is a product of the investments of the parties having access to the data. </a:t>
            </a:r>
            <a:endParaRPr lang="nl-NL" sz="1800" dirty="0"/>
          </a:p>
          <a:p>
            <a:pPr marL="0" indent="0">
              <a:buNone/>
            </a:pPr>
            <a:endParaRPr lang="nl-NL" sz="1800" dirty="0"/>
          </a:p>
        </p:txBody>
      </p:sp>
    </p:spTree>
    <p:extLst>
      <p:ext uri="{BB962C8B-B14F-4D97-AF65-F5344CB8AC3E}">
        <p14:creationId xmlns:p14="http://schemas.microsoft.com/office/powerpoint/2010/main" val="401217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home">
            <a:extLst>
              <a:ext uri="{FF2B5EF4-FFF2-40B4-BE49-F238E27FC236}">
                <a16:creationId xmlns:a16="http://schemas.microsoft.com/office/drawing/2014/main" id="{084DFCB4-5508-43F9-9B4A-B3AA330570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8137" y="450095"/>
            <a:ext cx="3486675" cy="195253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gebouw, stad, teken&#10;&#10;Automatisch gegenereerde beschrijving">
            <a:extLst>
              <a:ext uri="{FF2B5EF4-FFF2-40B4-BE49-F238E27FC236}">
                <a16:creationId xmlns:a16="http://schemas.microsoft.com/office/drawing/2014/main" id="{E5A03266-3B33-4F69-8810-9069B4538B04}"/>
              </a:ext>
            </a:extLst>
          </p:cNvPr>
          <p:cNvPicPr>
            <a:picLocks noChangeAspect="1"/>
          </p:cNvPicPr>
          <p:nvPr/>
        </p:nvPicPr>
        <p:blipFill>
          <a:blip r:embed="rId3"/>
          <a:stretch>
            <a:fillRect/>
          </a:stretch>
        </p:blipFill>
        <p:spPr>
          <a:xfrm>
            <a:off x="7467965" y="3221015"/>
            <a:ext cx="3968323" cy="2308106"/>
          </a:xfrm>
          <a:prstGeom prst="rect">
            <a:avLst/>
          </a:prstGeom>
        </p:spPr>
      </p:pic>
      <p:pic>
        <p:nvPicPr>
          <p:cNvPr id="1030" name="Picture 6" descr="Afbeeldingsresultaat voor office building">
            <a:extLst>
              <a:ext uri="{FF2B5EF4-FFF2-40B4-BE49-F238E27FC236}">
                <a16:creationId xmlns:a16="http://schemas.microsoft.com/office/drawing/2014/main" id="{58344FCB-C15F-4B36-9E1B-8CB420A59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72" y="3093621"/>
            <a:ext cx="3315184" cy="22061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sex shop">
            <a:extLst>
              <a:ext uri="{FF2B5EF4-FFF2-40B4-BE49-F238E27FC236}">
                <a16:creationId xmlns:a16="http://schemas.microsoft.com/office/drawing/2014/main" id="{FBED753A-AE1F-4156-8EC7-690FB27A3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2766" y="3112532"/>
            <a:ext cx="2525682" cy="337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5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AA475-5168-4C90-AE40-C2B244ACBB5B}"/>
              </a:ext>
            </a:extLst>
          </p:cNvPr>
          <p:cNvSpPr>
            <a:spLocks noGrp="1"/>
          </p:cNvSpPr>
          <p:nvPr>
            <p:ph type="title"/>
          </p:nvPr>
        </p:nvSpPr>
        <p:spPr>
          <a:xfrm>
            <a:off x="1066800" y="642594"/>
            <a:ext cx="10058400" cy="733200"/>
          </a:xfrm>
        </p:spPr>
        <p:txBody>
          <a:bodyPr>
            <a:normAutofit fontScale="90000"/>
          </a:bodyPr>
          <a:lstStyle/>
          <a:p>
            <a:r>
              <a:rPr lang="en-GB" sz="4400" dirty="0"/>
              <a:t>3. The status of the data is insignificant</a:t>
            </a:r>
            <a:endParaRPr lang="nl-NL" dirty="0"/>
          </a:p>
        </p:txBody>
      </p:sp>
      <p:sp>
        <p:nvSpPr>
          <p:cNvPr id="3" name="Tijdelijke aanduiding voor inhoud 2">
            <a:extLst>
              <a:ext uri="{FF2B5EF4-FFF2-40B4-BE49-F238E27FC236}">
                <a16:creationId xmlns:a16="http://schemas.microsoft.com/office/drawing/2014/main" id="{3126F9E1-FD50-4CBD-A143-FA0994C9F0C0}"/>
              </a:ext>
            </a:extLst>
          </p:cNvPr>
          <p:cNvSpPr>
            <a:spLocks noGrp="1"/>
          </p:cNvSpPr>
          <p:nvPr>
            <p:ph idx="1"/>
          </p:nvPr>
        </p:nvSpPr>
        <p:spPr>
          <a:xfrm>
            <a:off x="1066800" y="1635853"/>
            <a:ext cx="10058400" cy="4781725"/>
          </a:xfrm>
        </p:spPr>
        <p:txBody>
          <a:bodyPr>
            <a:normAutofit lnSpcReduction="10000"/>
          </a:bodyPr>
          <a:lstStyle/>
          <a:p>
            <a:r>
              <a:rPr lang="en-GB" sz="1800" dirty="0"/>
              <a:t>Inferred data: arriving at personal data through analysing non-personal data, arriving at sensitive personal data through analysing personal data, arriving at content data through analysing metadata.</a:t>
            </a:r>
          </a:p>
          <a:p>
            <a:pPr lvl="1"/>
            <a:r>
              <a:rPr lang="en-GB" sz="1800" dirty="0"/>
              <a:t>E.g. someone’s sexual preference can be based on her or even her online friends’ music taste. </a:t>
            </a:r>
          </a:p>
          <a:p>
            <a:pPr lvl="1"/>
            <a:r>
              <a:rPr lang="en-GB" sz="1800" dirty="0"/>
              <a:t>E.g. the content of a letter/communication can be inferred from metadata. </a:t>
            </a:r>
          </a:p>
          <a:p>
            <a:r>
              <a:rPr lang="en-GB" sz="1800" dirty="0"/>
              <a:t>Sometimes analysing non-sensitive data can be equally or more sensitive than analysing sensitive data: </a:t>
            </a:r>
          </a:p>
          <a:p>
            <a:pPr lvl="1"/>
            <a:r>
              <a:rPr lang="en-GB" sz="1800" dirty="0"/>
              <a:t>E.g. What a person says to her mother over the telephone may reveal one thing, the fact that a person either spends two hours a day over the telephone or calls her mother once a year may say more. </a:t>
            </a:r>
          </a:p>
          <a:p>
            <a:pPr lvl="1"/>
            <a:r>
              <a:rPr lang="nl-NL" sz="1800" dirty="0"/>
              <a:t>E</a:t>
            </a:r>
            <a:r>
              <a:rPr lang="en-GB" sz="1800" dirty="0"/>
              <a:t>.g. The type of video’s a person watches on a porn site may reveal one thing, the fact that that person either visits a porn site once a year or twice a day may reveal more. </a:t>
            </a:r>
          </a:p>
          <a:p>
            <a:pPr lvl="1"/>
            <a:r>
              <a:rPr lang="en-GB" sz="1800" dirty="0"/>
              <a:t>E.g., the fact that a person spends about 18 hours a day on online gaming; the fact that a person stays up until 02.00 binge watching Netflix series but logs into her work account at 07.00 from work; the fact that a person has founded 6 successive companies that all went bankrupt within a year; etc. may be more sensitive to many than the fact that they go to church, had a broken leg a year ago or are a member of a certain political party. </a:t>
            </a:r>
            <a:endParaRPr lang="nl-NL" sz="1800" dirty="0"/>
          </a:p>
          <a:p>
            <a:endParaRPr lang="en-GB" dirty="0"/>
          </a:p>
          <a:p>
            <a:endParaRPr lang="nl-NL" dirty="0"/>
          </a:p>
        </p:txBody>
      </p:sp>
    </p:spTree>
    <p:extLst>
      <p:ext uri="{BB962C8B-B14F-4D97-AF65-F5344CB8AC3E}">
        <p14:creationId xmlns:p14="http://schemas.microsoft.com/office/powerpoint/2010/main" val="157879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BB3F18-DF97-492B-B603-378BC7969ECC}"/>
              </a:ext>
            </a:extLst>
          </p:cNvPr>
          <p:cNvSpPr>
            <a:spLocks noGrp="1"/>
          </p:cNvSpPr>
          <p:nvPr>
            <p:ph type="title"/>
          </p:nvPr>
        </p:nvSpPr>
        <p:spPr>
          <a:xfrm>
            <a:off x="1066800" y="642594"/>
            <a:ext cx="10058400" cy="993259"/>
          </a:xfrm>
        </p:spPr>
        <p:txBody>
          <a:bodyPr/>
          <a:lstStyle/>
          <a:p>
            <a:r>
              <a:rPr lang="en-GB" sz="4000" dirty="0"/>
              <a:t>3. The status of the data is insignificant</a:t>
            </a:r>
            <a:endParaRPr lang="nl-NL" dirty="0"/>
          </a:p>
        </p:txBody>
      </p:sp>
      <p:sp>
        <p:nvSpPr>
          <p:cNvPr id="3" name="Tijdelijke aanduiding voor inhoud 2">
            <a:extLst>
              <a:ext uri="{FF2B5EF4-FFF2-40B4-BE49-F238E27FC236}">
                <a16:creationId xmlns:a16="http://schemas.microsoft.com/office/drawing/2014/main" id="{B5A24689-33B4-43AD-84E5-002C0DC693E2}"/>
              </a:ext>
            </a:extLst>
          </p:cNvPr>
          <p:cNvSpPr>
            <a:spLocks noGrp="1"/>
          </p:cNvSpPr>
          <p:nvPr>
            <p:ph idx="1"/>
          </p:nvPr>
        </p:nvSpPr>
        <p:spPr>
          <a:xfrm>
            <a:off x="1066800" y="1635853"/>
            <a:ext cx="10058400" cy="4316891"/>
          </a:xfrm>
        </p:spPr>
        <p:txBody>
          <a:bodyPr>
            <a:normAutofit/>
          </a:bodyPr>
          <a:lstStyle/>
          <a:p>
            <a:r>
              <a:rPr lang="en-GB" sz="2400" dirty="0"/>
              <a:t>Big Data allows organizations to connect metadata trails to gain detailed information about a person’s life and allow harvesting so many non-sensitive data about a person that a very granular picture about a person’s life emerges. </a:t>
            </a:r>
          </a:p>
          <a:p>
            <a:r>
              <a:rPr lang="en-GB" sz="2400" dirty="0"/>
              <a:t>Basing decisions on group profiles/aggregated data</a:t>
            </a:r>
            <a:endParaRPr lang="nl-NL" sz="2400" dirty="0"/>
          </a:p>
        </p:txBody>
      </p:sp>
    </p:spTree>
    <p:extLst>
      <p:ext uri="{BB962C8B-B14F-4D97-AF65-F5344CB8AC3E}">
        <p14:creationId xmlns:p14="http://schemas.microsoft.com/office/powerpoint/2010/main" val="2198821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water, rivier, buiten, gebouw&#10;&#10;Automatisch gegenereerde beschrijving">
            <a:extLst>
              <a:ext uri="{FF2B5EF4-FFF2-40B4-BE49-F238E27FC236}">
                <a16:creationId xmlns:a16="http://schemas.microsoft.com/office/drawing/2014/main" id="{20EC26B3-4BB4-4EB7-B475-AEFF4175E3FA}"/>
              </a:ext>
            </a:extLst>
          </p:cNvPr>
          <p:cNvPicPr>
            <a:picLocks noGrp="1" noChangeAspect="1"/>
          </p:cNvPicPr>
          <p:nvPr>
            <p:ph idx="1"/>
          </p:nvPr>
        </p:nvPicPr>
        <p:blipFill>
          <a:blip r:embed="rId2"/>
          <a:stretch>
            <a:fillRect/>
          </a:stretch>
        </p:blipFill>
        <p:spPr>
          <a:xfrm>
            <a:off x="477416" y="2067816"/>
            <a:ext cx="3810000" cy="2540000"/>
          </a:xfrm>
        </p:spPr>
      </p:pic>
      <p:pic>
        <p:nvPicPr>
          <p:cNvPr id="1028" name="Picture 4" descr="Afbeeldingsresultaat voor cloud">
            <a:extLst>
              <a:ext uri="{FF2B5EF4-FFF2-40B4-BE49-F238E27FC236}">
                <a16:creationId xmlns:a16="http://schemas.microsoft.com/office/drawing/2014/main" id="{764804D2-21D6-4C05-A1DA-8ABA0937C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258" y="576165"/>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E43EC10A-D74C-4E72-A57E-E8BBFE97E0F0}"/>
              </a:ext>
            </a:extLst>
          </p:cNvPr>
          <p:cNvPicPr>
            <a:picLocks noChangeAspect="1"/>
          </p:cNvPicPr>
          <p:nvPr/>
        </p:nvPicPr>
        <p:blipFill>
          <a:blip r:embed="rId4"/>
          <a:stretch>
            <a:fillRect/>
          </a:stretch>
        </p:blipFill>
        <p:spPr>
          <a:xfrm>
            <a:off x="6925258" y="2537716"/>
            <a:ext cx="2857500" cy="1600200"/>
          </a:xfrm>
          <a:prstGeom prst="rect">
            <a:avLst/>
          </a:prstGeom>
        </p:spPr>
      </p:pic>
      <p:pic>
        <p:nvPicPr>
          <p:cNvPr id="1030" name="Picture 6" descr="Afbeeldingsresultaat voor smart home">
            <a:extLst>
              <a:ext uri="{FF2B5EF4-FFF2-40B4-BE49-F238E27FC236}">
                <a16:creationId xmlns:a16="http://schemas.microsoft.com/office/drawing/2014/main" id="{8A1C173C-A1BA-461B-8C75-26BFBBBE8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258" y="4607816"/>
            <a:ext cx="3152775"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Pijl: rechts 7">
            <a:extLst>
              <a:ext uri="{FF2B5EF4-FFF2-40B4-BE49-F238E27FC236}">
                <a16:creationId xmlns:a16="http://schemas.microsoft.com/office/drawing/2014/main" id="{6638ABC6-541D-4934-8AA1-E31ED93443D9}"/>
              </a:ext>
            </a:extLst>
          </p:cNvPr>
          <p:cNvSpPr/>
          <p:nvPr/>
        </p:nvSpPr>
        <p:spPr>
          <a:xfrm rot="20201789">
            <a:off x="4879910" y="1707502"/>
            <a:ext cx="1548882" cy="587829"/>
          </a:xfrm>
          <a:prstGeom prst="rightArrow">
            <a:avLst>
              <a:gd name="adj1" fmla="val 50000"/>
              <a:gd name="adj2" fmla="val 61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Pijl: rechts 11">
            <a:extLst>
              <a:ext uri="{FF2B5EF4-FFF2-40B4-BE49-F238E27FC236}">
                <a16:creationId xmlns:a16="http://schemas.microsoft.com/office/drawing/2014/main" id="{B529B5F1-1548-48C8-A08F-68EA4B02F909}"/>
              </a:ext>
            </a:extLst>
          </p:cNvPr>
          <p:cNvSpPr/>
          <p:nvPr/>
        </p:nvSpPr>
        <p:spPr>
          <a:xfrm>
            <a:off x="4879910" y="2841171"/>
            <a:ext cx="1548882" cy="587829"/>
          </a:xfrm>
          <a:prstGeom prst="rightArrow">
            <a:avLst>
              <a:gd name="adj1" fmla="val 50000"/>
              <a:gd name="adj2" fmla="val 61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12">
            <a:extLst>
              <a:ext uri="{FF2B5EF4-FFF2-40B4-BE49-F238E27FC236}">
                <a16:creationId xmlns:a16="http://schemas.microsoft.com/office/drawing/2014/main" id="{EA89C8FE-AC72-4F7E-8D56-A72038C75287}"/>
              </a:ext>
            </a:extLst>
          </p:cNvPr>
          <p:cNvSpPr/>
          <p:nvPr/>
        </p:nvSpPr>
        <p:spPr>
          <a:xfrm rot="1597204">
            <a:off x="4879910" y="4060930"/>
            <a:ext cx="1548882" cy="587829"/>
          </a:xfrm>
          <a:prstGeom prst="rightArrow">
            <a:avLst>
              <a:gd name="adj1" fmla="val 50000"/>
              <a:gd name="adj2" fmla="val 61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70035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4E726-1F96-4E09-9C89-AF1FB82A1AE0}"/>
              </a:ext>
            </a:extLst>
          </p:cNvPr>
          <p:cNvSpPr>
            <a:spLocks noGrp="1"/>
          </p:cNvSpPr>
          <p:nvPr>
            <p:ph type="title"/>
          </p:nvPr>
        </p:nvSpPr>
        <p:spPr>
          <a:xfrm>
            <a:off x="1066800" y="642594"/>
            <a:ext cx="10058400" cy="724812"/>
          </a:xfrm>
        </p:spPr>
        <p:txBody>
          <a:bodyPr/>
          <a:lstStyle/>
          <a:p>
            <a:r>
              <a:rPr lang="nl-NL" dirty="0" err="1"/>
              <a:t>Regulation</a:t>
            </a:r>
            <a:r>
              <a:rPr lang="nl-NL" dirty="0"/>
              <a:t> of non-personal data</a:t>
            </a:r>
          </a:p>
        </p:txBody>
      </p:sp>
      <p:sp>
        <p:nvSpPr>
          <p:cNvPr id="3" name="Tijdelijke aanduiding voor inhoud 2">
            <a:extLst>
              <a:ext uri="{FF2B5EF4-FFF2-40B4-BE49-F238E27FC236}">
                <a16:creationId xmlns:a16="http://schemas.microsoft.com/office/drawing/2014/main" id="{BCCCD097-96E3-4A2E-8104-7BBEB27415E4}"/>
              </a:ext>
            </a:extLst>
          </p:cNvPr>
          <p:cNvSpPr>
            <a:spLocks noGrp="1"/>
          </p:cNvSpPr>
          <p:nvPr>
            <p:ph idx="1"/>
          </p:nvPr>
        </p:nvSpPr>
        <p:spPr>
          <a:xfrm>
            <a:off x="1066800" y="1551963"/>
            <a:ext cx="10058400" cy="4663443"/>
          </a:xfrm>
        </p:spPr>
        <p:txBody>
          <a:bodyPr>
            <a:normAutofit fontScale="92500" lnSpcReduction="10000"/>
          </a:bodyPr>
          <a:lstStyle/>
          <a:p>
            <a:r>
              <a:rPr lang="en-GB" i="1" dirty="0"/>
              <a:t>Article 1 </a:t>
            </a:r>
            <a:r>
              <a:rPr lang="en-GB" b="1" dirty="0"/>
              <a:t>Applicability</a:t>
            </a:r>
            <a:endParaRPr lang="nl-NL" dirty="0"/>
          </a:p>
          <a:p>
            <a:r>
              <a:rPr lang="en-GB" dirty="0"/>
              <a:t>This regulation applies to any natural or legal person that:</a:t>
            </a:r>
            <a:endParaRPr lang="nl-NL" dirty="0"/>
          </a:p>
          <a:p>
            <a:pPr lvl="0"/>
            <a:r>
              <a:rPr lang="en-GB" dirty="0"/>
              <a:t>Processes non-personal data; and</a:t>
            </a:r>
            <a:endParaRPr lang="nl-NL" dirty="0"/>
          </a:p>
          <a:p>
            <a:pPr lvl="0"/>
            <a:r>
              <a:rPr lang="en-GB" dirty="0"/>
              <a:t>Has an establishment in country/jurisdiction X. </a:t>
            </a:r>
            <a:endParaRPr lang="nl-NL" dirty="0"/>
          </a:p>
          <a:p>
            <a:r>
              <a:rPr lang="en-GB" b="1" dirty="0"/>
              <a:t> </a:t>
            </a:r>
            <a:endParaRPr lang="nl-NL" dirty="0"/>
          </a:p>
          <a:p>
            <a:r>
              <a:rPr lang="en-GB" i="1" dirty="0"/>
              <a:t>Article 2 </a:t>
            </a:r>
            <a:r>
              <a:rPr lang="en-GB" b="1" dirty="0"/>
              <a:t>Definitions </a:t>
            </a:r>
            <a:endParaRPr lang="nl-NL" dirty="0"/>
          </a:p>
          <a:p>
            <a:r>
              <a:rPr lang="en-GB" dirty="0"/>
              <a:t>For the purposes of this Regulation: </a:t>
            </a:r>
            <a:endParaRPr lang="nl-NL" dirty="0"/>
          </a:p>
          <a:p>
            <a:pPr lvl="0"/>
            <a:r>
              <a:rPr lang="en-GB" dirty="0"/>
              <a:t>‘non-personal data’ means any information or data;</a:t>
            </a:r>
            <a:endParaRPr lang="nl-NL" dirty="0"/>
          </a:p>
          <a:p>
            <a:pPr lvl="0"/>
            <a:r>
              <a:rPr lang="en-GB" dirty="0"/>
              <a:t>‘processing’ means any operation or set of operations which is performed on non-personal data or on sets of non-personal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a:t>
            </a:r>
            <a:endParaRPr lang="nl-NL" dirty="0"/>
          </a:p>
          <a:p>
            <a:pPr lvl="0"/>
            <a:r>
              <a:rPr lang="en-GB" dirty="0"/>
              <a:t>‘data breach’ means a breach of security leading to the accidental or unlawful destruction, loss, alteration, unauthorised disclosure of, or access to, non-personal data transmitted, stored or otherwise processed.</a:t>
            </a:r>
            <a:endParaRPr lang="nl-NL" dirty="0"/>
          </a:p>
          <a:p>
            <a:r>
              <a:rPr lang="en-GB" dirty="0"/>
              <a:t> </a:t>
            </a:r>
            <a:endParaRPr lang="nl-NL" dirty="0"/>
          </a:p>
          <a:p>
            <a:endParaRPr lang="nl-NL" dirty="0"/>
          </a:p>
        </p:txBody>
      </p:sp>
    </p:spTree>
    <p:extLst>
      <p:ext uri="{BB962C8B-B14F-4D97-AF65-F5344CB8AC3E}">
        <p14:creationId xmlns:p14="http://schemas.microsoft.com/office/powerpoint/2010/main" val="27001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A2424906-2E30-4E95-B93D-E2558AC11EBF}"/>
              </a:ext>
            </a:extLst>
          </p:cNvPr>
          <p:cNvPicPr>
            <a:picLocks noChangeAspect="1"/>
          </p:cNvPicPr>
          <p:nvPr/>
        </p:nvPicPr>
        <p:blipFill rotWithShape="1">
          <a:blip r:embed="rId2"/>
          <a:srcRect l="13279" r="13277" b="-1"/>
          <a:stretch/>
        </p:blipFill>
        <p:spPr>
          <a:xfrm>
            <a:off x="4646383" y="10"/>
            <a:ext cx="7545616" cy="6857990"/>
          </a:xfrm>
          <a:prstGeom prst="rect">
            <a:avLst/>
          </a:prstGeom>
        </p:spPr>
      </p:pic>
      <p:sp>
        <p:nvSpPr>
          <p:cNvPr id="26" name="Rectangle 2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28" name="Rectangle 2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85ECA007-4E6B-4ED6-A532-D2D61A3F208C}"/>
              </a:ext>
            </a:extLst>
          </p:cNvPr>
          <p:cNvSpPr>
            <a:spLocks noGrp="1"/>
          </p:cNvSpPr>
          <p:nvPr>
            <p:ph type="ctrTitle"/>
          </p:nvPr>
        </p:nvSpPr>
        <p:spPr>
          <a:xfrm>
            <a:off x="466524" y="1340361"/>
            <a:ext cx="3729162" cy="3341700"/>
          </a:xfrm>
        </p:spPr>
        <p:txBody>
          <a:bodyPr>
            <a:normAutofit/>
          </a:bodyPr>
          <a:lstStyle/>
          <a:p>
            <a:r>
              <a:rPr lang="en-US" sz="3600" b="1" dirty="0">
                <a:solidFill>
                  <a:schemeClr val="tx1"/>
                </a:solidFill>
              </a:rPr>
              <a:t>Should We Regulate Non-Personal Data?</a:t>
            </a:r>
            <a:endParaRPr lang="nl-NL" sz="3600" dirty="0">
              <a:solidFill>
                <a:schemeClr val="tx1"/>
              </a:solidFill>
            </a:endParaRPr>
          </a:p>
        </p:txBody>
      </p:sp>
      <p:sp>
        <p:nvSpPr>
          <p:cNvPr id="3" name="Ondertitel 2">
            <a:extLst>
              <a:ext uri="{FF2B5EF4-FFF2-40B4-BE49-F238E27FC236}">
                <a16:creationId xmlns:a16="http://schemas.microsoft.com/office/drawing/2014/main" id="{2374A20E-0C2D-4775-BCC6-80A2B41FFD68}"/>
              </a:ext>
            </a:extLst>
          </p:cNvPr>
          <p:cNvSpPr>
            <a:spLocks noGrp="1"/>
          </p:cNvSpPr>
          <p:nvPr>
            <p:ph type="subTitle" idx="1"/>
          </p:nvPr>
        </p:nvSpPr>
        <p:spPr>
          <a:xfrm>
            <a:off x="434284" y="4731476"/>
            <a:ext cx="3793642" cy="970905"/>
          </a:xfrm>
        </p:spPr>
        <p:txBody>
          <a:bodyPr>
            <a:normAutofit/>
          </a:bodyPr>
          <a:lstStyle/>
          <a:p>
            <a:pPr>
              <a:lnSpc>
                <a:spcPct val="100000"/>
              </a:lnSpc>
              <a:spcAft>
                <a:spcPts val="600"/>
              </a:spcAft>
            </a:pPr>
            <a:r>
              <a:rPr lang="nl-NL" sz="1300" dirty="0">
                <a:solidFill>
                  <a:schemeClr val="tx1"/>
                </a:solidFill>
              </a:rPr>
              <a:t>Bart van der Sloot, Senior Researcher, Tilburg </a:t>
            </a:r>
            <a:r>
              <a:rPr lang="nl-NL" sz="1300" dirty="0" err="1">
                <a:solidFill>
                  <a:schemeClr val="tx1"/>
                </a:solidFill>
              </a:rPr>
              <a:t>Institute</a:t>
            </a:r>
            <a:r>
              <a:rPr lang="nl-NL" sz="1300" dirty="0">
                <a:solidFill>
                  <a:schemeClr val="tx1"/>
                </a:solidFill>
              </a:rPr>
              <a:t> </a:t>
            </a:r>
            <a:r>
              <a:rPr lang="nl-NL" sz="1300" dirty="0" err="1">
                <a:solidFill>
                  <a:schemeClr val="tx1"/>
                </a:solidFill>
              </a:rPr>
              <a:t>for</a:t>
            </a:r>
            <a:r>
              <a:rPr lang="nl-NL" sz="1300" dirty="0">
                <a:solidFill>
                  <a:schemeClr val="tx1"/>
                </a:solidFill>
              </a:rPr>
              <a:t> </a:t>
            </a:r>
            <a:r>
              <a:rPr lang="nl-NL" sz="1300" dirty="0" err="1">
                <a:solidFill>
                  <a:schemeClr val="tx1"/>
                </a:solidFill>
              </a:rPr>
              <a:t>Law</a:t>
            </a:r>
            <a:r>
              <a:rPr lang="nl-NL" sz="1300" dirty="0">
                <a:solidFill>
                  <a:schemeClr val="tx1"/>
                </a:solidFill>
              </a:rPr>
              <a:t>, Technology </a:t>
            </a:r>
            <a:r>
              <a:rPr lang="nl-NL" sz="1300" dirty="0" err="1">
                <a:solidFill>
                  <a:schemeClr val="tx1"/>
                </a:solidFill>
              </a:rPr>
              <a:t>and</a:t>
            </a:r>
            <a:r>
              <a:rPr lang="nl-NL" sz="1300" dirty="0">
                <a:solidFill>
                  <a:schemeClr val="tx1"/>
                </a:solidFill>
              </a:rPr>
              <a:t> Society, Tilburg University, Netherlands</a:t>
            </a:r>
          </a:p>
          <a:p>
            <a:pPr>
              <a:lnSpc>
                <a:spcPct val="100000"/>
              </a:lnSpc>
              <a:spcAft>
                <a:spcPts val="600"/>
              </a:spcAft>
            </a:pPr>
            <a:r>
              <a:rPr lang="nl-NL" sz="1300" dirty="0">
                <a:solidFill>
                  <a:schemeClr val="tx1"/>
                </a:solidFill>
                <a:hlinkClick r:id="rId3"/>
              </a:rPr>
              <a:t>www.bartvandersloot.com</a:t>
            </a:r>
            <a:r>
              <a:rPr lang="nl-NL" sz="1300" dirty="0">
                <a:solidFill>
                  <a:schemeClr val="tx1"/>
                </a:solidFill>
              </a:rPr>
              <a:t> </a:t>
            </a:r>
          </a:p>
        </p:txBody>
      </p:sp>
      <p:pic>
        <p:nvPicPr>
          <p:cNvPr id="5" name="Afbeelding 4" descr="Afbeelding met tekst&#10;&#10;Automatisch gegenereerde beschrijving">
            <a:extLst>
              <a:ext uri="{FF2B5EF4-FFF2-40B4-BE49-F238E27FC236}">
                <a16:creationId xmlns:a16="http://schemas.microsoft.com/office/drawing/2014/main" id="{31E233C2-3F90-43D1-885A-61EA4207221B}"/>
              </a:ext>
            </a:extLst>
          </p:cNvPr>
          <p:cNvPicPr>
            <a:picLocks noChangeAspect="1"/>
          </p:cNvPicPr>
          <p:nvPr/>
        </p:nvPicPr>
        <p:blipFill>
          <a:blip r:embed="rId4"/>
          <a:stretch>
            <a:fillRect/>
          </a:stretch>
        </p:blipFill>
        <p:spPr>
          <a:xfrm>
            <a:off x="7619173" y="-10"/>
            <a:ext cx="4572827" cy="6858000"/>
          </a:xfrm>
          <a:prstGeom prst="rect">
            <a:avLst/>
          </a:prstGeom>
        </p:spPr>
      </p:pic>
      <p:pic>
        <p:nvPicPr>
          <p:cNvPr id="12" name="Afbeelding 11" descr="Afbeelding met computer&#10;&#10;Automatisch gegenereerde beschrijving">
            <a:extLst>
              <a:ext uri="{FF2B5EF4-FFF2-40B4-BE49-F238E27FC236}">
                <a16:creationId xmlns:a16="http://schemas.microsoft.com/office/drawing/2014/main" id="{9D911481-876A-4975-AED2-43F37D368793}"/>
              </a:ext>
            </a:extLst>
          </p:cNvPr>
          <p:cNvPicPr>
            <a:picLocks noChangeAspect="1"/>
          </p:cNvPicPr>
          <p:nvPr/>
        </p:nvPicPr>
        <p:blipFill>
          <a:blip r:embed="rId5"/>
          <a:stretch>
            <a:fillRect/>
          </a:stretch>
        </p:blipFill>
        <p:spPr>
          <a:xfrm>
            <a:off x="0" y="0"/>
            <a:ext cx="4938728" cy="6968757"/>
          </a:xfrm>
          <a:prstGeom prst="rect">
            <a:avLst/>
          </a:prstGeom>
        </p:spPr>
      </p:pic>
      <p:pic>
        <p:nvPicPr>
          <p:cNvPr id="8" name="Afbeelding 7" descr="Afbeelding met teken&#10;&#10;Automatisch gegenereerde beschrijving">
            <a:extLst>
              <a:ext uri="{FF2B5EF4-FFF2-40B4-BE49-F238E27FC236}">
                <a16:creationId xmlns:a16="http://schemas.microsoft.com/office/drawing/2014/main" id="{E1D0BF54-B6D1-478D-BB78-3C11280AF458}"/>
              </a:ext>
            </a:extLst>
          </p:cNvPr>
          <p:cNvPicPr>
            <a:picLocks noChangeAspect="1"/>
          </p:cNvPicPr>
          <p:nvPr/>
        </p:nvPicPr>
        <p:blipFill>
          <a:blip r:embed="rId6"/>
          <a:stretch>
            <a:fillRect/>
          </a:stretch>
        </p:blipFill>
        <p:spPr>
          <a:xfrm>
            <a:off x="3287323" y="-1"/>
            <a:ext cx="4626470" cy="6968741"/>
          </a:xfrm>
          <a:prstGeom prst="rect">
            <a:avLst/>
          </a:prstGeom>
        </p:spPr>
      </p:pic>
    </p:spTree>
    <p:extLst>
      <p:ext uri="{BB962C8B-B14F-4D97-AF65-F5344CB8AC3E}">
        <p14:creationId xmlns:p14="http://schemas.microsoft.com/office/powerpoint/2010/main" val="255600675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4D1BA2-7320-4CBF-B6E2-BEDAF5CDA9AD}"/>
              </a:ext>
            </a:extLst>
          </p:cNvPr>
          <p:cNvSpPr>
            <a:spLocks noGrp="1"/>
          </p:cNvSpPr>
          <p:nvPr>
            <p:ph type="title"/>
          </p:nvPr>
        </p:nvSpPr>
        <p:spPr/>
        <p:txBody>
          <a:bodyPr/>
          <a:lstStyle/>
          <a:p>
            <a:r>
              <a:rPr lang="nl-NL" dirty="0" err="1"/>
              <a:t>Regulation</a:t>
            </a:r>
            <a:r>
              <a:rPr lang="nl-NL" dirty="0"/>
              <a:t> of non-personal data</a:t>
            </a:r>
          </a:p>
        </p:txBody>
      </p:sp>
      <p:sp>
        <p:nvSpPr>
          <p:cNvPr id="3" name="Tijdelijke aanduiding voor inhoud 2">
            <a:extLst>
              <a:ext uri="{FF2B5EF4-FFF2-40B4-BE49-F238E27FC236}">
                <a16:creationId xmlns:a16="http://schemas.microsoft.com/office/drawing/2014/main" id="{355A1C97-D69C-4F66-AD04-07ED97CF2C57}"/>
              </a:ext>
            </a:extLst>
          </p:cNvPr>
          <p:cNvSpPr>
            <a:spLocks noGrp="1"/>
          </p:cNvSpPr>
          <p:nvPr>
            <p:ph idx="1"/>
          </p:nvPr>
        </p:nvSpPr>
        <p:spPr/>
        <p:txBody>
          <a:bodyPr>
            <a:normAutofit fontScale="92500"/>
          </a:bodyPr>
          <a:lstStyle/>
          <a:p>
            <a:r>
              <a:rPr lang="en-GB" i="1" dirty="0"/>
              <a:t>Article 3 </a:t>
            </a:r>
            <a:r>
              <a:rPr lang="en-GB" b="1" dirty="0"/>
              <a:t>Principles </a:t>
            </a:r>
            <a:endParaRPr lang="nl-NL" dirty="0"/>
          </a:p>
          <a:p>
            <a:r>
              <a:rPr lang="en-GB" dirty="0"/>
              <a:t>Non-personal data shall be: </a:t>
            </a:r>
            <a:endParaRPr lang="nl-NL" dirty="0"/>
          </a:p>
          <a:p>
            <a:pPr lvl="0"/>
            <a:r>
              <a:rPr lang="en-GB" dirty="0"/>
              <a:t>processed lawfully, fairly and in a transparent manner (‘lawfulness, fairness and transparency’); </a:t>
            </a:r>
            <a:endParaRPr lang="nl-NL" dirty="0"/>
          </a:p>
          <a:p>
            <a:pPr lvl="0"/>
            <a:r>
              <a:rPr lang="en-GB" dirty="0"/>
              <a:t>collected for specified, explicit and legitimate purposes and not further processed in a manner that is incompatible with those purposes (‘purpose limitation’); </a:t>
            </a:r>
            <a:endParaRPr lang="nl-NL" dirty="0"/>
          </a:p>
          <a:p>
            <a:pPr lvl="0"/>
            <a:r>
              <a:rPr lang="en-GB" dirty="0"/>
              <a:t>adequate, relevant and limited to what is necessary in relation to the purposes for which they are processed (‘data minimisation’); </a:t>
            </a:r>
            <a:endParaRPr lang="nl-NL" dirty="0"/>
          </a:p>
          <a:p>
            <a:pPr lvl="0"/>
            <a:r>
              <a:rPr lang="en-GB" dirty="0"/>
              <a:t>accurate and, where necessary, kept up to date; every reasonable step must be taken to ensure that non-personal data that are inaccurate, having regard to the purposes for which they are processed, are erased or rectified without delay (‘accuracy’);</a:t>
            </a:r>
            <a:endParaRPr lang="nl-NL" dirty="0"/>
          </a:p>
          <a:p>
            <a:pPr lvl="0"/>
            <a:r>
              <a:rPr lang="en-GB" dirty="0"/>
              <a:t>kept no longer than is necessary for the purposes for which the personal data are processed (‘storage limitation’); </a:t>
            </a:r>
            <a:endParaRPr lang="nl-NL" dirty="0"/>
          </a:p>
          <a:p>
            <a:pPr lvl="0"/>
            <a:r>
              <a:rPr lang="en-GB" dirty="0"/>
              <a:t>processed in a manner that ensures appropriate security of the non-personal data, including protection against unauthorised or unlawful processing and against accidental loss, destruction or damage, using appropriate technical or organisational measures  (‘integrity and confidentiality’).</a:t>
            </a:r>
            <a:endParaRPr lang="nl-NL" dirty="0"/>
          </a:p>
          <a:p>
            <a:endParaRPr lang="nl-NL" dirty="0"/>
          </a:p>
        </p:txBody>
      </p:sp>
    </p:spTree>
    <p:extLst>
      <p:ext uri="{BB962C8B-B14F-4D97-AF65-F5344CB8AC3E}">
        <p14:creationId xmlns:p14="http://schemas.microsoft.com/office/powerpoint/2010/main" val="120270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68EB0-6BCA-4B12-BB84-CE08BAB689E0}"/>
              </a:ext>
            </a:extLst>
          </p:cNvPr>
          <p:cNvSpPr>
            <a:spLocks noGrp="1"/>
          </p:cNvSpPr>
          <p:nvPr>
            <p:ph type="title"/>
          </p:nvPr>
        </p:nvSpPr>
        <p:spPr/>
        <p:txBody>
          <a:bodyPr/>
          <a:lstStyle/>
          <a:p>
            <a:r>
              <a:rPr lang="nl-NL" dirty="0" err="1"/>
              <a:t>Regulation</a:t>
            </a:r>
            <a:r>
              <a:rPr lang="nl-NL" dirty="0"/>
              <a:t> of non-personal data</a:t>
            </a:r>
          </a:p>
        </p:txBody>
      </p:sp>
      <p:sp>
        <p:nvSpPr>
          <p:cNvPr id="3" name="Tijdelijke aanduiding voor inhoud 2">
            <a:extLst>
              <a:ext uri="{FF2B5EF4-FFF2-40B4-BE49-F238E27FC236}">
                <a16:creationId xmlns:a16="http://schemas.microsoft.com/office/drawing/2014/main" id="{ED9DDE16-1B9D-40E9-B5C8-8BC235E443FD}"/>
              </a:ext>
            </a:extLst>
          </p:cNvPr>
          <p:cNvSpPr>
            <a:spLocks noGrp="1"/>
          </p:cNvSpPr>
          <p:nvPr>
            <p:ph idx="1"/>
          </p:nvPr>
        </p:nvSpPr>
        <p:spPr>
          <a:xfrm>
            <a:off x="1066800" y="1812022"/>
            <a:ext cx="10058400" cy="4403384"/>
          </a:xfrm>
        </p:spPr>
        <p:txBody>
          <a:bodyPr>
            <a:normAutofit fontScale="85000" lnSpcReduction="10000"/>
          </a:bodyPr>
          <a:lstStyle/>
          <a:p>
            <a:r>
              <a:rPr lang="en-GB" i="1" dirty="0"/>
              <a:t>Article 4 </a:t>
            </a:r>
            <a:r>
              <a:rPr lang="en-GB" b="1" dirty="0"/>
              <a:t>Obligations</a:t>
            </a:r>
            <a:endParaRPr lang="nl-NL" dirty="0"/>
          </a:p>
          <a:p>
            <a:r>
              <a:rPr lang="en-GB" dirty="0"/>
              <a:t>The organisation processing non-personal data has to:</a:t>
            </a:r>
            <a:endParaRPr lang="nl-NL" dirty="0"/>
          </a:p>
          <a:p>
            <a:pPr lvl="0"/>
            <a:r>
              <a:rPr lang="en-GB" dirty="0"/>
              <a:t>Adopt a data protection policy in which it specifies how the rules in this Regulation shall be implemented and respected within its organisation;</a:t>
            </a:r>
            <a:endParaRPr lang="nl-NL" dirty="0"/>
          </a:p>
          <a:p>
            <a:pPr lvl="0"/>
            <a:r>
              <a:rPr lang="en-GB" dirty="0"/>
              <a:t>Implement the policy decisions in its technical infrastructure by design or by default;</a:t>
            </a:r>
            <a:endParaRPr lang="nl-NL" dirty="0"/>
          </a:p>
          <a:p>
            <a:pPr lvl="0"/>
            <a:r>
              <a:rPr lang="en-GB" dirty="0"/>
              <a:t>Take adequate technical and organisational measures to ensure that the principles in the Regulation are upheld, including the security and confidentiality of data and the prevention of data breaches;</a:t>
            </a:r>
            <a:endParaRPr lang="nl-NL" dirty="0"/>
          </a:p>
          <a:p>
            <a:pPr lvl="0"/>
            <a:r>
              <a:rPr lang="en-GB" dirty="0"/>
              <a:t>Keep records specifying the data that are processed, the source of the data, the purpose for processing the data, the period for which the data are stored, the organisations with whom the data are shared and the technical and organisational measures applied;</a:t>
            </a:r>
            <a:endParaRPr lang="nl-NL" dirty="0"/>
          </a:p>
          <a:p>
            <a:pPr lvl="0"/>
            <a:r>
              <a:rPr lang="en-GB" dirty="0"/>
              <a:t>Conduct an impact assessment before engaging in specific processing activities, taking into account the likely effects on citizens, groups and society at large and developing strategies for mitigating those effects;</a:t>
            </a:r>
            <a:endParaRPr lang="nl-NL" dirty="0"/>
          </a:p>
          <a:p>
            <a:pPr lvl="0"/>
            <a:r>
              <a:rPr lang="en-GB" dirty="0"/>
              <a:t>Designate a data protection officer, who shall be fully independent, trained and have access to necessary resources to adequately fulfil its tasks; the data protection officer is responsible for ensuring that all relevant principles contained in this Regulation are upheld;</a:t>
            </a:r>
            <a:endParaRPr lang="nl-NL" dirty="0"/>
          </a:p>
          <a:p>
            <a:pPr lvl="0"/>
            <a:r>
              <a:rPr lang="en-GB" dirty="0"/>
              <a:t>Process data transparently, meaning that the public is informed through a website of the data that are processed, the source of the data, the purpose for processing the data, the period for which the data are stored, the organisations with whom the data are shared, the technical and organisational measures applied and any data breach having occurred (‘transparency’).</a:t>
            </a:r>
            <a:endParaRPr lang="nl-NL" dirty="0"/>
          </a:p>
          <a:p>
            <a:endParaRPr lang="nl-NL" dirty="0"/>
          </a:p>
        </p:txBody>
      </p:sp>
    </p:spTree>
    <p:extLst>
      <p:ext uri="{BB962C8B-B14F-4D97-AF65-F5344CB8AC3E}">
        <p14:creationId xmlns:p14="http://schemas.microsoft.com/office/powerpoint/2010/main" val="222152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B9786-08F1-43F0-A5A8-78367CD71D0A}"/>
              </a:ext>
            </a:extLst>
          </p:cNvPr>
          <p:cNvSpPr>
            <a:spLocks noGrp="1"/>
          </p:cNvSpPr>
          <p:nvPr>
            <p:ph type="title"/>
          </p:nvPr>
        </p:nvSpPr>
        <p:spPr/>
        <p:txBody>
          <a:bodyPr/>
          <a:lstStyle/>
          <a:p>
            <a:r>
              <a:rPr lang="nl-NL" dirty="0" err="1"/>
              <a:t>Regulation</a:t>
            </a:r>
            <a:r>
              <a:rPr lang="nl-NL" dirty="0"/>
              <a:t> of non-personal data</a:t>
            </a:r>
          </a:p>
        </p:txBody>
      </p:sp>
      <p:sp>
        <p:nvSpPr>
          <p:cNvPr id="3" name="Tijdelijke aanduiding voor inhoud 2">
            <a:extLst>
              <a:ext uri="{FF2B5EF4-FFF2-40B4-BE49-F238E27FC236}">
                <a16:creationId xmlns:a16="http://schemas.microsoft.com/office/drawing/2014/main" id="{A929F7D9-E028-4480-814D-A75E9022B9B8}"/>
              </a:ext>
            </a:extLst>
          </p:cNvPr>
          <p:cNvSpPr>
            <a:spLocks noGrp="1"/>
          </p:cNvSpPr>
          <p:nvPr>
            <p:ph idx="1"/>
          </p:nvPr>
        </p:nvSpPr>
        <p:spPr/>
        <p:txBody>
          <a:bodyPr/>
          <a:lstStyle/>
          <a:p>
            <a:r>
              <a:rPr lang="en-GB" i="1" dirty="0"/>
              <a:t>Article 6 </a:t>
            </a:r>
            <a:r>
              <a:rPr lang="en-GB" b="1" dirty="0"/>
              <a:t>Transfers </a:t>
            </a:r>
            <a:endParaRPr lang="nl-NL" dirty="0"/>
          </a:p>
          <a:p>
            <a:r>
              <a:rPr lang="en-GB" dirty="0"/>
              <a:t>The transfer of non-personal data to natural or legal persons outside the country/jurisdiction x is prohibited unless the person or organisation receiving the data signs a legally enforceable agreement in which that natural or legal person commits itself to upholding all principles contained in this Regulation. </a:t>
            </a:r>
            <a:endParaRPr lang="nl-NL" dirty="0"/>
          </a:p>
          <a:p>
            <a:r>
              <a:rPr lang="en-GB" dirty="0"/>
              <a:t> </a:t>
            </a:r>
            <a:endParaRPr lang="nl-NL" dirty="0"/>
          </a:p>
          <a:p>
            <a:r>
              <a:rPr lang="en-GB" i="1" dirty="0"/>
              <a:t>Article 7 </a:t>
            </a:r>
            <a:r>
              <a:rPr lang="en-GB" b="1" dirty="0"/>
              <a:t>Enforcement</a:t>
            </a:r>
            <a:endParaRPr lang="nl-NL" dirty="0"/>
          </a:p>
          <a:p>
            <a:r>
              <a:rPr lang="en-GB" dirty="0"/>
              <a:t>The tasks, powers and competences of the national supervisory authority/Privacy Commissioner, shall also apply to the processing of non-personal data and the respect for the principles contained in this Regulation. </a:t>
            </a:r>
            <a:endParaRPr lang="nl-NL" dirty="0"/>
          </a:p>
          <a:p>
            <a:endParaRPr lang="nl-NL" dirty="0"/>
          </a:p>
        </p:txBody>
      </p:sp>
    </p:spTree>
    <p:extLst>
      <p:ext uri="{BB962C8B-B14F-4D97-AF65-F5344CB8AC3E}">
        <p14:creationId xmlns:p14="http://schemas.microsoft.com/office/powerpoint/2010/main" val="28061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3" descr="Afbeelding met toetsenbord&#10;&#10;Automatisch gegenereerde beschrijving">
            <a:extLst>
              <a:ext uri="{FF2B5EF4-FFF2-40B4-BE49-F238E27FC236}">
                <a16:creationId xmlns:a16="http://schemas.microsoft.com/office/drawing/2014/main" id="{A2424906-2E30-4E95-B93D-E2558AC11EBF}"/>
              </a:ext>
            </a:extLst>
          </p:cNvPr>
          <p:cNvPicPr>
            <a:picLocks noChangeAspect="1"/>
          </p:cNvPicPr>
          <p:nvPr/>
        </p:nvPicPr>
        <p:blipFill rotWithShape="1">
          <a:blip r:embed="rId2"/>
          <a:srcRect t="8607" b="7123"/>
          <a:stretch/>
        </p:blipFill>
        <p:spPr>
          <a:xfrm>
            <a:off x="20" y="-839"/>
            <a:ext cx="12191980" cy="6858000"/>
          </a:xfrm>
          <a:prstGeom prst="rect">
            <a:avLst/>
          </a:prstGeom>
        </p:spPr>
      </p:pic>
      <p:sp useBgFill="1">
        <p:nvSpPr>
          <p:cNvPr id="11" name="Rectangle 10">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85ECA007-4E6B-4ED6-A532-D2D61A3F208C}"/>
              </a:ext>
            </a:extLst>
          </p:cNvPr>
          <p:cNvSpPr>
            <a:spLocks noGrp="1"/>
          </p:cNvSpPr>
          <p:nvPr>
            <p:ph type="ctrTitle"/>
          </p:nvPr>
        </p:nvSpPr>
        <p:spPr>
          <a:xfrm>
            <a:off x="1771132" y="2091263"/>
            <a:ext cx="8649738" cy="2590800"/>
          </a:xfrm>
        </p:spPr>
        <p:txBody>
          <a:bodyPr>
            <a:normAutofit/>
          </a:bodyPr>
          <a:lstStyle/>
          <a:p>
            <a:r>
              <a:rPr lang="en-US" sz="6300" b="1" dirty="0"/>
              <a:t>Should We Regulate Non-Personal Data?</a:t>
            </a:r>
            <a:endParaRPr lang="nl-NL" sz="6300" dirty="0"/>
          </a:p>
        </p:txBody>
      </p:sp>
      <p:sp>
        <p:nvSpPr>
          <p:cNvPr id="3" name="Ondertitel 2">
            <a:extLst>
              <a:ext uri="{FF2B5EF4-FFF2-40B4-BE49-F238E27FC236}">
                <a16:creationId xmlns:a16="http://schemas.microsoft.com/office/drawing/2014/main" id="{2374A20E-0C2D-4775-BCC6-80A2B41FFD68}"/>
              </a:ext>
            </a:extLst>
          </p:cNvPr>
          <p:cNvSpPr>
            <a:spLocks noGrp="1"/>
          </p:cNvSpPr>
          <p:nvPr>
            <p:ph type="subTitle" idx="1"/>
          </p:nvPr>
        </p:nvSpPr>
        <p:spPr>
          <a:xfrm>
            <a:off x="1771130" y="4682062"/>
            <a:ext cx="8652788" cy="457201"/>
          </a:xfrm>
        </p:spPr>
        <p:txBody>
          <a:bodyPr>
            <a:normAutofit/>
          </a:bodyPr>
          <a:lstStyle/>
          <a:p>
            <a:pPr>
              <a:lnSpc>
                <a:spcPct val="100000"/>
              </a:lnSpc>
              <a:spcAft>
                <a:spcPts val="600"/>
              </a:spcAft>
            </a:pPr>
            <a:r>
              <a:rPr lang="nl-NL" sz="900"/>
              <a:t>Bart van der Sloot, Senior Researcher, Tilburg </a:t>
            </a:r>
            <a:r>
              <a:rPr lang="nl-NL" sz="900" err="1"/>
              <a:t>Institute</a:t>
            </a:r>
            <a:r>
              <a:rPr lang="nl-NL" sz="900"/>
              <a:t> </a:t>
            </a:r>
            <a:r>
              <a:rPr lang="nl-NL" sz="900" err="1"/>
              <a:t>for</a:t>
            </a:r>
            <a:r>
              <a:rPr lang="nl-NL" sz="900"/>
              <a:t> </a:t>
            </a:r>
            <a:r>
              <a:rPr lang="nl-NL" sz="900" err="1"/>
              <a:t>Law</a:t>
            </a:r>
            <a:r>
              <a:rPr lang="nl-NL" sz="900"/>
              <a:t>, Technology </a:t>
            </a:r>
            <a:r>
              <a:rPr lang="nl-NL" sz="900" err="1"/>
              <a:t>and</a:t>
            </a:r>
            <a:r>
              <a:rPr lang="nl-NL" sz="900"/>
              <a:t> Society, Tilburg University, Netherlands</a:t>
            </a:r>
          </a:p>
          <a:p>
            <a:pPr>
              <a:lnSpc>
                <a:spcPct val="100000"/>
              </a:lnSpc>
              <a:spcAft>
                <a:spcPts val="600"/>
              </a:spcAft>
            </a:pPr>
            <a:r>
              <a:rPr lang="nl-NL" sz="900">
                <a:hlinkClick r:id="rId3"/>
              </a:rPr>
              <a:t>www.bartvandersloot.com</a:t>
            </a:r>
            <a:r>
              <a:rPr lang="nl-NL" sz="900"/>
              <a:t> </a:t>
            </a:r>
          </a:p>
        </p:txBody>
      </p:sp>
      <p:sp>
        <p:nvSpPr>
          <p:cNvPr id="15" name="Rectangle 14">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Afbeelding 4" descr="Afbeelding met mensen, groot, staand, bewolkt&#10;&#10;Automatisch gegenereerde beschrijving">
            <a:extLst>
              <a:ext uri="{FF2B5EF4-FFF2-40B4-BE49-F238E27FC236}">
                <a16:creationId xmlns:a16="http://schemas.microsoft.com/office/drawing/2014/main" id="{CF18D7EC-19AA-4CD1-9E12-D10C85896A8C}"/>
              </a:ext>
            </a:extLst>
          </p:cNvPr>
          <p:cNvPicPr>
            <a:picLocks noChangeAspect="1"/>
          </p:cNvPicPr>
          <p:nvPr/>
        </p:nvPicPr>
        <p:blipFill>
          <a:blip r:embed="rId4"/>
          <a:stretch>
            <a:fillRect/>
          </a:stretch>
        </p:blipFill>
        <p:spPr>
          <a:xfrm>
            <a:off x="0" y="-70914"/>
            <a:ext cx="4627982" cy="6935024"/>
          </a:xfrm>
          <a:prstGeom prst="rect">
            <a:avLst/>
          </a:prstGeom>
        </p:spPr>
      </p:pic>
      <p:pic>
        <p:nvPicPr>
          <p:cNvPr id="8" name="Afbeelding 7">
            <a:extLst>
              <a:ext uri="{FF2B5EF4-FFF2-40B4-BE49-F238E27FC236}">
                <a16:creationId xmlns:a16="http://schemas.microsoft.com/office/drawing/2014/main" id="{35C4B06C-792C-47DD-AE21-B41F8D7C56AA}"/>
              </a:ext>
            </a:extLst>
          </p:cNvPr>
          <p:cNvPicPr>
            <a:picLocks noChangeAspect="1"/>
          </p:cNvPicPr>
          <p:nvPr/>
        </p:nvPicPr>
        <p:blipFill>
          <a:blip r:embed="rId5"/>
          <a:stretch>
            <a:fillRect/>
          </a:stretch>
        </p:blipFill>
        <p:spPr>
          <a:xfrm>
            <a:off x="4246505" y="-206740"/>
            <a:ext cx="4235022" cy="7068984"/>
          </a:xfrm>
          <a:prstGeom prst="rect">
            <a:avLst/>
          </a:prstGeom>
        </p:spPr>
      </p:pic>
      <p:pic>
        <p:nvPicPr>
          <p:cNvPr id="10" name="Afbeelding 9" descr="Afbeelding met voedsel&#10;&#10;Automatisch gegenereerde beschrijving">
            <a:extLst>
              <a:ext uri="{FF2B5EF4-FFF2-40B4-BE49-F238E27FC236}">
                <a16:creationId xmlns:a16="http://schemas.microsoft.com/office/drawing/2014/main" id="{47221329-13A8-4A23-8703-705FA8B30FC1}"/>
              </a:ext>
            </a:extLst>
          </p:cNvPr>
          <p:cNvPicPr>
            <a:picLocks noChangeAspect="1"/>
          </p:cNvPicPr>
          <p:nvPr/>
        </p:nvPicPr>
        <p:blipFill>
          <a:blip r:embed="rId6"/>
          <a:stretch>
            <a:fillRect/>
          </a:stretch>
        </p:blipFill>
        <p:spPr>
          <a:xfrm>
            <a:off x="7583501" y="-208607"/>
            <a:ext cx="5312742" cy="7065767"/>
          </a:xfrm>
          <a:prstGeom prst="rect">
            <a:avLst/>
          </a:prstGeom>
        </p:spPr>
      </p:pic>
    </p:spTree>
    <p:extLst>
      <p:ext uri="{BB962C8B-B14F-4D97-AF65-F5344CB8AC3E}">
        <p14:creationId xmlns:p14="http://schemas.microsoft.com/office/powerpoint/2010/main" val="1474456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4">
            <a:extLst>
              <a:ext uri="{FF2B5EF4-FFF2-40B4-BE49-F238E27FC236}">
                <a16:creationId xmlns:a16="http://schemas.microsoft.com/office/drawing/2014/main" id="{B51EA370-DA40-41F5-9179-150617B456D0}"/>
              </a:ext>
            </a:extLst>
          </p:cNvPr>
          <p:cNvGraphicFramePr>
            <a:graphicFrameLocks noGrp="1"/>
          </p:cNvGraphicFramePr>
          <p:nvPr>
            <p:ph idx="1"/>
            <p:extLst>
              <p:ext uri="{D42A27DB-BD31-4B8C-83A1-F6EECF244321}">
                <p14:modId xmlns:p14="http://schemas.microsoft.com/office/powerpoint/2010/main" val="4025197919"/>
              </p:ext>
            </p:extLst>
          </p:nvPr>
        </p:nvGraphicFramePr>
        <p:xfrm>
          <a:off x="253067" y="215914"/>
          <a:ext cx="11592188" cy="6396105"/>
        </p:xfrm>
        <a:graphic>
          <a:graphicData uri="http://schemas.openxmlformats.org/drawingml/2006/table">
            <a:tbl>
              <a:tblPr firstRow="1" bandRow="1">
                <a:tableStyleId>{5C22544A-7EE6-4342-B048-85BDC9FD1C3A}</a:tableStyleId>
              </a:tblPr>
              <a:tblGrid>
                <a:gridCol w="2708247">
                  <a:extLst>
                    <a:ext uri="{9D8B030D-6E8A-4147-A177-3AD203B41FA5}">
                      <a16:colId xmlns:a16="http://schemas.microsoft.com/office/drawing/2014/main" val="2366002626"/>
                    </a:ext>
                  </a:extLst>
                </a:gridCol>
                <a:gridCol w="8883941">
                  <a:extLst>
                    <a:ext uri="{9D8B030D-6E8A-4147-A177-3AD203B41FA5}">
                      <a16:colId xmlns:a16="http://schemas.microsoft.com/office/drawing/2014/main" val="4280419279"/>
                    </a:ext>
                  </a:extLst>
                </a:gridCol>
              </a:tblGrid>
              <a:tr h="403190">
                <a:tc>
                  <a:txBody>
                    <a:bodyPr/>
                    <a:lstStyle/>
                    <a:p>
                      <a:r>
                        <a:rPr lang="nl-NL" dirty="0"/>
                        <a:t>Instrument</a:t>
                      </a:r>
                    </a:p>
                  </a:txBody>
                  <a:tcPr/>
                </a:tc>
                <a:tc>
                  <a:txBody>
                    <a:bodyPr/>
                    <a:lstStyle/>
                    <a:p>
                      <a:r>
                        <a:rPr lang="nl-NL" dirty="0" err="1"/>
                        <a:t>Material</a:t>
                      </a:r>
                      <a:r>
                        <a:rPr lang="nl-NL" dirty="0"/>
                        <a:t> scope</a:t>
                      </a:r>
                    </a:p>
                  </a:txBody>
                  <a:tcPr/>
                </a:tc>
                <a:extLst>
                  <a:ext uri="{0D108BD9-81ED-4DB2-BD59-A6C34878D82A}">
                    <a16:rowId xmlns:a16="http://schemas.microsoft.com/office/drawing/2014/main" val="3556400125"/>
                  </a:ext>
                </a:extLst>
              </a:tr>
              <a:tr h="974804">
                <a:tc>
                  <a:txBody>
                    <a:bodyPr/>
                    <a:lstStyle/>
                    <a:p>
                      <a:r>
                        <a:rPr lang="en-US" dirty="0"/>
                        <a:t>Israel Protection of Privacy Law, 5741</a:t>
                      </a:r>
                      <a:endParaRPr lang="nl-NL" dirty="0"/>
                    </a:p>
                  </a:txBody>
                  <a:tcPr/>
                </a:tc>
                <a:tc>
                  <a:txBody>
                    <a:bodyPr/>
                    <a:lstStyle/>
                    <a:p>
                      <a:r>
                        <a:rPr lang="en-US" dirty="0"/>
                        <a:t>“information” means data on the personality, personal status, intimate affairs, state of health, economic position, vocational qualifications, opinions and beliefs of a person;</a:t>
                      </a:r>
                    </a:p>
                  </a:txBody>
                  <a:tcPr/>
                </a:tc>
                <a:extLst>
                  <a:ext uri="{0D108BD9-81ED-4DB2-BD59-A6C34878D82A}">
                    <a16:rowId xmlns:a16="http://schemas.microsoft.com/office/drawing/2014/main" val="758660809"/>
                  </a:ext>
                </a:extLst>
              </a:tr>
              <a:tr h="695917">
                <a:tc>
                  <a:txBody>
                    <a:bodyPr/>
                    <a:lstStyle/>
                    <a:p>
                      <a:r>
                        <a:rPr lang="en-GB" sz="1800" kern="1200" dirty="0">
                          <a:solidFill>
                            <a:schemeClr val="dk1"/>
                          </a:solidFill>
                          <a:effectLst/>
                          <a:latin typeface="+mn-lt"/>
                          <a:ea typeface="+mn-ea"/>
                          <a:cs typeface="+mn-cs"/>
                        </a:rPr>
                        <a:t>PIPEDA</a:t>
                      </a:r>
                      <a:endParaRPr lang="nl-NL" dirty="0"/>
                    </a:p>
                  </a:txBody>
                  <a:tcPr/>
                </a:tc>
                <a:tc>
                  <a:txBody>
                    <a:bodyPr/>
                    <a:lstStyle/>
                    <a:p>
                      <a:r>
                        <a:rPr lang="en-GB" sz="1800" kern="1200" dirty="0">
                          <a:solidFill>
                            <a:schemeClr val="dk1"/>
                          </a:solidFill>
                          <a:effectLst/>
                          <a:latin typeface="+mn-lt"/>
                          <a:ea typeface="+mn-ea"/>
                          <a:cs typeface="+mn-cs"/>
                        </a:rPr>
                        <a:t>‘personal information means information about an identifiable individual’</a:t>
                      </a:r>
                      <a:endParaRPr lang="nl-NL" dirty="0"/>
                    </a:p>
                  </a:txBody>
                  <a:tcPr/>
                </a:tc>
                <a:extLst>
                  <a:ext uri="{0D108BD9-81ED-4DB2-BD59-A6C34878D82A}">
                    <a16:rowId xmlns:a16="http://schemas.microsoft.com/office/drawing/2014/main" val="4235462939"/>
                  </a:ext>
                </a:extLst>
              </a:tr>
              <a:tr h="1590667">
                <a:tc>
                  <a:txBody>
                    <a:bodyPr/>
                    <a:lstStyle/>
                    <a:p>
                      <a:r>
                        <a:rPr lang="en-GB" sz="1800" kern="1200" dirty="0">
                          <a:solidFill>
                            <a:schemeClr val="dk1"/>
                          </a:solidFill>
                          <a:effectLst/>
                          <a:latin typeface="+mn-lt"/>
                          <a:ea typeface="+mn-ea"/>
                          <a:cs typeface="+mn-cs"/>
                        </a:rPr>
                        <a:t>United States’ Privacy Act </a:t>
                      </a:r>
                      <a:endParaRPr lang="nl-NL" dirty="0"/>
                    </a:p>
                  </a:txBody>
                  <a:tcPr/>
                </a:tc>
                <a:tc>
                  <a:txBody>
                    <a:bodyPr/>
                    <a:lstStyle/>
                    <a:p>
                      <a:r>
                        <a:rPr lang="en-GB" sz="1800" kern="1200" dirty="0">
                          <a:solidFill>
                            <a:schemeClr val="dk1"/>
                          </a:solidFill>
                          <a:effectLst/>
                          <a:latin typeface="+mn-lt"/>
                          <a:ea typeface="+mn-ea"/>
                          <a:cs typeface="+mn-cs"/>
                        </a:rPr>
                        <a:t>‘record’ is ‘any item, collection, or grouping of information about an individual that is maintained by an agency’, where an ‘individual’ is defined as ‘a citizen of the United States or an alien lawfully admitted for permanent residence’</a:t>
                      </a:r>
                      <a:endParaRPr lang="nl-NL" dirty="0"/>
                    </a:p>
                  </a:txBody>
                  <a:tcPr/>
                </a:tc>
                <a:extLst>
                  <a:ext uri="{0D108BD9-81ED-4DB2-BD59-A6C34878D82A}">
                    <a16:rowId xmlns:a16="http://schemas.microsoft.com/office/drawing/2014/main" val="3297726138"/>
                  </a:ext>
                </a:extLst>
              </a:tr>
              <a:tr h="994167">
                <a:tc>
                  <a:txBody>
                    <a:bodyPr/>
                    <a:lstStyle/>
                    <a:p>
                      <a:r>
                        <a:rPr lang="en-US" sz="1800" b="0" i="0" u="none" strike="noStrike" kern="1200" dirty="0">
                          <a:solidFill>
                            <a:schemeClr val="dk1"/>
                          </a:solidFill>
                          <a:effectLst/>
                          <a:latin typeface="+mn-lt"/>
                          <a:ea typeface="+mn-ea"/>
                          <a:cs typeface="+mn-cs"/>
                        </a:rPr>
                        <a:t>Council of Europe &amp; OECD</a:t>
                      </a:r>
                      <a:endParaRPr lang="nl-NL" b="0" dirty="0"/>
                    </a:p>
                  </a:txBody>
                  <a:tcPr/>
                </a:tc>
                <a:tc>
                  <a:txBody>
                    <a:bodyPr/>
                    <a:lstStyle/>
                    <a:p>
                      <a:r>
                        <a:rPr lang="en-US" sz="1800" b="0" i="0" u="none" strike="noStrike" kern="1200" dirty="0">
                          <a:solidFill>
                            <a:schemeClr val="dk1"/>
                          </a:solidFill>
                          <a:effectLst/>
                          <a:latin typeface="+mn-lt"/>
                          <a:ea typeface="+mn-ea"/>
                          <a:cs typeface="+mn-cs"/>
                        </a:rPr>
                        <a:t>"personal data" means any information relating to an identified or identifiable individual ("data subject"); </a:t>
                      </a:r>
                      <a:endParaRPr lang="nl-NL" dirty="0"/>
                    </a:p>
                  </a:txBody>
                  <a:tcPr/>
                </a:tc>
                <a:extLst>
                  <a:ext uri="{0D108BD9-81ED-4DB2-BD59-A6C34878D82A}">
                    <a16:rowId xmlns:a16="http://schemas.microsoft.com/office/drawing/2014/main" val="2520200002"/>
                  </a:ext>
                </a:extLst>
              </a:tr>
              <a:tr h="1292417">
                <a:tc>
                  <a:txBody>
                    <a:bodyPr/>
                    <a:lstStyle/>
                    <a:p>
                      <a:r>
                        <a:rPr lang="nl-NL" dirty="0"/>
                        <a:t>GDPR (EU)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endParaRPr lang="nl-NL" dirty="0"/>
                    </a:p>
                  </a:txBody>
                  <a:tcPr/>
                </a:tc>
                <a:extLst>
                  <a:ext uri="{0D108BD9-81ED-4DB2-BD59-A6C34878D82A}">
                    <a16:rowId xmlns:a16="http://schemas.microsoft.com/office/drawing/2014/main" val="1014877016"/>
                  </a:ext>
                </a:extLst>
              </a:tr>
            </a:tbl>
          </a:graphicData>
        </a:graphic>
      </p:graphicFrame>
    </p:spTree>
    <p:extLst>
      <p:ext uri="{BB962C8B-B14F-4D97-AF65-F5344CB8AC3E}">
        <p14:creationId xmlns:p14="http://schemas.microsoft.com/office/powerpoint/2010/main" val="383397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984FE-A2AC-4439-A902-50B5AE134ACB}"/>
              </a:ext>
            </a:extLst>
          </p:cNvPr>
          <p:cNvSpPr>
            <a:spLocks noGrp="1"/>
          </p:cNvSpPr>
          <p:nvPr>
            <p:ph type="title"/>
          </p:nvPr>
        </p:nvSpPr>
        <p:spPr/>
        <p:txBody>
          <a:bodyPr>
            <a:normAutofit/>
          </a:bodyPr>
          <a:lstStyle/>
          <a:p>
            <a:r>
              <a:rPr lang="en-US" sz="3600" b="1" dirty="0"/>
              <a:t>Should We Regulate Non-Personal Data?</a:t>
            </a:r>
            <a:endParaRPr lang="nl-NL" sz="3600" dirty="0"/>
          </a:p>
        </p:txBody>
      </p:sp>
      <p:sp>
        <p:nvSpPr>
          <p:cNvPr id="3" name="Tijdelijke aanduiding voor inhoud 2">
            <a:extLst>
              <a:ext uri="{FF2B5EF4-FFF2-40B4-BE49-F238E27FC236}">
                <a16:creationId xmlns:a16="http://schemas.microsoft.com/office/drawing/2014/main" id="{743F9638-9E15-4D4A-8F55-4F88355B5288}"/>
              </a:ext>
            </a:extLst>
          </p:cNvPr>
          <p:cNvSpPr>
            <a:spLocks noGrp="1"/>
          </p:cNvSpPr>
          <p:nvPr>
            <p:ph idx="1"/>
          </p:nvPr>
        </p:nvSpPr>
        <p:spPr/>
        <p:txBody>
          <a:bodyPr>
            <a:normAutofit lnSpcReduction="10000"/>
          </a:bodyPr>
          <a:lstStyle/>
          <a:p>
            <a:r>
              <a:rPr lang="nl-NL" sz="4000" dirty="0">
                <a:latin typeface="+mj-lt"/>
              </a:rPr>
              <a:t>1.</a:t>
            </a:r>
            <a:r>
              <a:rPr lang="en-GB" sz="4000" dirty="0">
                <a:latin typeface="+mj-lt"/>
              </a:rPr>
              <a:t> The status of data is unstable</a:t>
            </a:r>
          </a:p>
          <a:p>
            <a:endParaRPr lang="en-GB" sz="4000" dirty="0">
              <a:latin typeface="+mj-lt"/>
            </a:endParaRPr>
          </a:p>
          <a:p>
            <a:r>
              <a:rPr lang="en-GB" sz="4000" dirty="0">
                <a:latin typeface="+mj-lt"/>
              </a:rPr>
              <a:t>2. The status of data is unclear</a:t>
            </a:r>
          </a:p>
          <a:p>
            <a:endParaRPr lang="en-GB" sz="4000" dirty="0">
              <a:latin typeface="+mj-lt"/>
            </a:endParaRPr>
          </a:p>
          <a:p>
            <a:r>
              <a:rPr lang="en-GB" sz="4000" dirty="0">
                <a:latin typeface="+mj-lt"/>
              </a:rPr>
              <a:t>3. The status of the data is insignificant</a:t>
            </a:r>
            <a:endParaRPr lang="nl-NL" sz="4000" dirty="0">
              <a:latin typeface="+mj-lt"/>
            </a:endParaRPr>
          </a:p>
          <a:p>
            <a:endParaRPr lang="nl-NL" b="1" dirty="0"/>
          </a:p>
          <a:p>
            <a:endParaRPr lang="nl-NL" dirty="0"/>
          </a:p>
        </p:txBody>
      </p:sp>
    </p:spTree>
    <p:extLst>
      <p:ext uri="{BB962C8B-B14F-4D97-AF65-F5344CB8AC3E}">
        <p14:creationId xmlns:p14="http://schemas.microsoft.com/office/powerpoint/2010/main" val="320178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080B57-62F1-4FBB-9899-3B612B1272B9}"/>
              </a:ext>
            </a:extLst>
          </p:cNvPr>
          <p:cNvSpPr>
            <a:spLocks noGrp="1"/>
          </p:cNvSpPr>
          <p:nvPr>
            <p:ph type="title"/>
          </p:nvPr>
        </p:nvSpPr>
        <p:spPr>
          <a:xfrm>
            <a:off x="1066800" y="441259"/>
            <a:ext cx="10058400" cy="875813"/>
          </a:xfrm>
        </p:spPr>
        <p:txBody>
          <a:bodyPr/>
          <a:lstStyle/>
          <a:p>
            <a:r>
              <a:rPr lang="nl-NL" dirty="0" err="1"/>
              <a:t>Seperation</a:t>
            </a:r>
            <a:r>
              <a:rPr lang="nl-NL" dirty="0"/>
              <a:t> Privacy &amp; Data </a:t>
            </a:r>
            <a:r>
              <a:rPr lang="nl-NL" dirty="0" err="1"/>
              <a:t>Protection</a:t>
            </a:r>
            <a:endParaRPr lang="nl-NL" dirty="0"/>
          </a:p>
        </p:txBody>
      </p:sp>
      <p:graphicFrame>
        <p:nvGraphicFramePr>
          <p:cNvPr id="4" name="Tabel 4">
            <a:extLst>
              <a:ext uri="{FF2B5EF4-FFF2-40B4-BE49-F238E27FC236}">
                <a16:creationId xmlns:a16="http://schemas.microsoft.com/office/drawing/2014/main" id="{9B8DBDBD-E04E-4D7D-81FE-06F0CB07CA57}"/>
              </a:ext>
            </a:extLst>
          </p:cNvPr>
          <p:cNvGraphicFramePr>
            <a:graphicFrameLocks noGrp="1"/>
          </p:cNvGraphicFramePr>
          <p:nvPr>
            <p:ph idx="1"/>
            <p:extLst>
              <p:ext uri="{D42A27DB-BD31-4B8C-83A1-F6EECF244321}">
                <p14:modId xmlns:p14="http://schemas.microsoft.com/office/powerpoint/2010/main" val="243510015"/>
              </p:ext>
            </p:extLst>
          </p:nvPr>
        </p:nvGraphicFramePr>
        <p:xfrm>
          <a:off x="1066800" y="1390373"/>
          <a:ext cx="10058400" cy="49631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344749097"/>
                    </a:ext>
                  </a:extLst>
                </a:gridCol>
                <a:gridCol w="5029200">
                  <a:extLst>
                    <a:ext uri="{9D8B030D-6E8A-4147-A177-3AD203B41FA5}">
                      <a16:colId xmlns:a16="http://schemas.microsoft.com/office/drawing/2014/main" val="3316256659"/>
                    </a:ext>
                  </a:extLst>
                </a:gridCol>
              </a:tblGrid>
              <a:tr h="370840">
                <a:tc>
                  <a:txBody>
                    <a:bodyPr/>
                    <a:lstStyle/>
                    <a:p>
                      <a:r>
                        <a:rPr lang="en-US" dirty="0"/>
                        <a:t>Article 7 Respect for private and family life</a:t>
                      </a:r>
                      <a:endParaRPr lang="nl-NL" dirty="0"/>
                    </a:p>
                  </a:txBody>
                  <a:tcPr/>
                </a:tc>
                <a:tc>
                  <a:txBody>
                    <a:bodyPr/>
                    <a:lstStyle/>
                    <a:p>
                      <a:r>
                        <a:rPr lang="en-US" dirty="0"/>
                        <a:t>Article 8 Protection of personal data </a:t>
                      </a:r>
                      <a:endParaRPr lang="nl-NL" dirty="0"/>
                    </a:p>
                  </a:txBody>
                  <a:tcPr/>
                </a:tc>
                <a:extLst>
                  <a:ext uri="{0D108BD9-81ED-4DB2-BD59-A6C34878D82A}">
                    <a16:rowId xmlns:a16="http://schemas.microsoft.com/office/drawing/2014/main" val="1567187074"/>
                  </a:ext>
                </a:extLst>
              </a:tr>
              <a:tr h="370840">
                <a:tc>
                  <a:txBody>
                    <a:bodyPr/>
                    <a:lstStyle/>
                    <a:p>
                      <a:r>
                        <a:rPr lang="en-US" dirty="0"/>
                        <a:t>Everyone has the right to respect for his or her private and family life, home and communications. </a:t>
                      </a:r>
                    </a:p>
                  </a:txBody>
                  <a:tcPr/>
                </a:tc>
                <a:tc>
                  <a:txBody>
                    <a:bodyPr/>
                    <a:lstStyle/>
                    <a:p>
                      <a:r>
                        <a:rPr lang="en-US" dirty="0"/>
                        <a:t>1. Everyone has the right to the protection of personal data concerning him or her. </a:t>
                      </a:r>
                    </a:p>
                    <a:p>
                      <a:r>
                        <a:rPr lang="en-US"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 </a:t>
                      </a:r>
                    </a:p>
                    <a:p>
                      <a:r>
                        <a:rPr lang="en-US" dirty="0"/>
                        <a:t>3. Compliance with these rules shall be subject to control by an independent authority. </a:t>
                      </a:r>
                      <a:endParaRPr lang="nl-NL" dirty="0"/>
                    </a:p>
                  </a:txBody>
                  <a:tcPr/>
                </a:tc>
                <a:extLst>
                  <a:ext uri="{0D108BD9-81ED-4DB2-BD59-A6C34878D82A}">
                    <a16:rowId xmlns:a16="http://schemas.microsoft.com/office/drawing/2014/main" val="806099213"/>
                  </a:ext>
                </a:extLst>
              </a:tr>
              <a:tr h="370840">
                <a:tc>
                  <a:txBody>
                    <a:bodyPr/>
                    <a:lstStyle/>
                    <a:p>
                      <a:r>
                        <a:rPr lang="en-US" i="1" dirty="0"/>
                        <a:t>De minimis rule</a:t>
                      </a:r>
                    </a:p>
                  </a:txBody>
                  <a:tcPr/>
                </a:tc>
                <a:tc>
                  <a:txBody>
                    <a:bodyPr/>
                    <a:lstStyle/>
                    <a:p>
                      <a:r>
                        <a:rPr lang="nl-NL" i="1" dirty="0"/>
                        <a:t>No </a:t>
                      </a:r>
                      <a:r>
                        <a:rPr lang="nl-NL" i="1" dirty="0" err="1"/>
                        <a:t>harm</a:t>
                      </a:r>
                      <a:r>
                        <a:rPr lang="nl-NL" i="1" dirty="0"/>
                        <a:t> </a:t>
                      </a:r>
                      <a:r>
                        <a:rPr lang="nl-NL" i="1" dirty="0" err="1"/>
                        <a:t>required</a:t>
                      </a:r>
                      <a:endParaRPr lang="nl-NL" i="1" dirty="0"/>
                    </a:p>
                  </a:txBody>
                  <a:tcPr/>
                </a:tc>
                <a:extLst>
                  <a:ext uri="{0D108BD9-81ED-4DB2-BD59-A6C34878D82A}">
                    <a16:rowId xmlns:a16="http://schemas.microsoft.com/office/drawing/2014/main" val="488609657"/>
                  </a:ext>
                </a:extLst>
              </a:tr>
              <a:tr h="370840">
                <a:tc>
                  <a:txBody>
                    <a:bodyPr/>
                    <a:lstStyle/>
                    <a:p>
                      <a:r>
                        <a:rPr lang="en-US" i="1" dirty="0"/>
                        <a:t>Private data</a:t>
                      </a:r>
                    </a:p>
                  </a:txBody>
                  <a:tcPr/>
                </a:tc>
                <a:tc>
                  <a:txBody>
                    <a:bodyPr/>
                    <a:lstStyle/>
                    <a:p>
                      <a:r>
                        <a:rPr lang="nl-NL" i="1" dirty="0"/>
                        <a:t>Both private </a:t>
                      </a:r>
                      <a:r>
                        <a:rPr lang="nl-NL" i="1" dirty="0" err="1"/>
                        <a:t>and</a:t>
                      </a:r>
                      <a:r>
                        <a:rPr lang="nl-NL" i="1" dirty="0"/>
                        <a:t> public data</a:t>
                      </a:r>
                    </a:p>
                  </a:txBody>
                  <a:tcPr/>
                </a:tc>
                <a:extLst>
                  <a:ext uri="{0D108BD9-81ED-4DB2-BD59-A6C34878D82A}">
                    <a16:rowId xmlns:a16="http://schemas.microsoft.com/office/drawing/2014/main" val="1268285162"/>
                  </a:ext>
                </a:extLst>
              </a:tr>
              <a:tr h="370840">
                <a:tc>
                  <a:txBody>
                    <a:bodyPr/>
                    <a:lstStyle/>
                    <a:p>
                      <a:r>
                        <a:rPr lang="en-US" i="1" dirty="0"/>
                        <a:t>Sensitive data</a:t>
                      </a:r>
                    </a:p>
                  </a:txBody>
                  <a:tcPr/>
                </a:tc>
                <a:tc>
                  <a:txBody>
                    <a:bodyPr/>
                    <a:lstStyle/>
                    <a:p>
                      <a:r>
                        <a:rPr lang="nl-NL" i="1" dirty="0"/>
                        <a:t>Both </a:t>
                      </a:r>
                      <a:r>
                        <a:rPr lang="nl-NL" i="1" dirty="0" err="1"/>
                        <a:t>sensitive</a:t>
                      </a:r>
                      <a:r>
                        <a:rPr lang="nl-NL" i="1" dirty="0"/>
                        <a:t> </a:t>
                      </a:r>
                      <a:r>
                        <a:rPr lang="nl-NL" i="1" dirty="0" err="1"/>
                        <a:t>and</a:t>
                      </a:r>
                      <a:r>
                        <a:rPr lang="nl-NL" i="1" dirty="0"/>
                        <a:t> </a:t>
                      </a:r>
                      <a:r>
                        <a:rPr lang="nl-NL" i="1" dirty="0" err="1"/>
                        <a:t>insensitive</a:t>
                      </a:r>
                      <a:r>
                        <a:rPr lang="nl-NL" i="1" dirty="0"/>
                        <a:t> data</a:t>
                      </a:r>
                    </a:p>
                  </a:txBody>
                  <a:tcPr/>
                </a:tc>
                <a:extLst>
                  <a:ext uri="{0D108BD9-81ED-4DB2-BD59-A6C34878D82A}">
                    <a16:rowId xmlns:a16="http://schemas.microsoft.com/office/drawing/2014/main" val="746782498"/>
                  </a:ext>
                </a:extLst>
              </a:tr>
              <a:tr h="370840">
                <a:tc>
                  <a:txBody>
                    <a:bodyPr/>
                    <a:lstStyle/>
                    <a:p>
                      <a:endParaRPr lang="en-US" i="1" dirty="0"/>
                    </a:p>
                  </a:txBody>
                  <a:tcPr/>
                </a:tc>
                <a:tc>
                  <a:txBody>
                    <a:bodyPr/>
                    <a:lstStyle/>
                    <a:p>
                      <a:r>
                        <a:rPr lang="nl-NL" i="1" dirty="0"/>
                        <a:t>GDPR &gt; no </a:t>
                      </a:r>
                      <a:r>
                        <a:rPr lang="nl-NL" i="1" dirty="0" err="1"/>
                        <a:t>reference</a:t>
                      </a:r>
                      <a:r>
                        <a:rPr lang="nl-NL" i="1" dirty="0"/>
                        <a:t> </a:t>
                      </a:r>
                      <a:r>
                        <a:rPr lang="nl-NL" i="1" dirty="0" err="1"/>
                        <a:t>to</a:t>
                      </a:r>
                      <a:r>
                        <a:rPr lang="nl-NL" i="1" dirty="0"/>
                        <a:t> privacy</a:t>
                      </a:r>
                    </a:p>
                  </a:txBody>
                  <a:tcPr/>
                </a:tc>
                <a:extLst>
                  <a:ext uri="{0D108BD9-81ED-4DB2-BD59-A6C34878D82A}">
                    <a16:rowId xmlns:a16="http://schemas.microsoft.com/office/drawing/2014/main" val="3162408554"/>
                  </a:ext>
                </a:extLst>
              </a:tr>
            </a:tbl>
          </a:graphicData>
        </a:graphic>
      </p:graphicFrame>
    </p:spTree>
    <p:extLst>
      <p:ext uri="{BB962C8B-B14F-4D97-AF65-F5344CB8AC3E}">
        <p14:creationId xmlns:p14="http://schemas.microsoft.com/office/powerpoint/2010/main" val="414178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4CE4B-6E35-4A72-84F1-27CCB17C4DF3}"/>
              </a:ext>
            </a:extLst>
          </p:cNvPr>
          <p:cNvSpPr>
            <a:spLocks noGrp="1"/>
          </p:cNvSpPr>
          <p:nvPr>
            <p:ph type="title"/>
          </p:nvPr>
        </p:nvSpPr>
        <p:spPr>
          <a:xfrm>
            <a:off x="1066800" y="323814"/>
            <a:ext cx="10058400" cy="926147"/>
          </a:xfrm>
        </p:spPr>
        <p:txBody>
          <a:bodyPr/>
          <a:lstStyle/>
          <a:p>
            <a:r>
              <a:rPr lang="nl-NL" dirty="0"/>
              <a:t>Scope of ‘personal information’</a:t>
            </a:r>
          </a:p>
        </p:txBody>
      </p:sp>
      <p:graphicFrame>
        <p:nvGraphicFramePr>
          <p:cNvPr id="4" name="Tabel 4">
            <a:extLst>
              <a:ext uri="{FF2B5EF4-FFF2-40B4-BE49-F238E27FC236}">
                <a16:creationId xmlns:a16="http://schemas.microsoft.com/office/drawing/2014/main" id="{0BAF6CE3-BFBF-43D8-A386-493122F42628}"/>
              </a:ext>
            </a:extLst>
          </p:cNvPr>
          <p:cNvGraphicFramePr>
            <a:graphicFrameLocks noGrp="1"/>
          </p:cNvGraphicFramePr>
          <p:nvPr>
            <p:ph idx="1"/>
            <p:extLst>
              <p:ext uri="{D42A27DB-BD31-4B8C-83A1-F6EECF244321}">
                <p14:modId xmlns:p14="http://schemas.microsoft.com/office/powerpoint/2010/main" val="3572178144"/>
              </p:ext>
            </p:extLst>
          </p:nvPr>
        </p:nvGraphicFramePr>
        <p:xfrm>
          <a:off x="1066800" y="1249961"/>
          <a:ext cx="10058400" cy="5125720"/>
        </p:xfrm>
        <a:graphic>
          <a:graphicData uri="http://schemas.openxmlformats.org/drawingml/2006/table">
            <a:tbl>
              <a:tblPr firstRow="1" bandRow="1">
                <a:tableStyleId>{5C22544A-7EE6-4342-B048-85BDC9FD1C3A}</a:tableStyleId>
              </a:tblPr>
              <a:tblGrid>
                <a:gridCol w="2691468">
                  <a:extLst>
                    <a:ext uri="{9D8B030D-6E8A-4147-A177-3AD203B41FA5}">
                      <a16:colId xmlns:a16="http://schemas.microsoft.com/office/drawing/2014/main" val="562572995"/>
                    </a:ext>
                  </a:extLst>
                </a:gridCol>
                <a:gridCol w="7366932">
                  <a:extLst>
                    <a:ext uri="{9D8B030D-6E8A-4147-A177-3AD203B41FA5}">
                      <a16:colId xmlns:a16="http://schemas.microsoft.com/office/drawing/2014/main" val="2280997938"/>
                    </a:ext>
                  </a:extLst>
                </a:gridCol>
              </a:tblGrid>
              <a:tr h="370840">
                <a:tc>
                  <a:txBody>
                    <a:bodyPr/>
                    <a:lstStyle/>
                    <a:p>
                      <a:r>
                        <a:rPr lang="nl-NL" dirty="0"/>
                        <a:t>Instrument</a:t>
                      </a:r>
                    </a:p>
                  </a:txBody>
                  <a:tcPr/>
                </a:tc>
                <a:tc>
                  <a:txBody>
                    <a:bodyPr/>
                    <a:lstStyle/>
                    <a:p>
                      <a:r>
                        <a:rPr lang="nl-NL" dirty="0"/>
                        <a:t>Definition</a:t>
                      </a:r>
                    </a:p>
                  </a:txBody>
                  <a:tcPr/>
                </a:tc>
                <a:extLst>
                  <a:ext uri="{0D108BD9-81ED-4DB2-BD59-A6C34878D82A}">
                    <a16:rowId xmlns:a16="http://schemas.microsoft.com/office/drawing/2014/main" val="1017246890"/>
                  </a:ext>
                </a:extLst>
              </a:tr>
              <a:tr h="370840">
                <a:tc>
                  <a:txBody>
                    <a:bodyPr/>
                    <a:lstStyle/>
                    <a:p>
                      <a:r>
                        <a:rPr lang="nl-NL" dirty="0"/>
                        <a:t>Council of Europe </a:t>
                      </a:r>
                      <a:r>
                        <a:rPr lang="nl-NL" dirty="0" err="1"/>
                        <a:t>Resolutions</a:t>
                      </a:r>
                      <a:r>
                        <a:rPr lang="nl-NL" dirty="0"/>
                        <a:t> 1973 &amp; 1974</a:t>
                      </a:r>
                    </a:p>
                  </a:txBody>
                  <a:tcPr/>
                </a:tc>
                <a:tc>
                  <a:txBody>
                    <a:bodyPr/>
                    <a:lstStyle/>
                    <a:p>
                      <a:r>
                        <a:rPr lang="en-GB" sz="1800" kern="1200" dirty="0">
                          <a:solidFill>
                            <a:schemeClr val="dk1"/>
                          </a:solidFill>
                          <a:effectLst/>
                          <a:latin typeface="+mn-lt"/>
                          <a:ea typeface="+mn-ea"/>
                          <a:cs typeface="+mn-cs"/>
                        </a:rPr>
                        <a:t>‘personal information’ is information relating to individuals (physical persons). </a:t>
                      </a:r>
                      <a:endParaRPr lang="nl-NL" dirty="0"/>
                    </a:p>
                  </a:txBody>
                  <a:tcPr/>
                </a:tc>
                <a:extLst>
                  <a:ext uri="{0D108BD9-81ED-4DB2-BD59-A6C34878D82A}">
                    <a16:rowId xmlns:a16="http://schemas.microsoft.com/office/drawing/2014/main" val="2531186172"/>
                  </a:ext>
                </a:extLst>
              </a:tr>
              <a:tr h="370840">
                <a:tc>
                  <a:txBody>
                    <a:bodyPr/>
                    <a:lstStyle/>
                    <a:p>
                      <a:r>
                        <a:rPr lang="nl-NL" dirty="0"/>
                        <a:t>Council of Europe </a:t>
                      </a:r>
                      <a:r>
                        <a:rPr lang="nl-NL" dirty="0" err="1"/>
                        <a:t>Convention</a:t>
                      </a:r>
                      <a:r>
                        <a:rPr lang="nl-NL" dirty="0"/>
                        <a:t> 1981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"personal data" means any information relating to an </a:t>
                      </a:r>
                      <a:r>
                        <a:rPr lang="en-US" sz="1800" b="1" i="0" u="none" strike="noStrike" kern="1200" dirty="0">
                          <a:solidFill>
                            <a:schemeClr val="dk1"/>
                          </a:solidFill>
                          <a:effectLst/>
                          <a:latin typeface="+mn-lt"/>
                          <a:ea typeface="+mn-ea"/>
                          <a:cs typeface="+mn-cs"/>
                        </a:rPr>
                        <a:t>identified or identifiable</a:t>
                      </a:r>
                      <a:r>
                        <a:rPr lang="en-US" sz="1800" b="0" i="0" u="none" strike="noStrike" kern="1200" dirty="0">
                          <a:solidFill>
                            <a:schemeClr val="dk1"/>
                          </a:solidFill>
                          <a:effectLst/>
                          <a:latin typeface="+mn-lt"/>
                          <a:ea typeface="+mn-ea"/>
                          <a:cs typeface="+mn-cs"/>
                        </a:rPr>
                        <a:t> individual ("data subject"); </a:t>
                      </a:r>
                      <a:endParaRPr lang="nl-NL" dirty="0"/>
                    </a:p>
                  </a:txBody>
                  <a:tcPr/>
                </a:tc>
                <a:extLst>
                  <a:ext uri="{0D108BD9-81ED-4DB2-BD59-A6C34878D82A}">
                    <a16:rowId xmlns:a16="http://schemas.microsoft.com/office/drawing/2014/main" val="1808783951"/>
                  </a:ext>
                </a:extLst>
              </a:tr>
              <a:tr h="370840">
                <a:tc>
                  <a:txBody>
                    <a:bodyPr/>
                    <a:lstStyle/>
                    <a:p>
                      <a:r>
                        <a:rPr lang="nl-NL" dirty="0"/>
                        <a:t>European Union Data </a:t>
                      </a:r>
                      <a:r>
                        <a:rPr lang="nl-NL" dirty="0" err="1"/>
                        <a:t>Protection</a:t>
                      </a:r>
                      <a:r>
                        <a:rPr lang="nl-NL" dirty="0"/>
                        <a:t> Directive 1995</a:t>
                      </a:r>
                    </a:p>
                  </a:txBody>
                  <a:tcPr/>
                </a:tc>
                <a:tc>
                  <a:txBody>
                    <a:bodyPr/>
                    <a:lstStyle/>
                    <a:p>
                      <a:r>
                        <a:rPr lang="en-US" sz="1800" b="0" i="0" u="none" strike="noStrike" kern="1200" dirty="0">
                          <a:solidFill>
                            <a:schemeClr val="dk1"/>
                          </a:solidFill>
                          <a:effectLst/>
                          <a:latin typeface="+mn-lt"/>
                          <a:ea typeface="+mn-ea"/>
                          <a:cs typeface="+mn-cs"/>
                        </a:rPr>
                        <a:t>'personal data' shall mean any information relating to an identified or identifiable natural person ('data subject'); an identifiable person is one who can be identified, </a:t>
                      </a:r>
                      <a:r>
                        <a:rPr lang="en-US" sz="1800" b="1" i="0" u="none" strike="noStrike" kern="1200" dirty="0">
                          <a:solidFill>
                            <a:schemeClr val="dk1"/>
                          </a:solidFill>
                          <a:effectLst/>
                          <a:latin typeface="+mn-lt"/>
                          <a:ea typeface="+mn-ea"/>
                          <a:cs typeface="+mn-cs"/>
                        </a:rPr>
                        <a:t>directly or indirectly</a:t>
                      </a:r>
                      <a:r>
                        <a:rPr lang="en-US" sz="1800" b="0" i="0" u="none" strike="noStrike" kern="1200" dirty="0">
                          <a:solidFill>
                            <a:schemeClr val="dk1"/>
                          </a:solidFill>
                          <a:effectLst/>
                          <a:latin typeface="+mn-lt"/>
                          <a:ea typeface="+mn-ea"/>
                          <a:cs typeface="+mn-cs"/>
                        </a:rPr>
                        <a:t>, in particular by reference to an identification number or to one or more factors specific to his physical, physiological, mental, economic, cultural or social identity;</a:t>
                      </a:r>
                      <a:endParaRPr lang="nl-NL" dirty="0"/>
                    </a:p>
                  </a:txBody>
                  <a:tcPr/>
                </a:tc>
                <a:extLst>
                  <a:ext uri="{0D108BD9-81ED-4DB2-BD59-A6C34878D82A}">
                    <a16:rowId xmlns:a16="http://schemas.microsoft.com/office/drawing/2014/main" val="3517875163"/>
                  </a:ext>
                </a:extLst>
              </a:tr>
              <a:tr h="370840">
                <a:tc>
                  <a:txBody>
                    <a:bodyPr/>
                    <a:lstStyle/>
                    <a:p>
                      <a:r>
                        <a:rPr lang="nl-NL" dirty="0"/>
                        <a:t>GDPR (EU)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endParaRPr lang="nl-NL" dirty="0"/>
                    </a:p>
                  </a:txBody>
                  <a:tcPr/>
                </a:tc>
                <a:extLst>
                  <a:ext uri="{0D108BD9-81ED-4DB2-BD59-A6C34878D82A}">
                    <a16:rowId xmlns:a16="http://schemas.microsoft.com/office/drawing/2014/main" val="3369649587"/>
                  </a:ext>
                </a:extLst>
              </a:tr>
            </a:tbl>
          </a:graphicData>
        </a:graphic>
      </p:graphicFrame>
    </p:spTree>
    <p:extLst>
      <p:ext uri="{BB962C8B-B14F-4D97-AF65-F5344CB8AC3E}">
        <p14:creationId xmlns:p14="http://schemas.microsoft.com/office/powerpoint/2010/main" val="311204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1FDA0-9234-4569-B423-A3DAB44A7FE8}"/>
              </a:ext>
            </a:extLst>
          </p:cNvPr>
          <p:cNvSpPr>
            <a:spLocks noGrp="1"/>
          </p:cNvSpPr>
          <p:nvPr>
            <p:ph type="title"/>
          </p:nvPr>
        </p:nvSpPr>
        <p:spPr>
          <a:xfrm>
            <a:off x="1000387" y="424481"/>
            <a:ext cx="10191226" cy="833868"/>
          </a:xfrm>
        </p:spPr>
        <p:txBody>
          <a:bodyPr>
            <a:normAutofit/>
          </a:bodyPr>
          <a:lstStyle/>
          <a:p>
            <a:r>
              <a:rPr lang="nl-NL" sz="3200" dirty="0" err="1"/>
              <a:t>Devide</a:t>
            </a:r>
            <a:r>
              <a:rPr lang="nl-NL" sz="3200" dirty="0"/>
              <a:t> </a:t>
            </a:r>
            <a:r>
              <a:rPr lang="nl-NL" sz="3200" dirty="0" err="1"/>
              <a:t>between</a:t>
            </a:r>
            <a:r>
              <a:rPr lang="nl-NL" sz="3200" dirty="0"/>
              <a:t> personal data </a:t>
            </a:r>
            <a:r>
              <a:rPr lang="nl-NL" sz="3200" dirty="0" err="1"/>
              <a:t>and</a:t>
            </a:r>
            <a:r>
              <a:rPr lang="nl-NL" sz="3200" dirty="0"/>
              <a:t> non personal data</a:t>
            </a:r>
          </a:p>
        </p:txBody>
      </p:sp>
      <p:graphicFrame>
        <p:nvGraphicFramePr>
          <p:cNvPr id="4" name="Tabel 4">
            <a:extLst>
              <a:ext uri="{FF2B5EF4-FFF2-40B4-BE49-F238E27FC236}">
                <a16:creationId xmlns:a16="http://schemas.microsoft.com/office/drawing/2014/main" id="{83C4095B-A080-4641-9188-4E4528329CF2}"/>
              </a:ext>
            </a:extLst>
          </p:cNvPr>
          <p:cNvGraphicFramePr>
            <a:graphicFrameLocks noGrp="1"/>
          </p:cNvGraphicFramePr>
          <p:nvPr>
            <p:ph idx="1"/>
            <p:extLst>
              <p:ext uri="{D42A27DB-BD31-4B8C-83A1-F6EECF244321}">
                <p14:modId xmlns:p14="http://schemas.microsoft.com/office/powerpoint/2010/main" val="1270906076"/>
              </p:ext>
            </p:extLst>
          </p:nvPr>
        </p:nvGraphicFramePr>
        <p:xfrm>
          <a:off x="1000387" y="1147093"/>
          <a:ext cx="10058400" cy="5125720"/>
        </p:xfrm>
        <a:graphic>
          <a:graphicData uri="http://schemas.openxmlformats.org/drawingml/2006/table">
            <a:tbl>
              <a:tblPr firstRow="1" bandRow="1">
                <a:tableStyleId>{5C22544A-7EE6-4342-B048-85BDC9FD1C3A}</a:tableStyleId>
              </a:tblPr>
              <a:tblGrid>
                <a:gridCol w="5853419">
                  <a:extLst>
                    <a:ext uri="{9D8B030D-6E8A-4147-A177-3AD203B41FA5}">
                      <a16:colId xmlns:a16="http://schemas.microsoft.com/office/drawing/2014/main" val="2166537822"/>
                    </a:ext>
                  </a:extLst>
                </a:gridCol>
                <a:gridCol w="4204981">
                  <a:extLst>
                    <a:ext uri="{9D8B030D-6E8A-4147-A177-3AD203B41FA5}">
                      <a16:colId xmlns:a16="http://schemas.microsoft.com/office/drawing/2014/main" val="266101004"/>
                    </a:ext>
                  </a:extLst>
                </a:gridCol>
              </a:tblGrid>
              <a:tr h="370840">
                <a:tc>
                  <a:txBody>
                    <a:bodyPr/>
                    <a:lstStyle/>
                    <a:p>
                      <a:r>
                        <a:rPr lang="en-US" sz="1800" b="0" i="0" u="none" strike="noStrike" kern="1200" baseline="0" dirty="0">
                          <a:solidFill>
                            <a:schemeClr val="lt1"/>
                          </a:solidFill>
                          <a:latin typeface="+mn-lt"/>
                          <a:ea typeface="+mn-ea"/>
                          <a:cs typeface="+mn-cs"/>
                        </a:rPr>
                        <a:t>General Data Protection Regulation</a:t>
                      </a:r>
                      <a:endParaRPr lang="nl-NL" sz="1800" b="0" dirty="0"/>
                    </a:p>
                  </a:txBody>
                  <a:tcPr/>
                </a:tc>
                <a:tc>
                  <a:txBody>
                    <a:bodyPr/>
                    <a:lstStyle/>
                    <a:p>
                      <a:r>
                        <a:rPr lang="en-US" sz="1800" b="0" i="0" u="none" strike="noStrike" kern="1200" dirty="0">
                          <a:solidFill>
                            <a:schemeClr val="lt1"/>
                          </a:solidFill>
                          <a:effectLst/>
                          <a:latin typeface="+mn-lt"/>
                          <a:ea typeface="+mn-ea"/>
                          <a:cs typeface="+mn-cs"/>
                        </a:rPr>
                        <a:t>Regulation for the free flow of non-personal data in the European Union</a:t>
                      </a:r>
                      <a:endParaRPr lang="nl-NL" sz="1800" dirty="0"/>
                    </a:p>
                  </a:txBody>
                  <a:tcPr/>
                </a:tc>
                <a:extLst>
                  <a:ext uri="{0D108BD9-81ED-4DB2-BD59-A6C34878D82A}">
                    <a16:rowId xmlns:a16="http://schemas.microsoft.com/office/drawing/2014/main" val="1905748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1" u="none" strike="noStrike" kern="1200" baseline="0" dirty="0" err="1">
                          <a:solidFill>
                            <a:schemeClr val="bg1"/>
                          </a:solidFill>
                          <a:latin typeface="+mn-lt"/>
                          <a:ea typeface="+mn-ea"/>
                          <a:cs typeface="+mn-cs"/>
                        </a:rPr>
                        <a:t>Article</a:t>
                      </a:r>
                      <a:r>
                        <a:rPr lang="nl-NL" sz="1800" b="0" i="1" u="none" strike="noStrike" kern="1200" baseline="0" dirty="0">
                          <a:solidFill>
                            <a:schemeClr val="bg1"/>
                          </a:solidFill>
                          <a:latin typeface="+mn-lt"/>
                          <a:ea typeface="+mn-ea"/>
                          <a:cs typeface="+mn-cs"/>
                        </a:rPr>
                        <a:t> 1 </a:t>
                      </a:r>
                      <a:r>
                        <a:rPr lang="nl-NL" sz="1800" b="1" i="0" u="none" strike="noStrike" kern="1200" baseline="0" dirty="0">
                          <a:solidFill>
                            <a:schemeClr val="bg1"/>
                          </a:solidFill>
                          <a:latin typeface="+mn-lt"/>
                          <a:ea typeface="+mn-ea"/>
                          <a:cs typeface="+mn-cs"/>
                        </a:rPr>
                        <a:t>Subject-matter </a:t>
                      </a:r>
                      <a:r>
                        <a:rPr lang="nl-NL" sz="1800" b="1" i="0" u="none" strike="noStrike" kern="1200" baseline="0" dirty="0" err="1">
                          <a:solidFill>
                            <a:schemeClr val="bg1"/>
                          </a:solidFill>
                          <a:latin typeface="+mn-lt"/>
                          <a:ea typeface="+mn-ea"/>
                          <a:cs typeface="+mn-cs"/>
                        </a:rPr>
                        <a:t>and</a:t>
                      </a:r>
                      <a:r>
                        <a:rPr lang="nl-NL" sz="1800" b="1" i="0" u="none" strike="noStrike" kern="1200" baseline="0" dirty="0">
                          <a:solidFill>
                            <a:schemeClr val="bg1"/>
                          </a:solidFill>
                          <a:latin typeface="+mn-lt"/>
                          <a:ea typeface="+mn-ea"/>
                          <a:cs typeface="+mn-cs"/>
                        </a:rPr>
                        <a:t> </a:t>
                      </a:r>
                      <a:r>
                        <a:rPr lang="nl-NL" sz="1800" b="1" i="0" u="none" strike="noStrike" kern="1200" baseline="0" dirty="0" err="1">
                          <a:solidFill>
                            <a:schemeClr val="bg1"/>
                          </a:solidFill>
                          <a:latin typeface="+mn-lt"/>
                          <a:ea typeface="+mn-ea"/>
                          <a:cs typeface="+mn-cs"/>
                        </a:rPr>
                        <a:t>objectives</a:t>
                      </a:r>
                      <a:r>
                        <a:rPr lang="nl-NL" sz="1800" b="1" i="0" u="none" strike="noStrike" kern="1200" baseline="0" dirty="0">
                          <a:solidFill>
                            <a:schemeClr val="bg1"/>
                          </a:solidFill>
                          <a:latin typeface="+mn-lt"/>
                          <a:ea typeface="+mn-ea"/>
                          <a:cs typeface="+mn-cs"/>
                        </a:rPr>
                        <a:t>  </a:t>
                      </a:r>
                      <a:endParaRPr lang="nl-NL" sz="1800" dirty="0">
                        <a:solidFill>
                          <a:schemeClr val="bg1"/>
                        </a:solidFill>
                      </a:endParaRPr>
                    </a:p>
                  </a:txBody>
                  <a:tcPr/>
                </a:tc>
                <a:tc>
                  <a:txBody>
                    <a:bodyPr/>
                    <a:lstStyle/>
                    <a:p>
                      <a:r>
                        <a:rPr lang="en-US" sz="1800" b="0" i="1" u="none" strike="noStrike" kern="1200" dirty="0">
                          <a:solidFill>
                            <a:schemeClr val="bg1"/>
                          </a:solidFill>
                          <a:effectLst/>
                          <a:latin typeface="+mn-lt"/>
                          <a:ea typeface="+mn-ea"/>
                          <a:cs typeface="+mn-cs"/>
                        </a:rPr>
                        <a:t>Article 1 </a:t>
                      </a:r>
                      <a:r>
                        <a:rPr lang="en-US" sz="1800" b="1" i="0" u="none" strike="noStrike" kern="1200" dirty="0">
                          <a:solidFill>
                            <a:schemeClr val="bg1"/>
                          </a:solidFill>
                          <a:effectLst/>
                          <a:latin typeface="+mn-lt"/>
                          <a:ea typeface="+mn-ea"/>
                          <a:cs typeface="+mn-cs"/>
                        </a:rPr>
                        <a:t>Subject matter</a:t>
                      </a:r>
                    </a:p>
                  </a:txBody>
                  <a:tcPr/>
                </a:tc>
                <a:extLst>
                  <a:ext uri="{0D108BD9-81ED-4DB2-BD59-A6C34878D82A}">
                    <a16:rowId xmlns:a16="http://schemas.microsoft.com/office/drawing/2014/main" val="2446464318"/>
                  </a:ext>
                </a:extLst>
              </a:tr>
              <a:tr h="370840">
                <a:tc>
                  <a:txBody>
                    <a:bodyPr/>
                    <a:lstStyle/>
                    <a:p>
                      <a:r>
                        <a:rPr lang="en-US" sz="1800" b="0" i="0" u="none" strike="noStrike" kern="1200" baseline="0" dirty="0">
                          <a:solidFill>
                            <a:schemeClr val="dk1"/>
                          </a:solidFill>
                          <a:latin typeface="+mn-lt"/>
                          <a:ea typeface="+mn-ea"/>
                          <a:cs typeface="+mn-cs"/>
                        </a:rPr>
                        <a:t>1.This Regulation lays down rules relating to the protection of natural persons with regard to the processing of personal data and rules relating to the free movement of personal data. </a:t>
                      </a:r>
                      <a:endParaRPr lang="nl-NL"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This Regulation aims to ensure the free flow of data other than personal data within the Union by laying down rules relating to data </a:t>
                      </a:r>
                      <a:r>
                        <a:rPr lang="en-US" sz="1800" b="0" i="0" u="none" strike="noStrike" kern="1200" dirty="0" err="1">
                          <a:solidFill>
                            <a:schemeClr val="dk1"/>
                          </a:solidFill>
                          <a:effectLst/>
                          <a:latin typeface="+mn-lt"/>
                          <a:ea typeface="+mn-ea"/>
                          <a:cs typeface="+mn-cs"/>
                        </a:rPr>
                        <a:t>localisation</a:t>
                      </a:r>
                      <a:r>
                        <a:rPr lang="en-US" sz="1800" b="0" i="0" u="none" strike="noStrike" kern="1200" dirty="0">
                          <a:solidFill>
                            <a:schemeClr val="dk1"/>
                          </a:solidFill>
                          <a:effectLst/>
                          <a:latin typeface="+mn-lt"/>
                          <a:ea typeface="+mn-ea"/>
                          <a:cs typeface="+mn-cs"/>
                        </a:rPr>
                        <a:t> requirements, the availability of data to competent authorities and the porting of data for professional users.</a:t>
                      </a:r>
                    </a:p>
                  </a:txBody>
                  <a:tcPr/>
                </a:tc>
                <a:extLst>
                  <a:ext uri="{0D108BD9-81ED-4DB2-BD59-A6C34878D82A}">
                    <a16:rowId xmlns:a16="http://schemas.microsoft.com/office/drawing/2014/main" val="3305322606"/>
                  </a:ext>
                </a:extLst>
              </a:tr>
              <a:tr h="370840">
                <a:tc>
                  <a:txBody>
                    <a:bodyPr/>
                    <a:lstStyle/>
                    <a:p>
                      <a:r>
                        <a:rPr lang="en-US" sz="1800" b="0" i="0" u="none" strike="noStrike" kern="1200" baseline="0" dirty="0">
                          <a:solidFill>
                            <a:schemeClr val="dk1"/>
                          </a:solidFill>
                          <a:latin typeface="+mn-lt"/>
                          <a:ea typeface="+mn-ea"/>
                          <a:cs typeface="+mn-cs"/>
                        </a:rPr>
                        <a:t>2.This Regulation protects fundamental rights and freedoms of natural persons and in particular their right to the protection of personal data. </a:t>
                      </a:r>
                      <a:endParaRPr lang="nl-NL" sz="1800" dirty="0"/>
                    </a:p>
                  </a:txBody>
                  <a:tcPr/>
                </a:tc>
                <a:tc>
                  <a:txBody>
                    <a:bodyPr/>
                    <a:lstStyle/>
                    <a:p>
                      <a:endParaRPr lang="nl-NL" sz="1800"/>
                    </a:p>
                  </a:txBody>
                  <a:tcPr/>
                </a:tc>
                <a:extLst>
                  <a:ext uri="{0D108BD9-81ED-4DB2-BD59-A6C34878D82A}">
                    <a16:rowId xmlns:a16="http://schemas.microsoft.com/office/drawing/2014/main" val="2611892689"/>
                  </a:ext>
                </a:extLst>
              </a:tr>
              <a:tr h="370840">
                <a:tc>
                  <a:txBody>
                    <a:bodyPr/>
                    <a:lstStyle/>
                    <a:p>
                      <a:r>
                        <a:rPr lang="en-US" sz="1800" b="0" i="0" u="none" strike="noStrike" kern="1200" baseline="0" dirty="0">
                          <a:solidFill>
                            <a:schemeClr val="dk1"/>
                          </a:solidFill>
                          <a:latin typeface="+mn-lt"/>
                          <a:ea typeface="+mn-ea"/>
                          <a:cs typeface="+mn-cs"/>
                        </a:rPr>
                        <a:t>3.The free movement of personal data within the Union shall be neither restricted nor prohibited for reasons connected with the protection of natural persons with regard to the processing of personal data. </a:t>
                      </a:r>
                      <a:endParaRPr lang="nl-NL" sz="1800" dirty="0"/>
                    </a:p>
                  </a:txBody>
                  <a:tcPr/>
                </a:tc>
                <a:tc>
                  <a:txBody>
                    <a:bodyPr/>
                    <a:lstStyle/>
                    <a:p>
                      <a:endParaRPr lang="nl-NL" sz="1800" dirty="0"/>
                    </a:p>
                  </a:txBody>
                  <a:tcPr/>
                </a:tc>
                <a:extLst>
                  <a:ext uri="{0D108BD9-81ED-4DB2-BD59-A6C34878D82A}">
                    <a16:rowId xmlns:a16="http://schemas.microsoft.com/office/drawing/2014/main" val="290234674"/>
                  </a:ext>
                </a:extLst>
              </a:tr>
            </a:tbl>
          </a:graphicData>
        </a:graphic>
      </p:graphicFrame>
    </p:spTree>
    <p:extLst>
      <p:ext uri="{BB962C8B-B14F-4D97-AF65-F5344CB8AC3E}">
        <p14:creationId xmlns:p14="http://schemas.microsoft.com/office/powerpoint/2010/main" val="69256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68B69-C8D5-4086-8599-6FEC80BEF07A}"/>
              </a:ext>
            </a:extLst>
          </p:cNvPr>
          <p:cNvSpPr>
            <a:spLocks noGrp="1"/>
          </p:cNvSpPr>
          <p:nvPr>
            <p:ph type="title"/>
          </p:nvPr>
        </p:nvSpPr>
        <p:spPr>
          <a:xfrm>
            <a:off x="1066800" y="642594"/>
            <a:ext cx="10058400" cy="783534"/>
          </a:xfrm>
        </p:spPr>
        <p:txBody>
          <a:bodyPr/>
          <a:lstStyle/>
          <a:p>
            <a:r>
              <a:rPr lang="nl-NL" sz="4400" dirty="0"/>
              <a:t>1.</a:t>
            </a:r>
            <a:r>
              <a:rPr lang="en-GB" sz="4400" dirty="0"/>
              <a:t> The status of data is unstable</a:t>
            </a:r>
            <a:endParaRPr lang="nl-NL" dirty="0"/>
          </a:p>
        </p:txBody>
      </p:sp>
      <p:sp>
        <p:nvSpPr>
          <p:cNvPr id="3" name="Tijdelijke aanduiding voor inhoud 2">
            <a:extLst>
              <a:ext uri="{FF2B5EF4-FFF2-40B4-BE49-F238E27FC236}">
                <a16:creationId xmlns:a16="http://schemas.microsoft.com/office/drawing/2014/main" id="{2F5A2C96-D315-4D84-AE20-8D915CB7BE69}"/>
              </a:ext>
            </a:extLst>
          </p:cNvPr>
          <p:cNvSpPr>
            <a:spLocks noGrp="1"/>
          </p:cNvSpPr>
          <p:nvPr>
            <p:ph idx="1"/>
          </p:nvPr>
        </p:nvSpPr>
        <p:spPr>
          <a:xfrm>
            <a:off x="1066800" y="1577130"/>
            <a:ext cx="10058400" cy="4375614"/>
          </a:xfrm>
        </p:spPr>
        <p:txBody>
          <a:bodyPr>
            <a:normAutofit fontScale="92500" lnSpcReduction="10000"/>
          </a:bodyPr>
          <a:lstStyle/>
          <a:p>
            <a:r>
              <a:rPr lang="en-GB" sz="2400" dirty="0"/>
              <a:t>The current regulatory regime distinguishes between</a:t>
            </a:r>
          </a:p>
          <a:p>
            <a:pPr lvl="1"/>
            <a:r>
              <a:rPr lang="en-GB" sz="2000" i="1" dirty="0"/>
              <a:t>Personal data and non-personal data: </a:t>
            </a:r>
          </a:p>
          <a:p>
            <a:pPr lvl="2"/>
            <a:r>
              <a:rPr lang="en-GB" sz="2000" i="1" dirty="0"/>
              <a:t>Identifying and anonymous data: </a:t>
            </a:r>
          </a:p>
          <a:p>
            <a:pPr lvl="2"/>
            <a:r>
              <a:rPr lang="en-GB" sz="2000" i="1" dirty="0"/>
              <a:t>Individual and aggregated data: </a:t>
            </a:r>
          </a:p>
          <a:p>
            <a:pPr lvl="1"/>
            <a:r>
              <a:rPr lang="en-GB" sz="2000" i="1" dirty="0"/>
              <a:t>Personal data and sensitive personal data:</a:t>
            </a:r>
            <a:r>
              <a:rPr lang="en-GB" sz="2000" dirty="0"/>
              <a:t> </a:t>
            </a:r>
          </a:p>
          <a:p>
            <a:pPr lvl="1"/>
            <a:r>
              <a:rPr lang="en-GB" sz="2000" i="1" dirty="0"/>
              <a:t>Content data and metadata: </a:t>
            </a:r>
          </a:p>
          <a:p>
            <a:r>
              <a:rPr lang="en-GB" sz="2400" dirty="0"/>
              <a:t>‘In the big data era, groups are increasingly fluid, not only through their changing membership, but also because of the changing criteria for the group itself. A group, the criteria for grouping people and the membership of a group might change in a split second. The purpose for which the group is designed may also change from day to day to adapt to new insights gained from data analytics, and groups may be formed and dissolved through the push of a button.’</a:t>
            </a:r>
            <a:endParaRPr lang="en-GB" sz="2400" i="1" dirty="0"/>
          </a:p>
        </p:txBody>
      </p:sp>
    </p:spTree>
    <p:extLst>
      <p:ext uri="{BB962C8B-B14F-4D97-AF65-F5344CB8AC3E}">
        <p14:creationId xmlns:p14="http://schemas.microsoft.com/office/powerpoint/2010/main" val="4136351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42F41"/>
      </a:dk2>
      <a:lt2>
        <a:srgbClr val="E4E8E2"/>
      </a:lt2>
      <a:accent1>
        <a:srgbClr val="A62DE3"/>
      </a:accent1>
      <a:accent2>
        <a:srgbClr val="643ED8"/>
      </a:accent2>
      <a:accent3>
        <a:srgbClr val="2D4CE3"/>
      </a:accent3>
      <a:accent4>
        <a:srgbClr val="1B86D1"/>
      </a:accent4>
      <a:accent5>
        <a:srgbClr val="24B5B4"/>
      </a:accent5>
      <a:accent6>
        <a:srgbClr val="18BB77"/>
      </a:accent6>
      <a:hlink>
        <a:srgbClr val="358EA0"/>
      </a:hlink>
      <a:folHlink>
        <a:srgbClr val="7F7F7F"/>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TM03457496[[fn=Parallax]]</Template>
  <TotalTime>160</TotalTime>
  <Words>2701</Words>
  <Application>Microsoft Office PowerPoint</Application>
  <PresentationFormat>Breedbeeld</PresentationFormat>
  <Paragraphs>135</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Century Schoolbook</vt:lpstr>
      <vt:lpstr>Franklin Gothic Book</vt:lpstr>
      <vt:lpstr>Garamond</vt:lpstr>
      <vt:lpstr>SavonVTI</vt:lpstr>
      <vt:lpstr>Should We Regulate Non-Personal Data?</vt:lpstr>
      <vt:lpstr>Should We Regulate Non-Personal Data?</vt:lpstr>
      <vt:lpstr>Should We Regulate Non-Personal Data?</vt:lpstr>
      <vt:lpstr>PowerPoint-presentatie</vt:lpstr>
      <vt:lpstr>Should We Regulate Non-Personal Data?</vt:lpstr>
      <vt:lpstr>Seperation Privacy &amp; Data Protection</vt:lpstr>
      <vt:lpstr>Scope of ‘personal information’</vt:lpstr>
      <vt:lpstr>Devide between personal data and non personal data</vt:lpstr>
      <vt:lpstr>1. The status of data is unstable</vt:lpstr>
      <vt:lpstr>PowerPoint-presentatie</vt:lpstr>
      <vt:lpstr>2. The status of data is unclear</vt:lpstr>
      <vt:lpstr>2. The status of data is unclear</vt:lpstr>
      <vt:lpstr>2. The status of data is unclear</vt:lpstr>
      <vt:lpstr>2. The status of data is unclear</vt:lpstr>
      <vt:lpstr>PowerPoint-presentatie</vt:lpstr>
      <vt:lpstr>3. The status of the data is insignificant</vt:lpstr>
      <vt:lpstr>3. The status of the data is insignificant</vt:lpstr>
      <vt:lpstr>PowerPoint-presentatie</vt:lpstr>
      <vt:lpstr>Regulation of non-personal data</vt:lpstr>
      <vt:lpstr>Regulation of non-personal data</vt:lpstr>
      <vt:lpstr>Regulation of non-personal data</vt:lpstr>
      <vt:lpstr>Regulation of non-personal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We Regulate Non-Personal Data?</dc:title>
  <dc:creator>Bart Van der Sloot</dc:creator>
  <cp:lastModifiedBy>Bart Van der Sloot</cp:lastModifiedBy>
  <cp:revision>21</cp:revision>
  <dcterms:created xsi:type="dcterms:W3CDTF">2019-12-18T13:35:20Z</dcterms:created>
  <dcterms:modified xsi:type="dcterms:W3CDTF">2019-12-19T10:13:56Z</dcterms:modified>
</cp:coreProperties>
</file>