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Lst>
  <p:notesMasterIdLst>
    <p:notesMasterId r:id="rId66"/>
  </p:notesMasterIdLst>
  <p:sldIdLst>
    <p:sldId id="256" r:id="rId2"/>
    <p:sldId id="266" r:id="rId3"/>
    <p:sldId id="267" r:id="rId4"/>
    <p:sldId id="268" r:id="rId5"/>
    <p:sldId id="257" r:id="rId6"/>
    <p:sldId id="258" r:id="rId7"/>
    <p:sldId id="259" r:id="rId8"/>
    <p:sldId id="260" r:id="rId9"/>
    <p:sldId id="261" r:id="rId10"/>
    <p:sldId id="278" r:id="rId11"/>
    <p:sldId id="279" r:id="rId12"/>
    <p:sldId id="280" r:id="rId13"/>
    <p:sldId id="281" r:id="rId14"/>
    <p:sldId id="282" r:id="rId15"/>
    <p:sldId id="283" r:id="rId16"/>
    <p:sldId id="270" r:id="rId17"/>
    <p:sldId id="285" r:id="rId18"/>
    <p:sldId id="286" r:id="rId19"/>
    <p:sldId id="298" r:id="rId20"/>
    <p:sldId id="287" r:id="rId21"/>
    <p:sldId id="288" r:id="rId22"/>
    <p:sldId id="289" r:id="rId23"/>
    <p:sldId id="290" r:id="rId24"/>
    <p:sldId id="291" r:id="rId25"/>
    <p:sldId id="292" r:id="rId26"/>
    <p:sldId id="293" r:id="rId27"/>
    <p:sldId id="294" r:id="rId28"/>
    <p:sldId id="295" r:id="rId29"/>
    <p:sldId id="296" r:id="rId30"/>
    <p:sldId id="299" r:id="rId31"/>
    <p:sldId id="300" r:id="rId32"/>
    <p:sldId id="301" r:id="rId33"/>
    <p:sldId id="302" r:id="rId34"/>
    <p:sldId id="304" r:id="rId35"/>
    <p:sldId id="305" r:id="rId36"/>
    <p:sldId id="306" r:id="rId37"/>
    <p:sldId id="307" r:id="rId38"/>
    <p:sldId id="868" r:id="rId39"/>
    <p:sldId id="303" r:id="rId40"/>
    <p:sldId id="274" r:id="rId41"/>
    <p:sldId id="310" r:id="rId42"/>
    <p:sldId id="311" r:id="rId43"/>
    <p:sldId id="312" r:id="rId44"/>
    <p:sldId id="866" r:id="rId45"/>
    <p:sldId id="313" r:id="rId46"/>
    <p:sldId id="314" r:id="rId47"/>
    <p:sldId id="315" r:id="rId48"/>
    <p:sldId id="318" r:id="rId49"/>
    <p:sldId id="317" r:id="rId50"/>
    <p:sldId id="320" r:id="rId51"/>
    <p:sldId id="322" r:id="rId52"/>
    <p:sldId id="323" r:id="rId53"/>
    <p:sldId id="326" r:id="rId54"/>
    <p:sldId id="327" r:id="rId55"/>
    <p:sldId id="869" r:id="rId56"/>
    <p:sldId id="325" r:id="rId57"/>
    <p:sldId id="864" r:id="rId58"/>
    <p:sldId id="339" r:id="rId59"/>
    <p:sldId id="343" r:id="rId60"/>
    <p:sldId id="344" r:id="rId61"/>
    <p:sldId id="860" r:id="rId62"/>
    <p:sldId id="870" r:id="rId63"/>
    <p:sldId id="855" r:id="rId64"/>
    <p:sldId id="337" r:id="rId6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173" autoAdjust="0"/>
    <p:restoredTop sz="94660"/>
  </p:normalViewPr>
  <p:slideViewPr>
    <p:cSldViewPr snapToGrid="0">
      <p:cViewPr varScale="1">
        <p:scale>
          <a:sx n="55" d="100"/>
          <a:sy n="55" d="100"/>
        </p:scale>
        <p:origin x="859" y="3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5B6556-63FE-4C33-910E-A249E7ED573C}" type="datetimeFigureOut">
              <a:rPr lang="nl-NL" smtClean="0"/>
              <a:t>21-11-2023</a:t>
            </a:fld>
            <a:endParaRPr lang="nl-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C56DF8-3E83-474E-88D2-A600BD18C619}" type="slidenum">
              <a:rPr lang="nl-NL" smtClean="0"/>
              <a:t>‹nr.›</a:t>
            </a:fld>
            <a:endParaRPr lang="nl-NL"/>
          </a:p>
        </p:txBody>
      </p:sp>
    </p:spTree>
    <p:extLst>
      <p:ext uri="{BB962C8B-B14F-4D97-AF65-F5344CB8AC3E}">
        <p14:creationId xmlns:p14="http://schemas.microsoft.com/office/powerpoint/2010/main" val="8114525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F6CCBF3A-D7FB-4B97-8FD5-6FFB20CB1E84}" type="datetimeFigureOut">
              <a:rPr lang="en-US" smtClean="0"/>
              <a:t>11/21/2023</a:t>
            </a:fld>
            <a:endParaRPr lang="en-US"/>
          </a:p>
        </p:txBody>
      </p:sp>
      <p:sp>
        <p:nvSpPr>
          <p:cNvPr id="5" name="Footer Placeholder 4"/>
          <p:cNvSpPr>
            <a:spLocks noGrp="1"/>
          </p:cNvSpPr>
          <p:nvPr>
            <p:ph type="ftr" sz="quarter" idx="11"/>
          </p:nvPr>
        </p:nvSpPr>
        <p:spPr>
          <a:xfrm>
            <a:off x="1876424" y="5410201"/>
            <a:ext cx="5124886" cy="365125"/>
          </a:xfrm>
        </p:spPr>
        <p:txBody>
          <a:bodyPr/>
          <a:lstStyle/>
          <a:p>
            <a:endParaRPr lang="en-US"/>
          </a:p>
        </p:txBody>
      </p:sp>
      <p:sp>
        <p:nvSpPr>
          <p:cNvPr id="6" name="Slide Number Placeholder 5"/>
          <p:cNvSpPr>
            <a:spLocks noGrp="1"/>
          </p:cNvSpPr>
          <p:nvPr>
            <p:ph type="sldNum" sz="quarter" idx="12"/>
          </p:nvPr>
        </p:nvSpPr>
        <p:spPr>
          <a:xfrm>
            <a:off x="9896911" y="5410199"/>
            <a:ext cx="771089" cy="365125"/>
          </a:xfrm>
        </p:spPr>
        <p:txBody>
          <a:bodyPr/>
          <a:lstStyle/>
          <a:p>
            <a:fld id="{3109D357-8067-4A1F-97B2-93C5160B78D9}" type="slidenum">
              <a:rPr lang="en-US" smtClean="0"/>
              <a:t>‹nr.›</a:t>
            </a:fld>
            <a:endParaRPr lang="en-US"/>
          </a:p>
        </p:txBody>
      </p:sp>
    </p:spTree>
    <p:extLst>
      <p:ext uri="{BB962C8B-B14F-4D97-AF65-F5344CB8AC3E}">
        <p14:creationId xmlns:p14="http://schemas.microsoft.com/office/powerpoint/2010/main" val="34390206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6CCBF3A-D7FB-4B97-8FD5-6FFB20CB1E84}" type="datetimeFigureOut">
              <a:rPr lang="en-US" smtClean="0"/>
              <a:t>11/21/2023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09D357-8067-4A1F-97B2-93C5160B78D9}" type="slidenum">
              <a:rPr lang="en-US" smtClean="0"/>
              <a:t>‹nr.›</a:t>
            </a:fld>
            <a:endParaRPr lang="en-US"/>
          </a:p>
        </p:txBody>
      </p:sp>
    </p:spTree>
    <p:extLst>
      <p:ext uri="{BB962C8B-B14F-4D97-AF65-F5344CB8AC3E}">
        <p14:creationId xmlns:p14="http://schemas.microsoft.com/office/powerpoint/2010/main" val="23366733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6CCBF3A-D7FB-4B97-8FD5-6FFB20CB1E84}" type="datetimeFigureOut">
              <a:rPr lang="en-US" smtClean="0"/>
              <a:t>11/21/2023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09D357-8067-4A1F-97B2-93C5160B78D9}" type="slidenum">
              <a:rPr lang="en-US" smtClean="0"/>
              <a:t>‹nr.›</a:t>
            </a:fld>
            <a:endParaRPr lang="en-US"/>
          </a:p>
        </p:txBody>
      </p:sp>
    </p:spTree>
    <p:extLst>
      <p:ext uri="{BB962C8B-B14F-4D97-AF65-F5344CB8AC3E}">
        <p14:creationId xmlns:p14="http://schemas.microsoft.com/office/powerpoint/2010/main" val="10924692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6CCBF3A-D7FB-4B97-8FD5-6FFB20CB1E84}" type="datetimeFigureOut">
              <a:rPr lang="en-US" smtClean="0"/>
              <a:t>11/21/2023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09D357-8067-4A1F-97B2-93C5160B78D9}" type="slidenum">
              <a:rPr lang="en-US" smtClean="0"/>
              <a:t>‹nr.›</a:t>
            </a:fld>
            <a:endParaRPr lang="en-US"/>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937655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6CCBF3A-D7FB-4B97-8FD5-6FFB20CB1E84}" type="datetimeFigureOut">
              <a:rPr lang="en-US" smtClean="0"/>
              <a:t>11/21/2023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09D357-8067-4A1F-97B2-93C5160B78D9}" type="slidenum">
              <a:rPr lang="en-US" smtClean="0"/>
              <a:t>‹nr.›</a:t>
            </a:fld>
            <a:endParaRPr lang="en-US"/>
          </a:p>
        </p:txBody>
      </p:sp>
    </p:spTree>
    <p:extLst>
      <p:ext uri="{BB962C8B-B14F-4D97-AF65-F5344CB8AC3E}">
        <p14:creationId xmlns:p14="http://schemas.microsoft.com/office/powerpoint/2010/main" val="34191866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F6CCBF3A-D7FB-4B97-8FD5-6FFB20CB1E84}" type="datetimeFigureOut">
              <a:rPr lang="en-US" smtClean="0"/>
              <a:t>11/21/2023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109D357-8067-4A1F-97B2-93C5160B78D9}" type="slidenum">
              <a:rPr lang="en-US" smtClean="0"/>
              <a:t>‹nr.›</a:t>
            </a:fld>
            <a:endParaRPr lang="en-US"/>
          </a:p>
        </p:txBody>
      </p:sp>
    </p:spTree>
    <p:extLst>
      <p:ext uri="{BB962C8B-B14F-4D97-AF65-F5344CB8AC3E}">
        <p14:creationId xmlns:p14="http://schemas.microsoft.com/office/powerpoint/2010/main" val="34149619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F6CCBF3A-D7FB-4B97-8FD5-6FFB20CB1E84}" type="datetimeFigureOut">
              <a:rPr lang="en-US" smtClean="0"/>
              <a:t>11/21/2023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109D357-8067-4A1F-97B2-93C5160B78D9}" type="slidenum">
              <a:rPr lang="en-US" smtClean="0"/>
              <a:t>‹nr.›</a:t>
            </a:fld>
            <a:endParaRPr lang="en-US"/>
          </a:p>
        </p:txBody>
      </p:sp>
    </p:spTree>
    <p:extLst>
      <p:ext uri="{BB962C8B-B14F-4D97-AF65-F5344CB8AC3E}">
        <p14:creationId xmlns:p14="http://schemas.microsoft.com/office/powerpoint/2010/main" val="5299892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CCBF3A-D7FB-4B97-8FD5-6FFB20CB1E84}" type="datetimeFigureOut">
              <a:rPr lang="en-US" smtClean="0"/>
              <a:t>11/21/2023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09D357-8067-4A1F-97B2-93C5160B78D9}" type="slidenum">
              <a:rPr lang="en-US" smtClean="0"/>
              <a:t>‹nr.›</a:t>
            </a:fld>
            <a:endParaRPr lang="en-US"/>
          </a:p>
        </p:txBody>
      </p:sp>
    </p:spTree>
    <p:extLst>
      <p:ext uri="{BB962C8B-B14F-4D97-AF65-F5344CB8AC3E}">
        <p14:creationId xmlns:p14="http://schemas.microsoft.com/office/powerpoint/2010/main" val="30509086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CCBF3A-D7FB-4B97-8FD5-6FFB20CB1E84}" type="datetimeFigureOut">
              <a:rPr lang="en-US" smtClean="0"/>
              <a:t>11/21/2023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09D357-8067-4A1F-97B2-93C5160B78D9}" type="slidenum">
              <a:rPr lang="en-US" smtClean="0"/>
              <a:t>‹nr.›</a:t>
            </a:fld>
            <a:endParaRPr lang="en-US"/>
          </a:p>
        </p:txBody>
      </p:sp>
    </p:spTree>
    <p:extLst>
      <p:ext uri="{BB962C8B-B14F-4D97-AF65-F5344CB8AC3E}">
        <p14:creationId xmlns:p14="http://schemas.microsoft.com/office/powerpoint/2010/main" val="31951966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CCBF3A-D7FB-4B97-8FD5-6FFB20CB1E84}" type="datetimeFigureOut">
              <a:rPr lang="en-US" smtClean="0"/>
              <a:t>11/21/2023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09D357-8067-4A1F-97B2-93C5160B78D9}" type="slidenum">
              <a:rPr lang="en-US" smtClean="0"/>
              <a:t>‹nr.›</a:t>
            </a:fld>
            <a:endParaRPr lang="en-US"/>
          </a:p>
        </p:txBody>
      </p:sp>
    </p:spTree>
    <p:extLst>
      <p:ext uri="{BB962C8B-B14F-4D97-AF65-F5344CB8AC3E}">
        <p14:creationId xmlns:p14="http://schemas.microsoft.com/office/powerpoint/2010/main" val="29343443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CCBF3A-D7FB-4B97-8FD5-6FFB20CB1E84}" type="datetimeFigureOut">
              <a:rPr lang="en-US" smtClean="0"/>
              <a:t>11/21/2023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09D357-8067-4A1F-97B2-93C5160B78D9}" type="slidenum">
              <a:rPr lang="en-US" smtClean="0"/>
              <a:t>‹nr.›</a:t>
            </a:fld>
            <a:endParaRPr lang="en-US"/>
          </a:p>
        </p:txBody>
      </p:sp>
    </p:spTree>
    <p:extLst>
      <p:ext uri="{BB962C8B-B14F-4D97-AF65-F5344CB8AC3E}">
        <p14:creationId xmlns:p14="http://schemas.microsoft.com/office/powerpoint/2010/main" val="2060702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6CCBF3A-D7FB-4B97-8FD5-6FFB20CB1E84}" type="datetimeFigureOut">
              <a:rPr lang="en-US" smtClean="0"/>
              <a:t>11/21/2023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09D357-8067-4A1F-97B2-93C5160B78D9}" type="slidenum">
              <a:rPr lang="en-US" smtClean="0"/>
              <a:t>‹nr.›</a:t>
            </a:fld>
            <a:endParaRPr lang="en-US"/>
          </a:p>
        </p:txBody>
      </p:sp>
    </p:spTree>
    <p:extLst>
      <p:ext uri="{BB962C8B-B14F-4D97-AF65-F5344CB8AC3E}">
        <p14:creationId xmlns:p14="http://schemas.microsoft.com/office/powerpoint/2010/main" val="35604497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6CCBF3A-D7FB-4B97-8FD5-6FFB20CB1E84}" type="datetimeFigureOut">
              <a:rPr lang="en-US" smtClean="0"/>
              <a:t>11/21/2023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109D357-8067-4A1F-97B2-93C5160B78D9}" type="slidenum">
              <a:rPr lang="en-US" smtClean="0"/>
              <a:t>‹nr.›</a:t>
            </a:fld>
            <a:endParaRPr lang="en-US"/>
          </a:p>
        </p:txBody>
      </p:sp>
    </p:spTree>
    <p:extLst>
      <p:ext uri="{BB962C8B-B14F-4D97-AF65-F5344CB8AC3E}">
        <p14:creationId xmlns:p14="http://schemas.microsoft.com/office/powerpoint/2010/main" val="2322434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6CCBF3A-D7FB-4B97-8FD5-6FFB20CB1E84}" type="datetimeFigureOut">
              <a:rPr lang="en-US" smtClean="0"/>
              <a:t>11/21/2023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109D357-8067-4A1F-97B2-93C5160B78D9}" type="slidenum">
              <a:rPr lang="en-US" smtClean="0"/>
              <a:t>‹nr.›</a:t>
            </a:fld>
            <a:endParaRPr lang="en-US"/>
          </a:p>
        </p:txBody>
      </p:sp>
    </p:spTree>
    <p:extLst>
      <p:ext uri="{BB962C8B-B14F-4D97-AF65-F5344CB8AC3E}">
        <p14:creationId xmlns:p14="http://schemas.microsoft.com/office/powerpoint/2010/main" val="1055388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CCBF3A-D7FB-4B97-8FD5-6FFB20CB1E84}" type="datetimeFigureOut">
              <a:rPr lang="en-US" smtClean="0"/>
              <a:t>11/21/2023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109D357-8067-4A1F-97B2-93C5160B78D9}" type="slidenum">
              <a:rPr lang="en-US" smtClean="0"/>
              <a:t>‹nr.›</a:t>
            </a:fld>
            <a:endParaRPr lang="en-US"/>
          </a:p>
        </p:txBody>
      </p:sp>
    </p:spTree>
    <p:extLst>
      <p:ext uri="{BB962C8B-B14F-4D97-AF65-F5344CB8AC3E}">
        <p14:creationId xmlns:p14="http://schemas.microsoft.com/office/powerpoint/2010/main" val="6375562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6CCBF3A-D7FB-4B97-8FD5-6FFB20CB1E84}" type="datetimeFigureOut">
              <a:rPr lang="en-US" smtClean="0"/>
              <a:t>11/21/2023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09D357-8067-4A1F-97B2-93C5160B78D9}" type="slidenum">
              <a:rPr lang="en-US" smtClean="0"/>
              <a:t>‹nr.›</a:t>
            </a:fld>
            <a:endParaRPr lang="en-US"/>
          </a:p>
        </p:txBody>
      </p:sp>
    </p:spTree>
    <p:extLst>
      <p:ext uri="{BB962C8B-B14F-4D97-AF65-F5344CB8AC3E}">
        <p14:creationId xmlns:p14="http://schemas.microsoft.com/office/powerpoint/2010/main" val="1116628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6CCBF3A-D7FB-4B97-8FD5-6FFB20CB1E84}" type="datetimeFigureOut">
              <a:rPr lang="en-US" smtClean="0"/>
              <a:t>11/21/2023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09D357-8067-4A1F-97B2-93C5160B78D9}" type="slidenum">
              <a:rPr lang="en-US" smtClean="0"/>
              <a:t>‹nr.›</a:t>
            </a:fld>
            <a:endParaRPr lang="en-US"/>
          </a:p>
        </p:txBody>
      </p:sp>
    </p:spTree>
    <p:extLst>
      <p:ext uri="{BB962C8B-B14F-4D97-AF65-F5344CB8AC3E}">
        <p14:creationId xmlns:p14="http://schemas.microsoft.com/office/powerpoint/2010/main" val="28512013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F6CCBF3A-D7FB-4B97-8FD5-6FFB20CB1E84}" type="datetimeFigureOut">
              <a:rPr lang="en-US" smtClean="0"/>
              <a:t>11/21/2023</a:t>
            </a:fld>
            <a:endParaRPr lang="en-US"/>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3109D357-8067-4A1F-97B2-93C5160B78D9}" type="slidenum">
              <a:rPr lang="en-US" smtClean="0"/>
              <a:t>‹nr.›</a:t>
            </a:fld>
            <a:endParaRPr lang="en-US"/>
          </a:p>
        </p:txBody>
      </p:sp>
    </p:spTree>
    <p:extLst>
      <p:ext uri="{BB962C8B-B14F-4D97-AF65-F5344CB8AC3E}">
        <p14:creationId xmlns:p14="http://schemas.microsoft.com/office/powerpoint/2010/main" val="1340287138"/>
      </p:ext>
    </p:extLst>
  </p:cSld>
  <p:clrMap bg1="dk1" tx1="lt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www.bartvandersloot.nl/"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3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3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4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 Id="rId5" Type="http://schemas.openxmlformats.org/officeDocument/2006/relationships/image" Target="../media/image75.jpeg"/><Relationship Id="rId4" Type="http://schemas.openxmlformats.org/officeDocument/2006/relationships/image" Target="../media/image74.jpeg"/></Relationships>
</file>

<file path=ppt/slides/_rels/slide5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2.jpeg"/><Relationship Id="rId1" Type="http://schemas.openxmlformats.org/officeDocument/2006/relationships/slideLayout" Target="../slideLayouts/slideLayout2.xml"/><Relationship Id="rId5" Type="http://schemas.openxmlformats.org/officeDocument/2006/relationships/image" Target="../media/image78.jpeg"/><Relationship Id="rId4" Type="http://schemas.openxmlformats.org/officeDocument/2006/relationships/image" Target="../media/image77.png"/></Relationships>
</file>

<file path=ppt/slides/_rels/slide55.xml.rels><?xml version="1.0" encoding="UTF-8" standalone="yes"?>
<Relationships xmlns="http://schemas.openxmlformats.org/package/2006/relationships"><Relationship Id="rId3" Type="http://schemas.openxmlformats.org/officeDocument/2006/relationships/image" Target="../media/image79.jpeg"/><Relationship Id="rId7" Type="http://schemas.openxmlformats.org/officeDocument/2006/relationships/image" Target="../media/image83.jpeg"/><Relationship Id="rId2" Type="http://schemas.openxmlformats.org/officeDocument/2006/relationships/image" Target="../media/image72.jpeg"/><Relationship Id="rId1" Type="http://schemas.openxmlformats.org/officeDocument/2006/relationships/slideLayout" Target="../slideLayouts/slideLayout2.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5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72.jpeg"/><Relationship Id="rId1" Type="http://schemas.openxmlformats.org/officeDocument/2006/relationships/slideLayout" Target="../slideLayouts/slideLayout2.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8.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21DC3-D455-D302-70AE-D84E334231A2}"/>
              </a:ext>
            </a:extLst>
          </p:cNvPr>
          <p:cNvSpPr>
            <a:spLocks noGrp="1"/>
          </p:cNvSpPr>
          <p:nvPr>
            <p:ph type="ctrTitle"/>
          </p:nvPr>
        </p:nvSpPr>
        <p:spPr>
          <a:xfrm>
            <a:off x="1251082" y="4660681"/>
            <a:ext cx="9689834" cy="1125050"/>
          </a:xfrm>
        </p:spPr>
        <p:txBody>
          <a:bodyPr anchor="b">
            <a:normAutofit/>
          </a:bodyPr>
          <a:lstStyle/>
          <a:p>
            <a:pPr algn="ctr"/>
            <a:r>
              <a:rPr lang="en-US" sz="3700" b="1" dirty="0"/>
              <a:t>Generative AI &amp; </a:t>
            </a:r>
            <a:r>
              <a:rPr lang="en-US" sz="3700" b="1" dirty="0" err="1"/>
              <a:t>Bewijsrecht</a:t>
            </a:r>
            <a:endParaRPr lang="nl-NL" sz="3700" dirty="0"/>
          </a:p>
        </p:txBody>
      </p:sp>
      <p:sp>
        <p:nvSpPr>
          <p:cNvPr id="3" name="Subtitle 2">
            <a:extLst>
              <a:ext uri="{FF2B5EF4-FFF2-40B4-BE49-F238E27FC236}">
                <a16:creationId xmlns:a16="http://schemas.microsoft.com/office/drawing/2014/main" id="{BD5C0735-5161-FE68-359B-57833F99A818}"/>
              </a:ext>
            </a:extLst>
          </p:cNvPr>
          <p:cNvSpPr>
            <a:spLocks noGrp="1"/>
          </p:cNvSpPr>
          <p:nvPr>
            <p:ph type="subTitle" idx="1"/>
          </p:nvPr>
        </p:nvSpPr>
        <p:spPr>
          <a:xfrm>
            <a:off x="1938997" y="5710687"/>
            <a:ext cx="8314005" cy="851891"/>
          </a:xfrm>
        </p:spPr>
        <p:txBody>
          <a:bodyPr>
            <a:normAutofit fontScale="92500" lnSpcReduction="10000"/>
          </a:bodyPr>
          <a:lstStyle/>
          <a:p>
            <a:pPr algn="ctr"/>
            <a:r>
              <a:rPr lang="en-US" dirty="0"/>
              <a:t>Bart van der Sloot  </a:t>
            </a:r>
          </a:p>
          <a:p>
            <a:pPr algn="ctr"/>
            <a:r>
              <a:rPr lang="en-US">
                <a:hlinkClick r:id="rId2"/>
              </a:rPr>
              <a:t>www.bartvandersloot.nl</a:t>
            </a:r>
            <a:r>
              <a:rPr lang="en-US"/>
              <a:t>  </a:t>
            </a:r>
            <a:endParaRPr lang="nl-NL" dirty="0"/>
          </a:p>
        </p:txBody>
      </p:sp>
      <p:sp>
        <p:nvSpPr>
          <p:cNvPr id="20" name="Slide Number Placeholder 18">
            <a:extLst>
              <a:ext uri="{FF2B5EF4-FFF2-40B4-BE49-F238E27FC236}">
                <a16:creationId xmlns:a16="http://schemas.microsoft.com/office/drawing/2014/main" id="{C1C55277-AB30-473F-9D07-4466F5769291}"/>
              </a:ext>
            </a:extLst>
          </p:cNvPr>
          <p:cNvSpPr>
            <a:spLocks noGrp="1"/>
          </p:cNvSpPr>
          <p:nvPr>
            <p:ph type="sldNum" sz="quarter" idx="12"/>
          </p:nvPr>
        </p:nvSpPr>
        <p:spPr/>
        <p:txBody>
          <a:bodyPr>
            <a:normAutofit/>
          </a:bodyPr>
          <a:lstStyle/>
          <a:p>
            <a:pPr>
              <a:spcAft>
                <a:spcPts val="600"/>
              </a:spcAft>
            </a:pPr>
            <a:fld id="{3E131995-E962-4131-8504-6B962D7140A6}" type="slidenum">
              <a:rPr lang="en-US" smtClean="0"/>
              <a:pPr>
                <a:spcAft>
                  <a:spcPts val="600"/>
                </a:spcAft>
              </a:pPr>
              <a:t>1</a:t>
            </a:fld>
            <a:endParaRPr lang="en-US"/>
          </a:p>
        </p:txBody>
      </p:sp>
      <p:pic>
        <p:nvPicPr>
          <p:cNvPr id="4" name="Picture 3" descr="Close up of circuit board">
            <a:extLst>
              <a:ext uri="{FF2B5EF4-FFF2-40B4-BE49-F238E27FC236}">
                <a16:creationId xmlns:a16="http://schemas.microsoft.com/office/drawing/2014/main" id="{73C747BA-37BE-FAFE-589E-E19A70B7E62B}"/>
              </a:ext>
            </a:extLst>
          </p:cNvPr>
          <p:cNvPicPr>
            <a:picLocks noChangeAspect="1"/>
          </p:cNvPicPr>
          <p:nvPr/>
        </p:nvPicPr>
        <p:blipFill rotWithShape="1">
          <a:blip r:embed="rId3"/>
          <a:srcRect t="21024" b="26073"/>
          <a:stretch/>
        </p:blipFill>
        <p:spPr>
          <a:xfrm>
            <a:off x="20" y="1"/>
            <a:ext cx="12191980" cy="4305300"/>
          </a:xfrm>
          <a:prstGeom prst="rect">
            <a:avLst/>
          </a:prstGeom>
          <a:noFill/>
        </p:spPr>
      </p:pic>
    </p:spTree>
    <p:extLst>
      <p:ext uri="{BB962C8B-B14F-4D97-AF65-F5344CB8AC3E}">
        <p14:creationId xmlns:p14="http://schemas.microsoft.com/office/powerpoint/2010/main" val="1480164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The Third Millennium AI-Driven Humanoid Robots-SwissCognitive">
            <a:extLst>
              <a:ext uri="{FF2B5EF4-FFF2-40B4-BE49-F238E27FC236}">
                <a16:creationId xmlns:a16="http://schemas.microsoft.com/office/drawing/2014/main" id="{B28F8200-B0C2-FAD9-1E0C-525F9ECB0E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943" y="223936"/>
            <a:ext cx="3394253" cy="320506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enn na Hotel Akasaka (Robot Hotel) - The Best Japan">
            <a:extLst>
              <a:ext uri="{FF2B5EF4-FFF2-40B4-BE49-F238E27FC236}">
                <a16:creationId xmlns:a16="http://schemas.microsoft.com/office/drawing/2014/main" id="{FC47F727-2FF5-FF80-C4E7-EF52F70F44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371600"/>
            <a:ext cx="975360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74242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The Third Millennium AI-Driven Humanoid Robots-SwissCognitive">
            <a:extLst>
              <a:ext uri="{FF2B5EF4-FFF2-40B4-BE49-F238E27FC236}">
                <a16:creationId xmlns:a16="http://schemas.microsoft.com/office/drawing/2014/main" id="{B28F8200-B0C2-FAD9-1E0C-525F9ECB0E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943" y="223936"/>
            <a:ext cx="3394253" cy="3205064"/>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How Robot Taxis Will Change Transportation">
            <a:extLst>
              <a:ext uri="{FF2B5EF4-FFF2-40B4-BE49-F238E27FC236}">
                <a16:creationId xmlns:a16="http://schemas.microsoft.com/office/drawing/2014/main" id="{2800A483-D2DE-EEA0-57C1-C6E9819624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9209" y="0"/>
            <a:ext cx="5042597" cy="3780102"/>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Now, A Humanoid Robot Will Be Your Tour Guide In Japan - Outlook Traveller">
            <a:extLst>
              <a:ext uri="{FF2B5EF4-FFF2-40B4-BE49-F238E27FC236}">
                <a16:creationId xmlns:a16="http://schemas.microsoft.com/office/drawing/2014/main" id="{312C3D72-49A3-7B9C-F1EB-036B0FEFDD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54332" y="2915815"/>
            <a:ext cx="6380468" cy="3650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73728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The Third Millennium AI-Driven Humanoid Robots-SwissCognitive">
            <a:extLst>
              <a:ext uri="{FF2B5EF4-FFF2-40B4-BE49-F238E27FC236}">
                <a16:creationId xmlns:a16="http://schemas.microsoft.com/office/drawing/2014/main" id="{B28F8200-B0C2-FAD9-1E0C-525F9ECB0E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943" y="223936"/>
            <a:ext cx="3394253" cy="3205064"/>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ow Have Humanoid Robots Been Effective in Supporting our Healthcare  Workers during COVID-19? | Aldebaran">
            <a:extLst>
              <a:ext uri="{FF2B5EF4-FFF2-40B4-BE49-F238E27FC236}">
                <a16:creationId xmlns:a16="http://schemas.microsoft.com/office/drawing/2014/main" id="{CC24C633-FDE3-AC2E-261D-5651A2D5D0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7436" y="372447"/>
            <a:ext cx="6286500" cy="41910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obots to be used in UK care homes to help reduce loneliness | Social care  | The Guardian">
            <a:extLst>
              <a:ext uri="{FF2B5EF4-FFF2-40B4-BE49-F238E27FC236}">
                <a16:creationId xmlns:a16="http://schemas.microsoft.com/office/drawing/2014/main" id="{D811D075-6142-5EA6-8F29-09EACBD381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6611" y="3628053"/>
            <a:ext cx="4762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30841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The Third Millennium AI-Driven Humanoid Robots-SwissCognitive">
            <a:extLst>
              <a:ext uri="{FF2B5EF4-FFF2-40B4-BE49-F238E27FC236}">
                <a16:creationId xmlns:a16="http://schemas.microsoft.com/office/drawing/2014/main" id="{B28F8200-B0C2-FAD9-1E0C-525F9ECB0E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943" y="223936"/>
            <a:ext cx="3394253" cy="320506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Robonaut 2 - ROBOTS: Your Guide to the World of Robotics">
            <a:extLst>
              <a:ext uri="{FF2B5EF4-FFF2-40B4-BE49-F238E27FC236}">
                <a16:creationId xmlns:a16="http://schemas.microsoft.com/office/drawing/2014/main" id="{5A1C8CB8-9B61-6314-FDE7-1472183AA7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7616" y="0"/>
            <a:ext cx="5959151" cy="446936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s there a problem, (robotic) officer?” - Richard van Hooijdonk Blog">
            <a:extLst>
              <a:ext uri="{FF2B5EF4-FFF2-40B4-BE49-F238E27FC236}">
                <a16:creationId xmlns:a16="http://schemas.microsoft.com/office/drawing/2014/main" id="{F417606B-54D5-B096-FBCC-FC422099A3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6275" y="2846031"/>
            <a:ext cx="5891644" cy="3873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94564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The Third Millennium AI-Driven Humanoid Robots-SwissCognitive">
            <a:extLst>
              <a:ext uri="{FF2B5EF4-FFF2-40B4-BE49-F238E27FC236}">
                <a16:creationId xmlns:a16="http://schemas.microsoft.com/office/drawing/2014/main" id="{B28F8200-B0C2-FAD9-1E0C-525F9ECB0E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943" y="223936"/>
            <a:ext cx="3394253" cy="320506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Will Robots Make Good Friends? Scientists Are Already Starting to Find Out">
            <a:extLst>
              <a:ext uri="{FF2B5EF4-FFF2-40B4-BE49-F238E27FC236}">
                <a16:creationId xmlns:a16="http://schemas.microsoft.com/office/drawing/2014/main" id="{01B8247C-6F3A-399D-A483-D862D9BF76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1307" y="223936"/>
            <a:ext cx="6188976" cy="348274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an a robot ever become your friend?">
            <a:extLst>
              <a:ext uri="{FF2B5EF4-FFF2-40B4-BE49-F238E27FC236}">
                <a16:creationId xmlns:a16="http://schemas.microsoft.com/office/drawing/2014/main" id="{9CC0F542-3AD2-6C43-53D9-3E97DDD84D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805" y="2532565"/>
            <a:ext cx="5500946" cy="4101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73098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The Third Millennium AI-Driven Humanoid Robots-SwissCognitive">
            <a:extLst>
              <a:ext uri="{FF2B5EF4-FFF2-40B4-BE49-F238E27FC236}">
                <a16:creationId xmlns:a16="http://schemas.microsoft.com/office/drawing/2014/main" id="{B28F8200-B0C2-FAD9-1E0C-525F9ECB0E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943" y="223936"/>
            <a:ext cx="3394253" cy="320506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E5B261D-1C0E-626B-0F5E-DD77CEE9C64F}"/>
              </a:ext>
            </a:extLst>
          </p:cNvPr>
          <p:cNvPicPr>
            <a:picLocks noChangeAspect="1"/>
          </p:cNvPicPr>
          <p:nvPr/>
        </p:nvPicPr>
        <p:blipFill>
          <a:blip r:embed="rId3"/>
          <a:stretch>
            <a:fillRect/>
          </a:stretch>
        </p:blipFill>
        <p:spPr>
          <a:xfrm>
            <a:off x="5948914" y="317239"/>
            <a:ext cx="5820697" cy="4975123"/>
          </a:xfrm>
          <a:prstGeom prst="rect">
            <a:avLst/>
          </a:prstGeom>
        </p:spPr>
      </p:pic>
      <p:pic>
        <p:nvPicPr>
          <p:cNvPr id="6146" name="Picture 2" descr="Sex robots could soon feel sensations 'just like humans' after creepy  'printed skin' developed giving a sense of touch | The US Sun">
            <a:extLst>
              <a:ext uri="{FF2B5EF4-FFF2-40B4-BE49-F238E27FC236}">
                <a16:creationId xmlns:a16="http://schemas.microsoft.com/office/drawing/2014/main" id="{D34604EF-2AE4-D586-1837-BCB5B5C138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4668" y="2603242"/>
            <a:ext cx="5075855" cy="3806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11633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Deepfakes Are Getting Better. But They're Still Easy to Spot | WIRED">
            <a:extLst>
              <a:ext uri="{FF2B5EF4-FFF2-40B4-BE49-F238E27FC236}">
                <a16:creationId xmlns:a16="http://schemas.microsoft.com/office/drawing/2014/main" id="{4FD4B96B-1ECA-53D2-B47B-BB331AAABF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919" y="354565"/>
            <a:ext cx="3256383" cy="1831292"/>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You can't unsee this deepfake of Napoleon singing the 'Evangelion' theme">
            <a:extLst>
              <a:ext uri="{FF2B5EF4-FFF2-40B4-BE49-F238E27FC236}">
                <a16:creationId xmlns:a16="http://schemas.microsoft.com/office/drawing/2014/main" id="{B95E8818-A3ED-1591-F50D-3443C284B8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2806" y="513184"/>
            <a:ext cx="6864946" cy="5150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69363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Deepfakes Are Getting Better. But They're Still Easy to Spot | WIRED">
            <a:extLst>
              <a:ext uri="{FF2B5EF4-FFF2-40B4-BE49-F238E27FC236}">
                <a16:creationId xmlns:a16="http://schemas.microsoft.com/office/drawing/2014/main" id="{4FD4B96B-1ECA-53D2-B47B-BB331AAABF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919" y="354565"/>
            <a:ext cx="3256383" cy="1831292"/>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Video Conferencing in China | Ultimate Guide | Xinergy Global">
            <a:extLst>
              <a:ext uri="{FF2B5EF4-FFF2-40B4-BE49-F238E27FC236}">
                <a16:creationId xmlns:a16="http://schemas.microsoft.com/office/drawing/2014/main" id="{151B7951-AE68-B162-B4DE-434B2DE4CD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9607" y="673434"/>
            <a:ext cx="7648769" cy="5101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3114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Deepfakes Are Getting Better. But They're Still Easy to Spot | WIRED">
            <a:extLst>
              <a:ext uri="{FF2B5EF4-FFF2-40B4-BE49-F238E27FC236}">
                <a16:creationId xmlns:a16="http://schemas.microsoft.com/office/drawing/2014/main" id="{4FD4B96B-1ECA-53D2-B47B-BB331AAABF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919" y="354565"/>
            <a:ext cx="3256383" cy="1831292"/>
          </a:xfrm>
          <a:prstGeom prst="rect">
            <a:avLst/>
          </a:prstGeom>
          <a:noFill/>
          <a:extLst>
            <a:ext uri="{909E8E84-426E-40DD-AFC4-6F175D3DCCD1}">
              <a14:hiddenFill xmlns:a14="http://schemas.microsoft.com/office/drawing/2010/main">
                <a:solidFill>
                  <a:srgbClr val="FFFFFF"/>
                </a:solidFill>
              </a14:hiddenFill>
            </a:ext>
          </a:extLst>
        </p:spPr>
      </p:pic>
      <p:pic>
        <p:nvPicPr>
          <p:cNvPr id="3" name="Afbeelding 3">
            <a:extLst>
              <a:ext uri="{FF2B5EF4-FFF2-40B4-BE49-F238E27FC236}">
                <a16:creationId xmlns:a16="http://schemas.microsoft.com/office/drawing/2014/main" id="{8A5A747E-8BAE-5DE4-ACD6-96DFDABB334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84525" y="2306508"/>
            <a:ext cx="9422949" cy="2704031"/>
          </a:xfrm>
          <a:prstGeom prst="rect">
            <a:avLst/>
          </a:prstGeom>
          <a:noFill/>
          <a:ln>
            <a:noFill/>
          </a:ln>
        </p:spPr>
      </p:pic>
    </p:spTree>
    <p:extLst>
      <p:ext uri="{BB962C8B-B14F-4D97-AF65-F5344CB8AC3E}">
        <p14:creationId xmlns:p14="http://schemas.microsoft.com/office/powerpoint/2010/main" val="14077920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Deepfakes Are Getting Better. But They're Still Easy to Spot | WIRED">
            <a:extLst>
              <a:ext uri="{FF2B5EF4-FFF2-40B4-BE49-F238E27FC236}">
                <a16:creationId xmlns:a16="http://schemas.microsoft.com/office/drawing/2014/main" id="{4FD4B96B-1ECA-53D2-B47B-BB331AAABF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919" y="354565"/>
            <a:ext cx="3256383" cy="1831292"/>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Formation Island: RUTTE DOET het met KAAG!? - YouTube">
            <a:extLst>
              <a:ext uri="{FF2B5EF4-FFF2-40B4-BE49-F238E27FC236}">
                <a16:creationId xmlns:a16="http://schemas.microsoft.com/office/drawing/2014/main" id="{50ED1FEC-217E-5F20-06A7-96FC3BC3A8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1452" y="1567542"/>
            <a:ext cx="7928948" cy="4460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07075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The Third Millennium AI-Driven Humanoid Robots-SwissCognitive">
            <a:extLst>
              <a:ext uri="{FF2B5EF4-FFF2-40B4-BE49-F238E27FC236}">
                <a16:creationId xmlns:a16="http://schemas.microsoft.com/office/drawing/2014/main" id="{B45AF296-C7FC-BF00-DEFB-205BEFC99A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9715" y="354564"/>
            <a:ext cx="4198256" cy="3964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34039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Deepfakes Are Getting Better. But They're Still Easy to Spot | WIRED">
            <a:extLst>
              <a:ext uri="{FF2B5EF4-FFF2-40B4-BE49-F238E27FC236}">
                <a16:creationId xmlns:a16="http://schemas.microsoft.com/office/drawing/2014/main" id="{4FD4B96B-1ECA-53D2-B47B-BB331AAABF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919" y="354565"/>
            <a:ext cx="3256383" cy="1831292"/>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Museum creates deepfake Salvador Dalí to greet visitors">
            <a:extLst>
              <a:ext uri="{FF2B5EF4-FFF2-40B4-BE49-F238E27FC236}">
                <a16:creationId xmlns:a16="http://schemas.microsoft.com/office/drawing/2014/main" id="{11FE11CB-3188-8608-F0AB-C4714026F9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6055" y="354565"/>
            <a:ext cx="8115300" cy="3648075"/>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a:extLst>
              <a:ext uri="{FF2B5EF4-FFF2-40B4-BE49-F238E27FC236}">
                <a16:creationId xmlns:a16="http://schemas.microsoft.com/office/drawing/2014/main" id="{7C39802C-FA75-2BAA-969B-5E5C8272F7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0645" y="2877521"/>
            <a:ext cx="5388816" cy="3628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2665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Deepfakes Are Getting Better. But They're Still Easy to Spot | WIRED">
            <a:extLst>
              <a:ext uri="{FF2B5EF4-FFF2-40B4-BE49-F238E27FC236}">
                <a16:creationId xmlns:a16="http://schemas.microsoft.com/office/drawing/2014/main" id="{4FD4B96B-1ECA-53D2-B47B-BB331AAABF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919" y="354565"/>
            <a:ext cx="3256383" cy="1831292"/>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Add to Cart: Why deepfakes are good for retail - AdNews">
            <a:extLst>
              <a:ext uri="{FF2B5EF4-FFF2-40B4-BE49-F238E27FC236}">
                <a16:creationId xmlns:a16="http://schemas.microsoft.com/office/drawing/2014/main" id="{FBB12927-6501-1338-2A34-F33E578956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9763" y="1313986"/>
            <a:ext cx="7261355" cy="4230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74966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Deepfakes Are Getting Better. But They're Still Easy to Spot | WIRED">
            <a:extLst>
              <a:ext uri="{FF2B5EF4-FFF2-40B4-BE49-F238E27FC236}">
                <a16:creationId xmlns:a16="http://schemas.microsoft.com/office/drawing/2014/main" id="{4FD4B96B-1ECA-53D2-B47B-BB331AAABF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919" y="354565"/>
            <a:ext cx="3256383" cy="1831292"/>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a:extLst>
              <a:ext uri="{FF2B5EF4-FFF2-40B4-BE49-F238E27FC236}">
                <a16:creationId xmlns:a16="http://schemas.microsoft.com/office/drawing/2014/main" id="{80D01E48-041E-829D-DE4A-54C04AA3EC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8153" y="1204135"/>
            <a:ext cx="7668986" cy="47803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85103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 descr="What is augmented reality, anyway?">
            <a:extLst>
              <a:ext uri="{FF2B5EF4-FFF2-40B4-BE49-F238E27FC236}">
                <a16:creationId xmlns:a16="http://schemas.microsoft.com/office/drawing/2014/main" id="{EFB4CFB3-4080-76A8-4D3B-7F0D805A24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472" t="3505" r="-5371" b="-3505"/>
          <a:stretch/>
        </p:blipFill>
        <p:spPr bwMode="auto">
          <a:xfrm>
            <a:off x="578498" y="116126"/>
            <a:ext cx="1951254" cy="3312874"/>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Augmented reality games: Will this summer's releases be booms or busts?">
            <a:extLst>
              <a:ext uri="{FF2B5EF4-FFF2-40B4-BE49-F238E27FC236}">
                <a16:creationId xmlns:a16="http://schemas.microsoft.com/office/drawing/2014/main" id="{1A9656CE-0DB4-FF9E-176B-402E03B4B6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8768" y="923731"/>
            <a:ext cx="6336521" cy="3564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28111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 descr="What is augmented reality, anyway?">
            <a:extLst>
              <a:ext uri="{FF2B5EF4-FFF2-40B4-BE49-F238E27FC236}">
                <a16:creationId xmlns:a16="http://schemas.microsoft.com/office/drawing/2014/main" id="{EFB4CFB3-4080-76A8-4D3B-7F0D805A24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472" t="3505" r="-5371" b="-3505"/>
          <a:stretch/>
        </p:blipFill>
        <p:spPr bwMode="auto">
          <a:xfrm>
            <a:off x="578498" y="116126"/>
            <a:ext cx="1951254" cy="3312874"/>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Absolutely real: Virtual and augmented reality open new avenues in the BMW  Group Production System">
            <a:extLst>
              <a:ext uri="{FF2B5EF4-FFF2-40B4-BE49-F238E27FC236}">
                <a16:creationId xmlns:a16="http://schemas.microsoft.com/office/drawing/2014/main" id="{06F9BB6E-F5D7-9BB5-C73E-BB7A73CDCA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6343" y="969865"/>
            <a:ext cx="7096708" cy="47311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07880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 descr="What is augmented reality, anyway?">
            <a:extLst>
              <a:ext uri="{FF2B5EF4-FFF2-40B4-BE49-F238E27FC236}">
                <a16:creationId xmlns:a16="http://schemas.microsoft.com/office/drawing/2014/main" id="{EFB4CFB3-4080-76A8-4D3B-7F0D805A24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472" t="3505" r="-5371" b="-3505"/>
          <a:stretch/>
        </p:blipFill>
        <p:spPr bwMode="auto">
          <a:xfrm>
            <a:off x="578498" y="116126"/>
            <a:ext cx="1951254" cy="3312874"/>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3: Wikitude Augmented Reality Browser | Download Scientific Diagram">
            <a:extLst>
              <a:ext uri="{FF2B5EF4-FFF2-40B4-BE49-F238E27FC236}">
                <a16:creationId xmlns:a16="http://schemas.microsoft.com/office/drawing/2014/main" id="{9048BEBC-F4E8-4E58-D754-020F6D004D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9752" y="341055"/>
            <a:ext cx="5096801" cy="3400522"/>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LLVision AR glasses spot people with high temperatures - IoT M2M Council">
            <a:extLst>
              <a:ext uri="{FF2B5EF4-FFF2-40B4-BE49-F238E27FC236}">
                <a16:creationId xmlns:a16="http://schemas.microsoft.com/office/drawing/2014/main" id="{8E261695-DBFD-1A5A-0CC2-A8470446CA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3357" y="3207593"/>
            <a:ext cx="5438775" cy="3409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45206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 descr="What is augmented reality, anyway?">
            <a:extLst>
              <a:ext uri="{FF2B5EF4-FFF2-40B4-BE49-F238E27FC236}">
                <a16:creationId xmlns:a16="http://schemas.microsoft.com/office/drawing/2014/main" id="{EFB4CFB3-4080-76A8-4D3B-7F0D805A24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472" t="3505" r="-5371" b="-3505"/>
          <a:stretch/>
        </p:blipFill>
        <p:spPr bwMode="auto">
          <a:xfrm>
            <a:off x="578498" y="116126"/>
            <a:ext cx="1951254" cy="3312874"/>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descr="Augmented Reality for Smart City Solutions | Techno FAQ">
            <a:extLst>
              <a:ext uri="{FF2B5EF4-FFF2-40B4-BE49-F238E27FC236}">
                <a16:creationId xmlns:a16="http://schemas.microsoft.com/office/drawing/2014/main" id="{89AA378C-7242-6068-413D-EED83D3ABC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5316" y="1147471"/>
            <a:ext cx="7846268" cy="4420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49017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 descr="What is augmented reality, anyway?">
            <a:extLst>
              <a:ext uri="{FF2B5EF4-FFF2-40B4-BE49-F238E27FC236}">
                <a16:creationId xmlns:a16="http://schemas.microsoft.com/office/drawing/2014/main" id="{EFB4CFB3-4080-76A8-4D3B-7F0D805A24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472" t="3505" r="-5371" b="-3505"/>
          <a:stretch/>
        </p:blipFill>
        <p:spPr bwMode="auto">
          <a:xfrm>
            <a:off x="578498" y="116126"/>
            <a:ext cx="1951254" cy="3312874"/>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Sloan Science &amp; Film">
            <a:extLst>
              <a:ext uri="{FF2B5EF4-FFF2-40B4-BE49-F238E27FC236}">
                <a16:creationId xmlns:a16="http://schemas.microsoft.com/office/drawing/2014/main" id="{41FE4963-A244-7F15-6519-CE663B9E01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2324" y="340277"/>
            <a:ext cx="6010275" cy="3228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59897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 descr="What is augmented reality, anyway?">
            <a:extLst>
              <a:ext uri="{FF2B5EF4-FFF2-40B4-BE49-F238E27FC236}">
                <a16:creationId xmlns:a16="http://schemas.microsoft.com/office/drawing/2014/main" id="{EFB4CFB3-4080-76A8-4D3B-7F0D805A24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472" t="3505" r="-5371" b="-3505"/>
          <a:stretch/>
        </p:blipFill>
        <p:spPr bwMode="auto">
          <a:xfrm>
            <a:off x="578498" y="116126"/>
            <a:ext cx="1951254" cy="3312874"/>
          </a:xfrm>
          <a:prstGeom prst="rect">
            <a:avLst/>
          </a:prstGeom>
          <a:noFill/>
          <a:extLst>
            <a:ext uri="{909E8E84-426E-40DD-AFC4-6F175D3DCCD1}">
              <a14:hiddenFill xmlns:a14="http://schemas.microsoft.com/office/drawing/2010/main">
                <a:solidFill>
                  <a:srgbClr val="FFFFFF"/>
                </a:solidFill>
              </a14:hiddenFill>
            </a:ext>
          </a:extLst>
        </p:spPr>
      </p:pic>
      <p:pic>
        <p:nvPicPr>
          <p:cNvPr id="18434" name="Picture 2" descr="Chinese startup makes facial recognition glasses for police - Nikkei Asia">
            <a:extLst>
              <a:ext uri="{FF2B5EF4-FFF2-40B4-BE49-F238E27FC236}">
                <a16:creationId xmlns:a16="http://schemas.microsoft.com/office/drawing/2014/main" id="{5CBEACB5-D5E9-932F-527F-BC2D9893B8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7253" y="179897"/>
            <a:ext cx="7240555" cy="465118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Augmented Reality Battlefield - Lieber Institute West Point">
            <a:extLst>
              <a:ext uri="{FF2B5EF4-FFF2-40B4-BE49-F238E27FC236}">
                <a16:creationId xmlns:a16="http://schemas.microsoft.com/office/drawing/2014/main" id="{ECD48524-0F60-72D4-8914-925853902D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06700" y="2084916"/>
            <a:ext cx="7429500" cy="4381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09186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 descr="What is augmented reality, anyway?">
            <a:extLst>
              <a:ext uri="{FF2B5EF4-FFF2-40B4-BE49-F238E27FC236}">
                <a16:creationId xmlns:a16="http://schemas.microsoft.com/office/drawing/2014/main" id="{EFB4CFB3-4080-76A8-4D3B-7F0D805A24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472" t="3505" r="-5371" b="-3505"/>
          <a:stretch/>
        </p:blipFill>
        <p:spPr bwMode="auto">
          <a:xfrm>
            <a:off x="578498" y="116126"/>
            <a:ext cx="1951254" cy="3312874"/>
          </a:xfrm>
          <a:prstGeom prst="rect">
            <a:avLst/>
          </a:prstGeom>
          <a:noFill/>
          <a:extLst>
            <a:ext uri="{909E8E84-426E-40DD-AFC4-6F175D3DCCD1}">
              <a14:hiddenFill xmlns:a14="http://schemas.microsoft.com/office/drawing/2010/main">
                <a:solidFill>
                  <a:srgbClr val="FFFFFF"/>
                </a:solidFill>
              </a14:hiddenFill>
            </a:ext>
          </a:extLst>
        </p:spPr>
      </p:pic>
      <p:pic>
        <p:nvPicPr>
          <p:cNvPr id="19458" name="Picture 2" descr="Augmented Reality Books: Safari Animals, World of Fairytales (Paparmali) -  YouTube">
            <a:extLst>
              <a:ext uri="{FF2B5EF4-FFF2-40B4-BE49-F238E27FC236}">
                <a16:creationId xmlns:a16="http://schemas.microsoft.com/office/drawing/2014/main" id="{B2DBA12A-B0AD-052F-D5B5-C80EB1BA76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4856" y="1240971"/>
            <a:ext cx="8061650" cy="4534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53106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The Third Millennium AI-Driven Humanoid Robots-SwissCognitive">
            <a:extLst>
              <a:ext uri="{FF2B5EF4-FFF2-40B4-BE49-F238E27FC236}">
                <a16:creationId xmlns:a16="http://schemas.microsoft.com/office/drawing/2014/main" id="{B45AF296-C7FC-BF00-DEFB-205BEFC99A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9715" y="354564"/>
            <a:ext cx="4198256" cy="396425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Deepfakes Are Getting Better. But They're Still Easy to Spot | WIRED">
            <a:extLst>
              <a:ext uri="{FF2B5EF4-FFF2-40B4-BE49-F238E27FC236}">
                <a16:creationId xmlns:a16="http://schemas.microsoft.com/office/drawing/2014/main" id="{A3E18284-3B85-3FBF-2770-08FD6A3D0E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4939" y="354564"/>
            <a:ext cx="5896947" cy="3316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53532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6" descr="Zero Latency opens its first New Zealand virtual reality gaming arena - NZ  Herald">
            <a:extLst>
              <a:ext uri="{FF2B5EF4-FFF2-40B4-BE49-F238E27FC236}">
                <a16:creationId xmlns:a16="http://schemas.microsoft.com/office/drawing/2014/main" id="{C34CC348-0DDD-2634-8B4B-A62B16F5703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7685" b="-46"/>
          <a:stretch/>
        </p:blipFill>
        <p:spPr bwMode="auto">
          <a:xfrm>
            <a:off x="303376" y="172179"/>
            <a:ext cx="3077387" cy="2394852"/>
          </a:xfrm>
          <a:prstGeom prst="rect">
            <a:avLst/>
          </a:prstGeom>
          <a:noFill/>
          <a:extLst>
            <a:ext uri="{909E8E84-426E-40DD-AFC4-6F175D3DCCD1}">
              <a14:hiddenFill xmlns:a14="http://schemas.microsoft.com/office/drawing/2010/main">
                <a:solidFill>
                  <a:srgbClr val="FFFFFF"/>
                </a:solidFill>
              </a14:hiddenFill>
            </a:ext>
          </a:extLst>
        </p:spPr>
      </p:pic>
      <p:pic>
        <p:nvPicPr>
          <p:cNvPr id="20482" name="Picture 2" descr="How the Travel Industry benefits from Virtual Reality? - Clover Infotech">
            <a:extLst>
              <a:ext uri="{FF2B5EF4-FFF2-40B4-BE49-F238E27FC236}">
                <a16:creationId xmlns:a16="http://schemas.microsoft.com/office/drawing/2014/main" id="{0565B31F-FCC2-68C4-C5AF-832CF17F7D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1262" y="875133"/>
            <a:ext cx="8406851" cy="4676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93994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6" descr="Zero Latency opens its first New Zealand virtual reality gaming arena - NZ  Herald">
            <a:extLst>
              <a:ext uri="{FF2B5EF4-FFF2-40B4-BE49-F238E27FC236}">
                <a16:creationId xmlns:a16="http://schemas.microsoft.com/office/drawing/2014/main" id="{C34CC348-0DDD-2634-8B4B-A62B16F5703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7685" b="-46"/>
          <a:stretch/>
        </p:blipFill>
        <p:spPr bwMode="auto">
          <a:xfrm>
            <a:off x="303376" y="172179"/>
            <a:ext cx="3077387" cy="2394852"/>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Virtual Reality Therapy: How Does It Work? – Forbes Health">
            <a:extLst>
              <a:ext uri="{FF2B5EF4-FFF2-40B4-BE49-F238E27FC236}">
                <a16:creationId xmlns:a16="http://schemas.microsoft.com/office/drawing/2014/main" id="{A3CBCF31-4765-D08B-FBE1-BC01AC477C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9674" y="78144"/>
            <a:ext cx="5957077" cy="3350856"/>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Meet Virtual Reality, Your New Physical Therapist - The New York Times">
            <a:extLst>
              <a:ext uri="{FF2B5EF4-FFF2-40B4-BE49-F238E27FC236}">
                <a16:creationId xmlns:a16="http://schemas.microsoft.com/office/drawing/2014/main" id="{4118064A-453B-4EA3-258C-BEE2E97F9A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9772" y="2145485"/>
            <a:ext cx="6438440" cy="4290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02054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6" descr="Zero Latency opens its first New Zealand virtual reality gaming arena - NZ  Herald">
            <a:extLst>
              <a:ext uri="{FF2B5EF4-FFF2-40B4-BE49-F238E27FC236}">
                <a16:creationId xmlns:a16="http://schemas.microsoft.com/office/drawing/2014/main" id="{C34CC348-0DDD-2634-8B4B-A62B16F5703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7685" b="-46"/>
          <a:stretch/>
        </p:blipFill>
        <p:spPr bwMode="auto">
          <a:xfrm>
            <a:off x="303376" y="172179"/>
            <a:ext cx="3077387" cy="2394852"/>
          </a:xfrm>
          <a:prstGeom prst="rect">
            <a:avLst/>
          </a:prstGeom>
          <a:noFill/>
          <a:extLst>
            <a:ext uri="{909E8E84-426E-40DD-AFC4-6F175D3DCCD1}">
              <a14:hiddenFill xmlns:a14="http://schemas.microsoft.com/office/drawing/2010/main">
                <a:solidFill>
                  <a:srgbClr val="FFFFFF"/>
                </a:solidFill>
              </a14:hiddenFill>
            </a:ext>
          </a:extLst>
        </p:spPr>
      </p:pic>
      <p:pic>
        <p:nvPicPr>
          <p:cNvPr id="22530" name="Picture 2" descr="Virtual Reality Comes to the Classroom">
            <a:extLst>
              <a:ext uri="{FF2B5EF4-FFF2-40B4-BE49-F238E27FC236}">
                <a16:creationId xmlns:a16="http://schemas.microsoft.com/office/drawing/2014/main" id="{B4A3FC5C-0931-64B7-ACB1-31E8503A22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7180" y="957936"/>
            <a:ext cx="5316810" cy="3545634"/>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4" descr="10 Best Examples Of VR And AR In Education">
            <a:extLst>
              <a:ext uri="{FF2B5EF4-FFF2-40B4-BE49-F238E27FC236}">
                <a16:creationId xmlns:a16="http://schemas.microsoft.com/office/drawing/2014/main" id="{096B7607-648D-6E8E-9588-7F0BFDD9C3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8482" y="3098054"/>
            <a:ext cx="6303349" cy="3545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81213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6" descr="Zero Latency opens its first New Zealand virtual reality gaming arena - NZ  Herald">
            <a:extLst>
              <a:ext uri="{FF2B5EF4-FFF2-40B4-BE49-F238E27FC236}">
                <a16:creationId xmlns:a16="http://schemas.microsoft.com/office/drawing/2014/main" id="{C34CC348-0DDD-2634-8B4B-A62B16F5703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7685" b="-46"/>
          <a:stretch/>
        </p:blipFill>
        <p:spPr bwMode="auto">
          <a:xfrm>
            <a:off x="303376" y="172179"/>
            <a:ext cx="3077387" cy="2394852"/>
          </a:xfrm>
          <a:prstGeom prst="rect">
            <a:avLst/>
          </a:prstGeom>
          <a:noFill/>
          <a:extLst>
            <a:ext uri="{909E8E84-426E-40DD-AFC4-6F175D3DCCD1}">
              <a14:hiddenFill xmlns:a14="http://schemas.microsoft.com/office/drawing/2010/main">
                <a:solidFill>
                  <a:srgbClr val="FFFFFF"/>
                </a:solidFill>
              </a14:hiddenFill>
            </a:ext>
          </a:extLst>
        </p:spPr>
      </p:pic>
      <p:pic>
        <p:nvPicPr>
          <p:cNvPr id="23554" name="Picture 2" descr="This VR Platform Invites Users To Have Virtual Sex With Real Performers">
            <a:extLst>
              <a:ext uri="{FF2B5EF4-FFF2-40B4-BE49-F238E27FC236}">
                <a16:creationId xmlns:a16="http://schemas.microsoft.com/office/drawing/2014/main" id="{7F51EE17-186D-14AE-4343-F3C6504D5E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7884" y="724288"/>
            <a:ext cx="4808375" cy="2704711"/>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Teledildonics: Making Your Fantasies — And Long Distance Relationships —  Possible | Ravishly">
            <a:extLst>
              <a:ext uri="{FF2B5EF4-FFF2-40B4-BE49-F238E27FC236}">
                <a16:creationId xmlns:a16="http://schemas.microsoft.com/office/drawing/2014/main" id="{425EDA19-9238-F30A-DF2D-4013078218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5531" y="2886853"/>
            <a:ext cx="6667500" cy="375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05340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The Third Millennium AI-Driven Humanoid Robots-SwissCognitive">
            <a:extLst>
              <a:ext uri="{FF2B5EF4-FFF2-40B4-BE49-F238E27FC236}">
                <a16:creationId xmlns:a16="http://schemas.microsoft.com/office/drawing/2014/main" id="{B28F8200-B0C2-FAD9-1E0C-525F9ECB0E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943" y="223936"/>
            <a:ext cx="3394253" cy="3205064"/>
          </a:xfrm>
          <a:prstGeom prst="rect">
            <a:avLst/>
          </a:prstGeom>
          <a:noFill/>
          <a:extLst>
            <a:ext uri="{909E8E84-426E-40DD-AFC4-6F175D3DCCD1}">
              <a14:hiddenFill xmlns:a14="http://schemas.microsoft.com/office/drawing/2010/main">
                <a:solidFill>
                  <a:srgbClr val="FFFFFF"/>
                </a:solidFill>
              </a14:hiddenFill>
            </a:ext>
          </a:extLst>
        </p:spPr>
      </p:pic>
      <p:pic>
        <p:nvPicPr>
          <p:cNvPr id="25602" name="Picture 2" descr="AI Robot Using Cyber Security To Protect Information Privacy Stock  Illustration - Illustration of cyborg, concept: 198791459">
            <a:extLst>
              <a:ext uri="{FF2B5EF4-FFF2-40B4-BE49-F238E27FC236}">
                <a16:creationId xmlns:a16="http://schemas.microsoft.com/office/drawing/2014/main" id="{13BF824B-A65C-6671-0654-2869A1C5278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 t="1" r="411" b="11428"/>
          <a:stretch/>
        </p:blipFill>
        <p:spPr bwMode="auto">
          <a:xfrm>
            <a:off x="2500603" y="1198417"/>
            <a:ext cx="8790343" cy="4461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4782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The Third Millennium AI-Driven Humanoid Robots-SwissCognitive">
            <a:extLst>
              <a:ext uri="{FF2B5EF4-FFF2-40B4-BE49-F238E27FC236}">
                <a16:creationId xmlns:a16="http://schemas.microsoft.com/office/drawing/2014/main" id="{B28F8200-B0C2-FAD9-1E0C-525F9ECB0E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943" y="223936"/>
            <a:ext cx="3394253" cy="3205064"/>
          </a:xfrm>
          <a:prstGeom prst="rect">
            <a:avLst/>
          </a:prstGeom>
          <a:noFill/>
          <a:extLst>
            <a:ext uri="{909E8E84-426E-40DD-AFC4-6F175D3DCCD1}">
              <a14:hiddenFill xmlns:a14="http://schemas.microsoft.com/office/drawing/2010/main">
                <a:solidFill>
                  <a:srgbClr val="FFFFFF"/>
                </a:solidFill>
              </a14:hiddenFill>
            </a:ext>
          </a:extLst>
        </p:spPr>
      </p:pic>
      <p:pic>
        <p:nvPicPr>
          <p:cNvPr id="26626" name="Picture 2" descr="Meet the humanoid robot bartender 'Carl'">
            <a:extLst>
              <a:ext uri="{FF2B5EF4-FFF2-40B4-BE49-F238E27FC236}">
                <a16:creationId xmlns:a16="http://schemas.microsoft.com/office/drawing/2014/main" id="{2F7DCEAD-DB7D-1173-49A0-9CFA6822BC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4640" y="784743"/>
            <a:ext cx="6857611" cy="45789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46803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The Third Millennium AI-Driven Humanoid Robots-SwissCognitive">
            <a:extLst>
              <a:ext uri="{FF2B5EF4-FFF2-40B4-BE49-F238E27FC236}">
                <a16:creationId xmlns:a16="http://schemas.microsoft.com/office/drawing/2014/main" id="{B28F8200-B0C2-FAD9-1E0C-525F9ECB0E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943" y="223936"/>
            <a:ext cx="3394253" cy="3205064"/>
          </a:xfrm>
          <a:prstGeom prst="rect">
            <a:avLst/>
          </a:prstGeom>
          <a:noFill/>
          <a:extLst>
            <a:ext uri="{909E8E84-426E-40DD-AFC4-6F175D3DCCD1}">
              <a14:hiddenFill xmlns:a14="http://schemas.microsoft.com/office/drawing/2010/main">
                <a:solidFill>
                  <a:srgbClr val="FFFFFF"/>
                </a:solidFill>
              </a14:hiddenFill>
            </a:ext>
          </a:extLst>
        </p:spPr>
      </p:pic>
      <p:pic>
        <p:nvPicPr>
          <p:cNvPr id="27650" name="Picture 2" descr="Will Robots and Artificial Intelligence replace Human jobs by 2030? -">
            <a:extLst>
              <a:ext uri="{FF2B5EF4-FFF2-40B4-BE49-F238E27FC236}">
                <a16:creationId xmlns:a16="http://schemas.microsoft.com/office/drawing/2014/main" id="{797535F1-D1DF-F147-EFAD-CD1BCAE01D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2726" y="386054"/>
            <a:ext cx="7747518" cy="5810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05565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The Third Millennium AI-Driven Humanoid Robots-SwissCognitive">
            <a:extLst>
              <a:ext uri="{FF2B5EF4-FFF2-40B4-BE49-F238E27FC236}">
                <a16:creationId xmlns:a16="http://schemas.microsoft.com/office/drawing/2014/main" id="{B28F8200-B0C2-FAD9-1E0C-525F9ECB0E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943" y="223936"/>
            <a:ext cx="3394253" cy="3205064"/>
          </a:xfrm>
          <a:prstGeom prst="rect">
            <a:avLst/>
          </a:prstGeom>
          <a:noFill/>
          <a:extLst>
            <a:ext uri="{909E8E84-426E-40DD-AFC4-6F175D3DCCD1}">
              <a14:hiddenFill xmlns:a14="http://schemas.microsoft.com/office/drawing/2010/main">
                <a:solidFill>
                  <a:srgbClr val="FFFFFF"/>
                </a:solidFill>
              </a14:hiddenFill>
            </a:ext>
          </a:extLst>
        </p:spPr>
      </p:pic>
      <p:pic>
        <p:nvPicPr>
          <p:cNvPr id="28674" name="Picture 2" descr="Do Robot Interviewers Eliminate Bias? | SmartRecruiters">
            <a:extLst>
              <a:ext uri="{FF2B5EF4-FFF2-40B4-BE49-F238E27FC236}">
                <a16:creationId xmlns:a16="http://schemas.microsoft.com/office/drawing/2014/main" id="{619CD19C-5242-95E4-279F-BED7807B29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9616" y="1102599"/>
            <a:ext cx="8277395" cy="4652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05872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The Third Millennium AI-Driven Humanoid Robots-SwissCognitive">
            <a:extLst>
              <a:ext uri="{FF2B5EF4-FFF2-40B4-BE49-F238E27FC236}">
                <a16:creationId xmlns:a16="http://schemas.microsoft.com/office/drawing/2014/main" id="{B28F8200-B0C2-FAD9-1E0C-525F9ECB0E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943" y="223936"/>
            <a:ext cx="3394253" cy="3205064"/>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U.S. Army Considers Replacing Thousands of Soldiers With Robots - IEEE  Spectrum">
            <a:extLst>
              <a:ext uri="{FF2B5EF4-FFF2-40B4-BE49-F238E27FC236}">
                <a16:creationId xmlns:a16="http://schemas.microsoft.com/office/drawing/2014/main" id="{C62BDF49-C8E5-7F6D-9687-8428AE2652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0" y="333375"/>
            <a:ext cx="9334500" cy="619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70436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The Third Millennium AI-Driven Humanoid Robots-SwissCognitive">
            <a:extLst>
              <a:ext uri="{FF2B5EF4-FFF2-40B4-BE49-F238E27FC236}">
                <a16:creationId xmlns:a16="http://schemas.microsoft.com/office/drawing/2014/main" id="{B28F8200-B0C2-FAD9-1E0C-525F9ECB0E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943" y="223936"/>
            <a:ext cx="3394253" cy="3205064"/>
          </a:xfrm>
          <a:prstGeom prst="rect">
            <a:avLst/>
          </a:prstGeom>
          <a:noFill/>
          <a:extLst>
            <a:ext uri="{909E8E84-426E-40DD-AFC4-6F175D3DCCD1}">
              <a14:hiddenFill xmlns:a14="http://schemas.microsoft.com/office/drawing/2010/main">
                <a:solidFill>
                  <a:srgbClr val="FFFFFF"/>
                </a:solidFill>
              </a14:hiddenFill>
            </a:ext>
          </a:extLst>
        </p:spPr>
      </p:pic>
      <p:pic>
        <p:nvPicPr>
          <p:cNvPr id="24578" name="Picture 2" descr="Robot Protesting Slavery Stock Photo - Download Image Now - Slavery,  Technology, Artificial Intelligence - iStock">
            <a:extLst>
              <a:ext uri="{FF2B5EF4-FFF2-40B4-BE49-F238E27FC236}">
                <a16:creationId xmlns:a16="http://schemas.microsoft.com/office/drawing/2014/main" id="{8935BADE-C005-0218-B938-C924CB8DBE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412" y="449036"/>
            <a:ext cx="5829300" cy="5829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89041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The Third Millennium AI-Driven Humanoid Robots-SwissCognitive">
            <a:extLst>
              <a:ext uri="{FF2B5EF4-FFF2-40B4-BE49-F238E27FC236}">
                <a16:creationId xmlns:a16="http://schemas.microsoft.com/office/drawing/2014/main" id="{B45AF296-C7FC-BF00-DEFB-205BEFC99A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9715" y="354564"/>
            <a:ext cx="4198256" cy="396425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Deepfakes Are Getting Better. But They're Still Easy to Spot | WIRED">
            <a:extLst>
              <a:ext uri="{FF2B5EF4-FFF2-40B4-BE49-F238E27FC236}">
                <a16:creationId xmlns:a16="http://schemas.microsoft.com/office/drawing/2014/main" id="{A3E18284-3B85-3FBF-2770-08FD6A3D0E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4939" y="354564"/>
            <a:ext cx="5896947" cy="331626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What is augmented reality, anyway?">
            <a:extLst>
              <a:ext uri="{FF2B5EF4-FFF2-40B4-BE49-F238E27FC236}">
                <a16:creationId xmlns:a16="http://schemas.microsoft.com/office/drawing/2014/main" id="{E03E4692-C90E-39E7-0133-426EB83F10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7948" y="1571701"/>
            <a:ext cx="4198256" cy="4198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36472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Deepfakes Are Getting Better. But They're Still Easy to Spot | WIRED">
            <a:extLst>
              <a:ext uri="{FF2B5EF4-FFF2-40B4-BE49-F238E27FC236}">
                <a16:creationId xmlns:a16="http://schemas.microsoft.com/office/drawing/2014/main" id="{4FD4B96B-1ECA-53D2-B47B-BB331AAABF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919" y="354565"/>
            <a:ext cx="3256383" cy="1831292"/>
          </a:xfrm>
          <a:prstGeom prst="rect">
            <a:avLst/>
          </a:prstGeom>
          <a:noFill/>
          <a:extLst>
            <a:ext uri="{909E8E84-426E-40DD-AFC4-6F175D3DCCD1}">
              <a14:hiddenFill xmlns:a14="http://schemas.microsoft.com/office/drawing/2010/main">
                <a:solidFill>
                  <a:srgbClr val="FFFFFF"/>
                </a:solidFill>
              </a14:hiddenFill>
            </a:ext>
          </a:extLst>
        </p:spPr>
      </p:pic>
      <p:pic>
        <p:nvPicPr>
          <p:cNvPr id="30722" name="Picture 2" descr="Welmoeds hoofd werd gebruikt in een deepfake pornovideo - FunX.nl">
            <a:extLst>
              <a:ext uri="{FF2B5EF4-FFF2-40B4-BE49-F238E27FC236}">
                <a16:creationId xmlns:a16="http://schemas.microsoft.com/office/drawing/2014/main" id="{89E296CD-229C-990E-2E7C-1E240DC973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0304" y="571500"/>
            <a:ext cx="5715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30790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Deepfakes Are Getting Better. But They're Still Easy to Spot | WIRED">
            <a:extLst>
              <a:ext uri="{FF2B5EF4-FFF2-40B4-BE49-F238E27FC236}">
                <a16:creationId xmlns:a16="http://schemas.microsoft.com/office/drawing/2014/main" id="{4FD4B96B-1ECA-53D2-B47B-BB331AAABF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919" y="354565"/>
            <a:ext cx="3256383" cy="1831292"/>
          </a:xfrm>
          <a:prstGeom prst="rect">
            <a:avLst/>
          </a:prstGeom>
          <a:noFill/>
          <a:extLst>
            <a:ext uri="{909E8E84-426E-40DD-AFC4-6F175D3DCCD1}">
              <a14:hiddenFill xmlns:a14="http://schemas.microsoft.com/office/drawing/2010/main">
                <a:solidFill>
                  <a:srgbClr val="FFFFFF"/>
                </a:solidFill>
              </a14:hiddenFill>
            </a:ext>
          </a:extLst>
        </p:spPr>
      </p:pic>
      <p:pic>
        <p:nvPicPr>
          <p:cNvPr id="31746" name="Picture 2" descr="School Building Images - Free Download on Freepik">
            <a:extLst>
              <a:ext uri="{FF2B5EF4-FFF2-40B4-BE49-F238E27FC236}">
                <a16:creationId xmlns:a16="http://schemas.microsoft.com/office/drawing/2014/main" id="{6140C147-F005-687F-4742-78B2138767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1269" y="1175658"/>
            <a:ext cx="8489677" cy="4715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51573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Deepfakes Are Getting Better. But They're Still Easy to Spot | WIRED">
            <a:extLst>
              <a:ext uri="{FF2B5EF4-FFF2-40B4-BE49-F238E27FC236}">
                <a16:creationId xmlns:a16="http://schemas.microsoft.com/office/drawing/2014/main" id="{4FD4B96B-1ECA-53D2-B47B-BB331AAABF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919" y="354565"/>
            <a:ext cx="3256383" cy="1831292"/>
          </a:xfrm>
          <a:prstGeom prst="rect">
            <a:avLst/>
          </a:prstGeom>
          <a:noFill/>
          <a:extLst>
            <a:ext uri="{909E8E84-426E-40DD-AFC4-6F175D3DCCD1}">
              <a14:hiddenFill xmlns:a14="http://schemas.microsoft.com/office/drawing/2010/main">
                <a:solidFill>
                  <a:srgbClr val="FFFFFF"/>
                </a:solidFill>
              </a14:hiddenFill>
            </a:ext>
          </a:extLst>
        </p:spPr>
      </p:pic>
      <p:pic>
        <p:nvPicPr>
          <p:cNvPr id="32770" name="Picture 2" descr="A fraudulent case in which 25 million yen is deceived by synthesized speech  created by AI occurred - GIGAZINE">
            <a:extLst>
              <a:ext uri="{FF2B5EF4-FFF2-40B4-BE49-F238E27FC236}">
                <a16:creationId xmlns:a16="http://schemas.microsoft.com/office/drawing/2014/main" id="{253C0978-1240-5F96-1A3C-314CE04FC7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7742" y="510239"/>
            <a:ext cx="7655767" cy="5837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62745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Deepfakes Are Getting Better. But They're Still Easy to Spot | WIRED">
            <a:extLst>
              <a:ext uri="{FF2B5EF4-FFF2-40B4-BE49-F238E27FC236}">
                <a16:creationId xmlns:a16="http://schemas.microsoft.com/office/drawing/2014/main" id="{4FD4B96B-1ECA-53D2-B47B-BB331AAABF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919" y="354565"/>
            <a:ext cx="3256383" cy="1831292"/>
          </a:xfrm>
          <a:prstGeom prst="rect">
            <a:avLst/>
          </a:prstGeom>
          <a:noFill/>
          <a:extLst>
            <a:ext uri="{909E8E84-426E-40DD-AFC4-6F175D3DCCD1}">
              <a14:hiddenFill xmlns:a14="http://schemas.microsoft.com/office/drawing/2010/main">
                <a:solidFill>
                  <a:srgbClr val="FFFFFF"/>
                </a:solidFill>
              </a14:hiddenFill>
            </a:ext>
          </a:extLst>
        </p:spPr>
      </p:pic>
      <p:pic>
        <p:nvPicPr>
          <p:cNvPr id="33794" name="Picture 2" descr="Twitter flooded with deepfakes of Donald Trump resisting arrest | Sky News  Australia">
            <a:extLst>
              <a:ext uri="{FF2B5EF4-FFF2-40B4-BE49-F238E27FC236}">
                <a16:creationId xmlns:a16="http://schemas.microsoft.com/office/drawing/2014/main" id="{7282C493-92BB-6718-3D9D-98CB5A22B8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5958" y="1270211"/>
            <a:ext cx="8609045" cy="4842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6007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Deepfakes Are Getting Better. But They're Still Easy to Spot | WIRED">
            <a:extLst>
              <a:ext uri="{FF2B5EF4-FFF2-40B4-BE49-F238E27FC236}">
                <a16:creationId xmlns:a16="http://schemas.microsoft.com/office/drawing/2014/main" id="{4FD4B96B-1ECA-53D2-B47B-BB331AAABF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919" y="354565"/>
            <a:ext cx="3256383" cy="183129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Ukraine war deepfakes: the terrifying future of advanced propaganda -  YouTube">
            <a:extLst>
              <a:ext uri="{FF2B5EF4-FFF2-40B4-BE49-F238E27FC236}">
                <a16:creationId xmlns:a16="http://schemas.microsoft.com/office/drawing/2014/main" id="{4A1DB7F9-09FC-6136-4FF3-70EE56EED8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2446" y="1625599"/>
            <a:ext cx="7471739" cy="4202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54972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Deepfakes Are Getting Better. But They're Still Easy to Spot | WIRED">
            <a:extLst>
              <a:ext uri="{FF2B5EF4-FFF2-40B4-BE49-F238E27FC236}">
                <a16:creationId xmlns:a16="http://schemas.microsoft.com/office/drawing/2014/main" id="{4FD4B96B-1ECA-53D2-B47B-BB331AAABF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919" y="354565"/>
            <a:ext cx="3256383" cy="1831292"/>
          </a:xfrm>
          <a:prstGeom prst="rect">
            <a:avLst/>
          </a:prstGeom>
          <a:noFill/>
          <a:extLst>
            <a:ext uri="{909E8E84-426E-40DD-AFC4-6F175D3DCCD1}">
              <a14:hiddenFill xmlns:a14="http://schemas.microsoft.com/office/drawing/2010/main">
                <a:solidFill>
                  <a:srgbClr val="FFFFFF"/>
                </a:solidFill>
              </a14:hiddenFill>
            </a:ext>
          </a:extLst>
        </p:spPr>
      </p:pic>
      <p:pic>
        <p:nvPicPr>
          <p:cNvPr id="34818" name="Picture 2" descr="Deepfakes and elections: A quick guide for electoral stakeholders |  Democracy Reporting International">
            <a:extLst>
              <a:ext uri="{FF2B5EF4-FFF2-40B4-BE49-F238E27FC236}">
                <a16:creationId xmlns:a16="http://schemas.microsoft.com/office/drawing/2014/main" id="{C8092CE4-1CC0-A2F2-0505-1B5280B79F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2453" y="1101012"/>
            <a:ext cx="9333003" cy="5290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12528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Deepfakes Are Getting Better. But They're Still Easy to Spot | WIRED">
            <a:extLst>
              <a:ext uri="{FF2B5EF4-FFF2-40B4-BE49-F238E27FC236}">
                <a16:creationId xmlns:a16="http://schemas.microsoft.com/office/drawing/2014/main" id="{4FD4B96B-1ECA-53D2-B47B-BB331AAABF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919" y="354565"/>
            <a:ext cx="3256383" cy="183129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B874339-4D66-9173-EB19-0BF8DF7C4F2D}"/>
              </a:ext>
            </a:extLst>
          </p:cNvPr>
          <p:cNvPicPr>
            <a:picLocks noChangeAspect="1"/>
          </p:cNvPicPr>
          <p:nvPr/>
        </p:nvPicPr>
        <p:blipFill>
          <a:blip r:embed="rId3"/>
          <a:stretch>
            <a:fillRect/>
          </a:stretch>
        </p:blipFill>
        <p:spPr>
          <a:xfrm>
            <a:off x="2727248" y="1386097"/>
            <a:ext cx="8062452" cy="4552335"/>
          </a:xfrm>
          <a:prstGeom prst="rect">
            <a:avLst/>
          </a:prstGeom>
        </p:spPr>
      </p:pic>
    </p:spTree>
    <p:extLst>
      <p:ext uri="{BB962C8B-B14F-4D97-AF65-F5344CB8AC3E}">
        <p14:creationId xmlns:p14="http://schemas.microsoft.com/office/powerpoint/2010/main" val="11387000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Deepfakes Are Getting Better. But They're Still Easy to Spot | WIRED">
            <a:extLst>
              <a:ext uri="{FF2B5EF4-FFF2-40B4-BE49-F238E27FC236}">
                <a16:creationId xmlns:a16="http://schemas.microsoft.com/office/drawing/2014/main" id="{4FD4B96B-1ECA-53D2-B47B-BB331AAABF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919" y="354565"/>
            <a:ext cx="3256383" cy="1831292"/>
          </a:xfrm>
          <a:prstGeom prst="rect">
            <a:avLst/>
          </a:prstGeom>
          <a:noFill/>
          <a:extLst>
            <a:ext uri="{909E8E84-426E-40DD-AFC4-6F175D3DCCD1}">
              <a14:hiddenFill xmlns:a14="http://schemas.microsoft.com/office/drawing/2010/main">
                <a:solidFill>
                  <a:srgbClr val="FFFFFF"/>
                </a:solidFill>
              </a14:hiddenFill>
            </a:ext>
          </a:extLst>
        </p:spPr>
      </p:pic>
      <p:pic>
        <p:nvPicPr>
          <p:cNvPr id="35842" name="Picture 2" descr="New Rohingya Refugee Arrivals in Bangladesh Surge to 270,000 — Radio Free  Asia">
            <a:extLst>
              <a:ext uri="{FF2B5EF4-FFF2-40B4-BE49-F238E27FC236}">
                <a16:creationId xmlns:a16="http://schemas.microsoft.com/office/drawing/2014/main" id="{E50131C7-BCC0-0805-8964-2516F126CF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6872" y="909433"/>
            <a:ext cx="7799843" cy="4384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24209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 descr="What is augmented reality, anyway?">
            <a:extLst>
              <a:ext uri="{FF2B5EF4-FFF2-40B4-BE49-F238E27FC236}">
                <a16:creationId xmlns:a16="http://schemas.microsoft.com/office/drawing/2014/main" id="{EFB4CFB3-4080-76A8-4D3B-7F0D805A24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472" t="3505" r="-5371" b="-3505"/>
          <a:stretch/>
        </p:blipFill>
        <p:spPr bwMode="auto">
          <a:xfrm>
            <a:off x="578498" y="116126"/>
            <a:ext cx="1951254" cy="3312874"/>
          </a:xfrm>
          <a:prstGeom prst="rect">
            <a:avLst/>
          </a:prstGeom>
          <a:noFill/>
          <a:extLst>
            <a:ext uri="{909E8E84-426E-40DD-AFC4-6F175D3DCCD1}">
              <a14:hiddenFill xmlns:a14="http://schemas.microsoft.com/office/drawing/2010/main">
                <a:solidFill>
                  <a:srgbClr val="FFFFFF"/>
                </a:solidFill>
              </a14:hiddenFill>
            </a:ext>
          </a:extLst>
        </p:spPr>
      </p:pic>
      <p:pic>
        <p:nvPicPr>
          <p:cNvPr id="38914" name="Picture 2" descr="Has Pokémon Go Given Augmented Reality a Lift? | Ad Age">
            <a:extLst>
              <a:ext uri="{FF2B5EF4-FFF2-40B4-BE49-F238E27FC236}">
                <a16:creationId xmlns:a16="http://schemas.microsoft.com/office/drawing/2014/main" id="{F4748AC0-2663-B75C-EC58-7CDE6C21D1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3053" y="422984"/>
            <a:ext cx="6115050" cy="4076700"/>
          </a:xfrm>
          <a:prstGeom prst="rect">
            <a:avLst/>
          </a:prstGeom>
          <a:noFill/>
          <a:extLst>
            <a:ext uri="{909E8E84-426E-40DD-AFC4-6F175D3DCCD1}">
              <a14:hiddenFill xmlns:a14="http://schemas.microsoft.com/office/drawing/2010/main">
                <a:solidFill>
                  <a:srgbClr val="FFFFFF"/>
                </a:solidFill>
              </a14:hiddenFill>
            </a:ext>
          </a:extLst>
        </p:spPr>
      </p:pic>
      <p:pic>
        <p:nvPicPr>
          <p:cNvPr id="38916" name="Picture 4" descr="How Augmented Reality Creates a Seamless Driving Experience | TomTom Blog">
            <a:extLst>
              <a:ext uri="{FF2B5EF4-FFF2-40B4-BE49-F238E27FC236}">
                <a16:creationId xmlns:a16="http://schemas.microsoft.com/office/drawing/2014/main" id="{FA5C5B80-BDE2-9FFA-6503-132880F1CC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1002" y="2911875"/>
            <a:ext cx="6699998" cy="3517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10969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 descr="What is augmented reality, anyway?">
            <a:extLst>
              <a:ext uri="{FF2B5EF4-FFF2-40B4-BE49-F238E27FC236}">
                <a16:creationId xmlns:a16="http://schemas.microsoft.com/office/drawing/2014/main" id="{EFB4CFB3-4080-76A8-4D3B-7F0D805A24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472" t="3505" r="-5371" b="-3505"/>
          <a:stretch/>
        </p:blipFill>
        <p:spPr bwMode="auto">
          <a:xfrm>
            <a:off x="578498" y="116126"/>
            <a:ext cx="1951254" cy="3312874"/>
          </a:xfrm>
          <a:prstGeom prst="rect">
            <a:avLst/>
          </a:prstGeom>
          <a:noFill/>
          <a:extLst>
            <a:ext uri="{909E8E84-426E-40DD-AFC4-6F175D3DCCD1}">
              <a14:hiddenFill xmlns:a14="http://schemas.microsoft.com/office/drawing/2010/main">
                <a:solidFill>
                  <a:srgbClr val="FFFFFF"/>
                </a:solidFill>
              </a14:hiddenFill>
            </a:ext>
          </a:extLst>
        </p:spPr>
      </p:pic>
      <p:pic>
        <p:nvPicPr>
          <p:cNvPr id="37890" name="Picture 2" descr="On the Problem of VR and Addiction">
            <a:extLst>
              <a:ext uri="{FF2B5EF4-FFF2-40B4-BE49-F238E27FC236}">
                <a16:creationId xmlns:a16="http://schemas.microsoft.com/office/drawing/2014/main" id="{E0915032-A2D0-9D92-80D0-160629529A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9753" y="896644"/>
            <a:ext cx="6117098" cy="344086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Help with Depersonalisation and Derealisation | Anxietynomore">
            <a:extLst>
              <a:ext uri="{FF2B5EF4-FFF2-40B4-BE49-F238E27FC236}">
                <a16:creationId xmlns:a16="http://schemas.microsoft.com/office/drawing/2014/main" id="{0C0E4DAD-EB8A-3D54-A1C3-8E4339844D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2772" y="3027285"/>
            <a:ext cx="5032113" cy="3354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56064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The Third Millennium AI-Driven Humanoid Robots-SwissCognitive">
            <a:extLst>
              <a:ext uri="{FF2B5EF4-FFF2-40B4-BE49-F238E27FC236}">
                <a16:creationId xmlns:a16="http://schemas.microsoft.com/office/drawing/2014/main" id="{B45AF296-C7FC-BF00-DEFB-205BEFC99A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9715" y="354564"/>
            <a:ext cx="4198256" cy="396425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Deepfakes Are Getting Better. But They're Still Easy to Spot | WIRED">
            <a:extLst>
              <a:ext uri="{FF2B5EF4-FFF2-40B4-BE49-F238E27FC236}">
                <a16:creationId xmlns:a16="http://schemas.microsoft.com/office/drawing/2014/main" id="{A3E18284-3B85-3FBF-2770-08FD6A3D0E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4939" y="354564"/>
            <a:ext cx="5896947" cy="331626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What is augmented reality, anyway?">
            <a:extLst>
              <a:ext uri="{FF2B5EF4-FFF2-40B4-BE49-F238E27FC236}">
                <a16:creationId xmlns:a16="http://schemas.microsoft.com/office/drawing/2014/main" id="{E03E4692-C90E-39E7-0133-426EB83F10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7948" y="1571701"/>
            <a:ext cx="4198256" cy="419825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Zero Latency opens its first New Zealand virtual reality gaming arena - NZ  Herald">
            <a:extLst>
              <a:ext uri="{FF2B5EF4-FFF2-40B4-BE49-F238E27FC236}">
                <a16:creationId xmlns:a16="http://schemas.microsoft.com/office/drawing/2014/main" id="{41FA10C2-858A-F01E-BD39-D0E3510924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17971" y="2579477"/>
            <a:ext cx="6727111" cy="378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71197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 descr="What is augmented reality, anyway?">
            <a:extLst>
              <a:ext uri="{FF2B5EF4-FFF2-40B4-BE49-F238E27FC236}">
                <a16:creationId xmlns:a16="http://schemas.microsoft.com/office/drawing/2014/main" id="{EFB4CFB3-4080-76A8-4D3B-7F0D805A24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472" t="3505" r="-5371" b="-3505"/>
          <a:stretch/>
        </p:blipFill>
        <p:spPr bwMode="auto">
          <a:xfrm>
            <a:off x="578498" y="116126"/>
            <a:ext cx="1951254" cy="3312874"/>
          </a:xfrm>
          <a:prstGeom prst="rect">
            <a:avLst/>
          </a:prstGeom>
          <a:noFill/>
          <a:extLst>
            <a:ext uri="{909E8E84-426E-40DD-AFC4-6F175D3DCCD1}">
              <a14:hiddenFill xmlns:a14="http://schemas.microsoft.com/office/drawing/2010/main">
                <a:solidFill>
                  <a:srgbClr val="FFFFFF"/>
                </a:solidFill>
              </a14:hiddenFill>
            </a:ext>
          </a:extLst>
        </p:spPr>
      </p:pic>
      <p:pic>
        <p:nvPicPr>
          <p:cNvPr id="40962" name="Picture 2" descr="Smart City Augmented Reality Technology Concept Stock Vector (Royalty Free)  1041158038 | Shutterstock">
            <a:extLst>
              <a:ext uri="{FF2B5EF4-FFF2-40B4-BE49-F238E27FC236}">
                <a16:creationId xmlns:a16="http://schemas.microsoft.com/office/drawing/2014/main" id="{9101A8C6-1156-7022-6407-7E66A638D65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925"/>
          <a:stretch/>
        </p:blipFill>
        <p:spPr bwMode="auto">
          <a:xfrm>
            <a:off x="3834368" y="328474"/>
            <a:ext cx="5551487" cy="6383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85020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6" descr="Zero Latency opens its first New Zealand virtual reality gaming arena - NZ  Herald">
            <a:extLst>
              <a:ext uri="{FF2B5EF4-FFF2-40B4-BE49-F238E27FC236}">
                <a16:creationId xmlns:a16="http://schemas.microsoft.com/office/drawing/2014/main" id="{C34CC348-0DDD-2634-8B4B-A62B16F5703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7685" b="-46"/>
          <a:stretch/>
        </p:blipFill>
        <p:spPr bwMode="auto">
          <a:xfrm>
            <a:off x="303376" y="172179"/>
            <a:ext cx="3077387" cy="2394852"/>
          </a:xfrm>
          <a:prstGeom prst="rect">
            <a:avLst/>
          </a:prstGeom>
          <a:noFill/>
          <a:extLst>
            <a:ext uri="{909E8E84-426E-40DD-AFC4-6F175D3DCCD1}">
              <a14:hiddenFill xmlns:a14="http://schemas.microsoft.com/office/drawing/2010/main">
                <a:solidFill>
                  <a:srgbClr val="FFFFFF"/>
                </a:solidFill>
              </a14:hiddenFill>
            </a:ext>
          </a:extLst>
        </p:spPr>
      </p:pic>
      <p:pic>
        <p:nvPicPr>
          <p:cNvPr id="43010" name="Picture 2" descr="Virtual Reality Games and Aggression: Exploring the Evidence">
            <a:extLst>
              <a:ext uri="{FF2B5EF4-FFF2-40B4-BE49-F238E27FC236}">
                <a16:creationId xmlns:a16="http://schemas.microsoft.com/office/drawing/2014/main" id="{9E181A22-3C1A-2DD7-33ED-387A446C7A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6970" y="1011222"/>
            <a:ext cx="8596544" cy="48355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8101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6" descr="Zero Latency opens its first New Zealand virtual reality gaming arena - NZ  Herald">
            <a:extLst>
              <a:ext uri="{FF2B5EF4-FFF2-40B4-BE49-F238E27FC236}">
                <a16:creationId xmlns:a16="http://schemas.microsoft.com/office/drawing/2014/main" id="{C34CC348-0DDD-2634-8B4B-A62B16F5703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7685" b="-46"/>
          <a:stretch/>
        </p:blipFill>
        <p:spPr bwMode="auto">
          <a:xfrm>
            <a:off x="303376" y="172179"/>
            <a:ext cx="3077387" cy="2394852"/>
          </a:xfrm>
          <a:prstGeom prst="rect">
            <a:avLst/>
          </a:prstGeom>
          <a:noFill/>
          <a:extLst>
            <a:ext uri="{909E8E84-426E-40DD-AFC4-6F175D3DCCD1}">
              <a14:hiddenFill xmlns:a14="http://schemas.microsoft.com/office/drawing/2010/main">
                <a:solidFill>
                  <a:srgbClr val="FFFFFF"/>
                </a:solidFill>
              </a14:hiddenFill>
            </a:ext>
          </a:extLst>
        </p:spPr>
      </p:pic>
      <p:pic>
        <p:nvPicPr>
          <p:cNvPr id="44034" name="Picture 2" descr="Long Term Effects - HIPAA Secure Now!">
            <a:extLst>
              <a:ext uri="{FF2B5EF4-FFF2-40B4-BE49-F238E27FC236}">
                <a16:creationId xmlns:a16="http://schemas.microsoft.com/office/drawing/2014/main" id="{4044ED16-F6D2-4CBE-C272-2EBFABE867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0236" y="1140286"/>
            <a:ext cx="8162278" cy="4761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98365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Society Images - Free Download on Freepik">
            <a:extLst>
              <a:ext uri="{FF2B5EF4-FFF2-40B4-BE49-F238E27FC236}">
                <a16:creationId xmlns:a16="http://schemas.microsoft.com/office/drawing/2014/main" id="{CAEAA83C-A1A5-FD17-F44A-5FC412ECDB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179" y="0"/>
            <a:ext cx="3584359" cy="2867487"/>
          </a:xfrm>
          <a:prstGeom prst="rect">
            <a:avLst/>
          </a:prstGeom>
          <a:noFill/>
          <a:extLst>
            <a:ext uri="{909E8E84-426E-40DD-AFC4-6F175D3DCCD1}">
              <a14:hiddenFill xmlns:a14="http://schemas.microsoft.com/office/drawing/2010/main">
                <a:solidFill>
                  <a:srgbClr val="FFFFFF"/>
                </a:solidFill>
              </a14:hiddenFill>
            </a:ext>
          </a:extLst>
        </p:spPr>
      </p:pic>
      <p:pic>
        <p:nvPicPr>
          <p:cNvPr id="47106" name="Picture 2" descr="Frontiers | Child-Robot Interactions for Second Language Tutoring to  Preschool Children">
            <a:extLst>
              <a:ext uri="{FF2B5EF4-FFF2-40B4-BE49-F238E27FC236}">
                <a16:creationId xmlns:a16="http://schemas.microsoft.com/office/drawing/2014/main" id="{D414D355-F418-5074-9B1A-0FF221E66C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3233" y="289726"/>
            <a:ext cx="3810000" cy="2562225"/>
          </a:xfrm>
          <a:prstGeom prst="rect">
            <a:avLst/>
          </a:prstGeom>
          <a:noFill/>
          <a:extLst>
            <a:ext uri="{909E8E84-426E-40DD-AFC4-6F175D3DCCD1}">
              <a14:hiddenFill xmlns:a14="http://schemas.microsoft.com/office/drawing/2010/main">
                <a:solidFill>
                  <a:srgbClr val="FFFFFF"/>
                </a:solidFill>
              </a14:hiddenFill>
            </a:ext>
          </a:extLst>
        </p:spPr>
      </p:pic>
      <p:pic>
        <p:nvPicPr>
          <p:cNvPr id="47108" name="Picture 4" descr="Homepage • Robot Love">
            <a:extLst>
              <a:ext uri="{FF2B5EF4-FFF2-40B4-BE49-F238E27FC236}">
                <a16:creationId xmlns:a16="http://schemas.microsoft.com/office/drawing/2014/main" id="{20477A6D-98DB-F0B3-D9B9-16523B8282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7592" y="861134"/>
            <a:ext cx="3700818" cy="4345619"/>
          </a:xfrm>
          <a:prstGeom prst="rect">
            <a:avLst/>
          </a:prstGeom>
          <a:noFill/>
          <a:extLst>
            <a:ext uri="{909E8E84-426E-40DD-AFC4-6F175D3DCCD1}">
              <a14:hiddenFill xmlns:a14="http://schemas.microsoft.com/office/drawing/2010/main">
                <a:solidFill>
                  <a:srgbClr val="FFFFFF"/>
                </a:solidFill>
              </a14:hiddenFill>
            </a:ext>
          </a:extLst>
        </p:spPr>
      </p:pic>
      <p:pic>
        <p:nvPicPr>
          <p:cNvPr id="47110" name="Picture 6" descr="Falling In Love With A Robot: Could A Robot Ever Be Mistaken For A Human?">
            <a:extLst>
              <a:ext uri="{FF2B5EF4-FFF2-40B4-BE49-F238E27FC236}">
                <a16:creationId xmlns:a16="http://schemas.microsoft.com/office/drawing/2014/main" id="{B9675445-6FFC-CD25-C415-0C4BE520D4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3590" y="3033943"/>
            <a:ext cx="5026980" cy="3351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99305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Society Images - Free Download on Freepik">
            <a:extLst>
              <a:ext uri="{FF2B5EF4-FFF2-40B4-BE49-F238E27FC236}">
                <a16:creationId xmlns:a16="http://schemas.microsoft.com/office/drawing/2014/main" id="{CAEAA83C-A1A5-FD17-F44A-5FC412ECDB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179" y="0"/>
            <a:ext cx="3584359" cy="2867487"/>
          </a:xfrm>
          <a:prstGeom prst="rect">
            <a:avLst/>
          </a:prstGeom>
          <a:noFill/>
          <a:extLst>
            <a:ext uri="{909E8E84-426E-40DD-AFC4-6F175D3DCCD1}">
              <a14:hiddenFill xmlns:a14="http://schemas.microsoft.com/office/drawing/2010/main">
                <a:solidFill>
                  <a:srgbClr val="FFFFFF"/>
                </a:solidFill>
              </a14:hiddenFill>
            </a:ext>
          </a:extLst>
        </p:spPr>
      </p:pic>
      <p:pic>
        <p:nvPicPr>
          <p:cNvPr id="46082" name="Picture 2" descr="Robot pets and VR headsets can reduce older adults' loneliness. So why  don't they? | Mint">
            <a:extLst>
              <a:ext uri="{FF2B5EF4-FFF2-40B4-BE49-F238E27FC236}">
                <a16:creationId xmlns:a16="http://schemas.microsoft.com/office/drawing/2014/main" id="{5FD43ABB-E87E-49D0-ED3D-74EC8C83FE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7300" y="398848"/>
            <a:ext cx="5715000" cy="3219450"/>
          </a:xfrm>
          <a:prstGeom prst="rect">
            <a:avLst/>
          </a:prstGeom>
          <a:noFill/>
          <a:extLst>
            <a:ext uri="{909E8E84-426E-40DD-AFC4-6F175D3DCCD1}">
              <a14:hiddenFill xmlns:a14="http://schemas.microsoft.com/office/drawing/2010/main">
                <a:solidFill>
                  <a:srgbClr val="FFFFFF"/>
                </a:solidFill>
              </a14:hiddenFill>
            </a:ext>
          </a:extLst>
        </p:spPr>
      </p:pic>
      <p:pic>
        <p:nvPicPr>
          <p:cNvPr id="46084" name="Picture 4" descr="mt: a child stranded on a lush forested alien planet with his robot  companion who carries all his memories">
            <a:extLst>
              <a:ext uri="{FF2B5EF4-FFF2-40B4-BE49-F238E27FC236}">
                <a16:creationId xmlns:a16="http://schemas.microsoft.com/office/drawing/2014/main" id="{EB7DBE8E-81E8-6844-10EB-8F4C0FD83E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1044" y="2232733"/>
            <a:ext cx="3861786" cy="3861786"/>
          </a:xfrm>
          <a:prstGeom prst="rect">
            <a:avLst/>
          </a:prstGeom>
          <a:noFill/>
          <a:extLst>
            <a:ext uri="{909E8E84-426E-40DD-AFC4-6F175D3DCCD1}">
              <a14:hiddenFill xmlns:a14="http://schemas.microsoft.com/office/drawing/2010/main">
                <a:solidFill>
                  <a:srgbClr val="FFFFFF"/>
                </a:solidFill>
              </a14:hiddenFill>
            </a:ext>
          </a:extLst>
        </p:spPr>
      </p:pic>
      <p:pic>
        <p:nvPicPr>
          <p:cNvPr id="46086" name="Picture 6" descr="Barney the Swiss robot bartender ready to shake up cocktails">
            <a:extLst>
              <a:ext uri="{FF2B5EF4-FFF2-40B4-BE49-F238E27FC236}">
                <a16:creationId xmlns:a16="http://schemas.microsoft.com/office/drawing/2014/main" id="{91E7508F-5950-1182-E564-AF07BAE82E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9903" y="3298702"/>
            <a:ext cx="4861053" cy="32397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38943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Society Images - Free Download on Freepik">
            <a:extLst>
              <a:ext uri="{FF2B5EF4-FFF2-40B4-BE49-F238E27FC236}">
                <a16:creationId xmlns:a16="http://schemas.microsoft.com/office/drawing/2014/main" id="{CAEAA83C-A1A5-FD17-F44A-5FC412ECDB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179" y="0"/>
            <a:ext cx="3584359" cy="286748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Deepfake music threatens the music industry">
            <a:extLst>
              <a:ext uri="{FF2B5EF4-FFF2-40B4-BE49-F238E27FC236}">
                <a16:creationId xmlns:a16="http://schemas.microsoft.com/office/drawing/2014/main" id="{25E38967-51EE-82CC-4BD9-B3D512F497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0751" y="212437"/>
            <a:ext cx="6881769" cy="387099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I makes dead woman talk at her own funeral. 5 technologies bringing the  dead back to">
            <a:extLst>
              <a:ext uri="{FF2B5EF4-FFF2-40B4-BE49-F238E27FC236}">
                <a16:creationId xmlns:a16="http://schemas.microsoft.com/office/drawing/2014/main" id="{160E498B-A797-D41A-C78B-8F8FF76BE8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179" y="3168700"/>
            <a:ext cx="4386800" cy="24675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The Real Reason This Tech Is Banned - SlashGear">
            <a:extLst>
              <a:ext uri="{FF2B5EF4-FFF2-40B4-BE49-F238E27FC236}">
                <a16:creationId xmlns:a16="http://schemas.microsoft.com/office/drawing/2014/main" id="{E4678BB3-4BE3-A6B1-6564-8490D5DF67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51635" y="1433743"/>
            <a:ext cx="5899214" cy="331263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Political “Deepfake” Laws Threaten Freedom of Expression | Institute For Free  Speech">
            <a:extLst>
              <a:ext uri="{FF2B5EF4-FFF2-40B4-BE49-F238E27FC236}">
                <a16:creationId xmlns:a16="http://schemas.microsoft.com/office/drawing/2014/main" id="{A1318AF5-7E66-1C8D-CA8C-2A4C734C8B2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30986" y="3329127"/>
            <a:ext cx="4290938" cy="341760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Do Robots Deserve Human Rights? | Discover Magazine">
            <a:extLst>
              <a:ext uri="{FF2B5EF4-FFF2-40B4-BE49-F238E27FC236}">
                <a16:creationId xmlns:a16="http://schemas.microsoft.com/office/drawing/2014/main" id="{CECB1153-B120-2E3A-FF76-D6CD66DED06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74804" y="4191746"/>
            <a:ext cx="3835431" cy="2554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992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Society Images - Free Download on Freepik">
            <a:extLst>
              <a:ext uri="{FF2B5EF4-FFF2-40B4-BE49-F238E27FC236}">
                <a16:creationId xmlns:a16="http://schemas.microsoft.com/office/drawing/2014/main" id="{CAEAA83C-A1A5-FD17-F44A-5FC412ECDB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179" y="0"/>
            <a:ext cx="3584359" cy="2867487"/>
          </a:xfrm>
          <a:prstGeom prst="rect">
            <a:avLst/>
          </a:prstGeom>
          <a:noFill/>
          <a:extLst>
            <a:ext uri="{909E8E84-426E-40DD-AFC4-6F175D3DCCD1}">
              <a14:hiddenFill xmlns:a14="http://schemas.microsoft.com/office/drawing/2010/main">
                <a:solidFill>
                  <a:srgbClr val="FFFFFF"/>
                </a:solidFill>
              </a14:hiddenFill>
            </a:ext>
          </a:extLst>
        </p:spPr>
      </p:pic>
      <p:pic>
        <p:nvPicPr>
          <p:cNvPr id="48130" name="Picture 2" descr="Democracy - Our World in Data">
            <a:extLst>
              <a:ext uri="{FF2B5EF4-FFF2-40B4-BE49-F238E27FC236}">
                <a16:creationId xmlns:a16="http://schemas.microsoft.com/office/drawing/2014/main" id="{5A53B39A-15D0-DD30-C61B-D3FBFECD5C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1538" y="228271"/>
            <a:ext cx="6688400" cy="3500959"/>
          </a:xfrm>
          <a:prstGeom prst="rect">
            <a:avLst/>
          </a:prstGeom>
          <a:noFill/>
          <a:extLst>
            <a:ext uri="{909E8E84-426E-40DD-AFC4-6F175D3DCCD1}">
              <a14:hiddenFill xmlns:a14="http://schemas.microsoft.com/office/drawing/2010/main">
                <a:solidFill>
                  <a:srgbClr val="FFFFFF"/>
                </a:solidFill>
              </a14:hiddenFill>
            </a:ext>
          </a:extLst>
        </p:spPr>
      </p:pic>
      <p:pic>
        <p:nvPicPr>
          <p:cNvPr id="48132" name="Picture 4" descr="Justice delayed: Courts overwhelmed by pandemic backlog - CalMatters">
            <a:extLst>
              <a:ext uri="{FF2B5EF4-FFF2-40B4-BE49-F238E27FC236}">
                <a16:creationId xmlns:a16="http://schemas.microsoft.com/office/drawing/2014/main" id="{68C6237E-8DB2-3BDB-A5F3-8B524A9848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153" y="2450237"/>
            <a:ext cx="4888666" cy="3258105"/>
          </a:xfrm>
          <a:prstGeom prst="rect">
            <a:avLst/>
          </a:prstGeom>
          <a:noFill/>
          <a:extLst>
            <a:ext uri="{909E8E84-426E-40DD-AFC4-6F175D3DCCD1}">
              <a14:hiddenFill xmlns:a14="http://schemas.microsoft.com/office/drawing/2010/main">
                <a:solidFill>
                  <a:srgbClr val="FFFFFF"/>
                </a:solidFill>
              </a14:hiddenFill>
            </a:ext>
          </a:extLst>
        </p:spPr>
      </p:pic>
      <p:pic>
        <p:nvPicPr>
          <p:cNvPr id="48134" name="Picture 6">
            <a:extLst>
              <a:ext uri="{FF2B5EF4-FFF2-40B4-BE49-F238E27FC236}">
                <a16:creationId xmlns:a16="http://schemas.microsoft.com/office/drawing/2014/main" id="{AFE03098-3836-B51E-741D-79F27FFC4F1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6043"/>
          <a:stretch/>
        </p:blipFill>
        <p:spPr bwMode="auto">
          <a:xfrm>
            <a:off x="3926203" y="4347640"/>
            <a:ext cx="4067175" cy="2282089"/>
          </a:xfrm>
          <a:prstGeom prst="rect">
            <a:avLst/>
          </a:prstGeom>
          <a:noFill/>
          <a:extLst>
            <a:ext uri="{909E8E84-426E-40DD-AFC4-6F175D3DCCD1}">
              <a14:hiddenFill xmlns:a14="http://schemas.microsoft.com/office/drawing/2010/main">
                <a:solidFill>
                  <a:srgbClr val="FFFFFF"/>
                </a:solidFill>
              </a14:hiddenFill>
            </a:ext>
          </a:extLst>
        </p:spPr>
      </p:pic>
      <p:pic>
        <p:nvPicPr>
          <p:cNvPr id="48136" name="Picture 8" descr="The Pros &amp; Cons of Traditional Media - MindEcology">
            <a:extLst>
              <a:ext uri="{FF2B5EF4-FFF2-40B4-BE49-F238E27FC236}">
                <a16:creationId xmlns:a16="http://schemas.microsoft.com/office/drawing/2014/main" id="{3F8885B9-37B1-BB7F-63E4-4B9951BCEC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22154" y="1687366"/>
            <a:ext cx="4171693" cy="3128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81939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350CD-BEBB-402C-B69C-BED2F0B2F842}"/>
              </a:ext>
            </a:extLst>
          </p:cNvPr>
          <p:cNvSpPr>
            <a:spLocks noGrp="1"/>
          </p:cNvSpPr>
          <p:nvPr>
            <p:ph type="title"/>
          </p:nvPr>
        </p:nvSpPr>
        <p:spPr/>
        <p:txBody>
          <a:bodyPr/>
          <a:lstStyle/>
          <a:p>
            <a:r>
              <a:rPr lang="en-US" dirty="0"/>
              <a:t>Deepfake</a:t>
            </a:r>
            <a:endParaRPr lang="nl-NL" dirty="0"/>
          </a:p>
        </p:txBody>
      </p:sp>
      <p:sp>
        <p:nvSpPr>
          <p:cNvPr id="3" name="Content Placeholder 2">
            <a:extLst>
              <a:ext uri="{FF2B5EF4-FFF2-40B4-BE49-F238E27FC236}">
                <a16:creationId xmlns:a16="http://schemas.microsoft.com/office/drawing/2014/main" id="{3E5750F3-029F-8410-4B05-75127A62667A}"/>
              </a:ext>
            </a:extLst>
          </p:cNvPr>
          <p:cNvSpPr>
            <a:spLocks noGrp="1"/>
          </p:cNvSpPr>
          <p:nvPr>
            <p:ph idx="1"/>
          </p:nvPr>
        </p:nvSpPr>
        <p:spPr/>
        <p:txBody>
          <a:bodyPr/>
          <a:lstStyle/>
          <a:p>
            <a:r>
              <a:rPr lang="nl-NL" dirty="0"/>
              <a:t>https://www.youtube.com/watch?v=GgPCt2kzB2I</a:t>
            </a:r>
          </a:p>
        </p:txBody>
      </p:sp>
      <p:pic>
        <p:nvPicPr>
          <p:cNvPr id="5" name="Vermoorde Sedar Soares 13 roept dader en getuigen op Spreek Nu">
            <a:hlinkClick r:id="" action="ppaction://media"/>
            <a:extLst>
              <a:ext uri="{FF2B5EF4-FFF2-40B4-BE49-F238E27FC236}">
                <a16:creationId xmlns:a16="http://schemas.microsoft.com/office/drawing/2014/main" id="{95987492-018F-434B-910D-E55DDD599E8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973553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06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7BBD7-E1FE-DBE7-F3CD-33F1929CB30D}"/>
              </a:ext>
            </a:extLst>
          </p:cNvPr>
          <p:cNvSpPr>
            <a:spLocks noGrp="1"/>
          </p:cNvSpPr>
          <p:nvPr>
            <p:ph type="title"/>
          </p:nvPr>
        </p:nvSpPr>
        <p:spPr/>
        <p:txBody>
          <a:bodyPr/>
          <a:lstStyle/>
          <a:p>
            <a:r>
              <a:rPr lang="en-US" dirty="0"/>
              <a:t>Deepfake</a:t>
            </a:r>
            <a:endParaRPr lang="nl-NL" dirty="0"/>
          </a:p>
        </p:txBody>
      </p:sp>
      <p:sp>
        <p:nvSpPr>
          <p:cNvPr id="3" name="Content Placeholder 2">
            <a:extLst>
              <a:ext uri="{FF2B5EF4-FFF2-40B4-BE49-F238E27FC236}">
                <a16:creationId xmlns:a16="http://schemas.microsoft.com/office/drawing/2014/main" id="{747F9453-11A2-2805-759F-7C9E1AB08434}"/>
              </a:ext>
            </a:extLst>
          </p:cNvPr>
          <p:cNvSpPr>
            <a:spLocks noGrp="1"/>
          </p:cNvSpPr>
          <p:nvPr>
            <p:ph idx="1"/>
          </p:nvPr>
        </p:nvSpPr>
        <p:spPr/>
        <p:txBody>
          <a:bodyPr/>
          <a:lstStyle/>
          <a:p>
            <a:r>
              <a:rPr lang="nl-NL" dirty="0"/>
              <a:t>https://www.youtube.com/watch?v=oxXpB9pSETo</a:t>
            </a:r>
          </a:p>
        </p:txBody>
      </p:sp>
      <p:pic>
        <p:nvPicPr>
          <p:cNvPr id="4" name="This is not Morgan Freeman A Deepfake Singularity">
            <a:hlinkClick r:id="" action="ppaction://media"/>
            <a:extLst>
              <a:ext uri="{FF2B5EF4-FFF2-40B4-BE49-F238E27FC236}">
                <a16:creationId xmlns:a16="http://schemas.microsoft.com/office/drawing/2014/main" id="{99D05283-0AE2-450F-BB99-E8E1EB5B96F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394217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5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026E6D-2FEF-4C99-99CA-D7428A921EB5}"/>
              </a:ext>
            </a:extLst>
          </p:cNvPr>
          <p:cNvSpPr>
            <a:spLocks noGrp="1"/>
          </p:cNvSpPr>
          <p:nvPr>
            <p:ph type="title"/>
          </p:nvPr>
        </p:nvSpPr>
        <p:spPr/>
        <p:txBody>
          <a:bodyPr/>
          <a:lstStyle/>
          <a:p>
            <a:r>
              <a:rPr lang="en-US" dirty="0"/>
              <a:t>Deepfake</a:t>
            </a:r>
            <a:endParaRPr lang="nl-NL" dirty="0"/>
          </a:p>
        </p:txBody>
      </p:sp>
      <p:sp>
        <p:nvSpPr>
          <p:cNvPr id="3" name="Tijdelijke aanduiding voor inhoud 2">
            <a:extLst>
              <a:ext uri="{FF2B5EF4-FFF2-40B4-BE49-F238E27FC236}">
                <a16:creationId xmlns:a16="http://schemas.microsoft.com/office/drawing/2014/main" id="{50E46502-CFED-499B-9997-42EB7655A58A}"/>
              </a:ext>
            </a:extLst>
          </p:cNvPr>
          <p:cNvSpPr>
            <a:spLocks noGrp="1"/>
          </p:cNvSpPr>
          <p:nvPr>
            <p:ph idx="1"/>
          </p:nvPr>
        </p:nvSpPr>
        <p:spPr/>
        <p:txBody>
          <a:bodyPr>
            <a:normAutofit fontScale="92500" lnSpcReduction="20000"/>
          </a:bodyPr>
          <a:lstStyle/>
          <a:p>
            <a:r>
              <a:rPr lang="nl-NL" dirty="0"/>
              <a:t>Definitie </a:t>
            </a:r>
            <a:r>
              <a:rPr lang="nl-NL" dirty="0" err="1"/>
              <a:t>deepfake</a:t>
            </a:r>
            <a:r>
              <a:rPr lang="nl-NL" dirty="0"/>
              <a:t>: </a:t>
            </a:r>
            <a:r>
              <a:rPr lang="nl-NL" sz="1800" i="1" dirty="0">
                <a:effectLst/>
                <a:latin typeface="Times New Roman" panose="02020603050405020304" pitchFamily="18" charset="0"/>
                <a:ea typeface="Calibri" panose="020F0502020204030204" pitchFamily="34" charset="0"/>
                <a:cs typeface="Times New Roman" panose="02020603050405020304" pitchFamily="18" charset="0"/>
              </a:rPr>
              <a:t>Beeld, geluid of ander materiaal dat geheel of gedeeltelijk is gefabriceerd of bestaand beeld, geluid of ander materiaal dat is gemanipuleerd met behulp van geavanceerde technische hulpmiddelen en dat niet of nauwelijks van echt te onderscheiden is</a:t>
            </a:r>
            <a:endParaRPr lang="nl-NL" sz="18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nl-NL" dirty="0" err="1"/>
              <a:t>Deepfake</a:t>
            </a:r>
            <a:r>
              <a:rPr lang="nl-NL" dirty="0"/>
              <a:t> als ideaalconcept:</a:t>
            </a:r>
            <a:endParaRPr lang="nl-NL" sz="1800" dirty="0">
              <a:effectLst/>
              <a:latin typeface="Times New Roman" panose="02020603050405020304" pitchFamily="18" charset="0"/>
              <a:ea typeface="Calibri" panose="020F0502020204030204" pitchFamily="34" charset="0"/>
              <a:cs typeface="Times New Roman" panose="02020603050405020304" pitchFamily="18" charset="0"/>
            </a:endParaRPr>
          </a:p>
          <a:p>
            <a:pPr lvl="1" indent="-342900" algn="just">
              <a:buFont typeface="Times New Roman" panose="02020603050405020304" pitchFamily="18" charset="0"/>
              <a:buChar char="-"/>
            </a:pPr>
            <a:r>
              <a:rPr lang="nl-NL" dirty="0">
                <a:effectLst/>
                <a:latin typeface="Times New Roman" panose="02020603050405020304" pitchFamily="18" charset="0"/>
                <a:ea typeface="Calibri" panose="020F0502020204030204" pitchFamily="34" charset="0"/>
                <a:cs typeface="Times New Roman" panose="02020603050405020304" pitchFamily="18" charset="0"/>
              </a:rPr>
              <a:t>Type gegevensdrager en daarmee de mate waarin de content bij de gebruiker ‘binnenkomt’</a:t>
            </a:r>
          </a:p>
          <a:p>
            <a:pPr lvl="1" indent="-342900" algn="just">
              <a:buFont typeface="Times New Roman" panose="02020603050405020304" pitchFamily="18" charset="0"/>
              <a:buChar char="-"/>
            </a:pPr>
            <a:r>
              <a:rPr lang="nl-NL" dirty="0">
                <a:effectLst/>
                <a:latin typeface="Times New Roman" panose="02020603050405020304" pitchFamily="18" charset="0"/>
                <a:ea typeface="Calibri" panose="020F0502020204030204" pitchFamily="34" charset="0"/>
                <a:cs typeface="Times New Roman" panose="02020603050405020304" pitchFamily="18" charset="0"/>
              </a:rPr>
              <a:t>Gebruikte technologie</a:t>
            </a:r>
          </a:p>
          <a:p>
            <a:pPr lvl="1" indent="-342900" algn="just">
              <a:buFont typeface="Times New Roman" panose="02020603050405020304" pitchFamily="18" charset="0"/>
              <a:buChar char="-"/>
            </a:pPr>
            <a:r>
              <a:rPr lang="nl-NL" dirty="0">
                <a:effectLst/>
                <a:latin typeface="Times New Roman" panose="02020603050405020304" pitchFamily="18" charset="0"/>
                <a:ea typeface="Calibri" panose="020F0502020204030204" pitchFamily="34" charset="0"/>
                <a:cs typeface="Times New Roman" panose="02020603050405020304" pitchFamily="18" charset="0"/>
              </a:rPr>
              <a:t>De mate van manipulatie</a:t>
            </a:r>
          </a:p>
          <a:p>
            <a:pPr lvl="1" indent="-342900" algn="just">
              <a:buFont typeface="Times New Roman" panose="02020603050405020304" pitchFamily="18" charset="0"/>
              <a:buChar char="-"/>
            </a:pPr>
            <a:r>
              <a:rPr lang="nl-NL" dirty="0">
                <a:effectLst/>
                <a:latin typeface="Times New Roman" panose="02020603050405020304" pitchFamily="18" charset="0"/>
                <a:ea typeface="Calibri" panose="020F0502020204030204" pitchFamily="34" charset="0"/>
                <a:cs typeface="Times New Roman" panose="02020603050405020304" pitchFamily="18" charset="0"/>
              </a:rPr>
              <a:t>De mate waarin de manipulatie wezenlijk is</a:t>
            </a:r>
          </a:p>
          <a:p>
            <a:pPr lvl="1" indent="-342900" algn="just">
              <a:buFont typeface="Times New Roman" panose="02020603050405020304" pitchFamily="18" charset="0"/>
              <a:buChar char="-"/>
            </a:pPr>
            <a:r>
              <a:rPr lang="nl-NL" dirty="0">
                <a:effectLst/>
                <a:latin typeface="Times New Roman" panose="02020603050405020304" pitchFamily="18" charset="0"/>
                <a:ea typeface="Calibri" panose="020F0502020204030204" pitchFamily="34" charset="0"/>
                <a:cs typeface="Times New Roman" panose="02020603050405020304" pitchFamily="18" charset="0"/>
              </a:rPr>
              <a:t>De vraag of de </a:t>
            </a:r>
            <a:r>
              <a:rPr lang="nl-NL" dirty="0" err="1">
                <a:effectLst/>
                <a:latin typeface="Times New Roman" panose="02020603050405020304" pitchFamily="18" charset="0"/>
                <a:ea typeface="Calibri" panose="020F0502020204030204" pitchFamily="34" charset="0"/>
                <a:cs typeface="Times New Roman" panose="02020603050405020304" pitchFamily="18" charset="0"/>
              </a:rPr>
              <a:t>deepfake</a:t>
            </a:r>
            <a:r>
              <a:rPr lang="nl-NL" dirty="0">
                <a:effectLst/>
                <a:latin typeface="Times New Roman" panose="02020603050405020304" pitchFamily="18" charset="0"/>
                <a:ea typeface="Calibri" panose="020F0502020204030204" pitchFamily="34" charset="0"/>
                <a:cs typeface="Times New Roman" panose="02020603050405020304" pitchFamily="18" charset="0"/>
              </a:rPr>
              <a:t> een bestaand of niet bestaand persoon betreft</a:t>
            </a:r>
          </a:p>
          <a:p>
            <a:pPr lvl="1" indent="-342900" algn="just">
              <a:buFont typeface="Times New Roman" panose="02020603050405020304" pitchFamily="18" charset="0"/>
              <a:buChar char="-"/>
            </a:pPr>
            <a:r>
              <a:rPr lang="nl-NL" dirty="0">
                <a:effectLst/>
                <a:latin typeface="Times New Roman" panose="02020603050405020304" pitchFamily="18" charset="0"/>
                <a:ea typeface="Calibri" panose="020F0502020204030204" pitchFamily="34" charset="0"/>
                <a:cs typeface="Times New Roman" panose="02020603050405020304" pitchFamily="18" charset="0"/>
              </a:rPr>
              <a:t>De mate waarin de gebruiker de content voor waar aanneemt</a:t>
            </a:r>
          </a:p>
          <a:p>
            <a:endParaRPr lang="nl-NL" dirty="0"/>
          </a:p>
        </p:txBody>
      </p:sp>
    </p:spTree>
    <p:extLst>
      <p:ext uri="{BB962C8B-B14F-4D97-AF65-F5344CB8AC3E}">
        <p14:creationId xmlns:p14="http://schemas.microsoft.com/office/powerpoint/2010/main" val="28321817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0DC97CE-A69D-12B5-68E9-A0009736F492}"/>
              </a:ext>
            </a:extLst>
          </p:cNvPr>
          <p:cNvPicPr>
            <a:picLocks noChangeAspect="1"/>
          </p:cNvPicPr>
          <p:nvPr/>
        </p:nvPicPr>
        <p:blipFill>
          <a:blip r:embed="rId2"/>
          <a:stretch>
            <a:fillRect/>
          </a:stretch>
        </p:blipFill>
        <p:spPr>
          <a:xfrm>
            <a:off x="3215390" y="813589"/>
            <a:ext cx="5761219" cy="5230821"/>
          </a:xfrm>
          <a:prstGeom prst="rect">
            <a:avLst/>
          </a:prstGeom>
        </p:spPr>
      </p:pic>
      <p:pic>
        <p:nvPicPr>
          <p:cNvPr id="10" name="Picture 6" descr="The Third Millennium AI-Driven Humanoid Robots-SwissCognitive">
            <a:extLst>
              <a:ext uri="{FF2B5EF4-FFF2-40B4-BE49-F238E27FC236}">
                <a16:creationId xmlns:a16="http://schemas.microsoft.com/office/drawing/2014/main" id="{52038013-867F-87C6-4168-949BD9A355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943" y="223936"/>
            <a:ext cx="3394253" cy="3205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94422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74E024-D195-41EA-8586-440B2DFBE9C1}"/>
              </a:ext>
            </a:extLst>
          </p:cNvPr>
          <p:cNvSpPr>
            <a:spLocks noGrp="1"/>
          </p:cNvSpPr>
          <p:nvPr>
            <p:ph type="title"/>
          </p:nvPr>
        </p:nvSpPr>
        <p:spPr>
          <a:xfrm>
            <a:off x="1087632" y="0"/>
            <a:ext cx="9905998" cy="1478570"/>
          </a:xfrm>
        </p:spPr>
        <p:txBody>
          <a:bodyPr/>
          <a:lstStyle/>
          <a:p>
            <a:r>
              <a:rPr lang="en-US" dirty="0"/>
              <a:t>Deepfake</a:t>
            </a:r>
            <a:endParaRPr lang="nl-NL" dirty="0"/>
          </a:p>
        </p:txBody>
      </p:sp>
      <p:sp>
        <p:nvSpPr>
          <p:cNvPr id="3" name="Tijdelijke aanduiding voor inhoud 2">
            <a:extLst>
              <a:ext uri="{FF2B5EF4-FFF2-40B4-BE49-F238E27FC236}">
                <a16:creationId xmlns:a16="http://schemas.microsoft.com/office/drawing/2014/main" id="{12C4032D-C324-4E8E-9CFF-C6A7E8F657E1}"/>
              </a:ext>
            </a:extLst>
          </p:cNvPr>
          <p:cNvSpPr>
            <a:spLocks noGrp="1"/>
          </p:cNvSpPr>
          <p:nvPr>
            <p:ph idx="1"/>
          </p:nvPr>
        </p:nvSpPr>
        <p:spPr>
          <a:xfrm>
            <a:off x="710470" y="1361732"/>
            <a:ext cx="10393898" cy="5223264"/>
          </a:xfrm>
        </p:spPr>
        <p:txBody>
          <a:bodyPr>
            <a:normAutofit fontScale="92500" lnSpcReduction="20000"/>
          </a:bodyPr>
          <a:lstStyle/>
          <a:p>
            <a:r>
              <a:rPr lang="nl-NL" sz="1800" dirty="0">
                <a:effectLst/>
                <a:latin typeface="Times New Roman" panose="02020603050405020304" pitchFamily="18" charset="0"/>
                <a:ea typeface="Calibri" panose="020F0502020204030204" pitchFamily="34" charset="0"/>
              </a:rPr>
              <a:t>Experts voorspellen dat over </a:t>
            </a:r>
            <a:r>
              <a:rPr lang="nl-NL" sz="1800" b="1" dirty="0">
                <a:effectLst/>
                <a:latin typeface="Times New Roman" panose="02020603050405020304" pitchFamily="18" charset="0"/>
                <a:ea typeface="Calibri" panose="020F0502020204030204" pitchFamily="34" charset="0"/>
              </a:rPr>
              <a:t>zo’n zes jaar meer dan 90% van alle digitale content in meer of mindere mate is gemanipuleerd. </a:t>
            </a:r>
          </a:p>
          <a:p>
            <a:r>
              <a:rPr lang="nl-NL" sz="1800" dirty="0">
                <a:effectLst/>
                <a:latin typeface="Times New Roman" panose="02020603050405020304" pitchFamily="18" charset="0"/>
                <a:ea typeface="Calibri" panose="020F0502020204030204" pitchFamily="34" charset="0"/>
                <a:cs typeface="Times New Roman" panose="02020603050405020304" pitchFamily="18" charset="0"/>
              </a:rPr>
              <a:t>De </a:t>
            </a:r>
            <a:r>
              <a:rPr lang="nl-NL" sz="1800" b="1" dirty="0">
                <a:effectLst/>
                <a:latin typeface="Times New Roman" panose="02020603050405020304" pitchFamily="18" charset="0"/>
                <a:ea typeface="Calibri" panose="020F0502020204030204" pitchFamily="34" charset="0"/>
                <a:cs typeface="Times New Roman" panose="02020603050405020304" pitchFamily="18" charset="0"/>
              </a:rPr>
              <a:t>beste detectietechnieken die nu bestaan kunnen slechts zo’n 65% van de </a:t>
            </a:r>
            <a:r>
              <a:rPr lang="nl-NL" sz="1800" b="1" dirty="0" err="1">
                <a:effectLst/>
                <a:latin typeface="Times New Roman" panose="02020603050405020304" pitchFamily="18" charset="0"/>
                <a:ea typeface="Calibri" panose="020F0502020204030204" pitchFamily="34" charset="0"/>
                <a:cs typeface="Times New Roman" panose="02020603050405020304" pitchFamily="18" charset="0"/>
              </a:rPr>
              <a:t>deepfakes</a:t>
            </a:r>
            <a:r>
              <a:rPr lang="nl-NL" sz="1800" b="1" dirty="0">
                <a:effectLst/>
                <a:latin typeface="Times New Roman" panose="02020603050405020304" pitchFamily="18" charset="0"/>
                <a:ea typeface="Calibri" panose="020F0502020204030204" pitchFamily="34" charset="0"/>
                <a:cs typeface="Times New Roman" panose="02020603050405020304" pitchFamily="18" charset="0"/>
              </a:rPr>
              <a:t> ontdekken, de andere 35% glipt door het </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net. De verwachting van experts is dat de mogelijkheid om via technische middelen </a:t>
            </a:r>
            <a:r>
              <a:rPr lang="nl-NL" sz="1800" dirty="0" err="1">
                <a:effectLst/>
                <a:latin typeface="Times New Roman" panose="02020603050405020304" pitchFamily="18" charset="0"/>
                <a:ea typeface="Calibri" panose="020F0502020204030204" pitchFamily="34" charset="0"/>
                <a:cs typeface="Times New Roman" panose="02020603050405020304" pitchFamily="18" charset="0"/>
              </a:rPr>
              <a:t>deepfakes</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te ontdekken eerder af dan toe zal nemen. Bovendien wijzen zij erop dat ook het omgekeerde probleem zal ontstaan: het is vrij eenvoudig om met </a:t>
            </a:r>
            <a:r>
              <a:rPr lang="nl-NL" sz="1800" dirty="0" err="1">
                <a:effectLst/>
                <a:latin typeface="Times New Roman" panose="02020603050405020304" pitchFamily="18" charset="0"/>
                <a:ea typeface="Calibri" panose="020F0502020204030204" pitchFamily="34" charset="0"/>
                <a:cs typeface="Times New Roman" panose="02020603050405020304" pitchFamily="18" charset="0"/>
              </a:rPr>
              <a:t>deepfaketechnologie</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op een bestaand en niet gemanipuleerd materiaal sporen (artefacten) van manipulaties achter te laten, die de detectie-technologie kan ontdekken.</a:t>
            </a:r>
          </a:p>
          <a:p>
            <a:r>
              <a:rPr lang="nl-NL" sz="1800" dirty="0">
                <a:effectLst/>
                <a:latin typeface="Times New Roman" panose="02020603050405020304" pitchFamily="18" charset="0"/>
                <a:ea typeface="Calibri" panose="020F0502020204030204" pitchFamily="34" charset="0"/>
                <a:cs typeface="Times New Roman" panose="02020603050405020304" pitchFamily="18" charset="0"/>
              </a:rPr>
              <a:t> De detectie-technologie zal het materiaal dan aanmerken als fake en blokkeren, terwijl het om authentiek materiaal gaat. Bovendien is het probleem dat dergelijke technieken meestal </a:t>
            </a:r>
            <a:r>
              <a:rPr lang="nl-NL" sz="1800" b="1" dirty="0">
                <a:effectLst/>
                <a:latin typeface="Times New Roman" panose="02020603050405020304" pitchFamily="18" charset="0"/>
                <a:ea typeface="Calibri" panose="020F0502020204030204" pitchFamily="34" charset="0"/>
                <a:cs typeface="Times New Roman" panose="02020603050405020304" pitchFamily="18" charset="0"/>
              </a:rPr>
              <a:t>‘waarheids-’ of ‘betrouwbaarheidspercentages’ </a:t>
            </a:r>
            <a:r>
              <a:rPr lang="nl-NL" sz="1800" dirty="0">
                <a:effectLst/>
                <a:latin typeface="Times New Roman" panose="02020603050405020304" pitchFamily="18" charset="0"/>
                <a:ea typeface="Calibri" panose="020F0502020204030204" pitchFamily="34" charset="0"/>
                <a:cs typeface="Times New Roman" panose="02020603050405020304" pitchFamily="18" charset="0"/>
              </a:rPr>
              <a:t>geven. Dan is bijvoorbeeld de uitkomst: de kans dat deze video authentiek, dat wil zeggen niet gemanipuleerd, is, is 78%. </a:t>
            </a:r>
          </a:p>
          <a:p>
            <a:r>
              <a:rPr lang="nl-NL" sz="1800" dirty="0">
                <a:effectLst/>
                <a:latin typeface="Times New Roman" panose="02020603050405020304" pitchFamily="18" charset="0"/>
                <a:ea typeface="Calibri" panose="020F0502020204030204" pitchFamily="34" charset="0"/>
              </a:rPr>
              <a:t>Deze experts wijzen erop dat de </a:t>
            </a:r>
            <a:r>
              <a:rPr lang="nl-NL" sz="1800" b="1" dirty="0">
                <a:effectLst/>
                <a:latin typeface="Times New Roman" panose="02020603050405020304" pitchFamily="18" charset="0"/>
                <a:ea typeface="Calibri" panose="020F0502020204030204" pitchFamily="34" charset="0"/>
              </a:rPr>
              <a:t>wetenschap dat een filmpje </a:t>
            </a:r>
            <a:r>
              <a:rPr lang="nl-NL" sz="1800" b="1" dirty="0" err="1">
                <a:effectLst/>
                <a:latin typeface="Times New Roman" panose="02020603050405020304" pitchFamily="18" charset="0"/>
                <a:ea typeface="Calibri" panose="020F0502020204030204" pitchFamily="34" charset="0"/>
              </a:rPr>
              <a:t>deepfake</a:t>
            </a:r>
            <a:r>
              <a:rPr lang="nl-NL" sz="1800" b="1" dirty="0">
                <a:effectLst/>
                <a:latin typeface="Times New Roman" panose="02020603050405020304" pitchFamily="18" charset="0"/>
                <a:ea typeface="Calibri" panose="020F0502020204030204" pitchFamily="34" charset="0"/>
              </a:rPr>
              <a:t> is maar van beperkt belang is</a:t>
            </a:r>
            <a:r>
              <a:rPr lang="nl-NL" sz="1800" dirty="0">
                <a:effectLst/>
                <a:latin typeface="Times New Roman" panose="02020603050405020304" pitchFamily="18" charset="0"/>
                <a:ea typeface="Calibri" panose="020F0502020204030204" pitchFamily="34" charset="0"/>
              </a:rPr>
              <a:t>. De sociale consequenties van een </a:t>
            </a:r>
            <a:r>
              <a:rPr lang="nl-NL" sz="1800" dirty="0" err="1">
                <a:effectLst/>
                <a:latin typeface="Times New Roman" panose="02020603050405020304" pitchFamily="18" charset="0"/>
                <a:ea typeface="Calibri" panose="020F0502020204030204" pitchFamily="34" charset="0"/>
              </a:rPr>
              <a:t>porno-filmpje</a:t>
            </a:r>
            <a:r>
              <a:rPr lang="nl-NL" sz="1800" dirty="0">
                <a:effectLst/>
                <a:latin typeface="Times New Roman" panose="02020603050405020304" pitchFamily="18" charset="0"/>
                <a:ea typeface="Calibri" panose="020F0502020204030204" pitchFamily="34" charset="0"/>
              </a:rPr>
              <a:t> voor een opgroeiend meisje kunnen aanzienlijk zijn, ook al weet de groep dat het een </a:t>
            </a:r>
            <a:r>
              <a:rPr lang="nl-NL" sz="1800" dirty="0" err="1">
                <a:effectLst/>
                <a:latin typeface="Times New Roman" panose="02020603050405020304" pitchFamily="18" charset="0"/>
                <a:ea typeface="Calibri" panose="020F0502020204030204" pitchFamily="34" charset="0"/>
              </a:rPr>
              <a:t>deepfake</a:t>
            </a:r>
            <a:r>
              <a:rPr lang="nl-NL" sz="1800" dirty="0">
                <a:effectLst/>
                <a:latin typeface="Times New Roman" panose="02020603050405020304" pitchFamily="18" charset="0"/>
                <a:ea typeface="Calibri" panose="020F0502020204030204" pitchFamily="34" charset="0"/>
              </a:rPr>
              <a:t> betreft. Ook kan het zien van een dergelijk filmpje het zelfbeeld van de vrouw in kwestie aantasten. Ook al weet ze dat het materiaal nep is, toch kan het bekijken van jezelf terwijl je allerhande expliciete handelingen verricht een negatieve impact hebben op je zelfvertrouwen en zelfwaarde. Dit punt – dat ook al is het bekend dat bepaalde content fake is, de gevolgen er niet minder om zijn - geldt bijvoorbeeld ook bij fakenieuws. </a:t>
            </a:r>
            <a:endParaRPr lang="nl-NL"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nl-NL" dirty="0"/>
          </a:p>
        </p:txBody>
      </p:sp>
    </p:spTree>
    <p:extLst>
      <p:ext uri="{BB962C8B-B14F-4D97-AF65-F5344CB8AC3E}">
        <p14:creationId xmlns:p14="http://schemas.microsoft.com/office/powerpoint/2010/main" val="276108289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78ABD7-3369-DAC9-9E13-8B28CE3064C7}"/>
              </a:ext>
            </a:extLst>
          </p:cNvPr>
          <p:cNvSpPr>
            <a:spLocks noGrp="1"/>
          </p:cNvSpPr>
          <p:nvPr>
            <p:ph type="title"/>
          </p:nvPr>
        </p:nvSpPr>
        <p:spPr/>
        <p:txBody>
          <a:bodyPr/>
          <a:lstStyle/>
          <a:p>
            <a:r>
              <a:rPr lang="nl-NL" dirty="0"/>
              <a:t>Bewijsrecht</a:t>
            </a:r>
          </a:p>
        </p:txBody>
      </p:sp>
      <p:sp>
        <p:nvSpPr>
          <p:cNvPr id="3" name="Tijdelijke aanduiding voor inhoud 2">
            <a:extLst>
              <a:ext uri="{FF2B5EF4-FFF2-40B4-BE49-F238E27FC236}">
                <a16:creationId xmlns:a16="http://schemas.microsoft.com/office/drawing/2014/main" id="{7A71087D-D38B-3B9C-179F-207373751084}"/>
              </a:ext>
            </a:extLst>
          </p:cNvPr>
          <p:cNvSpPr>
            <a:spLocks noGrp="1"/>
          </p:cNvSpPr>
          <p:nvPr>
            <p:ph idx="1"/>
          </p:nvPr>
        </p:nvSpPr>
        <p:spPr/>
        <p:txBody>
          <a:bodyPr>
            <a:normAutofit fontScale="77500" lnSpcReduction="20000"/>
          </a:bodyPr>
          <a:lstStyle/>
          <a:p>
            <a:r>
              <a:rPr lang="nl-NL" dirty="0"/>
              <a:t>Controle authenticiteit gebeurt niet standaard, maar slechts bij contra-indicaties/stelling van een van de partijen</a:t>
            </a:r>
          </a:p>
          <a:p>
            <a:r>
              <a:rPr lang="nl-NL" dirty="0"/>
              <a:t>Geen helder kader voor wie wat precies moet bewijzen, welke standaarden daarvoor gelden, welke mate van zekerheid geldt</a:t>
            </a:r>
          </a:p>
          <a:p>
            <a:r>
              <a:rPr lang="nl-NL" dirty="0"/>
              <a:t>Hoe moet een AI-detectie die aangeeft dat de kans dat een bewijsstuk authentiek is 67% is worden beoordeeld? </a:t>
            </a:r>
          </a:p>
          <a:p>
            <a:pPr lvl="1"/>
            <a:r>
              <a:rPr lang="nl-NL" dirty="0"/>
              <a:t>Meer nadruk op ondersteunend bewijs?</a:t>
            </a:r>
          </a:p>
          <a:p>
            <a:pPr lvl="1"/>
            <a:r>
              <a:rPr lang="nl-NL" dirty="0"/>
              <a:t>Andere standaarden voor administratief, civiel en strafrecht?</a:t>
            </a:r>
          </a:p>
          <a:p>
            <a:pPr lvl="1"/>
            <a:r>
              <a:rPr lang="nl-NL" dirty="0"/>
              <a:t>Nog grotere rol voor getuigen/deskundigen in de </a:t>
            </a:r>
            <a:r>
              <a:rPr lang="nl-NL" dirty="0" err="1"/>
              <a:t>rechtzaal</a:t>
            </a:r>
            <a:r>
              <a:rPr lang="nl-NL" dirty="0"/>
              <a:t>?</a:t>
            </a:r>
          </a:p>
          <a:p>
            <a:r>
              <a:rPr lang="nl-NL" dirty="0"/>
              <a:t>Sancties voor het indienen van niet-authentiek bewijs laag tot non-existent</a:t>
            </a:r>
          </a:p>
        </p:txBody>
      </p:sp>
    </p:spTree>
    <p:extLst>
      <p:ext uri="{BB962C8B-B14F-4D97-AF65-F5344CB8AC3E}">
        <p14:creationId xmlns:p14="http://schemas.microsoft.com/office/powerpoint/2010/main" val="4298525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78ABD7-3369-DAC9-9E13-8B28CE3064C7}"/>
              </a:ext>
            </a:extLst>
          </p:cNvPr>
          <p:cNvSpPr>
            <a:spLocks noGrp="1"/>
          </p:cNvSpPr>
          <p:nvPr>
            <p:ph type="title"/>
          </p:nvPr>
        </p:nvSpPr>
        <p:spPr/>
        <p:txBody>
          <a:bodyPr/>
          <a:lstStyle/>
          <a:p>
            <a:r>
              <a:rPr lang="nl-NL" dirty="0"/>
              <a:t>Bewijsrecht</a:t>
            </a:r>
          </a:p>
        </p:txBody>
      </p:sp>
      <p:pic>
        <p:nvPicPr>
          <p:cNvPr id="1028" name="Picture 4" descr="Content Authenticity Initiative">
            <a:extLst>
              <a:ext uri="{FF2B5EF4-FFF2-40B4-BE49-F238E27FC236}">
                <a16:creationId xmlns:a16="http://schemas.microsoft.com/office/drawing/2014/main" id="{B889E165-B009-D0AD-995E-2741F6C7B0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2894" y="1767929"/>
            <a:ext cx="8130096" cy="4471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805875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7579F3F2-51D9-C6FB-8756-CB91D1BB91A7}"/>
              </a:ext>
            </a:extLst>
          </p:cNvPr>
          <p:cNvSpPr>
            <a:spLocks noGrp="1"/>
          </p:cNvSpPr>
          <p:nvPr>
            <p:ph idx="1"/>
          </p:nvPr>
        </p:nvSpPr>
        <p:spPr/>
        <p:txBody>
          <a:bodyPr/>
          <a:lstStyle/>
          <a:p>
            <a:r>
              <a:rPr lang="nl-NL" dirty="0"/>
              <a:t>Zorgplicht advocaat/OvJ/professionele partij</a:t>
            </a:r>
          </a:p>
          <a:p>
            <a:r>
              <a:rPr lang="nl-NL" dirty="0"/>
              <a:t>Grotere rol politie/justitie toetsing</a:t>
            </a:r>
          </a:p>
          <a:p>
            <a:r>
              <a:rPr lang="nl-NL" dirty="0"/>
              <a:t>Grotere rol NFI</a:t>
            </a:r>
          </a:p>
          <a:p>
            <a:r>
              <a:rPr lang="nl-NL" dirty="0"/>
              <a:t>Toelaatbaarheid van brontypen</a:t>
            </a:r>
          </a:p>
          <a:p>
            <a:r>
              <a:rPr lang="nl-NL" dirty="0"/>
              <a:t>Betere sanctionering</a:t>
            </a:r>
          </a:p>
          <a:p>
            <a:r>
              <a:rPr lang="nl-NL" dirty="0"/>
              <a:t>Grotere nadruk op ondersteunend bewijs</a:t>
            </a:r>
          </a:p>
        </p:txBody>
      </p:sp>
      <p:sp>
        <p:nvSpPr>
          <p:cNvPr id="2" name="Titel 1">
            <a:extLst>
              <a:ext uri="{FF2B5EF4-FFF2-40B4-BE49-F238E27FC236}">
                <a16:creationId xmlns:a16="http://schemas.microsoft.com/office/drawing/2014/main" id="{8629CA10-9F14-11C3-8350-1F9FDD9D3C9D}"/>
              </a:ext>
            </a:extLst>
          </p:cNvPr>
          <p:cNvSpPr>
            <a:spLocks noGrp="1"/>
          </p:cNvSpPr>
          <p:nvPr>
            <p:ph type="title"/>
          </p:nvPr>
        </p:nvSpPr>
        <p:spPr>
          <a:xfrm>
            <a:off x="1141413" y="618518"/>
            <a:ext cx="9905998" cy="1478570"/>
          </a:xfrm>
        </p:spPr>
        <p:txBody>
          <a:bodyPr/>
          <a:lstStyle/>
          <a:p>
            <a:r>
              <a:rPr lang="nl-NL" dirty="0"/>
              <a:t>Oplossingsrichtingen</a:t>
            </a:r>
          </a:p>
        </p:txBody>
      </p:sp>
    </p:spTree>
    <p:extLst>
      <p:ext uri="{BB962C8B-B14F-4D97-AF65-F5344CB8AC3E}">
        <p14:creationId xmlns:p14="http://schemas.microsoft.com/office/powerpoint/2010/main" val="97591985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Should we use questions to teach? – Part 1 | ...to the real.">
            <a:extLst>
              <a:ext uri="{FF2B5EF4-FFF2-40B4-BE49-F238E27FC236}">
                <a16:creationId xmlns:a16="http://schemas.microsoft.com/office/drawing/2014/main" id="{D5014803-663B-1130-A6EF-6230B87528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5675" y="639193"/>
            <a:ext cx="5766786" cy="57667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83826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Deepfakes Are Getting Better. But They're Still Easy to Spot | WIRED">
            <a:extLst>
              <a:ext uri="{FF2B5EF4-FFF2-40B4-BE49-F238E27FC236}">
                <a16:creationId xmlns:a16="http://schemas.microsoft.com/office/drawing/2014/main" id="{4FD4B96B-1ECA-53D2-B47B-BB331AAABF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919" y="354565"/>
            <a:ext cx="3256383" cy="1831292"/>
          </a:xfrm>
          <a:prstGeom prst="rect">
            <a:avLst/>
          </a:prstGeom>
          <a:noFill/>
          <a:extLst>
            <a:ext uri="{909E8E84-426E-40DD-AFC4-6F175D3DCCD1}">
              <a14:hiddenFill xmlns:a14="http://schemas.microsoft.com/office/drawing/2010/main">
                <a:solidFill>
                  <a:srgbClr val="FFFFFF"/>
                </a:solidFill>
              </a14:hiddenFill>
            </a:ext>
          </a:extLst>
        </p:spPr>
      </p:pic>
      <p:pic>
        <p:nvPicPr>
          <p:cNvPr id="3" name="Afbeelding 7" descr="why mask blurry · Issue #892 · iperov/DeepFaceLab · GitHub">
            <a:extLst>
              <a:ext uri="{FF2B5EF4-FFF2-40B4-BE49-F238E27FC236}">
                <a16:creationId xmlns:a16="http://schemas.microsoft.com/office/drawing/2014/main" id="{D86553FD-6461-EB5B-A1EC-00A3DC9BE95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36302" y="1270211"/>
            <a:ext cx="2857500" cy="2822575"/>
          </a:xfrm>
          <a:prstGeom prst="rect">
            <a:avLst/>
          </a:prstGeom>
          <a:noFill/>
          <a:ln>
            <a:noFill/>
          </a:ln>
        </p:spPr>
      </p:pic>
      <p:pic>
        <p:nvPicPr>
          <p:cNvPr id="4" name="Afbeelding 8" descr="LEGACY] [GUIDE] - DeepFaceLab 1.0 Guide">
            <a:extLst>
              <a:ext uri="{FF2B5EF4-FFF2-40B4-BE49-F238E27FC236}">
                <a16:creationId xmlns:a16="http://schemas.microsoft.com/office/drawing/2014/main" id="{72B0EA53-7DC8-145E-C36F-4057E4276EC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93802" y="1270211"/>
            <a:ext cx="2762250" cy="2835275"/>
          </a:xfrm>
          <a:prstGeom prst="rect">
            <a:avLst/>
          </a:prstGeom>
          <a:noFill/>
          <a:ln>
            <a:noFill/>
          </a:ln>
        </p:spPr>
      </p:pic>
      <p:pic>
        <p:nvPicPr>
          <p:cNvPr id="5" name="Afbeelding 26" descr="Fakelab – A Deepfake Audio Detection Tool">
            <a:extLst>
              <a:ext uri="{FF2B5EF4-FFF2-40B4-BE49-F238E27FC236}">
                <a16:creationId xmlns:a16="http://schemas.microsoft.com/office/drawing/2014/main" id="{8BD9B57B-74A2-BDEB-7D29-445D7CFDA900}"/>
              </a:ext>
            </a:extLst>
          </p:cNvPr>
          <p:cNvPicPr>
            <a:picLocks noChangeAspect="1"/>
          </p:cNvPicPr>
          <p:nvPr/>
        </p:nvPicPr>
        <p:blipFill rotWithShape="1">
          <a:blip r:embed="rId5">
            <a:extLst>
              <a:ext uri="{28A0092B-C50C-407E-A947-70E740481C1C}">
                <a14:useLocalDpi xmlns:a14="http://schemas.microsoft.com/office/drawing/2010/main" val="0"/>
              </a:ext>
            </a:extLst>
          </a:blip>
          <a:srcRect l="2810" t="6492" r="2778" b="6209"/>
          <a:stretch/>
        </p:blipFill>
        <p:spPr bwMode="auto">
          <a:xfrm>
            <a:off x="3512489" y="4092786"/>
            <a:ext cx="5643563" cy="256222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709972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 descr="What is augmented reality, anyway?">
            <a:extLst>
              <a:ext uri="{FF2B5EF4-FFF2-40B4-BE49-F238E27FC236}">
                <a16:creationId xmlns:a16="http://schemas.microsoft.com/office/drawing/2014/main" id="{EFB4CFB3-4080-76A8-4D3B-7F0D805A24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472" t="3505" r="-5371" b="-3505"/>
          <a:stretch/>
        </p:blipFill>
        <p:spPr bwMode="auto">
          <a:xfrm>
            <a:off x="578498" y="116126"/>
            <a:ext cx="1951254" cy="3312874"/>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Augmented reality will give us superpowers - Big Think">
            <a:extLst>
              <a:ext uri="{FF2B5EF4-FFF2-40B4-BE49-F238E27FC236}">
                <a16:creationId xmlns:a16="http://schemas.microsoft.com/office/drawing/2014/main" id="{5212FD92-173F-E265-B063-3707F79946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6278" y="3698552"/>
            <a:ext cx="5075852" cy="2855167"/>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Augmented reality: What is it &amp; how will it affect telecommunications? -  VertiGIS">
            <a:extLst>
              <a:ext uri="{FF2B5EF4-FFF2-40B4-BE49-F238E27FC236}">
                <a16:creationId xmlns:a16="http://schemas.microsoft.com/office/drawing/2014/main" id="{B8518902-0F0D-1EE1-BAD1-FB7008CB2F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0952" y="3607868"/>
            <a:ext cx="4253982" cy="2835988"/>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Augmented Reality Glasses: Things to know about top AR glasses in 2021">
            <a:extLst>
              <a:ext uri="{FF2B5EF4-FFF2-40B4-BE49-F238E27FC236}">
                <a16:creationId xmlns:a16="http://schemas.microsoft.com/office/drawing/2014/main" id="{42DAEEBE-A4F3-2974-34A5-7154D5C676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62873" y="219831"/>
            <a:ext cx="6783734" cy="2939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88563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6" descr="Zero Latency opens its first New Zealand virtual reality gaming arena - NZ  Herald">
            <a:extLst>
              <a:ext uri="{FF2B5EF4-FFF2-40B4-BE49-F238E27FC236}">
                <a16:creationId xmlns:a16="http://schemas.microsoft.com/office/drawing/2014/main" id="{C34CC348-0DDD-2634-8B4B-A62B16F570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376" y="172179"/>
            <a:ext cx="4255538" cy="239374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Cave automatic virtual environment - Wikipedia">
            <a:extLst>
              <a:ext uri="{FF2B5EF4-FFF2-40B4-BE49-F238E27FC236}">
                <a16:creationId xmlns:a16="http://schemas.microsoft.com/office/drawing/2014/main" id="{46553603-3F7C-0E86-363E-C3C6FD8052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5387" y="1110343"/>
            <a:ext cx="6357257" cy="4767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35327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TM04033919[[fn=Circuit]]</Template>
  <TotalTime>144</TotalTime>
  <Words>556</Words>
  <Application>Microsoft Office PowerPoint</Application>
  <PresentationFormat>Breedbeeld</PresentationFormat>
  <Paragraphs>38</Paragraphs>
  <Slides>64</Slides>
  <Notes>0</Notes>
  <HiddenSlides>0</HiddenSlides>
  <MMClips>2</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64</vt:i4>
      </vt:variant>
    </vt:vector>
  </HeadingPairs>
  <TitlesOfParts>
    <vt:vector size="69" baseType="lpstr">
      <vt:lpstr>Arial</vt:lpstr>
      <vt:lpstr>Calibri</vt:lpstr>
      <vt:lpstr>Times New Roman</vt:lpstr>
      <vt:lpstr>Tw Cen MT</vt:lpstr>
      <vt:lpstr>Circuit</vt:lpstr>
      <vt:lpstr>Generative AI &amp; Bewijsrecht</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Deepfake</vt:lpstr>
      <vt:lpstr>Deepfake</vt:lpstr>
      <vt:lpstr>Deepfake</vt:lpstr>
      <vt:lpstr>Deepfake</vt:lpstr>
      <vt:lpstr>Bewijsrecht</vt:lpstr>
      <vt:lpstr>Bewijsrecht</vt:lpstr>
      <vt:lpstr>Oplossingsrichtingen</vt:lpstr>
      <vt:lpstr>PowerPoint-presentatie</vt:lpstr>
    </vt:vector>
  </TitlesOfParts>
  <Company>Tilburg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Gamifying Life &amp; the Darker Sides of Technology</dc:title>
  <dc:creator>Bart van der Sloot</dc:creator>
  <cp:lastModifiedBy>pres-mission1</cp:lastModifiedBy>
  <cp:revision>34</cp:revision>
  <dcterms:created xsi:type="dcterms:W3CDTF">2023-05-10T15:40:10Z</dcterms:created>
  <dcterms:modified xsi:type="dcterms:W3CDTF">2023-11-21T11:41:22Z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29f4804-9ab0-4527-a877-f7a87100f5fc_Enabled">
    <vt:lpwstr>true</vt:lpwstr>
  </property>
  <property fmtid="{D5CDD505-2E9C-101B-9397-08002B2CF9AE}" pid="3" name="MSIP_Label_b29f4804-9ab0-4527-a877-f7a87100f5fc_SetDate">
    <vt:lpwstr>2023-05-12T14:33:55Z</vt:lpwstr>
  </property>
  <property fmtid="{D5CDD505-2E9C-101B-9397-08002B2CF9AE}" pid="4" name="MSIP_Label_b29f4804-9ab0-4527-a877-f7a87100f5fc_Method">
    <vt:lpwstr>Standard</vt:lpwstr>
  </property>
  <property fmtid="{D5CDD505-2E9C-101B-9397-08002B2CF9AE}" pid="5" name="MSIP_Label_b29f4804-9ab0-4527-a877-f7a87100f5fc_Name">
    <vt:lpwstr>General</vt:lpwstr>
  </property>
  <property fmtid="{D5CDD505-2E9C-101B-9397-08002B2CF9AE}" pid="6" name="MSIP_Label_b29f4804-9ab0-4527-a877-f7a87100f5fc_SiteId">
    <vt:lpwstr>7a5561df-6599-4898-8a20-cce41db3b44f</vt:lpwstr>
  </property>
  <property fmtid="{D5CDD505-2E9C-101B-9397-08002B2CF9AE}" pid="7" name="MSIP_Label_b29f4804-9ab0-4527-a877-f7a87100f5fc_ActionId">
    <vt:lpwstr>f57c7477-1440-4d05-a534-9093e8330d2c</vt:lpwstr>
  </property>
  <property fmtid="{D5CDD505-2E9C-101B-9397-08002B2CF9AE}" pid="8" name="MSIP_Label_b29f4804-9ab0-4527-a877-f7a87100f5fc_ContentBits">
    <vt:lpwstr>0</vt:lpwstr>
  </property>
</Properties>
</file>