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38"/>
  </p:notesMasterIdLst>
  <p:sldIdLst>
    <p:sldId id="256" r:id="rId2"/>
    <p:sldId id="257" r:id="rId3"/>
    <p:sldId id="479" r:id="rId4"/>
    <p:sldId id="481" r:id="rId5"/>
    <p:sldId id="505" r:id="rId6"/>
    <p:sldId id="506" r:id="rId7"/>
    <p:sldId id="507" r:id="rId8"/>
    <p:sldId id="508" r:id="rId9"/>
    <p:sldId id="509" r:id="rId10"/>
    <p:sldId id="510" r:id="rId11"/>
    <p:sldId id="511" r:id="rId12"/>
    <p:sldId id="512" r:id="rId13"/>
    <p:sldId id="482" r:id="rId14"/>
    <p:sldId id="500" r:id="rId15"/>
    <p:sldId id="501" r:id="rId16"/>
    <p:sldId id="502" r:id="rId17"/>
    <p:sldId id="503" r:id="rId18"/>
    <p:sldId id="504" r:id="rId19"/>
    <p:sldId id="483" r:id="rId20"/>
    <p:sldId id="488" r:id="rId21"/>
    <p:sldId id="489" r:id="rId22"/>
    <p:sldId id="490" r:id="rId23"/>
    <p:sldId id="484" r:id="rId24"/>
    <p:sldId id="486" r:id="rId25"/>
    <p:sldId id="492" r:id="rId26"/>
    <p:sldId id="487" r:id="rId27"/>
    <p:sldId id="499" r:id="rId28"/>
    <p:sldId id="480" r:id="rId29"/>
    <p:sldId id="493" r:id="rId30"/>
    <p:sldId id="498" r:id="rId31"/>
    <p:sldId id="494" r:id="rId32"/>
    <p:sldId id="495" r:id="rId33"/>
    <p:sldId id="496" r:id="rId34"/>
    <p:sldId id="497" r:id="rId35"/>
    <p:sldId id="289" r:id="rId36"/>
    <p:sldId id="33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3920" autoAdjust="0"/>
  </p:normalViewPr>
  <p:slideViewPr>
    <p:cSldViewPr snapToGrid="0">
      <p:cViewPr varScale="1">
        <p:scale>
          <a:sx n="66" d="100"/>
          <a:sy n="66" d="100"/>
        </p:scale>
        <p:origin x="1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AFBF9-0127-4605-AE6C-4D6E1F339B6F}" type="datetimeFigureOut">
              <a:rPr lang="nl-NL" smtClean="0"/>
              <a:t>21-2-2018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54C091-0DE2-4294-A795-D7137E90650F}" type="slidenum">
              <a:rPr lang="nl-NL" smtClean="0"/>
              <a:t>‹nr.›</a:t>
            </a:fld>
            <a:endParaRPr lang="nl-NL"/>
          </a:p>
        </p:txBody>
      </p:sp>
    </p:spTree>
    <p:extLst>
      <p:ext uri="{BB962C8B-B14F-4D97-AF65-F5344CB8AC3E}">
        <p14:creationId xmlns:p14="http://schemas.microsoft.com/office/powerpoint/2010/main" val="3901328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2/21/2018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2/21/2018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2/21/2018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2/21/2018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2/21/2018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2/21/2018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2/21/2018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2/21/2018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2/21/2018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bailii.org/ie/cases/IEHC/2017/H545.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onsiderati.com/nl/publicaties/blog/saga-schrems-en-facebook-nieuwe-episo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1BEB90-95B5-4B2D-BC3B-83E1D1974901}"/>
              </a:ext>
            </a:extLst>
          </p:cNvPr>
          <p:cNvSpPr>
            <a:spLocks noGrp="1"/>
          </p:cNvSpPr>
          <p:nvPr>
            <p:ph type="ctrTitle"/>
          </p:nvPr>
        </p:nvSpPr>
        <p:spPr/>
        <p:txBody>
          <a:bodyPr/>
          <a:lstStyle/>
          <a:p>
            <a:r>
              <a:rPr lang="nl-NL" sz="5200" dirty="0"/>
              <a:t>Rechten</a:t>
            </a:r>
          </a:p>
        </p:txBody>
      </p:sp>
      <p:sp>
        <p:nvSpPr>
          <p:cNvPr id="3" name="Ondertitel 2">
            <a:extLst>
              <a:ext uri="{FF2B5EF4-FFF2-40B4-BE49-F238E27FC236}">
                <a16:creationId xmlns:a16="http://schemas.microsoft.com/office/drawing/2014/main" id="{44AEFACB-89B2-49C5-A212-7114F73D6622}"/>
              </a:ext>
            </a:extLst>
          </p:cNvPr>
          <p:cNvSpPr>
            <a:spLocks noGrp="1"/>
          </p:cNvSpPr>
          <p:nvPr>
            <p:ph type="subTitle" idx="1"/>
          </p:nvPr>
        </p:nvSpPr>
        <p:spPr/>
        <p:txBody>
          <a:bodyPr>
            <a:normAutofit fontScale="92500" lnSpcReduction="20000"/>
          </a:bodyPr>
          <a:lstStyle/>
          <a:p>
            <a:r>
              <a:rPr lang="nl-NL" dirty="0"/>
              <a:t>Bart van der Sloot</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20986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Gegevens delen met de Verenigde Staten</a:t>
            </a:r>
            <a:endParaRPr lang="en-US" dirty="0"/>
          </a:p>
        </p:txBody>
      </p:sp>
      <p:sp>
        <p:nvSpPr>
          <p:cNvPr id="3" name="Content Placeholder 2"/>
          <p:cNvSpPr>
            <a:spLocks noGrp="1"/>
          </p:cNvSpPr>
          <p:nvPr>
            <p:ph idx="1"/>
          </p:nvPr>
        </p:nvSpPr>
        <p:spPr/>
        <p:txBody>
          <a:bodyPr/>
          <a:lstStyle/>
          <a:p>
            <a:r>
              <a:rPr lang="nl-NL" dirty="0" err="1"/>
              <a:t>Schrems</a:t>
            </a:r>
            <a:r>
              <a:rPr lang="nl-NL" dirty="0"/>
              <a:t> 4.0? </a:t>
            </a:r>
          </a:p>
          <a:p>
            <a:r>
              <a:rPr lang="nl-NL" dirty="0"/>
              <a:t>Ter discussie stelling van Privacy </a:t>
            </a:r>
            <a:r>
              <a:rPr lang="nl-NL" dirty="0" err="1"/>
              <a:t>Schield</a:t>
            </a:r>
            <a:r>
              <a:rPr lang="nl-NL" dirty="0"/>
              <a:t> </a:t>
            </a:r>
            <a:endParaRPr lang="en-US" dirty="0"/>
          </a:p>
        </p:txBody>
      </p:sp>
    </p:spTree>
    <p:extLst>
      <p:ext uri="{BB962C8B-B14F-4D97-AF65-F5344CB8AC3E}">
        <p14:creationId xmlns:p14="http://schemas.microsoft.com/office/powerpoint/2010/main" val="3147582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Gegevens delen met de Verenigde Staten</a:t>
            </a:r>
            <a:endParaRPr lang="en-US" dirty="0"/>
          </a:p>
        </p:txBody>
      </p:sp>
      <p:sp>
        <p:nvSpPr>
          <p:cNvPr id="3" name="Content Placeholder 2"/>
          <p:cNvSpPr>
            <a:spLocks noGrp="1"/>
          </p:cNvSpPr>
          <p:nvPr>
            <p:ph idx="1"/>
          </p:nvPr>
        </p:nvSpPr>
        <p:spPr/>
        <p:txBody>
          <a:bodyPr/>
          <a:lstStyle/>
          <a:p>
            <a:r>
              <a:rPr lang="en-US" b="1" dirty="0"/>
              <a:t>Directive (EU) 2016/681 of the European Parliament and of the Council of 27 April 2016 on the use of passenger name record (PNR) data for the prevention, detection, investigation and prosecution of terrorist offences and serious crime</a:t>
            </a:r>
            <a:endParaRPr lang="en-US" dirty="0"/>
          </a:p>
        </p:txBody>
      </p:sp>
    </p:spTree>
    <p:extLst>
      <p:ext uri="{BB962C8B-B14F-4D97-AF65-F5344CB8AC3E}">
        <p14:creationId xmlns:p14="http://schemas.microsoft.com/office/powerpoint/2010/main" val="4173747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Gegevens delen met de Verenigde Staten</a:t>
            </a:r>
            <a:endParaRPr lang="en-US" dirty="0"/>
          </a:p>
        </p:txBody>
      </p:sp>
      <p:sp>
        <p:nvSpPr>
          <p:cNvPr id="3" name="Content Placeholder 2"/>
          <p:cNvSpPr>
            <a:spLocks noGrp="1"/>
          </p:cNvSpPr>
          <p:nvPr>
            <p:ph idx="1"/>
          </p:nvPr>
        </p:nvSpPr>
        <p:spPr/>
        <p:txBody>
          <a:bodyPr>
            <a:normAutofit lnSpcReduction="10000"/>
          </a:bodyPr>
          <a:lstStyle/>
          <a:p>
            <a:endParaRPr lang="en-US" dirty="0"/>
          </a:p>
          <a:p>
            <a:r>
              <a:rPr lang="nl-NL" b="1" dirty="0"/>
              <a:t>Het Hof verklaart dat de geplande overeenkomst tussen de Europese Unie en Canada over de doorgifte van passagiersgegevens niet in haar huidige vorm mag worden afgesloten </a:t>
            </a:r>
            <a:endParaRPr lang="nl-NL" dirty="0"/>
          </a:p>
          <a:p>
            <a:r>
              <a:rPr lang="nl-NL" i="1" dirty="0"/>
              <a:t>Het is weliswaar in wezen toegestaan om stelselmatig alle gegevens van passagiers door te geven, te bewaren en te gebruiken, maar verschillende bepalingen van de ontwerpovereenkomst beantwoorden niet aan de vereisten die voortvloeien uit de grondrechten van de Unie </a:t>
            </a:r>
            <a:endParaRPr lang="en-US" dirty="0"/>
          </a:p>
        </p:txBody>
      </p:sp>
    </p:spTree>
    <p:extLst>
      <p:ext uri="{BB962C8B-B14F-4D97-AF65-F5344CB8AC3E}">
        <p14:creationId xmlns:p14="http://schemas.microsoft.com/office/powerpoint/2010/main" val="935078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D458C0-66EE-4E7D-A05D-A235CD18E5ED}"/>
              </a:ext>
            </a:extLst>
          </p:cNvPr>
          <p:cNvSpPr>
            <a:spLocks noGrp="1"/>
          </p:cNvSpPr>
          <p:nvPr>
            <p:ph type="title"/>
          </p:nvPr>
        </p:nvSpPr>
        <p:spPr/>
        <p:txBody>
          <a:bodyPr/>
          <a:lstStyle/>
          <a:p>
            <a:r>
              <a:rPr lang="nl-NL" dirty="0"/>
              <a:t>(2) Herhaling</a:t>
            </a:r>
          </a:p>
        </p:txBody>
      </p:sp>
      <p:sp>
        <p:nvSpPr>
          <p:cNvPr id="3" name="Tijdelijke aanduiding voor inhoud 2">
            <a:extLst>
              <a:ext uri="{FF2B5EF4-FFF2-40B4-BE49-F238E27FC236}">
                <a16:creationId xmlns:a16="http://schemas.microsoft.com/office/drawing/2014/main" id="{7A8FCFFC-35EA-4CA6-B87B-8F55517CAD16}"/>
              </a:ext>
            </a:extLst>
          </p:cNvPr>
          <p:cNvSpPr>
            <a:spLocks noGrp="1"/>
          </p:cNvSpPr>
          <p:nvPr>
            <p:ph idx="1"/>
          </p:nvPr>
        </p:nvSpPr>
        <p:spPr/>
        <p:txBody>
          <a:bodyPr>
            <a:normAutofit fontScale="92500" lnSpcReduction="20000"/>
          </a:bodyPr>
          <a:lstStyle/>
          <a:p>
            <a:r>
              <a:rPr lang="nl-NL" dirty="0"/>
              <a:t>1. AVG</a:t>
            </a:r>
          </a:p>
          <a:p>
            <a:r>
              <a:rPr lang="nl-NL" dirty="0"/>
              <a:t>2. Uitvoeringswet</a:t>
            </a:r>
          </a:p>
          <a:p>
            <a:r>
              <a:rPr lang="nl-NL" dirty="0"/>
              <a:t>3. Aanpalende regelgeving</a:t>
            </a:r>
          </a:p>
          <a:p>
            <a:r>
              <a:rPr lang="nl-NL" dirty="0"/>
              <a:t>4. Gedragscodes</a:t>
            </a:r>
          </a:p>
          <a:p>
            <a:r>
              <a:rPr lang="nl-NL" dirty="0"/>
              <a:t>5. Certificaten</a:t>
            </a:r>
          </a:p>
          <a:p>
            <a:r>
              <a:rPr lang="nl-NL" dirty="0"/>
              <a:t>6. Iconen</a:t>
            </a:r>
          </a:p>
          <a:p>
            <a:r>
              <a:rPr lang="nl-NL" dirty="0"/>
              <a:t>7. Uitspraken/aanwijzingen AP</a:t>
            </a:r>
          </a:p>
          <a:p>
            <a:r>
              <a:rPr lang="nl-NL" dirty="0"/>
              <a:t>8. Uitspraken/aanwijzingen comité</a:t>
            </a:r>
          </a:p>
          <a:p>
            <a:r>
              <a:rPr lang="nl-NL" dirty="0"/>
              <a:t>9. Uitspraken/aanwijzingen commissie</a:t>
            </a:r>
          </a:p>
          <a:p>
            <a:r>
              <a:rPr lang="nl-NL" dirty="0"/>
              <a:t>10. Uitspraken rechter</a:t>
            </a:r>
          </a:p>
        </p:txBody>
      </p:sp>
    </p:spTree>
    <p:extLst>
      <p:ext uri="{BB962C8B-B14F-4D97-AF65-F5344CB8AC3E}">
        <p14:creationId xmlns:p14="http://schemas.microsoft.com/office/powerpoint/2010/main" val="48326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Herhaling</a:t>
            </a:r>
            <a:endParaRPr lang="en-US" dirty="0"/>
          </a:p>
        </p:txBody>
      </p:sp>
      <p:sp>
        <p:nvSpPr>
          <p:cNvPr id="3" name="Content Placeholder 2"/>
          <p:cNvSpPr>
            <a:spLocks noGrp="1"/>
          </p:cNvSpPr>
          <p:nvPr>
            <p:ph idx="1"/>
          </p:nvPr>
        </p:nvSpPr>
        <p:spPr/>
        <p:txBody>
          <a:bodyPr/>
          <a:lstStyle/>
          <a:p>
            <a:r>
              <a:rPr lang="nl-NL" dirty="0"/>
              <a:t>1. Persoonsgegeven</a:t>
            </a:r>
          </a:p>
          <a:p>
            <a:r>
              <a:rPr lang="nl-NL" dirty="0"/>
              <a:t>2. Verwerkt</a:t>
            </a:r>
          </a:p>
          <a:p>
            <a:r>
              <a:rPr lang="nl-NL" dirty="0"/>
              <a:t>3. Verantwoordelijke</a:t>
            </a:r>
          </a:p>
          <a:p>
            <a:r>
              <a:rPr lang="nl-NL" dirty="0"/>
              <a:t>4. EU grondgebied</a:t>
            </a:r>
          </a:p>
          <a:p>
            <a:r>
              <a:rPr lang="nl-NL" dirty="0"/>
              <a:t>5. Geen uitzondering</a:t>
            </a:r>
            <a:endParaRPr lang="en-US" dirty="0"/>
          </a:p>
        </p:txBody>
      </p:sp>
    </p:spTree>
    <p:extLst>
      <p:ext uri="{BB962C8B-B14F-4D97-AF65-F5344CB8AC3E}">
        <p14:creationId xmlns:p14="http://schemas.microsoft.com/office/powerpoint/2010/main" val="3987951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Herhaling</a:t>
            </a:r>
            <a:endParaRPr lang="en-US" dirty="0"/>
          </a:p>
        </p:txBody>
      </p:sp>
      <p:sp>
        <p:nvSpPr>
          <p:cNvPr id="3" name="Content Placeholder 2"/>
          <p:cNvSpPr>
            <a:spLocks noGrp="1"/>
          </p:cNvSpPr>
          <p:nvPr>
            <p:ph idx="1"/>
          </p:nvPr>
        </p:nvSpPr>
        <p:spPr/>
        <p:txBody>
          <a:bodyPr/>
          <a:lstStyle/>
          <a:p>
            <a:r>
              <a:rPr lang="nl-NL" dirty="0"/>
              <a:t>1. Noodzakelijkheid</a:t>
            </a:r>
          </a:p>
          <a:p>
            <a:r>
              <a:rPr lang="nl-NL" dirty="0"/>
              <a:t>2. Proportionaliteit</a:t>
            </a:r>
          </a:p>
          <a:p>
            <a:r>
              <a:rPr lang="nl-NL" dirty="0"/>
              <a:t>3. Subsidiariteit</a:t>
            </a:r>
          </a:p>
          <a:p>
            <a:r>
              <a:rPr lang="nl-NL" dirty="0"/>
              <a:t>4. Effectiviteit</a:t>
            </a:r>
            <a:endParaRPr lang="en-US" dirty="0"/>
          </a:p>
        </p:txBody>
      </p:sp>
    </p:spTree>
    <p:extLst>
      <p:ext uri="{BB962C8B-B14F-4D97-AF65-F5344CB8AC3E}">
        <p14:creationId xmlns:p14="http://schemas.microsoft.com/office/powerpoint/2010/main" val="22513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Herhaling</a:t>
            </a:r>
            <a:endParaRPr lang="en-US" dirty="0"/>
          </a:p>
        </p:txBody>
      </p:sp>
      <p:sp>
        <p:nvSpPr>
          <p:cNvPr id="3" name="Content Placeholder 2"/>
          <p:cNvSpPr>
            <a:spLocks noGrp="1"/>
          </p:cNvSpPr>
          <p:nvPr>
            <p:ph idx="1"/>
          </p:nvPr>
        </p:nvSpPr>
        <p:spPr/>
        <p:txBody>
          <a:bodyPr>
            <a:normAutofit fontScale="62500" lnSpcReduction="20000"/>
          </a:bodyPr>
          <a:lstStyle/>
          <a:p>
            <a:r>
              <a:rPr lang="nl-NL" b="1" dirty="0"/>
              <a:t>Rechtmatig</a:t>
            </a:r>
            <a:r>
              <a:rPr lang="nl-NL" dirty="0"/>
              <a:t>: </a:t>
            </a:r>
          </a:p>
          <a:p>
            <a:r>
              <a:rPr lang="nl-NL" b="1" dirty="0"/>
              <a:t>Behoorlijk:</a:t>
            </a:r>
            <a:r>
              <a:rPr lang="nl-NL" dirty="0"/>
              <a:t> </a:t>
            </a:r>
          </a:p>
          <a:p>
            <a:r>
              <a:rPr lang="nl-NL" b="1" dirty="0"/>
              <a:t>Doelspecificatie</a:t>
            </a:r>
          </a:p>
          <a:p>
            <a:r>
              <a:rPr lang="nl-NL" b="1" dirty="0"/>
              <a:t>Doelbinding: </a:t>
            </a:r>
          </a:p>
          <a:p>
            <a:r>
              <a:rPr lang="nl-NL" b="1" dirty="0"/>
              <a:t>Dataminimalisatie:</a:t>
            </a:r>
            <a:r>
              <a:rPr lang="nl-NL" dirty="0"/>
              <a:t> </a:t>
            </a:r>
          </a:p>
          <a:p>
            <a:r>
              <a:rPr lang="nl-NL" b="1" dirty="0"/>
              <a:t>Correctheid: </a:t>
            </a:r>
            <a:endParaRPr lang="nl-NL" dirty="0"/>
          </a:p>
          <a:p>
            <a:r>
              <a:rPr lang="nl-NL" b="1" dirty="0"/>
              <a:t>Up </a:t>
            </a:r>
            <a:r>
              <a:rPr lang="nl-NL" b="1" dirty="0" err="1"/>
              <a:t>to</a:t>
            </a:r>
            <a:r>
              <a:rPr lang="nl-NL" b="1" dirty="0"/>
              <a:t> date:</a:t>
            </a:r>
            <a:endParaRPr lang="en-US" sz="2000" dirty="0"/>
          </a:p>
          <a:p>
            <a:pPr lvl="0"/>
            <a:r>
              <a:rPr lang="nl-NL" b="1" dirty="0"/>
              <a:t>Verwijderen persoonsgegevens</a:t>
            </a:r>
          </a:p>
          <a:p>
            <a:pPr lvl="0"/>
            <a:r>
              <a:rPr lang="nl-NL" b="1" dirty="0"/>
              <a:t>Bewaar alleen voor archivering of onderzoek: </a:t>
            </a:r>
          </a:p>
          <a:p>
            <a:pPr lvl="0"/>
            <a:r>
              <a:rPr lang="nl-NL" b="1" dirty="0"/>
              <a:t>Technologische veiligheid:</a:t>
            </a:r>
            <a:endParaRPr lang="en-US" sz="2000" dirty="0"/>
          </a:p>
          <a:p>
            <a:pPr lvl="0"/>
            <a:r>
              <a:rPr lang="nl-NL" b="1" dirty="0"/>
              <a:t>Organisatorische veiligheid:</a:t>
            </a:r>
            <a:endParaRPr lang="en-US" sz="2000" dirty="0"/>
          </a:p>
          <a:p>
            <a:pPr lvl="0"/>
            <a:r>
              <a:rPr lang="nl-NL" b="1" dirty="0"/>
              <a:t>Transparantie:</a:t>
            </a:r>
            <a:endParaRPr lang="en-US" dirty="0"/>
          </a:p>
        </p:txBody>
      </p:sp>
    </p:spTree>
    <p:extLst>
      <p:ext uri="{BB962C8B-B14F-4D97-AF65-F5344CB8AC3E}">
        <p14:creationId xmlns:p14="http://schemas.microsoft.com/office/powerpoint/2010/main" val="37604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Herhaling</a:t>
            </a:r>
            <a:endParaRPr lang="en-US" dirty="0"/>
          </a:p>
        </p:txBody>
      </p:sp>
      <p:sp>
        <p:nvSpPr>
          <p:cNvPr id="3" name="Content Placeholder 2"/>
          <p:cNvSpPr>
            <a:spLocks noGrp="1"/>
          </p:cNvSpPr>
          <p:nvPr>
            <p:ph idx="1"/>
          </p:nvPr>
        </p:nvSpPr>
        <p:spPr/>
        <p:txBody>
          <a:bodyPr/>
          <a:lstStyle/>
          <a:p>
            <a:r>
              <a:rPr lang="nl-NL" dirty="0"/>
              <a:t>1. Rechtmatige verwerking persoonsgegevens</a:t>
            </a:r>
          </a:p>
          <a:p>
            <a:r>
              <a:rPr lang="nl-NL" dirty="0"/>
              <a:t>2. Rechtmatige verwerking bijzondere persoonsgegevens</a:t>
            </a:r>
          </a:p>
          <a:p>
            <a:r>
              <a:rPr lang="nl-NL" dirty="0"/>
              <a:t>3. Rechtmatige doorvoer persoonsgegevens</a:t>
            </a:r>
            <a:endParaRPr lang="en-US" dirty="0"/>
          </a:p>
        </p:txBody>
      </p:sp>
    </p:spTree>
    <p:extLst>
      <p:ext uri="{BB962C8B-B14F-4D97-AF65-F5344CB8AC3E}">
        <p14:creationId xmlns:p14="http://schemas.microsoft.com/office/powerpoint/2010/main" val="3073129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Herhaling</a:t>
            </a:r>
            <a:endParaRPr lang="en-US" dirty="0"/>
          </a:p>
        </p:txBody>
      </p:sp>
      <p:sp>
        <p:nvSpPr>
          <p:cNvPr id="3" name="Content Placeholder 2"/>
          <p:cNvSpPr>
            <a:spLocks noGrp="1"/>
          </p:cNvSpPr>
          <p:nvPr>
            <p:ph idx="1"/>
          </p:nvPr>
        </p:nvSpPr>
        <p:spPr/>
        <p:txBody>
          <a:bodyPr/>
          <a:lstStyle/>
          <a:p>
            <a:r>
              <a:rPr lang="nl-NL" dirty="0"/>
              <a:t>1. Documentatieplicht</a:t>
            </a:r>
          </a:p>
          <a:p>
            <a:r>
              <a:rPr lang="nl-NL" dirty="0"/>
              <a:t>2. Functionaris</a:t>
            </a:r>
          </a:p>
          <a:p>
            <a:r>
              <a:rPr lang="nl-NL" dirty="0"/>
              <a:t>3. Data </a:t>
            </a:r>
            <a:r>
              <a:rPr lang="nl-NL" dirty="0" err="1"/>
              <a:t>Protection</a:t>
            </a:r>
            <a:r>
              <a:rPr lang="nl-NL" dirty="0"/>
              <a:t> Impact </a:t>
            </a:r>
            <a:r>
              <a:rPr lang="nl-NL" dirty="0" err="1"/>
              <a:t>Assessement</a:t>
            </a:r>
            <a:endParaRPr lang="nl-NL" dirty="0"/>
          </a:p>
          <a:p>
            <a:r>
              <a:rPr lang="nl-NL" dirty="0"/>
              <a:t>4. Organisatorische en technische veiligheid</a:t>
            </a:r>
          </a:p>
          <a:p>
            <a:r>
              <a:rPr lang="nl-NL" dirty="0"/>
              <a:t>5. Transparantieplicht</a:t>
            </a:r>
            <a:endParaRPr lang="en-US" dirty="0"/>
          </a:p>
        </p:txBody>
      </p:sp>
    </p:spTree>
    <p:extLst>
      <p:ext uri="{BB962C8B-B14F-4D97-AF65-F5344CB8AC3E}">
        <p14:creationId xmlns:p14="http://schemas.microsoft.com/office/powerpoint/2010/main" val="3498086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390C97-7F63-4D72-9AA3-0B12146338FC}"/>
              </a:ext>
            </a:extLst>
          </p:cNvPr>
          <p:cNvSpPr>
            <a:spLocks noGrp="1"/>
          </p:cNvSpPr>
          <p:nvPr>
            <p:ph type="title"/>
          </p:nvPr>
        </p:nvSpPr>
        <p:spPr/>
        <p:txBody>
          <a:bodyPr/>
          <a:lstStyle/>
          <a:p>
            <a:r>
              <a:rPr lang="nl-NL" dirty="0"/>
              <a:t>(3) Algemene uitgangspunten</a:t>
            </a:r>
          </a:p>
        </p:txBody>
      </p:sp>
      <p:sp>
        <p:nvSpPr>
          <p:cNvPr id="3" name="Tijdelijke aanduiding voor inhoud 2">
            <a:extLst>
              <a:ext uri="{FF2B5EF4-FFF2-40B4-BE49-F238E27FC236}">
                <a16:creationId xmlns:a16="http://schemas.microsoft.com/office/drawing/2014/main" id="{0DE89A16-8634-4F9E-94D5-E51837C99C6E}"/>
              </a:ext>
            </a:extLst>
          </p:cNvPr>
          <p:cNvSpPr>
            <a:spLocks noGrp="1"/>
          </p:cNvSpPr>
          <p:nvPr>
            <p:ph idx="1"/>
          </p:nvPr>
        </p:nvSpPr>
        <p:spPr/>
        <p:txBody>
          <a:bodyPr>
            <a:normAutofit fontScale="92500" lnSpcReduction="20000"/>
          </a:bodyPr>
          <a:lstStyle/>
          <a:p>
            <a:r>
              <a:rPr lang="nl-NL" i="1" dirty="0"/>
              <a:t>Artikel 12 </a:t>
            </a:r>
            <a:r>
              <a:rPr lang="nl-NL" b="1" dirty="0"/>
              <a:t>Transparante informatie, communicatie en nadere regels voor de uitoefening van de rechten van de betrokkene </a:t>
            </a:r>
            <a:br>
              <a:rPr lang="nl-NL" b="1" dirty="0"/>
            </a:br>
            <a:br>
              <a:rPr lang="nl-NL" b="1" dirty="0"/>
            </a:br>
            <a:r>
              <a:rPr lang="nl-NL" dirty="0"/>
              <a:t>1.De verwerkingsverantwoordelijke neemt passende maatregelen opdat de betrokkene de in de artikelen 13 en 14 bedoelde informatie en de in de artikelen 15 tot en met 22 en artikel 34 bedoelde communicatie in verband met de verwerking in een beknopte, transparante, begrijpelijke en gemakkelijk toegankelijke vorm en in duidelijke en eenvoudige taal ontvangt, in het bijzonder wanneer de informatie specifiek voor een kind bestemd is. De informatie wordt schriftelijk of met andere middelen, met inbegrip van, indien dit passend is, elektronische middelen, verstrekt. Indien de betrokkene daarom verzoekt, kan de informatie mondeling worden meegedeeld, op voorwaarde dat de identiteit van de betrokkene met andere middelen bewezen is. </a:t>
            </a:r>
          </a:p>
        </p:txBody>
      </p:sp>
    </p:spTree>
    <p:extLst>
      <p:ext uri="{BB962C8B-B14F-4D97-AF65-F5344CB8AC3E}">
        <p14:creationId xmlns:p14="http://schemas.microsoft.com/office/powerpoint/2010/main" val="98002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55FBC-CD94-45FE-8976-965303202FFA}"/>
              </a:ext>
            </a:extLst>
          </p:cNvPr>
          <p:cNvSpPr>
            <a:spLocks noGrp="1"/>
          </p:cNvSpPr>
          <p:nvPr>
            <p:ph type="title"/>
          </p:nvPr>
        </p:nvSpPr>
        <p:spPr/>
        <p:txBody>
          <a:bodyPr/>
          <a:lstStyle/>
          <a:p>
            <a:r>
              <a:rPr lang="nl-NL" dirty="0"/>
              <a:t>Overzicht vier weken</a:t>
            </a:r>
          </a:p>
        </p:txBody>
      </p:sp>
      <p:sp>
        <p:nvSpPr>
          <p:cNvPr id="3" name="Tijdelijke aanduiding voor inhoud 2">
            <a:extLst>
              <a:ext uri="{FF2B5EF4-FFF2-40B4-BE49-F238E27FC236}">
                <a16:creationId xmlns:a16="http://schemas.microsoft.com/office/drawing/2014/main" id="{92986335-1B6D-471D-B701-E5DFD21D78EB}"/>
              </a:ext>
            </a:extLst>
          </p:cNvPr>
          <p:cNvSpPr>
            <a:spLocks noGrp="1"/>
          </p:cNvSpPr>
          <p:nvPr>
            <p:ph idx="1"/>
          </p:nvPr>
        </p:nvSpPr>
        <p:spPr/>
        <p:txBody>
          <a:bodyPr/>
          <a:lstStyle/>
          <a:p>
            <a:r>
              <a:rPr lang="nl-NL" dirty="0"/>
              <a:t>8  januari   14.00-17.00 	C187 	Achtergrond AVG en aanpalende 					   	wetgeving</a:t>
            </a:r>
            <a:br>
              <a:rPr lang="nl-NL" dirty="0"/>
            </a:br>
            <a:endParaRPr lang="nl-NL" dirty="0"/>
          </a:p>
          <a:p>
            <a:r>
              <a:rPr lang="nl-NL" dirty="0"/>
              <a:t>16 januari  14.00-17.00 	C22  	Toepasselijkheid AVG en </a:t>
            </a:r>
          </a:p>
          <a:p>
            <a:pPr marL="0" indent="0">
              <a:buNone/>
            </a:pPr>
            <a:r>
              <a:rPr lang="nl-NL" dirty="0"/>
              <a:t>					algemene beginselen</a:t>
            </a:r>
            <a:br>
              <a:rPr lang="nl-NL" dirty="0"/>
            </a:br>
            <a:endParaRPr lang="nl-NL" dirty="0"/>
          </a:p>
          <a:p>
            <a:r>
              <a:rPr lang="nl-NL" dirty="0"/>
              <a:t>22 januari 14.00-17.00  	C22   	Verplichtingen in de AVG</a:t>
            </a:r>
            <a:br>
              <a:rPr lang="nl-NL" dirty="0"/>
            </a:br>
            <a:endParaRPr lang="nl-NL" dirty="0"/>
          </a:p>
          <a:p>
            <a:r>
              <a:rPr lang="nl-NL" dirty="0"/>
              <a:t>30 januari  9.00-12.00 	C15	Rechten in de AVG</a:t>
            </a:r>
          </a:p>
        </p:txBody>
      </p:sp>
    </p:spTree>
    <p:extLst>
      <p:ext uri="{BB962C8B-B14F-4D97-AF65-F5344CB8AC3E}">
        <p14:creationId xmlns:p14="http://schemas.microsoft.com/office/powerpoint/2010/main" val="3614930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FF01-02E3-4ADA-ACD9-667B3E115F6E}"/>
              </a:ext>
            </a:extLst>
          </p:cNvPr>
          <p:cNvSpPr>
            <a:spLocks noGrp="1"/>
          </p:cNvSpPr>
          <p:nvPr>
            <p:ph type="title"/>
          </p:nvPr>
        </p:nvSpPr>
        <p:spPr/>
        <p:txBody>
          <a:bodyPr/>
          <a:lstStyle/>
          <a:p>
            <a:r>
              <a:rPr lang="nl-NL" dirty="0"/>
              <a:t>(3) Algemene uitgangspunten</a:t>
            </a:r>
          </a:p>
        </p:txBody>
      </p:sp>
      <p:sp>
        <p:nvSpPr>
          <p:cNvPr id="3" name="Tijdelijke aanduiding voor inhoud 2">
            <a:extLst>
              <a:ext uri="{FF2B5EF4-FFF2-40B4-BE49-F238E27FC236}">
                <a16:creationId xmlns:a16="http://schemas.microsoft.com/office/drawing/2014/main" id="{660DE487-4443-40C8-8465-880C8D3438E2}"/>
              </a:ext>
            </a:extLst>
          </p:cNvPr>
          <p:cNvSpPr>
            <a:spLocks noGrp="1"/>
          </p:cNvSpPr>
          <p:nvPr>
            <p:ph idx="1"/>
          </p:nvPr>
        </p:nvSpPr>
        <p:spPr/>
        <p:txBody>
          <a:bodyPr>
            <a:normAutofit fontScale="77500" lnSpcReduction="20000"/>
          </a:bodyPr>
          <a:lstStyle/>
          <a:p>
            <a:r>
              <a:rPr lang="nl-NL" dirty="0"/>
              <a:t>2.De verwerkingsverantwoordelijke faciliteert de uitoefening van de rechten van de betrokkene uit hoofde van de artikelen 15 tot en met 22. In de in artikel 11, lid 2, bedoelde gevallen mag de verwerkingsverantwoordelijke niet weigeren gevolg te geven aan het verzoek van de betrokkene om diens rechten uit hoofde van de artikelen 15 tot en met 22 uit te oefenen, tenzij de verwerkingsverantwoordelijke aantoont dat hij niet in staat is de betrokkene te identificeren. </a:t>
            </a:r>
            <a:br>
              <a:rPr lang="nl-NL" dirty="0"/>
            </a:br>
            <a:br>
              <a:rPr lang="nl-NL" dirty="0"/>
            </a:br>
            <a:r>
              <a:rPr lang="nl-NL" dirty="0"/>
              <a:t>3.De verwerkingsverantwoordelijke verstrekt de betrokkene onverwijld en in ieder geval binnen een maand na ontvangst van het verzoek krachtens de artikelen 15 tot en met 22 informatie over het gevolg dat aan het verzoek is gegeven. Afhankelijk van de complexiteit van de verzoeken en van het aantal verzoeken kan die termijn indien nodig met nog eens twee maanden worden verlengd. De verwerkingsverantwoordelijke stelt de betrokkene binnen één maand na ontvangst van het verzoek in kennis van een dergelijke verlenging. Wanneer de betrokkene zijn verzoek elektronisch indient, wordt de informatie indien mogelijk elektronisch verstrekt, tenzij de betrokkene anderszins verzoekt. </a:t>
            </a:r>
          </a:p>
        </p:txBody>
      </p:sp>
    </p:spTree>
    <p:extLst>
      <p:ext uri="{BB962C8B-B14F-4D97-AF65-F5344CB8AC3E}">
        <p14:creationId xmlns:p14="http://schemas.microsoft.com/office/powerpoint/2010/main" val="572246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2F58EE-0570-4058-B4F7-E47A86A1B681}"/>
              </a:ext>
            </a:extLst>
          </p:cNvPr>
          <p:cNvSpPr>
            <a:spLocks noGrp="1"/>
          </p:cNvSpPr>
          <p:nvPr>
            <p:ph type="title"/>
          </p:nvPr>
        </p:nvSpPr>
        <p:spPr/>
        <p:txBody>
          <a:bodyPr/>
          <a:lstStyle/>
          <a:p>
            <a:r>
              <a:rPr lang="nl-NL" dirty="0"/>
              <a:t>(3) Algemene uitgangspunten</a:t>
            </a:r>
          </a:p>
        </p:txBody>
      </p:sp>
      <p:sp>
        <p:nvSpPr>
          <p:cNvPr id="3" name="Tijdelijke aanduiding voor inhoud 2">
            <a:extLst>
              <a:ext uri="{FF2B5EF4-FFF2-40B4-BE49-F238E27FC236}">
                <a16:creationId xmlns:a16="http://schemas.microsoft.com/office/drawing/2014/main" id="{54333BAE-AE0A-4904-A409-D5AB6889919A}"/>
              </a:ext>
            </a:extLst>
          </p:cNvPr>
          <p:cNvSpPr>
            <a:spLocks noGrp="1"/>
          </p:cNvSpPr>
          <p:nvPr>
            <p:ph idx="1"/>
          </p:nvPr>
        </p:nvSpPr>
        <p:spPr>
          <a:xfrm>
            <a:off x="680321" y="2336873"/>
            <a:ext cx="9613861" cy="3991356"/>
          </a:xfrm>
        </p:spPr>
        <p:txBody>
          <a:bodyPr>
            <a:normAutofit fontScale="77500" lnSpcReduction="20000"/>
          </a:bodyPr>
          <a:lstStyle/>
          <a:p>
            <a:r>
              <a:rPr lang="nl-NL" dirty="0"/>
              <a:t>4.Wanneer de verwerkingsverantwoordelijke geen gevolg geeft aan het verzoek van de betrokkene, deelt hij deze laatste onverwijld en uiterlijk binnen één maand na ontvangst van het verzoek mee waarom het verzoek zonder gevolg is gebleven, en informeert hij hem over de mogelijkheid om klacht in te dienen bij een toezichthoudende autoriteit en beroep bij de rechter in te stellen. </a:t>
            </a:r>
            <a:br>
              <a:rPr lang="nl-NL" dirty="0"/>
            </a:br>
            <a:endParaRPr lang="nl-NL" dirty="0"/>
          </a:p>
          <a:p>
            <a:r>
              <a:rPr lang="nl-NL" dirty="0"/>
              <a:t>5.Het verstrekken van de in de artikelen 13 en 14 bedoelde informatie, en het verstrekken van de communicatie en het treffen van de maatregelen bedoeld in de artikelen 15 tot en met 22 en artikel 34 geschieden kosteloos. Wanneer verzoeken van een betrokkene kennelijk ongegrond of buitensporig zijn, met name vanwege hun repetitieve karakter, mag de verwerkingsverantwoordelijke ofwel: </a:t>
            </a:r>
          </a:p>
          <a:p>
            <a:r>
              <a:rPr lang="nl-NL" dirty="0"/>
              <a:t>a) een redelijke vergoeding aanrekenen in het licht van de administratieve kosten waarmee het verstrekken van de gevraagde informatie of communicatie en het treffen van de gevraagde maatregelen gepaard gaan; </a:t>
            </a:r>
          </a:p>
          <a:p>
            <a:r>
              <a:rPr lang="nl-NL" dirty="0"/>
              <a:t>ofwel b) weigeren gevolg te geven aan het verzoek. Het is aan de verwerkingsverantwoordelijke om de kennelijk ongegronde of buitensporige aard van het verzoek aan te tonen. </a:t>
            </a:r>
          </a:p>
        </p:txBody>
      </p:sp>
    </p:spTree>
    <p:extLst>
      <p:ext uri="{BB962C8B-B14F-4D97-AF65-F5344CB8AC3E}">
        <p14:creationId xmlns:p14="http://schemas.microsoft.com/office/powerpoint/2010/main" val="3434218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FA0B1-E461-4EF7-9710-64667895B702}"/>
              </a:ext>
            </a:extLst>
          </p:cNvPr>
          <p:cNvSpPr>
            <a:spLocks noGrp="1"/>
          </p:cNvSpPr>
          <p:nvPr>
            <p:ph type="title"/>
          </p:nvPr>
        </p:nvSpPr>
        <p:spPr/>
        <p:txBody>
          <a:bodyPr/>
          <a:lstStyle/>
          <a:p>
            <a:r>
              <a:rPr lang="nl-NL" dirty="0"/>
              <a:t>(3) Algemene uitgangspunten</a:t>
            </a:r>
          </a:p>
        </p:txBody>
      </p:sp>
      <p:sp>
        <p:nvSpPr>
          <p:cNvPr id="3" name="Tijdelijke aanduiding voor inhoud 2">
            <a:extLst>
              <a:ext uri="{FF2B5EF4-FFF2-40B4-BE49-F238E27FC236}">
                <a16:creationId xmlns:a16="http://schemas.microsoft.com/office/drawing/2014/main" id="{98363243-8F67-4A2F-825F-999F3DBAD301}"/>
              </a:ext>
            </a:extLst>
          </p:cNvPr>
          <p:cNvSpPr>
            <a:spLocks noGrp="1"/>
          </p:cNvSpPr>
          <p:nvPr>
            <p:ph idx="1"/>
          </p:nvPr>
        </p:nvSpPr>
        <p:spPr/>
        <p:txBody>
          <a:bodyPr>
            <a:normAutofit fontScale="85000" lnSpcReduction="20000"/>
          </a:bodyPr>
          <a:lstStyle/>
          <a:p>
            <a:r>
              <a:rPr lang="nl-NL" dirty="0"/>
              <a:t>6.Onverminderd artikel 11 kan de verwerkingsverantwoordelijke, wanneer hij redenen heeft om te twijfelen aan de identiteit van de natuurlijke persoon die het verzoek indient als bedoeld in de artikelen 15 tot en met 21, om aanvullende informatie vragen die nodig is ter bevestiging van de identiteit van de betrokkene. </a:t>
            </a:r>
            <a:br>
              <a:rPr lang="nl-NL" dirty="0"/>
            </a:br>
            <a:br>
              <a:rPr lang="nl-NL" dirty="0"/>
            </a:br>
            <a:r>
              <a:rPr lang="nl-NL" dirty="0"/>
              <a:t>7.De krachtens de artikelen 13 en 14 aan betrokkenen te verstrekken informatie mag worden verstrekt met gebruikmaking van gestandaardiseerde iconen, om de betrokkene een nuttig overzicht, in een goed zichtbare, begrijpelijke en duidelijk leesbare vorm, van de voorgenomen verwerking te bieden. Wanneer de iconen elektronisch worden weergegeven, zijn ze </a:t>
            </a:r>
            <a:r>
              <a:rPr lang="nl-NL" dirty="0" err="1"/>
              <a:t>machineleesbaar</a:t>
            </a:r>
            <a:r>
              <a:rPr lang="nl-NL" dirty="0"/>
              <a:t>. </a:t>
            </a:r>
            <a:br>
              <a:rPr lang="nl-NL" dirty="0"/>
            </a:br>
            <a:br>
              <a:rPr lang="nl-NL" dirty="0"/>
            </a:br>
            <a:r>
              <a:rPr lang="nl-NL" dirty="0"/>
              <a:t>8.De Commissie is bevoegd overeenkomstig artikel 92 gedelegeerde handelingen vast te stellen om te bepalen welke informatie de iconen dienen weer te geven en via welke procedures de gestandaardiseerde iconen tot stand dienen te komen. </a:t>
            </a:r>
          </a:p>
        </p:txBody>
      </p:sp>
    </p:spTree>
    <p:extLst>
      <p:ext uri="{BB962C8B-B14F-4D97-AF65-F5344CB8AC3E}">
        <p14:creationId xmlns:p14="http://schemas.microsoft.com/office/powerpoint/2010/main" val="2121889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FE81C2-990D-4570-A1DD-BC4540CD682A}"/>
              </a:ext>
            </a:extLst>
          </p:cNvPr>
          <p:cNvSpPr>
            <a:spLocks noGrp="1"/>
          </p:cNvSpPr>
          <p:nvPr>
            <p:ph type="title"/>
          </p:nvPr>
        </p:nvSpPr>
        <p:spPr/>
        <p:txBody>
          <a:bodyPr/>
          <a:lstStyle/>
          <a:p>
            <a:r>
              <a:rPr lang="nl-NL" dirty="0"/>
              <a:t>(4) Recht op informatie</a:t>
            </a:r>
          </a:p>
        </p:txBody>
      </p:sp>
      <p:sp>
        <p:nvSpPr>
          <p:cNvPr id="3" name="Tijdelijke aanduiding voor inhoud 2">
            <a:extLst>
              <a:ext uri="{FF2B5EF4-FFF2-40B4-BE49-F238E27FC236}">
                <a16:creationId xmlns:a16="http://schemas.microsoft.com/office/drawing/2014/main" id="{3E8526E1-5E98-4BA3-9047-396A943EE01F}"/>
              </a:ext>
            </a:extLst>
          </p:cNvPr>
          <p:cNvSpPr>
            <a:spLocks noGrp="1"/>
          </p:cNvSpPr>
          <p:nvPr>
            <p:ph idx="1"/>
          </p:nvPr>
        </p:nvSpPr>
        <p:spPr>
          <a:xfrm>
            <a:off x="680321" y="2336872"/>
            <a:ext cx="9613861" cy="4078441"/>
          </a:xfrm>
        </p:spPr>
        <p:txBody>
          <a:bodyPr>
            <a:normAutofit fontScale="55000" lnSpcReduction="20000"/>
          </a:bodyPr>
          <a:lstStyle/>
          <a:p>
            <a:r>
              <a:rPr lang="nl-NL" i="1" dirty="0"/>
              <a:t>Artikel 15 </a:t>
            </a:r>
            <a:r>
              <a:rPr lang="nl-NL" b="1" dirty="0"/>
              <a:t>Recht van inzage van de betrokkene </a:t>
            </a:r>
            <a:br>
              <a:rPr lang="nl-NL" b="1" dirty="0"/>
            </a:br>
            <a:endParaRPr lang="nl-NL" b="1" dirty="0"/>
          </a:p>
          <a:p>
            <a:r>
              <a:rPr lang="nl-NL" dirty="0"/>
              <a:t>1.De betrokkene heeft het recht om van de verwerkingsverantwoordelijke uitsluitsel te verkrijgen over het al dan niet verwerken van hem betreffende persoonsgegevens en, wanneer dat het geval is, om inzage te verkrijgen van die persoonsgegevens en van de volgende informatie: </a:t>
            </a:r>
          </a:p>
          <a:p>
            <a:r>
              <a:rPr lang="nl-NL" dirty="0"/>
              <a:t>a) de verwerkingsdoeleinden; </a:t>
            </a:r>
          </a:p>
          <a:p>
            <a:r>
              <a:rPr lang="nl-NL" dirty="0"/>
              <a:t>b) de betrokken categorieën van persoonsgegevens; </a:t>
            </a:r>
          </a:p>
          <a:p>
            <a:r>
              <a:rPr lang="nl-NL" dirty="0"/>
              <a:t>c) de ontvangers of categorieën van ontvangers aan wie de persoonsgegevens zijn of zullen worden verstrekt, met name ontvangers in derde landen of internationale organisaties; </a:t>
            </a:r>
          </a:p>
          <a:p>
            <a:r>
              <a:rPr lang="nl-NL" dirty="0"/>
              <a:t>d) indien mogelijk, de periode gedurende welke de persoonsgegevens naar verwachting zullen worden opgeslagen, of indien dat niet mogelijk is, de criteria om die termijn te bepalen; </a:t>
            </a:r>
          </a:p>
          <a:p>
            <a:r>
              <a:rPr lang="nl-NL" dirty="0"/>
              <a:t>e) dat de betrokkene het recht heeft de verwerkingsverantwoordelijke te verzoeken dat persoonsgegevens worden gerectificeerd of gewist, of dat de verwerking van hem betreffende persoonsgegevens wordt beperkt, alsmede het recht tegen die verwerking bezwaar te maken; </a:t>
            </a:r>
          </a:p>
          <a:p>
            <a:r>
              <a:rPr lang="nl-NL" dirty="0"/>
              <a:t>f) dat de betrokkene het recht heeft klacht in te dienen bij een toezichthoudende autoriteit;</a:t>
            </a:r>
          </a:p>
          <a:p>
            <a:r>
              <a:rPr lang="nl-NL" dirty="0"/>
              <a:t>g) wanneer de persoonsgegevens niet bij de betrokkene worden verzameld, alle beschikbare informatie over de bron van die gegevens; </a:t>
            </a:r>
          </a:p>
          <a:p>
            <a:r>
              <a:rPr lang="nl-NL" dirty="0"/>
              <a:t>h) het bestaan van geautomatiseerde besluitvorming, met inbegrip van de in artikel 22, leden 1 en 4, bedoelde profilering, en, ten minste in die gevallen, nuttige informatie over de onderliggende logica, alsmede het belang en de verwachte gevolgen van die verwerking voor de betrokkene. </a:t>
            </a:r>
          </a:p>
        </p:txBody>
      </p:sp>
    </p:spTree>
    <p:extLst>
      <p:ext uri="{BB962C8B-B14F-4D97-AF65-F5344CB8AC3E}">
        <p14:creationId xmlns:p14="http://schemas.microsoft.com/office/powerpoint/2010/main" val="377982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A38AF-B1F7-4E98-A77C-FBBF6F4BD93D}"/>
              </a:ext>
            </a:extLst>
          </p:cNvPr>
          <p:cNvSpPr>
            <a:spLocks noGrp="1"/>
          </p:cNvSpPr>
          <p:nvPr>
            <p:ph type="title"/>
          </p:nvPr>
        </p:nvSpPr>
        <p:spPr/>
        <p:txBody>
          <a:bodyPr/>
          <a:lstStyle/>
          <a:p>
            <a:r>
              <a:rPr lang="nl-NL" dirty="0"/>
              <a:t>(6) Recht op meenemen data</a:t>
            </a:r>
          </a:p>
        </p:txBody>
      </p:sp>
      <p:sp>
        <p:nvSpPr>
          <p:cNvPr id="3" name="Tijdelijke aanduiding voor inhoud 2">
            <a:extLst>
              <a:ext uri="{FF2B5EF4-FFF2-40B4-BE49-F238E27FC236}">
                <a16:creationId xmlns:a16="http://schemas.microsoft.com/office/drawing/2014/main" id="{DC25CB35-7F53-4DAF-BC22-C5BED9A8EF08}"/>
              </a:ext>
            </a:extLst>
          </p:cNvPr>
          <p:cNvSpPr>
            <a:spLocks noGrp="1"/>
          </p:cNvSpPr>
          <p:nvPr>
            <p:ph idx="1"/>
          </p:nvPr>
        </p:nvSpPr>
        <p:spPr>
          <a:xfrm>
            <a:off x="680321" y="2148114"/>
            <a:ext cx="9613861" cy="3788075"/>
          </a:xfrm>
        </p:spPr>
        <p:txBody>
          <a:bodyPr>
            <a:normAutofit fontScale="62500" lnSpcReduction="20000"/>
          </a:bodyPr>
          <a:lstStyle/>
          <a:p>
            <a:r>
              <a:rPr lang="nl-NL" i="1" dirty="0"/>
              <a:t>Artikel 20 </a:t>
            </a:r>
            <a:r>
              <a:rPr lang="nl-NL" b="1" dirty="0"/>
              <a:t>Recht op overdraagbaarheid van gegevens </a:t>
            </a:r>
            <a:br>
              <a:rPr lang="nl-NL" b="1" dirty="0"/>
            </a:br>
            <a:br>
              <a:rPr lang="nl-NL" b="1" dirty="0"/>
            </a:br>
            <a:r>
              <a:rPr lang="nl-NL" dirty="0"/>
              <a:t>1.De betrokkene heeft het recht de hem betreffende persoonsgegevens, die hij aan een verwerkingsverantwoordelijke heeft verstrekt, in een gestructureerde, gangbare en </a:t>
            </a:r>
            <a:r>
              <a:rPr lang="nl-NL" dirty="0" err="1"/>
              <a:t>machineleesbare</a:t>
            </a:r>
            <a:r>
              <a:rPr lang="nl-NL" dirty="0"/>
              <a:t> vorm te verkrijgen, en hij heeft het recht die gegevens aan een andere verwerkingsverantwoordelijke over te dragen, zonder daarbij te worden gehinderd door de verwerkingsverantwoordelijke aan wie de persoonsgegevens waren verstrekt, indien: </a:t>
            </a:r>
            <a:br>
              <a:rPr lang="nl-NL" dirty="0"/>
            </a:br>
            <a:br>
              <a:rPr lang="nl-NL" dirty="0"/>
            </a:br>
            <a:r>
              <a:rPr lang="nl-NL" dirty="0"/>
              <a:t>a) de verwerking berust op toestemming uit hoofde van artikel 6, lid 1, punt a), of artikel 9, lid 2, punt a), of op een overeenkomst uit hoofde van artikel 6, lid 1, punt b);</a:t>
            </a:r>
            <a:br>
              <a:rPr lang="nl-NL" dirty="0"/>
            </a:br>
            <a:br>
              <a:rPr lang="nl-NL" dirty="0"/>
            </a:br>
            <a:r>
              <a:rPr lang="nl-NL" dirty="0"/>
              <a:t>en b) de verwerking via geautomatiseerde procedés wordt verricht. </a:t>
            </a:r>
          </a:p>
          <a:p>
            <a:r>
              <a:rPr lang="nl-NL" dirty="0"/>
              <a:t>2.Bij de uitoefening van zijn recht op gegevensoverdraagbaarheid uit hoofde van lid 1 heeft de betrokkene het recht dat de persoonsgegevens, indien dit technisch mogelijk is, rechtstreeks van de ene verwerkingsverantwoordelijke naar de andere worden doorgezonden. </a:t>
            </a:r>
          </a:p>
          <a:p>
            <a:r>
              <a:rPr lang="nl-NL" dirty="0"/>
              <a:t>3.De uitoefening van het in lid 1 van dit artikel bedoelde recht laat artikel 17 onverlet. Dat recht geldt niet voor de verwerking die noodzakelijk is voor de vervulling van een taak van algemeen belang of van een taak in het kader van de uitoefening van het openbaar gezag dat aan de verwerkingsverantwoordelijke is verleend. </a:t>
            </a:r>
          </a:p>
          <a:p>
            <a:r>
              <a:rPr lang="nl-NL" dirty="0"/>
              <a:t>4.Het in lid 1 bedoelde recht doet geen afbreuk aan de rechten en vrijheden van anderen. </a:t>
            </a:r>
          </a:p>
        </p:txBody>
      </p:sp>
    </p:spTree>
    <p:extLst>
      <p:ext uri="{BB962C8B-B14F-4D97-AF65-F5344CB8AC3E}">
        <p14:creationId xmlns:p14="http://schemas.microsoft.com/office/powerpoint/2010/main" val="2442142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881693-D107-4DF3-8903-CEAE489A9071}"/>
              </a:ext>
            </a:extLst>
          </p:cNvPr>
          <p:cNvSpPr>
            <a:spLocks noGrp="1"/>
          </p:cNvSpPr>
          <p:nvPr>
            <p:ph type="title"/>
          </p:nvPr>
        </p:nvSpPr>
        <p:spPr/>
        <p:txBody>
          <a:bodyPr/>
          <a:lstStyle/>
          <a:p>
            <a:r>
              <a:rPr lang="nl-NL" dirty="0"/>
              <a:t>(7) Recht op rectificatie</a:t>
            </a:r>
          </a:p>
        </p:txBody>
      </p:sp>
      <p:sp>
        <p:nvSpPr>
          <p:cNvPr id="3" name="Tijdelijke aanduiding voor inhoud 2">
            <a:extLst>
              <a:ext uri="{FF2B5EF4-FFF2-40B4-BE49-F238E27FC236}">
                <a16:creationId xmlns:a16="http://schemas.microsoft.com/office/drawing/2014/main" id="{6C6CF4BF-D41D-4D84-8B10-DC2257F875C1}"/>
              </a:ext>
            </a:extLst>
          </p:cNvPr>
          <p:cNvSpPr>
            <a:spLocks noGrp="1"/>
          </p:cNvSpPr>
          <p:nvPr>
            <p:ph idx="1"/>
          </p:nvPr>
        </p:nvSpPr>
        <p:spPr/>
        <p:txBody>
          <a:bodyPr/>
          <a:lstStyle/>
          <a:p>
            <a:r>
              <a:rPr lang="nl-NL" i="1" dirty="0"/>
              <a:t>Artikel 16 </a:t>
            </a:r>
            <a:r>
              <a:rPr lang="nl-NL" b="1" dirty="0"/>
              <a:t>Recht op rectificatie </a:t>
            </a:r>
            <a:br>
              <a:rPr lang="nl-NL" b="1" dirty="0"/>
            </a:br>
            <a:br>
              <a:rPr lang="nl-NL" b="1" dirty="0"/>
            </a:br>
            <a:r>
              <a:rPr lang="nl-NL" dirty="0"/>
              <a:t>De betrokkene heeft het recht om van de verwerkingsverantwoordelijke onverwijld rectificatie van hem betreffende onjuiste persoonsgegevens te verkrijgen. Met inachtneming van de doeleinden van de verwerking heeft de betrokkene het recht </a:t>
            </a:r>
            <a:r>
              <a:rPr lang="nl-NL" dirty="0" err="1"/>
              <a:t>vervollediging</a:t>
            </a:r>
            <a:r>
              <a:rPr lang="nl-NL" dirty="0"/>
              <a:t> van onvolledige persoonsgegevens te verkrijgen, onder meer door een aanvullende verklaring te verstrekken. </a:t>
            </a:r>
          </a:p>
        </p:txBody>
      </p:sp>
    </p:spTree>
    <p:extLst>
      <p:ext uri="{BB962C8B-B14F-4D97-AF65-F5344CB8AC3E}">
        <p14:creationId xmlns:p14="http://schemas.microsoft.com/office/powerpoint/2010/main" val="157563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020153-5711-4DA3-8386-F7800843DBEA}"/>
              </a:ext>
            </a:extLst>
          </p:cNvPr>
          <p:cNvSpPr>
            <a:spLocks noGrp="1"/>
          </p:cNvSpPr>
          <p:nvPr>
            <p:ph type="title"/>
          </p:nvPr>
        </p:nvSpPr>
        <p:spPr/>
        <p:txBody>
          <a:bodyPr/>
          <a:lstStyle/>
          <a:p>
            <a:r>
              <a:rPr lang="nl-NL" dirty="0"/>
              <a:t>(7) Recht op rectificatie</a:t>
            </a:r>
          </a:p>
        </p:txBody>
      </p:sp>
      <p:sp>
        <p:nvSpPr>
          <p:cNvPr id="3" name="Tijdelijke aanduiding voor inhoud 2">
            <a:extLst>
              <a:ext uri="{FF2B5EF4-FFF2-40B4-BE49-F238E27FC236}">
                <a16:creationId xmlns:a16="http://schemas.microsoft.com/office/drawing/2014/main" id="{0AAA1197-15B4-4EC7-8C48-375D294A4072}"/>
              </a:ext>
            </a:extLst>
          </p:cNvPr>
          <p:cNvSpPr>
            <a:spLocks noGrp="1"/>
          </p:cNvSpPr>
          <p:nvPr>
            <p:ph idx="1"/>
          </p:nvPr>
        </p:nvSpPr>
        <p:spPr/>
        <p:txBody>
          <a:bodyPr/>
          <a:lstStyle/>
          <a:p>
            <a:r>
              <a:rPr lang="nl-NL" i="1" dirty="0"/>
              <a:t>Artikel 19 </a:t>
            </a:r>
            <a:r>
              <a:rPr lang="nl-NL" b="1" dirty="0"/>
              <a:t>Kennisgevingsplicht inzake rectificatie of </a:t>
            </a:r>
            <a:r>
              <a:rPr lang="nl-NL" b="1" dirty="0" err="1"/>
              <a:t>wissing</a:t>
            </a:r>
            <a:r>
              <a:rPr lang="nl-NL" b="1" dirty="0"/>
              <a:t> van persoonsgegevens of verwerkingsbeperking </a:t>
            </a:r>
          </a:p>
          <a:p>
            <a:r>
              <a:rPr lang="nl-NL" dirty="0"/>
              <a:t>De verwerkingsverantwoordelijke stelt iedere ontvanger aan wie persoonsgegevens zijn verstrekt, in kennis van elke rectificatie of </a:t>
            </a:r>
            <a:r>
              <a:rPr lang="nl-NL" dirty="0" err="1"/>
              <a:t>wissing</a:t>
            </a:r>
            <a:r>
              <a:rPr lang="nl-NL" dirty="0"/>
              <a:t> van persoonsgegevens of beperking van de verwerking overeenkomstig artikel 16, artikel 17, lid 1, en artikel 18, tenzij dit onmogelijk blijkt of onevenredig veel inspanning vergt. De verwerkingsverantwoordelijke verstrekt de betrokkene informatie over deze ontvangers indien de betrokkene hierom verzoekt. </a:t>
            </a:r>
          </a:p>
        </p:txBody>
      </p:sp>
    </p:spTree>
    <p:extLst>
      <p:ext uri="{BB962C8B-B14F-4D97-AF65-F5344CB8AC3E}">
        <p14:creationId xmlns:p14="http://schemas.microsoft.com/office/powerpoint/2010/main" val="1262583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75918-41F4-4E3B-B6CD-801AC4E4A3FB}"/>
              </a:ext>
            </a:extLst>
          </p:cNvPr>
          <p:cNvSpPr>
            <a:spLocks noGrp="1"/>
          </p:cNvSpPr>
          <p:nvPr>
            <p:ph type="title"/>
          </p:nvPr>
        </p:nvSpPr>
        <p:spPr/>
        <p:txBody>
          <a:bodyPr/>
          <a:lstStyle/>
          <a:p>
            <a:r>
              <a:rPr lang="nl-NL" dirty="0"/>
              <a:t>Pauze</a:t>
            </a:r>
          </a:p>
        </p:txBody>
      </p:sp>
      <p:pic>
        <p:nvPicPr>
          <p:cNvPr id="5" name="Tijdelijke aanduiding voor inhoud 4">
            <a:extLst>
              <a:ext uri="{FF2B5EF4-FFF2-40B4-BE49-F238E27FC236}">
                <a16:creationId xmlns:a16="http://schemas.microsoft.com/office/drawing/2014/main" id="{192F5636-1370-41FE-A335-8BF5C5B16EE0}"/>
              </a:ext>
            </a:extLst>
          </p:cNvPr>
          <p:cNvPicPr>
            <a:picLocks noGrp="1" noChangeAspect="1"/>
          </p:cNvPicPr>
          <p:nvPr>
            <p:ph idx="1"/>
          </p:nvPr>
        </p:nvPicPr>
        <p:blipFill>
          <a:blip r:embed="rId2"/>
          <a:stretch>
            <a:fillRect/>
          </a:stretch>
        </p:blipFill>
        <p:spPr>
          <a:xfrm>
            <a:off x="3088746" y="2336800"/>
            <a:ext cx="4798484" cy="3598863"/>
          </a:xfrm>
        </p:spPr>
      </p:pic>
    </p:spTree>
    <p:extLst>
      <p:ext uri="{BB962C8B-B14F-4D97-AF65-F5344CB8AC3E}">
        <p14:creationId xmlns:p14="http://schemas.microsoft.com/office/powerpoint/2010/main" val="4101253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FCB82-41AC-46D6-B775-FA689634BD4C}"/>
              </a:ext>
            </a:extLst>
          </p:cNvPr>
          <p:cNvSpPr>
            <a:spLocks noGrp="1"/>
          </p:cNvSpPr>
          <p:nvPr>
            <p:ph type="title"/>
          </p:nvPr>
        </p:nvSpPr>
        <p:spPr/>
        <p:txBody>
          <a:bodyPr/>
          <a:lstStyle/>
          <a:p>
            <a:r>
              <a:rPr lang="nl-NL" dirty="0"/>
              <a:t>Overzicht tweede uur</a:t>
            </a:r>
          </a:p>
        </p:txBody>
      </p:sp>
      <p:sp>
        <p:nvSpPr>
          <p:cNvPr id="3" name="Tijdelijke aanduiding voor inhoud 2">
            <a:extLst>
              <a:ext uri="{FF2B5EF4-FFF2-40B4-BE49-F238E27FC236}">
                <a16:creationId xmlns:a16="http://schemas.microsoft.com/office/drawing/2014/main" id="{1BD3C9F5-CB18-439C-8466-48A4A86032ED}"/>
              </a:ext>
            </a:extLst>
          </p:cNvPr>
          <p:cNvSpPr>
            <a:spLocks noGrp="1"/>
          </p:cNvSpPr>
          <p:nvPr>
            <p:ph idx="1"/>
          </p:nvPr>
        </p:nvSpPr>
        <p:spPr/>
        <p:txBody>
          <a:bodyPr/>
          <a:lstStyle/>
          <a:p>
            <a:r>
              <a:rPr lang="nl-NL" dirty="0"/>
              <a:t>(1) Recht op bezwaar</a:t>
            </a:r>
          </a:p>
          <a:p>
            <a:r>
              <a:rPr lang="nl-NL" dirty="0"/>
              <a:t>(2) Recht op beperking</a:t>
            </a:r>
          </a:p>
          <a:p>
            <a:r>
              <a:rPr lang="nl-NL" dirty="0"/>
              <a:t>(3) Recht op vergetelheid</a:t>
            </a:r>
          </a:p>
          <a:p>
            <a:r>
              <a:rPr lang="nl-NL" dirty="0"/>
              <a:t>(4) Recht om niet geprofileerd te worden</a:t>
            </a:r>
          </a:p>
        </p:txBody>
      </p:sp>
    </p:spTree>
    <p:extLst>
      <p:ext uri="{BB962C8B-B14F-4D97-AF65-F5344CB8AC3E}">
        <p14:creationId xmlns:p14="http://schemas.microsoft.com/office/powerpoint/2010/main" val="3313569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96969F-5468-4163-BB07-A60308C83E6F}"/>
              </a:ext>
            </a:extLst>
          </p:cNvPr>
          <p:cNvSpPr>
            <a:spLocks noGrp="1"/>
          </p:cNvSpPr>
          <p:nvPr>
            <p:ph type="title"/>
          </p:nvPr>
        </p:nvSpPr>
        <p:spPr/>
        <p:txBody>
          <a:bodyPr/>
          <a:lstStyle/>
          <a:p>
            <a:r>
              <a:rPr lang="nl-NL" dirty="0"/>
              <a:t>(1) Recht op bezwaar</a:t>
            </a:r>
          </a:p>
        </p:txBody>
      </p:sp>
      <p:sp>
        <p:nvSpPr>
          <p:cNvPr id="3" name="Tijdelijke aanduiding voor inhoud 2">
            <a:extLst>
              <a:ext uri="{FF2B5EF4-FFF2-40B4-BE49-F238E27FC236}">
                <a16:creationId xmlns:a16="http://schemas.microsoft.com/office/drawing/2014/main" id="{0065FF6A-DA98-4598-89C6-337E7A13920B}"/>
              </a:ext>
            </a:extLst>
          </p:cNvPr>
          <p:cNvSpPr>
            <a:spLocks noGrp="1"/>
          </p:cNvSpPr>
          <p:nvPr>
            <p:ph idx="1"/>
          </p:nvPr>
        </p:nvSpPr>
        <p:spPr/>
        <p:txBody>
          <a:bodyPr>
            <a:normAutofit fontScale="85000" lnSpcReduction="20000"/>
          </a:bodyPr>
          <a:lstStyle/>
          <a:p>
            <a:r>
              <a:rPr lang="nl-NL" i="1" dirty="0"/>
              <a:t>Artikel 21 </a:t>
            </a:r>
            <a:r>
              <a:rPr lang="nl-NL" b="1" dirty="0"/>
              <a:t>Recht van bezwaar </a:t>
            </a:r>
          </a:p>
          <a:p>
            <a:r>
              <a:rPr lang="nl-NL" dirty="0"/>
              <a:t>1.De betrokkene heeft te allen tijde het recht om vanwege met zijn specifieke situatie verband houdende redenen bezwaar te maken tegen de verwerking van hem betreffende persoonsgegevens op basis van artikel 6, lid 1, onder e) of f), van artikel 6, lid 1, met inbegrip van profilering op basis van die bepalingen. De verwerkingsverantwoordelijke staakt de verwerking van de persoonsgegevens tenzij hij dwingende gerechtvaardigde gronden voor de verwerking aanvoert die zwaarder wegen dan de belangen, rechten en vrijheden van de betrokkene of die verband houden met de instelling, uitoefening of onderbouwing van een rechtsvordering. </a:t>
            </a:r>
          </a:p>
          <a:p>
            <a:r>
              <a:rPr lang="nl-NL" dirty="0"/>
              <a:t>2.Wanneer persoonsgegevens ten behoeve van direct marketing worden verwerkt, heeft de betrokkene te allen tijde het recht bezwaar te maken tegen de verwerking van hem betreffende persoonsgegevens voor dergelijke marketing, met inbegrip van profilering die betrekking heeft op direct marketing. </a:t>
            </a:r>
          </a:p>
        </p:txBody>
      </p:sp>
    </p:spTree>
    <p:extLst>
      <p:ext uri="{BB962C8B-B14F-4D97-AF65-F5344CB8AC3E}">
        <p14:creationId xmlns:p14="http://schemas.microsoft.com/office/powerpoint/2010/main" val="217796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CA95B9-25EF-4F03-A706-77E4B28635D4}"/>
              </a:ext>
            </a:extLst>
          </p:cNvPr>
          <p:cNvSpPr>
            <a:spLocks noGrp="1"/>
          </p:cNvSpPr>
          <p:nvPr>
            <p:ph type="title"/>
          </p:nvPr>
        </p:nvSpPr>
        <p:spPr/>
        <p:txBody>
          <a:bodyPr/>
          <a:lstStyle/>
          <a:p>
            <a:r>
              <a:rPr lang="nl-NL" dirty="0"/>
              <a:t>Overzicht eerste uur</a:t>
            </a:r>
          </a:p>
        </p:txBody>
      </p:sp>
      <p:sp>
        <p:nvSpPr>
          <p:cNvPr id="3" name="Tijdelijke aanduiding voor inhoud 2">
            <a:extLst>
              <a:ext uri="{FF2B5EF4-FFF2-40B4-BE49-F238E27FC236}">
                <a16:creationId xmlns:a16="http://schemas.microsoft.com/office/drawing/2014/main" id="{AF0504DF-98B4-49F6-9835-28BCCBD9D43B}"/>
              </a:ext>
            </a:extLst>
          </p:cNvPr>
          <p:cNvSpPr>
            <a:spLocks noGrp="1"/>
          </p:cNvSpPr>
          <p:nvPr>
            <p:ph idx="1"/>
          </p:nvPr>
        </p:nvSpPr>
        <p:spPr/>
        <p:txBody>
          <a:bodyPr/>
          <a:lstStyle/>
          <a:p>
            <a:r>
              <a:rPr lang="nl-NL" dirty="0"/>
              <a:t>(1) Gegevens delen met de Verenigde Staten</a:t>
            </a:r>
          </a:p>
          <a:p>
            <a:r>
              <a:rPr lang="nl-NL" dirty="0"/>
              <a:t>(2) Herhaling</a:t>
            </a:r>
          </a:p>
          <a:p>
            <a:r>
              <a:rPr lang="nl-NL" dirty="0"/>
              <a:t>(3) Algemene uitgangspunten</a:t>
            </a:r>
          </a:p>
          <a:p>
            <a:r>
              <a:rPr lang="nl-NL" dirty="0"/>
              <a:t>(4) Recht op informatie</a:t>
            </a:r>
          </a:p>
          <a:p>
            <a:r>
              <a:rPr lang="nl-NL" dirty="0"/>
              <a:t>(5) Recht op inzage </a:t>
            </a:r>
          </a:p>
          <a:p>
            <a:r>
              <a:rPr lang="nl-NL" dirty="0"/>
              <a:t>(6) Recht op meenemen data</a:t>
            </a:r>
          </a:p>
          <a:p>
            <a:r>
              <a:rPr lang="nl-NL" dirty="0"/>
              <a:t>(7) Recht op rectificatie</a:t>
            </a:r>
          </a:p>
          <a:p>
            <a:pPr marL="0" indent="0">
              <a:buNone/>
            </a:pPr>
            <a:endParaRPr lang="nl-NL" dirty="0"/>
          </a:p>
        </p:txBody>
      </p:sp>
    </p:spTree>
    <p:extLst>
      <p:ext uri="{BB962C8B-B14F-4D97-AF65-F5344CB8AC3E}">
        <p14:creationId xmlns:p14="http://schemas.microsoft.com/office/powerpoint/2010/main" val="1797064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Recht op bezwaar</a:t>
            </a:r>
            <a:endParaRPr lang="en-US" dirty="0"/>
          </a:p>
        </p:txBody>
      </p:sp>
      <p:sp>
        <p:nvSpPr>
          <p:cNvPr id="3" name="Content Placeholder 2"/>
          <p:cNvSpPr>
            <a:spLocks noGrp="1"/>
          </p:cNvSpPr>
          <p:nvPr>
            <p:ph idx="1"/>
          </p:nvPr>
        </p:nvSpPr>
        <p:spPr>
          <a:xfrm>
            <a:off x="680321" y="2336872"/>
            <a:ext cx="9613861" cy="4086229"/>
          </a:xfrm>
        </p:spPr>
        <p:txBody>
          <a:bodyPr>
            <a:normAutofit fontScale="77500" lnSpcReduction="20000"/>
          </a:bodyPr>
          <a:lstStyle/>
          <a:p>
            <a:r>
              <a:rPr lang="nl-NL" dirty="0"/>
              <a:t>3.Wanneer de betrokkene bezwaar maakt tegen verwerking ten behoeve van direct marketing, worden de persoonsgegevens niet meer voor deze doeleinden verwerkt. </a:t>
            </a:r>
          </a:p>
          <a:p>
            <a:r>
              <a:rPr lang="nl-NL" dirty="0"/>
              <a:t>4.Het in de leden 1 en 2 bedoelde recht wordt uiterlijk op het moment van het eerste contact met de betrokkene uitdrukkelijk onder de aandacht van de betrokkene gebracht en duidelijk en gescheiden van enige andere informatie weergegeven. </a:t>
            </a:r>
          </a:p>
          <a:p>
            <a:r>
              <a:rPr lang="nl-NL" dirty="0"/>
              <a:t>5.In het kader van het gebruik van diensten van de informatiemaatschappij, en niettegenstaande Richtlijn 2002/58/EG, mag de betrokkene zijn recht van bezwaar uitoefenen via geautomatiseerde procedés waarbij wordt gebruikgemaakt van technische specificaties. </a:t>
            </a:r>
          </a:p>
          <a:p>
            <a:r>
              <a:rPr lang="nl-NL" dirty="0"/>
              <a:t>6.Wanneer persoonsgegevens overeenkomstig artikel 89, lid 1, met het oog op wetenschappelijk of historisch onderzoek of statistische doeleinden worden verwerkt, heeft de betrokkene het recht om met zijn specifieke situatie verband houdende redenen bezwaar te maken tegen de verwerking van hem betreffende persoonsgegevens, tenzij de verwerking noodzakelijk is voor de uitvoering van een taak van algemeen belang. </a:t>
            </a:r>
            <a:endParaRPr lang="en-US" dirty="0"/>
          </a:p>
        </p:txBody>
      </p:sp>
    </p:spTree>
    <p:extLst>
      <p:ext uri="{BB962C8B-B14F-4D97-AF65-F5344CB8AC3E}">
        <p14:creationId xmlns:p14="http://schemas.microsoft.com/office/powerpoint/2010/main" val="18502303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EEA66E-1287-4CA5-9083-1708D6543F30}"/>
              </a:ext>
            </a:extLst>
          </p:cNvPr>
          <p:cNvSpPr>
            <a:spLocks noGrp="1"/>
          </p:cNvSpPr>
          <p:nvPr>
            <p:ph type="title"/>
          </p:nvPr>
        </p:nvSpPr>
        <p:spPr/>
        <p:txBody>
          <a:bodyPr/>
          <a:lstStyle/>
          <a:p>
            <a:r>
              <a:rPr lang="nl-NL" dirty="0"/>
              <a:t>(2) Recht op beperking</a:t>
            </a:r>
          </a:p>
        </p:txBody>
      </p:sp>
      <p:sp>
        <p:nvSpPr>
          <p:cNvPr id="3" name="Tijdelijke aanduiding voor inhoud 2">
            <a:extLst>
              <a:ext uri="{FF2B5EF4-FFF2-40B4-BE49-F238E27FC236}">
                <a16:creationId xmlns:a16="http://schemas.microsoft.com/office/drawing/2014/main" id="{BC619B83-8941-4614-A262-E4A0A4B453AB}"/>
              </a:ext>
            </a:extLst>
          </p:cNvPr>
          <p:cNvSpPr>
            <a:spLocks noGrp="1"/>
          </p:cNvSpPr>
          <p:nvPr>
            <p:ph idx="1"/>
          </p:nvPr>
        </p:nvSpPr>
        <p:spPr/>
        <p:txBody>
          <a:bodyPr>
            <a:normAutofit fontScale="70000" lnSpcReduction="20000"/>
          </a:bodyPr>
          <a:lstStyle/>
          <a:p>
            <a:r>
              <a:rPr lang="nl-NL" i="1" dirty="0"/>
              <a:t>Artikel 18 </a:t>
            </a:r>
            <a:r>
              <a:rPr lang="nl-NL" b="1" dirty="0"/>
              <a:t>Recht op beperking van de verwerking </a:t>
            </a:r>
          </a:p>
          <a:p>
            <a:r>
              <a:rPr lang="nl-NL" dirty="0"/>
              <a:t>1.De betrokkene heeft het recht van de verwerkingsverantwoordelijke de beperking van de verwerking te verkrijgen indien een van de volgende elementen van toepassing is: </a:t>
            </a:r>
          </a:p>
          <a:p>
            <a:r>
              <a:rPr lang="nl-NL" dirty="0"/>
              <a:t>a)de juistheid van de persoonsgegevens wordt betwist door de betrokkene, gedurende een periode die de verwerkingsverantwoordelijke in staat stelt de juistheid van de persoonsgegevens te controleren; </a:t>
            </a:r>
          </a:p>
          <a:p>
            <a:r>
              <a:rPr lang="nl-NL" dirty="0"/>
              <a:t>b) de verwerking is onrechtmatig en de betrokkene verzet zich tegen het wissen van de persoonsgegevens en verzoekt in de plaats daarvan om beperking van het gebruik ervan; </a:t>
            </a:r>
          </a:p>
          <a:p>
            <a:r>
              <a:rPr lang="nl-NL" dirty="0"/>
              <a:t>c) de verwerkingsverantwoordelijke heeft de persoonsgegevens niet meer nodig voor de verwerkingsdoeleinden, maar de betrokkene heeft deze nodig voor de instelling, uitoefening of onderbouwing van een rechtsvordering; </a:t>
            </a:r>
          </a:p>
          <a:p>
            <a:r>
              <a:rPr lang="nl-NL" dirty="0"/>
              <a:t>d) de betrokkene heeft overeenkomstig artikel 21, lid 1, bezwaar gemaakt tegen de verwerking, in afwachting van het antwoord op de vraag of de gerechtvaardigde gronden van de verwerkingsverantwoordelijke zwaarder wegen dan die van de betrokkene. </a:t>
            </a:r>
          </a:p>
        </p:txBody>
      </p:sp>
    </p:spTree>
    <p:extLst>
      <p:ext uri="{BB962C8B-B14F-4D97-AF65-F5344CB8AC3E}">
        <p14:creationId xmlns:p14="http://schemas.microsoft.com/office/powerpoint/2010/main" val="526289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9D4511-8ADA-4668-A162-68357FC01EB5}"/>
              </a:ext>
            </a:extLst>
          </p:cNvPr>
          <p:cNvSpPr>
            <a:spLocks noGrp="1"/>
          </p:cNvSpPr>
          <p:nvPr>
            <p:ph type="title"/>
          </p:nvPr>
        </p:nvSpPr>
        <p:spPr/>
        <p:txBody>
          <a:bodyPr/>
          <a:lstStyle/>
          <a:p>
            <a:r>
              <a:rPr lang="nl-NL" dirty="0"/>
              <a:t>(2) Recht op beperking</a:t>
            </a:r>
          </a:p>
        </p:txBody>
      </p:sp>
      <p:sp>
        <p:nvSpPr>
          <p:cNvPr id="3" name="Tijdelijke aanduiding voor inhoud 2">
            <a:extLst>
              <a:ext uri="{FF2B5EF4-FFF2-40B4-BE49-F238E27FC236}">
                <a16:creationId xmlns:a16="http://schemas.microsoft.com/office/drawing/2014/main" id="{42696413-7C06-4989-BF1D-1A7B4E6F4416}"/>
              </a:ext>
            </a:extLst>
          </p:cNvPr>
          <p:cNvSpPr>
            <a:spLocks noGrp="1"/>
          </p:cNvSpPr>
          <p:nvPr>
            <p:ph idx="1"/>
          </p:nvPr>
        </p:nvSpPr>
        <p:spPr/>
        <p:txBody>
          <a:bodyPr>
            <a:normAutofit lnSpcReduction="10000"/>
          </a:bodyPr>
          <a:lstStyle/>
          <a:p>
            <a:r>
              <a:rPr lang="nl-NL" dirty="0"/>
              <a:t>2.Wanneer de verwerking op grond van lid 1 is beperkt, worden persoonsgegevens, met uitzondering van de opslag ervan, slechts verwerkt met toestemming van de betrokkene of voor de instelling, uitoefening of onderbouwing van een rechtsvordering of ter bescherming van de rechten van een andere natuurlijke persoon of rechtspersoon of om gewichtige redenen van algemeen belang voor de Unie of voor een lidstaat. </a:t>
            </a:r>
          </a:p>
          <a:p>
            <a:r>
              <a:rPr lang="nl-NL" dirty="0"/>
              <a:t>3.Een betrokkene die overeenkomstig lid 1 een beperking van de verwerking heeft verkregen, wordt door de verwerkingsverantwoordelijke op de hoogte gebracht voordat de beperking van de verwerking wordt opgeheven. </a:t>
            </a:r>
          </a:p>
        </p:txBody>
      </p:sp>
    </p:spTree>
    <p:extLst>
      <p:ext uri="{BB962C8B-B14F-4D97-AF65-F5344CB8AC3E}">
        <p14:creationId xmlns:p14="http://schemas.microsoft.com/office/powerpoint/2010/main" val="2400915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DDEFE6-D974-48F0-937F-50E55BADE5BC}"/>
              </a:ext>
            </a:extLst>
          </p:cNvPr>
          <p:cNvSpPr>
            <a:spLocks noGrp="1"/>
          </p:cNvSpPr>
          <p:nvPr>
            <p:ph type="title"/>
          </p:nvPr>
        </p:nvSpPr>
        <p:spPr/>
        <p:txBody>
          <a:bodyPr/>
          <a:lstStyle/>
          <a:p>
            <a:r>
              <a:rPr lang="nl-NL" dirty="0"/>
              <a:t>(4) Recht om niet geprofileerd te worden</a:t>
            </a:r>
          </a:p>
        </p:txBody>
      </p:sp>
      <p:sp>
        <p:nvSpPr>
          <p:cNvPr id="3" name="Tijdelijke aanduiding voor inhoud 2">
            <a:extLst>
              <a:ext uri="{FF2B5EF4-FFF2-40B4-BE49-F238E27FC236}">
                <a16:creationId xmlns:a16="http://schemas.microsoft.com/office/drawing/2014/main" id="{DAF1CE9B-6B4F-4FDD-85BD-2DFB42A64475}"/>
              </a:ext>
            </a:extLst>
          </p:cNvPr>
          <p:cNvSpPr>
            <a:spLocks noGrp="1"/>
          </p:cNvSpPr>
          <p:nvPr>
            <p:ph idx="1"/>
          </p:nvPr>
        </p:nvSpPr>
        <p:spPr>
          <a:xfrm>
            <a:off x="680321" y="2336872"/>
            <a:ext cx="9613861" cy="3974717"/>
          </a:xfrm>
        </p:spPr>
        <p:txBody>
          <a:bodyPr>
            <a:normAutofit fontScale="85000" lnSpcReduction="20000"/>
          </a:bodyPr>
          <a:lstStyle/>
          <a:p>
            <a:r>
              <a:rPr lang="nl-NL" i="1" dirty="0"/>
              <a:t>Artikel 22 </a:t>
            </a:r>
            <a:r>
              <a:rPr lang="nl-NL" b="1" dirty="0"/>
              <a:t>Geautomatiseerde individuele besluitvorming, waaronder profilering </a:t>
            </a:r>
          </a:p>
          <a:p>
            <a:r>
              <a:rPr lang="nl-NL" dirty="0"/>
              <a:t>1.De betrokkene heeft het recht niet te worden onderworpen aan een uitsluitend op geautomatiseerde verwerking, waaronder profilering, gebaseerd besluit waaraan voor hem rechtsgevolgen zijn verbonden of dat hem anderszins in aanmerkelijke mate treft. </a:t>
            </a:r>
          </a:p>
          <a:p>
            <a:r>
              <a:rPr lang="nl-NL" dirty="0"/>
              <a:t>2.Lid 1 geldt niet indien het besluit: </a:t>
            </a:r>
          </a:p>
          <a:p>
            <a:r>
              <a:rPr lang="nl-NL" dirty="0"/>
              <a:t>a)noodzakelijk is voor de totstandkoming of de uitvoering van een overeenkomst tussen de betrokkene en een verwerkingsverantwoordelijke; </a:t>
            </a:r>
          </a:p>
          <a:p>
            <a:r>
              <a:rPr lang="nl-NL" dirty="0"/>
              <a:t>b) is toegestaan bij een Unierechtelijke of lidstaatrechtelijke bepaling die op de verwerkingsverantwoordelijke van toepassing is en die ook voorziet in passende maatregelen ter bescherming van de rechten en vrijheden en gerechtvaardigde belangen van de betrokkene; of </a:t>
            </a:r>
          </a:p>
          <a:p>
            <a:r>
              <a:rPr lang="nl-NL" dirty="0"/>
              <a:t>c) berust op de uitdrukkelijke toestemming van de betrokkene. </a:t>
            </a:r>
          </a:p>
        </p:txBody>
      </p:sp>
    </p:spTree>
    <p:extLst>
      <p:ext uri="{BB962C8B-B14F-4D97-AF65-F5344CB8AC3E}">
        <p14:creationId xmlns:p14="http://schemas.microsoft.com/office/powerpoint/2010/main" val="802840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Recht om niet geprofileerd te worden</a:t>
            </a:r>
            <a:endParaRPr lang="en-US" dirty="0"/>
          </a:p>
        </p:txBody>
      </p:sp>
      <p:sp>
        <p:nvSpPr>
          <p:cNvPr id="3" name="Content Placeholder 2"/>
          <p:cNvSpPr>
            <a:spLocks noGrp="1"/>
          </p:cNvSpPr>
          <p:nvPr>
            <p:ph idx="1"/>
          </p:nvPr>
        </p:nvSpPr>
        <p:spPr/>
        <p:txBody>
          <a:bodyPr>
            <a:normAutofit fontScale="92500"/>
          </a:bodyPr>
          <a:lstStyle/>
          <a:p>
            <a:r>
              <a:rPr lang="nl-NL" dirty="0"/>
              <a:t>3.In de in lid 2, punten a) en c), bedoelde gevallen treft de verwerkingsverantwoordelijke passende maatregelen ter bescherming van de rechten en vrijheden en gerechtvaardigde belangen van de betrokkene, waaronder ten minste het recht op menselijke tussenkomst van de verwerkingsverantwoordelijke, het recht om zijn standpunt kenbaar te maken en het recht om het besluit aan te vechten. </a:t>
            </a:r>
          </a:p>
          <a:p>
            <a:r>
              <a:rPr lang="nl-NL" dirty="0"/>
              <a:t>4.De in lid 2 bedoelde besluiten worden niet gebaseerd op de in artikel 9, lid 1, bedoelde bijzondere categorieën van persoonsgegevens, tenzij artikel 9, lid 2, punt a) of g), van toepassing is en er passende maatregelen ter bescherming van de gerechtvaardigde belangen van de betrokkene zijn getroffen. </a:t>
            </a:r>
            <a:endParaRPr lang="en-US" dirty="0"/>
          </a:p>
        </p:txBody>
      </p:sp>
    </p:spTree>
    <p:extLst>
      <p:ext uri="{BB962C8B-B14F-4D97-AF65-F5344CB8AC3E}">
        <p14:creationId xmlns:p14="http://schemas.microsoft.com/office/powerpoint/2010/main" val="3594447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75918-41F4-4E3B-B6CD-801AC4E4A3FB}"/>
              </a:ext>
            </a:extLst>
          </p:cNvPr>
          <p:cNvSpPr>
            <a:spLocks noGrp="1"/>
          </p:cNvSpPr>
          <p:nvPr>
            <p:ph type="title"/>
          </p:nvPr>
        </p:nvSpPr>
        <p:spPr/>
        <p:txBody>
          <a:bodyPr/>
          <a:lstStyle/>
          <a:p>
            <a:r>
              <a:rPr lang="nl-NL" dirty="0"/>
              <a:t>Pauze</a:t>
            </a:r>
          </a:p>
        </p:txBody>
      </p:sp>
      <p:pic>
        <p:nvPicPr>
          <p:cNvPr id="5" name="Tijdelijke aanduiding voor inhoud 4">
            <a:extLst>
              <a:ext uri="{FF2B5EF4-FFF2-40B4-BE49-F238E27FC236}">
                <a16:creationId xmlns:a16="http://schemas.microsoft.com/office/drawing/2014/main" id="{192F5636-1370-41FE-A335-8BF5C5B16EE0}"/>
              </a:ext>
            </a:extLst>
          </p:cNvPr>
          <p:cNvPicPr>
            <a:picLocks noGrp="1" noChangeAspect="1"/>
          </p:cNvPicPr>
          <p:nvPr>
            <p:ph idx="1"/>
          </p:nvPr>
        </p:nvPicPr>
        <p:blipFill>
          <a:blip r:embed="rId2"/>
          <a:stretch>
            <a:fillRect/>
          </a:stretch>
        </p:blipFill>
        <p:spPr>
          <a:xfrm>
            <a:off x="3088746" y="2336800"/>
            <a:ext cx="4798484" cy="3598863"/>
          </a:xfrm>
        </p:spPr>
      </p:pic>
    </p:spTree>
    <p:extLst>
      <p:ext uri="{BB962C8B-B14F-4D97-AF65-F5344CB8AC3E}">
        <p14:creationId xmlns:p14="http://schemas.microsoft.com/office/powerpoint/2010/main" val="26169987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BBC914-4A00-4B8C-81BE-796E0E0A7BC4}"/>
              </a:ext>
            </a:extLst>
          </p:cNvPr>
          <p:cNvSpPr>
            <a:spLocks noGrp="1"/>
          </p:cNvSpPr>
          <p:nvPr>
            <p:ph type="title"/>
          </p:nvPr>
        </p:nvSpPr>
        <p:spPr/>
        <p:txBody>
          <a:bodyPr/>
          <a:lstStyle/>
          <a:p>
            <a:r>
              <a:rPr lang="nl-NL" dirty="0" err="1"/>
              <a:t>Moswa</a:t>
            </a:r>
            <a:endParaRPr lang="nl-NL" dirty="0"/>
          </a:p>
        </p:txBody>
      </p:sp>
      <p:sp>
        <p:nvSpPr>
          <p:cNvPr id="3" name="Tijdelijke aanduiding voor inhoud 2">
            <a:extLst>
              <a:ext uri="{FF2B5EF4-FFF2-40B4-BE49-F238E27FC236}">
                <a16:creationId xmlns:a16="http://schemas.microsoft.com/office/drawing/2014/main" id="{5CD570AA-5E6C-4DA1-9031-F7EA2D2995CA}"/>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532781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0843C6-40DC-4D55-B1F4-F6D8329A4896}"/>
              </a:ext>
            </a:extLst>
          </p:cNvPr>
          <p:cNvSpPr>
            <a:spLocks noGrp="1"/>
          </p:cNvSpPr>
          <p:nvPr>
            <p:ph type="title"/>
          </p:nvPr>
        </p:nvSpPr>
        <p:spPr/>
        <p:txBody>
          <a:bodyPr/>
          <a:lstStyle/>
          <a:p>
            <a:r>
              <a:rPr lang="nl-NL" dirty="0"/>
              <a:t>(1) Gegevens delen met de Verenigde Staten</a:t>
            </a:r>
          </a:p>
        </p:txBody>
      </p:sp>
      <p:sp>
        <p:nvSpPr>
          <p:cNvPr id="3" name="Tijdelijke aanduiding voor inhoud 2">
            <a:extLst>
              <a:ext uri="{FF2B5EF4-FFF2-40B4-BE49-F238E27FC236}">
                <a16:creationId xmlns:a16="http://schemas.microsoft.com/office/drawing/2014/main" id="{ED106425-C7C4-433C-AE44-019B70CEF9DF}"/>
              </a:ext>
            </a:extLst>
          </p:cNvPr>
          <p:cNvSpPr>
            <a:spLocks noGrp="1"/>
          </p:cNvSpPr>
          <p:nvPr>
            <p:ph idx="1"/>
          </p:nvPr>
        </p:nvSpPr>
        <p:spPr/>
        <p:txBody>
          <a:bodyPr>
            <a:normAutofit fontScale="47500" lnSpcReduction="20000"/>
          </a:bodyPr>
          <a:lstStyle/>
          <a:p>
            <a:r>
              <a:rPr lang="nl-NL" dirty="0"/>
              <a:t>Artikel 25 Beginselen</a:t>
            </a:r>
          </a:p>
          <a:p>
            <a:r>
              <a:rPr lang="nl-NL" dirty="0"/>
              <a:t>1. De </a:t>
            </a:r>
            <a:r>
              <a:rPr lang="nl-NL" dirty="0" err="1"/>
              <a:t>Lid-Staten</a:t>
            </a:r>
            <a:r>
              <a:rPr lang="nl-NL" dirty="0"/>
              <a:t> bepalen dat persoonsgegevens die aan een verwerking worden onderworpen of die bestemd zijn om na doorgifte te worden verwerkt, slechts naar een derde land mogen worden doorgegeven indien, onverminderd de naleving van de nationale bepalingen die zijn vastgesteld ter uitvoering van de andere bepalingen van deze richtlijn, dat land een passend beschermingsniveau waarborgt.</a:t>
            </a:r>
          </a:p>
          <a:p>
            <a:r>
              <a:rPr lang="nl-NL" dirty="0"/>
              <a:t>2. Het passend karakter van het door een derde land geboden beschermingsniveau wordt beoordeeld met inachtneming van alle omstandigheden die op de doorgifte van gegevens of op een categorie gegevensdoorgiften van invloed zijn; in het bijzonder wordt rekening gehouden met de aard van de gegevens, met het doeleinde en met de duur van de voorgenomen verwerking of verwerkingen, het land van herkomst en het land van eindbestemming, de algemene en </a:t>
            </a:r>
            <a:r>
              <a:rPr lang="nl-NL" dirty="0" err="1"/>
              <a:t>sectoriële</a:t>
            </a:r>
            <a:r>
              <a:rPr lang="nl-NL" dirty="0"/>
              <a:t> rechtsregels die in het betrokken derde land gelden, alsmede de beroepscodes en de veiligheidsmaatregelen die in die landen worden nageleefd.</a:t>
            </a:r>
          </a:p>
          <a:p>
            <a:r>
              <a:rPr lang="nl-NL" dirty="0"/>
              <a:t>3. De </a:t>
            </a:r>
            <a:r>
              <a:rPr lang="nl-NL" dirty="0" err="1"/>
              <a:t>Lid-Staten</a:t>
            </a:r>
            <a:r>
              <a:rPr lang="nl-NL" dirty="0"/>
              <a:t> en de Commissie brengen elkaar op de hoogte van de gevallen waarin, naar hun oordeel, een derde land geen waarborgen voor een passend beschermingsniveau in de zin van lid 2 biedt.</a:t>
            </a:r>
          </a:p>
          <a:p>
            <a:r>
              <a:rPr lang="nl-NL" dirty="0"/>
              <a:t>4. Wanneer de Commissie volgens de procedure van artikel 31, lid 2, constateert dat een derde land geen waarborgen voor een passend beschermingsniveau in de zin van lid 2 biedt, nemen de </a:t>
            </a:r>
            <a:r>
              <a:rPr lang="nl-NL" dirty="0" err="1"/>
              <a:t>Lid-Staten</a:t>
            </a:r>
            <a:r>
              <a:rPr lang="nl-NL" dirty="0"/>
              <a:t> de nodige maatregelen om doorgifte van gegevens van dezelfde aard naar het betrokken land te voorkomen.</a:t>
            </a:r>
          </a:p>
          <a:p>
            <a:r>
              <a:rPr lang="nl-NL" dirty="0"/>
              <a:t>5. De Commissie opent op het gepaste ogenblik onderhandelingen ter </a:t>
            </a:r>
            <a:r>
              <a:rPr lang="nl-NL" dirty="0" err="1"/>
              <a:t>verhelping</a:t>
            </a:r>
            <a:r>
              <a:rPr lang="nl-NL" dirty="0"/>
              <a:t> van de situatie die voortvloeit uit de in lid 4 bedoelde constatering.</a:t>
            </a:r>
          </a:p>
          <a:p>
            <a:r>
              <a:rPr lang="nl-NL" dirty="0"/>
              <a:t>6. De Commissie kan volgens de procedure van artikel 31, lid 2, constateren dat een derde land, op grond van zijn nationale wetgeving of zijn internationale verbintenissen, die het met name na de in lid 5 bedoelde onderhandelingen is aangegaan, waarborgen voor een passend beschermingsniveau in de zin van lid 2 biedt met het oog op de bescherming van de persoonlijke levenssfeer en de fundamentele vrijheden en rechten van personen.</a:t>
            </a:r>
          </a:p>
          <a:p>
            <a:r>
              <a:rPr lang="nl-NL" dirty="0"/>
              <a:t>De </a:t>
            </a:r>
            <a:r>
              <a:rPr lang="nl-NL" dirty="0" err="1"/>
              <a:t>Lid-Staten</a:t>
            </a:r>
            <a:r>
              <a:rPr lang="nl-NL" dirty="0"/>
              <a:t> nemen de nodige maatregelen om zich naar het besluit van de Commissie te voegen.</a:t>
            </a:r>
          </a:p>
        </p:txBody>
      </p:sp>
    </p:spTree>
    <p:extLst>
      <p:ext uri="{BB962C8B-B14F-4D97-AF65-F5344CB8AC3E}">
        <p14:creationId xmlns:p14="http://schemas.microsoft.com/office/powerpoint/2010/main" val="3095401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Gegevens delen met de Verenigde Staten</a:t>
            </a:r>
            <a:endParaRPr lang="en-US" dirty="0"/>
          </a:p>
        </p:txBody>
      </p:sp>
      <p:sp>
        <p:nvSpPr>
          <p:cNvPr id="3" name="Content Placeholder 2"/>
          <p:cNvSpPr>
            <a:spLocks noGrp="1"/>
          </p:cNvSpPr>
          <p:nvPr>
            <p:ph idx="1"/>
          </p:nvPr>
        </p:nvSpPr>
        <p:spPr/>
        <p:txBody>
          <a:bodyPr/>
          <a:lstStyle/>
          <a:p>
            <a:r>
              <a:rPr lang="nl-NL" b="1" dirty="0"/>
              <a:t>2000/520/EG: Beschikking van de Commissie van 26 juli 2000 overeenkomstig Richtlijn 95/46/EG van het Europees Parlement en de Raad, betreffende de gepastheid van de bescherming geboden door de </a:t>
            </a:r>
            <a:r>
              <a:rPr lang="nl-NL" b="1" dirty="0" err="1"/>
              <a:t>Veiligehavenbeginselen</a:t>
            </a:r>
            <a:r>
              <a:rPr lang="nl-NL" b="1" dirty="0"/>
              <a:t> voor de bescherming van de persoonlijke levenssfeer en de daarmee verband houdende Vaak gestelde vragen, die door het ministerie van Handel van de Verenigde Staten zijn gepubliceerd (Kennisgeving geschied onder nummer C(2000) 2441)</a:t>
            </a:r>
            <a:endParaRPr lang="en-US" dirty="0"/>
          </a:p>
        </p:txBody>
      </p:sp>
    </p:spTree>
    <p:extLst>
      <p:ext uri="{BB962C8B-B14F-4D97-AF65-F5344CB8AC3E}">
        <p14:creationId xmlns:p14="http://schemas.microsoft.com/office/powerpoint/2010/main" val="3632836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Gegevens delen met de Verenigde Staten</a:t>
            </a:r>
            <a:endParaRPr lang="en-US" dirty="0"/>
          </a:p>
        </p:txBody>
      </p:sp>
      <p:sp>
        <p:nvSpPr>
          <p:cNvPr id="3" name="Content Placeholder 2"/>
          <p:cNvSpPr>
            <a:spLocks noGrp="1"/>
          </p:cNvSpPr>
          <p:nvPr>
            <p:ph idx="1"/>
          </p:nvPr>
        </p:nvSpPr>
        <p:spPr>
          <a:xfrm>
            <a:off x="680321" y="2057400"/>
            <a:ext cx="9613861" cy="3878789"/>
          </a:xfrm>
        </p:spPr>
        <p:txBody>
          <a:bodyPr>
            <a:normAutofit fontScale="40000" lnSpcReduction="20000"/>
          </a:bodyPr>
          <a:lstStyle/>
          <a:p>
            <a:r>
              <a:rPr lang="nl-NL" dirty="0"/>
              <a:t>Arrest van het Hof (Grote kamer) van 6 oktober 2015  </a:t>
            </a:r>
            <a:r>
              <a:rPr lang="nl-NL" dirty="0" err="1"/>
              <a:t>Maximillian</a:t>
            </a:r>
            <a:r>
              <a:rPr lang="nl-NL" dirty="0"/>
              <a:t> </a:t>
            </a:r>
            <a:r>
              <a:rPr lang="nl-NL" dirty="0" err="1"/>
              <a:t>Schrems</a:t>
            </a:r>
            <a:r>
              <a:rPr lang="nl-NL" dirty="0"/>
              <a:t> tegen Data </a:t>
            </a:r>
            <a:r>
              <a:rPr lang="nl-NL" dirty="0" err="1"/>
              <a:t>Protection</a:t>
            </a:r>
            <a:r>
              <a:rPr lang="nl-NL" dirty="0"/>
              <a:t> </a:t>
            </a:r>
            <a:r>
              <a:rPr lang="nl-NL" dirty="0" err="1"/>
              <a:t>Commissioner</a:t>
            </a:r>
            <a:endParaRPr lang="nl-NL" dirty="0"/>
          </a:p>
          <a:p>
            <a:r>
              <a:rPr lang="nl-NL" dirty="0"/>
              <a:t>93      Niet beperkt tot het strikt noodzakelijke is dan ook een regeling die algemeen toestaat dat alle persoonsgegevens van alle personen van wie de gegevens vanuit de Unie naar de Verenigde Staten worden doorgegeven, worden bewaard, zonder dat enig onderscheid wordt gemaakt, enige beperking wordt gesteld of enige uitzondering wordt gemaakt op basis van het nagestreefde doel en zonder dat wordt voorzien in een objectief criterium ter begrenzing van de toegang van de bevoegde nationale autoriteiten tot de gegevens en het latere gebruik ervan voor specifieke doeleinden, die strikt beperkt zijn en als rechtvaardiging kunnen dienen voor de inmenging als gevolg van zowel de toegang tot als het gebruik van deze gegevens [zie in die zin, aangaande richtlijn 2006/24/EG van het Europees Parlement en de Raad van 15 maart 2006 betreffende de bewaring van gegevens die zijn gegenereerd of verwerkt in verband met het aanbieden van openbaar beschikbare </a:t>
            </a:r>
            <a:r>
              <a:rPr lang="nl-NL" dirty="0" err="1"/>
              <a:t>elektronischecommunicatiediensten</a:t>
            </a:r>
            <a:r>
              <a:rPr lang="nl-NL" dirty="0"/>
              <a:t> of van openbare communicatienetwerken en tot wijziging van richtlijn 2002/58/EG (PB L 105, blz. 54), arrest Digital </a:t>
            </a:r>
            <a:r>
              <a:rPr lang="nl-NL" dirty="0" err="1"/>
              <a:t>Rights</a:t>
            </a:r>
            <a:r>
              <a:rPr lang="nl-NL" dirty="0"/>
              <a:t> Ireland e.a., C‑293/12 en C‑594/12, EU:C:2014:238, punten 57‑61].</a:t>
            </a:r>
          </a:p>
          <a:p>
            <a:r>
              <a:rPr lang="nl-NL" dirty="0"/>
              <a:t>94      Meer bepaald moet een regeling op grond waarvan de autoriteiten veralgemeend toegang kunnen krijgen tot de inhoud van elektronische communicatie worden beschouwd als een aantasting van de wezenlijke inhoud van het grondrecht op eerbiediging van het privéleven zoals door artikel 7 van het Handvest gewaarborgd (zie in die zin arrest Digital </a:t>
            </a:r>
            <a:r>
              <a:rPr lang="nl-NL" dirty="0" err="1"/>
              <a:t>Rights</a:t>
            </a:r>
            <a:r>
              <a:rPr lang="nl-NL" dirty="0"/>
              <a:t> Ireland e.a., C‑293/12 en C‑594/12, EU:C:2014:238, punt 39). </a:t>
            </a:r>
          </a:p>
          <a:p>
            <a:r>
              <a:rPr lang="nl-NL" dirty="0"/>
              <a:t>95      Evenzeer eerbiedigt een regeling die niet in enige beroepsmogelijkheid voor de justitiabele voorziet om toegang tot de hem betreffende persoonsgegevens te verkrijgen, of rectificatie of verwijdering van die gegevens, de wezenlijke inhoud van het grondrecht op een effectieve voorziening in rechte zoals neergelegd in artikel 47 van het Handvest niet. Artikel 47, eerste alinea, van het Handvest schrijft immers voor dat eenieder wiens door het recht van de Unie gewaarborgde rechten en vrijheden zijn geschonden, recht heeft op een doeltreffende voorziening in rechte, met inachtneming van de in dit artikel gestelde voorwaarden. Dat effectieve rechterlijke toetsing bestaat om de naleving van de bepalingen van Unierecht te verzekeren, is inherent aan het bestaan van een rechtsstaat (zie in die zin arresten Les </a:t>
            </a:r>
            <a:r>
              <a:rPr lang="nl-NL" dirty="0" err="1"/>
              <a:t>Verts</a:t>
            </a:r>
            <a:r>
              <a:rPr lang="nl-NL" dirty="0"/>
              <a:t>/Parlement, 294/83, EU:C:1986:166, punt 23; Johnston, 222/84, EU:C:1986:206, punten 18 en 19; Heylens e.a., 222/86, EU:C:1987:442, punt 14, en UGT-Rioja e.a., C‑428/06–C‑434/06, EU:C:2008:488, punt 80).</a:t>
            </a:r>
          </a:p>
          <a:p>
            <a:r>
              <a:rPr lang="nl-NL" dirty="0"/>
              <a:t>96      Zoals in met name de punten 71, 73 en 74 van dit arrest is vastgesteld, is voor de vaststelling van een beschikking krachtens artikel 25, lid 6, van richtlijn 95/46 door de Commissie vereist dat naar behoren met redenen omkleed door deze instelling wordt vastgesteld dat het derde land in kwestie, op grond van zijn nationale wetgeving of zijn internationale verbintenissen, daadwerkelijk waarborgen biedt voor een niveau van bescherming van de grondrechten dat in grote lijnen overeenkomt met dat binnen de rechtsorde van de Unie, zoals dat met name blijkt uit de voorafgaande punten van dit arrest.</a:t>
            </a:r>
          </a:p>
          <a:p>
            <a:r>
              <a:rPr lang="nl-NL" dirty="0"/>
              <a:t>97      Er dient echter op te worden gewezen dat de Commissie in beschikking 2000/520 niet heeft vermeld dat de Verenigde Staten daadwerkelijk op grond van hun nationale wetgeving of hun internationale verbintenissen „waarborgen bieden” voor een passend beschermingsniveau.</a:t>
            </a:r>
          </a:p>
          <a:p>
            <a:r>
              <a:rPr lang="nl-NL" dirty="0"/>
              <a:t>98      Bijgevolg, en zonder dat de </a:t>
            </a:r>
            <a:r>
              <a:rPr lang="nl-NL" dirty="0" err="1"/>
              <a:t>veiligehavenbeginselen</a:t>
            </a:r>
            <a:r>
              <a:rPr lang="nl-NL" dirty="0"/>
              <a:t> op hun inhoud hoeven te worden onderzocht, moet de conclusie luiden dat artikel 1 van die beschikking niet de vereisten van artikel 25, lid 6, van richtlijn 95/46, gelezen in samenhang met het Handvest, in acht neemt, zodat dit ongeldig is.</a:t>
            </a:r>
          </a:p>
          <a:p>
            <a:endParaRPr lang="en-US" dirty="0"/>
          </a:p>
        </p:txBody>
      </p:sp>
    </p:spTree>
    <p:extLst>
      <p:ext uri="{BB962C8B-B14F-4D97-AF65-F5344CB8AC3E}">
        <p14:creationId xmlns:p14="http://schemas.microsoft.com/office/powerpoint/2010/main" val="940207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Gegevens delen met de Verenigde Staten</a:t>
            </a:r>
            <a:endParaRPr lang="en-US" dirty="0"/>
          </a:p>
        </p:txBody>
      </p:sp>
      <p:sp>
        <p:nvSpPr>
          <p:cNvPr id="3" name="Content Placeholder 2"/>
          <p:cNvSpPr>
            <a:spLocks noGrp="1"/>
          </p:cNvSpPr>
          <p:nvPr>
            <p:ph idx="1"/>
          </p:nvPr>
        </p:nvSpPr>
        <p:spPr/>
        <p:txBody>
          <a:bodyPr/>
          <a:lstStyle/>
          <a:p>
            <a:r>
              <a:rPr lang="en-US" dirty="0"/>
              <a:t> COMMISSION IMPLEMENTING DECISION of 12.7.2016 pursuant to Directive 95/46/EC of the European Parliament and of the Council on the adequacy of the protection provided by the EU-U.S. Privacy Shield </a:t>
            </a:r>
          </a:p>
        </p:txBody>
      </p:sp>
    </p:spTree>
    <p:extLst>
      <p:ext uri="{BB962C8B-B14F-4D97-AF65-F5344CB8AC3E}">
        <p14:creationId xmlns:p14="http://schemas.microsoft.com/office/powerpoint/2010/main" val="704687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Gegevens delen met de Verenigde Staten</a:t>
            </a:r>
            <a:endParaRPr lang="en-US" dirty="0"/>
          </a:p>
        </p:txBody>
      </p:sp>
      <p:sp>
        <p:nvSpPr>
          <p:cNvPr id="3" name="Content Placeholder 2"/>
          <p:cNvSpPr>
            <a:spLocks noGrp="1"/>
          </p:cNvSpPr>
          <p:nvPr>
            <p:ph idx="1"/>
          </p:nvPr>
        </p:nvSpPr>
        <p:spPr/>
        <p:txBody>
          <a:bodyPr>
            <a:normAutofit fontScale="85000" lnSpcReduction="20000"/>
          </a:bodyPr>
          <a:lstStyle/>
          <a:p>
            <a:r>
              <a:rPr lang="nl-NL" dirty="0" err="1"/>
              <a:t>Schrems</a:t>
            </a:r>
            <a:r>
              <a:rPr lang="nl-NL" dirty="0"/>
              <a:t> 2.0 </a:t>
            </a:r>
            <a:r>
              <a:rPr lang="nl-NL" dirty="0">
                <a:hlinkClick r:id="rId2"/>
              </a:rPr>
              <a:t>http://www.bailii.org/ie/cases/IEHC/2017/H545.html</a:t>
            </a:r>
            <a:r>
              <a:rPr lang="nl-NL" dirty="0"/>
              <a:t> </a:t>
            </a:r>
          </a:p>
          <a:p>
            <a:r>
              <a:rPr lang="en-US" i="1" dirty="0"/>
              <a:t>(1) Commission Decision 2001/497/EC of 15 June 2001 on standard contractual clauses for the transfer of personal data to third countries, under Directive 95/46/EC [2001] OJ L181/19;</a:t>
            </a:r>
            <a:r>
              <a:rPr lang="en-US" dirty="0"/>
              <a:t> </a:t>
            </a:r>
          </a:p>
          <a:p>
            <a:r>
              <a:rPr lang="en-US" i="1" dirty="0"/>
              <a:t>(2) Commission Decision 2004/915/EC of 27 December 2004 amending decision 2001/497/EC as regards the introduction of an alternative set of standard contractual clauses for the transfer of personal data to third countries (notified under document number C(2004)5271) [2004] OJ L385/74; and</a:t>
            </a:r>
            <a:r>
              <a:rPr lang="en-US" dirty="0"/>
              <a:t> </a:t>
            </a:r>
          </a:p>
          <a:p>
            <a:r>
              <a:rPr lang="en-US" i="1" dirty="0"/>
              <a:t>(3) Commission Decision 2010/87/EU of 5 February 2010 on standard contractual clauses for the transfer of personal data to processors established in third countries under Directive 95/46/EC of the European Parliament and of the Council (notified under document C (2010) 593) (Text with EEA relevance) [2010] OJ L39/5 (together the “SCC decisions”)</a:t>
            </a:r>
            <a:endParaRPr lang="en-US" dirty="0"/>
          </a:p>
          <a:p>
            <a:endParaRPr lang="en-US" dirty="0"/>
          </a:p>
        </p:txBody>
      </p:sp>
    </p:spTree>
    <p:extLst>
      <p:ext uri="{BB962C8B-B14F-4D97-AF65-F5344CB8AC3E}">
        <p14:creationId xmlns:p14="http://schemas.microsoft.com/office/powerpoint/2010/main" val="1284426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Gegevens delen met de Verenigde Staten</a:t>
            </a:r>
            <a:endParaRPr lang="en-US" dirty="0"/>
          </a:p>
        </p:txBody>
      </p:sp>
      <p:sp>
        <p:nvSpPr>
          <p:cNvPr id="3" name="Content Placeholder 2"/>
          <p:cNvSpPr>
            <a:spLocks noGrp="1"/>
          </p:cNvSpPr>
          <p:nvPr>
            <p:ph idx="1"/>
          </p:nvPr>
        </p:nvSpPr>
        <p:spPr/>
        <p:txBody>
          <a:bodyPr>
            <a:normAutofit fontScale="92500" lnSpcReduction="10000"/>
          </a:bodyPr>
          <a:lstStyle/>
          <a:p>
            <a:r>
              <a:rPr lang="nl-NL" dirty="0" err="1"/>
              <a:t>Schrems</a:t>
            </a:r>
            <a:r>
              <a:rPr lang="nl-NL" dirty="0"/>
              <a:t> 3.0 </a:t>
            </a:r>
          </a:p>
          <a:p>
            <a:r>
              <a:rPr lang="nl-NL" b="1" dirty="0"/>
              <a:t>Conclusie van AG Bobek: </a:t>
            </a:r>
            <a:r>
              <a:rPr lang="nl-NL" b="1" dirty="0" err="1"/>
              <a:t>Schrems</a:t>
            </a:r>
            <a:r>
              <a:rPr lang="nl-NL" b="1" dirty="0"/>
              <a:t> als consument en het ontbreken van een recht op collectieve actie</a:t>
            </a:r>
          </a:p>
          <a:p>
            <a:r>
              <a:rPr lang="nl-NL" dirty="0"/>
              <a:t>De conclusie van de AG in zaak C-498/16 van 14 november betreft een zaak waarin </a:t>
            </a:r>
            <a:r>
              <a:rPr lang="nl-NL" dirty="0" err="1"/>
              <a:t>Schrems</a:t>
            </a:r>
            <a:r>
              <a:rPr lang="nl-NL" dirty="0"/>
              <a:t> zich op zijn status als consument beroept teneinde rechtsvorderingen te kunnen instellen (tegen Facebook natuurlijk), namens zichzelf en namens anderen. Met enige goede wil kunnen we deze zaak (die alleen indirect over gegevensbescherming gaat) </a:t>
            </a:r>
            <a:r>
              <a:rPr lang="nl-NL" dirty="0" err="1"/>
              <a:t>Schrems</a:t>
            </a:r>
            <a:r>
              <a:rPr lang="nl-NL" dirty="0"/>
              <a:t> 3.0 noemen.</a:t>
            </a:r>
          </a:p>
          <a:p>
            <a:r>
              <a:rPr lang="nl-NL" dirty="0">
                <a:hlinkClick r:id="rId2"/>
              </a:rPr>
              <a:t>https://www.considerati.com/nl/publicaties/blog/saga-schrems-en-facebook-nieuwe-episode/</a:t>
            </a:r>
            <a:r>
              <a:rPr lang="nl-NL" dirty="0"/>
              <a:t> </a:t>
            </a:r>
          </a:p>
          <a:p>
            <a:endParaRPr lang="en-US" dirty="0"/>
          </a:p>
        </p:txBody>
      </p:sp>
    </p:spTree>
    <p:extLst>
      <p:ext uri="{BB962C8B-B14F-4D97-AF65-F5344CB8AC3E}">
        <p14:creationId xmlns:p14="http://schemas.microsoft.com/office/powerpoint/2010/main" val="4051602278"/>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TM04033917[[fn=Berlijn]]</Template>
  <TotalTime>536</TotalTime>
  <Words>2469</Words>
  <Application>Microsoft Office PowerPoint</Application>
  <PresentationFormat>Breedbeeld</PresentationFormat>
  <Paragraphs>171</Paragraphs>
  <Slides>36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36</vt:i4>
      </vt:variant>
    </vt:vector>
  </HeadingPairs>
  <TitlesOfParts>
    <vt:vector size="40" baseType="lpstr">
      <vt:lpstr>Arial</vt:lpstr>
      <vt:lpstr>Calibri</vt:lpstr>
      <vt:lpstr>Trebuchet MS</vt:lpstr>
      <vt:lpstr>Berlijn</vt:lpstr>
      <vt:lpstr>Rechten</vt:lpstr>
      <vt:lpstr>Overzicht vier weken</vt:lpstr>
      <vt:lpstr>Overzicht eerste uur</vt:lpstr>
      <vt:lpstr>(1) Gegevens delen met de Verenigde Staten</vt:lpstr>
      <vt:lpstr>(1) Gegevens delen met de Verenigde Staten</vt:lpstr>
      <vt:lpstr>(1) Gegevens delen met de Verenigde Staten</vt:lpstr>
      <vt:lpstr>(1) Gegevens delen met de Verenigde Staten</vt:lpstr>
      <vt:lpstr>(1) Gegevens delen met de Verenigde Staten</vt:lpstr>
      <vt:lpstr>(1) Gegevens delen met de Verenigde Staten</vt:lpstr>
      <vt:lpstr>(1) Gegevens delen met de Verenigde Staten</vt:lpstr>
      <vt:lpstr>(1) Gegevens delen met de Verenigde Staten</vt:lpstr>
      <vt:lpstr>(1) Gegevens delen met de Verenigde Staten</vt:lpstr>
      <vt:lpstr>(2) Herhaling</vt:lpstr>
      <vt:lpstr>(2) Herhaling</vt:lpstr>
      <vt:lpstr>(2) Herhaling</vt:lpstr>
      <vt:lpstr>(2) Herhaling</vt:lpstr>
      <vt:lpstr>(2) Herhaling</vt:lpstr>
      <vt:lpstr>(2) Herhaling</vt:lpstr>
      <vt:lpstr>(3) Algemene uitgangspunten</vt:lpstr>
      <vt:lpstr>(3) Algemene uitgangspunten</vt:lpstr>
      <vt:lpstr>(3) Algemene uitgangspunten</vt:lpstr>
      <vt:lpstr>(3) Algemene uitgangspunten</vt:lpstr>
      <vt:lpstr>(4) Recht op informatie</vt:lpstr>
      <vt:lpstr>(6) Recht op meenemen data</vt:lpstr>
      <vt:lpstr>(7) Recht op rectificatie</vt:lpstr>
      <vt:lpstr>(7) Recht op rectificatie</vt:lpstr>
      <vt:lpstr>Pauze</vt:lpstr>
      <vt:lpstr>Overzicht tweede uur</vt:lpstr>
      <vt:lpstr>(1) Recht op bezwaar</vt:lpstr>
      <vt:lpstr>(1) Recht op bezwaar</vt:lpstr>
      <vt:lpstr>(2) Recht op beperking</vt:lpstr>
      <vt:lpstr>(2) Recht op beperking</vt:lpstr>
      <vt:lpstr>(4) Recht om niet geprofileerd te worden</vt:lpstr>
      <vt:lpstr>(4) Recht om niet geprofileerd te worden</vt:lpstr>
      <vt:lpstr>Pauze</vt:lpstr>
      <vt:lpstr>Moswa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AVG en aanpalende wetgeving</dc:title>
  <dc:creator>Computer</dc:creator>
  <cp:lastModifiedBy>Computer</cp:lastModifiedBy>
  <cp:revision>90</cp:revision>
  <dcterms:created xsi:type="dcterms:W3CDTF">2018-01-07T16:09:04Z</dcterms:created>
  <dcterms:modified xsi:type="dcterms:W3CDTF">2018-02-21T11:23:10Z</dcterms:modified>
</cp:coreProperties>
</file>