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60" r:id="rId4"/>
    <p:sldId id="258" r:id="rId5"/>
    <p:sldId id="261" r:id="rId6"/>
    <p:sldId id="265" r:id="rId7"/>
    <p:sldId id="262" r:id="rId8"/>
    <p:sldId id="264" r:id="rId9"/>
    <p:sldId id="266" r:id="rId10"/>
    <p:sldId id="263"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4660"/>
  </p:normalViewPr>
  <p:slideViewPr>
    <p:cSldViewPr>
      <p:cViewPr varScale="1">
        <p:scale>
          <a:sx n="103" d="100"/>
          <a:sy n="103" d="100"/>
        </p:scale>
        <p:origin x="-21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3C0D05-56C0-496F-BBA6-FD5D350CFB44}" type="datetimeFigureOut">
              <a:rPr lang="en-US" smtClean="0"/>
              <a:t>9/25/2014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10AFC-A32B-495E-B1D5-11850EA12AC8}" type="slidenum">
              <a:rPr lang="en-US" smtClean="0"/>
              <a:t>‹#›</a:t>
            </a:fld>
            <a:endParaRPr lang="en-US"/>
          </a:p>
        </p:txBody>
      </p:sp>
    </p:spTree>
    <p:extLst>
      <p:ext uri="{BB962C8B-B14F-4D97-AF65-F5344CB8AC3E}">
        <p14:creationId xmlns:p14="http://schemas.microsoft.com/office/powerpoint/2010/main" val="2803427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3C0D05-56C0-496F-BBA6-FD5D350CFB44}" type="datetimeFigureOut">
              <a:rPr lang="en-US" smtClean="0"/>
              <a:t>9/25/2014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10AFC-A32B-495E-B1D5-11850EA12AC8}" type="slidenum">
              <a:rPr lang="en-US" smtClean="0"/>
              <a:t>‹#›</a:t>
            </a:fld>
            <a:endParaRPr lang="en-US"/>
          </a:p>
        </p:txBody>
      </p:sp>
    </p:spTree>
    <p:extLst>
      <p:ext uri="{BB962C8B-B14F-4D97-AF65-F5344CB8AC3E}">
        <p14:creationId xmlns:p14="http://schemas.microsoft.com/office/powerpoint/2010/main" val="2723345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3C0D05-56C0-496F-BBA6-FD5D350CFB44}" type="datetimeFigureOut">
              <a:rPr lang="en-US" smtClean="0"/>
              <a:t>9/25/2014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10AFC-A32B-495E-B1D5-11850EA12AC8}" type="slidenum">
              <a:rPr lang="en-US" smtClean="0"/>
              <a:t>‹#›</a:t>
            </a:fld>
            <a:endParaRPr lang="en-US"/>
          </a:p>
        </p:txBody>
      </p:sp>
    </p:spTree>
    <p:extLst>
      <p:ext uri="{BB962C8B-B14F-4D97-AF65-F5344CB8AC3E}">
        <p14:creationId xmlns:p14="http://schemas.microsoft.com/office/powerpoint/2010/main" val="3150233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3C0D05-56C0-496F-BBA6-FD5D350CFB44}" type="datetimeFigureOut">
              <a:rPr lang="en-US" smtClean="0"/>
              <a:t>9/25/2014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10AFC-A32B-495E-B1D5-11850EA12AC8}" type="slidenum">
              <a:rPr lang="en-US" smtClean="0"/>
              <a:t>‹#›</a:t>
            </a:fld>
            <a:endParaRPr lang="en-US"/>
          </a:p>
        </p:txBody>
      </p:sp>
    </p:spTree>
    <p:extLst>
      <p:ext uri="{BB962C8B-B14F-4D97-AF65-F5344CB8AC3E}">
        <p14:creationId xmlns:p14="http://schemas.microsoft.com/office/powerpoint/2010/main" val="1684003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3C0D05-56C0-496F-BBA6-FD5D350CFB44}" type="datetimeFigureOut">
              <a:rPr lang="en-US" smtClean="0"/>
              <a:t>9/25/2014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10AFC-A32B-495E-B1D5-11850EA12AC8}" type="slidenum">
              <a:rPr lang="en-US" smtClean="0"/>
              <a:t>‹#›</a:t>
            </a:fld>
            <a:endParaRPr lang="en-US"/>
          </a:p>
        </p:txBody>
      </p:sp>
    </p:spTree>
    <p:extLst>
      <p:ext uri="{BB962C8B-B14F-4D97-AF65-F5344CB8AC3E}">
        <p14:creationId xmlns:p14="http://schemas.microsoft.com/office/powerpoint/2010/main" val="2190138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3C0D05-56C0-496F-BBA6-FD5D350CFB44}" type="datetimeFigureOut">
              <a:rPr lang="en-US" smtClean="0"/>
              <a:t>9/25/2014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A10AFC-A32B-495E-B1D5-11850EA12AC8}" type="slidenum">
              <a:rPr lang="en-US" smtClean="0"/>
              <a:t>‹#›</a:t>
            </a:fld>
            <a:endParaRPr lang="en-US"/>
          </a:p>
        </p:txBody>
      </p:sp>
    </p:spTree>
    <p:extLst>
      <p:ext uri="{BB962C8B-B14F-4D97-AF65-F5344CB8AC3E}">
        <p14:creationId xmlns:p14="http://schemas.microsoft.com/office/powerpoint/2010/main" val="3064780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3C0D05-56C0-496F-BBA6-FD5D350CFB44}" type="datetimeFigureOut">
              <a:rPr lang="en-US" smtClean="0"/>
              <a:t>9/25/2014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A10AFC-A32B-495E-B1D5-11850EA12AC8}" type="slidenum">
              <a:rPr lang="en-US" smtClean="0"/>
              <a:t>‹#›</a:t>
            </a:fld>
            <a:endParaRPr lang="en-US"/>
          </a:p>
        </p:txBody>
      </p:sp>
    </p:spTree>
    <p:extLst>
      <p:ext uri="{BB962C8B-B14F-4D97-AF65-F5344CB8AC3E}">
        <p14:creationId xmlns:p14="http://schemas.microsoft.com/office/powerpoint/2010/main" val="2107758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3C0D05-56C0-496F-BBA6-FD5D350CFB44}" type="datetimeFigureOut">
              <a:rPr lang="en-US" smtClean="0"/>
              <a:t>9/25/2014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A10AFC-A32B-495E-B1D5-11850EA12AC8}" type="slidenum">
              <a:rPr lang="en-US" smtClean="0"/>
              <a:t>‹#›</a:t>
            </a:fld>
            <a:endParaRPr lang="en-US"/>
          </a:p>
        </p:txBody>
      </p:sp>
    </p:spTree>
    <p:extLst>
      <p:ext uri="{BB962C8B-B14F-4D97-AF65-F5344CB8AC3E}">
        <p14:creationId xmlns:p14="http://schemas.microsoft.com/office/powerpoint/2010/main" val="3443996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3C0D05-56C0-496F-BBA6-FD5D350CFB44}" type="datetimeFigureOut">
              <a:rPr lang="en-US" smtClean="0"/>
              <a:t>9/25/2014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A10AFC-A32B-495E-B1D5-11850EA12AC8}" type="slidenum">
              <a:rPr lang="en-US" smtClean="0"/>
              <a:t>‹#›</a:t>
            </a:fld>
            <a:endParaRPr lang="en-US"/>
          </a:p>
        </p:txBody>
      </p:sp>
    </p:spTree>
    <p:extLst>
      <p:ext uri="{BB962C8B-B14F-4D97-AF65-F5344CB8AC3E}">
        <p14:creationId xmlns:p14="http://schemas.microsoft.com/office/powerpoint/2010/main" val="569778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3C0D05-56C0-496F-BBA6-FD5D350CFB44}" type="datetimeFigureOut">
              <a:rPr lang="en-US" smtClean="0"/>
              <a:t>9/25/2014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A10AFC-A32B-495E-B1D5-11850EA12AC8}" type="slidenum">
              <a:rPr lang="en-US" smtClean="0"/>
              <a:t>‹#›</a:t>
            </a:fld>
            <a:endParaRPr lang="en-US"/>
          </a:p>
        </p:txBody>
      </p:sp>
    </p:spTree>
    <p:extLst>
      <p:ext uri="{BB962C8B-B14F-4D97-AF65-F5344CB8AC3E}">
        <p14:creationId xmlns:p14="http://schemas.microsoft.com/office/powerpoint/2010/main" val="2770145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3C0D05-56C0-496F-BBA6-FD5D350CFB44}" type="datetimeFigureOut">
              <a:rPr lang="en-US" smtClean="0"/>
              <a:t>9/25/2014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A10AFC-A32B-495E-B1D5-11850EA12AC8}" type="slidenum">
              <a:rPr lang="en-US" smtClean="0"/>
              <a:t>‹#›</a:t>
            </a:fld>
            <a:endParaRPr lang="en-US"/>
          </a:p>
        </p:txBody>
      </p:sp>
    </p:spTree>
    <p:extLst>
      <p:ext uri="{BB962C8B-B14F-4D97-AF65-F5344CB8AC3E}">
        <p14:creationId xmlns:p14="http://schemas.microsoft.com/office/powerpoint/2010/main" val="81786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3C0D05-56C0-496F-BBA6-FD5D350CFB44}" type="datetimeFigureOut">
              <a:rPr lang="en-US" smtClean="0"/>
              <a:t>9/25/2014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A10AFC-A32B-495E-B1D5-11850EA12AC8}" type="slidenum">
              <a:rPr lang="en-US" smtClean="0"/>
              <a:t>‹#›</a:t>
            </a:fld>
            <a:endParaRPr lang="en-US"/>
          </a:p>
        </p:txBody>
      </p:sp>
    </p:spTree>
    <p:extLst>
      <p:ext uri="{BB962C8B-B14F-4D97-AF65-F5344CB8AC3E}">
        <p14:creationId xmlns:p14="http://schemas.microsoft.com/office/powerpoint/2010/main" val="3614233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smtClean="0"/>
              <a:t>Recht om vergeten te worden</a:t>
            </a:r>
            <a:endParaRPr lang="en-US" dirty="0"/>
          </a:p>
        </p:txBody>
      </p:sp>
      <p:sp>
        <p:nvSpPr>
          <p:cNvPr id="3" name="Subtitle 2"/>
          <p:cNvSpPr>
            <a:spLocks noGrp="1"/>
          </p:cNvSpPr>
          <p:nvPr>
            <p:ph type="subTitle" idx="1"/>
          </p:nvPr>
        </p:nvSpPr>
        <p:spPr/>
        <p:txBody>
          <a:bodyPr/>
          <a:lstStyle/>
          <a:p>
            <a:r>
              <a:rPr lang="nl-NL" dirty="0" smtClean="0"/>
              <a:t>Bart van der Sloot</a:t>
            </a:r>
            <a:endParaRPr lang="en-US" dirty="0" smtClean="0"/>
          </a:p>
          <a:p>
            <a:r>
              <a:rPr lang="nl-NL" dirty="0" smtClean="0"/>
              <a:t>Instituut voor Informatierecht</a:t>
            </a:r>
          </a:p>
          <a:p>
            <a:r>
              <a:rPr lang="nl-NL" dirty="0" smtClean="0"/>
              <a:t>Universiteit van Amsterdam</a:t>
            </a:r>
          </a:p>
        </p:txBody>
      </p:sp>
    </p:spTree>
    <p:extLst>
      <p:ext uri="{BB962C8B-B14F-4D97-AF65-F5344CB8AC3E}">
        <p14:creationId xmlns:p14="http://schemas.microsoft.com/office/powerpoint/2010/main" val="172000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Algemene Verordening Gegevensbescherming </a:t>
            </a:r>
            <a:endParaRPr lang="en-US" dirty="0"/>
          </a:p>
        </p:txBody>
      </p:sp>
      <p:sp>
        <p:nvSpPr>
          <p:cNvPr id="3" name="Content Placeholder 2"/>
          <p:cNvSpPr>
            <a:spLocks noGrp="1"/>
          </p:cNvSpPr>
          <p:nvPr>
            <p:ph idx="1"/>
          </p:nvPr>
        </p:nvSpPr>
        <p:spPr/>
        <p:txBody>
          <a:bodyPr/>
          <a:lstStyle/>
          <a:p>
            <a:r>
              <a:rPr lang="nl-NL" dirty="0" smtClean="0"/>
              <a:t>1. Plichten van de verwerker uitgebreid</a:t>
            </a:r>
          </a:p>
          <a:p>
            <a:endParaRPr lang="nl-NL" dirty="0"/>
          </a:p>
          <a:p>
            <a:endParaRPr lang="nl-NL" dirty="0" smtClean="0"/>
          </a:p>
          <a:p>
            <a:r>
              <a:rPr lang="nl-NL" dirty="0" smtClean="0"/>
              <a:t>2. Rechten van het data subject uitgebreid</a:t>
            </a:r>
          </a:p>
          <a:p>
            <a:endParaRPr lang="nl-NL" dirty="0"/>
          </a:p>
          <a:p>
            <a:endParaRPr lang="nl-NL" dirty="0" smtClean="0"/>
          </a:p>
          <a:p>
            <a:r>
              <a:rPr lang="nl-NL" dirty="0" smtClean="0"/>
              <a:t>3. Handhaving uitgebreid + geharmoniseerd</a:t>
            </a:r>
            <a:endParaRPr lang="en-US" dirty="0"/>
          </a:p>
        </p:txBody>
      </p:sp>
    </p:spTree>
    <p:extLst>
      <p:ext uri="{BB962C8B-B14F-4D97-AF65-F5344CB8AC3E}">
        <p14:creationId xmlns:p14="http://schemas.microsoft.com/office/powerpoint/2010/main" val="40164367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1143000"/>
          </a:xfrm>
        </p:spPr>
        <p:txBody>
          <a:bodyPr>
            <a:noAutofit/>
          </a:bodyPr>
          <a:lstStyle/>
          <a:p>
            <a:r>
              <a:rPr lang="en-US" sz="3200" dirty="0" smtClean="0"/>
              <a:t>Leaked proposal - Article 15  </a:t>
            </a:r>
            <a:br>
              <a:rPr lang="en-US" sz="3200" dirty="0" smtClean="0"/>
            </a:br>
            <a:r>
              <a:rPr lang="en-US" sz="3200" dirty="0" smtClean="0"/>
              <a:t>Right to be forgotten and to erasure </a:t>
            </a:r>
            <a:endParaRPr lang="en-US" sz="3200" dirty="0"/>
          </a:p>
        </p:txBody>
      </p:sp>
      <p:sp>
        <p:nvSpPr>
          <p:cNvPr id="3" name="Content Placeholder 2"/>
          <p:cNvSpPr>
            <a:spLocks noGrp="1"/>
          </p:cNvSpPr>
          <p:nvPr>
            <p:ph idx="1"/>
          </p:nvPr>
        </p:nvSpPr>
        <p:spPr>
          <a:xfrm>
            <a:off x="107504" y="1196752"/>
            <a:ext cx="8928992" cy="5472608"/>
          </a:xfrm>
        </p:spPr>
        <p:txBody>
          <a:bodyPr>
            <a:normAutofit fontScale="32500" lnSpcReduction="20000"/>
          </a:bodyPr>
          <a:lstStyle/>
          <a:p>
            <a:pPr marL="0" indent="0">
              <a:buNone/>
            </a:pPr>
            <a:r>
              <a:rPr lang="en-US" dirty="0" smtClean="0"/>
              <a:t>1</a:t>
            </a:r>
            <a:r>
              <a:rPr lang="en-US" dirty="0"/>
              <a:t>. The data subject shall have the right to obtain from the controller the erasure of personal data relating to them and the abstention from further dissemination of such data where:</a:t>
            </a:r>
          </a:p>
          <a:p>
            <a:pPr marL="0" indent="0">
              <a:buNone/>
            </a:pPr>
            <a:r>
              <a:rPr lang="en-US" dirty="0"/>
              <a:t>(a) the data are no longer necessary in relation to the purposes for which the data are collected or otherwise processed; or</a:t>
            </a:r>
          </a:p>
          <a:p>
            <a:pPr marL="0" indent="0">
              <a:buNone/>
            </a:pPr>
            <a:r>
              <a:rPr lang="en-US" dirty="0"/>
              <a:t>(b) the data subject withdraws consent on which the processing is based according to Article 5(1)(a), or when the storage period consented to has expired; or</a:t>
            </a:r>
          </a:p>
          <a:p>
            <a:pPr marL="0" indent="0">
              <a:buNone/>
            </a:pPr>
            <a:r>
              <a:rPr lang="en-US" dirty="0"/>
              <a:t>(c) the data subject objects to the processing of personal data pursuant to Article 17; or</a:t>
            </a:r>
          </a:p>
          <a:p>
            <a:pPr marL="0" indent="0">
              <a:buNone/>
            </a:pPr>
            <a:r>
              <a:rPr lang="en-US" dirty="0"/>
              <a:t>(d) their processing otherwise does not comply with this Regulation.</a:t>
            </a:r>
          </a:p>
          <a:p>
            <a:pPr marL="0" indent="0">
              <a:buNone/>
            </a:pPr>
            <a:r>
              <a:rPr lang="en-US" dirty="0"/>
              <a:t>This right shall apply especially in relation to personal data which are made available by the data subject while he or she was a child.</a:t>
            </a:r>
          </a:p>
          <a:p>
            <a:pPr marL="0" indent="0">
              <a:buNone/>
            </a:pPr>
            <a:endParaRPr lang="en-US" sz="1200" dirty="0" smtClean="0"/>
          </a:p>
          <a:p>
            <a:pPr marL="0" indent="0">
              <a:buNone/>
            </a:pPr>
            <a:r>
              <a:rPr lang="en-US" dirty="0" smtClean="0"/>
              <a:t>2</a:t>
            </a:r>
            <a:r>
              <a:rPr lang="en-US" dirty="0"/>
              <a:t>. Where the controller referred to in paragraph 1 has made the data public, it shall in particular ensure the erasure of any public Internet link to, copy of, or replication of the personal data relating to the data subject contained in any publicly available communication service which allows or facilitates the search of or access to this personal </a:t>
            </a:r>
            <a:r>
              <a:rPr lang="en-US" dirty="0" smtClean="0"/>
              <a:t>data.</a:t>
            </a:r>
          </a:p>
          <a:p>
            <a:pPr marL="0" indent="0">
              <a:buNone/>
            </a:pPr>
            <a:endParaRPr lang="en-US" sz="1500" dirty="0"/>
          </a:p>
          <a:p>
            <a:pPr marL="0" indent="0">
              <a:buNone/>
            </a:pPr>
            <a:r>
              <a:rPr lang="en-US" dirty="0" smtClean="0"/>
              <a:t>3</a:t>
            </a:r>
            <a:r>
              <a:rPr lang="en-US" dirty="0"/>
              <a:t>. The controller shall carry out the erasure without delay, except to the extent that the retention of the personal data is necessary:</a:t>
            </a:r>
          </a:p>
          <a:p>
            <a:pPr marL="0" indent="0">
              <a:buNone/>
            </a:pPr>
            <a:r>
              <a:rPr lang="en-US" dirty="0"/>
              <a:t>(a) for exercising the right of freedom of expression in accordance with Article 79; or</a:t>
            </a:r>
          </a:p>
          <a:p>
            <a:pPr marL="0" indent="0">
              <a:buNone/>
            </a:pPr>
            <a:r>
              <a:rPr lang="en-US" dirty="0"/>
              <a:t>(b) for historical, statistical and scientific research purposes in accordance with Article 83; or</a:t>
            </a:r>
          </a:p>
          <a:p>
            <a:pPr marL="0" indent="0">
              <a:buNone/>
            </a:pPr>
            <a:r>
              <a:rPr lang="en-US" dirty="0"/>
              <a:t>(c) for compliance with a legal obligation to retain the data by Union or Member State law to which the controller is subject; this law shall meet an objective of public interest, respect the essence of the right to the protection of personal data and be proportionate to the legitimate aim pursued; or</a:t>
            </a:r>
          </a:p>
          <a:p>
            <a:pPr marL="0" indent="0">
              <a:buNone/>
            </a:pPr>
            <a:r>
              <a:rPr lang="en-US" dirty="0"/>
              <a:t>(d) in the cases referred to in paragraph 4.</a:t>
            </a:r>
          </a:p>
          <a:p>
            <a:pPr marL="0" indent="0">
              <a:buNone/>
            </a:pPr>
            <a:r>
              <a:rPr lang="en-US" dirty="0"/>
              <a:t> </a:t>
            </a:r>
          </a:p>
          <a:p>
            <a:pPr marL="0" indent="0">
              <a:buNone/>
            </a:pPr>
            <a:r>
              <a:rPr lang="en-US" dirty="0"/>
              <a:t>4. Instead of erasure, the controller shall restrict processing of personal data where:</a:t>
            </a:r>
          </a:p>
          <a:p>
            <a:pPr marL="0" indent="0">
              <a:buNone/>
            </a:pPr>
            <a:r>
              <a:rPr lang="en-US" dirty="0"/>
              <a:t>(a) their accuracy is contested by the data subject, for a period enabling the controller to verify the accuracy of the data;</a:t>
            </a:r>
          </a:p>
          <a:p>
            <a:pPr marL="0" indent="0">
              <a:buNone/>
            </a:pPr>
            <a:r>
              <a:rPr lang="en-US" dirty="0"/>
              <a:t> (b) the controller no longer needs them for the accomplishment of its task but they have to be maintained for purposes of proof; </a:t>
            </a:r>
          </a:p>
          <a:p>
            <a:pPr marL="0" indent="0">
              <a:buNone/>
            </a:pPr>
            <a:r>
              <a:rPr lang="en-US" dirty="0"/>
              <a:t>(c) the processing is unlawful and the data subject opposes their erasure and requests the restriction of their use instead;</a:t>
            </a:r>
          </a:p>
          <a:p>
            <a:pPr marL="0" indent="0">
              <a:buNone/>
            </a:pPr>
            <a:r>
              <a:rPr lang="en-US" dirty="0"/>
              <a:t>(d) the data subject requests to transmit the personal data into another automated processing system in accordance with Article 16(2</a:t>
            </a:r>
            <a:r>
              <a:rPr lang="en-US" dirty="0" smtClean="0"/>
              <a:t>).</a:t>
            </a:r>
          </a:p>
          <a:p>
            <a:pPr marL="0" indent="0">
              <a:buNone/>
            </a:pPr>
            <a:endParaRPr lang="en-US" sz="1500" dirty="0"/>
          </a:p>
          <a:p>
            <a:pPr marL="0" indent="0">
              <a:buNone/>
            </a:pPr>
            <a:r>
              <a:rPr lang="en-US" dirty="0" smtClean="0"/>
              <a:t>5</a:t>
            </a:r>
            <a:r>
              <a:rPr lang="en-US" dirty="0"/>
              <a:t>. Personal data referred to in paragraph 4 may, with the exception of storage, only be processed for purposes of proof, or with the data subject's consent, or for the protection of the rights of another natural or legal person or for an objective of public </a:t>
            </a:r>
            <a:r>
              <a:rPr lang="en-US" dirty="0" smtClean="0"/>
              <a:t>interest.</a:t>
            </a:r>
          </a:p>
          <a:p>
            <a:pPr marL="0" indent="0">
              <a:buNone/>
            </a:pPr>
            <a:endParaRPr lang="en-US" sz="1200" dirty="0"/>
          </a:p>
          <a:p>
            <a:pPr marL="0" indent="0">
              <a:buNone/>
            </a:pPr>
            <a:r>
              <a:rPr lang="en-US" dirty="0" smtClean="0"/>
              <a:t>6</a:t>
            </a:r>
            <a:r>
              <a:rPr lang="en-US" dirty="0"/>
              <a:t>. Where processing of personal data is restricted pursuant to paragraph 4, the controller shall inform the data subject before lifting the restriction on processing. </a:t>
            </a:r>
            <a:endParaRPr lang="en-US" dirty="0" smtClean="0"/>
          </a:p>
          <a:p>
            <a:pPr marL="0" indent="0">
              <a:buNone/>
            </a:pPr>
            <a:endParaRPr lang="en-US" sz="2400" dirty="0"/>
          </a:p>
          <a:p>
            <a:pPr marL="0" indent="0">
              <a:buNone/>
            </a:pPr>
            <a:r>
              <a:rPr lang="en-US" dirty="0" smtClean="0"/>
              <a:t>7</a:t>
            </a:r>
            <a:r>
              <a:rPr lang="en-US" dirty="0"/>
              <a:t>. The controller shall implement mechanisms to ensure that the time limits established for the erasure of personal data and for a periodic review of the need for the storage of the data are </a:t>
            </a:r>
            <a:r>
              <a:rPr lang="en-US" dirty="0" smtClean="0"/>
              <a:t>observed.</a:t>
            </a:r>
          </a:p>
          <a:p>
            <a:pPr marL="0" indent="0">
              <a:buNone/>
            </a:pPr>
            <a:endParaRPr lang="en-US" sz="1200" dirty="0"/>
          </a:p>
          <a:p>
            <a:pPr marL="0" indent="0">
              <a:buNone/>
            </a:pPr>
            <a:r>
              <a:rPr lang="en-US" dirty="0" smtClean="0"/>
              <a:t>8</a:t>
            </a:r>
            <a:r>
              <a:rPr lang="en-US" dirty="0"/>
              <a:t>. Where the erasure is carried out, the controller shall not otherwise process such personal data.</a:t>
            </a:r>
          </a:p>
          <a:p>
            <a:pPr marL="0" indent="0">
              <a:buNone/>
            </a:pPr>
            <a:endParaRPr lang="en-US" sz="1200" dirty="0" smtClean="0"/>
          </a:p>
          <a:p>
            <a:pPr marL="0" indent="0">
              <a:buNone/>
            </a:pPr>
            <a:r>
              <a:rPr lang="en-US" dirty="0" smtClean="0"/>
              <a:t>9</a:t>
            </a:r>
            <a:r>
              <a:rPr lang="en-US" dirty="0"/>
              <a:t>. The Commission shall be empowered to adopt delegated acts in accordance with Article 86 for the purpose of further specifying:</a:t>
            </a:r>
          </a:p>
          <a:p>
            <a:pPr marL="0" indent="0">
              <a:buNone/>
            </a:pPr>
            <a:r>
              <a:rPr lang="en-US" dirty="0"/>
              <a:t>(a) the criteria and requirements for the application of paragraph 1 for specific sectors and in specific data processing situations;</a:t>
            </a:r>
          </a:p>
          <a:p>
            <a:pPr marL="0" indent="0">
              <a:buNone/>
            </a:pPr>
            <a:r>
              <a:rPr lang="en-US" dirty="0"/>
              <a:t>(b) the criteria for deleting public Internet links, copies or replications of personal data from publicly available communication service as referred to in paragraph 2;</a:t>
            </a:r>
          </a:p>
          <a:p>
            <a:pPr marL="0" indent="0">
              <a:buNone/>
            </a:pPr>
            <a:r>
              <a:rPr lang="en-US" dirty="0"/>
              <a:t>(c) the criteria and conditions as regards personal data identified for the purpose of restricting its processing as referred to in paragraph 4.</a:t>
            </a:r>
          </a:p>
          <a:p>
            <a:endParaRPr lang="en-US" dirty="0"/>
          </a:p>
        </p:txBody>
      </p:sp>
    </p:spTree>
    <p:extLst>
      <p:ext uri="{BB962C8B-B14F-4D97-AF65-F5344CB8AC3E}">
        <p14:creationId xmlns:p14="http://schemas.microsoft.com/office/powerpoint/2010/main" val="5452022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0503"/>
            <a:ext cx="8229600" cy="1143000"/>
          </a:xfrm>
        </p:spPr>
        <p:txBody>
          <a:bodyPr>
            <a:noAutofit/>
          </a:bodyPr>
          <a:lstStyle/>
          <a:p>
            <a:r>
              <a:rPr lang="en-US" sz="3200" dirty="0"/>
              <a:t>Commission </a:t>
            </a:r>
            <a:r>
              <a:rPr lang="en-US" sz="3200" dirty="0" smtClean="0"/>
              <a:t>Proposal</a:t>
            </a:r>
            <a:r>
              <a:rPr lang="nl-NL" sz="3200" dirty="0" smtClean="0"/>
              <a:t>: </a:t>
            </a:r>
            <a:r>
              <a:rPr lang="en-US" sz="3200" dirty="0" smtClean="0"/>
              <a:t>Article </a:t>
            </a:r>
            <a:r>
              <a:rPr lang="en-US" sz="3200" dirty="0"/>
              <a:t>17</a:t>
            </a:r>
            <a:r>
              <a:rPr lang="nl-NL" sz="3200" dirty="0"/>
              <a:t/>
            </a:r>
            <a:br>
              <a:rPr lang="nl-NL" sz="3200" dirty="0"/>
            </a:br>
            <a:r>
              <a:rPr lang="en-US" sz="3200" dirty="0"/>
              <a:t> </a:t>
            </a:r>
            <a:r>
              <a:rPr lang="en-US" sz="3200" dirty="0" smtClean="0"/>
              <a:t>Right </a:t>
            </a:r>
            <a:r>
              <a:rPr lang="en-US" sz="3200" dirty="0"/>
              <a:t>to be forgotten and to </a:t>
            </a:r>
            <a:r>
              <a:rPr lang="en-US" sz="3200" dirty="0" smtClean="0"/>
              <a:t>erasure</a:t>
            </a:r>
            <a:endParaRPr lang="nl-NL" sz="3200" dirty="0"/>
          </a:p>
        </p:txBody>
      </p:sp>
      <p:sp>
        <p:nvSpPr>
          <p:cNvPr id="3" name="Tijdelijke aanduiding voor inhoud 2"/>
          <p:cNvSpPr>
            <a:spLocks noGrp="1"/>
          </p:cNvSpPr>
          <p:nvPr>
            <p:ph idx="1"/>
          </p:nvPr>
        </p:nvSpPr>
        <p:spPr>
          <a:xfrm>
            <a:off x="107504" y="980728"/>
            <a:ext cx="8928992" cy="5877272"/>
          </a:xfrm>
        </p:spPr>
        <p:txBody>
          <a:bodyPr>
            <a:normAutofit fontScale="32500" lnSpcReduction="20000"/>
          </a:bodyPr>
          <a:lstStyle/>
          <a:p>
            <a:pPr marL="0" indent="0">
              <a:buNone/>
            </a:pPr>
            <a:endParaRPr lang="en-US" dirty="0" smtClean="0"/>
          </a:p>
          <a:p>
            <a:pPr marL="0" indent="0">
              <a:buNone/>
            </a:pPr>
            <a:r>
              <a:rPr lang="en-US" dirty="0" smtClean="0"/>
              <a:t>1</a:t>
            </a:r>
            <a:r>
              <a:rPr lang="en-US" dirty="0"/>
              <a:t>. The data subject shall have the right to obtain from the controller the erasure of personal data relating to them and the abstention from further dissemination of such data, especially in </a:t>
            </a:r>
            <a:r>
              <a:rPr lang="en-US" dirty="0" smtClean="0"/>
              <a:t>relation </a:t>
            </a:r>
            <a:r>
              <a:rPr lang="en-US" dirty="0"/>
              <a:t>to personal data which are made available by the data subject while he or she was a child, where one of the following grounds applies:</a:t>
            </a:r>
            <a:endParaRPr lang="nl-NL" dirty="0"/>
          </a:p>
          <a:p>
            <a:pPr marL="0" indent="0">
              <a:buNone/>
            </a:pPr>
            <a:r>
              <a:rPr lang="en-US" dirty="0"/>
              <a:t>(a) the data are no longer necessary in relation to the purposes for which they were collected or otherwise processed;</a:t>
            </a:r>
            <a:endParaRPr lang="nl-NL" dirty="0"/>
          </a:p>
          <a:p>
            <a:pPr marL="0" indent="0">
              <a:buNone/>
            </a:pPr>
            <a:r>
              <a:rPr lang="en-US" dirty="0"/>
              <a:t>(b) the data subject withdraws consent on which the processing is based according to point (a) of Article 6(1), or when the storage period consented to has expired, and where there is no other legal ground for the processing of the data;</a:t>
            </a:r>
            <a:endParaRPr lang="nl-NL" dirty="0"/>
          </a:p>
          <a:p>
            <a:pPr marL="0" indent="0">
              <a:buNone/>
            </a:pPr>
            <a:r>
              <a:rPr lang="en-US" dirty="0"/>
              <a:t>(c) the data subject objects to the processing of personal data pursuant to Article 19;</a:t>
            </a:r>
            <a:endParaRPr lang="nl-NL" dirty="0"/>
          </a:p>
          <a:p>
            <a:pPr marL="0" indent="0">
              <a:buNone/>
            </a:pPr>
            <a:r>
              <a:rPr lang="en-US" dirty="0"/>
              <a:t>(d) the processing of the data does not comply with this Regulation for other reasons.</a:t>
            </a:r>
            <a:endParaRPr lang="nl-NL" dirty="0"/>
          </a:p>
          <a:p>
            <a:pPr marL="0" indent="0">
              <a:buNone/>
            </a:pPr>
            <a:r>
              <a:rPr lang="en-US" dirty="0"/>
              <a:t> </a:t>
            </a:r>
            <a:endParaRPr lang="nl-NL" sz="1200" dirty="0"/>
          </a:p>
          <a:p>
            <a:pPr marL="0" indent="0">
              <a:buNone/>
            </a:pPr>
            <a:r>
              <a:rPr lang="en-US" dirty="0"/>
              <a:t>2. Where the controller referred to in paragraph 1 has made the personal data public, it shall take all reasonable steps, including technical measures, in relation to data for the publication of which the controller is responsible, to inform third parties which are processing such data, that a data subject requests them to erase any links to, or copy or replication of that personal data. Where the controller has </a:t>
            </a:r>
            <a:r>
              <a:rPr lang="en-US" dirty="0" err="1"/>
              <a:t>authorised</a:t>
            </a:r>
            <a:r>
              <a:rPr lang="en-US" dirty="0"/>
              <a:t> a third party publication of personal data, the controller shall be considered responsible for that publication.</a:t>
            </a:r>
            <a:endParaRPr lang="nl-NL" dirty="0"/>
          </a:p>
          <a:p>
            <a:pPr marL="0" indent="0">
              <a:buNone/>
            </a:pPr>
            <a:r>
              <a:rPr lang="en-US" sz="1200" dirty="0"/>
              <a:t> </a:t>
            </a:r>
            <a:endParaRPr lang="nl-NL" sz="1200" dirty="0"/>
          </a:p>
          <a:p>
            <a:pPr marL="0" indent="0">
              <a:buNone/>
            </a:pPr>
            <a:r>
              <a:rPr lang="en-US" dirty="0"/>
              <a:t>3. The controller shall carry out the erasure without delay, except to the extent that the retention of the personal data is necessary:</a:t>
            </a:r>
            <a:endParaRPr lang="nl-NL" dirty="0"/>
          </a:p>
          <a:p>
            <a:pPr marL="0" indent="0">
              <a:buNone/>
            </a:pPr>
            <a:r>
              <a:rPr lang="en-US" dirty="0"/>
              <a:t>(a) for exercising the right of freedom of expression in accordance with Article 80;</a:t>
            </a:r>
            <a:endParaRPr lang="nl-NL" dirty="0"/>
          </a:p>
          <a:p>
            <a:pPr marL="0" indent="0">
              <a:buNone/>
            </a:pPr>
            <a:r>
              <a:rPr lang="en-US" dirty="0"/>
              <a:t>(b) for reasons of public interest in the area of public health in accordance with Article 81;</a:t>
            </a:r>
            <a:endParaRPr lang="nl-NL" dirty="0"/>
          </a:p>
          <a:p>
            <a:pPr marL="0" indent="0">
              <a:buNone/>
            </a:pPr>
            <a:r>
              <a:rPr lang="en-US" dirty="0"/>
              <a:t>(c) for historical, statistical and scientific research purposes in accordance with Article 83;</a:t>
            </a:r>
            <a:endParaRPr lang="nl-NL" dirty="0"/>
          </a:p>
          <a:p>
            <a:pPr marL="0" indent="0">
              <a:buNone/>
            </a:pPr>
            <a:r>
              <a:rPr lang="en-US" dirty="0"/>
              <a:t>(d) for compliance with a legal obligation to retain the personal data by Union or Member State law to which the controller is subject; Member State laws shall meet an objective of public interest, respect the essence of the right to the protection of personal data and be proportionate to the legitimate aim pursued;</a:t>
            </a:r>
            <a:endParaRPr lang="nl-NL" dirty="0"/>
          </a:p>
          <a:p>
            <a:pPr marL="0" indent="0">
              <a:buNone/>
            </a:pPr>
            <a:r>
              <a:rPr lang="en-US" dirty="0"/>
              <a:t>(e) in the cases referred to in paragraph 4.</a:t>
            </a:r>
            <a:endParaRPr lang="nl-NL" dirty="0"/>
          </a:p>
          <a:p>
            <a:pPr marL="0" indent="0">
              <a:buNone/>
            </a:pPr>
            <a:r>
              <a:rPr lang="en-US" sz="2400" dirty="0"/>
              <a:t> </a:t>
            </a:r>
            <a:endParaRPr lang="nl-NL" sz="2400" dirty="0"/>
          </a:p>
          <a:p>
            <a:pPr marL="0" indent="0">
              <a:buNone/>
            </a:pPr>
            <a:r>
              <a:rPr lang="en-US" dirty="0"/>
              <a:t>4. Instead of erasure, the controller shall restrict processing of personal data where:</a:t>
            </a:r>
            <a:endParaRPr lang="nl-NL" dirty="0"/>
          </a:p>
          <a:p>
            <a:pPr marL="0" indent="0">
              <a:buNone/>
            </a:pPr>
            <a:r>
              <a:rPr lang="en-US" dirty="0"/>
              <a:t>(a) their accuracy is contested by the data subject, for a period enabling the controller to verify the accuracy of the data;</a:t>
            </a:r>
            <a:endParaRPr lang="nl-NL" dirty="0"/>
          </a:p>
          <a:p>
            <a:pPr marL="0" indent="0">
              <a:buNone/>
            </a:pPr>
            <a:r>
              <a:rPr lang="en-US" dirty="0"/>
              <a:t>(b) the controller no longer needs the personal data for the accomplishment of its task but they have to be maintained for purposes of proof;</a:t>
            </a:r>
            <a:endParaRPr lang="nl-NL" dirty="0"/>
          </a:p>
          <a:p>
            <a:pPr marL="0" indent="0">
              <a:buNone/>
            </a:pPr>
            <a:r>
              <a:rPr lang="en-US" dirty="0"/>
              <a:t>(c) the processing is unlawful and the data subject opposes their erasure and requests the restriction of their use instead;</a:t>
            </a:r>
            <a:endParaRPr lang="nl-NL" dirty="0"/>
          </a:p>
          <a:p>
            <a:pPr marL="0" indent="0">
              <a:buNone/>
            </a:pPr>
            <a:r>
              <a:rPr lang="en-US" dirty="0"/>
              <a:t>(d) the data subject requests to transmit the personal data into another automated processing system in accordance with Article 18(2).</a:t>
            </a:r>
            <a:endParaRPr lang="nl-NL" dirty="0"/>
          </a:p>
          <a:p>
            <a:pPr marL="0" indent="0">
              <a:buNone/>
            </a:pPr>
            <a:r>
              <a:rPr lang="en-US" dirty="0"/>
              <a:t> </a:t>
            </a:r>
            <a:endParaRPr lang="nl-NL" sz="1200" dirty="0"/>
          </a:p>
          <a:p>
            <a:pPr marL="0" indent="0">
              <a:buNone/>
            </a:pPr>
            <a:r>
              <a:rPr lang="en-US" dirty="0"/>
              <a:t>5. Personal data referred to in paragraph 4 may, with the exception of storage, only be processed for purposes of proof, or with the data subject's consent, or for the protection of the rights of another natural or legal person or for an objective of public interest.</a:t>
            </a:r>
            <a:endParaRPr lang="nl-NL" dirty="0"/>
          </a:p>
          <a:p>
            <a:pPr marL="0" indent="0">
              <a:buNone/>
            </a:pPr>
            <a:r>
              <a:rPr lang="en-US" sz="1600" dirty="0"/>
              <a:t> </a:t>
            </a:r>
            <a:r>
              <a:rPr lang="nl-NL" sz="1600" dirty="0"/>
              <a:t/>
            </a:r>
            <a:br>
              <a:rPr lang="nl-NL" sz="1600" dirty="0"/>
            </a:br>
            <a:r>
              <a:rPr lang="en-US" dirty="0" smtClean="0"/>
              <a:t>6</a:t>
            </a:r>
            <a:r>
              <a:rPr lang="en-US" dirty="0"/>
              <a:t>. Where processing of personal data is restricted pursuant to paragraph 4, the controller shall inform the data subject before lifting the restriction on processing.</a:t>
            </a:r>
            <a:endParaRPr lang="nl-NL" dirty="0"/>
          </a:p>
          <a:p>
            <a:endParaRPr lang="nl-NL" sz="1200" dirty="0"/>
          </a:p>
          <a:p>
            <a:pPr marL="0" indent="0">
              <a:buNone/>
            </a:pPr>
            <a:r>
              <a:rPr lang="en-US" dirty="0"/>
              <a:t>7. The controller shall implement mechanisms to ensure that the time limits established for the erasure of personal data and/or for a periodic review of the need for the storage of the data are observed.</a:t>
            </a:r>
            <a:endParaRPr lang="nl-NL" dirty="0"/>
          </a:p>
          <a:p>
            <a:pPr marL="0" indent="0">
              <a:buNone/>
            </a:pPr>
            <a:r>
              <a:rPr lang="en-US" dirty="0"/>
              <a:t> </a:t>
            </a:r>
            <a:r>
              <a:rPr lang="nl-NL" sz="400" dirty="0"/>
              <a:t/>
            </a:r>
            <a:br>
              <a:rPr lang="nl-NL" sz="400" dirty="0"/>
            </a:br>
            <a:r>
              <a:rPr lang="en-US" dirty="0" smtClean="0"/>
              <a:t>8</a:t>
            </a:r>
            <a:r>
              <a:rPr lang="en-US" dirty="0"/>
              <a:t>. Where the erasure is carried out, the controller shall not otherwise process such personal data.</a:t>
            </a:r>
            <a:endParaRPr lang="nl-NL" dirty="0"/>
          </a:p>
          <a:p>
            <a:pPr marL="0" indent="0">
              <a:buNone/>
            </a:pPr>
            <a:r>
              <a:rPr lang="en-US" sz="1600" dirty="0"/>
              <a:t> </a:t>
            </a:r>
            <a:endParaRPr lang="nl-NL" sz="1600" dirty="0"/>
          </a:p>
          <a:p>
            <a:pPr marL="0" indent="0">
              <a:buNone/>
            </a:pPr>
            <a:r>
              <a:rPr lang="en-US" dirty="0"/>
              <a:t>9. The Commission shall be empowered to adopt delegated acts in accordance with Article 86 for the purpose of further specifying:</a:t>
            </a:r>
            <a:endParaRPr lang="nl-NL" dirty="0"/>
          </a:p>
          <a:p>
            <a:pPr marL="0" indent="0">
              <a:buNone/>
            </a:pPr>
            <a:r>
              <a:rPr lang="en-US" dirty="0"/>
              <a:t>(a) the criteria and requirements for the application of paragraph 1 for specific sectors and in specific data processing situations;</a:t>
            </a:r>
            <a:endParaRPr lang="nl-NL" dirty="0"/>
          </a:p>
          <a:p>
            <a:pPr marL="0" indent="0">
              <a:buNone/>
            </a:pPr>
            <a:r>
              <a:rPr lang="en-US" dirty="0"/>
              <a:t>(b) the conditions for deleting links, copies or replications of personal data </a:t>
            </a:r>
            <a:r>
              <a:rPr lang="en-US" dirty="0" smtClean="0"/>
              <a:t>from</a:t>
            </a:r>
            <a:r>
              <a:rPr lang="nl-NL" dirty="0"/>
              <a:t> </a:t>
            </a:r>
            <a:r>
              <a:rPr lang="en-US" dirty="0" smtClean="0"/>
              <a:t>publicly </a:t>
            </a:r>
            <a:r>
              <a:rPr lang="en-US" dirty="0"/>
              <a:t>available communication services as referred to in paragraph 2;</a:t>
            </a:r>
            <a:endParaRPr lang="nl-NL" dirty="0"/>
          </a:p>
          <a:p>
            <a:pPr marL="0" indent="0">
              <a:buNone/>
            </a:pPr>
            <a:r>
              <a:rPr lang="en-US" dirty="0"/>
              <a:t>(c) the criteria and conditions for restricting the processing of personal </a:t>
            </a:r>
            <a:r>
              <a:rPr lang="en-US" dirty="0" smtClean="0"/>
              <a:t>data</a:t>
            </a:r>
            <a:r>
              <a:rPr lang="nl-NL" dirty="0"/>
              <a:t> </a:t>
            </a:r>
            <a:r>
              <a:rPr lang="en-US" dirty="0" smtClean="0"/>
              <a:t>referred </a:t>
            </a:r>
            <a:r>
              <a:rPr lang="en-US" dirty="0"/>
              <a:t>to in paragraph 4.</a:t>
            </a:r>
            <a:endParaRPr lang="nl-NL" dirty="0"/>
          </a:p>
          <a:p>
            <a:endParaRPr lang="nl-NL" dirty="0"/>
          </a:p>
        </p:txBody>
      </p:sp>
    </p:spTree>
    <p:extLst>
      <p:ext uri="{BB962C8B-B14F-4D97-AF65-F5344CB8AC3E}">
        <p14:creationId xmlns:p14="http://schemas.microsoft.com/office/powerpoint/2010/main" val="23444234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620688"/>
          </a:xfrm>
        </p:spPr>
        <p:txBody>
          <a:bodyPr>
            <a:noAutofit/>
          </a:bodyPr>
          <a:lstStyle/>
          <a:p>
            <a:r>
              <a:rPr lang="en-US" sz="3200" dirty="0"/>
              <a:t>Parliament </a:t>
            </a:r>
            <a:r>
              <a:rPr lang="en-US" sz="3200" dirty="0" smtClean="0"/>
              <a:t>Proposal</a:t>
            </a:r>
            <a:r>
              <a:rPr lang="nl-NL" sz="3200" dirty="0" smtClean="0"/>
              <a:t>: </a:t>
            </a:r>
            <a:r>
              <a:rPr lang="en-US" sz="3200" dirty="0" smtClean="0"/>
              <a:t>Article 17 Right </a:t>
            </a:r>
            <a:r>
              <a:rPr lang="en-US" sz="3200" dirty="0"/>
              <a:t>to </a:t>
            </a:r>
            <a:r>
              <a:rPr lang="en-US" sz="3200" dirty="0" smtClean="0"/>
              <a:t>erasure</a:t>
            </a:r>
            <a:endParaRPr lang="nl-NL" sz="3200" dirty="0"/>
          </a:p>
        </p:txBody>
      </p:sp>
      <p:sp>
        <p:nvSpPr>
          <p:cNvPr id="3" name="Tijdelijke aanduiding voor inhoud 2"/>
          <p:cNvSpPr>
            <a:spLocks noGrp="1"/>
          </p:cNvSpPr>
          <p:nvPr>
            <p:ph idx="1"/>
          </p:nvPr>
        </p:nvSpPr>
        <p:spPr>
          <a:xfrm>
            <a:off x="0" y="476672"/>
            <a:ext cx="9144000" cy="6480720"/>
          </a:xfrm>
        </p:spPr>
        <p:txBody>
          <a:bodyPr>
            <a:normAutofit fontScale="32500" lnSpcReduction="20000"/>
          </a:bodyPr>
          <a:lstStyle/>
          <a:p>
            <a:pPr marL="0" indent="0">
              <a:buNone/>
            </a:pPr>
            <a:endParaRPr lang="en-US" sz="1200" dirty="0" smtClean="0"/>
          </a:p>
          <a:p>
            <a:pPr marL="0" indent="0">
              <a:buNone/>
            </a:pPr>
            <a:r>
              <a:rPr lang="en-US" dirty="0" smtClean="0"/>
              <a:t>1</a:t>
            </a:r>
            <a:r>
              <a:rPr lang="en-US" dirty="0"/>
              <a:t>. The data subject shall have the right to obtain from the controller the erasure of personal data relating to them and the abstention from further dissemination of such data, </a:t>
            </a:r>
            <a:r>
              <a:rPr lang="en-US" b="1" dirty="0"/>
              <a:t>and to obtain from third parties the erasure of any links to, or copy or replication of, that data</a:t>
            </a:r>
            <a:r>
              <a:rPr lang="en-US" dirty="0"/>
              <a:t> where one of the following grounds applies:</a:t>
            </a:r>
            <a:endParaRPr lang="nl-NL" dirty="0"/>
          </a:p>
          <a:p>
            <a:pPr marL="0" indent="0">
              <a:buNone/>
            </a:pPr>
            <a:r>
              <a:rPr lang="en-US" dirty="0"/>
              <a:t> </a:t>
            </a:r>
            <a:r>
              <a:rPr lang="en-US" dirty="0" smtClean="0"/>
              <a:t>(</a:t>
            </a:r>
            <a:r>
              <a:rPr lang="en-US" dirty="0"/>
              <a:t>a) the data are no longer necessary in relation to the purposes for which they were collected or otherwise processed</a:t>
            </a:r>
            <a:endParaRPr lang="nl-NL" dirty="0"/>
          </a:p>
          <a:p>
            <a:pPr marL="0" indent="0">
              <a:buNone/>
            </a:pPr>
            <a:r>
              <a:rPr lang="en-US" dirty="0"/>
              <a:t>(b) the data subject withdraws consent on which the processing is based according to point (a) of Article 6(1), or when the storage period consented to has expired, and where there is no other legal ground for the processing of the data;</a:t>
            </a:r>
            <a:endParaRPr lang="nl-NL" dirty="0"/>
          </a:p>
          <a:p>
            <a:pPr marL="0" indent="0">
              <a:buNone/>
            </a:pPr>
            <a:r>
              <a:rPr lang="en-US" dirty="0"/>
              <a:t>(c) the data subject objects to the  processing of personal data pursuant to Article 19;</a:t>
            </a:r>
            <a:endParaRPr lang="nl-NL" dirty="0"/>
          </a:p>
          <a:p>
            <a:pPr marL="0" indent="0">
              <a:buNone/>
            </a:pPr>
            <a:r>
              <a:rPr lang="en-US" b="1" dirty="0"/>
              <a:t>(ca) a court or regulatory authority based in the Union has ruled as final and absolute that the data concerned must be erased;</a:t>
            </a:r>
            <a:endParaRPr lang="nl-NL" dirty="0"/>
          </a:p>
          <a:p>
            <a:pPr marL="0" indent="0">
              <a:buNone/>
            </a:pPr>
            <a:r>
              <a:rPr lang="en-US" dirty="0"/>
              <a:t>(d) the data </a:t>
            </a:r>
            <a:r>
              <a:rPr lang="en-US" b="1" dirty="0"/>
              <a:t>has been unlawfully processed.</a:t>
            </a:r>
            <a:endParaRPr lang="nl-NL" dirty="0"/>
          </a:p>
          <a:p>
            <a:pPr marL="0" indent="0">
              <a:buNone/>
            </a:pPr>
            <a:endParaRPr lang="en-US" sz="1200" b="1" dirty="0"/>
          </a:p>
          <a:p>
            <a:pPr marL="0" indent="0">
              <a:buNone/>
            </a:pPr>
            <a:r>
              <a:rPr lang="en-US" b="1" dirty="0" smtClean="0"/>
              <a:t>1a</a:t>
            </a:r>
            <a:r>
              <a:rPr lang="en-US" b="1" dirty="0"/>
              <a:t>. The application of paragraph 1 shall be dependent upon the ability of the controller to verify that the person requesting the erasure is the data subject.</a:t>
            </a:r>
            <a:endParaRPr lang="nl-NL" dirty="0"/>
          </a:p>
          <a:p>
            <a:pPr marL="0" indent="0">
              <a:buNone/>
            </a:pPr>
            <a:r>
              <a:rPr lang="en-US" sz="1200" dirty="0"/>
              <a:t> </a:t>
            </a:r>
            <a:endParaRPr lang="nl-NL" sz="1200" dirty="0"/>
          </a:p>
          <a:p>
            <a:pPr marL="0" indent="0">
              <a:buNone/>
            </a:pPr>
            <a:r>
              <a:rPr lang="en-US" dirty="0"/>
              <a:t>2. Where the controller referred to in paragraph 1 has made the personal data public </a:t>
            </a:r>
            <a:r>
              <a:rPr lang="en-US" b="1" dirty="0"/>
              <a:t>without a justification based on Article 6(1),</a:t>
            </a:r>
            <a:r>
              <a:rPr lang="en-US" dirty="0"/>
              <a:t> it shall take all reasonable steps </a:t>
            </a:r>
            <a:r>
              <a:rPr lang="en-US" b="1" dirty="0"/>
              <a:t>to have the data erased, including by third parties, without prejudice to Article 77. The controller shall inform the data subject, where possible, of the action taken by the relevant third parties.</a:t>
            </a:r>
            <a:endParaRPr lang="nl-NL" dirty="0"/>
          </a:p>
          <a:p>
            <a:pPr marL="0" indent="0">
              <a:buNone/>
            </a:pPr>
            <a:endParaRPr lang="nl-NL" sz="2000" dirty="0"/>
          </a:p>
          <a:p>
            <a:pPr marL="0" indent="0">
              <a:buNone/>
            </a:pPr>
            <a:r>
              <a:rPr lang="en-US" dirty="0" smtClean="0"/>
              <a:t>3</a:t>
            </a:r>
            <a:r>
              <a:rPr lang="en-US" dirty="0"/>
              <a:t>. The controller </a:t>
            </a:r>
            <a:r>
              <a:rPr lang="en-US" b="1" dirty="0"/>
              <a:t>and, where applicable, the third party</a:t>
            </a:r>
            <a:r>
              <a:rPr lang="en-US" dirty="0"/>
              <a:t> shall carry out the erasure without delay, except to the extent that the retention of the personal data is necessary:</a:t>
            </a:r>
            <a:endParaRPr lang="nl-NL" dirty="0"/>
          </a:p>
          <a:p>
            <a:pPr marL="0" indent="0">
              <a:buNone/>
            </a:pPr>
            <a:r>
              <a:rPr lang="en-US" dirty="0"/>
              <a:t>(a) for exercising the right of freedom of expression in accordance with Article 80;</a:t>
            </a:r>
            <a:endParaRPr lang="nl-NL" dirty="0"/>
          </a:p>
          <a:p>
            <a:pPr marL="0" indent="0">
              <a:buNone/>
            </a:pPr>
            <a:r>
              <a:rPr lang="en-US" dirty="0"/>
              <a:t>(b) for reasons of public interest in the area of public health in accordance with Article 81;</a:t>
            </a:r>
            <a:endParaRPr lang="nl-NL" dirty="0"/>
          </a:p>
          <a:p>
            <a:pPr marL="0" indent="0">
              <a:buNone/>
            </a:pPr>
            <a:r>
              <a:rPr lang="en-US" dirty="0"/>
              <a:t>(c) for historical, statistical and scientific research purposes in accordance with Article 83;</a:t>
            </a:r>
            <a:endParaRPr lang="nl-NL" dirty="0"/>
          </a:p>
          <a:p>
            <a:pPr marL="0" indent="0">
              <a:buNone/>
            </a:pPr>
            <a:r>
              <a:rPr lang="en-US" dirty="0"/>
              <a:t>(d) for compliance with a legal obligation to retain the personal data by Union or Member State law to which the controller is subject; Member State laws shall meet an objective of public interest, respect the right to the protection of personal data and be proportionate to the legitimate aim pursued;</a:t>
            </a:r>
            <a:endParaRPr lang="nl-NL" dirty="0"/>
          </a:p>
          <a:p>
            <a:pPr marL="0" indent="0">
              <a:buNone/>
            </a:pPr>
            <a:r>
              <a:rPr lang="en-US" dirty="0"/>
              <a:t>(e) in the cases referred to in paragraph 4.</a:t>
            </a:r>
            <a:endParaRPr lang="nl-NL" dirty="0"/>
          </a:p>
          <a:p>
            <a:pPr marL="0" indent="0">
              <a:buNone/>
            </a:pPr>
            <a:r>
              <a:rPr lang="en-US" sz="2000" dirty="0"/>
              <a:t> </a:t>
            </a:r>
            <a:endParaRPr lang="nl-NL" sz="400" dirty="0"/>
          </a:p>
          <a:p>
            <a:pPr marL="0" indent="0">
              <a:buNone/>
            </a:pPr>
            <a:r>
              <a:rPr lang="en-US" dirty="0" smtClean="0"/>
              <a:t>4</a:t>
            </a:r>
            <a:r>
              <a:rPr lang="en-US" dirty="0"/>
              <a:t>. Instead of erasure, the controller shall restrict processing of personal data </a:t>
            </a:r>
            <a:r>
              <a:rPr lang="en-US" b="1" dirty="0"/>
              <a:t>in such</a:t>
            </a:r>
            <a:r>
              <a:rPr lang="en-US" dirty="0"/>
              <a:t> </a:t>
            </a:r>
            <a:r>
              <a:rPr lang="en-US" b="1" dirty="0"/>
              <a:t>a way that it is not subject to the normal data access and processing operations and can not be changed anymore,</a:t>
            </a:r>
            <a:r>
              <a:rPr lang="en-US" dirty="0"/>
              <a:t> where:</a:t>
            </a:r>
            <a:endParaRPr lang="nl-NL" dirty="0"/>
          </a:p>
          <a:p>
            <a:pPr marL="0" indent="0">
              <a:buNone/>
            </a:pPr>
            <a:r>
              <a:rPr lang="en-US" dirty="0"/>
              <a:t>(a) their accuracy is contested by the data subject, for a period enabling the controller to verify the accuracy of the data;</a:t>
            </a:r>
            <a:endParaRPr lang="nl-NL" dirty="0"/>
          </a:p>
          <a:p>
            <a:pPr marL="0" indent="0">
              <a:buNone/>
            </a:pPr>
            <a:r>
              <a:rPr lang="en-US" dirty="0"/>
              <a:t>(b) the controller no longer needs the personal data for the accomplishment of its task but they have to be maintained for purposes of proof;</a:t>
            </a:r>
            <a:endParaRPr lang="nl-NL" dirty="0"/>
          </a:p>
          <a:p>
            <a:pPr marL="0" indent="0">
              <a:buNone/>
            </a:pPr>
            <a:r>
              <a:rPr lang="en-US" dirty="0"/>
              <a:t>(c) the processing is unlawful and the data subject opposes their erasure and requests the restriction of their use instead;</a:t>
            </a:r>
            <a:endParaRPr lang="nl-NL" dirty="0"/>
          </a:p>
          <a:p>
            <a:pPr marL="0" indent="0">
              <a:buNone/>
            </a:pPr>
            <a:r>
              <a:rPr lang="en-US" b="1" dirty="0"/>
              <a:t>(ca) a court or regulatory authority based in the Union has ruled as final and absolute that the data concerned must be restricted;</a:t>
            </a:r>
            <a:endParaRPr lang="nl-NL" dirty="0"/>
          </a:p>
          <a:p>
            <a:pPr marL="0" indent="0">
              <a:buNone/>
            </a:pPr>
            <a:r>
              <a:rPr lang="en-US" dirty="0"/>
              <a:t>(d) the data subject requests to transmit the personal data into another automated processing system in accordance with </a:t>
            </a:r>
            <a:r>
              <a:rPr lang="en-US" b="1" dirty="0"/>
              <a:t>paragraphs 2a of</a:t>
            </a:r>
            <a:r>
              <a:rPr lang="en-US" dirty="0"/>
              <a:t> Article </a:t>
            </a:r>
            <a:r>
              <a:rPr lang="en-US" b="1" dirty="0"/>
              <a:t>15</a:t>
            </a:r>
            <a:r>
              <a:rPr lang="en-US" dirty="0"/>
              <a:t>;</a:t>
            </a:r>
            <a:endParaRPr lang="nl-NL" dirty="0"/>
          </a:p>
          <a:p>
            <a:pPr marL="0" indent="0">
              <a:buNone/>
            </a:pPr>
            <a:r>
              <a:rPr lang="en-US" b="1" dirty="0"/>
              <a:t>(da) the particular type of storage technology does not allow for erasure and has been installed before the entry into force of this Regulation.</a:t>
            </a:r>
            <a:endParaRPr lang="nl-NL" dirty="0"/>
          </a:p>
          <a:p>
            <a:pPr marL="0" indent="0">
              <a:buNone/>
            </a:pPr>
            <a:r>
              <a:rPr lang="en-US" sz="1200" dirty="0"/>
              <a:t> </a:t>
            </a:r>
            <a:endParaRPr lang="nl-NL" sz="400" dirty="0"/>
          </a:p>
          <a:p>
            <a:pPr marL="0" indent="0">
              <a:buNone/>
            </a:pPr>
            <a:r>
              <a:rPr lang="en-US" dirty="0" smtClean="0"/>
              <a:t>5</a:t>
            </a:r>
            <a:r>
              <a:rPr lang="en-US" dirty="0"/>
              <a:t>. Personal data referred to in paragraph 4 may, with the exception of storage, only be processed for purposes of proof, or with the data subject's consent, or for the protection of the rights of another natural or legal person or for an objective of public interest.</a:t>
            </a:r>
            <a:endParaRPr lang="nl-NL" dirty="0"/>
          </a:p>
          <a:p>
            <a:pPr marL="0" indent="0">
              <a:buNone/>
            </a:pPr>
            <a:r>
              <a:rPr lang="en-US" sz="1600" dirty="0"/>
              <a:t> </a:t>
            </a:r>
            <a:endParaRPr lang="nl-NL" sz="1600" dirty="0"/>
          </a:p>
          <a:p>
            <a:pPr marL="0" indent="0">
              <a:buNone/>
            </a:pPr>
            <a:r>
              <a:rPr lang="en-US" dirty="0"/>
              <a:t>6. Where processing of personal data is restricted pursuant to paragraph 4, the controller shall inform the data subject before lifting the restriction on processing.</a:t>
            </a:r>
            <a:endParaRPr lang="nl-NL" dirty="0"/>
          </a:p>
          <a:p>
            <a:pPr marL="0" indent="0">
              <a:buNone/>
            </a:pPr>
            <a:r>
              <a:rPr lang="en-US" sz="2000" dirty="0"/>
              <a:t> </a:t>
            </a:r>
            <a:endParaRPr lang="nl-NL" sz="2000" dirty="0"/>
          </a:p>
          <a:p>
            <a:pPr marL="0" indent="0">
              <a:buNone/>
            </a:pPr>
            <a:r>
              <a:rPr lang="en-US" dirty="0"/>
              <a:t>8. Where the erasure is carried out, the controller shall not otherwise process such personal data.</a:t>
            </a:r>
            <a:endParaRPr lang="nl-NL" dirty="0"/>
          </a:p>
          <a:p>
            <a:pPr marL="0" indent="0">
              <a:buNone/>
            </a:pPr>
            <a:endParaRPr lang="en-US" sz="1600" dirty="0"/>
          </a:p>
          <a:p>
            <a:pPr marL="0" indent="0">
              <a:buNone/>
            </a:pPr>
            <a:r>
              <a:rPr lang="en-US" b="1" dirty="0" smtClean="0"/>
              <a:t>8a</a:t>
            </a:r>
            <a:r>
              <a:rPr lang="en-US" b="1" dirty="0"/>
              <a:t>. The controller shall implement mechanisms to ensure that the time limits established for the erasure of personal data and/or for a periodic review of the need for the storage of the data are observed.</a:t>
            </a:r>
            <a:endParaRPr lang="nl-NL" dirty="0"/>
          </a:p>
          <a:p>
            <a:pPr marL="0" indent="0">
              <a:buNone/>
            </a:pPr>
            <a:endParaRPr lang="nl-NL" sz="1600" dirty="0"/>
          </a:p>
          <a:p>
            <a:pPr marL="0" indent="0">
              <a:buNone/>
            </a:pPr>
            <a:r>
              <a:rPr lang="en-US" dirty="0"/>
              <a:t>9. The Commission shall be empowered to adopt, </a:t>
            </a:r>
            <a:r>
              <a:rPr lang="en-US" b="1" dirty="0"/>
              <a:t>after requesting an opinion of the European Data Protection Board, </a:t>
            </a:r>
            <a:r>
              <a:rPr lang="en-US" dirty="0"/>
              <a:t>delegated acts in accordance with Article</a:t>
            </a:r>
            <a:r>
              <a:rPr lang="en-US" b="1" dirty="0"/>
              <a:t> </a:t>
            </a:r>
            <a:r>
              <a:rPr lang="en-US" dirty="0"/>
              <a:t>86 for the purpose of further specifying:</a:t>
            </a:r>
            <a:endParaRPr lang="nl-NL" dirty="0"/>
          </a:p>
          <a:p>
            <a:pPr marL="0" indent="0">
              <a:buNone/>
            </a:pPr>
            <a:r>
              <a:rPr lang="en-US" dirty="0"/>
              <a:t>(a) the criteria and requirements for the application of paragraph 1 for specific sectors and in specific data processing situations;</a:t>
            </a:r>
            <a:endParaRPr lang="nl-NL" dirty="0"/>
          </a:p>
          <a:p>
            <a:pPr marL="0" indent="0">
              <a:buNone/>
            </a:pPr>
            <a:r>
              <a:rPr lang="en-US" dirty="0"/>
              <a:t>(b) the conditions for deleting links, copies or replications of personal data from publicly available communication services as referred to in paragraph 2;</a:t>
            </a:r>
            <a:endParaRPr lang="nl-NL" dirty="0"/>
          </a:p>
          <a:p>
            <a:pPr marL="0" indent="0">
              <a:buNone/>
            </a:pPr>
            <a:r>
              <a:rPr lang="en-US" dirty="0"/>
              <a:t>(c) the criteria and conditions for restricting the processing of personal data referred to in paragraph 4</a:t>
            </a:r>
            <a:r>
              <a:rPr lang="en-US" dirty="0" smtClean="0"/>
              <a:t>.</a:t>
            </a:r>
            <a:endParaRPr lang="nl-NL" dirty="0"/>
          </a:p>
        </p:txBody>
      </p:sp>
    </p:spTree>
    <p:extLst>
      <p:ext uri="{BB962C8B-B14F-4D97-AF65-F5344CB8AC3E}">
        <p14:creationId xmlns:p14="http://schemas.microsoft.com/office/powerpoint/2010/main" val="2364468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Google/Spain</a:t>
            </a:r>
            <a:endParaRPr lang="nl-NL" dirty="0"/>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dirty="0" smtClean="0"/>
              <a:t>‘</a:t>
            </a:r>
            <a:r>
              <a:rPr lang="en-US" dirty="0"/>
              <a:t>Furthermore, the processing by the publisher of a web page consisting in the publication of information relating to an individual may, in some circumstances, be carried out ‘solely for journalistic purposes’ and thus benefit, by virtue of Article 9 of Directive 95/46, from derogations from the requirements laid down by the directive, whereas that does not appear to be so in the case of the processing carried out by the operator of a search </a:t>
            </a:r>
            <a:r>
              <a:rPr lang="en-US" dirty="0" smtClean="0"/>
              <a:t>engine</a:t>
            </a:r>
            <a:r>
              <a:rPr lang="nl-NL" dirty="0" smtClean="0"/>
              <a:t>.’ </a:t>
            </a:r>
            <a:r>
              <a:rPr lang="nl-NL" dirty="0"/>
              <a:t>Google/Spain, </a:t>
            </a:r>
            <a:r>
              <a:rPr lang="nl-NL" dirty="0" err="1"/>
              <a:t>r.o.</a:t>
            </a:r>
            <a:r>
              <a:rPr lang="nl-NL" dirty="0"/>
              <a:t> 85.</a:t>
            </a:r>
          </a:p>
          <a:p>
            <a:pPr marL="0" indent="0">
              <a:buNone/>
            </a:pPr>
            <a:endParaRPr lang="nl-NL" dirty="0"/>
          </a:p>
        </p:txBody>
      </p:sp>
    </p:spTree>
    <p:extLst>
      <p:ext uri="{BB962C8B-B14F-4D97-AF65-F5344CB8AC3E}">
        <p14:creationId xmlns:p14="http://schemas.microsoft.com/office/powerpoint/2010/main" val="12135573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Google/Spain</a:t>
            </a:r>
          </a:p>
        </p:txBody>
      </p:sp>
      <p:sp>
        <p:nvSpPr>
          <p:cNvPr id="3" name="Tijdelijke aanduiding voor inhoud 2"/>
          <p:cNvSpPr>
            <a:spLocks noGrp="1"/>
          </p:cNvSpPr>
          <p:nvPr>
            <p:ph idx="1"/>
          </p:nvPr>
        </p:nvSpPr>
        <p:spPr/>
        <p:txBody>
          <a:bodyPr>
            <a:normAutofit fontScale="85000" lnSpcReduction="20000"/>
          </a:bodyPr>
          <a:lstStyle/>
          <a:p>
            <a:pPr marL="0" indent="0">
              <a:buNone/>
            </a:pPr>
            <a:r>
              <a:rPr lang="en-US" dirty="0"/>
              <a:t>Article 12(b) and subparagraph (a) of the first paragraph of Article 14 of Directive 95/46 are to be interpreted as meaning that, in order to comply with the rights laid down in those provisions and in so far as the conditions laid down by those provisions are in fact satisfied, the operator of a search engine is obliged to remove from the list of results displayed following a search made on the basis of a person’s name links to web pages, published by third parties and containing information relating to that person, also in a case where that name or information is not erased beforehand or simultaneously from those web pages, and even, as the case may be, when its publication in itself on those pages is lawful. </a:t>
            </a:r>
            <a:endParaRPr lang="nl-NL" dirty="0"/>
          </a:p>
        </p:txBody>
      </p:sp>
    </p:spTree>
    <p:extLst>
      <p:ext uri="{BB962C8B-B14F-4D97-AF65-F5344CB8AC3E}">
        <p14:creationId xmlns:p14="http://schemas.microsoft.com/office/powerpoint/2010/main" val="1157350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sz="3600" dirty="0" smtClean="0"/>
              <a:t>Europees Hof voor de Rechten van de Mens - </a:t>
            </a:r>
            <a:r>
              <a:rPr lang="en-US" sz="3600" i="1" dirty="0" err="1"/>
              <a:t>Węgrynowski</a:t>
            </a:r>
            <a:r>
              <a:rPr lang="en-US" sz="3600" i="1" dirty="0"/>
              <a:t> </a:t>
            </a:r>
            <a:r>
              <a:rPr lang="en-US" sz="3600" i="1" dirty="0" err="1"/>
              <a:t>en</a:t>
            </a:r>
            <a:r>
              <a:rPr lang="en-US" sz="3600" i="1" dirty="0"/>
              <a:t> </a:t>
            </a:r>
            <a:r>
              <a:rPr lang="en-US" sz="3600" i="1" dirty="0" err="1"/>
              <a:t>Smolczewski</a:t>
            </a:r>
            <a:r>
              <a:rPr lang="en-US" sz="3600" i="1" dirty="0"/>
              <a:t>/</a:t>
            </a:r>
            <a:r>
              <a:rPr lang="en-US" sz="3600" i="1" dirty="0" err="1"/>
              <a:t>Polen</a:t>
            </a:r>
            <a:r>
              <a:rPr lang="en-US" sz="3600" dirty="0"/>
              <a:t> </a:t>
            </a:r>
            <a:endParaRPr lang="nl-NL" sz="3600" dirty="0"/>
          </a:p>
        </p:txBody>
      </p:sp>
      <p:sp>
        <p:nvSpPr>
          <p:cNvPr id="3" name="Tijdelijke aanduiding voor inhoud 2"/>
          <p:cNvSpPr>
            <a:spLocks noGrp="1"/>
          </p:cNvSpPr>
          <p:nvPr>
            <p:ph idx="1"/>
          </p:nvPr>
        </p:nvSpPr>
        <p:spPr/>
        <p:txBody>
          <a:bodyPr>
            <a:normAutofit fontScale="92500" lnSpcReduction="10000"/>
          </a:bodyPr>
          <a:lstStyle/>
          <a:p>
            <a:pPr marL="0" indent="0">
              <a:buNone/>
            </a:pPr>
            <a:r>
              <a:rPr lang="en-US" dirty="0" smtClean="0"/>
              <a:t>‘</a:t>
            </a:r>
            <a:r>
              <a:rPr lang="en-US" dirty="0"/>
              <a:t>The Court accepts that it is not the role of judicial authorities to engage in rewriting history by ordering the removal from the public domain of all traces of publications which have in the past been found, by final judicial decisions, to amount to unjustified attacks on individual reputations. Furthermore, it is relevant for the assessment of the case that the legitimate interest of the public in access to the public Internet archives of the press is protected under Article 10 of the Convention.’</a:t>
            </a:r>
            <a:endParaRPr lang="nl-NL" dirty="0"/>
          </a:p>
        </p:txBody>
      </p:sp>
    </p:spTree>
    <p:extLst>
      <p:ext uri="{BB962C8B-B14F-4D97-AF65-F5344CB8AC3E}">
        <p14:creationId xmlns:p14="http://schemas.microsoft.com/office/powerpoint/2010/main" val="4632291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Rechtbank Amsterdam 18-09-2014</a:t>
            </a:r>
            <a:endParaRPr lang="nl-NL" dirty="0"/>
          </a:p>
        </p:txBody>
      </p:sp>
      <p:sp>
        <p:nvSpPr>
          <p:cNvPr id="3" name="Tijdelijke aanduiding voor inhoud 2"/>
          <p:cNvSpPr>
            <a:spLocks noGrp="1"/>
          </p:cNvSpPr>
          <p:nvPr>
            <p:ph idx="1"/>
          </p:nvPr>
        </p:nvSpPr>
        <p:spPr>
          <a:xfrm>
            <a:off x="457200" y="1340768"/>
            <a:ext cx="8229600" cy="5400600"/>
          </a:xfrm>
        </p:spPr>
        <p:txBody>
          <a:bodyPr>
            <a:normAutofit fontScale="77500" lnSpcReduction="20000"/>
          </a:bodyPr>
          <a:lstStyle/>
          <a:p>
            <a:pPr marL="0" indent="0">
              <a:buNone/>
            </a:pPr>
            <a:r>
              <a:rPr lang="nl-NL" dirty="0" smtClean="0"/>
              <a:t>‘Zoekmachine </a:t>
            </a:r>
            <a:r>
              <a:rPr lang="nl-NL" dirty="0"/>
              <a:t>Google Search hoeft de gegevens van een veroordeelde man niet te verwijderen. Dat heeft de voorzieningenrechter bepaald. De man wilde dat Google verschillende links die verwijzen naar websites (waarop informatie staat over de veroordeling van de man in 2012 voor een ernstig misdrijf) zou verwijderen. De man baseerde zich daarbij op de Wet bescherming persoonsgegevens en een uitspraak van het Hof van Justitie van de EU. Volgens het </a:t>
            </a:r>
            <a:r>
              <a:rPr lang="nl-NL" dirty="0" err="1"/>
              <a:t>Costeja</a:t>
            </a:r>
            <a:r>
              <a:rPr lang="nl-NL" dirty="0"/>
              <a:t>-arrest van dat Hof kan men zich alleen verzetten tegen het tonen van zoekresultaten die ‘irrelevant” ‘buitensporig’ of ‘onnodig diffamerend’ zijn. De voorzieningenrechter oordeelt dat negatieve publiciteit als gevolg van een ernstig misdrijf in zijn algemeenheid juist blijvend relevante informatie over een persoon is. Dat de zoekresultaten verwijzen naar berichten die ‘buitensporig’ of ‘onnodig diffamerend’ zijn, heeft de man onvoldoende onderbouwd</a:t>
            </a:r>
            <a:r>
              <a:rPr lang="nl-NL" dirty="0" smtClean="0"/>
              <a:t>.’</a:t>
            </a:r>
            <a:endParaRPr lang="nl-NL" dirty="0"/>
          </a:p>
          <a:p>
            <a:endParaRPr lang="nl-NL" dirty="0"/>
          </a:p>
        </p:txBody>
      </p:sp>
    </p:spTree>
    <p:extLst>
      <p:ext uri="{BB962C8B-B14F-4D97-AF65-F5344CB8AC3E}">
        <p14:creationId xmlns:p14="http://schemas.microsoft.com/office/powerpoint/2010/main" val="2380834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sz="3200" dirty="0" smtClean="0"/>
              <a:t>Privacy – Europees Verdrag voor de Rechten van de Mens - Raad van Europa (1950)</a:t>
            </a:r>
            <a:endParaRPr lang="nl-NL" sz="3200" dirty="0"/>
          </a:p>
        </p:txBody>
      </p:sp>
      <p:sp>
        <p:nvSpPr>
          <p:cNvPr id="3" name="Tijdelijke aanduiding voor inhoud 2"/>
          <p:cNvSpPr>
            <a:spLocks noGrp="1"/>
          </p:cNvSpPr>
          <p:nvPr>
            <p:ph idx="1"/>
          </p:nvPr>
        </p:nvSpPr>
        <p:spPr>
          <a:xfrm>
            <a:off x="457200" y="1600200"/>
            <a:ext cx="8229600" cy="4925144"/>
          </a:xfrm>
        </p:spPr>
        <p:txBody>
          <a:bodyPr>
            <a:normAutofit fontScale="85000" lnSpcReduction="20000"/>
          </a:bodyPr>
          <a:lstStyle/>
          <a:p>
            <a:pPr marL="0" indent="0">
              <a:buNone/>
            </a:pPr>
            <a:r>
              <a:rPr lang="nl-NL" dirty="0"/>
              <a:t>ARTIKEL </a:t>
            </a:r>
            <a:r>
              <a:rPr lang="nl-NL" dirty="0" smtClean="0"/>
              <a:t>8: Recht </a:t>
            </a:r>
            <a:r>
              <a:rPr lang="nl-NL" dirty="0"/>
              <a:t>op eerbiediging van privé-</a:t>
            </a:r>
            <a:r>
              <a:rPr lang="nl-NL" dirty="0" smtClean="0"/>
              <a:t>, familie- </a:t>
            </a:r>
            <a:r>
              <a:rPr lang="nl-NL" dirty="0"/>
              <a:t>en gezinsleven</a:t>
            </a:r>
          </a:p>
          <a:p>
            <a:pPr marL="0" indent="0">
              <a:buNone/>
            </a:pPr>
            <a:r>
              <a:rPr lang="nl-NL" dirty="0"/>
              <a:t>1. Een ieder heeft recht op respect voor zijn privé leven, </a:t>
            </a:r>
            <a:r>
              <a:rPr lang="nl-NL" dirty="0" smtClean="0"/>
              <a:t>zijn familie- </a:t>
            </a:r>
            <a:r>
              <a:rPr lang="nl-NL" dirty="0"/>
              <a:t>en gezinsleven, zijn woning en zijn correspondentie.</a:t>
            </a:r>
          </a:p>
          <a:p>
            <a:pPr marL="0" indent="0">
              <a:buNone/>
            </a:pPr>
            <a:r>
              <a:rPr lang="nl-NL" dirty="0"/>
              <a:t>2. Geen inmenging van enig openbaar gezag is </a:t>
            </a:r>
            <a:r>
              <a:rPr lang="nl-NL" dirty="0" smtClean="0"/>
              <a:t>toegestaan in </a:t>
            </a:r>
            <a:r>
              <a:rPr lang="nl-NL" dirty="0"/>
              <a:t>de uitoefening van dit recht, dan voor zover bij de wet </a:t>
            </a:r>
            <a:r>
              <a:rPr lang="nl-NL" dirty="0" smtClean="0"/>
              <a:t>is voorzien </a:t>
            </a:r>
            <a:r>
              <a:rPr lang="nl-NL" dirty="0"/>
              <a:t>en in een democratische samenleving noodzakelijk is </a:t>
            </a:r>
            <a:r>
              <a:rPr lang="nl-NL" dirty="0" smtClean="0"/>
              <a:t>in het </a:t>
            </a:r>
            <a:r>
              <a:rPr lang="nl-NL" dirty="0"/>
              <a:t>belang van de nationale veiligheid, de openbare </a:t>
            </a:r>
            <a:r>
              <a:rPr lang="nl-NL" dirty="0" smtClean="0"/>
              <a:t>veiligheid of </a:t>
            </a:r>
            <a:r>
              <a:rPr lang="nl-NL" dirty="0"/>
              <a:t>het economisch welzijn van het land, het voorkomen </a:t>
            </a:r>
            <a:r>
              <a:rPr lang="nl-NL" dirty="0" smtClean="0"/>
              <a:t>van wanordelijkheden </a:t>
            </a:r>
            <a:r>
              <a:rPr lang="nl-NL" dirty="0"/>
              <a:t>en strafbare feiten, de bescherming van </a:t>
            </a:r>
            <a:r>
              <a:rPr lang="nl-NL" dirty="0" smtClean="0"/>
              <a:t>de gezondheid </a:t>
            </a:r>
            <a:r>
              <a:rPr lang="nl-NL" dirty="0"/>
              <a:t>of de goede zeden of voor de bescherming van </a:t>
            </a:r>
            <a:r>
              <a:rPr lang="nl-NL" dirty="0" smtClean="0"/>
              <a:t>de rechten </a:t>
            </a:r>
            <a:r>
              <a:rPr lang="nl-NL" dirty="0"/>
              <a:t>en vrijheden van anderen.</a:t>
            </a:r>
          </a:p>
          <a:p>
            <a:endParaRPr lang="nl-NL" dirty="0"/>
          </a:p>
        </p:txBody>
      </p:sp>
    </p:spTree>
    <p:extLst>
      <p:ext uri="{BB962C8B-B14F-4D97-AF65-F5344CB8AC3E}">
        <p14:creationId xmlns:p14="http://schemas.microsoft.com/office/powerpoint/2010/main" val="4219147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2800" dirty="0" smtClean="0"/>
              <a:t>Privacy en gegevensbescherming – Handvest van de Grondrechten - Europese Unie (2000)</a:t>
            </a:r>
            <a:endParaRPr lang="en-US" sz="2800" dirty="0"/>
          </a:p>
        </p:txBody>
      </p:sp>
      <p:sp>
        <p:nvSpPr>
          <p:cNvPr id="3" name="Content Placeholder 2"/>
          <p:cNvSpPr>
            <a:spLocks noGrp="1"/>
          </p:cNvSpPr>
          <p:nvPr>
            <p:ph idx="1"/>
          </p:nvPr>
        </p:nvSpPr>
        <p:spPr>
          <a:xfrm>
            <a:off x="457200" y="1600200"/>
            <a:ext cx="8229600" cy="5069160"/>
          </a:xfrm>
        </p:spPr>
        <p:txBody>
          <a:bodyPr>
            <a:normAutofit fontScale="77500" lnSpcReduction="20000"/>
          </a:bodyPr>
          <a:lstStyle/>
          <a:p>
            <a:pPr marL="0" indent="0">
              <a:buNone/>
            </a:pPr>
            <a:r>
              <a:rPr lang="en-US" dirty="0" err="1" smtClean="0"/>
              <a:t>Artikel</a:t>
            </a:r>
            <a:r>
              <a:rPr lang="en-US" dirty="0" smtClean="0"/>
              <a:t> 7 – </a:t>
            </a:r>
            <a:r>
              <a:rPr lang="en-US" dirty="0" err="1" smtClean="0"/>
              <a:t>Recht</a:t>
            </a:r>
            <a:r>
              <a:rPr lang="en-US" dirty="0" smtClean="0"/>
              <a:t> op privacy </a:t>
            </a:r>
          </a:p>
          <a:p>
            <a:pPr marL="0" indent="0">
              <a:buNone/>
            </a:pPr>
            <a:r>
              <a:rPr lang="en-US" dirty="0" err="1" smtClean="0"/>
              <a:t>Eenieder</a:t>
            </a:r>
            <a:r>
              <a:rPr lang="en-US" dirty="0" smtClean="0"/>
              <a:t> </a:t>
            </a:r>
            <a:r>
              <a:rPr lang="en-US" dirty="0" err="1" smtClean="0"/>
              <a:t>heeft</a:t>
            </a:r>
            <a:r>
              <a:rPr lang="en-US" dirty="0" smtClean="0"/>
              <a:t> </a:t>
            </a:r>
            <a:r>
              <a:rPr lang="en-US" dirty="0" err="1" smtClean="0"/>
              <a:t>recht</a:t>
            </a:r>
            <a:r>
              <a:rPr lang="en-US" dirty="0" smtClean="0"/>
              <a:t> op </a:t>
            </a:r>
            <a:r>
              <a:rPr lang="en-US" dirty="0" err="1" smtClean="0"/>
              <a:t>eerbiediging</a:t>
            </a:r>
            <a:r>
              <a:rPr lang="en-US" dirty="0" smtClean="0"/>
              <a:t> van </a:t>
            </a:r>
            <a:r>
              <a:rPr lang="en-US" dirty="0" err="1" smtClean="0"/>
              <a:t>zijn</a:t>
            </a:r>
            <a:r>
              <a:rPr lang="en-US" dirty="0" smtClean="0"/>
              <a:t> </a:t>
            </a:r>
            <a:r>
              <a:rPr lang="en-US" dirty="0" err="1" smtClean="0"/>
              <a:t>privé-leven</a:t>
            </a:r>
            <a:r>
              <a:rPr lang="en-US" dirty="0" smtClean="0"/>
              <a:t>, </a:t>
            </a:r>
            <a:r>
              <a:rPr lang="en-US" dirty="0" err="1" smtClean="0"/>
              <a:t>zijn</a:t>
            </a:r>
            <a:r>
              <a:rPr lang="en-US" dirty="0" smtClean="0"/>
              <a:t> </a:t>
            </a:r>
            <a:r>
              <a:rPr lang="en-US" dirty="0" err="1" smtClean="0"/>
              <a:t>familie</a:t>
            </a:r>
            <a:r>
              <a:rPr lang="en-US" dirty="0" smtClean="0"/>
              <a:t>- en </a:t>
            </a:r>
            <a:r>
              <a:rPr lang="en-US" dirty="0" err="1" smtClean="0"/>
              <a:t>gezinsleven</a:t>
            </a:r>
            <a:r>
              <a:rPr lang="en-US" dirty="0" smtClean="0"/>
              <a:t>, </a:t>
            </a:r>
            <a:r>
              <a:rPr lang="en-US" dirty="0" err="1" smtClean="0"/>
              <a:t>zijn</a:t>
            </a:r>
            <a:r>
              <a:rPr lang="en-US" dirty="0" smtClean="0"/>
              <a:t> </a:t>
            </a:r>
            <a:r>
              <a:rPr lang="en-US" dirty="0" err="1" smtClean="0"/>
              <a:t>woning</a:t>
            </a:r>
            <a:r>
              <a:rPr lang="en-US" dirty="0" smtClean="0"/>
              <a:t> en </a:t>
            </a:r>
            <a:r>
              <a:rPr lang="en-US" dirty="0" err="1" smtClean="0"/>
              <a:t>zijn</a:t>
            </a:r>
            <a:r>
              <a:rPr lang="en-US" dirty="0" smtClean="0"/>
              <a:t> </a:t>
            </a:r>
            <a:r>
              <a:rPr lang="en-US" dirty="0" err="1" smtClean="0"/>
              <a:t>communicatie</a:t>
            </a:r>
            <a:r>
              <a:rPr lang="en-US" dirty="0" smtClean="0"/>
              <a:t>.</a:t>
            </a:r>
          </a:p>
          <a:p>
            <a:pPr marL="0" indent="0">
              <a:buNone/>
            </a:pPr>
            <a:endParaRPr lang="en-US" dirty="0" smtClean="0"/>
          </a:p>
          <a:p>
            <a:pPr marL="0" indent="0">
              <a:buNone/>
            </a:pPr>
            <a:r>
              <a:rPr lang="en-US" dirty="0" err="1" smtClean="0"/>
              <a:t>Artikel</a:t>
            </a:r>
            <a:r>
              <a:rPr lang="en-US" dirty="0" smtClean="0"/>
              <a:t> 8 - </a:t>
            </a:r>
            <a:r>
              <a:rPr lang="en-US" dirty="0" err="1" smtClean="0"/>
              <a:t>Bescherming</a:t>
            </a:r>
            <a:r>
              <a:rPr lang="en-US" dirty="0" smtClean="0"/>
              <a:t> van </a:t>
            </a:r>
            <a:r>
              <a:rPr lang="en-US" dirty="0" err="1" smtClean="0"/>
              <a:t>persoonsgegevens</a:t>
            </a:r>
            <a:endParaRPr lang="en-US" dirty="0" smtClean="0"/>
          </a:p>
          <a:p>
            <a:pPr marL="0" indent="0">
              <a:buNone/>
            </a:pPr>
            <a:r>
              <a:rPr lang="en-US" dirty="0" smtClean="0"/>
              <a:t>1. </a:t>
            </a:r>
            <a:r>
              <a:rPr lang="en-US" dirty="0" err="1" smtClean="0"/>
              <a:t>Eenieder</a:t>
            </a:r>
            <a:r>
              <a:rPr lang="en-US" dirty="0" smtClean="0"/>
              <a:t> </a:t>
            </a:r>
            <a:r>
              <a:rPr lang="en-US" dirty="0" err="1" smtClean="0"/>
              <a:t>heeft</a:t>
            </a:r>
            <a:r>
              <a:rPr lang="en-US" dirty="0" smtClean="0"/>
              <a:t> </a:t>
            </a:r>
            <a:r>
              <a:rPr lang="en-US" dirty="0" err="1" smtClean="0"/>
              <a:t>recht</a:t>
            </a:r>
            <a:r>
              <a:rPr lang="en-US" dirty="0" smtClean="0"/>
              <a:t> op </a:t>
            </a:r>
            <a:r>
              <a:rPr lang="en-US" dirty="0" err="1" smtClean="0"/>
              <a:t>bescherming</a:t>
            </a:r>
            <a:r>
              <a:rPr lang="en-US" dirty="0" smtClean="0"/>
              <a:t> van de hem </a:t>
            </a:r>
            <a:r>
              <a:rPr lang="en-US" dirty="0" err="1" smtClean="0"/>
              <a:t>betreffende</a:t>
            </a:r>
            <a:r>
              <a:rPr lang="en-US" dirty="0" smtClean="0"/>
              <a:t> </a:t>
            </a:r>
            <a:r>
              <a:rPr lang="en-US" dirty="0" err="1" smtClean="0"/>
              <a:t>persoonsgegevens</a:t>
            </a:r>
            <a:r>
              <a:rPr lang="en-US" dirty="0" smtClean="0"/>
              <a:t>.</a:t>
            </a:r>
          </a:p>
          <a:p>
            <a:pPr marL="0" indent="0">
              <a:buNone/>
            </a:pPr>
            <a:r>
              <a:rPr lang="en-US" dirty="0" smtClean="0"/>
              <a:t>2. </a:t>
            </a:r>
            <a:r>
              <a:rPr lang="en-US" dirty="0" err="1" smtClean="0"/>
              <a:t>Deze</a:t>
            </a:r>
            <a:r>
              <a:rPr lang="en-US" dirty="0" smtClean="0"/>
              <a:t> </a:t>
            </a:r>
            <a:r>
              <a:rPr lang="en-US" dirty="0" err="1" smtClean="0"/>
              <a:t>gegevens</a:t>
            </a:r>
            <a:r>
              <a:rPr lang="en-US" dirty="0" smtClean="0"/>
              <a:t> </a:t>
            </a:r>
            <a:r>
              <a:rPr lang="en-US" dirty="0" err="1" smtClean="0"/>
              <a:t>moeten</a:t>
            </a:r>
            <a:r>
              <a:rPr lang="en-US" dirty="0" smtClean="0"/>
              <a:t> </a:t>
            </a:r>
            <a:r>
              <a:rPr lang="en-US" dirty="0" err="1" smtClean="0"/>
              <a:t>eerlijk</a:t>
            </a:r>
            <a:r>
              <a:rPr lang="en-US" dirty="0" smtClean="0"/>
              <a:t> </a:t>
            </a:r>
            <a:r>
              <a:rPr lang="en-US" dirty="0" err="1" smtClean="0"/>
              <a:t>worden</a:t>
            </a:r>
            <a:r>
              <a:rPr lang="en-US" dirty="0" smtClean="0"/>
              <a:t> </a:t>
            </a:r>
            <a:r>
              <a:rPr lang="en-US" dirty="0" err="1" smtClean="0"/>
              <a:t>verwerkt</a:t>
            </a:r>
            <a:r>
              <a:rPr lang="en-US" dirty="0" smtClean="0"/>
              <a:t>, </a:t>
            </a:r>
            <a:r>
              <a:rPr lang="en-US" dirty="0" err="1" smtClean="0"/>
              <a:t>voor</a:t>
            </a:r>
            <a:r>
              <a:rPr lang="en-US" dirty="0" smtClean="0"/>
              <a:t> </a:t>
            </a:r>
            <a:r>
              <a:rPr lang="en-US" dirty="0" err="1" smtClean="0"/>
              <a:t>bepaalde</a:t>
            </a:r>
            <a:r>
              <a:rPr lang="en-US" dirty="0" smtClean="0"/>
              <a:t> </a:t>
            </a:r>
            <a:r>
              <a:rPr lang="en-US" dirty="0" err="1" smtClean="0"/>
              <a:t>doeleinden</a:t>
            </a:r>
            <a:r>
              <a:rPr lang="en-US" dirty="0" smtClean="0"/>
              <a:t> en met </a:t>
            </a:r>
            <a:r>
              <a:rPr lang="en-US" dirty="0" err="1" smtClean="0"/>
              <a:t>toestemmingvan</a:t>
            </a:r>
            <a:r>
              <a:rPr lang="en-US" dirty="0" smtClean="0"/>
              <a:t> de </a:t>
            </a:r>
            <a:r>
              <a:rPr lang="en-US" dirty="0" err="1" smtClean="0"/>
              <a:t>betrokkene</a:t>
            </a:r>
            <a:r>
              <a:rPr lang="en-US" dirty="0" smtClean="0"/>
              <a:t> of op basis van </a:t>
            </a:r>
            <a:r>
              <a:rPr lang="en-US" dirty="0" err="1" smtClean="0"/>
              <a:t>een</a:t>
            </a:r>
            <a:r>
              <a:rPr lang="en-US" dirty="0" smtClean="0"/>
              <a:t> </a:t>
            </a:r>
            <a:r>
              <a:rPr lang="en-US" dirty="0" err="1" smtClean="0"/>
              <a:t>andere</a:t>
            </a:r>
            <a:r>
              <a:rPr lang="en-US" dirty="0" smtClean="0"/>
              <a:t> </a:t>
            </a:r>
            <a:r>
              <a:rPr lang="en-US" dirty="0" err="1" smtClean="0"/>
              <a:t>gerechtvaardigde</a:t>
            </a:r>
            <a:r>
              <a:rPr lang="en-US" dirty="0" smtClean="0"/>
              <a:t> </a:t>
            </a:r>
            <a:r>
              <a:rPr lang="en-US" dirty="0" err="1" smtClean="0"/>
              <a:t>grondslag</a:t>
            </a:r>
            <a:r>
              <a:rPr lang="en-US" dirty="0" smtClean="0"/>
              <a:t> </a:t>
            </a:r>
            <a:r>
              <a:rPr lang="en-US" dirty="0" err="1" smtClean="0"/>
              <a:t>waarin</a:t>
            </a:r>
            <a:r>
              <a:rPr lang="en-US" dirty="0" smtClean="0"/>
              <a:t> de wet </a:t>
            </a:r>
            <a:r>
              <a:rPr lang="en-US" dirty="0" err="1" smtClean="0"/>
              <a:t>voorziet.Eenieder</a:t>
            </a:r>
            <a:r>
              <a:rPr lang="en-US" dirty="0" smtClean="0"/>
              <a:t> </a:t>
            </a:r>
            <a:r>
              <a:rPr lang="en-US" dirty="0" err="1" smtClean="0"/>
              <a:t>heeft</a:t>
            </a:r>
            <a:r>
              <a:rPr lang="en-US" dirty="0" smtClean="0"/>
              <a:t> </a:t>
            </a:r>
            <a:r>
              <a:rPr lang="en-US" dirty="0" err="1" smtClean="0"/>
              <a:t>recht</a:t>
            </a:r>
            <a:r>
              <a:rPr lang="en-US" dirty="0" smtClean="0"/>
              <a:t> op </a:t>
            </a:r>
            <a:r>
              <a:rPr lang="en-US" dirty="0" err="1" smtClean="0"/>
              <a:t>toegang</a:t>
            </a:r>
            <a:r>
              <a:rPr lang="en-US" dirty="0" smtClean="0"/>
              <a:t> tot de over hem </a:t>
            </a:r>
            <a:r>
              <a:rPr lang="en-US" dirty="0" err="1" smtClean="0"/>
              <a:t>verzamelde</a:t>
            </a:r>
            <a:r>
              <a:rPr lang="en-US" dirty="0" smtClean="0"/>
              <a:t> </a:t>
            </a:r>
            <a:r>
              <a:rPr lang="en-US" dirty="0" err="1" smtClean="0"/>
              <a:t>gegevens</a:t>
            </a:r>
            <a:r>
              <a:rPr lang="en-US" dirty="0" smtClean="0"/>
              <a:t> en op </a:t>
            </a:r>
            <a:r>
              <a:rPr lang="en-US" dirty="0" err="1" smtClean="0"/>
              <a:t>rectificatie</a:t>
            </a:r>
            <a:r>
              <a:rPr lang="en-US" dirty="0" smtClean="0"/>
              <a:t> </a:t>
            </a:r>
            <a:r>
              <a:rPr lang="en-US" dirty="0" err="1" smtClean="0"/>
              <a:t>daarvan</a:t>
            </a:r>
            <a:r>
              <a:rPr lang="en-US" dirty="0" smtClean="0"/>
              <a:t>.</a:t>
            </a:r>
          </a:p>
          <a:p>
            <a:pPr marL="0" indent="0">
              <a:buNone/>
            </a:pPr>
            <a:r>
              <a:rPr lang="en-US" dirty="0" smtClean="0"/>
              <a:t>3. </a:t>
            </a:r>
            <a:r>
              <a:rPr lang="en-US" dirty="0" err="1" smtClean="0"/>
              <a:t>Een</a:t>
            </a:r>
            <a:r>
              <a:rPr lang="en-US" dirty="0" smtClean="0"/>
              <a:t> </a:t>
            </a:r>
            <a:r>
              <a:rPr lang="en-US" dirty="0" err="1" smtClean="0"/>
              <a:t>onafhankelijke</a:t>
            </a:r>
            <a:r>
              <a:rPr lang="en-US" dirty="0" smtClean="0"/>
              <a:t> </a:t>
            </a:r>
            <a:r>
              <a:rPr lang="en-US" dirty="0" err="1" smtClean="0"/>
              <a:t>autoriteit</a:t>
            </a:r>
            <a:r>
              <a:rPr lang="en-US" dirty="0" smtClean="0"/>
              <a:t> </a:t>
            </a:r>
            <a:r>
              <a:rPr lang="en-US" dirty="0" err="1" smtClean="0"/>
              <a:t>ziet</a:t>
            </a:r>
            <a:r>
              <a:rPr lang="en-US" dirty="0" smtClean="0"/>
              <a:t> toe op de </a:t>
            </a:r>
            <a:r>
              <a:rPr lang="en-US" dirty="0" err="1" smtClean="0"/>
              <a:t>naleving</a:t>
            </a:r>
            <a:r>
              <a:rPr lang="en-US" dirty="0" smtClean="0"/>
              <a:t> van </a:t>
            </a:r>
            <a:r>
              <a:rPr lang="en-US" dirty="0" err="1" smtClean="0"/>
              <a:t>deze</a:t>
            </a:r>
            <a:r>
              <a:rPr lang="en-US" dirty="0" smtClean="0"/>
              <a:t> regels.</a:t>
            </a:r>
            <a:endParaRPr lang="en-US" dirty="0"/>
          </a:p>
        </p:txBody>
      </p:sp>
    </p:spTree>
    <p:extLst>
      <p:ext uri="{BB962C8B-B14F-4D97-AF65-F5344CB8AC3E}">
        <p14:creationId xmlns:p14="http://schemas.microsoft.com/office/powerpoint/2010/main" val="17020820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Privacy </a:t>
            </a:r>
            <a:r>
              <a:rPr lang="nl-NL" dirty="0"/>
              <a:t>en </a:t>
            </a:r>
            <a:r>
              <a:rPr lang="nl-NL" dirty="0" smtClean="0"/>
              <a:t>Gegevensbescherming</a:t>
            </a:r>
            <a:endParaRPr lang="nl-NL"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56975234"/>
              </p:ext>
            </p:extLst>
          </p:nvPr>
        </p:nvGraphicFramePr>
        <p:xfrm>
          <a:off x="467544" y="1196752"/>
          <a:ext cx="8229600" cy="5571949"/>
        </p:xfrm>
        <a:graphic>
          <a:graphicData uri="http://schemas.openxmlformats.org/drawingml/2006/table">
            <a:tbl>
              <a:tblPr firstRow="1" bandRow="1">
                <a:tableStyleId>{5C22544A-7EE6-4342-B048-85BDC9FD1C3A}</a:tableStyleId>
              </a:tblPr>
              <a:tblGrid>
                <a:gridCol w="1162472"/>
                <a:gridCol w="1512168"/>
                <a:gridCol w="1656184"/>
                <a:gridCol w="1512168"/>
                <a:gridCol w="2386608"/>
              </a:tblGrid>
              <a:tr h="725629">
                <a:tc>
                  <a:txBody>
                    <a:bodyPr/>
                    <a:lstStyle/>
                    <a:p>
                      <a:endParaRPr lang="nl-NL" dirty="0"/>
                    </a:p>
                  </a:txBody>
                  <a:tcPr/>
                </a:tc>
                <a:tc>
                  <a:txBody>
                    <a:bodyPr/>
                    <a:lstStyle/>
                    <a:p>
                      <a:r>
                        <a:rPr lang="nl-NL" dirty="0" smtClean="0"/>
                        <a:t>Domein</a:t>
                      </a:r>
                      <a:endParaRPr lang="nl-NL" dirty="0"/>
                    </a:p>
                  </a:txBody>
                  <a:tcPr/>
                </a:tc>
                <a:tc>
                  <a:txBody>
                    <a:bodyPr/>
                    <a:lstStyle/>
                    <a:p>
                      <a:r>
                        <a:rPr lang="nl-NL" dirty="0" smtClean="0"/>
                        <a:t>Relaties</a:t>
                      </a:r>
                      <a:endParaRPr lang="nl-NL" dirty="0"/>
                    </a:p>
                  </a:txBody>
                  <a:tcPr/>
                </a:tc>
                <a:tc>
                  <a:txBody>
                    <a:bodyPr/>
                    <a:lstStyle/>
                    <a:p>
                      <a:r>
                        <a:rPr lang="nl-NL" dirty="0" smtClean="0"/>
                        <a:t>Achtergrond</a:t>
                      </a:r>
                      <a:endParaRPr lang="nl-NL" dirty="0"/>
                    </a:p>
                  </a:txBody>
                  <a:tcPr/>
                </a:tc>
                <a:tc>
                  <a:txBody>
                    <a:bodyPr/>
                    <a:lstStyle/>
                    <a:p>
                      <a:r>
                        <a:rPr lang="nl-NL" dirty="0" smtClean="0"/>
                        <a:t>Doel/aard</a:t>
                      </a:r>
                      <a:endParaRPr lang="nl-NL" dirty="0"/>
                    </a:p>
                  </a:txBody>
                  <a:tcPr/>
                </a:tc>
              </a:tr>
              <a:tr h="1883733">
                <a:tc>
                  <a:txBody>
                    <a:bodyPr/>
                    <a:lstStyle/>
                    <a:p>
                      <a:endParaRPr lang="nl-NL" dirty="0" smtClean="0"/>
                    </a:p>
                    <a:p>
                      <a:endParaRPr lang="nl-NL" dirty="0" smtClean="0"/>
                    </a:p>
                    <a:p>
                      <a:r>
                        <a:rPr lang="nl-NL" b="1" dirty="0" smtClean="0"/>
                        <a:t>Privacy</a:t>
                      </a:r>
                      <a:endParaRPr lang="nl-NL" b="1" dirty="0"/>
                    </a:p>
                  </a:txBody>
                  <a:tcPr/>
                </a:tc>
                <a:tc>
                  <a:txBody>
                    <a:bodyPr/>
                    <a:lstStyle/>
                    <a:p>
                      <a:endParaRPr lang="nl-NL" dirty="0" smtClean="0"/>
                    </a:p>
                    <a:p>
                      <a:endParaRPr lang="nl-NL" dirty="0" smtClean="0"/>
                    </a:p>
                    <a:p>
                      <a:r>
                        <a:rPr lang="nl-NL" dirty="0" smtClean="0"/>
                        <a:t>Gaat hoofdzakelijk om de privésfeer</a:t>
                      </a:r>
                      <a:endParaRPr lang="nl-NL" dirty="0"/>
                    </a:p>
                  </a:txBody>
                  <a:tcPr/>
                </a:tc>
                <a:tc>
                  <a:txBody>
                    <a:bodyPr/>
                    <a:lstStyle/>
                    <a:p>
                      <a:endParaRPr lang="nl-NL" dirty="0" smtClean="0"/>
                    </a:p>
                    <a:p>
                      <a:endParaRPr lang="nl-NL" dirty="0" smtClean="0"/>
                    </a:p>
                    <a:p>
                      <a:r>
                        <a:rPr lang="nl-NL" dirty="0" smtClean="0"/>
                        <a:t>Gaat voornamelijk om verticale verhoudingen</a:t>
                      </a:r>
                      <a:endParaRPr lang="nl-NL" dirty="0"/>
                    </a:p>
                  </a:txBody>
                  <a:tcPr/>
                </a:tc>
                <a:tc>
                  <a:txBody>
                    <a:bodyPr/>
                    <a:lstStyle/>
                    <a:p>
                      <a:endParaRPr lang="nl-NL" dirty="0" smtClean="0"/>
                    </a:p>
                    <a:p>
                      <a:endParaRPr lang="nl-NL" dirty="0" smtClean="0"/>
                    </a:p>
                    <a:p>
                      <a:r>
                        <a:rPr lang="nl-NL" dirty="0" smtClean="0"/>
                        <a:t>Opkomst van natiestaten</a:t>
                      </a:r>
                    </a:p>
                  </a:txBody>
                  <a:tcPr/>
                </a:tc>
                <a:tc>
                  <a:txBody>
                    <a:bodyPr/>
                    <a:lstStyle/>
                    <a:p>
                      <a:endParaRPr lang="nl-NL" dirty="0" smtClean="0"/>
                    </a:p>
                    <a:p>
                      <a:endParaRPr lang="nl-NL" dirty="0" smtClean="0"/>
                    </a:p>
                    <a:p>
                      <a:r>
                        <a:rPr lang="nl-NL" dirty="0" smtClean="0"/>
                        <a:t>Eerst</a:t>
                      </a:r>
                      <a:r>
                        <a:rPr lang="nl-NL" baseline="0" dirty="0" smtClean="0"/>
                        <a:t> c</a:t>
                      </a:r>
                      <a:r>
                        <a:rPr lang="nl-NL" dirty="0" smtClean="0"/>
                        <a:t>ontrole op</a:t>
                      </a:r>
                      <a:r>
                        <a:rPr lang="nl-NL" baseline="0" dirty="0" smtClean="0"/>
                        <a:t> het gebruik van macht &amp; zorgplichten</a:t>
                      </a:r>
                    </a:p>
                    <a:p>
                      <a:endParaRPr lang="nl-NL" dirty="0" smtClean="0"/>
                    </a:p>
                    <a:p>
                      <a:r>
                        <a:rPr lang="nl-NL" dirty="0" smtClean="0"/>
                        <a:t>Nu steeds meer individuele</a:t>
                      </a:r>
                      <a:r>
                        <a:rPr lang="nl-NL" baseline="0" dirty="0" smtClean="0"/>
                        <a:t> rechten</a:t>
                      </a:r>
                      <a:endParaRPr lang="nl-NL" dirty="0"/>
                    </a:p>
                  </a:txBody>
                  <a:tcPr/>
                </a:tc>
              </a:tr>
              <a:tr h="1883733">
                <a:tc>
                  <a:txBody>
                    <a:bodyPr/>
                    <a:lstStyle/>
                    <a:p>
                      <a:endParaRPr lang="nl-NL" dirty="0" smtClean="0"/>
                    </a:p>
                    <a:p>
                      <a:endParaRPr lang="nl-NL" dirty="0" smtClean="0"/>
                    </a:p>
                    <a:p>
                      <a:r>
                        <a:rPr lang="nl-NL" b="1" dirty="0" smtClean="0"/>
                        <a:t>Data </a:t>
                      </a:r>
                      <a:r>
                        <a:rPr lang="nl-NL" b="1" dirty="0" err="1" smtClean="0"/>
                        <a:t>Protection</a:t>
                      </a:r>
                      <a:endParaRPr lang="nl-NL" b="1" dirty="0"/>
                    </a:p>
                  </a:txBody>
                  <a:tcPr/>
                </a:tc>
                <a:tc>
                  <a:txBody>
                    <a:bodyPr/>
                    <a:lstStyle/>
                    <a:p>
                      <a:endParaRPr lang="nl-NL" dirty="0" smtClean="0"/>
                    </a:p>
                    <a:p>
                      <a:endParaRPr lang="nl-NL" dirty="0" smtClean="0"/>
                    </a:p>
                    <a:p>
                      <a:r>
                        <a:rPr lang="nl-NL" dirty="0" smtClean="0"/>
                        <a:t>Gaat om zowel de privé- als de publieke sfeer</a:t>
                      </a:r>
                      <a:endParaRPr lang="nl-NL" dirty="0"/>
                    </a:p>
                  </a:txBody>
                  <a:tcPr/>
                </a:tc>
                <a:tc>
                  <a:txBody>
                    <a:bodyPr/>
                    <a:lstStyle/>
                    <a:p>
                      <a:endParaRPr lang="nl-NL" dirty="0" smtClean="0"/>
                    </a:p>
                    <a:p>
                      <a:endParaRPr lang="nl-NL" dirty="0" smtClean="0"/>
                    </a:p>
                    <a:p>
                      <a:r>
                        <a:rPr lang="nl-NL" dirty="0" smtClean="0"/>
                        <a:t>Gaat voornamelijk om horizontale verhoudingen</a:t>
                      </a:r>
                      <a:endParaRPr lang="nl-NL" dirty="0"/>
                    </a:p>
                  </a:txBody>
                  <a:tcPr/>
                </a:tc>
                <a:tc>
                  <a:txBody>
                    <a:bodyPr/>
                    <a:lstStyle/>
                    <a:p>
                      <a:endParaRPr lang="nl-NL" dirty="0" smtClean="0"/>
                    </a:p>
                    <a:p>
                      <a:endParaRPr lang="nl-NL" dirty="0" smtClean="0"/>
                    </a:p>
                    <a:p>
                      <a:r>
                        <a:rPr lang="nl-NL" dirty="0" smtClean="0"/>
                        <a:t>Technologische</a:t>
                      </a:r>
                      <a:r>
                        <a:rPr lang="nl-NL" baseline="0" dirty="0" smtClean="0"/>
                        <a:t> ontwikkelingen</a:t>
                      </a:r>
                      <a:endParaRPr lang="nl-N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NL" dirty="0" smtClean="0"/>
                    </a:p>
                    <a:p>
                      <a:endParaRPr lang="nl-NL" dirty="0" smtClean="0"/>
                    </a:p>
                    <a:p>
                      <a:r>
                        <a:rPr lang="nl-NL" dirty="0" smtClean="0"/>
                        <a:t>Controle op</a:t>
                      </a:r>
                      <a:r>
                        <a:rPr lang="nl-NL" baseline="0" dirty="0" smtClean="0"/>
                        <a:t> het gebruik van macht &amp; zorgplichten</a:t>
                      </a:r>
                    </a:p>
                    <a:p>
                      <a:endParaRPr lang="nl-NL" dirty="0" smtClean="0"/>
                    </a:p>
                    <a:p>
                      <a:r>
                        <a:rPr lang="nl-NL" dirty="0" smtClean="0"/>
                        <a:t>Nu steeds meer individuele rechten</a:t>
                      </a:r>
                    </a:p>
                    <a:p>
                      <a:endParaRPr lang="nl-NL" dirty="0"/>
                    </a:p>
                  </a:txBody>
                  <a:tcPr/>
                </a:tc>
              </a:tr>
            </a:tbl>
          </a:graphicData>
        </a:graphic>
      </p:graphicFrame>
    </p:spTree>
    <p:extLst>
      <p:ext uri="{BB962C8B-B14F-4D97-AF65-F5344CB8AC3E}">
        <p14:creationId xmlns:p14="http://schemas.microsoft.com/office/powerpoint/2010/main" val="1276845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Gegevensbescherming</a:t>
            </a:r>
            <a:endParaRPr lang="en-US" dirty="0"/>
          </a:p>
        </p:txBody>
      </p:sp>
      <p:sp>
        <p:nvSpPr>
          <p:cNvPr id="3" name="Content Placeholder 2"/>
          <p:cNvSpPr>
            <a:spLocks noGrp="1"/>
          </p:cNvSpPr>
          <p:nvPr>
            <p:ph idx="1"/>
          </p:nvPr>
        </p:nvSpPr>
        <p:spPr/>
        <p:txBody>
          <a:bodyPr/>
          <a:lstStyle/>
          <a:p>
            <a:pPr marL="0" indent="0">
              <a:buNone/>
            </a:pPr>
            <a:r>
              <a:rPr lang="nl-NL" dirty="0" smtClean="0"/>
              <a:t>Richtlijn bescherming persoonsgegevens (EU)</a:t>
            </a:r>
          </a:p>
          <a:p>
            <a:pPr marL="0" indent="0">
              <a:buNone/>
            </a:pPr>
            <a:r>
              <a:rPr lang="nl-NL" dirty="0" smtClean="0"/>
              <a:t>Wet bescherming persoonsgegevens </a:t>
            </a:r>
            <a:r>
              <a:rPr lang="nl-NL" smtClean="0"/>
              <a:t>(</a:t>
            </a:r>
            <a:r>
              <a:rPr lang="nl-NL" smtClean="0"/>
              <a:t>NL)</a:t>
            </a:r>
            <a:endParaRPr lang="nl-NL" dirty="0" smtClean="0"/>
          </a:p>
          <a:p>
            <a:pPr marL="0" indent="0">
              <a:buNone/>
            </a:pPr>
            <a:r>
              <a:rPr lang="nl-NL" dirty="0" smtClean="0"/>
              <a:t>Van toepassing als:</a:t>
            </a:r>
          </a:p>
          <a:p>
            <a:pPr marL="971550" lvl="1" indent="-514350">
              <a:buAutoNum type="arabicPeriod"/>
            </a:pPr>
            <a:r>
              <a:rPr lang="nl-NL" dirty="0" smtClean="0"/>
              <a:t>Persoonsgegevens</a:t>
            </a:r>
          </a:p>
          <a:p>
            <a:pPr marL="971550" lvl="1" indent="-514350">
              <a:buAutoNum type="arabicPeriod"/>
            </a:pPr>
            <a:r>
              <a:rPr lang="nl-NL" dirty="0" smtClean="0"/>
              <a:t>Verwerkt</a:t>
            </a:r>
          </a:p>
          <a:p>
            <a:pPr marL="971550" lvl="1" indent="-514350">
              <a:buAutoNum type="arabicPeriod"/>
            </a:pPr>
            <a:r>
              <a:rPr lang="nl-NL" dirty="0" smtClean="0"/>
              <a:t>Verantwoordelijke</a:t>
            </a:r>
          </a:p>
          <a:p>
            <a:pPr marL="971550" lvl="1" indent="-514350">
              <a:buAutoNum type="arabicPeriod"/>
            </a:pPr>
            <a:r>
              <a:rPr lang="nl-NL" dirty="0" smtClean="0"/>
              <a:t>Territorialiteit</a:t>
            </a:r>
            <a:endParaRPr lang="en-US" dirty="0"/>
          </a:p>
        </p:txBody>
      </p:sp>
    </p:spTree>
    <p:extLst>
      <p:ext uri="{BB962C8B-B14F-4D97-AF65-F5344CB8AC3E}">
        <p14:creationId xmlns:p14="http://schemas.microsoft.com/office/powerpoint/2010/main" val="14923849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Excepties</a:t>
            </a:r>
            <a:endParaRPr lang="en-US" dirty="0"/>
          </a:p>
        </p:txBody>
      </p:sp>
      <p:sp>
        <p:nvSpPr>
          <p:cNvPr id="3" name="Content Placeholder 2"/>
          <p:cNvSpPr>
            <a:spLocks noGrp="1"/>
          </p:cNvSpPr>
          <p:nvPr>
            <p:ph idx="1"/>
          </p:nvPr>
        </p:nvSpPr>
        <p:spPr>
          <a:xfrm>
            <a:off x="457200" y="1196752"/>
            <a:ext cx="8229600" cy="5400600"/>
          </a:xfrm>
        </p:spPr>
        <p:txBody>
          <a:bodyPr>
            <a:normAutofit fontScale="62500" lnSpcReduction="20000"/>
          </a:bodyPr>
          <a:lstStyle/>
          <a:p>
            <a:pPr marL="0" indent="0">
              <a:buNone/>
            </a:pPr>
            <a:r>
              <a:rPr lang="nl-NL" dirty="0" smtClean="0"/>
              <a:t>Artikel 3 Werkingssfeer</a:t>
            </a:r>
          </a:p>
          <a:p>
            <a:pPr marL="0" indent="0">
              <a:buNone/>
            </a:pPr>
            <a:r>
              <a:rPr lang="nl-NL" dirty="0" smtClean="0"/>
              <a:t>2. De bepalingen van deze richtlijn zijn niet van toepassing op de verwerking van persoonsgegevens:</a:t>
            </a:r>
          </a:p>
          <a:p>
            <a:pPr marL="0" indent="0">
              <a:buNone/>
            </a:pPr>
            <a:r>
              <a:rPr lang="nl-NL" dirty="0" smtClean="0"/>
              <a:t>- die met het oog op de uitoefening van niet binnen de werkingssfeer van het Gemeenschapsrecht vallende activiteiten geschiedt zoals die bedoeld in de titels V en VI van het Verdrag betreffende de Europese Unie en in ieder geval verwerkingen die betrekking hebben op de openbare veiligheid, defensie, de veiligheid van de Staat (waaronder de economie van de Staat, wanneer deze verwerkingen in verband staan met vraagstukken van Staatsveiligheid), en de activiteiten van de Staat op strafrechtelijk gebied;</a:t>
            </a:r>
          </a:p>
          <a:p>
            <a:pPr marL="0" indent="0">
              <a:buNone/>
            </a:pPr>
            <a:r>
              <a:rPr lang="nl-NL" dirty="0" smtClean="0"/>
              <a:t>- die door een natuurlijk persoon in activiteiten met uitsluitend persoonlijke of huishoudelijke doeleinden wordt verricht.</a:t>
            </a:r>
          </a:p>
          <a:p>
            <a:pPr marL="0" indent="0">
              <a:buNone/>
            </a:pPr>
            <a:endParaRPr lang="nl-NL" dirty="0" smtClean="0"/>
          </a:p>
          <a:p>
            <a:pPr marL="0" indent="0">
              <a:buNone/>
            </a:pPr>
            <a:r>
              <a:rPr lang="nl-NL" dirty="0" smtClean="0"/>
              <a:t>Artikel 9 Verwerking van persoonsgegevens en vrijheid van meningsuiting</a:t>
            </a:r>
          </a:p>
          <a:p>
            <a:pPr marL="0" indent="0">
              <a:buNone/>
            </a:pPr>
            <a:r>
              <a:rPr lang="nl-NL" dirty="0" smtClean="0"/>
              <a:t>De </a:t>
            </a:r>
            <a:r>
              <a:rPr lang="nl-NL" dirty="0" err="1" smtClean="0"/>
              <a:t>Lid-Staten</a:t>
            </a:r>
            <a:r>
              <a:rPr lang="nl-NL" dirty="0" smtClean="0"/>
              <a:t> voorzien voor de verwerking van persoonsgegevens voor uitsluitend journalistieke of voor artistieke of literaire doeleinden in uitzonderingen op en afwijkingen van de bepalingen van dit hoofdstuk en van de hoofdstukken IV en VI uitsluitend voor zover deze nodig blijken om het recht op persoonlijke levenssfeer te verzoenen met de regels betreffende de vrijheid van meningsuiting.</a:t>
            </a:r>
          </a:p>
          <a:p>
            <a:endParaRPr lang="en-US" dirty="0"/>
          </a:p>
        </p:txBody>
      </p:sp>
    </p:spTree>
    <p:extLst>
      <p:ext uri="{BB962C8B-B14F-4D97-AF65-F5344CB8AC3E}">
        <p14:creationId xmlns:p14="http://schemas.microsoft.com/office/powerpoint/2010/main" val="3988447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Materiële bepalingen</a:t>
            </a:r>
            <a:endParaRPr lang="en-US" dirty="0"/>
          </a:p>
        </p:txBody>
      </p:sp>
      <p:sp>
        <p:nvSpPr>
          <p:cNvPr id="3" name="Content Placeholder 2"/>
          <p:cNvSpPr>
            <a:spLocks noGrp="1"/>
          </p:cNvSpPr>
          <p:nvPr>
            <p:ph idx="1"/>
          </p:nvPr>
        </p:nvSpPr>
        <p:spPr/>
        <p:txBody>
          <a:bodyPr>
            <a:normAutofit/>
          </a:bodyPr>
          <a:lstStyle/>
          <a:p>
            <a:r>
              <a:rPr lang="nl-NL" dirty="0" smtClean="0"/>
              <a:t>1. Plichten van de verwerker</a:t>
            </a:r>
          </a:p>
          <a:p>
            <a:endParaRPr lang="nl-NL" dirty="0" smtClean="0"/>
          </a:p>
          <a:p>
            <a:pPr marL="0" indent="0">
              <a:buNone/>
            </a:pPr>
            <a:endParaRPr lang="nl-NL" dirty="0"/>
          </a:p>
          <a:p>
            <a:r>
              <a:rPr lang="nl-NL" dirty="0" smtClean="0"/>
              <a:t>2. Rechten van het data subject</a:t>
            </a:r>
          </a:p>
          <a:p>
            <a:endParaRPr lang="nl-NL" dirty="0"/>
          </a:p>
          <a:p>
            <a:endParaRPr lang="nl-NL" dirty="0" smtClean="0"/>
          </a:p>
          <a:p>
            <a:r>
              <a:rPr lang="nl-NL" dirty="0" smtClean="0"/>
              <a:t>3. Handhaving</a:t>
            </a:r>
            <a:endParaRPr lang="en-US" dirty="0"/>
          </a:p>
        </p:txBody>
      </p:sp>
    </p:spTree>
    <p:extLst>
      <p:ext uri="{BB962C8B-B14F-4D97-AF65-F5344CB8AC3E}">
        <p14:creationId xmlns:p14="http://schemas.microsoft.com/office/powerpoint/2010/main" val="10815038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Artikel 12  - Recht van toegang</a:t>
            </a:r>
            <a:endParaRPr lang="en-US" dirty="0"/>
          </a:p>
        </p:txBody>
      </p:sp>
      <p:sp>
        <p:nvSpPr>
          <p:cNvPr id="3" name="Content Placeholder 2"/>
          <p:cNvSpPr>
            <a:spLocks noGrp="1"/>
          </p:cNvSpPr>
          <p:nvPr>
            <p:ph idx="1"/>
          </p:nvPr>
        </p:nvSpPr>
        <p:spPr>
          <a:xfrm>
            <a:off x="457200" y="1600200"/>
            <a:ext cx="8229600" cy="4493096"/>
          </a:xfrm>
        </p:spPr>
        <p:txBody>
          <a:bodyPr>
            <a:normAutofit fontScale="70000" lnSpcReduction="20000"/>
          </a:bodyPr>
          <a:lstStyle/>
          <a:p>
            <a:pPr marL="0" indent="0">
              <a:buNone/>
            </a:pPr>
            <a:endParaRPr lang="nl-NL" dirty="0" smtClean="0"/>
          </a:p>
          <a:p>
            <a:pPr marL="0" indent="0">
              <a:buNone/>
            </a:pPr>
            <a:r>
              <a:rPr lang="nl-NL" dirty="0" smtClean="0"/>
              <a:t>De </a:t>
            </a:r>
            <a:r>
              <a:rPr lang="nl-NL" dirty="0" err="1" smtClean="0"/>
              <a:t>Lid-Staten</a:t>
            </a:r>
            <a:r>
              <a:rPr lang="nl-NL" dirty="0" smtClean="0"/>
              <a:t> waarborgen elke betrokkene het recht van de voor de verwerking verantwoordelijke te verkrijgen:</a:t>
            </a:r>
          </a:p>
          <a:p>
            <a:pPr marL="0" indent="0">
              <a:buNone/>
            </a:pPr>
            <a:endParaRPr lang="nl-NL" dirty="0" smtClean="0"/>
          </a:p>
          <a:p>
            <a:pPr marL="0" indent="0">
              <a:buNone/>
            </a:pPr>
            <a:r>
              <a:rPr lang="nl-NL" dirty="0" smtClean="0"/>
              <a:t>a) []</a:t>
            </a:r>
          </a:p>
          <a:p>
            <a:pPr marL="0" indent="0">
              <a:buNone/>
            </a:pPr>
            <a:endParaRPr lang="nl-NL" dirty="0" smtClean="0"/>
          </a:p>
          <a:p>
            <a:pPr marL="0" indent="0">
              <a:buNone/>
            </a:pPr>
            <a:r>
              <a:rPr lang="nl-NL" dirty="0" smtClean="0"/>
              <a:t>b) naar gelang van het geval, de rectificatie, de uitwissing of de afscherming van de gegevens waarvan de verwerking niet overeenstemt met de bepalingen van deze richtlijn, met name op grond van het onvolledige of onjuiste karakter van de gegevens;</a:t>
            </a:r>
          </a:p>
          <a:p>
            <a:pPr marL="0" indent="0">
              <a:buNone/>
            </a:pPr>
            <a:endParaRPr lang="nl-NL" dirty="0" smtClean="0"/>
          </a:p>
          <a:p>
            <a:pPr marL="0" indent="0">
              <a:buNone/>
            </a:pPr>
            <a:r>
              <a:rPr lang="nl-NL" dirty="0" smtClean="0"/>
              <a:t>c) kennisgeving aan derden aan wie de gegevens zijn verstrekt, van elke rectificatie, uitwissing of afscherming, uitgevoerd overeenkomstig punt b), tenzij zulks onmogelijk blijkt of onevenredig veel moeite kost</a:t>
            </a:r>
          </a:p>
        </p:txBody>
      </p:sp>
    </p:spTree>
    <p:extLst>
      <p:ext uri="{BB962C8B-B14F-4D97-AF65-F5344CB8AC3E}">
        <p14:creationId xmlns:p14="http://schemas.microsoft.com/office/powerpoint/2010/main" val="1067485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Artikel 14  Recht van verzet van de betrokkene</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nl-NL" dirty="0" smtClean="0"/>
              <a:t>De </a:t>
            </a:r>
            <a:r>
              <a:rPr lang="nl-NL" dirty="0" err="1" smtClean="0"/>
              <a:t>Lid-Staten</a:t>
            </a:r>
            <a:r>
              <a:rPr lang="nl-NL" dirty="0" smtClean="0"/>
              <a:t> kennen de betrokkene het recht toe:</a:t>
            </a:r>
          </a:p>
          <a:p>
            <a:pPr marL="0" indent="0">
              <a:buNone/>
            </a:pPr>
            <a:r>
              <a:rPr lang="nl-NL" dirty="0" smtClean="0"/>
              <a:t>a) zich ten minste in de gevallen, bedoeld in artikel 7, onder e) en f), te allen tijde om zwaarwegende en gerechtvaardigde redenen die verband houden met zijn bijzondere situatie ertegen te verzetten dat hem betreffende gegevens het voorwerp van een verwerking vormen, behoudens andersluidende bepalingen in de nationale wetgeving. In geval van gerechtvaardigd verzet mag de door de voor de verwerking verantwoordelijke persoon verrichte verwerking niet langer op deze gegevens betrekking hebben;</a:t>
            </a:r>
          </a:p>
          <a:p>
            <a:pPr marL="0" indent="0">
              <a:buNone/>
            </a:pPr>
            <a:r>
              <a:rPr lang="nl-NL" dirty="0" smtClean="0"/>
              <a:t>b) zich te verzetten, op verzoek en kosteloos, tegen de voorgenomen verwerking van hem betreffende persoonsgegevens door de voor de verwerking verantwoordelijke persoon met het oog op direct marketing, of te worden ingelicht voordat persoonsgegevens voor de eerste keer aan derden worden verstrekt of voor rekening van derden worden gebruikt voor direct marketing en het recht uitdrukkelijk ter kennis gebracht te krijgen dat hij of zij zich kosteloos kan verzetten tegen deze verstrekking of dit gebruik van gegevens.</a:t>
            </a:r>
          </a:p>
          <a:p>
            <a:endParaRPr lang="en-US" dirty="0"/>
          </a:p>
        </p:txBody>
      </p:sp>
    </p:spTree>
    <p:extLst>
      <p:ext uri="{BB962C8B-B14F-4D97-AF65-F5344CB8AC3E}">
        <p14:creationId xmlns:p14="http://schemas.microsoft.com/office/powerpoint/2010/main" val="295445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1766</Words>
  <Application>Microsoft Office PowerPoint</Application>
  <PresentationFormat>On-screen Show (4:3)</PresentationFormat>
  <Paragraphs>215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Recht om vergeten te worden</vt:lpstr>
      <vt:lpstr>Privacy – Europees Verdrag voor de Rechten van de Mens - Raad van Europa (1950)</vt:lpstr>
      <vt:lpstr>Privacy en gegevensbescherming – Handvest van de Grondrechten - Europese Unie (2000)</vt:lpstr>
      <vt:lpstr>Privacy en Gegevensbescherming</vt:lpstr>
      <vt:lpstr>Gegevensbescherming</vt:lpstr>
      <vt:lpstr>Excepties</vt:lpstr>
      <vt:lpstr>Materiële bepalingen</vt:lpstr>
      <vt:lpstr>Artikel 12  - Recht van toegang</vt:lpstr>
      <vt:lpstr>Artikel 14  Recht van verzet van de betrokkene</vt:lpstr>
      <vt:lpstr>Algemene Verordening Gegevensbescherming </vt:lpstr>
      <vt:lpstr>Leaked proposal - Article 15   Right to be forgotten and to erasure </vt:lpstr>
      <vt:lpstr>Commission Proposal: Article 17  Right to be forgotten and to erasure</vt:lpstr>
      <vt:lpstr>Parliament Proposal: Article 17 Right to erasure</vt:lpstr>
      <vt:lpstr>Google/Spain</vt:lpstr>
      <vt:lpstr>Google/Spain</vt:lpstr>
      <vt:lpstr>Europees Hof voor de Rechten van de Mens - Węgrynowski en Smolczewski/Polen </vt:lpstr>
      <vt:lpstr>Rechtbank Amsterdam 18-09-2014</vt:lpstr>
    </vt:vector>
  </TitlesOfParts>
  <Company>Universiteit van Amsterdam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Recht om vergeten te worden</dc:title>
  <dc:creator>Sloot, Bart van der</dc:creator>
  <cp:lastModifiedBy>Sloot, Bart van der</cp:lastModifiedBy>
  <cp:revision>20</cp:revision>
  <dcterms:created xsi:type="dcterms:W3CDTF">2014-09-22T15:25:15Z</dcterms:created>
  <dcterms:modified xsi:type="dcterms:W3CDTF">2014-09-25T10:04:08Z</dcterms:modified>
</cp:coreProperties>
</file>