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67" r:id="rId4"/>
    <p:sldId id="271" r:id="rId5"/>
    <p:sldId id="268" r:id="rId6"/>
    <p:sldId id="270" r:id="rId7"/>
    <p:sldId id="272" r:id="rId8"/>
    <p:sldId id="273"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299164-9F9E-45D2-9871-9D29B409E2C4}" type="datetimeFigureOut">
              <a:rPr lang="en-US" smtClean="0"/>
              <a:t>8/25/2016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B3FF6-498D-4282-8DB4-2E9D8D61233F}" type="slidenum">
              <a:rPr lang="en-US" smtClean="0"/>
              <a:t>‹#›</a:t>
            </a:fld>
            <a:endParaRPr lang="en-US"/>
          </a:p>
        </p:txBody>
      </p:sp>
    </p:spTree>
    <p:extLst>
      <p:ext uri="{BB962C8B-B14F-4D97-AF65-F5344CB8AC3E}">
        <p14:creationId xmlns:p14="http://schemas.microsoft.com/office/powerpoint/2010/main" val="2067186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B3FF6-498D-4282-8DB4-2E9D8D61233F}" type="slidenum">
              <a:rPr lang="en-US" smtClean="0"/>
              <a:t>1</a:t>
            </a:fld>
            <a:endParaRPr lang="en-US"/>
          </a:p>
        </p:txBody>
      </p:sp>
    </p:spTree>
    <p:extLst>
      <p:ext uri="{BB962C8B-B14F-4D97-AF65-F5344CB8AC3E}">
        <p14:creationId xmlns:p14="http://schemas.microsoft.com/office/powerpoint/2010/main" val="395186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DDC5F4-0DA9-4074-9ADB-BC87C2259CE2}" type="datetimeFigureOut">
              <a:rPr lang="en-US" smtClean="0"/>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225948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DDC5F4-0DA9-4074-9ADB-BC87C2259CE2}" type="datetimeFigureOut">
              <a:rPr lang="en-US" smtClean="0"/>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429177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DDC5F4-0DA9-4074-9ADB-BC87C2259CE2}" type="datetimeFigureOut">
              <a:rPr lang="en-US" smtClean="0"/>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411312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DDC5F4-0DA9-4074-9ADB-BC87C2259CE2}" type="datetimeFigureOut">
              <a:rPr lang="en-US" smtClean="0"/>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368651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DDC5F4-0DA9-4074-9ADB-BC87C2259CE2}" type="datetimeFigureOut">
              <a:rPr lang="en-US" smtClean="0"/>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2094548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DDC5F4-0DA9-4074-9ADB-BC87C2259CE2}" type="datetimeFigureOut">
              <a:rPr lang="en-US" smtClean="0"/>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21252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DDC5F4-0DA9-4074-9ADB-BC87C2259CE2}" type="datetimeFigureOut">
              <a:rPr lang="en-US" smtClean="0"/>
              <a:t>8/25/2016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367629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DDC5F4-0DA9-4074-9ADB-BC87C2259CE2}" type="datetimeFigureOut">
              <a:rPr lang="en-US" smtClean="0"/>
              <a:t>8/25/2016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10674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DC5F4-0DA9-4074-9ADB-BC87C2259CE2}" type="datetimeFigureOut">
              <a:rPr lang="en-US" smtClean="0"/>
              <a:t>8/25/2016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1150876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DDC5F4-0DA9-4074-9ADB-BC87C2259CE2}" type="datetimeFigureOut">
              <a:rPr lang="en-US" smtClean="0"/>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305433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DDC5F4-0DA9-4074-9ADB-BC87C2259CE2}" type="datetimeFigureOut">
              <a:rPr lang="en-US" smtClean="0"/>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8119A-FB89-4134-AA44-E329F9B276DD}" type="slidenum">
              <a:rPr lang="en-US" smtClean="0"/>
              <a:t>‹#›</a:t>
            </a:fld>
            <a:endParaRPr lang="en-US"/>
          </a:p>
        </p:txBody>
      </p:sp>
    </p:spTree>
    <p:extLst>
      <p:ext uri="{BB962C8B-B14F-4D97-AF65-F5344CB8AC3E}">
        <p14:creationId xmlns:p14="http://schemas.microsoft.com/office/powerpoint/2010/main" val="145402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DC5F4-0DA9-4074-9ADB-BC87C2259CE2}" type="datetimeFigureOut">
              <a:rPr lang="en-US" smtClean="0"/>
              <a:t>8/25/2016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8119A-FB89-4134-AA44-E329F9B276DD}" type="slidenum">
              <a:rPr lang="en-US" smtClean="0"/>
              <a:t>‹#›</a:t>
            </a:fld>
            <a:endParaRPr lang="en-US"/>
          </a:p>
        </p:txBody>
      </p:sp>
    </p:spTree>
    <p:extLst>
      <p:ext uri="{BB962C8B-B14F-4D97-AF65-F5344CB8AC3E}">
        <p14:creationId xmlns:p14="http://schemas.microsoft.com/office/powerpoint/2010/main" val="2801072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l-NL" dirty="0" err="1"/>
              <a:t>Q</a:t>
            </a:r>
            <a:r>
              <a:rPr lang="nl-NL" dirty="0" err="1" smtClean="0"/>
              <a:t>uestions</a:t>
            </a:r>
            <a:r>
              <a:rPr lang="nl-NL" dirty="0" smtClean="0"/>
              <a:t> </a:t>
            </a:r>
            <a:r>
              <a:rPr lang="nl-NL" dirty="0" err="1" smtClean="0"/>
              <a:t>with</a:t>
            </a:r>
            <a:r>
              <a:rPr lang="nl-NL" dirty="0" smtClean="0"/>
              <a:t> respect </a:t>
            </a:r>
            <a:r>
              <a:rPr lang="nl-NL" dirty="0" err="1" smtClean="0"/>
              <a:t>to</a:t>
            </a:r>
            <a:r>
              <a:rPr lang="nl-NL" dirty="0" smtClean="0"/>
              <a:t> privacy </a:t>
            </a:r>
            <a:r>
              <a:rPr lang="nl-NL" dirty="0" err="1" smtClean="0"/>
              <a:t>and</a:t>
            </a:r>
            <a:r>
              <a:rPr lang="nl-NL" dirty="0" smtClean="0"/>
              <a:t> new </a:t>
            </a:r>
            <a:r>
              <a:rPr lang="nl-NL" dirty="0" err="1" smtClean="0"/>
              <a:t>technological</a:t>
            </a:r>
            <a:r>
              <a:rPr lang="nl-NL" dirty="0" smtClean="0"/>
              <a:t> </a:t>
            </a:r>
            <a:r>
              <a:rPr lang="nl-NL" dirty="0" err="1" smtClean="0"/>
              <a:t>developments</a:t>
            </a:r>
            <a:endParaRPr lang="en-US" dirty="0"/>
          </a:p>
        </p:txBody>
      </p:sp>
      <p:sp>
        <p:nvSpPr>
          <p:cNvPr id="3" name="Subtitle 2"/>
          <p:cNvSpPr>
            <a:spLocks noGrp="1"/>
          </p:cNvSpPr>
          <p:nvPr>
            <p:ph type="subTitle" idx="1"/>
          </p:nvPr>
        </p:nvSpPr>
        <p:spPr/>
        <p:txBody>
          <a:bodyPr>
            <a:normAutofit fontScale="92500"/>
          </a:bodyPr>
          <a:lstStyle/>
          <a:p>
            <a:r>
              <a:rPr lang="nl-NL" dirty="0" smtClean="0"/>
              <a:t>Bart van der Sloot</a:t>
            </a:r>
          </a:p>
          <a:p>
            <a:r>
              <a:rPr lang="nl-NL" dirty="0" err="1" smtClean="0"/>
              <a:t>Institute</a:t>
            </a:r>
            <a:r>
              <a:rPr lang="nl-NL" dirty="0" smtClean="0"/>
              <a:t> </a:t>
            </a:r>
            <a:r>
              <a:rPr lang="nl-NL" dirty="0" err="1" smtClean="0"/>
              <a:t>for</a:t>
            </a:r>
            <a:r>
              <a:rPr lang="nl-NL" dirty="0" smtClean="0"/>
              <a:t> Information </a:t>
            </a:r>
            <a:r>
              <a:rPr lang="nl-NL" dirty="0" err="1" smtClean="0"/>
              <a:t>Law</a:t>
            </a:r>
            <a:r>
              <a:rPr lang="nl-NL" dirty="0" smtClean="0"/>
              <a:t>, University of Amsterdam, Netherlands</a:t>
            </a:r>
            <a:endParaRPr lang="en-US" dirty="0"/>
          </a:p>
        </p:txBody>
      </p:sp>
    </p:spTree>
    <p:extLst>
      <p:ext uri="{BB962C8B-B14F-4D97-AF65-F5344CB8AC3E}">
        <p14:creationId xmlns:p14="http://schemas.microsoft.com/office/powerpoint/2010/main" val="323297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a:t>
            </a:r>
            <a:r>
              <a:rPr lang="nl-NL" dirty="0" smtClean="0"/>
              <a:t> </a:t>
            </a:r>
            <a:r>
              <a:rPr lang="nl-NL" dirty="0" err="1" smtClean="0"/>
              <a:t>Questions</a:t>
            </a:r>
            <a:endParaRPr lang="en-US" dirty="0"/>
          </a:p>
        </p:txBody>
      </p:sp>
      <p:sp>
        <p:nvSpPr>
          <p:cNvPr id="3" name="Content Placeholder 2"/>
          <p:cNvSpPr>
            <a:spLocks noGrp="1"/>
          </p:cNvSpPr>
          <p:nvPr>
            <p:ph idx="1"/>
          </p:nvPr>
        </p:nvSpPr>
        <p:spPr/>
        <p:txBody>
          <a:bodyPr>
            <a:normAutofit/>
          </a:bodyPr>
          <a:lstStyle/>
          <a:p>
            <a:r>
              <a:rPr lang="nl-NL" dirty="0" smtClean="0"/>
              <a:t>(1) Is </a:t>
            </a:r>
            <a:r>
              <a:rPr lang="nl-NL" dirty="0" err="1" smtClean="0"/>
              <a:t>the</a:t>
            </a:r>
            <a:r>
              <a:rPr lang="nl-NL" dirty="0" smtClean="0"/>
              <a:t> concept of personal data </a:t>
            </a:r>
            <a:r>
              <a:rPr lang="nl-NL" dirty="0" err="1" smtClean="0"/>
              <a:t>still</a:t>
            </a:r>
            <a:r>
              <a:rPr lang="nl-NL" dirty="0" smtClean="0"/>
              <a:t> relevant</a:t>
            </a:r>
            <a:r>
              <a:rPr lang="nl-NL" dirty="0" smtClean="0"/>
              <a:t>?</a:t>
            </a:r>
            <a:br>
              <a:rPr lang="nl-NL" dirty="0" smtClean="0"/>
            </a:br>
            <a:endParaRPr lang="nl-NL" dirty="0" smtClean="0"/>
          </a:p>
          <a:p>
            <a:r>
              <a:rPr lang="nl-NL" dirty="0" smtClean="0"/>
              <a:t>(2) </a:t>
            </a:r>
            <a:r>
              <a:rPr lang="nl-NL" dirty="0" err="1" smtClean="0"/>
              <a:t>Can</a:t>
            </a:r>
            <a:r>
              <a:rPr lang="nl-NL" dirty="0" smtClean="0"/>
              <a:t> we </a:t>
            </a:r>
            <a:r>
              <a:rPr lang="nl-NL" dirty="0" err="1" smtClean="0"/>
              <a:t>still</a:t>
            </a:r>
            <a:r>
              <a:rPr lang="nl-NL" dirty="0" smtClean="0"/>
              <a:t> </a:t>
            </a:r>
            <a:r>
              <a:rPr lang="nl-NL" dirty="0" err="1" smtClean="0"/>
              <a:t>regulate</a:t>
            </a:r>
            <a:r>
              <a:rPr lang="nl-NL" dirty="0" smtClean="0"/>
              <a:t> </a:t>
            </a:r>
            <a:r>
              <a:rPr lang="nl-NL" dirty="0" err="1" smtClean="0"/>
              <a:t>the</a:t>
            </a:r>
            <a:r>
              <a:rPr lang="nl-NL" dirty="0" smtClean="0"/>
              <a:t> </a:t>
            </a:r>
            <a:r>
              <a:rPr lang="nl-NL" dirty="0" err="1" smtClean="0"/>
              <a:t>gathering</a:t>
            </a:r>
            <a:r>
              <a:rPr lang="nl-NL" dirty="0" smtClean="0"/>
              <a:t> of/access </a:t>
            </a:r>
            <a:r>
              <a:rPr lang="nl-NL" dirty="0" err="1" smtClean="0"/>
              <a:t>to</a:t>
            </a:r>
            <a:r>
              <a:rPr lang="nl-NL" dirty="0" smtClean="0"/>
              <a:t> data</a:t>
            </a:r>
            <a:r>
              <a:rPr lang="nl-NL" dirty="0" smtClean="0"/>
              <a:t>?</a:t>
            </a:r>
            <a:br>
              <a:rPr lang="nl-NL" dirty="0" smtClean="0"/>
            </a:br>
            <a:endParaRPr lang="nl-NL" dirty="0" smtClean="0"/>
          </a:p>
          <a:p>
            <a:r>
              <a:rPr lang="nl-NL" dirty="0" smtClean="0"/>
              <a:t>(3) </a:t>
            </a:r>
            <a:r>
              <a:rPr lang="nl-NL" dirty="0" smtClean="0"/>
              <a:t>Are </a:t>
            </a:r>
            <a:r>
              <a:rPr lang="en-US" dirty="0" smtClean="0"/>
              <a:t>the privacy responsibilities a problem </a:t>
            </a:r>
            <a:r>
              <a:rPr lang="en-US" dirty="0"/>
              <a:t>for the development of new </a:t>
            </a:r>
            <a:r>
              <a:rPr lang="en-US" dirty="0" smtClean="0"/>
              <a:t>product?</a:t>
            </a:r>
            <a:endParaRPr lang="en-US" dirty="0"/>
          </a:p>
        </p:txBody>
      </p:sp>
    </p:spTree>
    <p:extLst>
      <p:ext uri="{BB962C8B-B14F-4D97-AF65-F5344CB8AC3E}">
        <p14:creationId xmlns:p14="http://schemas.microsoft.com/office/powerpoint/2010/main" val="2462546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 Is </a:t>
            </a:r>
            <a:r>
              <a:rPr lang="nl-NL" dirty="0" err="1" smtClean="0"/>
              <a:t>the</a:t>
            </a:r>
            <a:r>
              <a:rPr lang="nl-NL" dirty="0" smtClean="0"/>
              <a:t> concept of personal data </a:t>
            </a:r>
            <a:r>
              <a:rPr lang="nl-NL" dirty="0" err="1" smtClean="0"/>
              <a:t>still</a:t>
            </a:r>
            <a:r>
              <a:rPr lang="nl-NL" dirty="0" smtClean="0"/>
              <a:t> relevant?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‘personal data </a:t>
            </a:r>
            <a:r>
              <a:rPr lang="en-US" dirty="0"/>
              <a:t>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a:t>
            </a:r>
            <a:r>
              <a:rPr lang="en-US" dirty="0" smtClean="0"/>
              <a:t>person’ </a:t>
            </a:r>
            <a:endParaRPr lang="en-US" dirty="0"/>
          </a:p>
        </p:txBody>
      </p:sp>
    </p:spTree>
    <p:extLst>
      <p:ext uri="{BB962C8B-B14F-4D97-AF65-F5344CB8AC3E}">
        <p14:creationId xmlns:p14="http://schemas.microsoft.com/office/powerpoint/2010/main" val="1913046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 Is </a:t>
            </a:r>
            <a:r>
              <a:rPr lang="nl-NL" dirty="0" err="1" smtClean="0"/>
              <a:t>the</a:t>
            </a:r>
            <a:r>
              <a:rPr lang="nl-NL" dirty="0" smtClean="0"/>
              <a:t> concept of personal data </a:t>
            </a:r>
            <a:r>
              <a:rPr lang="nl-NL" dirty="0" err="1" smtClean="0"/>
              <a:t>still</a:t>
            </a:r>
            <a:r>
              <a:rPr lang="nl-NL" dirty="0" smtClean="0"/>
              <a:t> relevant?</a:t>
            </a:r>
            <a:endParaRPr lang="en-US" dirty="0"/>
          </a:p>
        </p:txBody>
      </p:sp>
      <p:sp>
        <p:nvSpPr>
          <p:cNvPr id="3" name="Content Placeholder 2"/>
          <p:cNvSpPr>
            <a:spLocks noGrp="1"/>
          </p:cNvSpPr>
          <p:nvPr>
            <p:ph idx="1"/>
          </p:nvPr>
        </p:nvSpPr>
        <p:spPr/>
        <p:txBody>
          <a:bodyPr>
            <a:normAutofit fontScale="92500"/>
          </a:bodyPr>
          <a:lstStyle/>
          <a:p>
            <a:r>
              <a:rPr lang="nl-NL" dirty="0" err="1" smtClean="0"/>
              <a:t>However</a:t>
            </a:r>
            <a:r>
              <a:rPr lang="nl-NL" dirty="0" smtClean="0"/>
              <a:t>, </a:t>
            </a:r>
            <a:r>
              <a:rPr lang="nl-NL" dirty="0" err="1" smtClean="0"/>
              <a:t>it</a:t>
            </a:r>
            <a:r>
              <a:rPr lang="nl-NL" dirty="0" smtClean="0"/>
              <a:t> is </a:t>
            </a:r>
            <a:r>
              <a:rPr lang="nl-NL" dirty="0" err="1" smtClean="0"/>
              <a:t>also</a:t>
            </a:r>
            <a:r>
              <a:rPr lang="nl-NL" dirty="0" smtClean="0"/>
              <a:t> </a:t>
            </a:r>
            <a:r>
              <a:rPr lang="nl-NL" dirty="0" err="1" smtClean="0"/>
              <a:t>possible</a:t>
            </a:r>
            <a:r>
              <a:rPr lang="nl-NL" dirty="0" smtClean="0"/>
              <a:t> </a:t>
            </a:r>
            <a:r>
              <a:rPr lang="nl-NL" dirty="0" err="1" smtClean="0"/>
              <a:t>to</a:t>
            </a:r>
            <a:r>
              <a:rPr lang="nl-NL" dirty="0" smtClean="0"/>
              <a:t> </a:t>
            </a:r>
            <a:r>
              <a:rPr lang="nl-NL" dirty="0" err="1" smtClean="0"/>
              <a:t>influence</a:t>
            </a:r>
            <a:r>
              <a:rPr lang="nl-NL" dirty="0" smtClean="0"/>
              <a:t> </a:t>
            </a:r>
            <a:r>
              <a:rPr lang="nl-NL" dirty="0" err="1" smtClean="0"/>
              <a:t>people</a:t>
            </a:r>
            <a:r>
              <a:rPr lang="nl-NL" dirty="0" smtClean="0"/>
              <a:t> or have </a:t>
            </a:r>
            <a:r>
              <a:rPr lang="nl-NL" dirty="0" err="1" smtClean="0"/>
              <a:t>an</a:t>
            </a:r>
            <a:r>
              <a:rPr lang="nl-NL" dirty="0" smtClean="0"/>
              <a:t> impact on </a:t>
            </a:r>
            <a:r>
              <a:rPr lang="nl-NL" dirty="0" err="1" smtClean="0"/>
              <a:t>their</a:t>
            </a:r>
            <a:r>
              <a:rPr lang="nl-NL" dirty="0" smtClean="0"/>
              <a:t> </a:t>
            </a:r>
            <a:r>
              <a:rPr lang="nl-NL" dirty="0" err="1" smtClean="0"/>
              <a:t>lives</a:t>
            </a:r>
            <a:r>
              <a:rPr lang="nl-NL" dirty="0" smtClean="0"/>
              <a:t> </a:t>
            </a:r>
            <a:r>
              <a:rPr lang="nl-NL" dirty="0" err="1" smtClean="0"/>
              <a:t>by</a:t>
            </a:r>
            <a:r>
              <a:rPr lang="nl-NL" dirty="0" smtClean="0"/>
              <a:t> </a:t>
            </a:r>
            <a:r>
              <a:rPr lang="nl-NL" dirty="0" err="1" smtClean="0"/>
              <a:t>using</a:t>
            </a:r>
            <a:r>
              <a:rPr lang="nl-NL" dirty="0" smtClean="0"/>
              <a:t> non-personal, </a:t>
            </a:r>
            <a:r>
              <a:rPr lang="nl-NL" dirty="0" err="1" smtClean="0"/>
              <a:t>aggregate</a:t>
            </a:r>
            <a:r>
              <a:rPr lang="nl-NL" dirty="0" smtClean="0"/>
              <a:t> </a:t>
            </a:r>
            <a:r>
              <a:rPr lang="nl-NL" dirty="0" err="1" smtClean="0"/>
              <a:t>and</a:t>
            </a:r>
            <a:r>
              <a:rPr lang="nl-NL" dirty="0" smtClean="0"/>
              <a:t> meta data</a:t>
            </a:r>
          </a:p>
          <a:p>
            <a:r>
              <a:rPr lang="nl-NL" dirty="0" err="1" smtClean="0"/>
              <a:t>While</a:t>
            </a:r>
            <a:r>
              <a:rPr lang="nl-NL" dirty="0" smtClean="0"/>
              <a:t> </a:t>
            </a:r>
            <a:r>
              <a:rPr lang="nl-NL" dirty="0" err="1" smtClean="0"/>
              <a:t>the</a:t>
            </a:r>
            <a:r>
              <a:rPr lang="nl-NL" dirty="0" smtClean="0"/>
              <a:t> status of a datum (personal - non-personal; </a:t>
            </a:r>
            <a:r>
              <a:rPr lang="nl-NL" dirty="0" err="1" smtClean="0"/>
              <a:t>sensitive</a:t>
            </a:r>
            <a:r>
              <a:rPr lang="nl-NL" dirty="0" smtClean="0"/>
              <a:t> - non-</a:t>
            </a:r>
            <a:r>
              <a:rPr lang="nl-NL" dirty="0" err="1" smtClean="0"/>
              <a:t>senstive</a:t>
            </a:r>
            <a:r>
              <a:rPr lang="nl-NL" dirty="0" smtClean="0"/>
              <a:t>; content –meta data; </a:t>
            </a:r>
            <a:r>
              <a:rPr lang="nl-NL" dirty="0" err="1" smtClean="0"/>
              <a:t>identifying</a:t>
            </a:r>
            <a:r>
              <a:rPr lang="nl-NL" dirty="0" smtClean="0"/>
              <a:t> – </a:t>
            </a:r>
            <a:r>
              <a:rPr lang="nl-NL" dirty="0" err="1" smtClean="0"/>
              <a:t>anonymous</a:t>
            </a:r>
            <a:r>
              <a:rPr lang="nl-NL" dirty="0" smtClean="0"/>
              <a:t>; </a:t>
            </a:r>
            <a:r>
              <a:rPr lang="nl-NL" dirty="0" err="1" smtClean="0"/>
              <a:t>specific</a:t>
            </a:r>
            <a:r>
              <a:rPr lang="nl-NL" dirty="0" smtClean="0"/>
              <a:t> – </a:t>
            </a:r>
            <a:r>
              <a:rPr lang="nl-NL" dirty="0" err="1" smtClean="0"/>
              <a:t>aggregated</a:t>
            </a:r>
            <a:r>
              <a:rPr lang="nl-NL" dirty="0" smtClean="0"/>
              <a:t>; etc.) </a:t>
            </a:r>
            <a:r>
              <a:rPr lang="nl-NL" dirty="0" err="1" smtClean="0"/>
              <a:t>used</a:t>
            </a:r>
            <a:r>
              <a:rPr lang="nl-NL" dirty="0" smtClean="0"/>
              <a:t> </a:t>
            </a:r>
            <a:r>
              <a:rPr lang="nl-NL" dirty="0" err="1" smtClean="0"/>
              <a:t>to</a:t>
            </a:r>
            <a:r>
              <a:rPr lang="nl-NL" dirty="0" smtClean="0"/>
              <a:t> </a:t>
            </a:r>
            <a:r>
              <a:rPr lang="nl-NL" dirty="0" err="1" smtClean="0"/>
              <a:t>be</a:t>
            </a:r>
            <a:r>
              <a:rPr lang="nl-NL" dirty="0" smtClean="0"/>
              <a:t> </a:t>
            </a:r>
            <a:r>
              <a:rPr lang="nl-NL" dirty="0" err="1" smtClean="0"/>
              <a:t>relatively</a:t>
            </a:r>
            <a:r>
              <a:rPr lang="nl-NL" dirty="0" smtClean="0"/>
              <a:t> </a:t>
            </a:r>
            <a:r>
              <a:rPr lang="nl-NL" dirty="0" err="1" smtClean="0"/>
              <a:t>stable</a:t>
            </a:r>
            <a:r>
              <a:rPr lang="nl-NL" dirty="0" smtClean="0"/>
              <a:t>, these are </a:t>
            </a:r>
            <a:r>
              <a:rPr lang="nl-NL" dirty="0" err="1" smtClean="0"/>
              <a:t>currently</a:t>
            </a:r>
            <a:r>
              <a:rPr lang="nl-NL" dirty="0" smtClean="0"/>
              <a:t> </a:t>
            </a:r>
            <a:r>
              <a:rPr lang="nl-NL" dirty="0" err="1" smtClean="0"/>
              <a:t>rather</a:t>
            </a:r>
            <a:r>
              <a:rPr lang="nl-NL" dirty="0" smtClean="0"/>
              <a:t> </a:t>
            </a:r>
            <a:r>
              <a:rPr lang="nl-NL" dirty="0" err="1" smtClean="0"/>
              <a:t>fluid</a:t>
            </a:r>
            <a:r>
              <a:rPr lang="nl-NL" dirty="0" smtClean="0"/>
              <a:t> stages.</a:t>
            </a:r>
          </a:p>
          <a:p>
            <a:r>
              <a:rPr lang="nl-NL" dirty="0" err="1" smtClean="0"/>
              <a:t>Should</a:t>
            </a:r>
            <a:r>
              <a:rPr lang="nl-NL" dirty="0" smtClean="0"/>
              <a:t> we move </a:t>
            </a:r>
            <a:r>
              <a:rPr lang="nl-NL" dirty="0" err="1" smtClean="0"/>
              <a:t>to</a:t>
            </a:r>
            <a:r>
              <a:rPr lang="nl-NL" dirty="0" smtClean="0"/>
              <a:t> a more </a:t>
            </a:r>
            <a:r>
              <a:rPr lang="nl-NL" dirty="0" err="1" smtClean="0"/>
              <a:t>neutral</a:t>
            </a:r>
            <a:r>
              <a:rPr lang="nl-NL" dirty="0" smtClean="0"/>
              <a:t> </a:t>
            </a:r>
            <a:r>
              <a:rPr lang="nl-NL" dirty="0" err="1" smtClean="0"/>
              <a:t>terminology</a:t>
            </a:r>
            <a:r>
              <a:rPr lang="nl-NL" dirty="0" smtClean="0"/>
              <a:t>?</a:t>
            </a:r>
            <a:endParaRPr lang="en-US" dirty="0"/>
          </a:p>
        </p:txBody>
      </p:sp>
    </p:spTree>
    <p:extLst>
      <p:ext uri="{BB962C8B-B14F-4D97-AF65-F5344CB8AC3E}">
        <p14:creationId xmlns:p14="http://schemas.microsoft.com/office/powerpoint/2010/main" val="4233526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smtClean="0"/>
              <a:t>Can</a:t>
            </a:r>
            <a:r>
              <a:rPr lang="nl-NL" dirty="0" smtClean="0"/>
              <a:t> we </a:t>
            </a:r>
            <a:r>
              <a:rPr lang="nl-NL" dirty="0" err="1" smtClean="0"/>
              <a:t>still</a:t>
            </a:r>
            <a:r>
              <a:rPr lang="nl-NL" dirty="0" smtClean="0"/>
              <a:t> </a:t>
            </a:r>
            <a:r>
              <a:rPr lang="nl-NL" dirty="0" err="1" smtClean="0"/>
              <a:t>regulate</a:t>
            </a:r>
            <a:r>
              <a:rPr lang="nl-NL" dirty="0" smtClean="0"/>
              <a:t> </a:t>
            </a:r>
            <a:r>
              <a:rPr lang="nl-NL" dirty="0" err="1" smtClean="0"/>
              <a:t>the</a:t>
            </a:r>
            <a:r>
              <a:rPr lang="nl-NL" dirty="0" smtClean="0"/>
              <a:t> </a:t>
            </a:r>
            <a:r>
              <a:rPr lang="nl-NL" dirty="0" err="1" smtClean="0"/>
              <a:t>gathering</a:t>
            </a:r>
            <a:r>
              <a:rPr lang="nl-NL" dirty="0" smtClean="0"/>
              <a:t> of/access </a:t>
            </a:r>
            <a:r>
              <a:rPr lang="nl-NL" dirty="0" err="1" smtClean="0"/>
              <a:t>to</a:t>
            </a:r>
            <a:r>
              <a:rPr lang="nl-NL" dirty="0" smtClean="0"/>
              <a:t> data?</a:t>
            </a:r>
            <a:endParaRPr lang="en-US" dirty="0"/>
          </a:p>
        </p:txBody>
      </p:sp>
      <p:sp>
        <p:nvSpPr>
          <p:cNvPr id="3" name="Content Placeholder 2"/>
          <p:cNvSpPr>
            <a:spLocks noGrp="1"/>
          </p:cNvSpPr>
          <p:nvPr>
            <p:ph idx="1"/>
          </p:nvPr>
        </p:nvSpPr>
        <p:spPr/>
        <p:txBody>
          <a:bodyPr/>
          <a:lstStyle/>
          <a:p>
            <a:r>
              <a:rPr lang="nl-NL" dirty="0" smtClean="0"/>
              <a:t>Most of </a:t>
            </a:r>
            <a:r>
              <a:rPr lang="nl-NL" dirty="0" err="1" smtClean="0"/>
              <a:t>the</a:t>
            </a:r>
            <a:r>
              <a:rPr lang="nl-NL" dirty="0" smtClean="0"/>
              <a:t> </a:t>
            </a:r>
            <a:r>
              <a:rPr lang="nl-NL" dirty="0" err="1" smtClean="0"/>
              <a:t>current</a:t>
            </a:r>
            <a:r>
              <a:rPr lang="nl-NL" dirty="0" smtClean="0"/>
              <a:t> privacy </a:t>
            </a:r>
            <a:r>
              <a:rPr lang="nl-NL" dirty="0" err="1" smtClean="0"/>
              <a:t>and</a:t>
            </a:r>
            <a:r>
              <a:rPr lang="nl-NL" dirty="0" smtClean="0"/>
              <a:t> data </a:t>
            </a:r>
            <a:r>
              <a:rPr lang="nl-NL" dirty="0" err="1" smtClean="0"/>
              <a:t>protection</a:t>
            </a:r>
            <a:r>
              <a:rPr lang="nl-NL" dirty="0" smtClean="0"/>
              <a:t> </a:t>
            </a:r>
            <a:r>
              <a:rPr lang="nl-NL" dirty="0" err="1" smtClean="0"/>
              <a:t>rules</a:t>
            </a:r>
            <a:r>
              <a:rPr lang="nl-NL" dirty="0" smtClean="0"/>
              <a:t> </a:t>
            </a:r>
            <a:r>
              <a:rPr lang="nl-NL" dirty="0" err="1" smtClean="0"/>
              <a:t>focuss</a:t>
            </a:r>
            <a:r>
              <a:rPr lang="nl-NL" dirty="0" smtClean="0"/>
              <a:t> on </a:t>
            </a:r>
            <a:r>
              <a:rPr lang="nl-NL" dirty="0" err="1" smtClean="0"/>
              <a:t>gathering</a:t>
            </a:r>
            <a:r>
              <a:rPr lang="nl-NL" dirty="0" smtClean="0"/>
              <a:t> </a:t>
            </a:r>
            <a:r>
              <a:rPr lang="nl-NL" dirty="0" err="1" smtClean="0"/>
              <a:t>and</a:t>
            </a:r>
            <a:r>
              <a:rPr lang="nl-NL" dirty="0" smtClean="0"/>
              <a:t> storing data:</a:t>
            </a:r>
          </a:p>
          <a:p>
            <a:pPr lvl="1"/>
            <a:r>
              <a:rPr lang="nl-NL" dirty="0" err="1" smtClean="0"/>
              <a:t>Purpose</a:t>
            </a:r>
            <a:r>
              <a:rPr lang="nl-NL" dirty="0" smtClean="0"/>
              <a:t> </a:t>
            </a:r>
            <a:r>
              <a:rPr lang="nl-NL" dirty="0" err="1" smtClean="0"/>
              <a:t>and</a:t>
            </a:r>
            <a:r>
              <a:rPr lang="nl-NL" dirty="0" smtClean="0"/>
              <a:t> </a:t>
            </a:r>
            <a:r>
              <a:rPr lang="nl-NL" dirty="0" err="1" smtClean="0"/>
              <a:t>purpose</a:t>
            </a:r>
            <a:r>
              <a:rPr lang="nl-NL" dirty="0" smtClean="0"/>
              <a:t> </a:t>
            </a:r>
            <a:r>
              <a:rPr lang="nl-NL" dirty="0" err="1" smtClean="0"/>
              <a:t>limmitation</a:t>
            </a:r>
            <a:endParaRPr lang="nl-NL" dirty="0" smtClean="0"/>
          </a:p>
          <a:p>
            <a:pPr lvl="1"/>
            <a:r>
              <a:rPr lang="nl-NL" dirty="0" smtClean="0"/>
              <a:t>Safety </a:t>
            </a:r>
            <a:r>
              <a:rPr lang="nl-NL" dirty="0" err="1" smtClean="0"/>
              <a:t>and</a:t>
            </a:r>
            <a:r>
              <a:rPr lang="nl-NL" dirty="0" smtClean="0"/>
              <a:t> </a:t>
            </a:r>
            <a:r>
              <a:rPr lang="nl-NL" dirty="0" err="1" smtClean="0"/>
              <a:t>confidentiality</a:t>
            </a:r>
            <a:endParaRPr lang="nl-NL" dirty="0" smtClean="0"/>
          </a:p>
          <a:p>
            <a:pPr lvl="1"/>
            <a:r>
              <a:rPr lang="nl-NL" dirty="0" err="1" smtClean="0"/>
              <a:t>Quality</a:t>
            </a:r>
            <a:r>
              <a:rPr lang="nl-NL" dirty="0" smtClean="0"/>
              <a:t> </a:t>
            </a:r>
            <a:r>
              <a:rPr lang="nl-NL" dirty="0" err="1" smtClean="0"/>
              <a:t>and</a:t>
            </a:r>
            <a:r>
              <a:rPr lang="nl-NL" dirty="0" smtClean="0"/>
              <a:t> </a:t>
            </a:r>
            <a:r>
              <a:rPr lang="nl-NL" dirty="0" err="1" smtClean="0"/>
              <a:t>transparancy</a:t>
            </a:r>
            <a:endParaRPr lang="nl-NL" dirty="0" smtClean="0"/>
          </a:p>
          <a:p>
            <a:pPr lvl="1"/>
            <a:r>
              <a:rPr lang="nl-NL" dirty="0" smtClean="0"/>
              <a:t>Data </a:t>
            </a:r>
            <a:r>
              <a:rPr lang="nl-NL" dirty="0" err="1" smtClean="0"/>
              <a:t>minimalisation</a:t>
            </a:r>
            <a:r>
              <a:rPr lang="nl-NL" dirty="0" smtClean="0"/>
              <a:t> </a:t>
            </a:r>
            <a:r>
              <a:rPr lang="nl-NL" dirty="0" err="1" smtClean="0"/>
              <a:t>and</a:t>
            </a:r>
            <a:r>
              <a:rPr lang="nl-NL" dirty="0" smtClean="0"/>
              <a:t> storage </a:t>
            </a:r>
            <a:r>
              <a:rPr lang="nl-NL" dirty="0" err="1" smtClean="0"/>
              <a:t>limmitation</a:t>
            </a:r>
            <a:r>
              <a:rPr lang="nl-NL" dirty="0" smtClean="0"/>
              <a:t> </a:t>
            </a:r>
            <a:endParaRPr lang="en-US" dirty="0"/>
          </a:p>
        </p:txBody>
      </p:sp>
    </p:spTree>
    <p:extLst>
      <p:ext uri="{BB962C8B-B14F-4D97-AF65-F5344CB8AC3E}">
        <p14:creationId xmlns:p14="http://schemas.microsoft.com/office/powerpoint/2010/main" val="4226562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smtClean="0"/>
              <a:t>Can</a:t>
            </a:r>
            <a:r>
              <a:rPr lang="nl-NL" dirty="0" smtClean="0"/>
              <a:t> we </a:t>
            </a:r>
            <a:r>
              <a:rPr lang="nl-NL" dirty="0" err="1" smtClean="0"/>
              <a:t>still</a:t>
            </a:r>
            <a:r>
              <a:rPr lang="nl-NL" dirty="0" smtClean="0"/>
              <a:t> </a:t>
            </a:r>
            <a:r>
              <a:rPr lang="nl-NL" dirty="0" err="1" smtClean="0"/>
              <a:t>regulate</a:t>
            </a:r>
            <a:r>
              <a:rPr lang="nl-NL" dirty="0" smtClean="0"/>
              <a:t> </a:t>
            </a:r>
            <a:r>
              <a:rPr lang="nl-NL" dirty="0" err="1" smtClean="0"/>
              <a:t>the</a:t>
            </a:r>
            <a:r>
              <a:rPr lang="nl-NL" dirty="0" smtClean="0"/>
              <a:t> </a:t>
            </a:r>
            <a:r>
              <a:rPr lang="nl-NL" dirty="0" err="1" smtClean="0"/>
              <a:t>gathering</a:t>
            </a:r>
            <a:r>
              <a:rPr lang="nl-NL" dirty="0" smtClean="0"/>
              <a:t> of/access </a:t>
            </a:r>
            <a:r>
              <a:rPr lang="nl-NL" dirty="0" err="1" smtClean="0"/>
              <a:t>to</a:t>
            </a:r>
            <a:r>
              <a:rPr lang="nl-NL" dirty="0" smtClean="0"/>
              <a:t> data?</a:t>
            </a:r>
            <a:endParaRPr lang="en-US" dirty="0"/>
          </a:p>
        </p:txBody>
      </p:sp>
      <p:sp>
        <p:nvSpPr>
          <p:cNvPr id="3" name="Content Placeholder 2"/>
          <p:cNvSpPr>
            <a:spLocks noGrp="1"/>
          </p:cNvSpPr>
          <p:nvPr>
            <p:ph idx="1"/>
          </p:nvPr>
        </p:nvSpPr>
        <p:spPr/>
        <p:txBody>
          <a:bodyPr/>
          <a:lstStyle/>
          <a:p>
            <a:r>
              <a:rPr lang="nl-NL" dirty="0" smtClean="0"/>
              <a:t>In </a:t>
            </a:r>
            <a:r>
              <a:rPr lang="nl-NL" dirty="0" err="1" smtClean="0"/>
              <a:t>practice</a:t>
            </a:r>
            <a:r>
              <a:rPr lang="nl-NL" dirty="0" smtClean="0"/>
              <a:t>, </a:t>
            </a:r>
            <a:r>
              <a:rPr lang="nl-NL" dirty="0" err="1" smtClean="0"/>
              <a:t>however</a:t>
            </a:r>
            <a:r>
              <a:rPr lang="nl-NL" dirty="0" smtClean="0"/>
              <a:t>, we </a:t>
            </a:r>
            <a:r>
              <a:rPr lang="nl-NL" dirty="0" err="1" smtClean="0"/>
              <a:t>see</a:t>
            </a:r>
            <a:r>
              <a:rPr lang="nl-NL" dirty="0" smtClean="0"/>
              <a:t> </a:t>
            </a:r>
            <a:r>
              <a:rPr lang="nl-NL" dirty="0" err="1" smtClean="0"/>
              <a:t>that</a:t>
            </a:r>
            <a:r>
              <a:rPr lang="nl-NL" dirty="0" smtClean="0"/>
              <a:t> </a:t>
            </a:r>
            <a:r>
              <a:rPr lang="nl-NL" dirty="0" err="1" smtClean="0"/>
              <a:t>citizens</a:t>
            </a:r>
            <a:r>
              <a:rPr lang="nl-NL" dirty="0" smtClean="0"/>
              <a:t>, companies </a:t>
            </a:r>
            <a:r>
              <a:rPr lang="nl-NL" dirty="0" err="1" smtClean="0"/>
              <a:t>and</a:t>
            </a:r>
            <a:r>
              <a:rPr lang="nl-NL" dirty="0" smtClean="0"/>
              <a:t> </a:t>
            </a:r>
            <a:r>
              <a:rPr lang="nl-NL" dirty="0" err="1" smtClean="0"/>
              <a:t>states</a:t>
            </a:r>
            <a:r>
              <a:rPr lang="nl-NL" dirty="0" smtClean="0"/>
              <a:t> </a:t>
            </a:r>
            <a:r>
              <a:rPr lang="nl-NL" dirty="0" err="1" smtClean="0"/>
              <a:t>alike</a:t>
            </a:r>
            <a:r>
              <a:rPr lang="nl-NL" dirty="0" smtClean="0"/>
              <a:t> </a:t>
            </a:r>
            <a:r>
              <a:rPr lang="nl-NL" dirty="0" err="1" smtClean="0"/>
              <a:t>gather</a:t>
            </a:r>
            <a:r>
              <a:rPr lang="nl-NL" dirty="0" smtClean="0"/>
              <a:t> large </a:t>
            </a:r>
            <a:r>
              <a:rPr lang="nl-NL" dirty="0" err="1" smtClean="0"/>
              <a:t>amounts</a:t>
            </a:r>
            <a:r>
              <a:rPr lang="nl-NL" dirty="0" smtClean="0"/>
              <a:t> of data.</a:t>
            </a:r>
          </a:p>
          <a:p>
            <a:r>
              <a:rPr lang="nl-NL" dirty="0" err="1" smtClean="0"/>
              <a:t>Can</a:t>
            </a:r>
            <a:r>
              <a:rPr lang="nl-NL" dirty="0" smtClean="0"/>
              <a:t> we </a:t>
            </a:r>
            <a:r>
              <a:rPr lang="nl-NL" dirty="0" err="1" smtClean="0"/>
              <a:t>instead</a:t>
            </a:r>
            <a:r>
              <a:rPr lang="nl-NL" dirty="0" smtClean="0"/>
              <a:t> or in </a:t>
            </a:r>
            <a:r>
              <a:rPr lang="nl-NL" dirty="0" err="1" smtClean="0"/>
              <a:t>addition</a:t>
            </a:r>
            <a:r>
              <a:rPr lang="nl-NL" dirty="0" smtClean="0"/>
              <a:t> </a:t>
            </a:r>
            <a:r>
              <a:rPr lang="nl-NL" dirty="0" err="1" smtClean="0"/>
              <a:t>also</a:t>
            </a:r>
            <a:r>
              <a:rPr lang="nl-NL" dirty="0" smtClean="0"/>
              <a:t> </a:t>
            </a:r>
            <a:r>
              <a:rPr lang="nl-NL" dirty="0" err="1" smtClean="0"/>
              <a:t>regulate</a:t>
            </a:r>
            <a:r>
              <a:rPr lang="nl-NL" dirty="0" smtClean="0"/>
              <a:t>:</a:t>
            </a:r>
          </a:p>
          <a:p>
            <a:pPr lvl="1"/>
            <a:r>
              <a:rPr lang="nl-NL" dirty="0" smtClean="0"/>
              <a:t>The analysis of data</a:t>
            </a:r>
          </a:p>
          <a:p>
            <a:pPr lvl="1"/>
            <a:r>
              <a:rPr lang="nl-NL" dirty="0" smtClean="0"/>
              <a:t>The </a:t>
            </a:r>
            <a:r>
              <a:rPr lang="nl-NL" dirty="0" err="1" smtClean="0"/>
              <a:t>use</a:t>
            </a:r>
            <a:r>
              <a:rPr lang="nl-NL" dirty="0" smtClean="0"/>
              <a:t> of data</a:t>
            </a:r>
            <a:endParaRPr lang="en-US" dirty="0"/>
          </a:p>
        </p:txBody>
      </p:sp>
    </p:spTree>
    <p:extLst>
      <p:ext uri="{BB962C8B-B14F-4D97-AF65-F5344CB8AC3E}">
        <p14:creationId xmlns:p14="http://schemas.microsoft.com/office/powerpoint/2010/main" val="2632901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dirty="0" smtClean="0"/>
              <a:t>(3) </a:t>
            </a:r>
            <a:r>
              <a:rPr lang="nl-NL" sz="3200" dirty="0"/>
              <a:t>Are </a:t>
            </a:r>
            <a:r>
              <a:rPr lang="en-US" sz="3200" dirty="0"/>
              <a:t>the privacy responsibilities a problem for the development of new product?</a:t>
            </a:r>
            <a:endParaRPr lang="en-US" sz="3200" dirty="0"/>
          </a:p>
        </p:txBody>
      </p:sp>
      <p:sp>
        <p:nvSpPr>
          <p:cNvPr id="3" name="Content Placeholder 2"/>
          <p:cNvSpPr>
            <a:spLocks noGrp="1"/>
          </p:cNvSpPr>
          <p:nvPr>
            <p:ph idx="1"/>
          </p:nvPr>
        </p:nvSpPr>
        <p:spPr/>
        <p:txBody>
          <a:bodyPr>
            <a:normAutofit fontScale="85000" lnSpcReduction="10000"/>
          </a:bodyPr>
          <a:lstStyle/>
          <a:p>
            <a:r>
              <a:rPr lang="nl-NL" dirty="0" smtClean="0"/>
              <a:t>The </a:t>
            </a:r>
            <a:r>
              <a:rPr lang="nl-NL" dirty="0" err="1" smtClean="0"/>
              <a:t>current</a:t>
            </a:r>
            <a:r>
              <a:rPr lang="nl-NL" dirty="0" smtClean="0"/>
              <a:t> </a:t>
            </a:r>
            <a:r>
              <a:rPr lang="nl-NL" dirty="0" err="1" smtClean="0"/>
              <a:t>legal</a:t>
            </a:r>
            <a:r>
              <a:rPr lang="nl-NL" dirty="0" smtClean="0"/>
              <a:t> regime </a:t>
            </a:r>
            <a:r>
              <a:rPr lang="nl-NL" dirty="0" err="1" smtClean="0"/>
              <a:t>mostly</a:t>
            </a:r>
            <a:r>
              <a:rPr lang="nl-NL" dirty="0" smtClean="0"/>
              <a:t> </a:t>
            </a:r>
            <a:r>
              <a:rPr lang="nl-NL" dirty="0" err="1" smtClean="0"/>
              <a:t>lays</a:t>
            </a:r>
            <a:r>
              <a:rPr lang="nl-NL" dirty="0" smtClean="0"/>
              <a:t> </a:t>
            </a:r>
            <a:r>
              <a:rPr lang="nl-NL" dirty="0" err="1" smtClean="0"/>
              <a:t>the</a:t>
            </a:r>
            <a:r>
              <a:rPr lang="nl-NL" dirty="0" smtClean="0"/>
              <a:t> </a:t>
            </a:r>
            <a:r>
              <a:rPr lang="nl-NL" dirty="0" err="1" smtClean="0"/>
              <a:t>responsibility</a:t>
            </a:r>
            <a:r>
              <a:rPr lang="nl-NL" dirty="0" smtClean="0"/>
              <a:t> </a:t>
            </a:r>
            <a:r>
              <a:rPr lang="nl-NL" dirty="0" err="1" smtClean="0"/>
              <a:t>for</a:t>
            </a:r>
            <a:r>
              <a:rPr lang="nl-NL" dirty="0" smtClean="0"/>
              <a:t> </a:t>
            </a:r>
            <a:r>
              <a:rPr lang="nl-NL" dirty="0" err="1" smtClean="0"/>
              <a:t>upholding</a:t>
            </a:r>
            <a:r>
              <a:rPr lang="nl-NL" dirty="0" smtClean="0"/>
              <a:t> </a:t>
            </a:r>
            <a:r>
              <a:rPr lang="nl-NL" dirty="0" err="1" smtClean="0"/>
              <a:t>the</a:t>
            </a:r>
            <a:r>
              <a:rPr lang="nl-NL" dirty="0" smtClean="0"/>
              <a:t> </a:t>
            </a:r>
            <a:r>
              <a:rPr lang="nl-NL" dirty="0" err="1" smtClean="0"/>
              <a:t>legal</a:t>
            </a:r>
            <a:r>
              <a:rPr lang="nl-NL" dirty="0" smtClean="0"/>
              <a:t> </a:t>
            </a:r>
            <a:r>
              <a:rPr lang="nl-NL" dirty="0" err="1" smtClean="0"/>
              <a:t>safeguards</a:t>
            </a:r>
            <a:r>
              <a:rPr lang="nl-NL" dirty="0" smtClean="0"/>
              <a:t> on </a:t>
            </a:r>
            <a:r>
              <a:rPr lang="nl-NL" dirty="0" err="1" smtClean="0"/>
              <a:t>one</a:t>
            </a:r>
            <a:r>
              <a:rPr lang="nl-NL" dirty="0" smtClean="0"/>
              <a:t> or a few </a:t>
            </a:r>
            <a:r>
              <a:rPr lang="nl-NL" dirty="0" err="1" smtClean="0"/>
              <a:t>selected</a:t>
            </a:r>
            <a:r>
              <a:rPr lang="nl-NL" dirty="0" smtClean="0"/>
              <a:t> </a:t>
            </a:r>
            <a:r>
              <a:rPr lang="nl-NL" dirty="0" err="1" smtClean="0"/>
              <a:t>organisations</a:t>
            </a:r>
            <a:r>
              <a:rPr lang="nl-NL" dirty="0" smtClean="0"/>
              <a:t>. </a:t>
            </a:r>
          </a:p>
          <a:p>
            <a:r>
              <a:rPr lang="en-US" dirty="0" smtClean="0"/>
              <a:t>‘Controller </a:t>
            </a:r>
            <a:r>
              <a:rPr lang="en-US" dirty="0"/>
              <a:t>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a:t>
            </a:r>
            <a:r>
              <a:rPr lang="en-US" dirty="0" smtClean="0"/>
              <a:t>law’ </a:t>
            </a:r>
            <a:endParaRPr lang="en-US" dirty="0"/>
          </a:p>
        </p:txBody>
      </p:sp>
    </p:spTree>
    <p:extLst>
      <p:ext uri="{BB962C8B-B14F-4D97-AF65-F5344CB8AC3E}">
        <p14:creationId xmlns:p14="http://schemas.microsoft.com/office/powerpoint/2010/main" val="518640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dirty="0"/>
              <a:t>(3) Are </a:t>
            </a:r>
            <a:r>
              <a:rPr lang="en-US" sz="3200" dirty="0"/>
              <a:t>the privacy responsibilities a problem for the development of new product?</a:t>
            </a:r>
            <a:endParaRPr lang="en-US" sz="3200" dirty="0"/>
          </a:p>
        </p:txBody>
      </p:sp>
      <p:sp>
        <p:nvSpPr>
          <p:cNvPr id="3" name="Content Placeholder 2"/>
          <p:cNvSpPr>
            <a:spLocks noGrp="1"/>
          </p:cNvSpPr>
          <p:nvPr>
            <p:ph idx="1"/>
          </p:nvPr>
        </p:nvSpPr>
        <p:spPr/>
        <p:txBody>
          <a:bodyPr>
            <a:normAutofit fontScale="92500" lnSpcReduction="10000"/>
          </a:bodyPr>
          <a:lstStyle/>
          <a:p>
            <a:r>
              <a:rPr lang="nl-NL" dirty="0" smtClean="0"/>
              <a:t>In </a:t>
            </a:r>
            <a:r>
              <a:rPr lang="nl-NL" dirty="0" err="1" smtClean="0"/>
              <a:t>practice</a:t>
            </a:r>
            <a:r>
              <a:rPr lang="nl-NL" dirty="0" smtClean="0"/>
              <a:t>, </a:t>
            </a:r>
            <a:r>
              <a:rPr lang="nl-NL" dirty="0" err="1" smtClean="0"/>
              <a:t>however</a:t>
            </a:r>
            <a:r>
              <a:rPr lang="nl-NL" dirty="0" smtClean="0"/>
              <a:t>, we </a:t>
            </a:r>
            <a:r>
              <a:rPr lang="nl-NL" dirty="0" err="1" smtClean="0"/>
              <a:t>see</a:t>
            </a:r>
            <a:r>
              <a:rPr lang="nl-NL" dirty="0" smtClean="0"/>
              <a:t> </a:t>
            </a:r>
            <a:r>
              <a:rPr lang="nl-NL" dirty="0" err="1" smtClean="0"/>
              <a:t>that</a:t>
            </a:r>
            <a:r>
              <a:rPr lang="nl-NL" dirty="0" smtClean="0"/>
              <a:t> data streams are </a:t>
            </a:r>
            <a:r>
              <a:rPr lang="nl-NL" dirty="0" err="1" smtClean="0"/>
              <a:t>increasingly</a:t>
            </a:r>
            <a:r>
              <a:rPr lang="nl-NL" dirty="0" smtClean="0"/>
              <a:t> shared </a:t>
            </a:r>
            <a:r>
              <a:rPr lang="nl-NL" dirty="0" err="1" smtClean="0"/>
              <a:t>between</a:t>
            </a:r>
            <a:r>
              <a:rPr lang="nl-NL" dirty="0" smtClean="0"/>
              <a:t> </a:t>
            </a:r>
            <a:r>
              <a:rPr lang="nl-NL" dirty="0" err="1" smtClean="0"/>
              <a:t>departments</a:t>
            </a:r>
            <a:r>
              <a:rPr lang="nl-NL" dirty="0" smtClean="0"/>
              <a:t>, </a:t>
            </a:r>
            <a:r>
              <a:rPr lang="nl-NL" dirty="0" err="1" smtClean="0"/>
              <a:t>between</a:t>
            </a:r>
            <a:r>
              <a:rPr lang="nl-NL" dirty="0" smtClean="0"/>
              <a:t> </a:t>
            </a:r>
            <a:r>
              <a:rPr lang="nl-NL" dirty="0" err="1" smtClean="0"/>
              <a:t>organisations</a:t>
            </a:r>
            <a:r>
              <a:rPr lang="nl-NL" dirty="0" smtClean="0"/>
              <a:t> </a:t>
            </a:r>
            <a:r>
              <a:rPr lang="nl-NL" dirty="0" err="1" smtClean="0"/>
              <a:t>and</a:t>
            </a:r>
            <a:r>
              <a:rPr lang="nl-NL" dirty="0" smtClean="0"/>
              <a:t> crossing </a:t>
            </a:r>
            <a:r>
              <a:rPr lang="nl-NL" dirty="0" err="1" smtClean="0"/>
              <a:t>national</a:t>
            </a:r>
            <a:r>
              <a:rPr lang="nl-NL" dirty="0" smtClean="0"/>
              <a:t> borders.</a:t>
            </a:r>
            <a:r>
              <a:rPr lang="en-US" dirty="0" smtClean="0"/>
              <a:t> Data are combined, cross-pollinated with online/open-access data and harvested by algorithms. </a:t>
            </a:r>
          </a:p>
          <a:p>
            <a:r>
              <a:rPr lang="nl-NL" dirty="0" smtClean="0"/>
              <a:t>In </a:t>
            </a:r>
            <a:r>
              <a:rPr lang="nl-NL" dirty="0" err="1" smtClean="0"/>
              <a:t>such</a:t>
            </a:r>
            <a:r>
              <a:rPr lang="nl-NL" dirty="0" smtClean="0"/>
              <a:t> a diffuse </a:t>
            </a:r>
            <a:r>
              <a:rPr lang="nl-NL" dirty="0" err="1" smtClean="0"/>
              <a:t>situation</a:t>
            </a:r>
            <a:r>
              <a:rPr lang="nl-NL" dirty="0" smtClean="0"/>
              <a:t>, </a:t>
            </a:r>
            <a:r>
              <a:rPr lang="nl-NL" dirty="0" err="1" smtClean="0"/>
              <a:t>who</a:t>
            </a:r>
            <a:r>
              <a:rPr lang="nl-NL" dirty="0" smtClean="0"/>
              <a:t> is </a:t>
            </a:r>
            <a:r>
              <a:rPr lang="nl-NL" dirty="0" err="1" smtClean="0"/>
              <a:t>and</a:t>
            </a:r>
            <a:r>
              <a:rPr lang="nl-NL" dirty="0" smtClean="0"/>
              <a:t> </a:t>
            </a:r>
            <a:r>
              <a:rPr lang="nl-NL" dirty="0" err="1" smtClean="0"/>
              <a:t>should</a:t>
            </a:r>
            <a:r>
              <a:rPr lang="nl-NL" dirty="0" smtClean="0"/>
              <a:t> </a:t>
            </a:r>
            <a:r>
              <a:rPr lang="nl-NL" dirty="0" err="1" smtClean="0"/>
              <a:t>be</a:t>
            </a:r>
            <a:r>
              <a:rPr lang="nl-NL" dirty="0" smtClean="0"/>
              <a:t> </a:t>
            </a:r>
            <a:r>
              <a:rPr lang="nl-NL" dirty="0" err="1" smtClean="0"/>
              <a:t>responsible</a:t>
            </a:r>
            <a:r>
              <a:rPr lang="nl-NL" dirty="0" smtClean="0"/>
              <a:t> </a:t>
            </a:r>
            <a:r>
              <a:rPr lang="nl-NL" dirty="0" err="1" smtClean="0"/>
              <a:t>for</a:t>
            </a:r>
            <a:r>
              <a:rPr lang="nl-NL" dirty="0" smtClean="0"/>
              <a:t> </a:t>
            </a:r>
            <a:r>
              <a:rPr lang="nl-NL" dirty="0" err="1" smtClean="0"/>
              <a:t>upholding</a:t>
            </a:r>
            <a:r>
              <a:rPr lang="nl-NL" dirty="0" smtClean="0"/>
              <a:t> </a:t>
            </a:r>
            <a:r>
              <a:rPr lang="nl-NL" dirty="0" err="1" smtClean="0"/>
              <a:t>the</a:t>
            </a:r>
            <a:r>
              <a:rPr lang="nl-NL" dirty="0" smtClean="0"/>
              <a:t> </a:t>
            </a:r>
            <a:r>
              <a:rPr lang="nl-NL" dirty="0" err="1" smtClean="0"/>
              <a:t>legal</a:t>
            </a:r>
            <a:r>
              <a:rPr lang="nl-NL" dirty="0" smtClean="0"/>
              <a:t> </a:t>
            </a:r>
            <a:r>
              <a:rPr lang="nl-NL" dirty="0" err="1" smtClean="0"/>
              <a:t>obligations</a:t>
            </a:r>
            <a:r>
              <a:rPr lang="nl-NL" dirty="0" smtClean="0"/>
              <a:t>? </a:t>
            </a:r>
            <a:r>
              <a:rPr lang="nl-NL" dirty="0" err="1" smtClean="0"/>
              <a:t>Can</a:t>
            </a:r>
            <a:r>
              <a:rPr lang="nl-NL" dirty="0" smtClean="0"/>
              <a:t> </a:t>
            </a:r>
            <a:r>
              <a:rPr lang="nl-NL" dirty="0" err="1" smtClean="0"/>
              <a:t>the</a:t>
            </a:r>
            <a:r>
              <a:rPr lang="nl-NL" dirty="0" smtClean="0"/>
              <a:t> </a:t>
            </a:r>
            <a:r>
              <a:rPr lang="nl-NL" dirty="0" err="1" smtClean="0"/>
              <a:t>responsibility</a:t>
            </a:r>
            <a:r>
              <a:rPr lang="nl-NL" dirty="0" smtClean="0"/>
              <a:t> </a:t>
            </a:r>
            <a:r>
              <a:rPr lang="nl-NL" dirty="0" err="1" smtClean="0"/>
              <a:t>still</a:t>
            </a:r>
            <a:r>
              <a:rPr lang="nl-NL" dirty="0" smtClean="0"/>
              <a:t> </a:t>
            </a:r>
            <a:r>
              <a:rPr lang="nl-NL" dirty="0" err="1" smtClean="0"/>
              <a:t>be</a:t>
            </a:r>
            <a:r>
              <a:rPr lang="nl-NL" dirty="0" smtClean="0"/>
              <a:t> </a:t>
            </a:r>
            <a:r>
              <a:rPr lang="nl-NL" dirty="0" err="1" smtClean="0"/>
              <a:t>placed</a:t>
            </a:r>
            <a:r>
              <a:rPr lang="nl-NL" dirty="0" smtClean="0"/>
              <a:t> on </a:t>
            </a:r>
            <a:r>
              <a:rPr lang="nl-NL" dirty="0" err="1" smtClean="0"/>
              <a:t>one</a:t>
            </a:r>
            <a:r>
              <a:rPr lang="nl-NL" dirty="0" smtClean="0"/>
              <a:t> or a few </a:t>
            </a:r>
            <a:r>
              <a:rPr lang="nl-NL" dirty="0" err="1" smtClean="0"/>
              <a:t>organisations</a:t>
            </a:r>
            <a:r>
              <a:rPr lang="nl-NL" dirty="0" smtClean="0"/>
              <a:t>?</a:t>
            </a:r>
          </a:p>
        </p:txBody>
      </p:sp>
    </p:spTree>
    <p:extLst>
      <p:ext uri="{BB962C8B-B14F-4D97-AF65-F5344CB8AC3E}">
        <p14:creationId xmlns:p14="http://schemas.microsoft.com/office/powerpoint/2010/main" val="213939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dirty="0"/>
              <a:t>(3) Are </a:t>
            </a:r>
            <a:r>
              <a:rPr lang="en-US" sz="3200" dirty="0"/>
              <a:t>the privacy responsibilities a problem for the development of new product?</a:t>
            </a:r>
            <a:endParaRPr lang="en-US" sz="3200" dirty="0"/>
          </a:p>
        </p:txBody>
      </p:sp>
      <p:sp>
        <p:nvSpPr>
          <p:cNvPr id="3" name="Content Placeholder 2"/>
          <p:cNvSpPr>
            <a:spLocks noGrp="1"/>
          </p:cNvSpPr>
          <p:nvPr>
            <p:ph idx="1"/>
          </p:nvPr>
        </p:nvSpPr>
        <p:spPr/>
        <p:txBody>
          <a:bodyPr/>
          <a:lstStyle/>
          <a:p>
            <a:r>
              <a:rPr lang="nl-NL" dirty="0" smtClean="0"/>
              <a:t>Three </a:t>
            </a:r>
            <a:r>
              <a:rPr lang="nl-NL" dirty="0" err="1" smtClean="0"/>
              <a:t>potential</a:t>
            </a:r>
            <a:r>
              <a:rPr lang="nl-NL" dirty="0" smtClean="0"/>
              <a:t> </a:t>
            </a:r>
            <a:r>
              <a:rPr lang="nl-NL" dirty="0" err="1" smtClean="0"/>
              <a:t>problems</a:t>
            </a:r>
            <a:r>
              <a:rPr lang="nl-NL" dirty="0" smtClean="0"/>
              <a:t>:</a:t>
            </a:r>
          </a:p>
          <a:p>
            <a:pPr lvl="1"/>
            <a:r>
              <a:rPr lang="nl-NL" dirty="0" smtClean="0"/>
              <a:t>(1) </a:t>
            </a:r>
            <a:r>
              <a:rPr lang="nl-NL" dirty="0" err="1" smtClean="0"/>
              <a:t>Unclearity</a:t>
            </a:r>
            <a:r>
              <a:rPr lang="nl-NL" dirty="0" smtClean="0"/>
              <a:t> </a:t>
            </a:r>
            <a:r>
              <a:rPr lang="nl-NL" dirty="0" err="1" smtClean="0"/>
              <a:t>about</a:t>
            </a:r>
            <a:r>
              <a:rPr lang="nl-NL" dirty="0" smtClean="0"/>
              <a:t> </a:t>
            </a:r>
            <a:r>
              <a:rPr lang="nl-NL" dirty="0" err="1" smtClean="0"/>
              <a:t>division</a:t>
            </a:r>
            <a:r>
              <a:rPr lang="nl-NL" dirty="0" smtClean="0"/>
              <a:t> of </a:t>
            </a:r>
            <a:r>
              <a:rPr lang="nl-NL" dirty="0" err="1" smtClean="0"/>
              <a:t>responsibilities</a:t>
            </a:r>
            <a:r>
              <a:rPr lang="nl-NL" dirty="0"/>
              <a:t/>
            </a:r>
            <a:br>
              <a:rPr lang="nl-NL" dirty="0"/>
            </a:br>
            <a:endParaRPr lang="nl-NL" dirty="0" smtClean="0"/>
          </a:p>
          <a:p>
            <a:pPr lvl="1"/>
            <a:r>
              <a:rPr lang="nl-NL" dirty="0" smtClean="0"/>
              <a:t>(2) New </a:t>
            </a:r>
            <a:r>
              <a:rPr lang="nl-NL" dirty="0" err="1" smtClean="0"/>
              <a:t>and</a:t>
            </a:r>
            <a:r>
              <a:rPr lang="nl-NL" dirty="0" smtClean="0"/>
              <a:t> </a:t>
            </a:r>
            <a:r>
              <a:rPr lang="nl-NL" dirty="0" err="1" smtClean="0"/>
              <a:t>stricter</a:t>
            </a:r>
            <a:r>
              <a:rPr lang="nl-NL" dirty="0" smtClean="0"/>
              <a:t> </a:t>
            </a:r>
            <a:r>
              <a:rPr lang="nl-NL" dirty="0" err="1" smtClean="0"/>
              <a:t>norms</a:t>
            </a:r>
            <a:r>
              <a:rPr lang="nl-NL" dirty="0" smtClean="0"/>
              <a:t> in General Data </a:t>
            </a:r>
            <a:r>
              <a:rPr lang="nl-NL" dirty="0" err="1" smtClean="0"/>
              <a:t>Protection</a:t>
            </a:r>
            <a:r>
              <a:rPr lang="nl-NL" dirty="0" smtClean="0"/>
              <a:t> </a:t>
            </a:r>
            <a:r>
              <a:rPr lang="nl-NL" dirty="0" err="1" smtClean="0"/>
              <a:t>Regulation</a:t>
            </a:r>
            <a:r>
              <a:rPr lang="nl-NL" dirty="0" smtClean="0"/>
              <a:t/>
            </a:r>
            <a:br>
              <a:rPr lang="nl-NL" dirty="0" smtClean="0"/>
            </a:br>
            <a:endParaRPr lang="nl-NL" dirty="0" smtClean="0"/>
          </a:p>
          <a:p>
            <a:pPr lvl="1"/>
            <a:r>
              <a:rPr lang="nl-NL" dirty="0" smtClean="0"/>
              <a:t>(3) New </a:t>
            </a:r>
            <a:r>
              <a:rPr lang="nl-NL" dirty="0" err="1" smtClean="0"/>
              <a:t>and</a:t>
            </a:r>
            <a:r>
              <a:rPr lang="nl-NL" dirty="0" smtClean="0"/>
              <a:t> </a:t>
            </a:r>
            <a:r>
              <a:rPr lang="nl-NL" dirty="0" err="1" smtClean="0"/>
              <a:t>stricter</a:t>
            </a:r>
            <a:r>
              <a:rPr lang="nl-NL" dirty="0" smtClean="0"/>
              <a:t> </a:t>
            </a:r>
            <a:r>
              <a:rPr lang="nl-NL" dirty="0" err="1" smtClean="0"/>
              <a:t>norms</a:t>
            </a:r>
            <a:r>
              <a:rPr lang="nl-NL" dirty="0" smtClean="0"/>
              <a:t> on </a:t>
            </a:r>
            <a:r>
              <a:rPr lang="nl-NL" dirty="0" err="1" smtClean="0"/>
              <a:t>transnational</a:t>
            </a:r>
            <a:r>
              <a:rPr lang="nl-NL" dirty="0" smtClean="0"/>
              <a:t> data </a:t>
            </a:r>
            <a:r>
              <a:rPr lang="nl-NL" dirty="0" err="1" smtClean="0"/>
              <a:t>flows</a:t>
            </a:r>
            <a:endParaRPr lang="en-US" dirty="0"/>
          </a:p>
        </p:txBody>
      </p:sp>
    </p:spTree>
    <p:extLst>
      <p:ext uri="{BB962C8B-B14F-4D97-AF65-F5344CB8AC3E}">
        <p14:creationId xmlns:p14="http://schemas.microsoft.com/office/powerpoint/2010/main" val="1367377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536</Words>
  <Application>Microsoft Office PowerPoint</Application>
  <PresentationFormat>On-screen Show (4:3)</PresentationFormat>
  <Paragraphs>36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Questions with respect to privacy and new technological developments</vt:lpstr>
      <vt:lpstr>3 Questions</vt:lpstr>
      <vt:lpstr>(1) Is the concept of personal data still relevant?</vt:lpstr>
      <vt:lpstr>(1) Is the concept of personal data still relevant?</vt:lpstr>
      <vt:lpstr>(2) Can we still regulate the gathering of/access to data?</vt:lpstr>
      <vt:lpstr>(2) Can we still regulate the gathering of/access to data?</vt:lpstr>
      <vt:lpstr>(3) Are the privacy responsibilities a problem for the development of new product?</vt:lpstr>
      <vt:lpstr>(3) Are the privacy responsibilities a problem for the development of new product?</vt:lpstr>
      <vt:lpstr>(3) Are the privacy responsibilities a problem for the development of new product?</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challenging questions with respect to Big Data</dc:title>
  <dc:creator>Sloot, Bart van der</dc:creator>
  <cp:lastModifiedBy>Sloot, Bart van der</cp:lastModifiedBy>
  <cp:revision>13</cp:revision>
  <dcterms:created xsi:type="dcterms:W3CDTF">2016-07-19T11:09:56Z</dcterms:created>
  <dcterms:modified xsi:type="dcterms:W3CDTF">2016-08-25T12:03:14Z</dcterms:modified>
</cp:coreProperties>
</file>