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83" r:id="rId3"/>
    <p:sldId id="292" r:id="rId4"/>
    <p:sldId id="284" r:id="rId5"/>
    <p:sldId id="288" r:id="rId6"/>
    <p:sldId id="285" r:id="rId7"/>
    <p:sldId id="286" r:id="rId8"/>
    <p:sldId id="287" r:id="rId9"/>
    <p:sldId id="289" r:id="rId10"/>
    <p:sldId id="290" r:id="rId11"/>
    <p:sldId id="291" r:id="rId12"/>
    <p:sldId id="293" r:id="rId13"/>
    <p:sldId id="294" r:id="rId14"/>
    <p:sldId id="295" r:id="rId15"/>
    <p:sldId id="296" r:id="rId16"/>
    <p:sldId id="297" r:id="rId17"/>
    <p:sldId id="298" r:id="rId18"/>
    <p:sldId id="299" r:id="rId19"/>
    <p:sldId id="302" r:id="rId20"/>
    <p:sldId id="304" r:id="rId21"/>
    <p:sldId id="301" r:id="rId22"/>
    <p:sldId id="303" r:id="rId23"/>
    <p:sldId id="317" r:id="rId24"/>
    <p:sldId id="323" r:id="rId25"/>
    <p:sldId id="318" r:id="rId26"/>
    <p:sldId id="312" r:id="rId27"/>
    <p:sldId id="319" r:id="rId28"/>
    <p:sldId id="320" r:id="rId29"/>
    <p:sldId id="321" r:id="rId30"/>
    <p:sldId id="32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64" autoAdjust="0"/>
    <p:restoredTop sz="94660"/>
  </p:normalViewPr>
  <p:slideViewPr>
    <p:cSldViewPr snapToGrid="0" snapToObjects="1">
      <p:cViewPr varScale="1">
        <p:scale>
          <a:sx n="99" d="100"/>
          <a:sy n="99" d="100"/>
        </p:scale>
        <p:origin x="-96"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6A341E6-747D-9045-9F10-0FD203191F75}"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70360-51EF-5241-9220-A7D2C5E20435}" type="slidenum">
              <a:rPr lang="en-US" smtClean="0"/>
              <a:t>‹nr.›</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6A341E6-747D-9045-9F10-0FD203191F75}"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70360-51EF-5241-9220-A7D2C5E20435}" type="slidenum">
              <a:rPr lang="en-US" smtClean="0"/>
              <a:t>‹nr.›</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6A341E6-747D-9045-9F10-0FD203191F75}"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70360-51EF-5241-9220-A7D2C5E20435}" type="slidenum">
              <a:rPr lang="en-US" smtClean="0"/>
              <a:t>‹nr.›</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6A341E6-747D-9045-9F10-0FD203191F75}"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70360-51EF-5241-9220-A7D2C5E20435}" type="slidenum">
              <a:rPr lang="en-US" smtClean="0"/>
              <a:t>‹nr.›</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6A341E6-747D-9045-9F10-0FD203191F75}"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70360-51EF-5241-9220-A7D2C5E20435}" type="slidenum">
              <a:rPr lang="en-US" smtClean="0"/>
              <a:t>‹nr.›</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6A341E6-747D-9045-9F10-0FD203191F75}"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70360-51EF-5241-9220-A7D2C5E20435}" type="slidenum">
              <a:rPr lang="en-US" smtClean="0"/>
              <a:t>‹nr.›</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6A341E6-747D-9045-9F10-0FD203191F75}" type="datetimeFigureOut">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70360-51EF-5241-9220-A7D2C5E20435}" type="slidenum">
              <a:rPr lang="en-US" smtClean="0"/>
              <a:t>‹nr.›</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6A341E6-747D-9045-9F10-0FD203191F75}" type="datetimeFigureOut">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70360-51EF-5241-9220-A7D2C5E20435}" type="slidenum">
              <a:rPr lang="en-US" smtClean="0"/>
              <a:t>‹nr.›</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341E6-747D-9045-9F10-0FD203191F75}" type="datetimeFigureOut">
              <a:rPr lang="en-US" smtClean="0"/>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70360-51EF-5241-9220-A7D2C5E20435}" type="slidenum">
              <a:rPr lang="en-US" smtClean="0"/>
              <a:t>‹nr.›</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6A341E6-747D-9045-9F10-0FD203191F75}"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70360-51EF-5241-9220-A7D2C5E20435}" type="slidenum">
              <a:rPr lang="en-US" smtClean="0"/>
              <a:t>‹nr.›</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6A341E6-747D-9045-9F10-0FD203191F75}"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70360-51EF-5241-9220-A7D2C5E20435}" type="slidenum">
              <a:rPr lang="en-US" smtClean="0"/>
              <a:t>‹nr.›</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341E6-747D-9045-9F10-0FD203191F75}" type="datetimeFigureOut">
              <a:rPr lang="en-US" smtClean="0"/>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70360-51EF-5241-9220-A7D2C5E20435}" type="slidenum">
              <a:rPr lang="en-US" smtClean="0"/>
              <a:t>‹nr.›</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38811" y="510211"/>
            <a:ext cx="8629743" cy="1470025"/>
          </a:xfrm>
        </p:spPr>
        <p:txBody>
          <a:bodyPr>
            <a:normAutofit/>
          </a:bodyPr>
          <a:lstStyle/>
          <a:p>
            <a:r>
              <a:rPr lang="en-US" dirty="0" smtClean="0"/>
              <a:t>Public Privacy: </a:t>
            </a:r>
            <a:br>
              <a:rPr lang="en-US" dirty="0" smtClean="0"/>
            </a:br>
            <a:r>
              <a:rPr lang="nl-NL" dirty="0" err="1" smtClean="0"/>
              <a:t>juridical</a:t>
            </a:r>
            <a:r>
              <a:rPr lang="nl-NL" dirty="0"/>
              <a:t> </a:t>
            </a:r>
            <a:r>
              <a:rPr lang="nl-NL" dirty="0" smtClean="0"/>
              <a:t>&amp; </a:t>
            </a:r>
            <a:r>
              <a:rPr lang="nl-NL" dirty="0" err="1" smtClean="0"/>
              <a:t>ethical</a:t>
            </a:r>
            <a:r>
              <a:rPr lang="nl-NL" dirty="0" smtClean="0"/>
              <a:t> </a:t>
            </a:r>
            <a:r>
              <a:rPr lang="nl-NL" dirty="0" err="1" smtClean="0"/>
              <a:t>perspective</a:t>
            </a:r>
            <a:endParaRPr lang="en-US" dirty="0"/>
          </a:p>
        </p:txBody>
      </p:sp>
      <p:sp>
        <p:nvSpPr>
          <p:cNvPr id="6" name="TextBox 5"/>
          <p:cNvSpPr txBox="1"/>
          <p:nvPr/>
        </p:nvSpPr>
        <p:spPr>
          <a:xfrm>
            <a:off x="1517961" y="4287946"/>
            <a:ext cx="6234400" cy="1938992"/>
          </a:xfrm>
          <a:prstGeom prst="rect">
            <a:avLst/>
          </a:prstGeom>
          <a:noFill/>
        </p:spPr>
        <p:txBody>
          <a:bodyPr wrap="none" rtlCol="0">
            <a:spAutoFit/>
          </a:bodyPr>
          <a:lstStyle/>
          <a:p>
            <a:pPr algn="ctr"/>
            <a:r>
              <a:rPr lang="en-US" sz="3200" dirty="0" smtClean="0">
                <a:solidFill>
                  <a:schemeClr val="accent6">
                    <a:lumMod val="60000"/>
                    <a:lumOff val="40000"/>
                  </a:schemeClr>
                </a:solidFill>
              </a:rPr>
              <a:t>Bart van der </a:t>
            </a:r>
            <a:r>
              <a:rPr lang="en-US" sz="3200" dirty="0" err="1" smtClean="0">
                <a:solidFill>
                  <a:schemeClr val="accent6">
                    <a:lumMod val="60000"/>
                    <a:lumOff val="40000"/>
                  </a:schemeClr>
                </a:solidFill>
              </a:rPr>
              <a:t>Sloot</a:t>
            </a:r>
            <a:endParaRPr lang="en-US" sz="3200" dirty="0" smtClean="0">
              <a:solidFill>
                <a:schemeClr val="accent6">
                  <a:lumMod val="60000"/>
                  <a:lumOff val="40000"/>
                </a:schemeClr>
              </a:solidFill>
            </a:endParaRPr>
          </a:p>
          <a:p>
            <a:pPr algn="ctr"/>
            <a:endParaRPr lang="en-US" sz="3200" dirty="0" smtClean="0">
              <a:solidFill>
                <a:schemeClr val="accent6">
                  <a:lumMod val="60000"/>
                  <a:lumOff val="40000"/>
                </a:schemeClr>
              </a:solidFill>
            </a:endParaRPr>
          </a:p>
          <a:p>
            <a:pPr algn="ctr"/>
            <a:r>
              <a:rPr lang="en-US" sz="2800" dirty="0" smtClean="0">
                <a:solidFill>
                  <a:schemeClr val="accent6">
                    <a:lumMod val="60000"/>
                    <a:lumOff val="40000"/>
                  </a:schemeClr>
                </a:solidFill>
              </a:rPr>
              <a:t>Institute for Information Law</a:t>
            </a:r>
          </a:p>
          <a:p>
            <a:pPr algn="ctr"/>
            <a:r>
              <a:rPr lang="en-US" sz="2800" dirty="0" smtClean="0">
                <a:solidFill>
                  <a:schemeClr val="accent6">
                    <a:lumMod val="60000"/>
                    <a:lumOff val="40000"/>
                  </a:schemeClr>
                </a:solidFill>
              </a:rPr>
              <a:t>Amsterdam Platform for Privacy Research</a:t>
            </a:r>
            <a:endParaRPr lang="en-US" sz="2800" dirty="0">
              <a:solidFill>
                <a:schemeClr val="accent6">
                  <a:lumMod val="60000"/>
                  <a:lumOff val="4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google.nl/about/company/images/company-produc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799" y="1710880"/>
            <a:ext cx="7343775"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1843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orchers.com/new/wp-content/uploads/2013/03/online-offline-marketing-strate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567" y="1068641"/>
            <a:ext cx="6210300" cy="427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30975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nl-NL" sz="9600" dirty="0"/>
              <a:t>Personal data as </a:t>
            </a:r>
            <a:r>
              <a:rPr lang="nl-NL" sz="9600" dirty="0" err="1"/>
              <a:t>currency</a:t>
            </a:r>
            <a:r>
              <a:rPr lang="nl-NL" sz="9600" dirty="0" smtClean="0"/>
              <a:t>?</a:t>
            </a:r>
            <a:endParaRPr lang="nl-NL" sz="9600" dirty="0"/>
          </a:p>
        </p:txBody>
      </p:sp>
    </p:spTree>
    <p:extLst>
      <p:ext uri="{BB962C8B-B14F-4D97-AF65-F5344CB8AC3E}">
        <p14:creationId xmlns:p14="http://schemas.microsoft.com/office/powerpoint/2010/main" val="394552461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882" y="2472990"/>
            <a:ext cx="6191177" cy="502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885" y="80227"/>
            <a:ext cx="6191177" cy="247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79012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2488"/>
            <a:ext cx="8229600" cy="6023726"/>
          </a:xfrm>
        </p:spPr>
        <p:txBody>
          <a:bodyPr>
            <a:normAutofit lnSpcReduction="10000"/>
          </a:bodyPr>
          <a:lstStyle/>
          <a:p>
            <a:pPr marL="0" indent="0">
              <a:buNone/>
            </a:pPr>
            <a:r>
              <a:rPr lang="nl-NL" dirty="0"/>
              <a:t>Data </a:t>
            </a:r>
            <a:r>
              <a:rPr lang="nl-NL" dirty="0" err="1"/>
              <a:t>Protection</a:t>
            </a:r>
            <a:r>
              <a:rPr lang="nl-NL" dirty="0"/>
              <a:t> Directive: </a:t>
            </a:r>
            <a:r>
              <a:rPr lang="nl-NL" dirty="0" err="1" smtClean="0"/>
              <a:t>Article</a:t>
            </a:r>
            <a:r>
              <a:rPr lang="nl-NL" dirty="0" smtClean="0"/>
              <a:t> 2 - Definitions</a:t>
            </a:r>
            <a:endParaRPr lang="nl-NL" dirty="0"/>
          </a:p>
          <a:p>
            <a:pPr marL="0" indent="0">
              <a:buNone/>
            </a:pPr>
            <a:endParaRPr lang="en-US" dirty="0" smtClean="0"/>
          </a:p>
          <a:p>
            <a:pPr marL="0" indent="0">
              <a:buNone/>
            </a:pPr>
            <a:r>
              <a:rPr lang="en-US" dirty="0" smtClean="0"/>
              <a:t>For </a:t>
            </a:r>
            <a:r>
              <a:rPr lang="en-US" dirty="0"/>
              <a:t>the purposes of this Directive</a:t>
            </a:r>
            <a:r>
              <a:rPr lang="en-US" dirty="0" smtClean="0"/>
              <a:t>:</a:t>
            </a:r>
          </a:p>
          <a:p>
            <a:pPr marL="0" indent="0">
              <a:buNone/>
            </a:pPr>
            <a:endParaRPr lang="en-US" dirty="0"/>
          </a:p>
          <a:p>
            <a:pPr marL="0" indent="0">
              <a:buNone/>
            </a:pPr>
            <a:r>
              <a:rPr lang="en-US" dirty="0"/>
              <a:t>(a) 'personal data' shall mean any information relating to an identified or identifiable natural person ('data subject</a:t>
            </a:r>
            <a:r>
              <a:rPr lang="en-US" dirty="0" smtClean="0"/>
              <a:t>'); an </a:t>
            </a:r>
            <a:r>
              <a:rPr lang="en-US" dirty="0"/>
              <a:t>identifiable person is one who can be identified, directly or indirectly, in particular by reference to </a:t>
            </a:r>
            <a:r>
              <a:rPr lang="en-US" dirty="0" smtClean="0"/>
              <a:t>an identification </a:t>
            </a:r>
            <a:r>
              <a:rPr lang="en-US" dirty="0"/>
              <a:t>number or to one or more factors specific to his physical, physiological, mental, economic, cultural </a:t>
            </a:r>
            <a:r>
              <a:rPr lang="en-US" dirty="0" smtClean="0"/>
              <a:t>or </a:t>
            </a:r>
            <a:r>
              <a:rPr lang="nl-NL" dirty="0" err="1" smtClean="0"/>
              <a:t>social</a:t>
            </a:r>
            <a:r>
              <a:rPr lang="nl-NL" dirty="0" smtClean="0"/>
              <a:t> </a:t>
            </a:r>
            <a:r>
              <a:rPr lang="nl-NL" dirty="0" err="1"/>
              <a:t>identity</a:t>
            </a:r>
            <a:r>
              <a:rPr lang="nl-NL" dirty="0" smtClean="0"/>
              <a:t>;</a:t>
            </a:r>
            <a:endParaRPr lang="nl-NL" dirty="0"/>
          </a:p>
        </p:txBody>
      </p:sp>
    </p:spTree>
    <p:extLst>
      <p:ext uri="{BB962C8B-B14F-4D97-AF65-F5344CB8AC3E}">
        <p14:creationId xmlns:p14="http://schemas.microsoft.com/office/powerpoint/2010/main" val="168858551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48" y="661667"/>
            <a:ext cx="6909848" cy="566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2651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hQVFBUXFRgYFxYWGBUVFRUYFRcYGBgYFhgZHCggGBomGxcXIjEiJSkrLi4uGB8zODMsNygtLisBCgoKDg0OGxAQGywkHyQsLCwsLCwsLCwsLCwsLCwsLCwsLCwsLCwsLCwsLCwsLCwsLCwsLCwsLCwsLCwsLCwsLP/AABEIALcBEwMBIgACEQEDEQH/xAAcAAAABwEBAAAAAAAAAAAAAAAAAgMEBQYHAQj/xABDEAACAQIEAgcFBwMBBQkAAAABAhEAAwQSITEFQQYTIlFhcYEHMpGhsRQjQlLB0fBicoLhM0OSsvEVJDRTVGNkouL/xAAaAQACAwEBAAAAAAAAAAAAAAABAgADBAUG/8QAKhEAAgIBBAEEAgICAwAAAAAAAAECEQMEEiExQQUTIlEyYXGhgfAUQpH/2gAMAwEAAhEDEQA/ANloyii0dagocUJoCuGoENNAGi10VCCgrtFBo1QIKFcmi1CBiaIWrsVwioABNEJrsUCKgAoNDNQrjLUIGQ0e4AaSWlBRIJLhxM05C0FFdqN2RJI4FrtChQGEylNr1uKe0V1minQso2RrUQmlMRbikKvSszydMNmopauUIpqQtsE1010CgaBAhpNjSpojCmSA2INSTU4IpJlplRW2xua7SmWhRpAtlhFGFFFGFYToBqFdFcagEFFFA1yaJBQUYUmtHqEO10UUmkMTfyjxpMmSMIuUugpNukLua4DUO95juTRbXEirRuO6uXD1jE57Wmv2aP8AjSrgmoo1J27gYAjY0otdZO+UZwoWumjURTUYDhWgGFdY03umgEdZqNTWzckeNLW2pgClChQqBBQrhNQ2O43lMIAfHXeqcueGJXNj48csjqKJLEpNNDZqPXjjR2gD8qf4TFrdWV9RzFTT63Hl4gwZ9LOHMkEZKJS7iiZa3JmJoToRSgtmilaaxaYWK4RR4roWpZKECtEKU6y1wrR3E2jTq6FOoFCpuBtJAV2iA0YVkNgcGgaaY3HpajMTLGFVQWdj/So1P6Uw4lx1rVp7jWbiwOzmyQWOigwxKgkigEc4viBz9VZUXLgEsSYt2wdi7DmeSjU+FE/7NutrcxFye62EtqPLQn4mj8Ewy2rYXOHc9u48ibjtqzeU7DkAByp+L6QTmWF97Udnz7qloNFL6dY/E4HCtctXTcVjl7YXrLZM6qygAjSNRzGtQtno7xhwG+0WiGAIPX3tiJG1uprp1b+2YO9lYLbRC9sEhTfcbEA/g0IH5iZ2AkcE6bYS1h7Nq45V0tKpXQ6qAN58vjS1YLIBr/EOGXrDYq6ly3duBCEe46694dRB10I7qvS4zrAGBB5aajePjVJ9oHGcNjUs20NwXFv2ysgAEMYbn3GZ8KfYRbmFtM6KHJOZ0nQnmQTz+tc31HFOcag/8GzTR3Kyy4u5AqCv3oNNsD03sXR98r2TMS3aWf7h+1OsZYV06yy6XFI0IIK+c7V5fNhzRypyR0IKlUi09HruayDvqalQahejauuHVXXKQTA1mJ3PzqU6yvbadP2o39I4+Wt7/kWmkVEb6DvNdDVQvaBwl7l0Eu3VukADZWU6z5z8qectqsmOG+W0teO6SYS0DnvppuFOYj0WaqvFeni3bVwYAHrMpyvcUQIH4VnU+Y+NV3h3AbGHD9Yx7SwNCZO9PMJh7SDsLBP61mlnfg2LSxXZdehvGBirIuSc+VBcUiAHygkr4Ek/Cp2oTojwj7PaaYl2DacljQfX41OGtcG3HkxZElJqPQYPXVaiRXJphBh0hxvV2/7jFVuwwY1JdOUnDhvyNJ8iIrIuK9NGP3eH0HO5sx8E/KPHfyria3Dky6hRS4OxpNkcG5uuWX/jvFbFgkF8x/KurfDl6xVbwnTK91wW1bS2p1zuS4I7oXY/HaoXguFe/bd7SJcuW8pZHntlpEjWDETrUvg+jdxrTviEW2WGyEzK6gnU7EVfi0mPG3NvkSeeUkoxVr7Zq/DrvW2kfTtKCcskTziYMTSrJVC4X7QcPg1t4fGG4DllbgHWKFkgBo7UCN4OlXnAY61iEFyxcS6h2ZCGHy2NdXHO0jk5IbW0LKa4y1woaEGrSoIVrlHY0SKZCNAmuE0bLQyVLJyJUKU6qu0bRKY4owNNsXi0tIz3GCIoksTAAqm47pTicSrLgMJce2wKm84yKQdCbeYidDuJrMaCU470jt4W61wrn7IUkHUazlTed9RH+le430wGIVAqQq3Fc5iVPZViJnlmyn0rLeMcUxFt3R0dCCQVuAgiNNvT5064PZe7ZTLcyF3JGsS1smBr3RMd5pG+Apcl0XpuFVlFtycpIKwQO/mCQKg7/FL7uXZXyEAKsGIH5l5tzpTF4dbLLeW2S9wFiQCEV1lWjuVmExtqd9KiukdlQqXrQZCdCFaFU8xv5+lUpRT4LuWiX4Zxe43XEttaO+uoYRv4yPWk7vFOtSLi2mHOUAPpFRR4lGH1Ds1w5RoGJVIkgxMZoG8aGiYLCXnGi5F/M2nwG5ozyxh+TLcWmyZfxQ+wNrDm21srBBzK4JlSdZg6QKv/AAjGs2GRkIclFBLSZMQWOkmTr61QsTwX7i9kLNcKzrt2eQA8AanehHGP+6qwE9WMlxRuAo7LD/GkyvdBTQ+GLx5JQfaFuknVkLayyw1JAAUiOQ3GvKl+gvR5bmInL93bKu3iRJUHv1A+FMOMcZtNLqDpJ1MgeQ5U/wDZH04t3HfDXFFtnbNbeffMe40/i00jfbfdcUFKVmnVZdmPb5Zq90UlSjmiEVtOOwymuYnDLcUq4kH5eI8aKzRvTPifGEsWnuNpCmAdMzRoPjUavgKdclK4gAtx7N25ky6DNIRv6oEGYjSaj7mItBglohj+JgIFNcAxxdk3LzZrmZs5PfPyHd3UbDYUWwZhQNzsPWubOG2TR1seRSgnZoPAOkuHuBLJuqt4KAUbsk/2zo2ndU9FYL0mtK9tL1pw8GZU8wQCo8YFXLo/07uIFt31DgAAPJVh/fvPnXSin7Sn/vBypte44o0iuGoax0jtH3gy+O4+VSyXAwBUgg7EaiqsWfHl/B2PkxTx/kqGPHuGDE2Hsk5Q0a77EGD4Hb1rGuPdCBhMQi3Wz23AYMoy5SGIK85gR/xeFbnNI4zBW7oC3UVwCCAwmCKacL67GxZtnD5X0ZicGtq2iYQNbze9kGYuOeZvh3UrexRtWs7kZAMhAOYz3sYAnTxqO9oFu5gsQBhnBtkZ+qDAtbk6gj8hOomqliuKYnFhbbDIk7ARNY3jafyNqyJx+I5XoouJPW9Ye2MxUiMuv5p2gaCO+pvo/wABXB3zcwt+6hntAFSjgH3XU7j5761H4+4bGRVJkJBAOhmDHy+dLLxq5ZCtdswriVbXKfAGND4b1tg4xipS89HNywnKbjD/ACXu/wBK3sISQraE9qd9ydKmui3GrmLtm49nqlmFOb3v8eXxrKsXxVMQ9sMMqsQhXVgZI2ae+JEHlU9x3pfewdxsJhFFxUUE3INwoW5dnSQZ38O6p7nPAPaaXyNPuEDcgeelGAFef8d0mu3xk+8u3GMHMYHiABotaP0a+2WrFtmu2uptwpshSXIYwF6w85OnlTxnYko0XhqCijolKqkU7dAUbEctdpWhQ3DUVjpBgVv4nC27km2OuuFPwu9sW8gccwMxMeFTq1Gcd7PU3v8Ayrozf2XPu2nwGYH/ABqUzCkCUz2n8BsYm0rXHZLye4Vglgd1YH8POeXjsaKqWgOqtp/swSoMdpxtHqBU/wAf4n1yuwPaNzsjuXYfKqicQFN0XQ4zW4XKpmQ6sRm5SARPKpx0L2LdLOM3MO9u0mUhLcMp102E92g+dRN699qss989VbFxMg1zHKr5+rB94mVE7Cj8U4myYi6txLVxgQczL2xmUHRtyNag8Rfe42ZzqDA3gDTTXlQUE3ZZvdUXXg9sXEV8oURCryVR7o/nM1MBNKiei10GyBzECOep0qftWcwI1HKQNR8RXl9bjz+67To9fpdTgWCKjJcL+yPHFLNhZuNGaQFAJZiTyA1px7O+H2nbEqMwDlWCMMhG8x4SaTudGkLqZLGQSW1JirJl6s57aiY5afzarsvrMUlCMePJz3oIK57rk/8AxFe6d8AXDWHuzCzAXvJ2FZ30f4dczW7qSJZssaFShBn+d1X32kdLUfCLaay2d2kk+6pTmI3MHTzNPeifBVGHtK3Zi2HPg1ztQPQ10HrMeKMJ+JMwywZJuUZ9pGidGeKHEYdXbRx2XH9QjX1EH1qTJrEeF9L3w2JYEMmUlWU6o+UxIbl4TWj8a6VW0wf2hddhl55mI/TX0roe7FvgxSwTj+Soecd47bs6ntkDRAQCfMnasi6VdJ2uOzXCzE+5bUGFB5dw0qVtYg4hmYtmzKTP886k8Lwi1lkopMnUgHeuPP1VwyVtv6R2X6XijjTlL+aKXg+E3r2Hdk7Icy9qYaAZBHnrpVs4fwMC0LRuG9buEe9M24EsZB7uR0mKdX7QDBkZVI012PgfCmXD7gGIOWLZuyrjNmtEke+ADIPftNPj1GXUcyTMuTBDGrxtV9WJ8Lwdm9na1aKWFOVSdBeK7uPDYTzioccDxhuOUuK6SYzBf0irkeAWyoV78gCAMwVFA2AUaR560vgMCVDZYKhoUzOgily59bF8J10l9D4sWjjF8pvzZF8FS6q5L24HIaDyM7eFSPCOkZw5RXMo9wKZ/CW/EO6DT77MxnT6VnHSbMWK7C2zD1mf2rN6dgz5NVvmnHy+C3V6jCtO4xp9UbyRUR0wx1yxg71y0QtwL2WImCxAmOcTTXol0hF/Bpccy47Dd5Yc/UQah+n965cwz5eWUkeGYTXcy6vHiyLG+26ONjwSnFy8FB6KcGLvcxOIu57txtVJzGBzc95+lWG7w+2jTb1J3VUZj6QKjeifDr9y4HQZEXcsJD96gfrV6uYUjK2fLlJzIonNOwk7Vz9ZqMUMrSdv+kbcMcuxdJf2ZXj7jNcYulxJbQMjDyHwFaF0dwofDC3cUOusqwBENrHzqSxGEViodQdzHwj4U9w+HVAYETWDU+oZNVCONKq+jRDDjxXJN2/sp17oZYW5NlWVlEgFiUB5EA8/pFSFy/hFITE9i6VhRspOnugbzpvUveDFiUZRoAQwkGJ7iCN6zPp3xBkvqSEa5bbMphhlIylTE66j5Vs0HvTmk7r9lOpcNjvsvrW7dj/aKOqMEyAGSdmUnVlncakVM8BwXWHO2ltTmtppJOoDv3QNl8ZOsRVuD8Rw9zBrfxF+2txgWz3HBKNsRl5CZBAGoNL9AelIfEDDLqhVijGY7O6AxJHNSY0rrQTTOdKmjSLa0cmiTRWarHyL0HrtIZqFGiWM8VZDoyNqrKVPkRBqKtYl/s15DJu2rboe9iEORh/cIPnPdUyajuIYdlYXrQl1EMo06xN8v9wkkeZHOoKYjxPiKg+/EDYCT8qg8bxJn0zE+cTW5Y3oZw/GKbgt5C+pe192Z55lGmad5E1A3PY3hzMYm8O7s2z8dBNM+QLgyvpDiJvK/wCexZb/AIrS1E38Ydq1o+yYXnZTiWHUhLU9WCWUICrHXTePSmXtC6CWsFw60tqXf7QGu3SBmf7twBpsokwPE99ANlR6L23gsszm0jlzq7YO1dAzM7Tue1VM4GWVdJ3G3dVx4U7mc3oD4inpCtslLfEiD2xmEaHYjSn+J4yttA9xCE0EruJO5HdUfetaLPfr60fEXiEUfGaoyabFO7iuSyOea8sp/tGxvXYjD2LWU6bgfivMFWfIAfGrJxnEW1YjMVNtgnMDkvZ+FV7H3cOmKGJuSLiOCEGpcoIXs8teem1R1q+16+zvoASY3AJ19TWWfpuKUVFcJdUbcHqE8U9/b/Zbr/Usp91i3vHnHOfP9arfGsYzK42WBA74mNKY/b891wD2VgETocvhz1rmMk23duYgdw8AOVNpNAtO27v6G1nqMtRFRqvsJwPir2HXLs2kHUCedWy3jGcdshjyjSKzq5fIUQJiD8NauvC73YB/NqPWt8NPh379q3fZzcmoyuCjudfRI2rsT5/z6UYkFh47HTTzpqF7XqR8dqNnINX7TPbDXVghJksdd9tzSeE4kiG4rXApFxgAWjTQ6D1ovD1LOznloP1NJYW2pe9IB7Z3HlTNATHlrjBOebpAHPOQsec1VOKcXDXHIufdjU6GXeNd9SIA+NS3ErNsAjq0kn8o51UkX74gD8Q2A2076rlaLY0zc+jPDfs+Dt5vfbK7+BeNPQGpnE4ZLiMjiVYaiSJ+FUXo3x9o+z3WkOItsfwtyBPcakOOdKmtfdooDADM7a7jSB+pryuo0Golq3Bdvmzs48+NYFLwuC1jLbX8KKo8AoFRo4rhyxIvIYMtrpOsa7fCs04xxq7dCq9xmzHaeyANSQo0pkjS4QD8OaTyJOk/P4V0cHoUVzmlb/Rkn6g/+iNGxnS/Dh+y2chTAAInbmRpULj+l9/8OVBPIZjHrVSS394QYMLBjUc6TxSsROdvD3f2rsYdFhxL4xRiyajJPtk5c6S4ok/eESOSoD8QNKqeNxLPdbOxaVGpMnnOtLphySBncCNYMT8Nqi8epV1ykCARzO23matlFRXQqd+SSZFyjMATE6D8Pl3jSl+BcabDYm1fQFwjDTaQZBB7tDSeCtE2tTJUz4qDsT3jke6aTu5RqZDdw2qNJguj0P0X44MZhxeCFNSCp11HceYqXy1UPZIxPDkB3Dv5wWkT6EVcstZJUnwXq2hPJXKWoUtjUhqq0pkijLXSKgCKxWCZGN2xGY+/b2W74g/hfx5xB8HWAxCXQSp1GjKdHQ9zLypdV1pPFYK3cILL2hs6kq4HcGGseFS6IlYw4f8A+KxUbAWQf7srz8itVr2nY8MEwwAP+8c/l5KPXtH0HfV1w2DS0pyaCSzEkkk82ZjqTpuayHG483cTcZ9rjnLPcNAPhFMuRJcDFOFquRVG8a+HOrALAXKBt+38FJJh+2DyCwPWnVxDII5CT/PjTCBSsg+Bn4GonpHjVJWyLvVtvIEnXx/D51L+XPaojGYBA3WRLtoS3aHPkdO74VGFFev8Ht2k6wtnuMYB5T+tNXHU2iTpILegE0/4zcLPb2UKCIAgSxGvyqvdJcdmUxsSFXl2R4ctqN0gq2znAbcrruxk1OcTtfcmNlEzyqA4Nf7MSKsvEeE3Bhmy22LOAIDK2aSNQFPdQtUNXJUWjLpHPcg+lWjhTnqrZ/oU/ETVXu8Kup79i6njlePjEVbOHLmAA5KJ7tBVmPkrycIdXGP0+n+lDFBiNOenx0pOCNDrp9CaVsmYGkSNDVzRUnyPMGMqQOXoZqN6/I1zQmWmBqdRT5rUAlR2gfjUhw7ohib5zwLasBq+h07l3NK2kuQpNspGI4lnJnsEzvy8vGonDz1pAgDMviTEGK2y10NwuHDveUXdO0WHZE7wv70z6S4uzbsXFtLaU5DlS0q9lI/GRWTJn2ySNmLBui2ZrxBzplMEa70lhsa1wkuSSSJJMkmN5oYkzPiKj8BCZz4/pW1/kmZV1RJ2bma8e5RlH60rZUs7sDHIelNODDRm7yakcCBrO0x8TToVimGt5QzH/rSCtKk6+A8O+leK3phF0FFIyr5j5CjYKAiwCee1RNzB3bx+4tm4yhmhRLZVBzEDnG8VJtMEnbu051L+z7Gph+IWGuMFUl0knQG4pC6/3QPWly3t4Gh2U3hGPZQSD2hO/wAwQfMgindridvNmKksPdT8Cn9q3Dpj7PMLjczgdRfOvWoPeP8A7i7P57+NZ3a9jWLLw1+wFnVhnLR3hY3jlNZN9l22i6+xPElsPfDTPXBxOxVlCgjwm2wrR6qfDMHbwd/C2LeinC3LcndjZZGBPiesuH1NWu2aqly7LIgihRqFANDagTQiu0whxWoM1coGlCRnSbFZMLcMwSMg820+k1mVvBktBjeQdqvHT2/Fq2vfdnzyqf3qr4bE8iCJ+FWx4Kp22K2yIBbeBQ6w8spE+tMMViJfLqR4a84pNuGBhNt2X1NQA4bGgvEidopviMUGMaADQelRHFLRwoDe80xE94ME9361DYvid38SGfKoGuCX4jwt3MpBB8fgRVR6TcJezkacy5QTGgBJg/p8aXfG3jsSB50qb7lIuHMCIynXTzqPkZWhLg+GDQUyq0bkAir7gGC4NGd1L9YdMx1Egfi256VW+i/D1KF0UZiSImDpzGlSWI48uHV7d4vBOkZCRpBkEHSqc11wXYNu75E/wzjihyrPCz7syp/SriMNhLlsMbSQw3yw07kEjWsKwPGrL3xoYn3tAJ5TArT8Lx5k6lWCm1GTbUNuATzBEx3FaOKT8jZYxv4j/GcBwmYdWkE7wT+vrTLCdEbJd+3chToJXx3IH0irSco2AnvFIi4AZ0E71dbKNqEOHYK1btPlQBgRJ3O/eakkwy5QZbUTuP2pG7ibaKWfKBzJgCkOAcT+1u3VKeqQxmIjM3co7o/Sh+w2uiL9o95hhQimGuOJ1jsICT88vzrI+J8ayI1tQDmGWRsJ0mOZq4e1TjyviHtK3ZtDq4HNt3+enpWZY9cpUcyJJ8/+lK8ak02NHNKK2oeXcRCCTGnrTCw+ZWAmWePkKV+zlyByIp/wzDKpaOWmvjE/pWnlsobSHmHt5UApVhCAbEmfnSTXZYKNuZpw7CGuESB7o7+6rv0isNbw5LFjrGwH80ozqS1OMDdJRc/vbEDwruXWaaK4FfYyxAOi76/SmWPWKe4MDn376U14jzjWg+grs3j2eYh7nDcM9w5mKEEnUkK7KCfGAKsMVS/Y7jWucOCt/urrop/pJzgemYj0FXVlrnS4ZrXRW+P2rpxeEe3bLLbNyTnVZzpBEE8omrRZam5NdU0A2Pa5TfPQoBs6KGWuE0XPUAcJpI3a64miAURWQXTThjX8MWQ5blnNcTSc0I0qR46eoFZQvHLyAF1K/wCOZSfAitY6ccXfCYXrE3NxUJiSAwYyB36fOszwbrcByNv+ESsE845elMhWQ93pUZ7KFWB+h8aOvS9xBZVY/wBGgp5e4Is6Qx5luZJ+e+5pvc4Jb12VuQnf+edHknB3D9MgzfeJp3nmZH7VINxfD3hBhSe8VV8TwFgSSSR+UA6eux+POoy9gyunaHhUtk2plox+CVTIYCdtJqG4neAMbx3VHW8bdt6NLDuP88qs/s/6OXOIYpHC/cI4a85IEBTOQDfMYjyk90xyCojLCh7N+7ZaZtsQQpcGfDKfEVI9GcCbnEcKnViXu6i4M0oFY3JDcsgbfw51OcRtxxLH/dksbgyqi5mAyLLR7oB0Mneo3gxNvi+Fe5bvFusGVUREIlSs6HVYJLAcs1JuXQyXJqnT7hFocNxC2rSJCBoRQvuMp5DumsRwnSNyDbuwUP4gO0pB0bxgwa9C9LUzYLEjebFz/lNeYylNFWSTo0O70uuWxb0GVlgkgxmXQwR8aQudOzr7gj+4zVd4bdF20bDGPyk/hbZTPIGAp/xqu35BKkQQYI8RyqxNVRW1zwXP/t65iriqXEE8yFtoBuxnaBrJrUV49guH4BmtXrVw20OVUdWa458juWOvcPKvPlu52QKK0d9CXIY8HcReLszsZZ2Z2PezEkn4mmR1NKvdC7aikM87A+lBPkNElhr2UDmRtRsPdyEyIDHbx5n6UlwzCuzAKYP9RWKfcR4dcGJFm5llAGJUypDCdKuUhGh7hVnbWfl3n9KWudp1Qe6uvnFFe4EGUQBG3P1pv9vVAWBBO0VbaRXVkviXCj+Daou9xiDlXWahbuMNwklo8zTvC4mxbG+Zv5tS+5fQdldkphJCSdJpq41kzqab3uOAmRHhpMUi/Gp3B+FFziBRZt3sceMHcH/yG+arV9zTWeex63dGBNxwAl24XtjQkqBlJPd2lOlXrrKyT5laL4ulQsVrgFED0VrtIMLzQpr1tCpRLQ6g0lc3APOjC7TR7037Y8GNRkHht0FSnDGiipZGis+0JJwkTB61Mvnrv6TWeZCQAQgYd4+a1oPtC/2VoRM3Cfgp1+dUa4CBsD3SabwVvsQuYnIBmBPlrMedNMRxa0dDp4MKc38TdXUWlbTv+lROI4sn+8tZT4/6inQAXMQp/EVnaJAHlTO7bt/hMn1M+ZpfCG3ctIzn3gTO0Sxp7YwGHUErcUnzGnxoBKvjbW+1aR7A+GADFYgzmlLI7oHbPmZI+HjVN4vbAGgB0rQfZHiwnDbsgDLeeT3yq7+VVzdKyyPJO4pOruXrzBZdz2UQlmjsjUHtNlAmR6wKguj2KS7xKyWsurKbmUuF0LWnBiCeRau2ukxe9cRQGtogO5D6yZmIC6bHWlOgt83cYxB0RGYjkM0Ko+prBBtzRrkqiaSyggg6g6Ed4NeYOnXClw2Pv2bTEorSoIkqGAbKY3iYB7hXp5WrFvahwxRxB2ygdZbtsSPxHVST49kD0rfBcmSbpGZWlIntbgg6Hn/J9KLfEklrhLHcmZPnU3fwI5fWmGMtxoB61akV7iLLKN2+tHGX8pPnSHEDpT7C25AM0KDfAg1rwA9KV4ZhDcuJaX3nbL4a9/lTk24qV6Bqo4jh835mie/I0fOhLgK5NA4Z7I0j7zEPm5NbUAD/AIprMeP4lsPiLtsdsoerzRE5SYkct9q9M4QwokVQPaH0OsnB3cQB1d4XxfYiT1hIFvKZOnZ7uevM1XjySuh5RRhbrccy7H6UpZ4YW8fiatSYYEDSlDZ7h+laVD7Kd5C2OFACWMDuAApxd4bbY6SoG8cz3U7u2iNXIAAmBqa7h740A7LHnoPrVygityYlb4Mke7+9KXOEpG1SFpVj3gSN+1NOWtSv7U+1C7mW32P4XLavnrZGcDquSQJzf5Ty7qvprMPZpjerxnVn3bylT4MoLKfqPWta6ismRVIug7Q2tmlOrBo5sxRWYiqixCPUUKV1oVOScEW3F7YYAnc6d1CziFbEplYGEb61UruLDERoBRcNiiLoZTG9ZI6hvtF8sKXRpooA1U7fGCR75qT4LjSynMZ13q2GVSYsoNEb07YlrIER2zvGugqpX57ifpVk6a3Q122OYQn0Y/8A5qrYho1JEef7xWhdIzvtkbi7zAmAikfmLMR6CO+qzxXilxgVcqRPaAUAlRuFJmCe+pfG3x2jMTtoT9BvVfxhUqQqszmQCdJJ5Abk01AHfR2wrW0zW3cCdm2BYkA7SdasBwuHy/7Mqf6ww/8AttUD0dxYt24aVO2aDA8G7qtNpyUnMrA/iBDKPMTpS2NRWeKYYD3RA7wasXQNro4fizaDHLiFJyrnIHV6kLIzb8u6q9xW6NY08tPlWmex2yFwDODq95yR3ZYAHwE+tJONqh4yp2VLo/hzfIw+GDS7Zr991jszrCjQCNAK1TgHBbWEQraBljLM0FmPiQPkKeqANgB5ACjA1XjxKI08jkOFeqN7VsFKWb3NS1s/5DMP+U1cw9UT2vXWNjDoJyG8S5/tQwPmatXYj6M3dNNY9abYq2CKeW7YiTufkKacRdVEc+7vqxJoqbsq3F7cQPGpDC4fQDXYGlcBhzeXFg6lcP1g/p6u/YmP8S1PuGXFGjDXkaaKthk6QLeAJG8+ehqPuTbdXGhVgwI5ZTNWdroiIj039e6oviloMP8AQ/tQlAEZM9CNxBFUwQSBrrt5mqx0sxn2rhV24rDTIxA10R1LDTyPwpj0Bwt2/hOvzqzNmRkYEA5IElhOvpzodJrRwGBxFxLa9S4Fs2gT/vTkzzG8nWsSU1M1NpxKLhgIHzpHEtG8/wBq7+vd8qHCVLWhrsIPpR74/L3/AMjvrpLkxdDK6rQS0Ig1gasY7zTTgl9byHOqlgxkH4ilOMNltEczU7iOjduxw3AX0Xt3s7XWO7F8rIPIKCB50+6pJEr4sai5BChIHhFP0af9RFRmGSW51NaAd+njrT15K2/A1w7tZvW7w0yOrecGa3exeDqrrqrKGHkwkfWvOnFcWVPumK3jopbZMFh1Yy3UoT6iQPQGPSs+orgvw2Sr03ZqM92kmueFZkXA6yhXAw7q7RAY0mMIGh507XFEKG50KFc+PZ0ciXH8ncNxBwWDbfvUvgOJRtIoUKFUxaTQ54mxYi6TP4QPIT+tRGM1E8voaFCtunk5R5MWaKjLgrXEdN9qhuFdrF4dV1m/aGvP7xaFCtT6KUS13CKOI4m023X3fSXJ25jWprE4K3aQwoDHuoUKqHfZUOLXTOp+lbL7KeENa4dbz73WN3QzCvGX1gT60KFSRIlv+zigLAoUKSx6DdSKqPtQsD7FPdcX5g0KFLJ8DRSsy4kQN/jUFxZ99PLzoUK1GVdlm9kPCBfuY5T/AOkKet0n9UFVzDjtFYEgxB2P7UKFCHY8uiVwt3lrA+X70TFDszQoVaynyaR7JMdlwTr+W8xPqq1OdL8L9twV6ym5UFZ0BZCHA8NortCsEpPfRujFbTH+CXVNuACCDEmuXrq54G/yoUK3R6McuGQPSG8fl9K2fpnwxRwbDhRAsrYjwGUL+tChSSfzX8lkV8TO8BbjVqlSeyYGvIUKFbX0ZGVvFakhtQfkfCty6GMTgcMSZ+5XXy0+goUKzajo0YSXZRTK3jAc39NChWQvD28WpAP6UKFCoQ//2Q=="/>
          <p:cNvSpPr>
            <a:spLocks noChangeAspect="1" noChangeArrowheads="1"/>
          </p:cNvSpPr>
          <p:nvPr/>
        </p:nvSpPr>
        <p:spPr bwMode="auto">
          <a:xfrm>
            <a:off x="0" y="-1068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14" y="674688"/>
            <a:ext cx="4935509" cy="328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descr="http://www.raliga.be/files/eurek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718" y="1772876"/>
            <a:ext cx="3829770" cy="467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1115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frontpagemag.com/wp-content/uploads/2013/06/contr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351" y="57320"/>
            <a:ext cx="5440871" cy="363008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i.telegraph.co.uk/multimedia/archive/02534/spying_2534506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7402"/>
            <a:ext cx="5079509" cy="317059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highprofileenterprises.com/wp-content/uploads/2012/02/Marketing-with-Twitter-is-about-giv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787" y="3687402"/>
            <a:ext cx="4750294" cy="317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19236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i2.cdn.turner.com/money/2012/05/25/investing/facebook-stocks/chart_ws_stock_facebookinc_2012525162651.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483287"/>
            <a:ext cx="5448961" cy="321201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dialogcrm.com/blog/wp-content/uploads/2013/11/twitter-sha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967" y="3695306"/>
            <a:ext cx="4572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1532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nl-NL" sz="9600" dirty="0" err="1"/>
              <a:t>Ethical</a:t>
            </a:r>
            <a:r>
              <a:rPr lang="nl-NL" sz="9600" dirty="0"/>
              <a:t>/</a:t>
            </a:r>
            <a:r>
              <a:rPr lang="nl-NL" sz="9600" dirty="0" err="1"/>
              <a:t>juridical</a:t>
            </a:r>
            <a:r>
              <a:rPr lang="nl-NL" sz="9600" dirty="0"/>
              <a:t> </a:t>
            </a:r>
            <a:r>
              <a:rPr lang="nl-NL" sz="9600" dirty="0" err="1"/>
              <a:t>restraints</a:t>
            </a:r>
            <a:endParaRPr lang="nl-NL" sz="9600" dirty="0"/>
          </a:p>
        </p:txBody>
      </p:sp>
    </p:spTree>
    <p:extLst>
      <p:ext uri="{BB962C8B-B14F-4D97-AF65-F5344CB8AC3E}">
        <p14:creationId xmlns:p14="http://schemas.microsoft.com/office/powerpoint/2010/main" val="393519146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Overview</a:t>
            </a:r>
            <a:endParaRPr lang="nl-NL" dirty="0"/>
          </a:p>
        </p:txBody>
      </p:sp>
      <p:sp>
        <p:nvSpPr>
          <p:cNvPr id="3" name="Content Placeholder 2"/>
          <p:cNvSpPr>
            <a:spLocks noGrp="1"/>
          </p:cNvSpPr>
          <p:nvPr>
            <p:ph idx="1"/>
          </p:nvPr>
        </p:nvSpPr>
        <p:spPr/>
        <p:txBody>
          <a:bodyPr/>
          <a:lstStyle/>
          <a:p>
            <a:r>
              <a:rPr lang="nl-NL" dirty="0" smtClean="0"/>
              <a:t>1. </a:t>
            </a:r>
            <a:r>
              <a:rPr lang="nl-NL" dirty="0" err="1" smtClean="0"/>
              <a:t>What</a:t>
            </a:r>
            <a:r>
              <a:rPr lang="nl-NL" dirty="0" smtClean="0"/>
              <a:t> </a:t>
            </a:r>
            <a:r>
              <a:rPr lang="nl-NL" dirty="0" err="1" smtClean="0"/>
              <a:t>happens</a:t>
            </a:r>
            <a:r>
              <a:rPr lang="nl-NL" dirty="0" smtClean="0"/>
              <a:t>?</a:t>
            </a:r>
          </a:p>
          <a:p>
            <a:pPr marL="0" indent="0">
              <a:buNone/>
            </a:pPr>
            <a:r>
              <a:rPr lang="nl-NL" dirty="0" smtClean="0"/>
              <a:t/>
            </a:r>
            <a:br>
              <a:rPr lang="nl-NL" dirty="0" smtClean="0"/>
            </a:br>
            <a:endParaRPr lang="nl-NL" dirty="0" smtClean="0"/>
          </a:p>
          <a:p>
            <a:r>
              <a:rPr lang="nl-NL" dirty="0" smtClean="0"/>
              <a:t>2. Personal data as </a:t>
            </a:r>
            <a:r>
              <a:rPr lang="nl-NL" dirty="0" err="1" smtClean="0"/>
              <a:t>currency</a:t>
            </a:r>
            <a:r>
              <a:rPr lang="nl-NL" dirty="0" smtClean="0"/>
              <a:t>?</a:t>
            </a:r>
          </a:p>
          <a:p>
            <a:pPr marL="0" indent="0">
              <a:buNone/>
            </a:pPr>
            <a:r>
              <a:rPr lang="nl-NL" dirty="0" smtClean="0"/>
              <a:t/>
            </a:r>
            <a:br>
              <a:rPr lang="nl-NL" dirty="0" smtClean="0"/>
            </a:br>
            <a:endParaRPr lang="nl-NL" dirty="0" smtClean="0"/>
          </a:p>
          <a:p>
            <a:r>
              <a:rPr lang="nl-NL" dirty="0" smtClean="0"/>
              <a:t>3. </a:t>
            </a:r>
            <a:r>
              <a:rPr lang="nl-NL" dirty="0" err="1" smtClean="0"/>
              <a:t>Ethical</a:t>
            </a:r>
            <a:r>
              <a:rPr lang="nl-NL" dirty="0" smtClean="0"/>
              <a:t>/</a:t>
            </a:r>
            <a:r>
              <a:rPr lang="nl-NL" dirty="0" err="1" smtClean="0"/>
              <a:t>juridical</a:t>
            </a:r>
            <a:r>
              <a:rPr lang="nl-NL" dirty="0" smtClean="0"/>
              <a:t> </a:t>
            </a:r>
            <a:r>
              <a:rPr lang="nl-NL" dirty="0" err="1" smtClean="0"/>
              <a:t>restraints</a:t>
            </a:r>
            <a:endParaRPr lang="nl-NL" dirty="0"/>
          </a:p>
        </p:txBody>
      </p:sp>
    </p:spTree>
    <p:extLst>
      <p:ext uri="{BB962C8B-B14F-4D97-AF65-F5344CB8AC3E}">
        <p14:creationId xmlns:p14="http://schemas.microsoft.com/office/powerpoint/2010/main" val="199676302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commons/a/a9/Slaves_in_chains_(graysc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0" y="835025"/>
            <a:ext cx="5029200" cy="553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53317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bp.blogspot.com/_mQWNAjquPIk/TKEXRH6NO-I/AAAAAAAAGq8/avR_qdC35Tk/s1600/dwar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024" y="454411"/>
            <a:ext cx="6486566" cy="513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1149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straightmalefriend.com/wp-content/uploads/2012/04/hoz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881591"/>
            <a:ext cx="7550150" cy="503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31874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6305550"/>
          </a:xfrm>
        </p:spPr>
        <p:txBody>
          <a:bodyPr>
            <a:normAutofit fontScale="85000" lnSpcReduction="10000"/>
          </a:bodyPr>
          <a:lstStyle/>
          <a:p>
            <a:pPr marL="0" indent="0">
              <a:buNone/>
            </a:pPr>
            <a:r>
              <a:rPr lang="nl-NL" dirty="0" smtClean="0"/>
              <a:t>Data </a:t>
            </a:r>
            <a:r>
              <a:rPr lang="nl-NL" dirty="0" err="1" smtClean="0"/>
              <a:t>Protection</a:t>
            </a:r>
            <a:r>
              <a:rPr lang="nl-NL" dirty="0" smtClean="0"/>
              <a:t> Directive: </a:t>
            </a:r>
          </a:p>
          <a:p>
            <a:pPr marL="0" indent="0">
              <a:buNone/>
            </a:pPr>
            <a:endParaRPr lang="nl-NL" dirty="0"/>
          </a:p>
          <a:p>
            <a:pPr marL="0" indent="0">
              <a:buNone/>
            </a:pPr>
            <a:r>
              <a:rPr lang="nl-NL" dirty="0" err="1" smtClean="0"/>
              <a:t>Article</a:t>
            </a:r>
            <a:r>
              <a:rPr lang="nl-NL" dirty="0" smtClean="0"/>
              <a:t> 7 </a:t>
            </a:r>
            <a:r>
              <a:rPr lang="en-US" dirty="0" smtClean="0"/>
              <a:t>Member </a:t>
            </a:r>
            <a:r>
              <a:rPr lang="en-US" dirty="0"/>
              <a:t>States shall provide that personal data may be processed only if:</a:t>
            </a:r>
          </a:p>
          <a:p>
            <a:r>
              <a:rPr lang="en-US" dirty="0"/>
              <a:t>(a) the data subject has unambiguously given his consent</a:t>
            </a:r>
            <a:r>
              <a:rPr lang="en-US" dirty="0" smtClean="0"/>
              <a:t>;</a:t>
            </a:r>
          </a:p>
          <a:p>
            <a:endParaRPr lang="en-US" dirty="0" smtClean="0"/>
          </a:p>
          <a:p>
            <a:pPr marL="0" indent="0">
              <a:buNone/>
            </a:pPr>
            <a:r>
              <a:rPr lang="nl-NL" dirty="0" err="1"/>
              <a:t>Article</a:t>
            </a:r>
            <a:r>
              <a:rPr lang="nl-NL" dirty="0"/>
              <a:t> 2 </a:t>
            </a:r>
            <a:r>
              <a:rPr lang="nl-NL" dirty="0" smtClean="0"/>
              <a:t>– Definitions</a:t>
            </a:r>
          </a:p>
          <a:p>
            <a:pPr marL="0" indent="0">
              <a:buNone/>
            </a:pPr>
            <a:r>
              <a:rPr lang="en-US" dirty="0" smtClean="0"/>
              <a:t>For </a:t>
            </a:r>
            <a:r>
              <a:rPr lang="en-US" dirty="0"/>
              <a:t>the purposes of this Directive</a:t>
            </a:r>
            <a:r>
              <a:rPr lang="en-US" dirty="0" smtClean="0"/>
              <a:t>:</a:t>
            </a:r>
          </a:p>
          <a:p>
            <a:pPr marL="0" indent="0">
              <a:buNone/>
            </a:pPr>
            <a:endParaRPr lang="en-US" dirty="0"/>
          </a:p>
          <a:p>
            <a:pPr marL="0" indent="0">
              <a:buNone/>
            </a:pPr>
            <a:r>
              <a:rPr lang="en-US" dirty="0" smtClean="0"/>
              <a:t>(</a:t>
            </a:r>
            <a:r>
              <a:rPr lang="en-US" dirty="0"/>
              <a:t>h) 'the data subject's consent' shall mean any freely given specific and informed indication of his wishes by </a:t>
            </a:r>
            <a:r>
              <a:rPr lang="en-US" dirty="0" smtClean="0"/>
              <a:t>which the </a:t>
            </a:r>
            <a:r>
              <a:rPr lang="en-US" dirty="0"/>
              <a:t>data subject signifies his agreement to personal data relating to him being processed.</a:t>
            </a:r>
            <a:endParaRPr lang="nl-NL" dirty="0"/>
          </a:p>
        </p:txBody>
      </p:sp>
    </p:spTree>
    <p:extLst>
      <p:ext uri="{BB962C8B-B14F-4D97-AF65-F5344CB8AC3E}">
        <p14:creationId xmlns:p14="http://schemas.microsoft.com/office/powerpoint/2010/main" val="135411928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
            <a:ext cx="8229600" cy="6343650"/>
          </a:xfrm>
        </p:spPr>
        <p:txBody>
          <a:bodyPr>
            <a:normAutofit fontScale="85000" lnSpcReduction="20000"/>
          </a:bodyPr>
          <a:lstStyle/>
          <a:p>
            <a:pPr marL="0" indent="0">
              <a:buNone/>
            </a:pPr>
            <a:r>
              <a:rPr lang="nl-NL" dirty="0" err="1"/>
              <a:t>Article</a:t>
            </a:r>
            <a:r>
              <a:rPr lang="nl-NL" dirty="0"/>
              <a:t> 8</a:t>
            </a:r>
          </a:p>
          <a:p>
            <a:pPr marL="0" indent="0">
              <a:buNone/>
            </a:pPr>
            <a:r>
              <a:rPr lang="en-US" dirty="0"/>
              <a:t>The processing of special categories of data</a:t>
            </a:r>
          </a:p>
          <a:p>
            <a:pPr marL="0" indent="0">
              <a:buNone/>
            </a:pPr>
            <a:r>
              <a:rPr lang="en-US" dirty="0"/>
              <a:t>1. Member States shall prohibit the processing of personal data revealing racial or ethnic origin, political </a:t>
            </a:r>
            <a:r>
              <a:rPr lang="en-US" dirty="0" smtClean="0"/>
              <a:t>opinions, religious </a:t>
            </a:r>
            <a:r>
              <a:rPr lang="en-US" dirty="0"/>
              <a:t>or philosophical beliefs, trade-union membership, and the processing of data concerning health or sex life.</a:t>
            </a:r>
          </a:p>
          <a:p>
            <a:pPr marL="0" indent="0">
              <a:buNone/>
            </a:pPr>
            <a:r>
              <a:rPr lang="en-US" dirty="0"/>
              <a:t>2. Paragraph 1 shall not apply where:</a:t>
            </a:r>
          </a:p>
          <a:p>
            <a:pPr marL="0" indent="0">
              <a:buNone/>
            </a:pPr>
            <a:r>
              <a:rPr lang="en-US" dirty="0" smtClean="0"/>
              <a:t>(a) the </a:t>
            </a:r>
            <a:r>
              <a:rPr lang="en-US" dirty="0"/>
              <a:t>data subject has given his explicit consent to the processing of those data, except where the laws of </a:t>
            </a:r>
            <a:r>
              <a:rPr lang="en-US" dirty="0" smtClean="0"/>
              <a:t>the Member </a:t>
            </a:r>
            <a:r>
              <a:rPr lang="en-US" dirty="0"/>
              <a:t>State provide that the prohibition referred to in paragraph 1 may not be lifted by the data subject's </a:t>
            </a:r>
            <a:r>
              <a:rPr lang="en-US" dirty="0" smtClean="0"/>
              <a:t>giving </a:t>
            </a:r>
            <a:r>
              <a:rPr lang="nl-NL" dirty="0" smtClean="0"/>
              <a:t>his </a:t>
            </a:r>
            <a:r>
              <a:rPr lang="nl-NL" dirty="0"/>
              <a:t>consent</a:t>
            </a:r>
            <a:r>
              <a:rPr lang="nl-NL" dirty="0" smtClean="0"/>
              <a:t>;</a:t>
            </a:r>
            <a:br>
              <a:rPr lang="nl-NL" dirty="0" smtClean="0"/>
            </a:br>
            <a:endParaRPr lang="nl-NL" dirty="0" smtClean="0"/>
          </a:p>
          <a:p>
            <a:pPr marL="0" indent="0">
              <a:buNone/>
            </a:pPr>
            <a:r>
              <a:rPr lang="en-US" dirty="0"/>
              <a:t>(e) the processing relates to data which are manifestly made public by the data subject or is necessary for the</a:t>
            </a:r>
          </a:p>
          <a:p>
            <a:pPr marL="0" indent="0">
              <a:buNone/>
            </a:pPr>
            <a:r>
              <a:rPr lang="en-US" dirty="0"/>
              <a:t>establishment, exercise or </a:t>
            </a:r>
            <a:r>
              <a:rPr lang="en-US" dirty="0" err="1"/>
              <a:t>defence</a:t>
            </a:r>
            <a:r>
              <a:rPr lang="en-US" dirty="0"/>
              <a:t> of legal claims.</a:t>
            </a:r>
            <a:endParaRPr lang="nl-NL" dirty="0"/>
          </a:p>
        </p:txBody>
      </p:sp>
    </p:spTree>
    <p:extLst>
      <p:ext uri="{BB962C8B-B14F-4D97-AF65-F5344CB8AC3E}">
        <p14:creationId xmlns:p14="http://schemas.microsoft.com/office/powerpoint/2010/main" val="377662606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7175"/>
            <a:ext cx="8229600" cy="6286500"/>
          </a:xfrm>
        </p:spPr>
        <p:txBody>
          <a:bodyPr>
            <a:normAutofit fontScale="70000" lnSpcReduction="20000"/>
          </a:bodyPr>
          <a:lstStyle/>
          <a:p>
            <a:pPr marL="0" indent="0">
              <a:buNone/>
            </a:pPr>
            <a:r>
              <a:rPr lang="en-US" dirty="0" smtClean="0"/>
              <a:t>Data Protection Directive Article 6</a:t>
            </a:r>
          </a:p>
          <a:p>
            <a:pPr marL="0" indent="0">
              <a:buNone/>
            </a:pPr>
            <a:endParaRPr lang="en-US" dirty="0"/>
          </a:p>
          <a:p>
            <a:pPr marL="0" indent="0">
              <a:buNone/>
            </a:pPr>
            <a:r>
              <a:rPr lang="en-US" dirty="0" smtClean="0"/>
              <a:t>1</a:t>
            </a:r>
            <a:r>
              <a:rPr lang="en-US" dirty="0"/>
              <a:t>. Member States shall provide that personal data must be:</a:t>
            </a:r>
          </a:p>
          <a:p>
            <a:pPr marL="0" indent="0">
              <a:buNone/>
            </a:pPr>
            <a:r>
              <a:rPr lang="en-US" dirty="0"/>
              <a:t>(a) processed fairly and lawfully;</a:t>
            </a:r>
          </a:p>
          <a:p>
            <a:pPr marL="0" indent="0">
              <a:buNone/>
            </a:pPr>
            <a:r>
              <a:rPr lang="en-US" dirty="0"/>
              <a:t>(b) collected for specified, explicit and legitimate purposes and not further processed in a way incompatible </a:t>
            </a:r>
            <a:r>
              <a:rPr lang="en-US" dirty="0" smtClean="0"/>
              <a:t>with those </a:t>
            </a:r>
            <a:r>
              <a:rPr lang="en-US" dirty="0"/>
              <a:t>purposes. Further processing of data for historical, statistical or scientific purposes shall not be considered </a:t>
            </a:r>
            <a:r>
              <a:rPr lang="en-US" dirty="0" smtClean="0"/>
              <a:t>as incompatible </a:t>
            </a:r>
            <a:r>
              <a:rPr lang="en-US" dirty="0"/>
              <a:t>provided that Member States provide appropriate safeguards;</a:t>
            </a:r>
          </a:p>
          <a:p>
            <a:pPr marL="0" indent="0">
              <a:buNone/>
            </a:pPr>
            <a:r>
              <a:rPr lang="en-US" dirty="0"/>
              <a:t>(c) adequate, relevant and not excessive in relation to the purposes for which they are collected and/or </a:t>
            </a:r>
            <a:r>
              <a:rPr lang="en-US" dirty="0" smtClean="0"/>
              <a:t>further </a:t>
            </a:r>
            <a:r>
              <a:rPr lang="nl-NL" dirty="0" err="1" smtClean="0"/>
              <a:t>processed</a:t>
            </a:r>
            <a:r>
              <a:rPr lang="nl-NL" dirty="0"/>
              <a:t>;</a:t>
            </a:r>
          </a:p>
          <a:p>
            <a:pPr marL="0" indent="0">
              <a:buNone/>
            </a:pPr>
            <a:r>
              <a:rPr lang="en-US" dirty="0"/>
              <a:t>(d) accurate and, where necessary, kept up to date; every reasonable step must be taken to ensure that </a:t>
            </a:r>
            <a:r>
              <a:rPr lang="en-US" dirty="0" smtClean="0"/>
              <a:t>data which </a:t>
            </a:r>
            <a:r>
              <a:rPr lang="en-US" dirty="0"/>
              <a:t>are inaccurate or incomplete, having regard to the purposes for which they were collected or for which </a:t>
            </a:r>
            <a:r>
              <a:rPr lang="en-US" dirty="0" smtClean="0"/>
              <a:t>they are </a:t>
            </a:r>
            <a:r>
              <a:rPr lang="en-US" dirty="0"/>
              <a:t>further processed, are erased or rectified</a:t>
            </a:r>
            <a:r>
              <a:rPr lang="en-US" dirty="0" smtClean="0"/>
              <a:t>;</a:t>
            </a:r>
          </a:p>
          <a:p>
            <a:pPr marL="0" indent="0">
              <a:buNone/>
            </a:pPr>
            <a:r>
              <a:rPr lang="en-US" dirty="0" smtClean="0"/>
              <a:t>(</a:t>
            </a:r>
            <a:r>
              <a:rPr lang="en-US" dirty="0"/>
              <a:t>e) kept in a form which permits identification of data subjects for no longer than is necessary for the purposes </a:t>
            </a:r>
            <a:r>
              <a:rPr lang="en-US" dirty="0" smtClean="0"/>
              <a:t>for which </a:t>
            </a:r>
            <a:r>
              <a:rPr lang="en-US" dirty="0"/>
              <a:t>the data were collected or for which they are further processed. Member States shall lay down </a:t>
            </a:r>
            <a:r>
              <a:rPr lang="en-US" dirty="0" smtClean="0"/>
              <a:t>appropriate safeguards </a:t>
            </a:r>
            <a:r>
              <a:rPr lang="en-US" dirty="0"/>
              <a:t>for personal data stored for longer periods for historical, statistical or scientific use.</a:t>
            </a:r>
            <a:endParaRPr lang="nl-NL" dirty="0"/>
          </a:p>
        </p:txBody>
      </p:sp>
    </p:spTree>
    <p:extLst>
      <p:ext uri="{BB962C8B-B14F-4D97-AF65-F5344CB8AC3E}">
        <p14:creationId xmlns:p14="http://schemas.microsoft.com/office/powerpoint/2010/main" val="242008524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6726"/>
            <a:ext cx="8229600" cy="5659438"/>
          </a:xfrm>
        </p:spPr>
        <p:txBody>
          <a:bodyPr>
            <a:normAutofit fontScale="92500" lnSpcReduction="10000"/>
          </a:bodyPr>
          <a:lstStyle/>
          <a:p>
            <a:pPr marL="0" indent="0">
              <a:buNone/>
            </a:pPr>
            <a:r>
              <a:rPr lang="en-US" b="1" dirty="0"/>
              <a:t>ARTICLE </a:t>
            </a:r>
            <a:r>
              <a:rPr lang="en-US" b="1" dirty="0" smtClean="0"/>
              <a:t>8 ECHR</a:t>
            </a:r>
            <a:endParaRPr lang="en-US" b="1" dirty="0"/>
          </a:p>
          <a:p>
            <a:pPr marL="514350" indent="-514350">
              <a:buAutoNum type="arabicPeriod"/>
            </a:pPr>
            <a:r>
              <a:rPr lang="en-US" dirty="0" smtClean="0"/>
              <a:t>Everyone </a:t>
            </a:r>
            <a:r>
              <a:rPr lang="en-US" dirty="0"/>
              <a:t>has the right to respect for his private and family life, his home and his </a:t>
            </a:r>
            <a:r>
              <a:rPr lang="en-US" dirty="0" smtClean="0"/>
              <a:t>correspondence.</a:t>
            </a:r>
          </a:p>
          <a:p>
            <a:pPr marL="514350" indent="-514350">
              <a:buAutoNum type="arabicPeriod"/>
            </a:pPr>
            <a:r>
              <a:rPr lang="en-US" dirty="0" smtClean="0"/>
              <a:t>There </a:t>
            </a:r>
            <a:r>
              <a:rPr lang="en-US" dirty="0"/>
              <a:t>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 </a:t>
            </a:r>
          </a:p>
          <a:p>
            <a:pPr marL="0" indent="0">
              <a:buNone/>
            </a:pPr>
            <a:endParaRPr lang="nl-NL" dirty="0"/>
          </a:p>
        </p:txBody>
      </p:sp>
    </p:spTree>
    <p:extLst>
      <p:ext uri="{BB962C8B-B14F-4D97-AF65-F5344CB8AC3E}">
        <p14:creationId xmlns:p14="http://schemas.microsoft.com/office/powerpoint/2010/main" val="43378044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
            <a:ext cx="8229600" cy="6591300"/>
          </a:xfrm>
        </p:spPr>
        <p:txBody>
          <a:bodyPr>
            <a:normAutofit fontScale="85000" lnSpcReduction="20000"/>
          </a:bodyPr>
          <a:lstStyle/>
          <a:p>
            <a:pPr marL="0" indent="0">
              <a:buNone/>
            </a:pPr>
            <a:r>
              <a:rPr lang="en-US" dirty="0" smtClean="0"/>
              <a:t>Civil Code: Article </a:t>
            </a:r>
            <a:r>
              <a:rPr lang="en-US" dirty="0"/>
              <a:t>3:40 Violation of law (statutes), public morality or public order</a:t>
            </a:r>
            <a:br>
              <a:rPr lang="en-US" dirty="0"/>
            </a:br>
            <a:endParaRPr lang="en-US" dirty="0"/>
          </a:p>
          <a:p>
            <a:pPr marL="514350" indent="-514350">
              <a:buAutoNum type="arabicPeriod"/>
            </a:pPr>
            <a:r>
              <a:rPr lang="en-US" dirty="0" smtClean="0"/>
              <a:t>A </a:t>
            </a:r>
            <a:r>
              <a:rPr lang="en-US" dirty="0"/>
              <a:t>juridical act that, by its content or necessary implications, violates public morality or public order, is null and void. </a:t>
            </a:r>
            <a:br>
              <a:rPr lang="en-US" dirty="0"/>
            </a:br>
            <a:endParaRPr lang="en-US" dirty="0"/>
          </a:p>
          <a:p>
            <a:pPr marL="514350" indent="-514350">
              <a:buAutoNum type="arabicPeriod"/>
            </a:pPr>
            <a:r>
              <a:rPr lang="en-US" dirty="0" smtClean="0"/>
              <a:t>A </a:t>
            </a:r>
            <a:r>
              <a:rPr lang="en-US" dirty="0"/>
              <a:t>juridical act that violates a statutory provision of mandatory law is null and void; yet, if this statutory provision merely intends to protect one of the parties to a more-sided (multilateral) juridical act, then such a juridical act is voidable, provided that this is in line with the underlying principle of the violated statutory </a:t>
            </a:r>
            <a:r>
              <a:rPr lang="en-US" dirty="0" smtClean="0"/>
              <a:t>provision.</a:t>
            </a:r>
            <a:br>
              <a:rPr lang="en-US" dirty="0" smtClean="0"/>
            </a:br>
            <a:endParaRPr lang="en-US" dirty="0" smtClean="0"/>
          </a:p>
          <a:p>
            <a:pPr marL="514350" indent="-514350">
              <a:buAutoNum type="arabicPeriod"/>
            </a:pPr>
            <a:r>
              <a:rPr lang="en-US" dirty="0" smtClean="0"/>
              <a:t>The </a:t>
            </a:r>
            <a:r>
              <a:rPr lang="en-US" dirty="0"/>
              <a:t>previous paragraph does not concern statutory provisions that do not purport to make a conflicting juridical act invalid. </a:t>
            </a:r>
            <a:endParaRPr lang="nl-NL" dirty="0"/>
          </a:p>
        </p:txBody>
      </p:sp>
    </p:spTree>
    <p:extLst>
      <p:ext uri="{BB962C8B-B14F-4D97-AF65-F5344CB8AC3E}">
        <p14:creationId xmlns:p14="http://schemas.microsoft.com/office/powerpoint/2010/main" val="333267052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49" y="252681"/>
            <a:ext cx="8582025" cy="6463308"/>
          </a:xfrm>
          <a:prstGeom prst="rect">
            <a:avLst/>
          </a:prstGeom>
        </p:spPr>
        <p:txBody>
          <a:bodyPr wrap="square">
            <a:spAutoFit/>
          </a:bodyPr>
          <a:lstStyle/>
          <a:p>
            <a:r>
              <a:rPr lang="en-US" dirty="0"/>
              <a:t>Civil Code: </a:t>
            </a:r>
            <a:r>
              <a:rPr lang="en-US" dirty="0" smtClean="0"/>
              <a:t>Article </a:t>
            </a:r>
            <a:r>
              <a:rPr lang="en-US" dirty="0"/>
              <a:t>3:44 Defective will for performing a juridical act</a:t>
            </a:r>
            <a:br>
              <a:rPr lang="en-US" dirty="0"/>
            </a:br>
            <a:endParaRPr lang="en-US" dirty="0"/>
          </a:p>
          <a:p>
            <a:pPr marL="342900" indent="-342900">
              <a:buAutoNum type="arabicPeriod"/>
            </a:pPr>
            <a:r>
              <a:rPr lang="en-US" dirty="0" smtClean="0"/>
              <a:t>A </a:t>
            </a:r>
            <a:r>
              <a:rPr lang="en-US" dirty="0"/>
              <a:t>juridical act is voidable when it has been performed under the influence of threat, fraud or abuse of circumstances. </a:t>
            </a:r>
            <a:endParaRPr lang="en-US" dirty="0" smtClean="0"/>
          </a:p>
          <a:p>
            <a:pPr marL="342900" indent="-342900">
              <a:buAutoNum type="arabicPeriod"/>
            </a:pPr>
            <a:r>
              <a:rPr lang="en-US" dirty="0" smtClean="0"/>
              <a:t>Threat </a:t>
            </a:r>
            <a:r>
              <a:rPr lang="en-US" dirty="0"/>
              <a:t>is legally present when someone induces another person to perform a juridical act under the influence of an unlawful intimidation to hurt him or a third party in person or property. The threat must be of such a degree that reasonable evaluating people could have been influenced by it in a similar way. </a:t>
            </a:r>
            <a:endParaRPr lang="en-US" dirty="0" smtClean="0"/>
          </a:p>
          <a:p>
            <a:pPr marL="342900" indent="-342900">
              <a:buAutoNum type="arabicPeriod"/>
            </a:pPr>
            <a:r>
              <a:rPr lang="en-US" dirty="0" smtClean="0"/>
              <a:t>Fraud </a:t>
            </a:r>
            <a:r>
              <a:rPr lang="en-US" dirty="0"/>
              <a:t>is legally present when someone induces another person to perform a juridical act by deliberately making an incorrect statement, by deliberately concealing a fact that had to be revealed or by another artifice. However, generally described presentations or offers do not in itself result in fraud, even when they are </a:t>
            </a:r>
            <a:r>
              <a:rPr lang="en-US" dirty="0" smtClean="0"/>
              <a:t>incorrect.</a:t>
            </a:r>
          </a:p>
          <a:p>
            <a:pPr marL="342900" indent="-342900">
              <a:buAutoNum type="arabicPeriod"/>
            </a:pPr>
            <a:r>
              <a:rPr lang="en-US" dirty="0" smtClean="0"/>
              <a:t>Abuse </a:t>
            </a:r>
            <a:r>
              <a:rPr lang="en-US" dirty="0"/>
              <a:t>of circumstances is legally present when someone who knows or should have known that another person might be induced to perform a juridical act because he is under the influence of particular circumstances, like a state of emergency, dependency, thoughtlessness, an addiction, an abnormal mental condition or inexperience, nevertheless has stimulated this other person to perform this juridical act, although what this someone knew or should have known, should have refrained him from doing </a:t>
            </a:r>
            <a:r>
              <a:rPr lang="en-US" dirty="0" smtClean="0"/>
              <a:t>so.</a:t>
            </a:r>
          </a:p>
          <a:p>
            <a:pPr marL="342900" indent="-342900">
              <a:buAutoNum type="arabicPeriod"/>
            </a:pPr>
            <a:r>
              <a:rPr lang="en-US" dirty="0" smtClean="0"/>
              <a:t>If </a:t>
            </a:r>
            <a:r>
              <a:rPr lang="en-US" dirty="0"/>
              <a:t>a statement has been made under the influence of threat, fraud or abuse of circumstances caused by someone who is not a party to a juridical act, then it is not possible to appeal to this legal defect towards a counterparty who had no reason to assume that it existed. </a:t>
            </a:r>
            <a:endParaRPr lang="nl-NL" dirty="0"/>
          </a:p>
        </p:txBody>
      </p:sp>
    </p:spTree>
    <p:extLst>
      <p:ext uri="{BB962C8B-B14F-4D97-AF65-F5344CB8AC3E}">
        <p14:creationId xmlns:p14="http://schemas.microsoft.com/office/powerpoint/2010/main" val="3167982434"/>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209549"/>
            <a:ext cx="8772525" cy="6543675"/>
          </a:xfrm>
        </p:spPr>
        <p:txBody>
          <a:bodyPr>
            <a:normAutofit fontScale="70000" lnSpcReduction="20000"/>
          </a:bodyPr>
          <a:lstStyle/>
          <a:p>
            <a:pPr marL="0" indent="0">
              <a:buNone/>
            </a:pPr>
            <a:r>
              <a:rPr lang="en-US" dirty="0"/>
              <a:t>Civil Code: </a:t>
            </a:r>
            <a:r>
              <a:rPr lang="en-US" dirty="0" smtClean="0"/>
              <a:t>Article </a:t>
            </a:r>
            <a:r>
              <a:rPr lang="en-US" dirty="0"/>
              <a:t>6:228 Fundamental mistake</a:t>
            </a:r>
            <a:br>
              <a:rPr lang="en-US" dirty="0"/>
            </a:br>
            <a:endParaRPr lang="en-US" dirty="0" smtClean="0"/>
          </a:p>
          <a:p>
            <a:pPr marL="514350" indent="-514350">
              <a:buAutoNum type="arabicPeriod"/>
            </a:pPr>
            <a:r>
              <a:rPr lang="en-US" dirty="0" smtClean="0"/>
              <a:t>An </a:t>
            </a:r>
            <a:r>
              <a:rPr lang="en-US" dirty="0"/>
              <a:t>agreement which has been entered into under the influence of a mistake with regard to the facts or legal rights and which would not have been concluded by the mistaken party if he would have had a correct view of the situation, is voidable:</a:t>
            </a:r>
            <a:br>
              <a:rPr lang="en-US" dirty="0"/>
            </a:br>
            <a:r>
              <a:rPr lang="en-US" dirty="0"/>
              <a:t>a. if the mistake is caused by information given by the opposite party, unless this party could assume that the agreement would be concluded even without this information;</a:t>
            </a:r>
            <a:br>
              <a:rPr lang="en-US" dirty="0"/>
            </a:br>
            <a:r>
              <a:rPr lang="en-US" dirty="0"/>
              <a:t>b. if the opposite party, in view of what he knew or ought to have known about this mistake, should have informed the mistaken party about his error; </a:t>
            </a:r>
            <a:br>
              <a:rPr lang="en-US" dirty="0"/>
            </a:br>
            <a:r>
              <a:rPr lang="en-US" dirty="0"/>
              <a:t>c. if the opposite party, at the moment on which the agreement was entered into, had the same incorrect assumption as the mistaken party, unless he could have believed that the mistaken party, if this party had known the mistake, still would have entered into the agreement. </a:t>
            </a:r>
            <a:br>
              <a:rPr lang="en-US" dirty="0"/>
            </a:br>
            <a:endParaRPr lang="en-US" dirty="0" smtClean="0"/>
          </a:p>
          <a:p>
            <a:pPr marL="514350" indent="-514350">
              <a:buAutoNum type="arabicPeriod"/>
            </a:pPr>
            <a:r>
              <a:rPr lang="en-US" dirty="0" smtClean="0"/>
              <a:t>A </a:t>
            </a:r>
            <a:r>
              <a:rPr lang="en-US" dirty="0"/>
              <a:t>nullification on the ground of a fundamental mistake cannot be based on a mistake which is exclusively related to a fact that, at the moment on which the agreement was entered into, still had to happen (fact in future) or that should remain for account of the mistaken party in view of the nature of the agreement, the general principles of society (common opinion) or the circumstances of the case.</a:t>
            </a:r>
            <a:endParaRPr lang="nl-NL" dirty="0"/>
          </a:p>
        </p:txBody>
      </p:sp>
    </p:spTree>
    <p:extLst>
      <p:ext uri="{BB962C8B-B14F-4D97-AF65-F5344CB8AC3E}">
        <p14:creationId xmlns:p14="http://schemas.microsoft.com/office/powerpoint/2010/main" val="257910883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nl-NL" sz="4000" dirty="0" smtClean="0"/>
          </a:p>
          <a:p>
            <a:pPr marL="0" indent="0">
              <a:buNone/>
            </a:pPr>
            <a:r>
              <a:rPr lang="nl-NL" sz="9600" dirty="0" err="1" smtClean="0"/>
              <a:t>What</a:t>
            </a:r>
            <a:r>
              <a:rPr lang="nl-NL" sz="9600" dirty="0" smtClean="0"/>
              <a:t> </a:t>
            </a:r>
            <a:r>
              <a:rPr lang="nl-NL" sz="9600" dirty="0" err="1"/>
              <a:t>happens</a:t>
            </a:r>
            <a:r>
              <a:rPr lang="nl-NL" sz="9600" dirty="0"/>
              <a:t>?</a:t>
            </a:r>
          </a:p>
          <a:p>
            <a:endParaRPr lang="nl-NL" dirty="0"/>
          </a:p>
        </p:txBody>
      </p:sp>
    </p:spTree>
    <p:extLst>
      <p:ext uri="{BB962C8B-B14F-4D97-AF65-F5344CB8AC3E}">
        <p14:creationId xmlns:p14="http://schemas.microsoft.com/office/powerpoint/2010/main" val="474745757"/>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cdn.turner.com/cnn/2011/TRAVEL/04/01/duty.free.shopping/t1larg.duty.free.afp.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4" y="1162050"/>
            <a:ext cx="8283221" cy="465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19457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2896" y="768096"/>
            <a:ext cx="7153280" cy="925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76684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784" y="192024"/>
            <a:ext cx="4880393" cy="630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65103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92" y="685800"/>
            <a:ext cx="7772400" cy="100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46104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9873" y="1600200"/>
            <a:ext cx="528425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1540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784" y="274193"/>
            <a:ext cx="7523163" cy="62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74665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749808"/>
            <a:ext cx="7666037" cy="798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14425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496</TotalTime>
  <Words>636</Words>
  <Application>Microsoft Office PowerPoint</Application>
  <PresentationFormat>Diavoorstelling (4:3)</PresentationFormat>
  <Paragraphs>60</Paragraphs>
  <Slides>30</Slides>
  <Notes>0</Notes>
  <HiddenSlides>0</HiddenSlides>
  <MMClips>0</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Office Theme</vt:lpstr>
      <vt:lpstr>Public Privacy:  juridical &amp; ethical perspective</vt:lpstr>
      <vt:lpstr>Overview</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The London School of Economics and Political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Davies</dc:creator>
  <cp:lastModifiedBy>HP</cp:lastModifiedBy>
  <cp:revision>35</cp:revision>
  <dcterms:created xsi:type="dcterms:W3CDTF">2013-11-27T08:59:13Z</dcterms:created>
  <dcterms:modified xsi:type="dcterms:W3CDTF">2013-12-03T16:28:02Z</dcterms:modified>
</cp:coreProperties>
</file>