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8" r:id="rId11"/>
    <p:sldId id="269" r:id="rId12"/>
    <p:sldId id="270" r:id="rId13"/>
    <p:sldId id="271" r:id="rId14"/>
    <p:sldId id="272" r:id="rId15"/>
    <p:sldId id="273" r:id="rId16"/>
    <p:sldId id="274" r:id="rId17"/>
    <p:sldId id="267" r:id="rId18"/>
    <p:sldId id="265" r:id="rId19"/>
    <p:sldId id="266" r:id="rId20"/>
    <p:sldId id="277" r:id="rId21"/>
    <p:sldId id="276" r:id="rId22"/>
    <p:sldId id="275"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655" autoAdjust="0"/>
    <p:restoredTop sz="94660"/>
  </p:normalViewPr>
  <p:slideViewPr>
    <p:cSldViewPr snapToGrid="0">
      <p:cViewPr varScale="1">
        <p:scale>
          <a:sx n="90" d="100"/>
          <a:sy n="90" d="100"/>
        </p:scale>
        <p:origin x="11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4C853642-FE0C-45FD-BF4D-0CB666C2EB77}" type="datetimeFigureOut">
              <a:rPr lang="nl-NL" smtClean="0"/>
              <a:t>19-5-2017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5C51E44-291E-4E04-ADC3-B2F44CA2AF48}" type="slidenum">
              <a:rPr lang="nl-NL" smtClean="0"/>
              <a:t>‹nr.›</a:t>
            </a:fld>
            <a:endParaRPr lang="nl-NL"/>
          </a:p>
        </p:txBody>
      </p:sp>
    </p:spTree>
    <p:extLst>
      <p:ext uri="{BB962C8B-B14F-4D97-AF65-F5344CB8AC3E}">
        <p14:creationId xmlns:p14="http://schemas.microsoft.com/office/powerpoint/2010/main" val="3789066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C853642-FE0C-45FD-BF4D-0CB666C2EB77}" type="datetimeFigureOut">
              <a:rPr lang="nl-NL" smtClean="0"/>
              <a:t>19-5-2017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5C51E44-291E-4E04-ADC3-B2F44CA2AF48}" type="slidenum">
              <a:rPr lang="nl-NL" smtClean="0"/>
              <a:t>‹nr.›</a:t>
            </a:fld>
            <a:endParaRPr lang="nl-NL"/>
          </a:p>
        </p:txBody>
      </p:sp>
    </p:spTree>
    <p:extLst>
      <p:ext uri="{BB962C8B-B14F-4D97-AF65-F5344CB8AC3E}">
        <p14:creationId xmlns:p14="http://schemas.microsoft.com/office/powerpoint/2010/main" val="1497218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C853642-FE0C-45FD-BF4D-0CB666C2EB77}" type="datetimeFigureOut">
              <a:rPr lang="nl-NL" smtClean="0"/>
              <a:t>19-5-2017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5C51E44-291E-4E04-ADC3-B2F44CA2AF48}" type="slidenum">
              <a:rPr lang="nl-NL" smtClean="0"/>
              <a:t>‹nr.›</a:t>
            </a:fld>
            <a:endParaRPr lang="nl-NL"/>
          </a:p>
        </p:txBody>
      </p:sp>
    </p:spTree>
    <p:extLst>
      <p:ext uri="{BB962C8B-B14F-4D97-AF65-F5344CB8AC3E}">
        <p14:creationId xmlns:p14="http://schemas.microsoft.com/office/powerpoint/2010/main" val="2982740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C853642-FE0C-45FD-BF4D-0CB666C2EB77}" type="datetimeFigureOut">
              <a:rPr lang="nl-NL" smtClean="0"/>
              <a:t>19-5-2017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5C51E44-291E-4E04-ADC3-B2F44CA2AF48}" type="slidenum">
              <a:rPr lang="nl-NL" smtClean="0"/>
              <a:t>‹nr.›</a:t>
            </a:fld>
            <a:endParaRPr lang="nl-NL"/>
          </a:p>
        </p:txBody>
      </p:sp>
    </p:spTree>
    <p:extLst>
      <p:ext uri="{BB962C8B-B14F-4D97-AF65-F5344CB8AC3E}">
        <p14:creationId xmlns:p14="http://schemas.microsoft.com/office/powerpoint/2010/main" val="1996540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4C853642-FE0C-45FD-BF4D-0CB666C2EB77}" type="datetimeFigureOut">
              <a:rPr lang="nl-NL" smtClean="0"/>
              <a:t>19-5-2017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5C51E44-291E-4E04-ADC3-B2F44CA2AF48}" type="slidenum">
              <a:rPr lang="nl-NL" smtClean="0"/>
              <a:t>‹nr.›</a:t>
            </a:fld>
            <a:endParaRPr lang="nl-NL"/>
          </a:p>
        </p:txBody>
      </p:sp>
    </p:spTree>
    <p:extLst>
      <p:ext uri="{BB962C8B-B14F-4D97-AF65-F5344CB8AC3E}">
        <p14:creationId xmlns:p14="http://schemas.microsoft.com/office/powerpoint/2010/main" val="1437804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C853642-FE0C-45FD-BF4D-0CB666C2EB77}" type="datetimeFigureOut">
              <a:rPr lang="nl-NL" smtClean="0"/>
              <a:t>19-5-2017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5C51E44-291E-4E04-ADC3-B2F44CA2AF48}" type="slidenum">
              <a:rPr lang="nl-NL" smtClean="0"/>
              <a:t>‹nr.›</a:t>
            </a:fld>
            <a:endParaRPr lang="nl-NL"/>
          </a:p>
        </p:txBody>
      </p:sp>
    </p:spTree>
    <p:extLst>
      <p:ext uri="{BB962C8B-B14F-4D97-AF65-F5344CB8AC3E}">
        <p14:creationId xmlns:p14="http://schemas.microsoft.com/office/powerpoint/2010/main" val="344388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4C853642-FE0C-45FD-BF4D-0CB666C2EB77}" type="datetimeFigureOut">
              <a:rPr lang="nl-NL" smtClean="0"/>
              <a:t>19-5-2017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5C51E44-291E-4E04-ADC3-B2F44CA2AF48}" type="slidenum">
              <a:rPr lang="nl-NL" smtClean="0"/>
              <a:t>‹nr.›</a:t>
            </a:fld>
            <a:endParaRPr lang="nl-NL"/>
          </a:p>
        </p:txBody>
      </p:sp>
    </p:spTree>
    <p:extLst>
      <p:ext uri="{BB962C8B-B14F-4D97-AF65-F5344CB8AC3E}">
        <p14:creationId xmlns:p14="http://schemas.microsoft.com/office/powerpoint/2010/main" val="370014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4C853642-FE0C-45FD-BF4D-0CB666C2EB77}" type="datetimeFigureOut">
              <a:rPr lang="nl-NL" smtClean="0"/>
              <a:t>19-5-2017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5C51E44-291E-4E04-ADC3-B2F44CA2AF48}" type="slidenum">
              <a:rPr lang="nl-NL" smtClean="0"/>
              <a:t>‹nr.›</a:t>
            </a:fld>
            <a:endParaRPr lang="nl-NL"/>
          </a:p>
        </p:txBody>
      </p:sp>
    </p:spTree>
    <p:extLst>
      <p:ext uri="{BB962C8B-B14F-4D97-AF65-F5344CB8AC3E}">
        <p14:creationId xmlns:p14="http://schemas.microsoft.com/office/powerpoint/2010/main" val="3534189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C853642-FE0C-45FD-BF4D-0CB666C2EB77}" type="datetimeFigureOut">
              <a:rPr lang="nl-NL" smtClean="0"/>
              <a:t>19-5-2017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5C51E44-291E-4E04-ADC3-B2F44CA2AF48}" type="slidenum">
              <a:rPr lang="nl-NL" smtClean="0"/>
              <a:t>‹nr.›</a:t>
            </a:fld>
            <a:endParaRPr lang="nl-NL"/>
          </a:p>
        </p:txBody>
      </p:sp>
    </p:spTree>
    <p:extLst>
      <p:ext uri="{BB962C8B-B14F-4D97-AF65-F5344CB8AC3E}">
        <p14:creationId xmlns:p14="http://schemas.microsoft.com/office/powerpoint/2010/main" val="3981186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4C853642-FE0C-45FD-BF4D-0CB666C2EB77}" type="datetimeFigureOut">
              <a:rPr lang="nl-NL" smtClean="0"/>
              <a:t>19-5-2017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5C51E44-291E-4E04-ADC3-B2F44CA2AF48}" type="slidenum">
              <a:rPr lang="nl-NL" smtClean="0"/>
              <a:t>‹nr.›</a:t>
            </a:fld>
            <a:endParaRPr lang="nl-NL"/>
          </a:p>
        </p:txBody>
      </p:sp>
    </p:spTree>
    <p:extLst>
      <p:ext uri="{BB962C8B-B14F-4D97-AF65-F5344CB8AC3E}">
        <p14:creationId xmlns:p14="http://schemas.microsoft.com/office/powerpoint/2010/main" val="476654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4C853642-FE0C-45FD-BF4D-0CB666C2EB77}" type="datetimeFigureOut">
              <a:rPr lang="nl-NL" smtClean="0"/>
              <a:t>19-5-2017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5C51E44-291E-4E04-ADC3-B2F44CA2AF48}" type="slidenum">
              <a:rPr lang="nl-NL" smtClean="0"/>
              <a:t>‹nr.›</a:t>
            </a:fld>
            <a:endParaRPr lang="nl-NL"/>
          </a:p>
        </p:txBody>
      </p:sp>
    </p:spTree>
    <p:extLst>
      <p:ext uri="{BB962C8B-B14F-4D97-AF65-F5344CB8AC3E}">
        <p14:creationId xmlns:p14="http://schemas.microsoft.com/office/powerpoint/2010/main" val="217119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853642-FE0C-45FD-BF4D-0CB666C2EB77}" type="datetimeFigureOut">
              <a:rPr lang="nl-NL" smtClean="0"/>
              <a:t>19-5-2017</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C51E44-291E-4E04-ADC3-B2F44CA2AF48}" type="slidenum">
              <a:rPr lang="nl-NL" smtClean="0"/>
              <a:t>‹nr.›</a:t>
            </a:fld>
            <a:endParaRPr lang="nl-NL"/>
          </a:p>
        </p:txBody>
      </p:sp>
    </p:spTree>
    <p:extLst>
      <p:ext uri="{BB962C8B-B14F-4D97-AF65-F5344CB8AC3E}">
        <p14:creationId xmlns:p14="http://schemas.microsoft.com/office/powerpoint/2010/main" val="1691352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bartvandersloot.n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archief2020.nl/toegang/linked-open-data" TargetMode="External"/><Relationship Id="rId13"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7.jpeg"/><Relationship Id="rId12" Type="http://schemas.openxmlformats.org/officeDocument/2006/relationships/hyperlink" Target="https://archief2020.nl/openbaarheid/open-design" TargetMode="External"/><Relationship Id="rId17" Type="http://schemas.openxmlformats.org/officeDocument/2006/relationships/image" Target="../media/image12.jpeg"/><Relationship Id="rId2" Type="http://schemas.openxmlformats.org/officeDocument/2006/relationships/hyperlink" Target="https://archief2020.nl/toegang/open-toegang" TargetMode="External"/><Relationship Id="rId16" Type="http://schemas.openxmlformats.org/officeDocument/2006/relationships/hyperlink" Target="https://archief2020.nl/e-depot/certificering-en-standaardisatie" TargetMode="External"/><Relationship Id="rId1" Type="http://schemas.openxmlformats.org/officeDocument/2006/relationships/slideLayout" Target="../slideLayouts/slideLayout2.xml"/><Relationship Id="rId6" Type="http://schemas.openxmlformats.org/officeDocument/2006/relationships/hyperlink" Target="https://archief2020.nl/toegang/open-data" TargetMode="External"/><Relationship Id="rId11" Type="http://schemas.openxmlformats.org/officeDocument/2006/relationships/image" Target="../media/image9.jpeg"/><Relationship Id="rId5" Type="http://schemas.openxmlformats.org/officeDocument/2006/relationships/image" Target="../media/image6.jpeg"/><Relationship Id="rId15" Type="http://schemas.openxmlformats.org/officeDocument/2006/relationships/image" Target="../media/image11.jpeg"/><Relationship Id="rId10" Type="http://schemas.openxmlformats.org/officeDocument/2006/relationships/hyperlink" Target="https://archief2020.nl/openbaarheid/actieve-openbaarheid" TargetMode="External"/><Relationship Id="rId4" Type="http://schemas.openxmlformats.org/officeDocument/2006/relationships/hyperlink" Target="https://archief2020.nl/toegang/hergebruik" TargetMode="External"/><Relationship Id="rId9" Type="http://schemas.openxmlformats.org/officeDocument/2006/relationships/image" Target="../media/image8.jpeg"/><Relationship Id="rId14" Type="http://schemas.openxmlformats.org/officeDocument/2006/relationships/hyperlink" Target="https://archief2020.nl/metadatering/algemee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b="1" dirty="0"/>
              <a:t>Privacy vs. archiveren: hoe wenselijk en rechtmatig is openbaarmaking?</a:t>
            </a:r>
            <a:endParaRPr lang="nl-NL" dirty="0"/>
          </a:p>
        </p:txBody>
      </p:sp>
      <p:sp>
        <p:nvSpPr>
          <p:cNvPr id="3" name="Ondertitel 2"/>
          <p:cNvSpPr>
            <a:spLocks noGrp="1"/>
          </p:cNvSpPr>
          <p:nvPr>
            <p:ph type="subTitle" idx="1"/>
          </p:nvPr>
        </p:nvSpPr>
        <p:spPr/>
        <p:txBody>
          <a:bodyPr>
            <a:normAutofit fontScale="92500" lnSpcReduction="20000"/>
          </a:bodyPr>
          <a:lstStyle/>
          <a:p>
            <a:r>
              <a:rPr lang="nl-NL" dirty="0"/>
              <a:t>Bart van der Sloot</a:t>
            </a:r>
          </a:p>
          <a:p>
            <a:r>
              <a:rPr lang="nl-NL">
                <a:hlinkClick r:id="rId2"/>
              </a:rPr>
              <a:t>www.bartvandersloot.nl</a:t>
            </a:r>
            <a:r>
              <a:rPr lang="nl-NL"/>
              <a:t> </a:t>
            </a:r>
            <a:endParaRPr lang="nl-NL" dirty="0"/>
          </a:p>
          <a:p>
            <a:r>
              <a:rPr lang="en-US" dirty="0"/>
              <a:t>Senior Researcher</a:t>
            </a:r>
            <a:br>
              <a:rPr lang="en-US" dirty="0"/>
            </a:br>
            <a:r>
              <a:rPr lang="en-US" dirty="0"/>
              <a:t>Tilburg Institute for Law, Technology, and Society (TILT)</a:t>
            </a:r>
            <a:br>
              <a:rPr lang="en-US" dirty="0"/>
            </a:br>
            <a:r>
              <a:rPr lang="en-US" dirty="0"/>
              <a:t>Tilburg University, Netherlands</a:t>
            </a:r>
            <a:endParaRPr lang="nl-NL" dirty="0"/>
          </a:p>
        </p:txBody>
      </p:sp>
    </p:spTree>
    <p:extLst>
      <p:ext uri="{BB962C8B-B14F-4D97-AF65-F5344CB8AC3E}">
        <p14:creationId xmlns:p14="http://schemas.microsoft.com/office/powerpoint/2010/main" val="2626964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772559"/>
          </a:xfrm>
        </p:spPr>
        <p:txBody>
          <a:bodyPr>
            <a:normAutofit/>
          </a:bodyPr>
          <a:lstStyle/>
          <a:p>
            <a:r>
              <a:rPr lang="nl-NL" sz="4000" dirty="0"/>
              <a:t>(3) Wetgeving privacy &amp; gegevensbescherming</a:t>
            </a:r>
          </a:p>
        </p:txBody>
      </p:sp>
      <p:sp>
        <p:nvSpPr>
          <p:cNvPr id="3" name="Tijdelijke aanduiding voor inhoud 2"/>
          <p:cNvSpPr>
            <a:spLocks noGrp="1"/>
          </p:cNvSpPr>
          <p:nvPr>
            <p:ph idx="1"/>
          </p:nvPr>
        </p:nvSpPr>
        <p:spPr/>
        <p:txBody>
          <a:bodyPr/>
          <a:lstStyle/>
          <a:p>
            <a:r>
              <a:rPr lang="nl-NL" dirty="0"/>
              <a:t>Artikel 4.1 Algemene Verordening Gegevensbescherming: “persoonsgegevens”: alle informatie over een geïdentificeerde of identificeerbare natuurlijke persoon („de betrokkene”); als identificeerbaar wordt beschouwd een natuurlijke persoon die direct of indirect kan worden geïdentificeerd, met name aan de hand van een </a:t>
            </a:r>
            <a:r>
              <a:rPr lang="nl-NL" dirty="0" err="1"/>
              <a:t>identificator</a:t>
            </a:r>
            <a:r>
              <a:rPr lang="nl-NL" dirty="0"/>
              <a:t> zoals een naam, een identificatienummer, locatiegegevens, een online </a:t>
            </a:r>
            <a:r>
              <a:rPr lang="nl-NL" dirty="0" err="1"/>
              <a:t>identificator</a:t>
            </a:r>
            <a:r>
              <a:rPr lang="nl-NL" dirty="0"/>
              <a:t> of van een of meer elementen die kenmerkend zijn voor de fysieke, fysiologische, genetische, psychische, economische, culturele of sociale identiteit van die natuurlijke persoon;  </a:t>
            </a:r>
          </a:p>
        </p:txBody>
      </p:sp>
    </p:spTree>
    <p:extLst>
      <p:ext uri="{BB962C8B-B14F-4D97-AF65-F5344CB8AC3E}">
        <p14:creationId xmlns:p14="http://schemas.microsoft.com/office/powerpoint/2010/main" val="1775209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910782"/>
          </a:xfrm>
        </p:spPr>
        <p:txBody>
          <a:bodyPr>
            <a:normAutofit/>
          </a:bodyPr>
          <a:lstStyle/>
          <a:p>
            <a:r>
              <a:rPr lang="nl-NL" sz="4000" dirty="0"/>
              <a:t>(3) Wetgeving privacy &amp; gegevensbescherming</a:t>
            </a:r>
          </a:p>
        </p:txBody>
      </p:sp>
      <p:sp>
        <p:nvSpPr>
          <p:cNvPr id="3" name="Tijdelijke aanduiding voor inhoud 2"/>
          <p:cNvSpPr>
            <a:spLocks noGrp="1"/>
          </p:cNvSpPr>
          <p:nvPr>
            <p:ph idx="1"/>
          </p:nvPr>
        </p:nvSpPr>
        <p:spPr>
          <a:xfrm>
            <a:off x="838200" y="1570443"/>
            <a:ext cx="10515600" cy="4734664"/>
          </a:xfrm>
        </p:spPr>
        <p:txBody>
          <a:bodyPr>
            <a:normAutofit fontScale="92500" lnSpcReduction="20000"/>
          </a:bodyPr>
          <a:lstStyle/>
          <a:p>
            <a:r>
              <a:rPr lang="nl-NL" dirty="0"/>
              <a:t>Zelfs de ligging van gewone kabels kan al iets zeggen over personen: als een huis bijvoorbeeld geen aansluiting heeft op riolering, elektriciteit en water dan vertelt dit iets over de leefomstandigheden van de bewoners en wellicht hun </a:t>
            </a:r>
            <a:r>
              <a:rPr lang="nl-NL" dirty="0" err="1"/>
              <a:t>ﬁnanciële</a:t>
            </a:r>
            <a:r>
              <a:rPr lang="nl-NL" dirty="0"/>
              <a:t> situatie. </a:t>
            </a:r>
          </a:p>
          <a:p>
            <a:r>
              <a:rPr lang="nl-NL" dirty="0"/>
              <a:t>Verreweg de meeste data van de overheid betrekking hebben op mensen, op menselijke handelingen of gedragingen. Het probleem is dat het vaak onduidelijk is welke informatie in dergelijke databases als </a:t>
            </a:r>
            <a:r>
              <a:rPr lang="nl-NL" dirty="0" err="1"/>
              <a:t>identiﬁcerend</a:t>
            </a:r>
            <a:r>
              <a:rPr lang="nl-NL" dirty="0"/>
              <a:t> moet worden bestempeld en welke niet. </a:t>
            </a:r>
          </a:p>
          <a:p>
            <a:r>
              <a:rPr lang="nl-NL" dirty="0"/>
              <a:t>Wil de overheid, archivaris of private organisatie dit goed uitzoeken om te voorkomen dat direct </a:t>
            </a:r>
            <a:r>
              <a:rPr lang="nl-NL" dirty="0" err="1"/>
              <a:t>identiﬁcerende</a:t>
            </a:r>
            <a:r>
              <a:rPr lang="nl-NL" dirty="0"/>
              <a:t> gegevens worden gepubliceerd of verstrekt aan een </a:t>
            </a:r>
            <a:r>
              <a:rPr lang="nl-NL" dirty="0" err="1"/>
              <a:t>hergebruiker</a:t>
            </a:r>
            <a:r>
              <a:rPr lang="nl-NL" dirty="0"/>
              <a:t>, dan zal ze alle databases nauwkeurig moeten napluizen. </a:t>
            </a:r>
          </a:p>
          <a:p>
            <a:r>
              <a:rPr lang="nl-NL" dirty="0"/>
              <a:t>Dit veronderstelt echter zulke sisyfusarbeid dat het de vraag is of het nog economisch rendabel is om het hergebruik van dergelijke overheidsinformatie na te streven. </a:t>
            </a:r>
          </a:p>
        </p:txBody>
      </p:sp>
    </p:spTree>
    <p:extLst>
      <p:ext uri="{BB962C8B-B14F-4D97-AF65-F5344CB8AC3E}">
        <p14:creationId xmlns:p14="http://schemas.microsoft.com/office/powerpoint/2010/main" val="2839451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(3) Wetgeving privacy &amp; gegevensbescherming</a:t>
            </a:r>
          </a:p>
        </p:txBody>
      </p:sp>
      <p:sp>
        <p:nvSpPr>
          <p:cNvPr id="3" name="Tijdelijke aanduiding voor inhoud 2"/>
          <p:cNvSpPr>
            <a:spLocks noGrp="1"/>
          </p:cNvSpPr>
          <p:nvPr>
            <p:ph idx="1"/>
          </p:nvPr>
        </p:nvSpPr>
        <p:spPr/>
        <p:txBody>
          <a:bodyPr/>
          <a:lstStyle/>
          <a:p>
            <a:r>
              <a:rPr lang="en-US" dirty="0"/>
              <a:t>‘Data can be either useful or perfectly</a:t>
            </a:r>
            <a:br>
              <a:rPr lang="en-US" dirty="0"/>
            </a:br>
            <a:r>
              <a:rPr lang="en-US" dirty="0"/>
              <a:t> anonymous but never both’</a:t>
            </a:r>
          </a:p>
          <a:p>
            <a:endParaRPr lang="nl-NL" dirty="0"/>
          </a:p>
        </p:txBody>
      </p:sp>
      <p:pic>
        <p:nvPicPr>
          <p:cNvPr id="4" name="Afbeelding 3"/>
          <p:cNvPicPr>
            <a:picLocks noChangeAspect="1"/>
          </p:cNvPicPr>
          <p:nvPr/>
        </p:nvPicPr>
        <p:blipFill>
          <a:blip r:embed="rId2"/>
          <a:stretch>
            <a:fillRect/>
          </a:stretch>
        </p:blipFill>
        <p:spPr>
          <a:xfrm>
            <a:off x="6803788" y="365125"/>
            <a:ext cx="4909791" cy="6260314"/>
          </a:xfrm>
          <a:prstGeom prst="rect">
            <a:avLst/>
          </a:prstGeom>
        </p:spPr>
      </p:pic>
    </p:spTree>
    <p:extLst>
      <p:ext uri="{BB962C8B-B14F-4D97-AF65-F5344CB8AC3E}">
        <p14:creationId xmlns:p14="http://schemas.microsoft.com/office/powerpoint/2010/main" val="104630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836354"/>
          </a:xfrm>
        </p:spPr>
        <p:txBody>
          <a:bodyPr>
            <a:normAutofit/>
          </a:bodyPr>
          <a:lstStyle/>
          <a:p>
            <a:r>
              <a:rPr lang="nl-NL" sz="4000" dirty="0"/>
              <a:t>(3) Wetgeving privacy &amp; gegevensbescherming</a:t>
            </a:r>
          </a:p>
        </p:txBody>
      </p:sp>
      <p:sp>
        <p:nvSpPr>
          <p:cNvPr id="3" name="Tijdelijke aanduiding voor inhoud 2"/>
          <p:cNvSpPr>
            <a:spLocks noGrp="1"/>
          </p:cNvSpPr>
          <p:nvPr>
            <p:ph idx="1"/>
          </p:nvPr>
        </p:nvSpPr>
        <p:spPr/>
        <p:txBody>
          <a:bodyPr/>
          <a:lstStyle/>
          <a:p>
            <a:r>
              <a:rPr lang="nl-NL" dirty="0"/>
              <a:t>Zelfs als het lukt om een database volledig te anonimiseren en gegevens te de-</a:t>
            </a:r>
            <a:r>
              <a:rPr lang="nl-NL" dirty="0" err="1"/>
              <a:t>identiﬁceren</a:t>
            </a:r>
            <a:r>
              <a:rPr lang="nl-NL" dirty="0"/>
              <a:t>, dan nog moet er rekening mee worden gehouden dat het omgekeerde proces vaak evenzogoed mogelijk zal zijn. </a:t>
            </a:r>
          </a:p>
          <a:p>
            <a:r>
              <a:rPr lang="nl-NL" dirty="0"/>
              <a:t>Zo blijkt uit onderzoek dat het zelfs bij zware </a:t>
            </a:r>
            <a:r>
              <a:rPr lang="nl-NL" dirty="0" err="1"/>
              <a:t>anonimisering</a:t>
            </a:r>
            <a:r>
              <a:rPr lang="nl-NL" dirty="0"/>
              <a:t> van zeer gevoelige medische gegevens het nog mogelijk is om zo’n 40% van de deelnemers aan een DNA-onderzoek te </a:t>
            </a:r>
            <a:r>
              <a:rPr lang="nl-NL" dirty="0" err="1"/>
              <a:t>reïdentiﬁceren</a:t>
            </a:r>
            <a:r>
              <a:rPr lang="nl-NL" dirty="0"/>
              <a:t>.</a:t>
            </a:r>
          </a:p>
        </p:txBody>
      </p:sp>
    </p:spTree>
    <p:extLst>
      <p:ext uri="{BB962C8B-B14F-4D97-AF65-F5344CB8AC3E}">
        <p14:creationId xmlns:p14="http://schemas.microsoft.com/office/powerpoint/2010/main" val="4168069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18979"/>
            <a:ext cx="10515600" cy="988826"/>
          </a:xfrm>
        </p:spPr>
        <p:txBody>
          <a:bodyPr>
            <a:normAutofit/>
          </a:bodyPr>
          <a:lstStyle/>
          <a:p>
            <a:r>
              <a:rPr lang="nl-NL" sz="4000" dirty="0"/>
              <a:t>(3) Wetgeving privacy &amp; gegevensbescherming</a:t>
            </a:r>
          </a:p>
        </p:txBody>
      </p:sp>
      <p:sp>
        <p:nvSpPr>
          <p:cNvPr id="3" name="Tijdelijke aanduiding voor inhoud 2"/>
          <p:cNvSpPr>
            <a:spLocks noGrp="1"/>
          </p:cNvSpPr>
          <p:nvPr>
            <p:ph idx="1"/>
          </p:nvPr>
        </p:nvSpPr>
        <p:spPr>
          <a:xfrm>
            <a:off x="838200" y="1307805"/>
            <a:ext cx="10515600" cy="4869158"/>
          </a:xfrm>
        </p:spPr>
        <p:txBody>
          <a:bodyPr>
            <a:normAutofit fontScale="92500" lnSpcReduction="20000"/>
          </a:bodyPr>
          <a:lstStyle/>
          <a:p>
            <a:r>
              <a:rPr lang="nl-NL" dirty="0"/>
              <a:t>Gegevensbeschermingsregels zijn ook van toepassing zijn op ‘</a:t>
            </a:r>
            <a:r>
              <a:rPr lang="nl-NL" dirty="0" err="1"/>
              <a:t>identiﬁceerbare</a:t>
            </a:r>
            <a:r>
              <a:rPr lang="nl-NL" dirty="0"/>
              <a:t>’ gegevens, dat wil zeggen gegevens die op dit moment niet, maar in de toekomst wel, met relatief eenvoudige middelen, tot een </a:t>
            </a:r>
            <a:r>
              <a:rPr lang="nl-NL" dirty="0" err="1"/>
              <a:t>identiﬁcerend</a:t>
            </a:r>
            <a:r>
              <a:rPr lang="nl-NL" dirty="0"/>
              <a:t> gegeven kunnen worden gemaakt. </a:t>
            </a:r>
          </a:p>
          <a:p>
            <a:r>
              <a:rPr lang="nl-NL" dirty="0"/>
              <a:t>Het zal, zeker met de voortschrijdende technische middelen, in toenemende mate eenvoudig zijn voor bedrijven om anonieme gegevens te koppelen aan data die al in hun bezit zijn, om zo </a:t>
            </a:r>
            <a:r>
              <a:rPr lang="nl-NL" dirty="0" err="1"/>
              <a:t>identiﬁcerende</a:t>
            </a:r>
            <a:r>
              <a:rPr lang="nl-NL" dirty="0"/>
              <a:t> persoonsgegevens te verkrijgen. </a:t>
            </a:r>
          </a:p>
          <a:p>
            <a:r>
              <a:rPr lang="nl-NL" dirty="0"/>
              <a:t>Stel bijvoorbeeld dat een archief openbaar maakt over milieu- en omgevingsfactoren en dat daaruit blijkt dat een fabriek een bepaalde giftige stof heeft gelekt, waarbij de wijken in de omgeving zijn getroffen.</a:t>
            </a:r>
          </a:p>
          <a:p>
            <a:r>
              <a:rPr lang="nl-NL" dirty="0"/>
              <a:t>Dit is op zich geen persoonlijke informatie, maar koppel dit aan het relatief publieke gegeven van iemands woonadres en er ontstaat een zeer gevoelig </a:t>
            </a:r>
            <a:r>
              <a:rPr lang="nl-NL" dirty="0" err="1"/>
              <a:t>proﬁel</a:t>
            </a:r>
            <a:r>
              <a:rPr lang="nl-NL" dirty="0"/>
              <a:t>, met informatie over mogelijke gezondheidsrisico’s. Ook hiermee moet rekening worden gehouden bij het vrijgegeven van archieven. </a:t>
            </a:r>
          </a:p>
        </p:txBody>
      </p:sp>
    </p:spTree>
    <p:extLst>
      <p:ext uri="{BB962C8B-B14F-4D97-AF65-F5344CB8AC3E}">
        <p14:creationId xmlns:p14="http://schemas.microsoft.com/office/powerpoint/2010/main" val="1162998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91387"/>
            <a:ext cx="10515600" cy="1041990"/>
          </a:xfrm>
        </p:spPr>
        <p:txBody>
          <a:bodyPr>
            <a:normAutofit/>
          </a:bodyPr>
          <a:lstStyle/>
          <a:p>
            <a:r>
              <a:rPr lang="nl-NL" sz="4000" dirty="0"/>
              <a:t>(3) Wetgeving privacy &amp; gegevensbescherming</a:t>
            </a:r>
          </a:p>
        </p:txBody>
      </p:sp>
      <p:sp>
        <p:nvSpPr>
          <p:cNvPr id="3" name="Tijdelijke aanduiding voor inhoud 2"/>
          <p:cNvSpPr>
            <a:spLocks noGrp="1"/>
          </p:cNvSpPr>
          <p:nvPr>
            <p:ph idx="1"/>
          </p:nvPr>
        </p:nvSpPr>
        <p:spPr>
          <a:xfrm>
            <a:off x="838200" y="1435395"/>
            <a:ext cx="10515600" cy="5029200"/>
          </a:xfrm>
        </p:spPr>
        <p:txBody>
          <a:bodyPr>
            <a:normAutofit fontScale="85000" lnSpcReduction="20000"/>
          </a:bodyPr>
          <a:lstStyle/>
          <a:p>
            <a:r>
              <a:rPr lang="nl-NL" dirty="0"/>
              <a:t>Tot slot moet worden opgemerkt dat zelfs als een dergelijke koppeling niet mogelijk is, de anonieme gegevens toch kunnen worden gebruikt voor de beïnvloeding van personen en hun levenssfeer (ook al zijn de personen die worden geraakt niet direct </a:t>
            </a:r>
            <a:r>
              <a:rPr lang="nl-NL" dirty="0" err="1"/>
              <a:t>geïdentiﬁceerd</a:t>
            </a:r>
            <a:r>
              <a:rPr lang="nl-NL" dirty="0"/>
              <a:t>). </a:t>
            </a:r>
          </a:p>
          <a:p>
            <a:r>
              <a:rPr lang="nl-NL" dirty="0"/>
              <a:t>Vrijgegeven data over een groep of een categorie personen, bijvoorbeeld in het geval dat de overheid geaggregeerde of statistische gegevens openbaar maakt, kunnen immers worden gebruikt door instanties en bedrijven om beleid te formuleren en ten uitvoer te brengen die bepaalde groepen of categorieën privilegiëren, terwijl anderen juist worden beperkt in hun rechten of mogelijkheden. </a:t>
            </a:r>
          </a:p>
          <a:p>
            <a:r>
              <a:rPr lang="nl-NL" dirty="0"/>
              <a:t>Dergelijke praktijken zullen dan weliswaar buiten het gegevensbeschermingsrecht vallen, maar desalniettemin binnen het recht op bescherming van de persoonlijke levenssfeer. </a:t>
            </a:r>
          </a:p>
          <a:p>
            <a:r>
              <a:rPr lang="nl-NL" dirty="0"/>
              <a:t>Kortom, er moet rekening mee worden gehouden dat als een dataset meer informatie bevat dan slechts de ligging van zeekabels en de wandelroutes in Utrecht west, het recht op privacy en gegevensbescherming al snel van toepassing zullen zijn. </a:t>
            </a:r>
          </a:p>
        </p:txBody>
      </p:sp>
    </p:spTree>
    <p:extLst>
      <p:ext uri="{BB962C8B-B14F-4D97-AF65-F5344CB8AC3E}">
        <p14:creationId xmlns:p14="http://schemas.microsoft.com/office/powerpoint/2010/main" val="899833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91387"/>
            <a:ext cx="10515600" cy="935664"/>
          </a:xfrm>
        </p:spPr>
        <p:txBody>
          <a:bodyPr>
            <a:normAutofit/>
          </a:bodyPr>
          <a:lstStyle/>
          <a:p>
            <a:r>
              <a:rPr lang="nl-NL" sz="4000" dirty="0"/>
              <a:t>(3) Wetgeving privacy &amp; gegevensbescherming</a:t>
            </a:r>
          </a:p>
        </p:txBody>
      </p:sp>
      <p:sp>
        <p:nvSpPr>
          <p:cNvPr id="3" name="Tijdelijke aanduiding voor inhoud 2"/>
          <p:cNvSpPr>
            <a:spLocks noGrp="1"/>
          </p:cNvSpPr>
          <p:nvPr>
            <p:ph idx="1"/>
          </p:nvPr>
        </p:nvSpPr>
        <p:spPr>
          <a:xfrm>
            <a:off x="425302" y="1318438"/>
            <a:ext cx="11451265" cy="5369442"/>
          </a:xfrm>
        </p:spPr>
        <p:txBody>
          <a:bodyPr>
            <a:normAutofit fontScale="92500" lnSpcReduction="20000"/>
          </a:bodyPr>
          <a:lstStyle/>
          <a:p>
            <a:r>
              <a:rPr lang="nl-NL" dirty="0"/>
              <a:t>Artikel 5 Algemene Verordening Gegevensbescherming</a:t>
            </a:r>
          </a:p>
          <a:p>
            <a:r>
              <a:rPr lang="nl-NL" dirty="0"/>
              <a:t>Persoonsgegevens moeten </a:t>
            </a:r>
          </a:p>
          <a:p>
            <a:r>
              <a:rPr lang="nl-NL" dirty="0"/>
              <a:t>(a) voor welbepaalde, uitdrukkelijk omschreven en gerechtvaardigde doeleinden worden verzameld en mogen vervolgens niet verder op een met die doeleinden onverenigbare wijze worden verwerkt; de verdere verwerking met het oog op archivering in het algemeen belang, wetenschappelijk of historisch onderzoek of statistische doeleinden wordt overeenkomstig artikel 89, lid 1, niet als onverenigbaar met de oorspronkelijke doeleinden beschouwd </a:t>
            </a:r>
          </a:p>
          <a:p>
            <a:r>
              <a:rPr lang="nl-NL" dirty="0"/>
              <a:t>(d) worden bewaard in een vorm die het mogelijk maakt de betrokkenen niet langer te identificeren dan voor de doeleinden waarvoor de persoonsgegevens worden verwerkt noodzakelijk is; persoonsgegevens mogen voor langere perioden worden opgeslagen voor zover de persoonsgegevens louter met het oog op archivering in het algemeen belang, wetenschappelijk of historisch onderzoek of statistische doeleinden worden verwerkt overeenkomstig artikel 89, lid 1, mits de bij deze verordening vereiste passende technische en organisatorische maatregelen worden getroffen om de rechten en vrijheden van de betrokkene te beschermen („opslagbeperking”)</a:t>
            </a:r>
          </a:p>
        </p:txBody>
      </p:sp>
    </p:spTree>
    <p:extLst>
      <p:ext uri="{BB962C8B-B14F-4D97-AF65-F5344CB8AC3E}">
        <p14:creationId xmlns:p14="http://schemas.microsoft.com/office/powerpoint/2010/main" val="3851513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70122"/>
            <a:ext cx="10515600" cy="808074"/>
          </a:xfrm>
        </p:spPr>
        <p:txBody>
          <a:bodyPr>
            <a:normAutofit/>
          </a:bodyPr>
          <a:lstStyle/>
          <a:p>
            <a:r>
              <a:rPr lang="nl-NL" sz="4000" dirty="0"/>
              <a:t>(3) Wetgeving privacy &amp; gegevensbescherming</a:t>
            </a:r>
          </a:p>
        </p:txBody>
      </p:sp>
      <p:sp>
        <p:nvSpPr>
          <p:cNvPr id="3" name="Tijdelijke aanduiding voor inhoud 2"/>
          <p:cNvSpPr>
            <a:spLocks noGrp="1"/>
          </p:cNvSpPr>
          <p:nvPr>
            <p:ph idx="1"/>
          </p:nvPr>
        </p:nvSpPr>
        <p:spPr>
          <a:xfrm>
            <a:off x="838200" y="978196"/>
            <a:ext cx="10515600" cy="5443869"/>
          </a:xfrm>
        </p:spPr>
        <p:txBody>
          <a:bodyPr>
            <a:normAutofit fontScale="62500" lnSpcReduction="20000"/>
          </a:bodyPr>
          <a:lstStyle/>
          <a:p>
            <a:r>
              <a:rPr lang="nl-NL" dirty="0"/>
              <a:t>Algemene Verordening Gegevensbescherming</a:t>
            </a:r>
          </a:p>
          <a:p>
            <a:r>
              <a:rPr lang="nl-NL" dirty="0"/>
              <a:t>Artikel 9.1: Verwerking van persoonsgegevens waaruit ras of etnische afkomst, politieke opvattingen, religieuze of levensbeschouwelijke overtuigingen, of het lidmaatschap van een vakbond blijken, en verwerking van genetische gegevens, biometrische gegevens met het oog op de unieke identificatie van een persoon, of gegevens over gezondheid, of gegevens met betrekking tot iemands seksueel gedrag of seksuele gerichtheid zijn verboden. </a:t>
            </a:r>
          </a:p>
          <a:p>
            <a:pPr lvl="1"/>
            <a:r>
              <a:rPr lang="nl-NL" dirty="0"/>
              <a:t>de verwerking is noodzakelijk met het oog op archivering in het algemeen belang, wetenschappelijk of historisch onderzoek of statistische doeleinden overeenkomstig artikel 89, lid 1, op grond van Unierecht of </a:t>
            </a:r>
            <a:r>
              <a:rPr lang="nl-NL" dirty="0" err="1"/>
              <a:t>lidstatelijk</a:t>
            </a:r>
            <a:r>
              <a:rPr lang="nl-NL" dirty="0"/>
              <a:t> recht, waarbij de evenredigheid met het nagestreefde doel wordt gewaarborgd, de wezenlijke inhoud van het recht op bescherming van persoonsgegevens wordt geëerbiedigd en passende en specifieke maatregelen worden getroffen ter bescherming van de grondrechten en de belangen van de betrokkene. </a:t>
            </a:r>
          </a:p>
          <a:p>
            <a:r>
              <a:rPr lang="nl-NL" dirty="0"/>
              <a:t>Artikel 14: Wanneer persoonsgegevens niet van de betrokkene zijn verkregen, verstrekt de verwerkingsverantwoordelijke de betrokkene de volgende informatie…..</a:t>
            </a:r>
          </a:p>
          <a:p>
            <a:pPr lvl="1"/>
            <a:r>
              <a:rPr lang="nl-NL" dirty="0"/>
              <a:t>het verstrekken van die informatie onmogelijk blijkt of onevenredig veel inspanning zou vergen, in het bijzonder bij verwerking met het oog op archivering in het algemeen belang, wetenschappelijk of historisch onderzoek of statistische doeleinden, behoudens de in artikel 89, lid 1, bedoelde voorwaarden en waarborgen, of voor zover de in lid 1 van dit artikel bedoelde verplichting de verwezenlijking van de doeleinden van die verwerking onmogelijk dreigt te maken of ernstig in het gedrang dreigt te brengen. In dergelijke gevallen neemt de verwerkingsverantwoordelijke passende maatregelen om de rechten, de vrijheden en de gerechtvaardigde belangen van de betrokkene te beschermen, waaronder het openbaar maken van de informatie; </a:t>
            </a:r>
          </a:p>
          <a:p>
            <a:r>
              <a:rPr lang="nl-NL" dirty="0"/>
              <a:t>Artikel 17: De betrokkene heeft het recht van de verwerkingsverantwoordelijke zonder onredelijke vertraging </a:t>
            </a:r>
            <a:r>
              <a:rPr lang="nl-NL" dirty="0" err="1"/>
              <a:t>wissing</a:t>
            </a:r>
            <a:r>
              <a:rPr lang="nl-NL" dirty="0"/>
              <a:t> van hem betreffende persoonsgegevens te verkrijgen en de verwerkingsverantwoordelijke is verplicht persoonsgegevens zonder onredelijke vertraging te wissen wanneer een van de volgende gevallen van toepassing is….</a:t>
            </a:r>
          </a:p>
          <a:p>
            <a:pPr lvl="1"/>
            <a:r>
              <a:rPr lang="nl-NL" dirty="0"/>
              <a:t>met het oog op archivering in het algemeen belang, wetenschappelijk of historisch onderzoek of statistische doeleinden overeenkomstig artikel 89, lid 1, voor zover het in lid 1 bedoelde recht de verwezenlijking van de doeleinden van die verwerking onmogelijk dreigt te maken of ernstig in het gedrang dreigt te brengen; </a:t>
            </a:r>
          </a:p>
          <a:p>
            <a:endParaRPr lang="nl-NL" dirty="0"/>
          </a:p>
        </p:txBody>
      </p:sp>
    </p:spTree>
    <p:extLst>
      <p:ext uri="{BB962C8B-B14F-4D97-AF65-F5344CB8AC3E}">
        <p14:creationId xmlns:p14="http://schemas.microsoft.com/office/powerpoint/2010/main" val="1944470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(3) Wetgeving privacy &amp; gegevensbescherming</a:t>
            </a:r>
          </a:p>
        </p:txBody>
      </p:sp>
      <p:sp>
        <p:nvSpPr>
          <p:cNvPr id="3" name="Tijdelijke aanduiding voor inhoud 2"/>
          <p:cNvSpPr>
            <a:spLocks noGrp="1"/>
          </p:cNvSpPr>
          <p:nvPr>
            <p:ph idx="1"/>
          </p:nvPr>
        </p:nvSpPr>
        <p:spPr/>
        <p:txBody>
          <a:bodyPr>
            <a:normAutofit fontScale="55000" lnSpcReduction="20000"/>
          </a:bodyPr>
          <a:lstStyle/>
          <a:p>
            <a:r>
              <a:rPr lang="nl-NL" dirty="0"/>
              <a:t>Artikel 89 Algemene Verordening Gegevensbescherming</a:t>
            </a:r>
          </a:p>
          <a:p>
            <a:r>
              <a:rPr lang="nl-NL" dirty="0"/>
              <a:t>Waarborgen en afwijkingen in verband met verwerking met het oog op archivering in het algemeen belang, wetenschappelijk of historisch onderzoek of statistische doeleinden </a:t>
            </a:r>
          </a:p>
          <a:p>
            <a:r>
              <a:rPr lang="nl-NL" dirty="0"/>
              <a:t>1. De verwerking met het oog op archivering in het algemeen belang, wetenschappelijk of historisch onderzoek of statistische doeleinden is onderworpen aan passende waarborgen in overeenstemming met deze verordening voor de rechten en vrijheden van de betrokkene. Die waarborgen zorgen ervoor dat er technische en organisatorische maatregelen zijn getroffen om de inachtneming van het beginsel van minimale gegevensverwerking te garanderen. Deze maatregelen kunnen </a:t>
            </a:r>
            <a:r>
              <a:rPr lang="nl-NL" dirty="0" err="1"/>
              <a:t>pseudonimisering</a:t>
            </a:r>
            <a:r>
              <a:rPr lang="nl-NL" dirty="0"/>
              <a:t> omvatten, mits aldus die doeleinden in kwestie kunnen worden verwezenlijkt. Wanneer die doeleinden kunnen worden verwezenlijkt door verdere verwerking die de identificatie van betrokkenen niet of niet langer toelaat, moeten zij aldus worden verwezenlijkt. </a:t>
            </a:r>
          </a:p>
          <a:p>
            <a:r>
              <a:rPr lang="nl-NL" dirty="0"/>
              <a:t>2. Wanneer persoonsgegevens met het oog op wetenschappelijk of historisch onderzoek of statistische doeleinden worden verwerkt, kan in het Unierecht of het </a:t>
            </a:r>
            <a:r>
              <a:rPr lang="nl-NL" dirty="0" err="1"/>
              <a:t>lidstatelijke</a:t>
            </a:r>
            <a:r>
              <a:rPr lang="nl-NL" dirty="0"/>
              <a:t> recht worden voorzien in afwijkingen van de in de artikelen 15, 16, 18 en 21 genoemde rechten, behoudens de in lid 1 van dit artikel bedoelde voorwaarden en waarborgen, voor zover die rechten de verwezenlijking van de specifieke doeleinden onmogelijk dreigen te maken of ernstig dreigen te belemmeren, en dergelijke afwijkingen noodzakelijk zijn om die doeleinden te bereiken. </a:t>
            </a:r>
          </a:p>
          <a:p>
            <a:r>
              <a:rPr lang="nl-NL" dirty="0"/>
              <a:t>3. Wanneer persoonsgegevens met het oog op archivering in het algemeen belang worden verwerkt, kan in het Unierecht of het </a:t>
            </a:r>
            <a:r>
              <a:rPr lang="nl-NL" dirty="0" err="1"/>
              <a:t>lidstatelijke</a:t>
            </a:r>
            <a:r>
              <a:rPr lang="nl-NL" dirty="0"/>
              <a:t> recht worden voorzien in afwijkingen van de in de artikelen 15, 16, 18, 19, 20 en 21 genoemde rechten, behoudens de in lid 1 van dit artikel bedoelde voorwaarden en waarborgen, voor zover die rechten het verwezenlijken van de specifieke doeleinden onmogelijk dreigen te maken of ernstig dreigen te belemmeren, en dergelijke afwijkingen noodzakelijk zijn om die doeleinden te bereiken. </a:t>
            </a:r>
          </a:p>
          <a:p>
            <a:r>
              <a:rPr lang="nl-NL" dirty="0"/>
              <a:t>4. Wanneer verwerking als bedoeld in de leden 2 en 3 tegelijkertijd ook een ander doel dient, zijn de afwijkingen uitsluitend van toepassing op verwerking voor de in die leden bedoelde doeleinden. </a:t>
            </a:r>
          </a:p>
        </p:txBody>
      </p:sp>
    </p:spTree>
    <p:extLst>
      <p:ext uri="{BB962C8B-B14F-4D97-AF65-F5344CB8AC3E}">
        <p14:creationId xmlns:p14="http://schemas.microsoft.com/office/powerpoint/2010/main" val="2397746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(3) Wetgeving privacy &amp; gegevensbescherming</a:t>
            </a:r>
          </a:p>
        </p:txBody>
      </p:sp>
      <p:sp>
        <p:nvSpPr>
          <p:cNvPr id="3" name="Tijdelijke aanduiding voor inhoud 2"/>
          <p:cNvSpPr>
            <a:spLocks noGrp="1"/>
          </p:cNvSpPr>
          <p:nvPr>
            <p:ph idx="1"/>
          </p:nvPr>
        </p:nvSpPr>
        <p:spPr/>
        <p:txBody>
          <a:bodyPr>
            <a:normAutofit fontScale="92500"/>
          </a:bodyPr>
          <a:lstStyle/>
          <a:p>
            <a:r>
              <a:rPr lang="nl-NL" dirty="0"/>
              <a:t>Artikel 86 Algemene Verordening Gegevensbescherming</a:t>
            </a:r>
          </a:p>
          <a:p>
            <a:r>
              <a:rPr lang="nl-NL" dirty="0"/>
              <a:t>Verwerking en recht van toegang van het publiek tot officiële documenten </a:t>
            </a:r>
          </a:p>
          <a:p>
            <a:r>
              <a:rPr lang="nl-NL" dirty="0"/>
              <a:t>Persoonsgegevens in officiële documenten die voor de uitvoering van een taak van algemeen belang in het bezit zijn van een overheidsinstantie, een overheidsorgaan of een particulier orgaan, mogen door de instantie of het orgaan in kwestie worden bekendgemaakt in overeenstemming met het Unierecht of het </a:t>
            </a:r>
            <a:r>
              <a:rPr lang="nl-NL" dirty="0" err="1"/>
              <a:t>lidstatelijke</a:t>
            </a:r>
            <a:r>
              <a:rPr lang="nl-NL" dirty="0"/>
              <a:t> recht dat op de overheidsinstantie of het orgaan van toepassing is, teneinde het recht van toegang van het publiek tot officiële documenten in overeenstemming te brengen met het recht op bescherming van persoonsgegevens uit hoofde van deze verordening. </a:t>
            </a:r>
          </a:p>
        </p:txBody>
      </p:sp>
    </p:spTree>
    <p:extLst>
      <p:ext uri="{BB962C8B-B14F-4D97-AF65-F5344CB8AC3E}">
        <p14:creationId xmlns:p14="http://schemas.microsoft.com/office/powerpoint/2010/main" val="1333027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Overzicht</a:t>
            </a:r>
          </a:p>
        </p:txBody>
      </p:sp>
      <p:sp>
        <p:nvSpPr>
          <p:cNvPr id="3" name="Tijdelijke aanduiding voor inhoud 2"/>
          <p:cNvSpPr>
            <a:spLocks noGrp="1"/>
          </p:cNvSpPr>
          <p:nvPr>
            <p:ph idx="1"/>
          </p:nvPr>
        </p:nvSpPr>
        <p:spPr/>
        <p:txBody>
          <a:bodyPr/>
          <a:lstStyle/>
          <a:p>
            <a:r>
              <a:rPr lang="nl-NL" dirty="0"/>
              <a:t>(1) Wetgeving archivering en openbaarmaking</a:t>
            </a:r>
            <a:br>
              <a:rPr lang="nl-NL" dirty="0"/>
            </a:br>
            <a:endParaRPr lang="nl-NL" dirty="0"/>
          </a:p>
          <a:p>
            <a:r>
              <a:rPr lang="nl-NL" dirty="0"/>
              <a:t>(2) Archief 2020</a:t>
            </a:r>
            <a:br>
              <a:rPr lang="nl-NL" dirty="0"/>
            </a:br>
            <a:endParaRPr lang="nl-NL" dirty="0"/>
          </a:p>
          <a:p>
            <a:r>
              <a:rPr lang="nl-NL" dirty="0"/>
              <a:t>(3) Wetgeving privacy en gegevensbescherming</a:t>
            </a:r>
            <a:br>
              <a:rPr lang="nl-NL" dirty="0"/>
            </a:br>
            <a:endParaRPr lang="nl-NL" dirty="0"/>
          </a:p>
          <a:p>
            <a:r>
              <a:rPr lang="nl-NL" dirty="0"/>
              <a:t>(4) Privacy 2020</a:t>
            </a:r>
          </a:p>
        </p:txBody>
      </p:sp>
    </p:spTree>
    <p:extLst>
      <p:ext uri="{BB962C8B-B14F-4D97-AF65-F5344CB8AC3E}">
        <p14:creationId xmlns:p14="http://schemas.microsoft.com/office/powerpoint/2010/main" val="2680556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91387"/>
            <a:ext cx="10515600" cy="935664"/>
          </a:xfrm>
        </p:spPr>
        <p:txBody>
          <a:bodyPr>
            <a:normAutofit/>
          </a:bodyPr>
          <a:lstStyle/>
          <a:p>
            <a:r>
              <a:rPr lang="nl-NL" sz="4000" dirty="0"/>
              <a:t>(3) Wetgeving privacy &amp; gegevensbescherming</a:t>
            </a:r>
          </a:p>
        </p:txBody>
      </p:sp>
      <p:sp>
        <p:nvSpPr>
          <p:cNvPr id="3" name="Tijdelijke aanduiding voor inhoud 2"/>
          <p:cNvSpPr>
            <a:spLocks noGrp="1"/>
          </p:cNvSpPr>
          <p:nvPr>
            <p:ph idx="1"/>
          </p:nvPr>
        </p:nvSpPr>
        <p:spPr>
          <a:xfrm>
            <a:off x="425302" y="1318438"/>
            <a:ext cx="11451265" cy="5369442"/>
          </a:xfrm>
        </p:spPr>
        <p:txBody>
          <a:bodyPr>
            <a:normAutofit fontScale="92500"/>
          </a:bodyPr>
          <a:lstStyle/>
          <a:p>
            <a:r>
              <a:rPr lang="nl-NL" dirty="0"/>
              <a:t>Artikel 5 Algemene Verordening Gegevensbescherming</a:t>
            </a:r>
          </a:p>
          <a:p>
            <a:r>
              <a:rPr lang="nl-NL" dirty="0"/>
              <a:t>Persoonsgegevens moeten </a:t>
            </a:r>
          </a:p>
          <a:p>
            <a:r>
              <a:rPr lang="nl-NL" dirty="0"/>
              <a:t>(b) toereikend zijn, ter zake dienend en beperkt tot wat noodzakelijk is voor de doeleinden waarvoor zij worden verwerkt („minimale gegevensverwerking”); </a:t>
            </a:r>
          </a:p>
          <a:p>
            <a:r>
              <a:rPr lang="nl-NL" dirty="0"/>
              <a:t>(c) juist zijn en zo nodig worden geactualiseerd; alle redelijke maatregelen moeten worden genomen om de persoonsgegevens die, gelet op de doeleinden waarvoor zij worden verwerkt, onjuist zijn, onverwijld te wissen of te rectificeren („juistheid”);</a:t>
            </a:r>
          </a:p>
          <a:p>
            <a:r>
              <a:rPr lang="nl-NL" dirty="0"/>
              <a:t>(e) door het nemen van passende technische of organisatorische maatregelen op een dusdanige manier worden verwerkt dat een passende beveiliging ervan gewaarborgd is, en dat zij onder meer beschermd zijn tegen ongeoorloofde of onrechtmatige verwerking en tegen onopzettelijk verlies, vernietiging of beschadiging („integriteit en vertrouwelijkheid”). </a:t>
            </a:r>
          </a:p>
        </p:txBody>
      </p:sp>
    </p:spTree>
    <p:extLst>
      <p:ext uri="{BB962C8B-B14F-4D97-AF65-F5344CB8AC3E}">
        <p14:creationId xmlns:p14="http://schemas.microsoft.com/office/powerpoint/2010/main" val="3822496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(3) Wetgeving privacy &amp; gegevensbescherming</a:t>
            </a:r>
          </a:p>
        </p:txBody>
      </p:sp>
      <p:sp>
        <p:nvSpPr>
          <p:cNvPr id="3" name="Tijdelijke aanduiding voor inhoud 2"/>
          <p:cNvSpPr>
            <a:spLocks noGrp="1"/>
          </p:cNvSpPr>
          <p:nvPr>
            <p:ph idx="1"/>
          </p:nvPr>
        </p:nvSpPr>
        <p:spPr/>
        <p:txBody>
          <a:bodyPr>
            <a:normAutofit fontScale="92500"/>
          </a:bodyPr>
          <a:lstStyle/>
          <a:p>
            <a:r>
              <a:rPr lang="nl-NL" dirty="0"/>
              <a:t>Artikel 25: Gegevensbescherming door ontwerp en door standaardinstellingen </a:t>
            </a:r>
          </a:p>
          <a:p>
            <a:r>
              <a:rPr lang="nl-NL" dirty="0"/>
              <a:t>Artikel 30: Register van de verwerkingsactiviteiten </a:t>
            </a:r>
          </a:p>
          <a:p>
            <a:r>
              <a:rPr lang="nl-NL" dirty="0"/>
              <a:t>Artikel 32: Beveiliging van de verwerking </a:t>
            </a:r>
          </a:p>
          <a:p>
            <a:r>
              <a:rPr lang="nl-NL" dirty="0"/>
              <a:t>Artikel 35: </a:t>
            </a:r>
            <a:r>
              <a:rPr lang="nl-NL" dirty="0" err="1"/>
              <a:t>Gegevensbeschermingseffectbeoordeling</a:t>
            </a:r>
            <a:endParaRPr lang="nl-NL" dirty="0"/>
          </a:p>
          <a:p>
            <a:r>
              <a:rPr lang="nl-NL" dirty="0"/>
              <a:t>Artikel 37: Aanwijzing van de functionaris voor gegevensbescherming  </a:t>
            </a:r>
          </a:p>
          <a:p>
            <a:r>
              <a:rPr lang="nl-NL" dirty="0"/>
              <a:t>Artikel 83: Inbreuken op onderstaande bepalingen zijn overeenkomstig lid 2 onderworpen aan administratieve geldboeten tot 20 000 000 EUR of, voor een onderneming, tot 4 % van de totale wereldwijde jaaromzet in het voorgaande boekjaar, indien dit cijfer hoger is:</a:t>
            </a:r>
          </a:p>
          <a:p>
            <a:endParaRPr lang="nl-NL" dirty="0"/>
          </a:p>
        </p:txBody>
      </p:sp>
    </p:spTree>
    <p:extLst>
      <p:ext uri="{BB962C8B-B14F-4D97-AF65-F5344CB8AC3E}">
        <p14:creationId xmlns:p14="http://schemas.microsoft.com/office/powerpoint/2010/main" val="1672683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Privacy 2020</a:t>
            </a:r>
          </a:p>
        </p:txBody>
      </p:sp>
      <p:sp>
        <p:nvSpPr>
          <p:cNvPr id="3" name="Tijdelijke aanduiding voor inhoud 2"/>
          <p:cNvSpPr>
            <a:spLocks noGrp="1"/>
          </p:cNvSpPr>
          <p:nvPr>
            <p:ph idx="1"/>
          </p:nvPr>
        </p:nvSpPr>
        <p:spPr/>
        <p:txBody>
          <a:bodyPr/>
          <a:lstStyle/>
          <a:p>
            <a:r>
              <a:rPr lang="nl-NL" dirty="0"/>
              <a:t>Is archivering 2020 realistisch en doelmatig?</a:t>
            </a:r>
            <a:br>
              <a:rPr lang="nl-NL" dirty="0"/>
            </a:br>
            <a:endParaRPr lang="nl-NL" dirty="0"/>
          </a:p>
          <a:p>
            <a:r>
              <a:rPr lang="nl-NL" dirty="0"/>
              <a:t>Waar zullen de baten terechtkomen?</a:t>
            </a:r>
            <a:br>
              <a:rPr lang="nl-NL" dirty="0"/>
            </a:br>
            <a:endParaRPr lang="nl-NL" dirty="0"/>
          </a:p>
          <a:p>
            <a:r>
              <a:rPr lang="nl-NL" dirty="0"/>
              <a:t>Ondermijning van het sociaal contract tussen burger en overheid?</a:t>
            </a:r>
            <a:br>
              <a:rPr lang="nl-NL" dirty="0"/>
            </a:br>
            <a:endParaRPr lang="nl-NL" dirty="0"/>
          </a:p>
          <a:p>
            <a:r>
              <a:rPr lang="nl-NL" dirty="0"/>
              <a:t>Ondermijning van de legitimiteit van archieven?</a:t>
            </a:r>
          </a:p>
        </p:txBody>
      </p:sp>
    </p:spTree>
    <p:extLst>
      <p:ext uri="{BB962C8B-B14F-4D97-AF65-F5344CB8AC3E}">
        <p14:creationId xmlns:p14="http://schemas.microsoft.com/office/powerpoint/2010/main" val="3291805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(1) Wetgeving archivering en openbaarmaking</a:t>
            </a:r>
          </a:p>
        </p:txBody>
      </p:sp>
      <p:sp>
        <p:nvSpPr>
          <p:cNvPr id="3" name="Tijdelijke aanduiding voor inhoud 2"/>
          <p:cNvSpPr>
            <a:spLocks noGrp="1"/>
          </p:cNvSpPr>
          <p:nvPr>
            <p:ph idx="1"/>
          </p:nvPr>
        </p:nvSpPr>
        <p:spPr/>
        <p:txBody>
          <a:bodyPr/>
          <a:lstStyle/>
          <a:p>
            <a:r>
              <a:rPr lang="nl-NL" dirty="0"/>
              <a:t>Wet van 28 april 1995, houdende vervanging van de Archiefwet 1962 (Stb. 313) en in verband daarmede wijziging van enige andere wetten</a:t>
            </a:r>
            <a:br>
              <a:rPr lang="nl-NL" dirty="0"/>
            </a:br>
            <a:endParaRPr lang="nl-NL" dirty="0"/>
          </a:p>
          <a:p>
            <a:r>
              <a:rPr lang="nl-NL" dirty="0"/>
              <a:t>Wet Openbaarheid van Bestuur</a:t>
            </a:r>
            <a:br>
              <a:rPr lang="nl-NL" dirty="0"/>
            </a:br>
            <a:endParaRPr lang="nl-NL" dirty="0"/>
          </a:p>
          <a:p>
            <a:r>
              <a:rPr lang="nl-NL" dirty="0"/>
              <a:t>Wet Open Overheid</a:t>
            </a:r>
            <a:br>
              <a:rPr lang="nl-NL" dirty="0"/>
            </a:br>
            <a:endParaRPr lang="nl-NL" dirty="0"/>
          </a:p>
          <a:p>
            <a:r>
              <a:rPr lang="nl-NL" dirty="0"/>
              <a:t>Wet Hergebruik Overheidsinformatie</a:t>
            </a:r>
          </a:p>
        </p:txBody>
      </p:sp>
    </p:spTree>
    <p:extLst>
      <p:ext uri="{BB962C8B-B14F-4D97-AF65-F5344CB8AC3E}">
        <p14:creationId xmlns:p14="http://schemas.microsoft.com/office/powerpoint/2010/main" val="2991285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(2) Archief 2020</a:t>
            </a:r>
          </a:p>
        </p:txBody>
      </p:sp>
      <p:sp>
        <p:nvSpPr>
          <p:cNvPr id="3" name="Tijdelijke aanduiding voor inhoud 2"/>
          <p:cNvSpPr>
            <a:spLocks noGrp="1"/>
          </p:cNvSpPr>
          <p:nvPr>
            <p:ph idx="1"/>
          </p:nvPr>
        </p:nvSpPr>
        <p:spPr/>
        <p:txBody>
          <a:bodyPr>
            <a:normAutofit fontScale="92500" lnSpcReduction="20000"/>
          </a:bodyPr>
          <a:lstStyle/>
          <a:p>
            <a:r>
              <a:rPr lang="nl-NL" dirty="0"/>
              <a:t>Doelstellingen</a:t>
            </a:r>
          </a:p>
          <a:p>
            <a:r>
              <a:rPr lang="nl-NL" b="1" dirty="0"/>
              <a:t>Digitale duurzaamheid</a:t>
            </a:r>
            <a:r>
              <a:rPr lang="nl-NL" dirty="0"/>
              <a:t>. De overheid borgt op een duurzame manier de toegankelijkheid van overheidsinformatie.</a:t>
            </a:r>
          </a:p>
          <a:p>
            <a:r>
              <a:rPr lang="nl-NL" b="1" dirty="0"/>
              <a:t>Openbaarheid</a:t>
            </a:r>
            <a:r>
              <a:rPr lang="nl-NL" dirty="0"/>
              <a:t>. De overheid maakt overheidsinformatie beter inzichtelijk en beschikbaar voor iedereen.</a:t>
            </a:r>
          </a:p>
          <a:p>
            <a:r>
              <a:rPr lang="nl-NL" b="1" dirty="0"/>
              <a:t>Toegankelijkheid</a:t>
            </a:r>
            <a:r>
              <a:rPr lang="nl-NL" dirty="0"/>
              <a:t>. De samenleving haalt maximaal maatschappelijk rendement uit gezamenlijke archieven.</a:t>
            </a:r>
          </a:p>
          <a:p>
            <a:r>
              <a:rPr lang="nl-NL" b="1" dirty="0"/>
              <a:t>Documenteren van de samenleving</a:t>
            </a:r>
            <a:r>
              <a:rPr lang="nl-NL" dirty="0"/>
              <a:t>. Naast de primaire archieftaak zorgt de archiefsector gezamenlijk voor veiligstelling van belangrijke particuliere archieven.</a:t>
            </a:r>
          </a:p>
          <a:p>
            <a:r>
              <a:rPr lang="nl-NL" b="1" dirty="0"/>
              <a:t>Kwaliteitszorg en bestelversterking</a:t>
            </a:r>
            <a:r>
              <a:rPr lang="nl-NL" dirty="0"/>
              <a:t>. Samen vormen we een kennisnetwerk van </a:t>
            </a:r>
            <a:r>
              <a:rPr lang="nl-NL" dirty="0" err="1"/>
              <a:t>toekomstvaste</a:t>
            </a:r>
            <a:r>
              <a:rPr lang="nl-NL" dirty="0"/>
              <a:t> archiefinstellingen</a:t>
            </a:r>
          </a:p>
          <a:p>
            <a:endParaRPr lang="nl-NL" dirty="0"/>
          </a:p>
        </p:txBody>
      </p:sp>
    </p:spTree>
    <p:extLst>
      <p:ext uri="{BB962C8B-B14F-4D97-AF65-F5344CB8AC3E}">
        <p14:creationId xmlns:p14="http://schemas.microsoft.com/office/powerpoint/2010/main" val="4078965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Archief 2020</a:t>
            </a:r>
          </a:p>
        </p:txBody>
      </p:sp>
      <p:pic>
        <p:nvPicPr>
          <p:cNvPr id="4" name="Tijdelijke aanduiding voor inhoud 3"/>
          <p:cNvPicPr>
            <a:picLocks noGrp="1" noChangeAspect="1"/>
          </p:cNvPicPr>
          <p:nvPr>
            <p:ph idx="1"/>
          </p:nvPr>
        </p:nvPicPr>
        <p:blipFill>
          <a:blip r:embed="rId2"/>
          <a:stretch>
            <a:fillRect/>
          </a:stretch>
        </p:blipFill>
        <p:spPr>
          <a:xfrm>
            <a:off x="497712" y="365125"/>
            <a:ext cx="11366638" cy="6216051"/>
          </a:xfrm>
          <a:prstGeom prst="rect">
            <a:avLst/>
          </a:prstGeom>
        </p:spPr>
      </p:pic>
    </p:spTree>
    <p:extLst>
      <p:ext uri="{BB962C8B-B14F-4D97-AF65-F5344CB8AC3E}">
        <p14:creationId xmlns:p14="http://schemas.microsoft.com/office/powerpoint/2010/main" val="3603326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2"/>
          <a:stretch>
            <a:fillRect/>
          </a:stretch>
        </p:blipFill>
        <p:spPr>
          <a:xfrm>
            <a:off x="328281" y="204292"/>
            <a:ext cx="11686241" cy="6426530"/>
          </a:xfrm>
          <a:prstGeom prst="rect">
            <a:avLst/>
          </a:prstGeom>
        </p:spPr>
      </p:pic>
    </p:spTree>
    <p:extLst>
      <p:ext uri="{BB962C8B-B14F-4D97-AF65-F5344CB8AC3E}">
        <p14:creationId xmlns:p14="http://schemas.microsoft.com/office/powerpoint/2010/main" val="620650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pic>
        <p:nvPicPr>
          <p:cNvPr id="5" name="Tijdelijke aanduiding voor inhoud 4"/>
          <p:cNvPicPr>
            <a:picLocks noGrp="1" noChangeAspect="1"/>
          </p:cNvPicPr>
          <p:nvPr>
            <p:ph idx="1"/>
          </p:nvPr>
        </p:nvPicPr>
        <p:blipFill>
          <a:blip r:embed="rId2"/>
          <a:stretch>
            <a:fillRect/>
          </a:stretch>
        </p:blipFill>
        <p:spPr>
          <a:xfrm>
            <a:off x="6078810" y="3997014"/>
            <a:ext cx="34380" cy="8560"/>
          </a:xfrm>
          <a:prstGeom prst="rect">
            <a:avLst/>
          </a:prstGeom>
        </p:spPr>
      </p:pic>
      <p:pic>
        <p:nvPicPr>
          <p:cNvPr id="4" name="Afbeelding 3"/>
          <p:cNvPicPr>
            <a:picLocks noChangeAspect="1"/>
          </p:cNvPicPr>
          <p:nvPr/>
        </p:nvPicPr>
        <p:blipFill>
          <a:blip r:embed="rId2"/>
          <a:stretch>
            <a:fillRect/>
          </a:stretch>
        </p:blipFill>
        <p:spPr>
          <a:xfrm>
            <a:off x="6078810" y="3424720"/>
            <a:ext cx="34380" cy="8560"/>
          </a:xfrm>
          <a:prstGeom prst="rect">
            <a:avLst/>
          </a:prstGeom>
        </p:spPr>
      </p:pic>
      <p:pic>
        <p:nvPicPr>
          <p:cNvPr id="7" name="Afbeelding 6"/>
          <p:cNvPicPr>
            <a:picLocks noChangeAspect="1"/>
          </p:cNvPicPr>
          <p:nvPr/>
        </p:nvPicPr>
        <p:blipFill>
          <a:blip r:embed="rId3"/>
          <a:stretch>
            <a:fillRect/>
          </a:stretch>
        </p:blipFill>
        <p:spPr>
          <a:xfrm>
            <a:off x="320601" y="196257"/>
            <a:ext cx="11474002" cy="6551783"/>
          </a:xfrm>
          <a:prstGeom prst="rect">
            <a:avLst/>
          </a:prstGeom>
        </p:spPr>
      </p:pic>
    </p:spTree>
    <p:extLst>
      <p:ext uri="{BB962C8B-B14F-4D97-AF65-F5344CB8AC3E}">
        <p14:creationId xmlns:p14="http://schemas.microsoft.com/office/powerpoint/2010/main" val="1819827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9084" y="740780"/>
            <a:ext cx="11462370" cy="949908"/>
          </a:xfrm>
        </p:spPr>
        <p:txBody>
          <a:bodyPr>
            <a:normAutofit fontScale="90000"/>
          </a:bodyPr>
          <a:lstStyle/>
          <a:p>
            <a:r>
              <a:rPr lang="nl-NL" altLang="nl-NL" sz="2000" b="1" dirty="0">
                <a:latin typeface="Arial" panose="020B0604020202020204" pitchFamily="34" charset="0"/>
              </a:rPr>
              <a:t>E-depot &amp; standaardisatie    Metadatering		     Actieve openbaarheid     Openheid </a:t>
            </a:r>
            <a:r>
              <a:rPr lang="nl-NL" altLang="nl-NL" sz="2000" b="1" dirty="0" err="1">
                <a:latin typeface="Arial" panose="020B0604020202020204" pitchFamily="34" charset="0"/>
              </a:rPr>
              <a:t>by</a:t>
            </a:r>
            <a:r>
              <a:rPr lang="nl-NL" altLang="nl-NL" sz="2000" b="1" dirty="0">
                <a:latin typeface="Arial" panose="020B0604020202020204" pitchFamily="34" charset="0"/>
              </a:rPr>
              <a:t> design</a:t>
            </a:r>
            <a:br>
              <a:rPr lang="nl-NL" altLang="nl-NL" b="1" dirty="0">
                <a:latin typeface="Arial" panose="020B0604020202020204" pitchFamily="34" charset="0"/>
              </a:rPr>
            </a:br>
            <a:endParaRPr lang="nl-NL" dirty="0"/>
          </a:p>
        </p:txBody>
      </p:sp>
      <p:sp>
        <p:nvSpPr>
          <p:cNvPr id="3" name="Tijdelijke aanduiding voor inhoud 2"/>
          <p:cNvSpPr>
            <a:spLocks noGrp="1"/>
          </p:cNvSpPr>
          <p:nvPr>
            <p:ph idx="1"/>
          </p:nvPr>
        </p:nvSpPr>
        <p:spPr>
          <a:xfrm>
            <a:off x="309084" y="3763925"/>
            <a:ext cx="11044716" cy="2413037"/>
          </a:xfrm>
        </p:spPr>
        <p:txBody>
          <a:bodyPr/>
          <a:lstStyle/>
          <a:p>
            <a:pPr marL="0" indent="0">
              <a:buNone/>
            </a:pPr>
            <a:r>
              <a:rPr lang="nl-NL" altLang="nl-NL" b="1" dirty="0">
                <a:latin typeface="Arial" panose="020B0604020202020204" pitchFamily="34" charset="0"/>
              </a:rPr>
              <a:t>Open toegang    Hergebruik</a:t>
            </a:r>
            <a:r>
              <a:rPr lang="nl-NL" altLang="nl-NL" b="1" i="1" dirty="0">
                <a:latin typeface="Arial" panose="020B0604020202020204" pitchFamily="34" charset="0"/>
              </a:rPr>
              <a:t>         </a:t>
            </a:r>
            <a:r>
              <a:rPr lang="nl-NL" altLang="nl-NL" b="1" dirty="0">
                <a:latin typeface="Arial" panose="020B0604020202020204" pitchFamily="34" charset="0"/>
              </a:rPr>
              <a:t>Open data      </a:t>
            </a:r>
            <a:r>
              <a:rPr lang="nl-NL" altLang="nl-NL" b="1" dirty="0" err="1">
                <a:latin typeface="Arial" panose="020B0604020202020204" pitchFamily="34" charset="0"/>
              </a:rPr>
              <a:t>Linked</a:t>
            </a:r>
            <a:r>
              <a:rPr lang="nl-NL" altLang="nl-NL" b="1" dirty="0">
                <a:latin typeface="Arial" panose="020B0604020202020204" pitchFamily="34" charset="0"/>
              </a:rPr>
              <a:t> open data </a:t>
            </a:r>
          </a:p>
          <a:p>
            <a:endParaRPr lang="nl-NL" dirty="0"/>
          </a:p>
        </p:txBody>
      </p:sp>
      <p:pic>
        <p:nvPicPr>
          <p:cNvPr id="1028" name="Picture 4" descr="https://archief2020.nl/sites/default/files/users/Archiefinnovatie_0063_Toegang%20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084" y="4373433"/>
            <a:ext cx="2095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s://archief2020.nl/sites/default/files/users/Archiefinnovatie_0065_Toegang%202.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1651" y="4373433"/>
            <a:ext cx="2095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archief2020.nl/sites/default/files/users/Archiefinnovatie_0064_Toegang%203.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9025" y="4373433"/>
            <a:ext cx="2095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s://archief2020.nl/sites/default/files/users/Archiefinnovatie_0062_Toegang%205.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88671" y="4373433"/>
            <a:ext cx="2095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s://archief2020.nl/sites/default/files/users/Archiefinnovatie_0071_Openbaarheid%202.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23542" y="1376454"/>
            <a:ext cx="2095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archief2020.nl/sites/default/files/users/Archiefinnovatie_0069_Openbaarheid%204.jp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88671" y="1349429"/>
            <a:ext cx="2095500" cy="20955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1"/>
          <p:cNvSpPr>
            <a:spLocks noChangeArrowheads="1"/>
          </p:cNvSpPr>
          <p:nvPr/>
        </p:nvSpPr>
        <p:spPr bwMode="auto">
          <a:xfrm>
            <a:off x="3041651" y="1313560"/>
            <a:ext cx="1200727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1" i="0" u="none" strike="noStrike" cap="none" normalizeH="0" baseline="0">
                <a:ln>
                  <a:noFill/>
                </a:ln>
                <a:solidFill>
                  <a:schemeClr val="tx1"/>
                </a:solidFill>
                <a:effectLst/>
                <a:latin typeface="Arial" panose="020B0604020202020204" pitchFamily="34" charset="0"/>
              </a:rPr>
              <a:t>Algemeen</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900" b="0" i="0" u="none" strike="noStrike" cap="none" normalizeH="0" baseline="0">
                <a:ln>
                  <a:noFill/>
                </a:ln>
                <a:solidFill>
                  <a:schemeClr val="tx1"/>
                </a:solidFill>
                <a:effectLst/>
                <a:latin typeface="Arial" panose="020B0604020202020204" pitchFamily="34" charset="0"/>
                <a:hlinkClick r:id="rId14"/>
              </a:rPr>
              <a:t>  </a:t>
            </a:r>
            <a:endParaRPr kumimoji="0" lang="nl-NL" altLang="nl-NL" sz="13200" b="0" i="0" u="none" strike="noStrike" cap="none" normalizeH="0" baseline="0">
              <a:ln>
                <a:noFill/>
              </a:ln>
              <a:solidFill>
                <a:schemeClr val="tx1"/>
              </a:solidFill>
              <a:effectLst/>
              <a:latin typeface="Arial" panose="020B0604020202020204" pitchFamily="34" charset="0"/>
            </a:endParaRPr>
          </a:p>
        </p:txBody>
      </p:sp>
      <p:pic>
        <p:nvPicPr>
          <p:cNvPr id="1036" name="Picture 12" descr="https://archief2020.nl/sites/default/files/users/Archiefinnovatie_0023_Metadata%202.jpg">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73401" y="1347796"/>
            <a:ext cx="2097133" cy="209713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archief2020.nl/sites/default/files/users/Archiefinnovatie_0048_E-depot%207.jpg">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3289" y="1347796"/>
            <a:ext cx="20955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616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910782"/>
          </a:xfrm>
        </p:spPr>
        <p:txBody>
          <a:bodyPr>
            <a:normAutofit/>
          </a:bodyPr>
          <a:lstStyle/>
          <a:p>
            <a:r>
              <a:rPr lang="nl-NL" sz="4000" dirty="0"/>
              <a:t>(3) Wetgeving privacy &amp; gegevensbescherming</a:t>
            </a:r>
          </a:p>
        </p:txBody>
      </p:sp>
      <p:sp>
        <p:nvSpPr>
          <p:cNvPr id="3" name="Tijdelijke aanduiding voor inhoud 2"/>
          <p:cNvSpPr>
            <a:spLocks noGrp="1"/>
          </p:cNvSpPr>
          <p:nvPr>
            <p:ph idx="1"/>
          </p:nvPr>
        </p:nvSpPr>
        <p:spPr>
          <a:xfrm>
            <a:off x="838200" y="1467293"/>
            <a:ext cx="10515600" cy="4709670"/>
          </a:xfrm>
        </p:spPr>
        <p:txBody>
          <a:bodyPr>
            <a:normAutofit fontScale="70000" lnSpcReduction="20000"/>
          </a:bodyPr>
          <a:lstStyle/>
          <a:p>
            <a:r>
              <a:rPr lang="nl-NL" dirty="0"/>
              <a:t>Richtlijn bescherming persoonsgegevens</a:t>
            </a:r>
          </a:p>
          <a:p>
            <a:r>
              <a:rPr lang="nl-NL" dirty="0"/>
              <a:t>Wet bescherming persoonsgegevens</a:t>
            </a:r>
          </a:p>
          <a:p>
            <a:r>
              <a:rPr lang="nl-NL" dirty="0"/>
              <a:t>Algemene Verordening Gegevensbescherming</a:t>
            </a:r>
            <a:br>
              <a:rPr lang="nl-NL" dirty="0"/>
            </a:br>
            <a:endParaRPr lang="nl-NL" dirty="0"/>
          </a:p>
          <a:p>
            <a:r>
              <a:rPr lang="nl-NL" dirty="0"/>
              <a:t>Handvest van de Grondrechten van de Europese Unie</a:t>
            </a:r>
          </a:p>
          <a:p>
            <a:r>
              <a:rPr lang="nl-NL" dirty="0"/>
              <a:t>Artikel 7 Eerbiediging van het </a:t>
            </a:r>
            <a:r>
              <a:rPr lang="nl-NL" dirty="0" err="1"/>
              <a:t>privé-leven</a:t>
            </a:r>
            <a:r>
              <a:rPr lang="nl-NL" dirty="0"/>
              <a:t> en het familie- en gezinsleven</a:t>
            </a:r>
          </a:p>
          <a:p>
            <a:r>
              <a:rPr lang="nl-NL" dirty="0"/>
              <a:t>Eenieder heeft recht op eerbiediging van zijn </a:t>
            </a:r>
            <a:r>
              <a:rPr lang="nl-NL" dirty="0" err="1"/>
              <a:t>privé-leven</a:t>
            </a:r>
            <a:r>
              <a:rPr lang="nl-NL" dirty="0"/>
              <a:t>, zijn familie- en gezinsleven, zijn woning en zijn communicatie.</a:t>
            </a:r>
          </a:p>
          <a:p>
            <a:r>
              <a:rPr lang="nl-NL" dirty="0"/>
              <a:t>Artikel 8 Bescherming van persoonsgegevens</a:t>
            </a:r>
          </a:p>
          <a:p>
            <a:r>
              <a:rPr lang="nl-NL" dirty="0"/>
              <a:t>1. Eenieder heeft recht op bescherming van de hem betreffende persoonsgegevens.</a:t>
            </a:r>
          </a:p>
          <a:p>
            <a:r>
              <a:rPr lang="nl-NL" dirty="0"/>
              <a:t>2. Deze gegevens moeten eerlijk worden verwerkt, voor bepaalde doeleinden en met toestemming van de betrokkene of op basis van een andere gerechtvaardigde grondslag waarin de wet voorziet. Eenieder heeft recht op toegang tot de over hem verzamelde gegevens en op rectificatie daarvan.</a:t>
            </a:r>
          </a:p>
          <a:p>
            <a:r>
              <a:rPr lang="nl-NL" dirty="0"/>
              <a:t>3. Een onafhankelijke autoriteit ziet toe op de naleving van deze regels.</a:t>
            </a:r>
          </a:p>
          <a:p>
            <a:endParaRPr lang="nl-NL" dirty="0"/>
          </a:p>
        </p:txBody>
      </p:sp>
    </p:spTree>
    <p:extLst>
      <p:ext uri="{BB962C8B-B14F-4D97-AF65-F5344CB8AC3E}">
        <p14:creationId xmlns:p14="http://schemas.microsoft.com/office/powerpoint/2010/main" val="171875507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2099</Words>
  <Application>Microsoft Office PowerPoint</Application>
  <PresentationFormat>Breedbeeld</PresentationFormat>
  <Paragraphs>102</Paragraphs>
  <Slides>22</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22</vt:i4>
      </vt:variant>
    </vt:vector>
  </HeadingPairs>
  <TitlesOfParts>
    <vt:vector size="26" baseType="lpstr">
      <vt:lpstr>Arial</vt:lpstr>
      <vt:lpstr>Calibri</vt:lpstr>
      <vt:lpstr>Calibri Light</vt:lpstr>
      <vt:lpstr>Kantoorthema</vt:lpstr>
      <vt:lpstr>Privacy vs. archiveren: hoe wenselijk en rechtmatig is openbaarmaking?</vt:lpstr>
      <vt:lpstr>Overzicht</vt:lpstr>
      <vt:lpstr>(1) Wetgeving archivering en openbaarmaking</vt:lpstr>
      <vt:lpstr>(2) Archief 2020</vt:lpstr>
      <vt:lpstr>Archief 2020</vt:lpstr>
      <vt:lpstr>PowerPoint-presentatie</vt:lpstr>
      <vt:lpstr> </vt:lpstr>
      <vt:lpstr>E-depot &amp; standaardisatie    Metadatering       Actieve openbaarheid     Openheid by design </vt:lpstr>
      <vt:lpstr>(3) Wetgeving privacy &amp; gegevensbescherming</vt:lpstr>
      <vt:lpstr>(3) Wetgeving privacy &amp; gegevensbescherming</vt:lpstr>
      <vt:lpstr>(3) Wetgeving privacy &amp; gegevensbescherming</vt:lpstr>
      <vt:lpstr>(3) Wetgeving privacy &amp; gegevensbescherming</vt:lpstr>
      <vt:lpstr>(3) Wetgeving privacy &amp; gegevensbescherming</vt:lpstr>
      <vt:lpstr>(3) Wetgeving privacy &amp; gegevensbescherming</vt:lpstr>
      <vt:lpstr>(3) Wetgeving privacy &amp; gegevensbescherming</vt:lpstr>
      <vt:lpstr>(3) Wetgeving privacy &amp; gegevensbescherming</vt:lpstr>
      <vt:lpstr>(3) Wetgeving privacy &amp; gegevensbescherming</vt:lpstr>
      <vt:lpstr>(3) Wetgeving privacy &amp; gegevensbescherming</vt:lpstr>
      <vt:lpstr>(3) Wetgeving privacy &amp; gegevensbescherming</vt:lpstr>
      <vt:lpstr>(3) Wetgeving privacy &amp; gegevensbescherming</vt:lpstr>
      <vt:lpstr>(3) Wetgeving privacy &amp; gegevensbescherming</vt:lpstr>
      <vt:lpstr>Privacy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Privacy vs. archiveren: hoe wenselijk en rechtmatig is openbaarmaking?</dc:title>
  <dc:creator>Bart Van der Sloot</dc:creator>
  <cp:lastModifiedBy>Bart Van der Sloot</cp:lastModifiedBy>
  <cp:revision>16</cp:revision>
  <dcterms:created xsi:type="dcterms:W3CDTF">2017-05-09T11:31:48Z</dcterms:created>
  <dcterms:modified xsi:type="dcterms:W3CDTF">2017-05-19T13:29:17Z</dcterms:modified>
</cp:coreProperties>
</file>