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7" r:id="rId4"/>
    <p:sldId id="258" r:id="rId5"/>
    <p:sldId id="260" r:id="rId6"/>
    <p:sldId id="324" r:id="rId7"/>
    <p:sldId id="261" r:id="rId8"/>
    <p:sldId id="262" r:id="rId9"/>
    <p:sldId id="264" r:id="rId10"/>
    <p:sldId id="265" r:id="rId11"/>
    <p:sldId id="266" r:id="rId12"/>
    <p:sldId id="270" r:id="rId13"/>
    <p:sldId id="267" r:id="rId14"/>
    <p:sldId id="268" r:id="rId15"/>
    <p:sldId id="320" r:id="rId16"/>
    <p:sldId id="322" r:id="rId17"/>
    <p:sldId id="321" r:id="rId18"/>
    <p:sldId id="323" r:id="rId19"/>
    <p:sldId id="325" r:id="rId20"/>
    <p:sldId id="269" r:id="rId21"/>
    <p:sldId id="271" r:id="rId22"/>
    <p:sldId id="313" r:id="rId23"/>
    <p:sldId id="314" r:id="rId24"/>
    <p:sldId id="272" r:id="rId25"/>
    <p:sldId id="296" r:id="rId26"/>
    <p:sldId id="284" r:id="rId27"/>
    <p:sldId id="285" r:id="rId28"/>
    <p:sldId id="286" r:id="rId29"/>
    <p:sldId id="273" r:id="rId30"/>
    <p:sldId id="311" r:id="rId31"/>
    <p:sldId id="315" r:id="rId32"/>
    <p:sldId id="312" r:id="rId33"/>
    <p:sldId id="301" r:id="rId34"/>
    <p:sldId id="274" r:id="rId35"/>
    <p:sldId id="287" r:id="rId36"/>
    <p:sldId id="283" r:id="rId37"/>
    <p:sldId id="299" r:id="rId38"/>
    <p:sldId id="298" r:id="rId39"/>
    <p:sldId id="302" r:id="rId40"/>
    <p:sldId id="275" r:id="rId41"/>
    <p:sldId id="329" r:id="rId42"/>
    <p:sldId id="331" r:id="rId43"/>
    <p:sldId id="293" r:id="rId44"/>
    <p:sldId id="297" r:id="rId45"/>
    <p:sldId id="295" r:id="rId46"/>
    <p:sldId id="306" r:id="rId47"/>
    <p:sldId id="307" r:id="rId48"/>
    <p:sldId id="308" r:id="rId49"/>
    <p:sldId id="309" r:id="rId50"/>
    <p:sldId id="319" r:id="rId51"/>
    <p:sldId id="300" r:id="rId52"/>
    <p:sldId id="303" r:id="rId53"/>
    <p:sldId id="277" r:id="rId54"/>
    <p:sldId id="288" r:id="rId55"/>
    <p:sldId id="289" r:id="rId56"/>
    <p:sldId id="291" r:id="rId57"/>
    <p:sldId id="292" r:id="rId58"/>
    <p:sldId id="290" r:id="rId59"/>
    <p:sldId id="304" r:id="rId60"/>
    <p:sldId id="280" r:id="rId61"/>
    <p:sldId id="281" r:id="rId62"/>
    <p:sldId id="282" r:id="rId63"/>
    <p:sldId id="305" r:id="rId64"/>
    <p:sldId id="317" r:id="rId65"/>
    <p:sldId id="316" r:id="rId66"/>
    <p:sldId id="318" r:id="rId67"/>
    <p:sldId id="326"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99930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9512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383397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17413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79F241-BF26-4A59-9BD3-51BA1A18B5E4}"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224490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79F241-BF26-4A59-9BD3-51BA1A18B5E4}"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610246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79F241-BF26-4A59-9BD3-51BA1A18B5E4}" type="datetimeFigureOut">
              <a:rPr lang="en-US" smtClean="0"/>
              <a:t>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95951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79F241-BF26-4A59-9BD3-51BA1A18B5E4}" type="datetimeFigureOut">
              <a:rPr lang="en-US" smtClean="0"/>
              <a:t>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2406880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9F241-BF26-4A59-9BD3-51BA1A18B5E4}" type="datetimeFigureOut">
              <a:rPr lang="en-US" smtClean="0"/>
              <a:t>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1788601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9F241-BF26-4A59-9BD3-51BA1A18B5E4}"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29028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9F241-BF26-4A59-9BD3-51BA1A18B5E4}"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2131664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9F241-BF26-4A59-9BD3-51BA1A18B5E4}" type="datetimeFigureOut">
              <a:rPr lang="en-US" smtClean="0"/>
              <a:t>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06237-26E7-4439-A2F8-5F0EFAD47800}" type="slidenum">
              <a:rPr lang="en-US" smtClean="0"/>
              <a:t>‹#›</a:t>
            </a:fld>
            <a:endParaRPr lang="en-US"/>
          </a:p>
        </p:txBody>
      </p:sp>
    </p:spTree>
    <p:extLst>
      <p:ext uri="{BB962C8B-B14F-4D97-AF65-F5344CB8AC3E}">
        <p14:creationId xmlns:p14="http://schemas.microsoft.com/office/powerpoint/2010/main" val="176943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Privacy voor huisartsen</a:t>
            </a:r>
            <a:endParaRPr lang="en-US" dirty="0"/>
          </a:p>
        </p:txBody>
      </p:sp>
      <p:sp>
        <p:nvSpPr>
          <p:cNvPr id="3" name="Subtitle 2"/>
          <p:cNvSpPr>
            <a:spLocks noGrp="1"/>
          </p:cNvSpPr>
          <p:nvPr>
            <p:ph type="subTitle" idx="1"/>
          </p:nvPr>
        </p:nvSpPr>
        <p:spPr/>
        <p:txBody>
          <a:bodyPr/>
          <a:lstStyle/>
          <a:p>
            <a:r>
              <a:rPr lang="nl-NL" dirty="0" smtClean="0"/>
              <a:t>Bart van der Sloot</a:t>
            </a:r>
          </a:p>
          <a:p>
            <a:r>
              <a:rPr lang="nl-NL" dirty="0" smtClean="0"/>
              <a:t>Instituut voor Informatierecht </a:t>
            </a:r>
          </a:p>
          <a:p>
            <a:r>
              <a:rPr lang="nl-NL" dirty="0" smtClean="0"/>
              <a:t>Universiteit van Amsterdam</a:t>
            </a:r>
            <a:endParaRPr lang="en-US" dirty="0"/>
          </a:p>
        </p:txBody>
      </p:sp>
    </p:spTree>
    <p:extLst>
      <p:ext uri="{BB962C8B-B14F-4D97-AF65-F5344CB8AC3E}">
        <p14:creationId xmlns:p14="http://schemas.microsoft.com/office/powerpoint/2010/main" val="247688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Persoonlijkheidsrecht</a:t>
            </a:r>
            <a:endParaRPr lang="en-US" dirty="0"/>
          </a:p>
        </p:txBody>
      </p:sp>
      <p:sp>
        <p:nvSpPr>
          <p:cNvPr id="3" name="Content Placeholder 2"/>
          <p:cNvSpPr>
            <a:spLocks noGrp="1"/>
          </p:cNvSpPr>
          <p:nvPr>
            <p:ph idx="1"/>
          </p:nvPr>
        </p:nvSpPr>
        <p:spPr/>
        <p:txBody>
          <a:bodyPr/>
          <a:lstStyle/>
          <a:p>
            <a:r>
              <a:rPr lang="nl-NL" dirty="0" smtClean="0"/>
              <a:t>X/ICELAND: T</a:t>
            </a:r>
            <a:r>
              <a:rPr lang="en-US" dirty="0" smtClean="0"/>
              <a:t>he right to respect for private life does not end there. It comprises also, to a certain degree, the right to establish and to develop relationships with other human beings, especially in the emotional field for the development and fulfillment of one's own personality. </a:t>
            </a:r>
          </a:p>
          <a:p>
            <a:r>
              <a:rPr lang="nl-NL" dirty="0" smtClean="0"/>
              <a:t>Ook positieve plichten staat</a:t>
            </a:r>
            <a:endParaRPr lang="en-US" dirty="0"/>
          </a:p>
        </p:txBody>
      </p:sp>
    </p:spTree>
    <p:extLst>
      <p:ext uri="{BB962C8B-B14F-4D97-AF65-F5344CB8AC3E}">
        <p14:creationId xmlns:p14="http://schemas.microsoft.com/office/powerpoint/2010/main" val="2269325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Zeer brede interpretatie</a:t>
            </a:r>
            <a:endParaRPr lang="en-US" dirty="0"/>
          </a:p>
        </p:txBody>
      </p:sp>
      <p:sp>
        <p:nvSpPr>
          <p:cNvPr id="3" name="Content Placeholder 2"/>
          <p:cNvSpPr>
            <a:spLocks noGrp="1"/>
          </p:cNvSpPr>
          <p:nvPr>
            <p:ph idx="1"/>
          </p:nvPr>
        </p:nvSpPr>
        <p:spPr/>
        <p:txBody>
          <a:bodyPr>
            <a:normAutofit fontScale="70000" lnSpcReduction="20000"/>
          </a:bodyPr>
          <a:lstStyle/>
          <a:p>
            <a:r>
              <a:rPr lang="nl-NL" dirty="0" smtClean="0"/>
              <a:t>Een aantal voorbeelden:</a:t>
            </a:r>
          </a:p>
          <a:p>
            <a:r>
              <a:rPr lang="nl-NL" dirty="0" smtClean="0"/>
              <a:t>Recht op reputatie, eer en goede naam</a:t>
            </a:r>
          </a:p>
          <a:p>
            <a:r>
              <a:rPr lang="nl-NL" dirty="0" smtClean="0"/>
              <a:t>Recht om te trouwen en een gezin te stichten</a:t>
            </a:r>
          </a:p>
          <a:p>
            <a:r>
              <a:rPr lang="nl-NL" dirty="0" smtClean="0"/>
              <a:t>Recht op een eerlijk proces (voor zover gerelateerd aan Artikel 8 EVRM)</a:t>
            </a:r>
          </a:p>
          <a:p>
            <a:r>
              <a:rPr lang="nl-NL" dirty="0" smtClean="0"/>
              <a:t>Recht op privacy van bedrijven</a:t>
            </a:r>
          </a:p>
          <a:p>
            <a:r>
              <a:rPr lang="nl-NL" dirty="0" smtClean="0"/>
              <a:t>Recht op eigendom en werk</a:t>
            </a:r>
          </a:p>
          <a:p>
            <a:r>
              <a:rPr lang="nl-NL" dirty="0" smtClean="0"/>
              <a:t>Recht op onderwijs in eigen taal</a:t>
            </a:r>
          </a:p>
          <a:p>
            <a:r>
              <a:rPr lang="nl-NL" dirty="0" smtClean="0"/>
              <a:t>Recht op een verblijfsvergunning</a:t>
            </a:r>
          </a:p>
          <a:p>
            <a:r>
              <a:rPr lang="nl-NL" dirty="0" smtClean="0"/>
              <a:t>Recht op de bescherming van minderheidsidentiteit</a:t>
            </a:r>
          </a:p>
          <a:p>
            <a:r>
              <a:rPr lang="nl-NL" dirty="0" smtClean="0"/>
              <a:t>Recht op gegevensbescherming</a:t>
            </a:r>
          </a:p>
          <a:p>
            <a:r>
              <a:rPr lang="nl-NL" dirty="0" smtClean="0"/>
              <a:t>Recht op een gezonde leefomgeving</a:t>
            </a:r>
          </a:p>
          <a:p>
            <a:r>
              <a:rPr lang="nl-NL" dirty="0" smtClean="0"/>
              <a:t>Recht op bescherming van lichamelijke integriteit</a:t>
            </a:r>
            <a:endParaRPr lang="en-US" dirty="0"/>
          </a:p>
        </p:txBody>
      </p:sp>
    </p:spTree>
    <p:extLst>
      <p:ext uri="{BB962C8B-B14F-4D97-AF65-F5344CB8AC3E}">
        <p14:creationId xmlns:p14="http://schemas.microsoft.com/office/powerpoint/2010/main" val="2671048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Kernwaarden</a:t>
            </a:r>
            <a:endParaRPr lang="en-US" dirty="0"/>
          </a:p>
        </p:txBody>
      </p:sp>
      <p:sp>
        <p:nvSpPr>
          <p:cNvPr id="3" name="Content Placeholder 2"/>
          <p:cNvSpPr>
            <a:spLocks noGrp="1"/>
          </p:cNvSpPr>
          <p:nvPr>
            <p:ph idx="1"/>
          </p:nvPr>
        </p:nvSpPr>
        <p:spPr/>
        <p:txBody>
          <a:bodyPr/>
          <a:lstStyle/>
          <a:p>
            <a:r>
              <a:rPr lang="nl-NL" dirty="0" smtClean="0"/>
              <a:t>1. Negatieve vrijheid</a:t>
            </a:r>
            <a:br>
              <a:rPr lang="nl-NL" dirty="0" smtClean="0"/>
            </a:br>
            <a:endParaRPr lang="nl-NL" dirty="0" smtClean="0"/>
          </a:p>
          <a:p>
            <a:endParaRPr lang="nl-NL" dirty="0" smtClean="0"/>
          </a:p>
          <a:p>
            <a:r>
              <a:rPr lang="nl-NL" dirty="0" smtClean="0"/>
              <a:t>2. Autonomie/controle</a:t>
            </a:r>
            <a:br>
              <a:rPr lang="nl-NL" dirty="0" smtClean="0"/>
            </a:br>
            <a:endParaRPr lang="nl-NL" dirty="0" smtClean="0"/>
          </a:p>
          <a:p>
            <a:endParaRPr lang="nl-NL" dirty="0" smtClean="0"/>
          </a:p>
          <a:p>
            <a:r>
              <a:rPr lang="nl-NL" dirty="0" smtClean="0"/>
              <a:t>3. Positieve vrijheid</a:t>
            </a:r>
            <a:endParaRPr lang="en-US" dirty="0"/>
          </a:p>
        </p:txBody>
      </p:sp>
    </p:spTree>
    <p:extLst>
      <p:ext uri="{BB962C8B-B14F-4D97-AF65-F5344CB8AC3E}">
        <p14:creationId xmlns:p14="http://schemas.microsoft.com/office/powerpoint/2010/main" val="3824296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Medische zaken</a:t>
            </a:r>
            <a:endParaRPr lang="en-US" dirty="0"/>
          </a:p>
        </p:txBody>
      </p:sp>
      <p:sp>
        <p:nvSpPr>
          <p:cNvPr id="3" name="Content Placeholder 2"/>
          <p:cNvSpPr>
            <a:spLocks noGrp="1"/>
          </p:cNvSpPr>
          <p:nvPr>
            <p:ph idx="1"/>
          </p:nvPr>
        </p:nvSpPr>
        <p:spPr/>
        <p:txBody>
          <a:bodyPr>
            <a:normAutofit fontScale="92500" lnSpcReduction="10000"/>
          </a:bodyPr>
          <a:lstStyle/>
          <a:p>
            <a:r>
              <a:rPr lang="nl-NL" dirty="0" smtClean="0"/>
              <a:t>Uitgangspunten:</a:t>
            </a:r>
          </a:p>
          <a:p>
            <a:pPr lvl="1"/>
            <a:r>
              <a:rPr lang="nl-NL" dirty="0" smtClean="0"/>
              <a:t>Menselijke waardigheid</a:t>
            </a:r>
          </a:p>
          <a:p>
            <a:pPr lvl="1"/>
            <a:r>
              <a:rPr lang="nl-NL" dirty="0" smtClean="0"/>
              <a:t>Autonomie</a:t>
            </a:r>
          </a:p>
          <a:p>
            <a:pPr lvl="1"/>
            <a:r>
              <a:rPr lang="nl-NL" dirty="0" err="1" smtClean="0"/>
              <a:t>Quality</a:t>
            </a:r>
            <a:r>
              <a:rPr lang="nl-NL" dirty="0" smtClean="0"/>
              <a:t> of life</a:t>
            </a:r>
          </a:p>
          <a:p>
            <a:r>
              <a:rPr lang="nl-NL" dirty="0" smtClean="0"/>
              <a:t>Toepassing o.a. op:</a:t>
            </a:r>
          </a:p>
          <a:p>
            <a:pPr lvl="1"/>
            <a:r>
              <a:rPr lang="nl-NL" dirty="0" smtClean="0"/>
              <a:t>Recht op abortus</a:t>
            </a:r>
          </a:p>
          <a:p>
            <a:pPr lvl="1"/>
            <a:r>
              <a:rPr lang="nl-NL" dirty="0" smtClean="0"/>
              <a:t>Gedwongen sterilisatie</a:t>
            </a:r>
          </a:p>
          <a:p>
            <a:pPr lvl="1"/>
            <a:r>
              <a:rPr lang="nl-NL" dirty="0" smtClean="0"/>
              <a:t>Gedwongen vaccinatie</a:t>
            </a:r>
          </a:p>
          <a:p>
            <a:pPr lvl="1"/>
            <a:r>
              <a:rPr lang="nl-NL" dirty="0" smtClean="0"/>
              <a:t>Gedwongen medische behandeling</a:t>
            </a:r>
          </a:p>
          <a:p>
            <a:pPr lvl="1"/>
            <a:r>
              <a:rPr lang="nl-NL" dirty="0" smtClean="0"/>
              <a:t>Gedwongen voeding</a:t>
            </a:r>
          </a:p>
          <a:p>
            <a:pPr marL="457200" lvl="1" indent="0">
              <a:buNone/>
            </a:pPr>
            <a:endParaRPr lang="en-US" dirty="0"/>
          </a:p>
        </p:txBody>
      </p:sp>
    </p:spTree>
    <p:extLst>
      <p:ext uri="{BB962C8B-B14F-4D97-AF65-F5344CB8AC3E}">
        <p14:creationId xmlns:p14="http://schemas.microsoft.com/office/powerpoint/2010/main" val="2888235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Levenseinde</a:t>
            </a:r>
            <a:endParaRPr lang="en-US" dirty="0"/>
          </a:p>
        </p:txBody>
      </p:sp>
      <p:sp>
        <p:nvSpPr>
          <p:cNvPr id="3" name="Content Placeholder 2"/>
          <p:cNvSpPr>
            <a:spLocks noGrp="1"/>
          </p:cNvSpPr>
          <p:nvPr>
            <p:ph idx="1"/>
          </p:nvPr>
        </p:nvSpPr>
        <p:spPr/>
        <p:txBody>
          <a:bodyPr/>
          <a:lstStyle/>
          <a:p>
            <a:r>
              <a:rPr lang="nl-NL" dirty="0" smtClean="0"/>
              <a:t>Recht op een waardig levenseinde</a:t>
            </a:r>
          </a:p>
          <a:p>
            <a:r>
              <a:rPr lang="nl-NL" dirty="0" smtClean="0"/>
              <a:t>Recht op hulp bij zelfdoding</a:t>
            </a:r>
          </a:p>
          <a:p>
            <a:r>
              <a:rPr lang="nl-NL" dirty="0" smtClean="0"/>
              <a:t>Recht om te weten welke voorwaarden er van toepassing zijn</a:t>
            </a:r>
          </a:p>
          <a:p>
            <a:r>
              <a:rPr lang="nl-NL" dirty="0" smtClean="0"/>
              <a:t>Autonomie als leidend principe</a:t>
            </a:r>
          </a:p>
          <a:p>
            <a:r>
              <a:rPr lang="nl-NL" dirty="0" err="1" smtClean="0"/>
              <a:t>Quality</a:t>
            </a:r>
            <a:r>
              <a:rPr lang="nl-NL" dirty="0" smtClean="0"/>
              <a:t> of life als primair subjectief begrip</a:t>
            </a:r>
          </a:p>
          <a:p>
            <a:r>
              <a:rPr lang="nl-NL" dirty="0" smtClean="0"/>
              <a:t>Afgewogen tegen publieke belang</a:t>
            </a:r>
            <a:endParaRPr lang="en-US" dirty="0"/>
          </a:p>
        </p:txBody>
      </p:sp>
    </p:spTree>
    <p:extLst>
      <p:ext uri="{BB962C8B-B14F-4D97-AF65-F5344CB8AC3E}">
        <p14:creationId xmlns:p14="http://schemas.microsoft.com/office/powerpoint/2010/main" val="1900326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SR 294</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nl-NL" dirty="0" smtClean="0"/>
              <a:t>1 Hij </a:t>
            </a:r>
            <a:r>
              <a:rPr lang="nl-NL" dirty="0"/>
              <a:t>die opzettelijk een ander tot zelfdoding aanzet, wordt, indien de zelfdoding volgt, gestraft met een gevangenisstraf van ten hoogste drie jaren of geldboete van de vierde categorie. </a:t>
            </a:r>
          </a:p>
          <a:p>
            <a:pPr marL="0" indent="0">
              <a:buNone/>
            </a:pPr>
            <a:endParaRPr lang="nl-NL" dirty="0" smtClean="0"/>
          </a:p>
          <a:p>
            <a:pPr marL="0" indent="0">
              <a:buNone/>
            </a:pPr>
            <a:r>
              <a:rPr lang="nl-NL" dirty="0" smtClean="0"/>
              <a:t>2 Hij </a:t>
            </a:r>
            <a:r>
              <a:rPr lang="nl-NL" dirty="0"/>
              <a:t>die opzettelijk een ander bij zelfdoding </a:t>
            </a:r>
            <a:r>
              <a:rPr lang="nl-NL" b="1" dirty="0"/>
              <a:t>behulpzaam is of hem de middelen daartoe verschaft, wordt, indien de zelfdoding volgt, gestraft met een gevangenisstraf van ten hoogste drie jaren </a:t>
            </a:r>
            <a:r>
              <a:rPr lang="nl-NL" dirty="0"/>
              <a:t>of geldboete van de vierde categorie. Artikel 293, tweede lid, is van overeenkomstige toepassing.</a:t>
            </a:r>
          </a:p>
        </p:txBody>
      </p:sp>
    </p:spTree>
    <p:extLst>
      <p:ext uri="{BB962C8B-B14F-4D97-AF65-F5344CB8AC3E}">
        <p14:creationId xmlns:p14="http://schemas.microsoft.com/office/powerpoint/2010/main" val="2114657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SR 293</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nl-NL" dirty="0" smtClean="0"/>
              <a:t>1. Hij </a:t>
            </a:r>
            <a:r>
              <a:rPr lang="nl-NL" dirty="0"/>
              <a:t>die opzettelijk het leven van een ander op diens uitdrukkelijk en ernstig verlangen beëindigt, wordt gestraft met een gevangenisstraf van ten hoogste twaalf jaren of geldboete van de vijfde categorie. </a:t>
            </a:r>
          </a:p>
          <a:p>
            <a:pPr marL="0" indent="0">
              <a:buNone/>
            </a:pPr>
            <a:r>
              <a:rPr lang="nl-NL" dirty="0" smtClean="0"/>
              <a:t>2. Het </a:t>
            </a:r>
            <a:r>
              <a:rPr lang="nl-NL" dirty="0"/>
              <a:t>in het eerste lid bedoelde feit is </a:t>
            </a:r>
            <a:r>
              <a:rPr lang="nl-NL" b="1" dirty="0"/>
              <a:t>niet strafbaar, indien het is begaan door een arts die daarbij voldoet aan de zorgvuldigheidseisen, bedoeld in artikel 2 van de Wet toetsing levensbeëindiging </a:t>
            </a:r>
            <a:r>
              <a:rPr lang="nl-NL" dirty="0"/>
              <a:t>op verzoek en hulp bij zelfdoding en hiervan mededeling doet aan de gemeentelijke lijkschouwer overeenkomstig artikel 7, tweede lid, van de Wet op de lijkbezorging. </a:t>
            </a:r>
          </a:p>
          <a:p>
            <a:endParaRPr lang="en-US" dirty="0"/>
          </a:p>
        </p:txBody>
      </p:sp>
    </p:spTree>
    <p:extLst>
      <p:ext uri="{BB962C8B-B14F-4D97-AF65-F5344CB8AC3E}">
        <p14:creationId xmlns:p14="http://schemas.microsoft.com/office/powerpoint/2010/main" val="2770006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nl-NL" sz="2400" b="1" dirty="0"/>
              <a:t>Wet toetsing levensbeëindiging op verzoek en hulp bij </a:t>
            </a:r>
            <a:r>
              <a:rPr lang="nl-NL" sz="2400" b="1" dirty="0" smtClean="0"/>
              <a:t>zelfdoding Artikel </a:t>
            </a:r>
            <a:r>
              <a:rPr lang="nl-NL" sz="2400" b="1" dirty="0"/>
              <a:t>2</a:t>
            </a:r>
            <a:r>
              <a:rPr lang="nl-NL" sz="3000" b="1" dirty="0"/>
              <a:t/>
            </a:r>
            <a:br>
              <a:rPr lang="nl-NL" sz="3000" b="1" dirty="0"/>
            </a:br>
            <a:endParaRPr lang="en-US" sz="3000" dirty="0"/>
          </a:p>
        </p:txBody>
      </p:sp>
      <p:sp>
        <p:nvSpPr>
          <p:cNvPr id="3" name="Content Placeholder 2"/>
          <p:cNvSpPr>
            <a:spLocks noGrp="1"/>
          </p:cNvSpPr>
          <p:nvPr>
            <p:ph idx="1"/>
          </p:nvPr>
        </p:nvSpPr>
        <p:spPr>
          <a:xfrm>
            <a:off x="0" y="908720"/>
            <a:ext cx="9252520" cy="6048672"/>
          </a:xfrm>
        </p:spPr>
        <p:txBody>
          <a:bodyPr>
            <a:normAutofit fontScale="70000" lnSpcReduction="20000"/>
          </a:bodyPr>
          <a:lstStyle/>
          <a:p>
            <a:pPr marL="0" indent="0">
              <a:buNone/>
            </a:pPr>
            <a:r>
              <a:rPr lang="nl-NL" dirty="0" smtClean="0"/>
              <a:t>1.De </a:t>
            </a:r>
            <a:r>
              <a:rPr lang="nl-NL" dirty="0"/>
              <a:t>zorgvuldigheidseisen, bedoeld in artikel 293, tweede lid, Wetboek van Strafrecht, houden in dat de arts:</a:t>
            </a:r>
          </a:p>
          <a:p>
            <a:pPr lvl="1"/>
            <a:r>
              <a:rPr lang="nl-NL" dirty="0"/>
              <a:t>a. de overtuiging heeft gekregen dat er sprake was van een vrijwillig en weloverwogen verzoek van de patiënt,</a:t>
            </a:r>
          </a:p>
          <a:p>
            <a:pPr lvl="1"/>
            <a:r>
              <a:rPr lang="nl-NL" dirty="0"/>
              <a:t>b. de overtuiging heeft gekregen dat er sprake was van uitzichtloos en ondraaglijk lijden van de patiënt,</a:t>
            </a:r>
          </a:p>
          <a:p>
            <a:pPr lvl="1"/>
            <a:r>
              <a:rPr lang="nl-NL" dirty="0"/>
              <a:t>c. de patiënt heeft voorgelicht over de situatie waarin deze zich bevond en over diens vooruitzichten,</a:t>
            </a:r>
          </a:p>
          <a:p>
            <a:pPr lvl="1"/>
            <a:r>
              <a:rPr lang="nl-NL" dirty="0"/>
              <a:t>d. met de patiënt tot de overtuiging is gekomen dat er voor de situatie waarin deze zich bevond geen redelijke andere oplossing was,</a:t>
            </a:r>
          </a:p>
          <a:p>
            <a:pPr lvl="1"/>
            <a:r>
              <a:rPr lang="nl-NL" dirty="0"/>
              <a:t>e. ten minste één andere, onafhankelijke arts heeft geraadpleegd, die de patiënt heeft gezien en schriftelijk zijn oordeel heeft gegeven over de zorgvuldigheidseisen, bedoeld in de onderdelen a tot en met d, en</a:t>
            </a:r>
          </a:p>
          <a:p>
            <a:pPr lvl="1"/>
            <a:r>
              <a:rPr lang="nl-NL" b="1" dirty="0"/>
              <a:t>f. de levensbeëindiging of hulp bij zelfdoding medisch zorgvuldig heeft uitgevoerd.</a:t>
            </a:r>
          </a:p>
          <a:p>
            <a:pPr marL="0" indent="0">
              <a:buNone/>
            </a:pPr>
            <a:r>
              <a:rPr lang="nl-NL" dirty="0"/>
              <a:t>2.Indien de patiënt van zestien jaren of ouder niet langer in staat is zijn wil te uiten, maar voordat hij in die staat geraakte tot een redelijke waardering van zijn belangen </a:t>
            </a:r>
            <a:r>
              <a:rPr lang="nl-NL" dirty="0" err="1"/>
              <a:t>terzake</a:t>
            </a:r>
            <a:r>
              <a:rPr lang="nl-NL" dirty="0"/>
              <a:t> in staat werd geacht, en een schriftelijke verklaring, inhoudende een verzoek om levensbeëindiging, heeft afgelegd, dan kan de arts aan dit verzoek gevolg geven. De zorgvuldigheidseisen, bedoeld in het eerste lid, zijn van overeenkomstige toepassing</a:t>
            </a:r>
            <a:r>
              <a:rPr lang="nl-NL" dirty="0" smtClean="0"/>
              <a:t>.</a:t>
            </a:r>
            <a:endParaRPr lang="nl-NL" dirty="0"/>
          </a:p>
        </p:txBody>
      </p:sp>
    </p:spTree>
    <p:extLst>
      <p:ext uri="{BB962C8B-B14F-4D97-AF65-F5344CB8AC3E}">
        <p14:creationId xmlns:p14="http://schemas.microsoft.com/office/powerpoint/2010/main" val="1354355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SR 40</a:t>
            </a:r>
            <a:endParaRPr lang="en-US" dirty="0"/>
          </a:p>
        </p:txBody>
      </p:sp>
      <p:sp>
        <p:nvSpPr>
          <p:cNvPr id="3" name="Content Placeholder 2"/>
          <p:cNvSpPr>
            <a:spLocks noGrp="1"/>
          </p:cNvSpPr>
          <p:nvPr>
            <p:ph idx="1"/>
          </p:nvPr>
        </p:nvSpPr>
        <p:spPr/>
        <p:txBody>
          <a:bodyPr/>
          <a:lstStyle/>
          <a:p>
            <a:pPr marL="0" indent="0">
              <a:buNone/>
            </a:pPr>
            <a:endParaRPr lang="nl-NL" dirty="0" smtClean="0"/>
          </a:p>
          <a:p>
            <a:pPr marL="0" indent="0">
              <a:buNone/>
            </a:pPr>
            <a:r>
              <a:rPr lang="nl-NL" dirty="0" smtClean="0"/>
              <a:t>Niet </a:t>
            </a:r>
            <a:r>
              <a:rPr lang="nl-NL" dirty="0"/>
              <a:t>strafbaar is hij die een feit begaat waartoe hij door overmacht is gedrongen. </a:t>
            </a:r>
          </a:p>
          <a:p>
            <a:endParaRPr lang="en-US" dirty="0"/>
          </a:p>
        </p:txBody>
      </p:sp>
    </p:spTree>
    <p:extLst>
      <p:ext uri="{BB962C8B-B14F-4D97-AF65-F5344CB8AC3E}">
        <p14:creationId xmlns:p14="http://schemas.microsoft.com/office/powerpoint/2010/main" val="2598394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Gegevensbescherming</a:t>
            </a:r>
            <a:endParaRPr lang="en-US" dirty="0"/>
          </a:p>
        </p:txBody>
      </p:sp>
    </p:spTree>
    <p:extLst>
      <p:ext uri="{BB962C8B-B14F-4D97-AF65-F5344CB8AC3E}">
        <p14:creationId xmlns:p14="http://schemas.microsoft.com/office/powerpoint/2010/main" val="1252314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Overzicht</a:t>
            </a:r>
            <a:endParaRPr lang="en-US" dirty="0"/>
          </a:p>
        </p:txBody>
      </p:sp>
      <p:sp>
        <p:nvSpPr>
          <p:cNvPr id="3" name="Content Placeholder 2"/>
          <p:cNvSpPr>
            <a:spLocks noGrp="1"/>
          </p:cNvSpPr>
          <p:nvPr>
            <p:ph idx="1"/>
          </p:nvPr>
        </p:nvSpPr>
        <p:spPr/>
        <p:txBody>
          <a:bodyPr/>
          <a:lstStyle/>
          <a:p>
            <a:r>
              <a:rPr lang="nl-NL" dirty="0" smtClean="0"/>
              <a:t>1. Privacy en gegevensbescherming</a:t>
            </a:r>
            <a:br>
              <a:rPr lang="nl-NL" dirty="0" smtClean="0"/>
            </a:br>
            <a:endParaRPr lang="nl-NL" dirty="0" smtClean="0"/>
          </a:p>
          <a:p>
            <a:r>
              <a:rPr lang="nl-NL" dirty="0" smtClean="0"/>
              <a:t>2. Privacy</a:t>
            </a:r>
            <a:br>
              <a:rPr lang="nl-NL" dirty="0" smtClean="0"/>
            </a:br>
            <a:endParaRPr lang="nl-NL" dirty="0" smtClean="0"/>
          </a:p>
          <a:p>
            <a:r>
              <a:rPr lang="nl-NL" dirty="0" smtClean="0"/>
              <a:t>3. Gegevensbescherming</a:t>
            </a:r>
            <a:br>
              <a:rPr lang="nl-NL" dirty="0" smtClean="0"/>
            </a:br>
            <a:endParaRPr lang="nl-NL" dirty="0" smtClean="0"/>
          </a:p>
          <a:p>
            <a:r>
              <a:rPr lang="nl-NL" dirty="0" smtClean="0"/>
              <a:t>4. Vragen/discussie</a:t>
            </a:r>
            <a:r>
              <a:rPr lang="nl-NL" dirty="0"/>
              <a:t/>
            </a:r>
            <a:br>
              <a:rPr lang="nl-NL" dirty="0"/>
            </a:br>
            <a:endParaRPr lang="nl-NL" dirty="0" smtClean="0"/>
          </a:p>
          <a:p>
            <a:endParaRPr lang="en-US" dirty="0"/>
          </a:p>
        </p:txBody>
      </p:sp>
    </p:spTree>
    <p:extLst>
      <p:ext uri="{BB962C8B-B14F-4D97-AF65-F5344CB8AC3E}">
        <p14:creationId xmlns:p14="http://schemas.microsoft.com/office/powerpoint/2010/main" val="1810914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Uitgangspunten</a:t>
            </a:r>
            <a:endParaRPr lang="en-US" dirty="0"/>
          </a:p>
        </p:txBody>
      </p:sp>
      <p:sp>
        <p:nvSpPr>
          <p:cNvPr id="3" name="Content Placeholder 2"/>
          <p:cNvSpPr>
            <a:spLocks noGrp="1"/>
          </p:cNvSpPr>
          <p:nvPr>
            <p:ph idx="1"/>
          </p:nvPr>
        </p:nvSpPr>
        <p:spPr>
          <a:xfrm>
            <a:off x="107504" y="1412776"/>
            <a:ext cx="8579296" cy="5112568"/>
          </a:xfrm>
        </p:spPr>
        <p:txBody>
          <a:bodyPr>
            <a:normAutofit fontScale="85000" lnSpcReduction="10000"/>
          </a:bodyPr>
          <a:lstStyle/>
          <a:p>
            <a:r>
              <a:rPr lang="nl-NL" dirty="0" smtClean="0"/>
              <a:t>Van toepassing als persoonsgegevens worden verwerkt door een </a:t>
            </a:r>
            <a:r>
              <a:rPr lang="nl-NL" dirty="0" smtClean="0"/>
              <a:t>verantwoordelijke</a:t>
            </a:r>
            <a:r>
              <a:rPr lang="nl-NL" dirty="0" smtClean="0"/>
              <a:t>:</a:t>
            </a:r>
          </a:p>
          <a:p>
            <a:r>
              <a:rPr lang="nl-NL" dirty="0"/>
              <a:t>persoonsgegeven: elk gegeven betreffende een geïdentificeerde of identificeerbare natuurlijke persoon</a:t>
            </a:r>
            <a:r>
              <a:rPr lang="nl-NL" dirty="0" smtClean="0"/>
              <a:t>;</a:t>
            </a:r>
          </a:p>
          <a:p>
            <a:r>
              <a:rPr lang="nl-NL" dirty="0"/>
              <a:t>verwerking van persoonsgegevens: elke handeling of elk geheel van handelingen met betrekking tot persoonsgegevens, waaronder in ieder geval het verzamelen, vastleggen, ordenen, bewaren, bijwerken, wijzigen, opvragen, raadplegen, gebruiken, verstrekken door middel van doorzending, verspreiding of enige andere vorm van terbeschikkingstelling, samenbrengen, met elkaar in verband brengen, alsmede het afschermen, uitwissen of vernietigen van gegevens</a:t>
            </a:r>
            <a:r>
              <a:rPr lang="nl-NL" dirty="0" smtClean="0"/>
              <a:t>;</a:t>
            </a:r>
          </a:p>
        </p:txBody>
      </p:sp>
    </p:spTree>
    <p:extLst>
      <p:ext uri="{BB962C8B-B14F-4D97-AF65-F5344CB8AC3E}">
        <p14:creationId xmlns:p14="http://schemas.microsoft.com/office/powerpoint/2010/main" val="401530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Uitgangspunten</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verantwoordelijke</a:t>
            </a:r>
            <a:r>
              <a:rPr lang="en-US" dirty="0"/>
              <a:t>: de </a:t>
            </a:r>
            <a:r>
              <a:rPr lang="en-US" dirty="0" err="1"/>
              <a:t>natuurlijke</a:t>
            </a:r>
            <a:r>
              <a:rPr lang="en-US" dirty="0"/>
              <a:t> </a:t>
            </a:r>
            <a:r>
              <a:rPr lang="en-US" dirty="0" err="1"/>
              <a:t>persoon</a:t>
            </a:r>
            <a:r>
              <a:rPr lang="en-US" dirty="0"/>
              <a:t>, </a:t>
            </a:r>
            <a:r>
              <a:rPr lang="en-US" dirty="0" err="1"/>
              <a:t>rechtspersoon</a:t>
            </a:r>
            <a:r>
              <a:rPr lang="en-US" dirty="0"/>
              <a:t> of </a:t>
            </a:r>
            <a:r>
              <a:rPr lang="en-US" dirty="0" err="1"/>
              <a:t>ieder</a:t>
            </a:r>
            <a:r>
              <a:rPr lang="en-US" dirty="0"/>
              <a:t> </a:t>
            </a:r>
            <a:r>
              <a:rPr lang="en-US" dirty="0" err="1"/>
              <a:t>ander</a:t>
            </a:r>
            <a:r>
              <a:rPr lang="en-US" dirty="0"/>
              <a:t> die of het </a:t>
            </a:r>
            <a:r>
              <a:rPr lang="en-US" dirty="0" err="1"/>
              <a:t>bestuursorgaan</a:t>
            </a:r>
            <a:r>
              <a:rPr lang="en-US" dirty="0"/>
              <a:t> </a:t>
            </a:r>
            <a:r>
              <a:rPr lang="en-US" dirty="0" err="1"/>
              <a:t>dat</a:t>
            </a:r>
            <a:r>
              <a:rPr lang="en-US" dirty="0"/>
              <a:t>, </a:t>
            </a:r>
            <a:r>
              <a:rPr lang="en-US" dirty="0" err="1"/>
              <a:t>alleen</a:t>
            </a:r>
            <a:r>
              <a:rPr lang="en-US" dirty="0"/>
              <a:t> of </a:t>
            </a:r>
            <a:r>
              <a:rPr lang="en-US" dirty="0" err="1"/>
              <a:t>te</a:t>
            </a:r>
            <a:r>
              <a:rPr lang="en-US" dirty="0"/>
              <a:t> </a:t>
            </a:r>
            <a:r>
              <a:rPr lang="en-US" dirty="0" err="1"/>
              <a:t>zamen</a:t>
            </a:r>
            <a:r>
              <a:rPr lang="en-US" dirty="0"/>
              <a:t> met </a:t>
            </a:r>
            <a:r>
              <a:rPr lang="en-US" dirty="0" err="1"/>
              <a:t>anderen</a:t>
            </a:r>
            <a:r>
              <a:rPr lang="en-US" dirty="0"/>
              <a:t>, het </a:t>
            </a:r>
            <a:r>
              <a:rPr lang="en-US" dirty="0" err="1"/>
              <a:t>doel</a:t>
            </a:r>
            <a:r>
              <a:rPr lang="en-US" dirty="0"/>
              <a:t> van en de </a:t>
            </a:r>
            <a:r>
              <a:rPr lang="en-US" dirty="0" err="1"/>
              <a:t>middelen</a:t>
            </a:r>
            <a:r>
              <a:rPr lang="en-US" dirty="0"/>
              <a:t> </a:t>
            </a:r>
            <a:r>
              <a:rPr lang="en-US" dirty="0" err="1"/>
              <a:t>voor</a:t>
            </a:r>
            <a:r>
              <a:rPr lang="en-US" dirty="0"/>
              <a:t> de </a:t>
            </a:r>
            <a:r>
              <a:rPr lang="en-US" dirty="0" err="1"/>
              <a:t>verwerking</a:t>
            </a:r>
            <a:r>
              <a:rPr lang="en-US" dirty="0"/>
              <a:t> van </a:t>
            </a:r>
            <a:r>
              <a:rPr lang="en-US" dirty="0" err="1"/>
              <a:t>persoonsgegevens</a:t>
            </a:r>
            <a:r>
              <a:rPr lang="en-US" dirty="0"/>
              <a:t> </a:t>
            </a:r>
            <a:r>
              <a:rPr lang="en-US" dirty="0" err="1"/>
              <a:t>vaststelt</a:t>
            </a:r>
            <a:r>
              <a:rPr lang="en-US" dirty="0"/>
              <a:t>;</a:t>
            </a:r>
          </a:p>
          <a:p>
            <a:r>
              <a:rPr lang="en-US" dirty="0" err="1" smtClean="0"/>
              <a:t>bewerker</a:t>
            </a:r>
            <a:r>
              <a:rPr lang="en-US" dirty="0"/>
              <a:t>: </a:t>
            </a:r>
            <a:r>
              <a:rPr lang="en-US" dirty="0" err="1"/>
              <a:t>degene</a:t>
            </a:r>
            <a:r>
              <a:rPr lang="en-US" dirty="0"/>
              <a:t> die ten </a:t>
            </a:r>
            <a:r>
              <a:rPr lang="en-US" dirty="0" err="1"/>
              <a:t>behoeve</a:t>
            </a:r>
            <a:r>
              <a:rPr lang="en-US" dirty="0"/>
              <a:t> van de </a:t>
            </a:r>
            <a:r>
              <a:rPr lang="en-US" dirty="0" err="1"/>
              <a:t>verantwoordelijke</a:t>
            </a:r>
            <a:r>
              <a:rPr lang="en-US" dirty="0"/>
              <a:t> </a:t>
            </a:r>
            <a:r>
              <a:rPr lang="en-US" dirty="0" err="1"/>
              <a:t>persoonsgegevens</a:t>
            </a:r>
            <a:r>
              <a:rPr lang="en-US" dirty="0"/>
              <a:t> </a:t>
            </a:r>
            <a:r>
              <a:rPr lang="en-US" dirty="0" err="1"/>
              <a:t>verwerkt</a:t>
            </a:r>
            <a:r>
              <a:rPr lang="en-US" dirty="0"/>
              <a:t>, </a:t>
            </a:r>
            <a:r>
              <a:rPr lang="en-US" dirty="0" err="1"/>
              <a:t>zonder</a:t>
            </a:r>
            <a:r>
              <a:rPr lang="en-US" dirty="0"/>
              <a:t> </a:t>
            </a:r>
            <a:r>
              <a:rPr lang="en-US" dirty="0" err="1"/>
              <a:t>aan</a:t>
            </a:r>
            <a:r>
              <a:rPr lang="en-US" dirty="0"/>
              <a:t> </a:t>
            </a:r>
            <a:r>
              <a:rPr lang="en-US" dirty="0" err="1"/>
              <a:t>zijn</a:t>
            </a:r>
            <a:r>
              <a:rPr lang="en-US" dirty="0"/>
              <a:t> </a:t>
            </a:r>
            <a:r>
              <a:rPr lang="en-US" dirty="0" err="1"/>
              <a:t>rechtstreeks</a:t>
            </a:r>
            <a:r>
              <a:rPr lang="en-US" dirty="0"/>
              <a:t> </a:t>
            </a:r>
            <a:r>
              <a:rPr lang="en-US" dirty="0" err="1"/>
              <a:t>gezag</a:t>
            </a:r>
            <a:r>
              <a:rPr lang="en-US" dirty="0"/>
              <a:t> </a:t>
            </a:r>
            <a:r>
              <a:rPr lang="en-US" dirty="0" err="1"/>
              <a:t>te</a:t>
            </a:r>
            <a:r>
              <a:rPr lang="en-US" dirty="0"/>
              <a:t> </a:t>
            </a:r>
            <a:r>
              <a:rPr lang="en-US" dirty="0" err="1"/>
              <a:t>zijn</a:t>
            </a:r>
            <a:r>
              <a:rPr lang="en-US" dirty="0"/>
              <a:t> </a:t>
            </a:r>
            <a:r>
              <a:rPr lang="en-US" dirty="0" err="1"/>
              <a:t>onderworpen</a:t>
            </a:r>
            <a:r>
              <a:rPr lang="en-US" dirty="0"/>
              <a:t>;</a:t>
            </a:r>
          </a:p>
          <a:p>
            <a:r>
              <a:rPr lang="en-US" dirty="0" err="1" smtClean="0"/>
              <a:t>betrokkene</a:t>
            </a:r>
            <a:r>
              <a:rPr lang="en-US" dirty="0"/>
              <a:t>: </a:t>
            </a:r>
            <a:r>
              <a:rPr lang="en-US" dirty="0" err="1"/>
              <a:t>degene</a:t>
            </a:r>
            <a:r>
              <a:rPr lang="en-US" dirty="0"/>
              <a:t> op </a:t>
            </a:r>
            <a:r>
              <a:rPr lang="en-US" dirty="0" err="1"/>
              <a:t>wie</a:t>
            </a:r>
            <a:r>
              <a:rPr lang="en-US" dirty="0"/>
              <a:t> </a:t>
            </a:r>
            <a:r>
              <a:rPr lang="en-US" dirty="0" err="1"/>
              <a:t>een</a:t>
            </a:r>
            <a:r>
              <a:rPr lang="en-US" dirty="0"/>
              <a:t> </a:t>
            </a:r>
            <a:r>
              <a:rPr lang="en-US" dirty="0" err="1"/>
              <a:t>persoonsgegeven</a:t>
            </a:r>
            <a:r>
              <a:rPr lang="en-US" dirty="0"/>
              <a:t> </a:t>
            </a:r>
            <a:r>
              <a:rPr lang="en-US" dirty="0" err="1"/>
              <a:t>betrekking</a:t>
            </a:r>
            <a:r>
              <a:rPr lang="en-US" dirty="0"/>
              <a:t> </a:t>
            </a:r>
            <a:r>
              <a:rPr lang="en-US" dirty="0" err="1"/>
              <a:t>heeft</a:t>
            </a:r>
            <a:r>
              <a:rPr lang="en-US" dirty="0" smtClean="0"/>
              <a:t>;</a:t>
            </a:r>
            <a:endParaRPr lang="en-US" dirty="0"/>
          </a:p>
        </p:txBody>
      </p:sp>
    </p:spTree>
    <p:extLst>
      <p:ext uri="{BB962C8B-B14F-4D97-AF65-F5344CB8AC3E}">
        <p14:creationId xmlns:p14="http://schemas.microsoft.com/office/powerpoint/2010/main" val="1150815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BW Boek 7 titel 7 (opdracht) afdeling 5 </a:t>
            </a:r>
            <a:r>
              <a:rPr lang="nl-NL" dirty="0" smtClean="0"/>
              <a:t>(WGBO) </a:t>
            </a:r>
            <a:r>
              <a:rPr lang="nl-NL" dirty="0"/>
              <a:t>Artikel </a:t>
            </a:r>
            <a:r>
              <a:rPr lang="nl-NL" dirty="0" smtClean="0"/>
              <a:t>454</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smtClean="0"/>
              <a:t>1</a:t>
            </a:r>
            <a:r>
              <a:rPr lang="nl-NL" dirty="0"/>
              <a:t>. </a:t>
            </a:r>
            <a:r>
              <a:rPr lang="nl-NL" b="1" dirty="0"/>
              <a:t>De hulpverlener richt een dossier in met betrekking tot de behandeling van de patiënt. </a:t>
            </a:r>
            <a:r>
              <a:rPr lang="nl-NL" dirty="0"/>
              <a:t>Hij houdt in het dossier aantekening van de gegevens omtrent de gezondheid van de patiënt en de te diens aanzien uitgevoerde verrichtingen en neemt andere stukken, bevattende zodanige gegevens, daarin op, een en ander voor zover dit voor een goede hulpverlening aan hem noodzakelijk is.</a:t>
            </a:r>
          </a:p>
          <a:p>
            <a:pPr marL="0" indent="0">
              <a:buNone/>
            </a:pPr>
            <a:r>
              <a:rPr lang="nl-NL" dirty="0"/>
              <a:t>2. De hulpverlener voegt desgevraagd een door de patiënt afgegeven verklaring met betrekking tot de in het dossier opgenomen stukken aan het dossier toe.</a:t>
            </a:r>
          </a:p>
          <a:p>
            <a:pPr marL="0" indent="0">
              <a:buNone/>
            </a:pPr>
            <a:r>
              <a:rPr lang="nl-NL" dirty="0"/>
              <a:t>3. Onverminderd het bepaalde in artikel 455, bewaart de hulpverlener de bescheiden, bedoeld in de vorige leden, gedurende vijftien jaren, te rekenen vanaf het tijdstip waarop zij zijn vervaardigd, of zoveel langer als redelijkerwijs uit de zorg van een goed hulpverlener voortvloeit.</a:t>
            </a:r>
          </a:p>
          <a:p>
            <a:endParaRPr lang="nl-NL" dirty="0"/>
          </a:p>
        </p:txBody>
      </p:sp>
    </p:spTree>
    <p:extLst>
      <p:ext uri="{BB962C8B-B14F-4D97-AF65-F5344CB8AC3E}">
        <p14:creationId xmlns:p14="http://schemas.microsoft.com/office/powerpoint/2010/main" val="33884782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EPD &amp; LSP</a:t>
            </a:r>
            <a:endParaRPr lang="nl-NL" dirty="0"/>
          </a:p>
        </p:txBody>
      </p:sp>
      <p:sp>
        <p:nvSpPr>
          <p:cNvPr id="3" name="Tijdelijke aanduiding voor inhoud 2"/>
          <p:cNvSpPr>
            <a:spLocks noGrp="1"/>
          </p:cNvSpPr>
          <p:nvPr>
            <p:ph idx="1"/>
          </p:nvPr>
        </p:nvSpPr>
        <p:spPr/>
        <p:txBody>
          <a:bodyPr/>
          <a:lstStyle/>
          <a:p>
            <a:r>
              <a:rPr lang="nl-NL" dirty="0" smtClean="0"/>
              <a:t>Hoe staat het hier met de verantwoordelijkheid over de beveiliging en correctheid van het dossier?</a:t>
            </a:r>
          </a:p>
          <a:p>
            <a:r>
              <a:rPr lang="nl-NL" dirty="0"/>
              <a:t>Zie ook: KNMG-advies ‘Overdracht patiëntendossier bij verandering van huisarts, </a:t>
            </a:r>
            <a:r>
              <a:rPr lang="nl-NL" dirty="0" smtClean="0"/>
              <a:t>een actualisering</a:t>
            </a:r>
            <a:r>
              <a:rPr lang="nl-NL" dirty="0"/>
              <a:t>’. KNMG, Utrecht juni 2007</a:t>
            </a:r>
          </a:p>
          <a:p>
            <a:endParaRPr lang="nl-NL" dirty="0"/>
          </a:p>
        </p:txBody>
      </p:sp>
    </p:spTree>
    <p:extLst>
      <p:ext uri="{BB962C8B-B14F-4D97-AF65-F5344CB8AC3E}">
        <p14:creationId xmlns:p14="http://schemas.microsoft.com/office/powerpoint/2010/main" val="3959926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Legitimiteit</a:t>
            </a:r>
            <a:endParaRPr lang="en-US" dirty="0"/>
          </a:p>
        </p:txBody>
      </p:sp>
      <p:sp>
        <p:nvSpPr>
          <p:cNvPr id="3" name="Content Placeholder 2"/>
          <p:cNvSpPr>
            <a:spLocks noGrp="1"/>
          </p:cNvSpPr>
          <p:nvPr>
            <p:ph idx="1"/>
          </p:nvPr>
        </p:nvSpPr>
        <p:spPr>
          <a:xfrm>
            <a:off x="457200" y="1412776"/>
            <a:ext cx="8229600" cy="5112568"/>
          </a:xfrm>
        </p:spPr>
        <p:txBody>
          <a:bodyPr>
            <a:normAutofit/>
          </a:bodyPr>
          <a:lstStyle/>
          <a:p>
            <a:pPr marL="0" indent="0">
              <a:buNone/>
            </a:pPr>
            <a:r>
              <a:rPr lang="en-US" b="1" dirty="0" err="1"/>
              <a:t>Artikel</a:t>
            </a:r>
            <a:r>
              <a:rPr lang="en-US" b="1" dirty="0"/>
              <a:t> </a:t>
            </a:r>
            <a:r>
              <a:rPr lang="en-US" b="1" dirty="0" smtClean="0"/>
              <a:t>6</a:t>
            </a:r>
            <a:r>
              <a:rPr lang="en-US" dirty="0" smtClean="0"/>
              <a:t> </a:t>
            </a:r>
            <a:r>
              <a:rPr lang="en-US" dirty="0" err="1" smtClean="0"/>
              <a:t>Persoonsgegevens</a:t>
            </a:r>
            <a:r>
              <a:rPr lang="en-US" dirty="0" smtClean="0"/>
              <a:t> </a:t>
            </a:r>
            <a:r>
              <a:rPr lang="en-US" dirty="0" err="1"/>
              <a:t>worden</a:t>
            </a:r>
            <a:r>
              <a:rPr lang="en-US" dirty="0"/>
              <a:t> in </a:t>
            </a:r>
            <a:r>
              <a:rPr lang="en-US" dirty="0" err="1"/>
              <a:t>overeenstemming</a:t>
            </a:r>
            <a:r>
              <a:rPr lang="en-US" dirty="0"/>
              <a:t> met de wet en op </a:t>
            </a:r>
            <a:r>
              <a:rPr lang="en-US" dirty="0" err="1"/>
              <a:t>behoorlijke</a:t>
            </a:r>
            <a:r>
              <a:rPr lang="en-US" dirty="0"/>
              <a:t> en </a:t>
            </a:r>
            <a:r>
              <a:rPr lang="en-US" dirty="0" err="1"/>
              <a:t>zorgvuldige</a:t>
            </a:r>
            <a:r>
              <a:rPr lang="en-US" dirty="0"/>
              <a:t> </a:t>
            </a:r>
            <a:r>
              <a:rPr lang="en-US" dirty="0" err="1"/>
              <a:t>wijze</a:t>
            </a:r>
            <a:r>
              <a:rPr lang="en-US" dirty="0"/>
              <a:t> </a:t>
            </a:r>
            <a:r>
              <a:rPr lang="en-US" dirty="0" err="1"/>
              <a:t>verwerkt</a:t>
            </a:r>
            <a:r>
              <a:rPr lang="en-US" dirty="0"/>
              <a:t>.</a:t>
            </a:r>
          </a:p>
          <a:p>
            <a:pPr marL="0" indent="0">
              <a:buNone/>
            </a:pPr>
            <a:endParaRPr lang="en-US" b="1" dirty="0" smtClean="0"/>
          </a:p>
          <a:p>
            <a:pPr marL="0" indent="0">
              <a:buNone/>
            </a:pPr>
            <a:r>
              <a:rPr lang="en-US" b="1" dirty="0" err="1" smtClean="0"/>
              <a:t>Artikel</a:t>
            </a:r>
            <a:r>
              <a:rPr lang="en-US" b="1" dirty="0" smtClean="0"/>
              <a:t> 7</a:t>
            </a:r>
            <a:r>
              <a:rPr lang="en-US" dirty="0" smtClean="0"/>
              <a:t> </a:t>
            </a:r>
            <a:r>
              <a:rPr lang="en-US" dirty="0" err="1" smtClean="0"/>
              <a:t>Persoonsgegevens</a:t>
            </a:r>
            <a:r>
              <a:rPr lang="en-US" dirty="0" smtClean="0"/>
              <a:t> </a:t>
            </a:r>
            <a:r>
              <a:rPr lang="en-US" dirty="0" err="1"/>
              <a:t>worden</a:t>
            </a:r>
            <a:r>
              <a:rPr lang="en-US" dirty="0"/>
              <a:t> </a:t>
            </a:r>
            <a:r>
              <a:rPr lang="en-US" dirty="0" err="1"/>
              <a:t>voor</a:t>
            </a:r>
            <a:r>
              <a:rPr lang="en-US" dirty="0"/>
              <a:t> </a:t>
            </a:r>
            <a:r>
              <a:rPr lang="en-US" dirty="0" err="1"/>
              <a:t>welbepaalde</a:t>
            </a:r>
            <a:r>
              <a:rPr lang="en-US" dirty="0"/>
              <a:t>, </a:t>
            </a:r>
            <a:r>
              <a:rPr lang="en-US" dirty="0" err="1"/>
              <a:t>uitdrukkelijk</a:t>
            </a:r>
            <a:r>
              <a:rPr lang="en-US" dirty="0"/>
              <a:t> </a:t>
            </a:r>
            <a:r>
              <a:rPr lang="en-US" dirty="0" err="1"/>
              <a:t>omschreven</a:t>
            </a:r>
            <a:r>
              <a:rPr lang="en-US" dirty="0"/>
              <a:t> en </a:t>
            </a:r>
            <a:r>
              <a:rPr lang="en-US" dirty="0" err="1"/>
              <a:t>gerechtvaardigde</a:t>
            </a:r>
            <a:r>
              <a:rPr lang="en-US" dirty="0"/>
              <a:t> </a:t>
            </a:r>
            <a:r>
              <a:rPr lang="en-US" dirty="0" err="1"/>
              <a:t>doeleinden</a:t>
            </a:r>
            <a:r>
              <a:rPr lang="en-US" dirty="0"/>
              <a:t> </a:t>
            </a:r>
            <a:r>
              <a:rPr lang="en-US" dirty="0" err="1"/>
              <a:t>verzameld</a:t>
            </a:r>
            <a:r>
              <a:rPr lang="en-US" dirty="0" smtClean="0"/>
              <a:t>.</a:t>
            </a:r>
          </a:p>
          <a:p>
            <a:pPr marL="0" indent="0">
              <a:buNone/>
            </a:pPr>
            <a:endParaRPr lang="nl-NL"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49367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Doelrestrictie</a:t>
            </a:r>
            <a:endParaRPr lang="nl-NL" dirty="0"/>
          </a:p>
        </p:txBody>
      </p:sp>
      <p:sp>
        <p:nvSpPr>
          <p:cNvPr id="3" name="Tijdelijke aanduiding voor inhoud 2"/>
          <p:cNvSpPr>
            <a:spLocks noGrp="1"/>
          </p:cNvSpPr>
          <p:nvPr>
            <p:ph idx="1"/>
          </p:nvPr>
        </p:nvSpPr>
        <p:spPr>
          <a:xfrm>
            <a:off x="457200" y="1600200"/>
            <a:ext cx="8229600" cy="4997152"/>
          </a:xfrm>
        </p:spPr>
        <p:txBody>
          <a:bodyPr>
            <a:normAutofit/>
          </a:bodyPr>
          <a:lstStyle/>
          <a:p>
            <a:pPr marL="0" indent="0">
              <a:buNone/>
            </a:pPr>
            <a:r>
              <a:rPr lang="en-US" b="1" dirty="0" err="1"/>
              <a:t>Artikel</a:t>
            </a:r>
            <a:r>
              <a:rPr lang="en-US" b="1" dirty="0"/>
              <a:t> 9</a:t>
            </a:r>
            <a:r>
              <a:rPr lang="en-US" dirty="0"/>
              <a:t> </a:t>
            </a:r>
            <a:r>
              <a:rPr lang="en-US" dirty="0" err="1"/>
              <a:t>Persoonsgegevens</a:t>
            </a:r>
            <a:r>
              <a:rPr lang="en-US" dirty="0"/>
              <a:t> </a:t>
            </a:r>
            <a:r>
              <a:rPr lang="en-US" dirty="0" err="1"/>
              <a:t>worden</a:t>
            </a:r>
            <a:r>
              <a:rPr lang="en-US" dirty="0"/>
              <a:t> </a:t>
            </a:r>
            <a:r>
              <a:rPr lang="en-US" dirty="0" err="1"/>
              <a:t>niet</a:t>
            </a:r>
            <a:r>
              <a:rPr lang="en-US" dirty="0"/>
              <a:t> </a:t>
            </a:r>
            <a:r>
              <a:rPr lang="en-US" dirty="0" err="1"/>
              <a:t>verder</a:t>
            </a:r>
            <a:r>
              <a:rPr lang="en-US" dirty="0"/>
              <a:t> </a:t>
            </a:r>
            <a:r>
              <a:rPr lang="en-US" dirty="0" err="1"/>
              <a:t>verwerkt</a:t>
            </a:r>
            <a:r>
              <a:rPr lang="en-US" dirty="0"/>
              <a:t> op </a:t>
            </a:r>
            <a:r>
              <a:rPr lang="en-US" dirty="0" err="1"/>
              <a:t>een</a:t>
            </a:r>
            <a:r>
              <a:rPr lang="en-US" dirty="0"/>
              <a:t> </a:t>
            </a:r>
            <a:r>
              <a:rPr lang="en-US" dirty="0" err="1"/>
              <a:t>wijze</a:t>
            </a:r>
            <a:r>
              <a:rPr lang="en-US" dirty="0"/>
              <a:t> die </a:t>
            </a:r>
            <a:r>
              <a:rPr lang="en-US" dirty="0" err="1"/>
              <a:t>onverenigbaar</a:t>
            </a:r>
            <a:r>
              <a:rPr lang="en-US" dirty="0"/>
              <a:t> is met de </a:t>
            </a:r>
            <a:r>
              <a:rPr lang="en-US" dirty="0" err="1"/>
              <a:t>doeleinden</a:t>
            </a:r>
            <a:r>
              <a:rPr lang="en-US" dirty="0"/>
              <a:t> </a:t>
            </a:r>
            <a:r>
              <a:rPr lang="en-US" dirty="0" err="1"/>
              <a:t>waarvoor</a:t>
            </a:r>
            <a:r>
              <a:rPr lang="en-US" dirty="0"/>
              <a:t> </a:t>
            </a:r>
            <a:r>
              <a:rPr lang="en-US" dirty="0" err="1"/>
              <a:t>ze</a:t>
            </a:r>
            <a:r>
              <a:rPr lang="en-US" dirty="0"/>
              <a:t> </a:t>
            </a:r>
            <a:r>
              <a:rPr lang="en-US" dirty="0" err="1"/>
              <a:t>zijn</a:t>
            </a:r>
            <a:r>
              <a:rPr lang="en-US" dirty="0"/>
              <a:t> </a:t>
            </a:r>
            <a:r>
              <a:rPr lang="en-US" dirty="0" err="1"/>
              <a:t>verkregen</a:t>
            </a:r>
            <a:r>
              <a:rPr lang="en-US" dirty="0"/>
              <a:t>. </a:t>
            </a:r>
            <a:r>
              <a:rPr lang="en-US" dirty="0" smtClean="0"/>
              <a:t/>
            </a:r>
            <a:br>
              <a:rPr lang="en-US" dirty="0" smtClean="0"/>
            </a:br>
            <a:endParaRPr lang="en-US" dirty="0" smtClean="0"/>
          </a:p>
          <a:p>
            <a:pPr marL="0" indent="0">
              <a:buNone/>
            </a:pPr>
            <a:r>
              <a:rPr lang="en-US" dirty="0" smtClean="0"/>
              <a:t>De </a:t>
            </a:r>
            <a:r>
              <a:rPr lang="en-US" dirty="0" err="1"/>
              <a:t>verwerking</a:t>
            </a:r>
            <a:r>
              <a:rPr lang="en-US" dirty="0"/>
              <a:t> van </a:t>
            </a:r>
            <a:r>
              <a:rPr lang="en-US" dirty="0" err="1"/>
              <a:t>persoonsgegevens</a:t>
            </a:r>
            <a:r>
              <a:rPr lang="en-US" dirty="0"/>
              <a:t> </a:t>
            </a:r>
            <a:r>
              <a:rPr lang="en-US" dirty="0" err="1"/>
              <a:t>blijft</a:t>
            </a:r>
            <a:r>
              <a:rPr lang="en-US" dirty="0"/>
              <a:t> </a:t>
            </a:r>
            <a:r>
              <a:rPr lang="en-US" dirty="0" err="1"/>
              <a:t>achterwege</a:t>
            </a:r>
            <a:r>
              <a:rPr lang="en-US" dirty="0"/>
              <a:t> </a:t>
            </a:r>
            <a:r>
              <a:rPr lang="en-US" dirty="0" err="1"/>
              <a:t>voor</a:t>
            </a:r>
            <a:r>
              <a:rPr lang="en-US" dirty="0"/>
              <a:t> </a:t>
            </a:r>
            <a:r>
              <a:rPr lang="en-US" dirty="0" err="1"/>
              <a:t>zover</a:t>
            </a:r>
            <a:r>
              <a:rPr lang="en-US" dirty="0"/>
              <a:t> </a:t>
            </a:r>
            <a:r>
              <a:rPr lang="en-US" dirty="0" err="1"/>
              <a:t>een</a:t>
            </a:r>
            <a:r>
              <a:rPr lang="en-US" dirty="0"/>
              <a:t> </a:t>
            </a:r>
            <a:r>
              <a:rPr lang="en-US" dirty="0" err="1"/>
              <a:t>geheimhoudingsplicht</a:t>
            </a:r>
            <a:r>
              <a:rPr lang="en-US" dirty="0"/>
              <a:t> </a:t>
            </a:r>
            <a:r>
              <a:rPr lang="en-US" dirty="0" err="1"/>
              <a:t>uit</a:t>
            </a:r>
            <a:r>
              <a:rPr lang="en-US" dirty="0"/>
              <a:t> </a:t>
            </a:r>
            <a:r>
              <a:rPr lang="en-US" dirty="0" err="1"/>
              <a:t>hoofde</a:t>
            </a:r>
            <a:r>
              <a:rPr lang="en-US" dirty="0"/>
              <a:t> van </a:t>
            </a:r>
            <a:r>
              <a:rPr lang="en-US" dirty="0" err="1"/>
              <a:t>ambt</a:t>
            </a:r>
            <a:r>
              <a:rPr lang="en-US" dirty="0"/>
              <a:t>, </a:t>
            </a:r>
            <a:r>
              <a:rPr lang="en-US" dirty="0" err="1"/>
              <a:t>beroep</a:t>
            </a:r>
            <a:r>
              <a:rPr lang="en-US" dirty="0"/>
              <a:t> of </a:t>
            </a:r>
            <a:r>
              <a:rPr lang="en-US" dirty="0" err="1"/>
              <a:t>wettelijk</a:t>
            </a:r>
            <a:r>
              <a:rPr lang="en-US" dirty="0"/>
              <a:t> </a:t>
            </a:r>
            <a:r>
              <a:rPr lang="en-US" dirty="0" err="1"/>
              <a:t>voorschrift</a:t>
            </a:r>
            <a:r>
              <a:rPr lang="en-US" dirty="0"/>
              <a:t> </a:t>
            </a:r>
            <a:r>
              <a:rPr lang="en-US" dirty="0" err="1"/>
              <a:t>daaraan</a:t>
            </a:r>
            <a:r>
              <a:rPr lang="en-US" dirty="0"/>
              <a:t> in de </a:t>
            </a:r>
            <a:r>
              <a:rPr lang="en-US" dirty="0" err="1"/>
              <a:t>weg</a:t>
            </a:r>
            <a:r>
              <a:rPr lang="en-US" dirty="0"/>
              <a:t> </a:t>
            </a:r>
            <a:r>
              <a:rPr lang="en-US" dirty="0" err="1"/>
              <a:t>staat</a:t>
            </a:r>
            <a:r>
              <a:rPr lang="en-US" dirty="0"/>
              <a:t>.</a:t>
            </a:r>
          </a:p>
          <a:p>
            <a:endParaRPr lang="nl-NL" dirty="0"/>
          </a:p>
        </p:txBody>
      </p:sp>
    </p:spTree>
    <p:extLst>
      <p:ext uri="{BB962C8B-B14F-4D97-AF65-F5344CB8AC3E}">
        <p14:creationId xmlns:p14="http://schemas.microsoft.com/office/powerpoint/2010/main" val="121684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Wet </a:t>
            </a:r>
            <a:r>
              <a:rPr lang="nl-NL" dirty="0" smtClean="0"/>
              <a:t>Big </a:t>
            </a:r>
            <a:r>
              <a:rPr lang="nl-NL" dirty="0"/>
              <a:t>Artikel 88 </a:t>
            </a:r>
            <a:endParaRPr lang="en-US" dirty="0"/>
          </a:p>
        </p:txBody>
      </p:sp>
      <p:sp>
        <p:nvSpPr>
          <p:cNvPr id="3" name="Content Placeholder 2"/>
          <p:cNvSpPr>
            <a:spLocks noGrp="1"/>
          </p:cNvSpPr>
          <p:nvPr>
            <p:ph idx="1"/>
          </p:nvPr>
        </p:nvSpPr>
        <p:spPr/>
        <p:txBody>
          <a:bodyPr>
            <a:normAutofit/>
          </a:bodyPr>
          <a:lstStyle/>
          <a:p>
            <a:pPr marL="0" indent="0">
              <a:buNone/>
            </a:pPr>
            <a:r>
              <a:rPr lang="nl-NL" dirty="0" smtClean="0"/>
              <a:t>Een </a:t>
            </a:r>
            <a:r>
              <a:rPr lang="nl-NL" dirty="0"/>
              <a:t>ieder is </a:t>
            </a:r>
            <a:r>
              <a:rPr lang="nl-NL" b="1" dirty="0"/>
              <a:t>verplicht geheimhouding </a:t>
            </a:r>
            <a:r>
              <a:rPr lang="nl-NL" dirty="0"/>
              <a:t>in acht te nemen ten opzichte van al datgene wat hem bij het uitoefenen van zijn beroep op het gebied van de individuele gezondheidszorg als geheim is toevertrouwd, of wat daarbij als geheim te zijner kennis is gekomen of wat daarbij te zijner kennis is gekomen en waarvan hij het vertrouwelijke karakter moest begrijpen.</a:t>
            </a:r>
          </a:p>
          <a:p>
            <a:endParaRPr lang="en-US" dirty="0"/>
          </a:p>
        </p:txBody>
      </p:sp>
    </p:spTree>
    <p:extLst>
      <p:ext uri="{BB962C8B-B14F-4D97-AF65-F5344CB8AC3E}">
        <p14:creationId xmlns:p14="http://schemas.microsoft.com/office/powerpoint/2010/main" val="5168652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Wgbo</a:t>
            </a:r>
            <a:r>
              <a:rPr lang="nl-NL" dirty="0" smtClean="0"/>
              <a:t> </a:t>
            </a:r>
            <a:r>
              <a:rPr lang="nl-NL" dirty="0"/>
              <a:t>Artikel </a:t>
            </a:r>
            <a:r>
              <a:rPr lang="nl-NL" dirty="0" smtClean="0"/>
              <a:t>457</a:t>
            </a:r>
            <a:endParaRPr lang="en-US" dirty="0"/>
          </a:p>
        </p:txBody>
      </p:sp>
      <p:sp>
        <p:nvSpPr>
          <p:cNvPr id="3" name="Content Placeholder 2"/>
          <p:cNvSpPr>
            <a:spLocks noGrp="1"/>
          </p:cNvSpPr>
          <p:nvPr>
            <p:ph idx="1"/>
          </p:nvPr>
        </p:nvSpPr>
        <p:spPr>
          <a:xfrm>
            <a:off x="457200" y="1340768"/>
            <a:ext cx="8229600" cy="5256584"/>
          </a:xfrm>
        </p:spPr>
        <p:txBody>
          <a:bodyPr>
            <a:normAutofit fontScale="62500" lnSpcReduction="20000"/>
          </a:bodyPr>
          <a:lstStyle/>
          <a:p>
            <a:pPr marL="0" indent="0">
              <a:buNone/>
            </a:pPr>
            <a:r>
              <a:rPr lang="nl-NL" dirty="0" smtClean="0"/>
              <a:t>1</a:t>
            </a:r>
            <a:r>
              <a:rPr lang="nl-NL" dirty="0"/>
              <a:t>. Onverminderd het in artikel 448 lid 3, tweede volzin, bepaalde draagt de hulpverlener zorg, dat aan anderen </a:t>
            </a:r>
            <a:r>
              <a:rPr lang="nl-NL" b="1" dirty="0"/>
              <a:t>dan de patiënt geen inlichtingen over de patiënt dan wel inzage in of afschrift van de bescheiden</a:t>
            </a:r>
            <a:r>
              <a:rPr lang="nl-NL" dirty="0"/>
              <a:t>, bedoeld in artikel 454, worden verstrekt dan met toestemming van de patiënt. Indien verstrekking plaatsvindt, geschiedt deze slechts voor zover daardoor de persoonlijke levenssfeer van een ander niet wordt geschaad. De verstrekking kan geschieden zonder inachtneming van de beperkingen, bedoeld in de voorgaande volzinnen, indien het bij of krachtens de wet bepaalde daartoe verplicht.</a:t>
            </a:r>
          </a:p>
          <a:p>
            <a:pPr marL="0" indent="0">
              <a:buNone/>
            </a:pPr>
            <a:r>
              <a:rPr lang="nl-NL" dirty="0"/>
              <a:t>2. </a:t>
            </a:r>
            <a:r>
              <a:rPr lang="nl-NL" b="1" dirty="0"/>
              <a:t>Onder anderen dan de patiënt zijn niet begrepen degenen die rechtstreeks betrokken zijn bij de uitvoering van de behandelingsovereenkomst </a:t>
            </a:r>
            <a:r>
              <a:rPr lang="nl-NL" dirty="0"/>
              <a:t>en degene die optreedt als vervanger van de hulpverlener, voor zover de verstrekking noodzakelijk is voor de door hen in dat kader te verrichten werkzaamheden.</a:t>
            </a:r>
          </a:p>
          <a:p>
            <a:pPr marL="0" indent="0">
              <a:buNone/>
            </a:pPr>
            <a:r>
              <a:rPr lang="nl-NL" dirty="0"/>
              <a:t>3. Daaronder zijn evenmin begrepen degenen wier toestemming ter zake van de uitvoering van de behandelingsovereenkomst op grond van de artikelen 450 en 465 is vereist. Indien de hulpverlener door inlichtingen over de patiënt dan wel inzage in of afschrift van de bescheiden te verstrekken niet geacht kan worden de zorg van een goed hulpverlener in acht te nemen, laat hij zulks achterwege.</a:t>
            </a:r>
          </a:p>
          <a:p>
            <a:endParaRPr lang="en-US" dirty="0"/>
          </a:p>
        </p:txBody>
      </p:sp>
    </p:spTree>
    <p:extLst>
      <p:ext uri="{BB962C8B-B14F-4D97-AF65-F5344CB8AC3E}">
        <p14:creationId xmlns:p14="http://schemas.microsoft.com/office/powerpoint/2010/main" val="3198078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Voorbeeld</a:t>
            </a:r>
            <a:endParaRPr lang="en-US" dirty="0"/>
          </a:p>
        </p:txBody>
      </p:sp>
      <p:sp>
        <p:nvSpPr>
          <p:cNvPr id="3" name="Content Placeholder 2"/>
          <p:cNvSpPr>
            <a:spLocks noGrp="1"/>
          </p:cNvSpPr>
          <p:nvPr>
            <p:ph idx="1"/>
          </p:nvPr>
        </p:nvSpPr>
        <p:spPr/>
        <p:txBody>
          <a:bodyPr/>
          <a:lstStyle/>
          <a:p>
            <a:r>
              <a:rPr lang="nl-NL" dirty="0"/>
              <a:t>Niet uitbesteden van gegevensopslag of –verwerking </a:t>
            </a:r>
            <a:endParaRPr lang="nl-NL" dirty="0" smtClean="0"/>
          </a:p>
          <a:p>
            <a:r>
              <a:rPr lang="nl-NL" dirty="0" smtClean="0"/>
              <a:t>Apotheken </a:t>
            </a:r>
            <a:r>
              <a:rPr lang="nl-NL" dirty="0"/>
              <a:t>veroordeeld voor uitbesteden maken </a:t>
            </a:r>
            <a:r>
              <a:rPr lang="nl-NL" dirty="0" smtClean="0"/>
              <a:t>patiëntprofielen</a:t>
            </a:r>
            <a:r>
              <a:rPr lang="nl-NL" dirty="0"/>
              <a:t> </a:t>
            </a:r>
            <a:r>
              <a:rPr lang="nl-NL" dirty="0" smtClean="0"/>
              <a:t>door </a:t>
            </a:r>
            <a:r>
              <a:rPr lang="nl-NL" dirty="0" err="1" smtClean="0"/>
              <a:t>tena</a:t>
            </a:r>
            <a:r>
              <a:rPr lang="nl-NL" dirty="0" smtClean="0"/>
              <a:t> ten behoeve van het verkopen van incontinentiemateriaal</a:t>
            </a:r>
            <a:endParaRPr lang="nl-NL" dirty="0"/>
          </a:p>
          <a:p>
            <a:endParaRPr lang="en-US" dirty="0"/>
          </a:p>
        </p:txBody>
      </p:sp>
    </p:spTree>
    <p:extLst>
      <p:ext uri="{BB962C8B-B14F-4D97-AF65-F5344CB8AC3E}">
        <p14:creationId xmlns:p14="http://schemas.microsoft.com/office/powerpoint/2010/main" val="41752336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Data minimalisatie</a:t>
            </a:r>
            <a:endParaRPr lang="en-US" dirty="0"/>
          </a:p>
        </p:txBody>
      </p:sp>
      <p:sp>
        <p:nvSpPr>
          <p:cNvPr id="3" name="Content Placeholder 2"/>
          <p:cNvSpPr>
            <a:spLocks noGrp="1"/>
          </p:cNvSpPr>
          <p:nvPr>
            <p:ph idx="1"/>
          </p:nvPr>
        </p:nvSpPr>
        <p:spPr/>
        <p:txBody>
          <a:bodyPr>
            <a:normAutofit/>
          </a:bodyPr>
          <a:lstStyle/>
          <a:p>
            <a:pPr marL="0" indent="0">
              <a:buNone/>
            </a:pPr>
            <a:r>
              <a:rPr lang="en-US" b="1" dirty="0" err="1"/>
              <a:t>Artikel</a:t>
            </a:r>
            <a:r>
              <a:rPr lang="en-US" b="1" dirty="0"/>
              <a:t> </a:t>
            </a:r>
            <a:r>
              <a:rPr lang="en-US" b="1" dirty="0" smtClean="0"/>
              <a:t>10</a:t>
            </a:r>
            <a:r>
              <a:rPr lang="en-US" dirty="0" smtClean="0"/>
              <a:t> </a:t>
            </a:r>
            <a:r>
              <a:rPr lang="en-US" dirty="0" err="1" smtClean="0"/>
              <a:t>Persoonsgegevens</a:t>
            </a:r>
            <a:r>
              <a:rPr lang="en-US" dirty="0" smtClean="0"/>
              <a:t> </a:t>
            </a:r>
            <a:r>
              <a:rPr lang="en-US" dirty="0" err="1"/>
              <a:t>worden</a:t>
            </a:r>
            <a:r>
              <a:rPr lang="en-US" dirty="0"/>
              <a:t> </a:t>
            </a:r>
            <a:r>
              <a:rPr lang="en-US" dirty="0" err="1"/>
              <a:t>niet</a:t>
            </a:r>
            <a:r>
              <a:rPr lang="en-US" dirty="0"/>
              <a:t> </a:t>
            </a:r>
            <a:r>
              <a:rPr lang="en-US" dirty="0" err="1"/>
              <a:t>langer</a:t>
            </a:r>
            <a:r>
              <a:rPr lang="en-US" dirty="0"/>
              <a:t> </a:t>
            </a:r>
            <a:r>
              <a:rPr lang="en-US" dirty="0" err="1"/>
              <a:t>bewaard</a:t>
            </a:r>
            <a:r>
              <a:rPr lang="en-US" dirty="0"/>
              <a:t> in </a:t>
            </a:r>
            <a:r>
              <a:rPr lang="en-US" dirty="0" err="1"/>
              <a:t>een</a:t>
            </a:r>
            <a:r>
              <a:rPr lang="en-US" dirty="0"/>
              <a:t> </a:t>
            </a:r>
            <a:r>
              <a:rPr lang="en-US" dirty="0" err="1"/>
              <a:t>vorm</a:t>
            </a:r>
            <a:r>
              <a:rPr lang="en-US" dirty="0"/>
              <a:t> die het </a:t>
            </a:r>
            <a:r>
              <a:rPr lang="en-US" dirty="0" err="1"/>
              <a:t>mogelijk</a:t>
            </a:r>
            <a:r>
              <a:rPr lang="en-US" dirty="0"/>
              <a:t> </a:t>
            </a:r>
            <a:r>
              <a:rPr lang="en-US" dirty="0" err="1"/>
              <a:t>maakt</a:t>
            </a:r>
            <a:r>
              <a:rPr lang="en-US" dirty="0"/>
              <a:t> de </a:t>
            </a:r>
            <a:r>
              <a:rPr lang="en-US" dirty="0" err="1"/>
              <a:t>betrokkene</a:t>
            </a:r>
            <a:r>
              <a:rPr lang="en-US" dirty="0"/>
              <a:t> </a:t>
            </a:r>
            <a:r>
              <a:rPr lang="en-US" dirty="0" err="1"/>
              <a:t>te</a:t>
            </a:r>
            <a:r>
              <a:rPr lang="en-US" dirty="0"/>
              <a:t> </a:t>
            </a:r>
            <a:r>
              <a:rPr lang="en-US" dirty="0" err="1"/>
              <a:t>identificeren</a:t>
            </a:r>
            <a:r>
              <a:rPr lang="en-US" dirty="0"/>
              <a:t>, </a:t>
            </a:r>
            <a:r>
              <a:rPr lang="en-US" dirty="0" err="1"/>
              <a:t>dan</a:t>
            </a:r>
            <a:r>
              <a:rPr lang="en-US" dirty="0"/>
              <a:t> </a:t>
            </a:r>
            <a:r>
              <a:rPr lang="en-US" dirty="0" err="1"/>
              <a:t>noodzakelijk</a:t>
            </a:r>
            <a:r>
              <a:rPr lang="en-US" dirty="0"/>
              <a:t> is </a:t>
            </a:r>
            <a:r>
              <a:rPr lang="en-US" dirty="0" err="1"/>
              <a:t>voor</a:t>
            </a:r>
            <a:r>
              <a:rPr lang="en-US" dirty="0"/>
              <a:t> de </a:t>
            </a:r>
            <a:r>
              <a:rPr lang="en-US" dirty="0" err="1"/>
              <a:t>verwerkelijking</a:t>
            </a:r>
            <a:r>
              <a:rPr lang="en-US" dirty="0"/>
              <a:t> van de </a:t>
            </a:r>
            <a:r>
              <a:rPr lang="en-US" dirty="0" err="1"/>
              <a:t>doeleinden</a:t>
            </a:r>
            <a:r>
              <a:rPr lang="en-US" dirty="0"/>
              <a:t> </a:t>
            </a:r>
            <a:r>
              <a:rPr lang="en-US" dirty="0" err="1"/>
              <a:t>waarvoor</a:t>
            </a:r>
            <a:r>
              <a:rPr lang="en-US" dirty="0"/>
              <a:t> </a:t>
            </a:r>
            <a:r>
              <a:rPr lang="en-US" dirty="0" err="1"/>
              <a:t>zij</a:t>
            </a:r>
            <a:r>
              <a:rPr lang="en-US" dirty="0"/>
              <a:t> </a:t>
            </a:r>
            <a:r>
              <a:rPr lang="en-US" dirty="0" err="1"/>
              <a:t>worden</a:t>
            </a:r>
            <a:r>
              <a:rPr lang="en-US" dirty="0"/>
              <a:t> </a:t>
            </a:r>
            <a:r>
              <a:rPr lang="en-US" dirty="0" err="1"/>
              <a:t>verzameld</a:t>
            </a:r>
            <a:r>
              <a:rPr lang="en-US" dirty="0"/>
              <a:t> of </a:t>
            </a:r>
            <a:r>
              <a:rPr lang="en-US" dirty="0" err="1"/>
              <a:t>vervolgens</a:t>
            </a:r>
            <a:r>
              <a:rPr lang="en-US" dirty="0"/>
              <a:t> </a:t>
            </a:r>
            <a:r>
              <a:rPr lang="en-US" dirty="0" err="1"/>
              <a:t>worden</a:t>
            </a:r>
            <a:r>
              <a:rPr lang="en-US" dirty="0"/>
              <a:t> </a:t>
            </a:r>
            <a:r>
              <a:rPr lang="en-US" dirty="0" err="1"/>
              <a:t>verwerkt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532259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Privacy </a:t>
            </a:r>
            <a:r>
              <a:rPr lang="nl-NL" dirty="0"/>
              <a:t>en gegevensbescherming</a:t>
            </a:r>
            <a:endParaRPr lang="en-US" dirty="0"/>
          </a:p>
        </p:txBody>
      </p:sp>
    </p:spTree>
    <p:extLst>
      <p:ext uri="{BB962C8B-B14F-4D97-AF65-F5344CB8AC3E}">
        <p14:creationId xmlns:p14="http://schemas.microsoft.com/office/powerpoint/2010/main" val="6558964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454</a:t>
            </a:r>
            <a:endParaRPr lang="nl-NL" dirty="0"/>
          </a:p>
        </p:txBody>
      </p:sp>
      <p:sp>
        <p:nvSpPr>
          <p:cNvPr id="3" name="Tijdelijke aanduiding voor inhoud 2"/>
          <p:cNvSpPr>
            <a:spLocks noGrp="1"/>
          </p:cNvSpPr>
          <p:nvPr>
            <p:ph idx="1"/>
          </p:nvPr>
        </p:nvSpPr>
        <p:spPr>
          <a:xfrm>
            <a:off x="457200" y="1600200"/>
            <a:ext cx="8229600" cy="4925144"/>
          </a:xfrm>
        </p:spPr>
        <p:txBody>
          <a:bodyPr>
            <a:normAutofit fontScale="70000" lnSpcReduction="20000"/>
          </a:bodyPr>
          <a:lstStyle/>
          <a:p>
            <a:pPr marL="0" indent="0">
              <a:buNone/>
            </a:pPr>
            <a:r>
              <a:rPr lang="nl-NL" dirty="0" smtClean="0"/>
              <a:t>1</a:t>
            </a:r>
            <a:r>
              <a:rPr lang="nl-NL" dirty="0"/>
              <a:t>. De hulpverlener richt een dossier in met betrekking tot de behandeling van de patiënt. Hij houdt in het dossier aantekening van de gegevens omtrent de gezondheid van de patiënt en de te diens aanzien uitgevoerde verrichtingen en neemt andere stukken, bevattende zodanige gegevens, daarin op, een en ander voor zover dit voor een goede hulpverlening aan hem noodzakelijk is.</a:t>
            </a:r>
          </a:p>
          <a:p>
            <a:pPr marL="0" indent="0">
              <a:buNone/>
            </a:pPr>
            <a:r>
              <a:rPr lang="nl-NL" dirty="0"/>
              <a:t>2. De hulpverlener voegt desgevraagd een door de patiënt afgegeven verklaring met betrekking tot de in het dossier opgenomen stukken aan het dossier toe.</a:t>
            </a:r>
          </a:p>
          <a:p>
            <a:pPr marL="0" indent="0">
              <a:buNone/>
            </a:pPr>
            <a:r>
              <a:rPr lang="nl-NL" b="1" dirty="0"/>
              <a:t>3. Onverminderd het bepaalde in artikel 455, bewaart de hulpverlener de bescheiden, bedoeld in de vorige leden, gedurende vijftien jaren, te rekenen vanaf het tijdstip waarop zij zijn vervaardigd, of zoveel langer als redelijkerwijs uit de zorg van een goed hulpverlener voortvloeit</a:t>
            </a:r>
            <a:r>
              <a:rPr lang="nl-NL" b="1" dirty="0" smtClean="0"/>
              <a:t>.</a:t>
            </a:r>
          </a:p>
          <a:p>
            <a:pPr marL="0" indent="0">
              <a:buNone/>
            </a:pPr>
            <a:endParaRPr lang="nl-NL" dirty="0"/>
          </a:p>
          <a:p>
            <a:pPr marL="0" indent="0">
              <a:buNone/>
            </a:pPr>
            <a:r>
              <a:rPr lang="nl-NL" dirty="0"/>
              <a:t>Zie ook: </a:t>
            </a:r>
            <a:r>
              <a:rPr lang="nl-NL" i="1" dirty="0"/>
              <a:t>In 2004 adviseerde de Gezondheidsraad de termijn te verlengen tot minstens dertig jaar.</a:t>
            </a:r>
          </a:p>
          <a:p>
            <a:pPr marL="0" indent="0">
              <a:buNone/>
            </a:pPr>
            <a:endParaRPr lang="nl-NL" dirty="0"/>
          </a:p>
          <a:p>
            <a:endParaRPr lang="nl-NL" dirty="0"/>
          </a:p>
        </p:txBody>
      </p:sp>
    </p:spTree>
    <p:extLst>
      <p:ext uri="{BB962C8B-B14F-4D97-AF65-F5344CB8AC3E}">
        <p14:creationId xmlns:p14="http://schemas.microsoft.com/office/powerpoint/2010/main" val="24292691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455</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1</a:t>
            </a:r>
            <a:r>
              <a:rPr lang="nl-NL" dirty="0"/>
              <a:t>. De hulpverlener vernietigt de door hem bewaarde bescheiden, bedoeld in artikel 454, binnen </a:t>
            </a:r>
            <a:r>
              <a:rPr lang="nl-NL" b="1" dirty="0"/>
              <a:t>drie maanden na een daartoe strekkend verzoek van de patiënt</a:t>
            </a:r>
            <a:r>
              <a:rPr lang="nl-NL" dirty="0"/>
              <a:t>.</a:t>
            </a:r>
          </a:p>
          <a:p>
            <a:pPr marL="0" indent="0">
              <a:buNone/>
            </a:pPr>
            <a:r>
              <a:rPr lang="nl-NL" dirty="0"/>
              <a:t>2. Lid 1 geldt niet voor zover het verzoek bescheiden betreft waarvan redelijkerwijs aannemelijk is dat de bewaring van aanmerkelijk belang is voor een ander dan de patiënt, alsmede voor zover het bepaalde bij of krachtens de wet zich tegen vernietiging verzet.</a:t>
            </a:r>
          </a:p>
          <a:p>
            <a:endParaRPr lang="nl-NL" dirty="0"/>
          </a:p>
        </p:txBody>
      </p:sp>
    </p:spTree>
    <p:extLst>
      <p:ext uri="{BB962C8B-B14F-4D97-AF65-F5344CB8AC3E}">
        <p14:creationId xmlns:p14="http://schemas.microsoft.com/office/powerpoint/2010/main" val="1976195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Proportioneel en niet bovenmatig</a:t>
            </a:r>
            <a:endParaRPr lang="nl-NL" dirty="0"/>
          </a:p>
        </p:txBody>
      </p:sp>
      <p:sp>
        <p:nvSpPr>
          <p:cNvPr id="3" name="Tijdelijke aanduiding voor inhoud 2"/>
          <p:cNvSpPr>
            <a:spLocks noGrp="1"/>
          </p:cNvSpPr>
          <p:nvPr>
            <p:ph idx="1"/>
          </p:nvPr>
        </p:nvSpPr>
        <p:spPr/>
        <p:txBody>
          <a:bodyPr/>
          <a:lstStyle/>
          <a:p>
            <a:pPr marL="0" indent="0">
              <a:buNone/>
            </a:pPr>
            <a:r>
              <a:rPr lang="en-US" b="1" dirty="0" err="1"/>
              <a:t>Artikel</a:t>
            </a:r>
            <a:r>
              <a:rPr lang="en-US" b="1" dirty="0"/>
              <a:t> 11</a:t>
            </a:r>
            <a:r>
              <a:rPr lang="en-US" dirty="0"/>
              <a:t> </a:t>
            </a:r>
            <a:r>
              <a:rPr lang="en-US" dirty="0" err="1"/>
              <a:t>Persoonsgegevens</a:t>
            </a:r>
            <a:r>
              <a:rPr lang="en-US" dirty="0"/>
              <a:t> </a:t>
            </a:r>
            <a:r>
              <a:rPr lang="en-US" dirty="0" err="1"/>
              <a:t>worden</a:t>
            </a:r>
            <a:r>
              <a:rPr lang="en-US" dirty="0"/>
              <a:t> </a:t>
            </a:r>
            <a:r>
              <a:rPr lang="en-US" dirty="0" err="1"/>
              <a:t>slechts</a:t>
            </a:r>
            <a:r>
              <a:rPr lang="en-US" dirty="0"/>
              <a:t> </a:t>
            </a:r>
            <a:r>
              <a:rPr lang="en-US" dirty="0" err="1"/>
              <a:t>verwerkt</a:t>
            </a:r>
            <a:r>
              <a:rPr lang="en-US" dirty="0"/>
              <a:t> </a:t>
            </a:r>
            <a:r>
              <a:rPr lang="en-US" dirty="0" err="1"/>
              <a:t>voor</a:t>
            </a:r>
            <a:r>
              <a:rPr lang="en-US" dirty="0"/>
              <a:t> </a:t>
            </a:r>
            <a:r>
              <a:rPr lang="en-US" dirty="0" err="1"/>
              <a:t>zover</a:t>
            </a:r>
            <a:r>
              <a:rPr lang="en-US" dirty="0"/>
              <a:t> </a:t>
            </a:r>
            <a:r>
              <a:rPr lang="en-US" dirty="0" err="1"/>
              <a:t>zij</a:t>
            </a:r>
            <a:r>
              <a:rPr lang="en-US" dirty="0"/>
              <a:t>, </a:t>
            </a:r>
            <a:r>
              <a:rPr lang="en-US" dirty="0" err="1"/>
              <a:t>gelet</a:t>
            </a:r>
            <a:r>
              <a:rPr lang="en-US" dirty="0"/>
              <a:t> op de </a:t>
            </a:r>
            <a:r>
              <a:rPr lang="en-US" dirty="0" err="1"/>
              <a:t>doeleinden</a:t>
            </a:r>
            <a:r>
              <a:rPr lang="en-US" dirty="0"/>
              <a:t> </a:t>
            </a:r>
            <a:r>
              <a:rPr lang="en-US" dirty="0" err="1"/>
              <a:t>waarvoor</a:t>
            </a:r>
            <a:r>
              <a:rPr lang="en-US" dirty="0"/>
              <a:t> </a:t>
            </a:r>
            <a:r>
              <a:rPr lang="en-US" dirty="0" err="1"/>
              <a:t>zij</a:t>
            </a:r>
            <a:r>
              <a:rPr lang="en-US" dirty="0"/>
              <a:t> </a:t>
            </a:r>
            <a:r>
              <a:rPr lang="en-US" dirty="0" err="1"/>
              <a:t>worden</a:t>
            </a:r>
            <a:r>
              <a:rPr lang="en-US" dirty="0"/>
              <a:t> </a:t>
            </a:r>
            <a:r>
              <a:rPr lang="en-US" dirty="0" err="1"/>
              <a:t>verzameld</a:t>
            </a:r>
            <a:r>
              <a:rPr lang="en-US" dirty="0"/>
              <a:t> of </a:t>
            </a:r>
            <a:r>
              <a:rPr lang="en-US" dirty="0" err="1"/>
              <a:t>vervolgens</a:t>
            </a:r>
            <a:r>
              <a:rPr lang="en-US" dirty="0"/>
              <a:t> </a:t>
            </a:r>
            <a:r>
              <a:rPr lang="en-US" dirty="0" err="1"/>
              <a:t>worden</a:t>
            </a:r>
            <a:r>
              <a:rPr lang="en-US" dirty="0"/>
              <a:t> </a:t>
            </a:r>
            <a:r>
              <a:rPr lang="en-US" dirty="0" err="1"/>
              <a:t>verwerkt</a:t>
            </a:r>
            <a:r>
              <a:rPr lang="en-US" dirty="0"/>
              <a:t>, </a:t>
            </a:r>
            <a:r>
              <a:rPr lang="en-US" dirty="0" err="1"/>
              <a:t>toereikend</a:t>
            </a:r>
            <a:r>
              <a:rPr lang="en-US" dirty="0"/>
              <a:t>, </a:t>
            </a:r>
            <a:r>
              <a:rPr lang="en-US" dirty="0" err="1"/>
              <a:t>ter</a:t>
            </a:r>
            <a:r>
              <a:rPr lang="en-US" dirty="0"/>
              <a:t> </a:t>
            </a:r>
            <a:r>
              <a:rPr lang="en-US" dirty="0" err="1"/>
              <a:t>zake</a:t>
            </a:r>
            <a:r>
              <a:rPr lang="en-US" dirty="0"/>
              <a:t> </a:t>
            </a:r>
            <a:r>
              <a:rPr lang="en-US" dirty="0" err="1"/>
              <a:t>dienend</a:t>
            </a:r>
            <a:r>
              <a:rPr lang="en-US" dirty="0"/>
              <a:t> en </a:t>
            </a:r>
            <a:r>
              <a:rPr lang="en-US" dirty="0" err="1"/>
              <a:t>niet</a:t>
            </a:r>
            <a:r>
              <a:rPr lang="en-US" dirty="0"/>
              <a:t> </a:t>
            </a:r>
            <a:r>
              <a:rPr lang="en-US" dirty="0" err="1"/>
              <a:t>bovenmatig</a:t>
            </a:r>
            <a:r>
              <a:rPr lang="en-US" dirty="0"/>
              <a:t> </a:t>
            </a:r>
            <a:r>
              <a:rPr lang="en-US" dirty="0" err="1"/>
              <a:t>zijn</a:t>
            </a:r>
            <a:r>
              <a:rPr lang="en-US" dirty="0"/>
              <a:t>.</a:t>
            </a:r>
          </a:p>
          <a:p>
            <a:pPr marL="0" indent="0">
              <a:buNone/>
            </a:pPr>
            <a:endParaRPr lang="nl-NL" dirty="0"/>
          </a:p>
        </p:txBody>
      </p:sp>
    </p:spTree>
    <p:extLst>
      <p:ext uri="{BB962C8B-B14F-4D97-AF65-F5344CB8AC3E}">
        <p14:creationId xmlns:p14="http://schemas.microsoft.com/office/powerpoint/2010/main" val="21412939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a:xfrm>
            <a:off x="179512" y="1600200"/>
            <a:ext cx="8507288" cy="4925144"/>
          </a:xfrm>
        </p:spPr>
        <p:txBody>
          <a:bodyPr>
            <a:normAutofit lnSpcReduction="10000"/>
          </a:bodyPr>
          <a:lstStyle/>
          <a:p>
            <a:r>
              <a:rPr lang="nl-NL" dirty="0" smtClean="0"/>
              <a:t>EPD &amp; LSP </a:t>
            </a:r>
          </a:p>
          <a:p>
            <a:r>
              <a:rPr lang="nl-NL" dirty="0"/>
              <a:t>Het CBP concludeert dat de </a:t>
            </a:r>
            <a:r>
              <a:rPr lang="nl-NL" dirty="0" smtClean="0"/>
              <a:t>gemeenten </a:t>
            </a:r>
            <a:r>
              <a:rPr lang="nl-NL" dirty="0"/>
              <a:t>in het kader van de uitvoering van de </a:t>
            </a:r>
            <a:r>
              <a:rPr lang="nl-NL" dirty="0" smtClean="0"/>
              <a:t>Wet Maatschappelijke Ondersteuning (WMO) </a:t>
            </a:r>
            <a:r>
              <a:rPr lang="nl-NL" dirty="0" smtClean="0"/>
              <a:t>bovenmatig </a:t>
            </a:r>
            <a:r>
              <a:rPr lang="nl-NL" dirty="0"/>
              <a:t>persoonsgegevens verwerkt, omdat zij bij elke </a:t>
            </a:r>
            <a:r>
              <a:rPr lang="nl-NL" dirty="0" err="1"/>
              <a:t>Wmo</a:t>
            </a:r>
            <a:r>
              <a:rPr lang="nl-NL" dirty="0"/>
              <a:t>-aanvraag </a:t>
            </a:r>
            <a:r>
              <a:rPr lang="nl-NL" b="1" dirty="0"/>
              <a:t>de naam van </a:t>
            </a:r>
            <a:r>
              <a:rPr lang="nl-NL" b="1" dirty="0" smtClean="0"/>
              <a:t>de specialist </a:t>
            </a:r>
            <a:r>
              <a:rPr lang="nl-NL" b="1" dirty="0"/>
              <a:t>van de aanvrager en informatie over het medicijngebruik opvraagt</a:t>
            </a:r>
            <a:r>
              <a:rPr lang="nl-NL" dirty="0"/>
              <a:t>, terwijl </a:t>
            </a:r>
            <a:r>
              <a:rPr lang="nl-NL" dirty="0" smtClean="0"/>
              <a:t>deze informatie </a:t>
            </a:r>
            <a:r>
              <a:rPr lang="nl-NL" dirty="0"/>
              <a:t>niet voor de beoordeling van elke </a:t>
            </a:r>
            <a:r>
              <a:rPr lang="nl-NL" dirty="0" err="1"/>
              <a:t>Wmo</a:t>
            </a:r>
            <a:r>
              <a:rPr lang="nl-NL" dirty="0"/>
              <a:t>-aanvraag relevant is.</a:t>
            </a:r>
          </a:p>
          <a:p>
            <a:endParaRPr lang="nl-NL" dirty="0"/>
          </a:p>
        </p:txBody>
      </p:sp>
    </p:spTree>
    <p:extLst>
      <p:ext uri="{BB962C8B-B14F-4D97-AF65-F5344CB8AC3E}">
        <p14:creationId xmlns:p14="http://schemas.microsoft.com/office/powerpoint/2010/main" val="4066094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Technische en organisatorische maatregelen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Artikel</a:t>
            </a:r>
            <a:r>
              <a:rPr lang="en-US" b="1" dirty="0"/>
              <a:t> </a:t>
            </a:r>
            <a:r>
              <a:rPr lang="en-US" b="1" dirty="0" smtClean="0"/>
              <a:t>13</a:t>
            </a:r>
            <a:r>
              <a:rPr lang="en-US" dirty="0" smtClean="0"/>
              <a:t> De </a:t>
            </a:r>
            <a:r>
              <a:rPr lang="en-US" dirty="0" err="1"/>
              <a:t>verantwoordelijke</a:t>
            </a:r>
            <a:r>
              <a:rPr lang="en-US" dirty="0"/>
              <a:t> </a:t>
            </a:r>
            <a:r>
              <a:rPr lang="en-US" dirty="0" err="1"/>
              <a:t>legt</a:t>
            </a:r>
            <a:r>
              <a:rPr lang="en-US" dirty="0"/>
              <a:t> </a:t>
            </a:r>
            <a:r>
              <a:rPr lang="en-US" dirty="0" err="1"/>
              <a:t>passende</a:t>
            </a:r>
            <a:r>
              <a:rPr lang="en-US" dirty="0"/>
              <a:t> </a:t>
            </a:r>
            <a:r>
              <a:rPr lang="en-US" dirty="0" err="1"/>
              <a:t>technische</a:t>
            </a:r>
            <a:r>
              <a:rPr lang="en-US" dirty="0"/>
              <a:t> en </a:t>
            </a:r>
            <a:r>
              <a:rPr lang="en-US" dirty="0" err="1"/>
              <a:t>organisatorische</a:t>
            </a:r>
            <a:r>
              <a:rPr lang="en-US" dirty="0"/>
              <a:t> </a:t>
            </a:r>
            <a:r>
              <a:rPr lang="en-US" dirty="0" err="1"/>
              <a:t>maatregelen</a:t>
            </a:r>
            <a:r>
              <a:rPr lang="en-US" dirty="0"/>
              <a:t> ten </a:t>
            </a:r>
            <a:r>
              <a:rPr lang="en-US" dirty="0" err="1"/>
              <a:t>uitvoer</a:t>
            </a:r>
            <a:r>
              <a:rPr lang="en-US" dirty="0"/>
              <a:t> om </a:t>
            </a:r>
            <a:r>
              <a:rPr lang="en-US" dirty="0" err="1"/>
              <a:t>persoonsgegevens</a:t>
            </a:r>
            <a:r>
              <a:rPr lang="en-US" dirty="0"/>
              <a:t> </a:t>
            </a:r>
            <a:r>
              <a:rPr lang="en-US" dirty="0" err="1"/>
              <a:t>te</a:t>
            </a:r>
            <a:r>
              <a:rPr lang="en-US" dirty="0"/>
              <a:t> </a:t>
            </a:r>
            <a:r>
              <a:rPr lang="en-US" dirty="0" err="1"/>
              <a:t>beveiligen</a:t>
            </a:r>
            <a:r>
              <a:rPr lang="en-US" dirty="0"/>
              <a:t> </a:t>
            </a:r>
            <a:r>
              <a:rPr lang="en-US" dirty="0" err="1"/>
              <a:t>tegen</a:t>
            </a:r>
            <a:r>
              <a:rPr lang="en-US" dirty="0"/>
              <a:t> </a:t>
            </a:r>
            <a:r>
              <a:rPr lang="en-US" dirty="0" err="1"/>
              <a:t>verlies</a:t>
            </a:r>
            <a:r>
              <a:rPr lang="en-US" dirty="0"/>
              <a:t> of </a:t>
            </a:r>
            <a:r>
              <a:rPr lang="en-US" dirty="0" err="1"/>
              <a:t>tegen</a:t>
            </a:r>
            <a:r>
              <a:rPr lang="en-US" dirty="0"/>
              <a:t> </a:t>
            </a:r>
            <a:r>
              <a:rPr lang="en-US" dirty="0" err="1"/>
              <a:t>enige</a:t>
            </a:r>
            <a:r>
              <a:rPr lang="en-US" dirty="0"/>
              <a:t> </a:t>
            </a:r>
            <a:r>
              <a:rPr lang="en-US" dirty="0" err="1"/>
              <a:t>vorm</a:t>
            </a:r>
            <a:r>
              <a:rPr lang="en-US" dirty="0"/>
              <a:t> van </a:t>
            </a:r>
            <a:r>
              <a:rPr lang="en-US" dirty="0" err="1"/>
              <a:t>onrechtmatige</a:t>
            </a:r>
            <a:r>
              <a:rPr lang="en-US" dirty="0"/>
              <a:t> </a:t>
            </a:r>
            <a:r>
              <a:rPr lang="en-US" dirty="0" err="1"/>
              <a:t>verwerking</a:t>
            </a:r>
            <a:r>
              <a:rPr lang="en-US" dirty="0"/>
              <a:t>. </a:t>
            </a:r>
            <a:r>
              <a:rPr lang="en-US" dirty="0" err="1"/>
              <a:t>Deze</a:t>
            </a:r>
            <a:r>
              <a:rPr lang="en-US" dirty="0"/>
              <a:t> </a:t>
            </a:r>
            <a:r>
              <a:rPr lang="en-US" dirty="0" err="1"/>
              <a:t>maatregelen</a:t>
            </a:r>
            <a:r>
              <a:rPr lang="en-US" dirty="0"/>
              <a:t> </a:t>
            </a:r>
            <a:r>
              <a:rPr lang="en-US" dirty="0" err="1"/>
              <a:t>garanderen</a:t>
            </a:r>
            <a:r>
              <a:rPr lang="en-US" dirty="0"/>
              <a:t>, </a:t>
            </a:r>
            <a:r>
              <a:rPr lang="en-US" dirty="0" err="1"/>
              <a:t>rekening</a:t>
            </a:r>
            <a:r>
              <a:rPr lang="en-US" dirty="0"/>
              <a:t> </a:t>
            </a:r>
            <a:r>
              <a:rPr lang="en-US" dirty="0" err="1"/>
              <a:t>houdend</a:t>
            </a:r>
            <a:r>
              <a:rPr lang="en-US" dirty="0"/>
              <a:t> met de stand van de </a:t>
            </a:r>
            <a:r>
              <a:rPr lang="en-US" dirty="0" err="1"/>
              <a:t>techniek</a:t>
            </a:r>
            <a:r>
              <a:rPr lang="en-US" dirty="0"/>
              <a:t> en de </a:t>
            </a:r>
            <a:r>
              <a:rPr lang="en-US" dirty="0" err="1"/>
              <a:t>kosten</a:t>
            </a:r>
            <a:r>
              <a:rPr lang="en-US" dirty="0"/>
              <a:t> van de </a:t>
            </a:r>
            <a:r>
              <a:rPr lang="en-US" dirty="0" err="1"/>
              <a:t>tenuitvoerlegging</a:t>
            </a:r>
            <a:r>
              <a:rPr lang="en-US" dirty="0"/>
              <a:t>, </a:t>
            </a:r>
            <a:r>
              <a:rPr lang="en-US" dirty="0" err="1"/>
              <a:t>een</a:t>
            </a:r>
            <a:r>
              <a:rPr lang="en-US" dirty="0"/>
              <a:t> </a:t>
            </a:r>
            <a:r>
              <a:rPr lang="en-US" dirty="0" err="1"/>
              <a:t>passend</a:t>
            </a:r>
            <a:r>
              <a:rPr lang="en-US" dirty="0"/>
              <a:t> </a:t>
            </a:r>
            <a:r>
              <a:rPr lang="en-US" dirty="0" err="1"/>
              <a:t>beveiligingsniveau</a:t>
            </a:r>
            <a:r>
              <a:rPr lang="en-US" dirty="0"/>
              <a:t> </a:t>
            </a:r>
            <a:r>
              <a:rPr lang="en-US" dirty="0" err="1"/>
              <a:t>gelet</a:t>
            </a:r>
            <a:r>
              <a:rPr lang="en-US" dirty="0"/>
              <a:t> op de </a:t>
            </a:r>
            <a:r>
              <a:rPr lang="en-US" dirty="0" err="1"/>
              <a:t>risico's</a:t>
            </a:r>
            <a:r>
              <a:rPr lang="en-US" dirty="0"/>
              <a:t> die de </a:t>
            </a:r>
            <a:r>
              <a:rPr lang="en-US" dirty="0" err="1"/>
              <a:t>verwerking</a:t>
            </a:r>
            <a:r>
              <a:rPr lang="en-US" dirty="0"/>
              <a:t> en de </a:t>
            </a:r>
            <a:r>
              <a:rPr lang="en-US" dirty="0" err="1"/>
              <a:t>aard</a:t>
            </a:r>
            <a:r>
              <a:rPr lang="en-US" dirty="0"/>
              <a:t> van </a:t>
            </a:r>
            <a:r>
              <a:rPr lang="en-US" dirty="0" err="1"/>
              <a:t>te</a:t>
            </a:r>
            <a:r>
              <a:rPr lang="en-US" dirty="0"/>
              <a:t> </a:t>
            </a:r>
            <a:r>
              <a:rPr lang="en-US" dirty="0" err="1"/>
              <a:t>beschermen</a:t>
            </a:r>
            <a:r>
              <a:rPr lang="en-US" dirty="0"/>
              <a:t> </a:t>
            </a:r>
            <a:r>
              <a:rPr lang="en-US" dirty="0" err="1"/>
              <a:t>gegevens</a:t>
            </a:r>
            <a:r>
              <a:rPr lang="en-US" dirty="0"/>
              <a:t> met </a:t>
            </a:r>
            <a:r>
              <a:rPr lang="en-US" dirty="0" err="1"/>
              <a:t>zich</a:t>
            </a:r>
            <a:r>
              <a:rPr lang="en-US" dirty="0"/>
              <a:t> </a:t>
            </a:r>
            <a:r>
              <a:rPr lang="en-US" dirty="0" err="1"/>
              <a:t>meebrengen</a:t>
            </a:r>
            <a:r>
              <a:rPr lang="en-US" dirty="0"/>
              <a:t>. De </a:t>
            </a:r>
            <a:r>
              <a:rPr lang="en-US" dirty="0" err="1"/>
              <a:t>maatregelen</a:t>
            </a:r>
            <a:r>
              <a:rPr lang="en-US" dirty="0"/>
              <a:t> </a:t>
            </a:r>
            <a:r>
              <a:rPr lang="en-US" dirty="0" err="1"/>
              <a:t>zijn</a:t>
            </a:r>
            <a:r>
              <a:rPr lang="en-US" dirty="0"/>
              <a:t> </a:t>
            </a:r>
            <a:r>
              <a:rPr lang="en-US" dirty="0" err="1"/>
              <a:t>er</a:t>
            </a:r>
            <a:r>
              <a:rPr lang="en-US" dirty="0"/>
              <a:t> </a:t>
            </a:r>
            <a:r>
              <a:rPr lang="en-US" dirty="0" err="1"/>
              <a:t>mede</a:t>
            </a:r>
            <a:r>
              <a:rPr lang="en-US" dirty="0"/>
              <a:t> op </a:t>
            </a:r>
            <a:r>
              <a:rPr lang="en-US" dirty="0" err="1"/>
              <a:t>gericht</a:t>
            </a:r>
            <a:r>
              <a:rPr lang="en-US" dirty="0"/>
              <a:t> </a:t>
            </a:r>
            <a:r>
              <a:rPr lang="en-US" dirty="0" err="1"/>
              <a:t>onnodige</a:t>
            </a:r>
            <a:r>
              <a:rPr lang="en-US" dirty="0"/>
              <a:t> </a:t>
            </a:r>
            <a:r>
              <a:rPr lang="en-US" dirty="0" err="1"/>
              <a:t>verzameling</a:t>
            </a:r>
            <a:r>
              <a:rPr lang="en-US" dirty="0"/>
              <a:t> en </a:t>
            </a:r>
            <a:r>
              <a:rPr lang="en-US" dirty="0" err="1"/>
              <a:t>verdere</a:t>
            </a:r>
            <a:r>
              <a:rPr lang="en-US" dirty="0"/>
              <a:t> </a:t>
            </a:r>
            <a:r>
              <a:rPr lang="en-US" dirty="0" err="1"/>
              <a:t>verwerking</a:t>
            </a:r>
            <a:r>
              <a:rPr lang="en-US" dirty="0"/>
              <a:t> van </a:t>
            </a:r>
            <a:r>
              <a:rPr lang="en-US" dirty="0" err="1"/>
              <a:t>persoonsgegevens</a:t>
            </a:r>
            <a:r>
              <a:rPr lang="en-US" dirty="0"/>
              <a:t> </a:t>
            </a:r>
            <a:r>
              <a:rPr lang="en-US" dirty="0" err="1"/>
              <a:t>te</a:t>
            </a:r>
            <a:r>
              <a:rPr lang="en-US" dirty="0"/>
              <a:t> </a:t>
            </a:r>
            <a:r>
              <a:rPr lang="en-US" dirty="0" err="1"/>
              <a:t>voorkomen</a:t>
            </a:r>
            <a:r>
              <a:rPr lang="en-US" dirty="0"/>
              <a:t>.</a:t>
            </a:r>
          </a:p>
          <a:p>
            <a:endParaRPr lang="en-US" dirty="0"/>
          </a:p>
        </p:txBody>
      </p:sp>
    </p:spTree>
    <p:extLst>
      <p:ext uri="{BB962C8B-B14F-4D97-AF65-F5344CB8AC3E}">
        <p14:creationId xmlns:p14="http://schemas.microsoft.com/office/powerpoint/2010/main" val="22055644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err="1" smtClean="0"/>
              <a:t>Nen</a:t>
            </a:r>
            <a:r>
              <a:rPr lang="nl-NL" dirty="0" smtClean="0"/>
              <a:t> </a:t>
            </a:r>
            <a:r>
              <a:rPr lang="nl-NL" dirty="0" smtClean="0"/>
              <a:t>normen - </a:t>
            </a:r>
            <a:r>
              <a:rPr lang="nl-NL" dirty="0"/>
              <a:t>Nederlands Normalisatie-instituut </a:t>
            </a:r>
            <a:endParaRPr lang="en-US" dirty="0"/>
          </a:p>
        </p:txBody>
      </p:sp>
      <p:sp>
        <p:nvSpPr>
          <p:cNvPr id="3" name="Content Placeholder 2"/>
          <p:cNvSpPr>
            <a:spLocks noGrp="1"/>
          </p:cNvSpPr>
          <p:nvPr>
            <p:ph idx="1"/>
          </p:nvPr>
        </p:nvSpPr>
        <p:spPr/>
        <p:txBody>
          <a:bodyPr>
            <a:normAutofit fontScale="85000" lnSpcReduction="10000"/>
          </a:bodyPr>
          <a:lstStyle/>
          <a:p>
            <a:r>
              <a:rPr lang="nl-NL" dirty="0"/>
              <a:t>De NEN 7510 stelt de volgende eis</a:t>
            </a:r>
            <a:r>
              <a:rPr lang="nl-NL" dirty="0" smtClean="0"/>
              <a:t>: “</a:t>
            </a:r>
            <a:r>
              <a:rPr lang="nl-NL" dirty="0"/>
              <a:t>Informatiesystemen, die patiëntgegevens verwerken, behoren </a:t>
            </a:r>
            <a:r>
              <a:rPr lang="nl-NL" b="1" dirty="0"/>
              <a:t>authenticatie</a:t>
            </a:r>
            <a:r>
              <a:rPr lang="nl-NL" dirty="0"/>
              <a:t> toe te passen op basis van ten minste </a:t>
            </a:r>
            <a:r>
              <a:rPr lang="nl-NL" b="1" dirty="0"/>
              <a:t>twee afzonderlijke kenmerken</a:t>
            </a:r>
            <a:r>
              <a:rPr lang="nl-NL" dirty="0" smtClean="0"/>
              <a:t>.” </a:t>
            </a:r>
            <a:r>
              <a:rPr lang="nl-NL" dirty="0"/>
              <a:t>Daarbij wordt eveneens verwezen naar NEN </a:t>
            </a:r>
            <a:r>
              <a:rPr lang="nl-NL" dirty="0" smtClean="0"/>
              <a:t>7512.</a:t>
            </a:r>
            <a:r>
              <a:rPr lang="nl-NL" baseline="30000" dirty="0" smtClean="0"/>
              <a:t> </a:t>
            </a:r>
            <a:endParaRPr lang="nl-NL" dirty="0"/>
          </a:p>
          <a:p>
            <a:r>
              <a:rPr lang="nl-NL" dirty="0" smtClean="0"/>
              <a:t>Ook </a:t>
            </a:r>
            <a:r>
              <a:rPr lang="nl-NL" dirty="0"/>
              <a:t>uit NEN 7512 (2005) kan worden afgeleid dat twee-factor authenticatie (</a:t>
            </a:r>
            <a:r>
              <a:rPr lang="nl-NL" b="1" dirty="0"/>
              <a:t>bijvoorbeeld een chipcard in combinatie met een pincode</a:t>
            </a:r>
            <a:r>
              <a:rPr lang="nl-NL" dirty="0"/>
              <a:t>) in dit geval een vereiste is</a:t>
            </a:r>
            <a:r>
              <a:rPr lang="nl-NL" dirty="0" smtClean="0"/>
              <a:t>.</a:t>
            </a:r>
          </a:p>
          <a:p>
            <a:r>
              <a:rPr lang="nl-NL" dirty="0" smtClean="0"/>
              <a:t>NEN 7513 vereist dat er moet worden gecontroleerd </a:t>
            </a:r>
            <a:r>
              <a:rPr lang="nl-NL" b="1" dirty="0" smtClean="0"/>
              <a:t>wie er welke dossiers heeft geraadpleegd</a:t>
            </a:r>
            <a:r>
              <a:rPr lang="nl-NL" dirty="0" smtClean="0"/>
              <a:t>.</a:t>
            </a:r>
            <a:endParaRPr lang="en-US" dirty="0"/>
          </a:p>
        </p:txBody>
      </p:sp>
    </p:spTree>
    <p:extLst>
      <p:ext uri="{BB962C8B-B14F-4D97-AF65-F5344CB8AC3E}">
        <p14:creationId xmlns:p14="http://schemas.microsoft.com/office/powerpoint/2010/main" val="20305324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Technische verantwoordelijkheid</a:t>
            </a:r>
            <a:endParaRPr lang="en-US" dirty="0"/>
          </a:p>
        </p:txBody>
      </p:sp>
      <p:sp>
        <p:nvSpPr>
          <p:cNvPr id="3" name="Content Placeholder 2"/>
          <p:cNvSpPr>
            <a:spLocks noGrp="1"/>
          </p:cNvSpPr>
          <p:nvPr>
            <p:ph idx="1"/>
          </p:nvPr>
        </p:nvSpPr>
        <p:spPr/>
        <p:txBody>
          <a:bodyPr>
            <a:normAutofit/>
          </a:bodyPr>
          <a:lstStyle/>
          <a:p>
            <a:r>
              <a:rPr lang="nl-NL" dirty="0" smtClean="0"/>
              <a:t>Huisartsen </a:t>
            </a:r>
            <a:r>
              <a:rPr lang="nl-NL" dirty="0" smtClean="0"/>
              <a:t>zijn veroordeeld voor </a:t>
            </a:r>
          </a:p>
          <a:p>
            <a:pPr lvl="1"/>
            <a:r>
              <a:rPr lang="nl-NL" dirty="0" smtClean="0"/>
              <a:t>het schenden van twee-factor-authenticatieplicht</a:t>
            </a:r>
          </a:p>
          <a:p>
            <a:pPr lvl="1"/>
            <a:r>
              <a:rPr lang="nl-NL" dirty="0" smtClean="0"/>
              <a:t>voor het niet hebben van een unieke </a:t>
            </a:r>
            <a:r>
              <a:rPr lang="nl-NL" dirty="0" err="1" smtClean="0"/>
              <a:t>gebruikersindentificatie</a:t>
            </a:r>
            <a:r>
              <a:rPr lang="nl-NL" dirty="0" smtClean="0"/>
              <a:t>.</a:t>
            </a:r>
            <a:endParaRPr lang="nl-NL" dirty="0"/>
          </a:p>
          <a:p>
            <a:pPr lvl="1"/>
            <a:r>
              <a:rPr lang="nl-NL" dirty="0" smtClean="0"/>
              <a:t>Voor het niet controleren en registreren wie er toegang tot de dossiers heeft gekregen. </a:t>
            </a:r>
          </a:p>
          <a:p>
            <a:pPr lvl="1"/>
            <a:r>
              <a:rPr lang="nl-NL" dirty="0" smtClean="0"/>
              <a:t>Fysieke </a:t>
            </a:r>
            <a:r>
              <a:rPr lang="nl-NL" dirty="0" smtClean="0"/>
              <a:t>dossiers moeten ook worden </a:t>
            </a:r>
            <a:r>
              <a:rPr lang="nl-NL" dirty="0" smtClean="0"/>
              <a:t>beveiligd.</a:t>
            </a:r>
            <a:endParaRPr lang="nl-NL" dirty="0" smtClean="0"/>
          </a:p>
          <a:p>
            <a:endParaRPr lang="en-US" dirty="0"/>
          </a:p>
        </p:txBody>
      </p:sp>
    </p:spTree>
    <p:extLst>
      <p:ext uri="{BB962C8B-B14F-4D97-AF65-F5344CB8AC3E}">
        <p14:creationId xmlns:p14="http://schemas.microsoft.com/office/powerpoint/2010/main" val="42467656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Toegang tot digitale  patiëntendossiers binnen </a:t>
            </a:r>
            <a:r>
              <a:rPr lang="nl-NL" dirty="0" smtClean="0"/>
              <a:t>zorginstellingen (CBP-rapport)</a:t>
            </a:r>
            <a:endParaRPr lang="nl-NL" dirty="0"/>
          </a:p>
        </p:txBody>
      </p:sp>
      <p:sp>
        <p:nvSpPr>
          <p:cNvPr id="3" name="Tijdelijke aanduiding voor inhoud 2"/>
          <p:cNvSpPr>
            <a:spLocks noGrp="1"/>
          </p:cNvSpPr>
          <p:nvPr>
            <p:ph idx="1"/>
          </p:nvPr>
        </p:nvSpPr>
        <p:spPr>
          <a:xfrm>
            <a:off x="107504" y="1600200"/>
            <a:ext cx="8856984" cy="5141168"/>
          </a:xfrm>
        </p:spPr>
        <p:txBody>
          <a:bodyPr>
            <a:normAutofit fontScale="77500" lnSpcReduction="20000"/>
          </a:bodyPr>
          <a:lstStyle/>
          <a:p>
            <a:pPr marL="0" indent="0">
              <a:buNone/>
            </a:pPr>
            <a:r>
              <a:rPr lang="nl-NL" dirty="0"/>
              <a:t>Zorginstellingen moeten volgens de wet technologische en organisatorische maatregelen treffen om </a:t>
            </a:r>
            <a:r>
              <a:rPr lang="nl-NL" b="1" dirty="0"/>
              <a:t>onbevoegde toegang tot medische gegevens door medewerkers</a:t>
            </a:r>
            <a:r>
              <a:rPr lang="nl-NL" dirty="0"/>
              <a:t> binnen een zorginstelling te voorkomen. Daarnaast moeten zij bijhouden </a:t>
            </a:r>
            <a:r>
              <a:rPr lang="nl-NL" b="1" dirty="0"/>
              <a:t>(loggen) </a:t>
            </a:r>
            <a:r>
              <a:rPr lang="nl-NL" dirty="0"/>
              <a:t>en controleren wie welke dossiers raadpleegt. Hiermee kan onbevoegde toegang worden opgespoord en kan een zorginstelling hier tegen in het geweer komen. Op dit moment zijn zowel de technologische en organisatorische maatregelen áls de </a:t>
            </a:r>
            <a:r>
              <a:rPr lang="nl-NL" dirty="0" err="1"/>
              <a:t>logging</a:t>
            </a:r>
            <a:r>
              <a:rPr lang="nl-NL" dirty="0"/>
              <a:t> en controle bij geen van </a:t>
            </a:r>
            <a:r>
              <a:rPr lang="nl-NL" dirty="0" smtClean="0"/>
              <a:t>veel instellingen </a:t>
            </a:r>
            <a:r>
              <a:rPr lang="nl-NL" dirty="0"/>
              <a:t>zodanig dat uitsluitend bevoegde medewerkers toegang hebben tot patiëntgegevens en dat onbevoegde toegang kan worden achterhaald. </a:t>
            </a:r>
            <a:r>
              <a:rPr lang="nl-NL" b="1" dirty="0"/>
              <a:t>`</a:t>
            </a:r>
            <a:r>
              <a:rPr lang="nl-NL" b="1" dirty="0" err="1"/>
              <a:t>VIP's</a:t>
            </a:r>
            <a:r>
              <a:rPr lang="nl-NL" b="1" dirty="0"/>
              <a:t>', </a:t>
            </a:r>
            <a:r>
              <a:rPr lang="nl-NL" dirty="0"/>
              <a:t>bekende Nederlanders, maar bijvoorbeeld ook leden van de Raad van Bestuur van de instelling zelf, hebben in de onderzochte instellingen vaak </a:t>
            </a:r>
            <a:r>
              <a:rPr lang="nl-NL" b="1" dirty="0"/>
              <a:t>wél meer bescherming </a:t>
            </a:r>
            <a:r>
              <a:rPr lang="nl-NL" dirty="0"/>
              <a:t>tegen onrechtmatige toegang tot hun medische gegevens. Deze mate van bescherming komt op grond van de wet aan iedere patiënt toe.</a:t>
            </a:r>
          </a:p>
        </p:txBody>
      </p:sp>
    </p:spTree>
    <p:extLst>
      <p:ext uri="{BB962C8B-B14F-4D97-AF65-F5344CB8AC3E}">
        <p14:creationId xmlns:p14="http://schemas.microsoft.com/office/powerpoint/2010/main" val="22077107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Online </a:t>
            </a:r>
            <a:r>
              <a:rPr lang="nl-NL" dirty="0" smtClean="0"/>
              <a:t>aanvragen (CBP-rapport)</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a:t>Online aanvragen voor </a:t>
            </a:r>
            <a:r>
              <a:rPr lang="nl-NL" b="1" dirty="0"/>
              <a:t>herhaalrecepten</a:t>
            </a:r>
            <a:r>
              <a:rPr lang="nl-NL" dirty="0"/>
              <a:t> worden vaak over een </a:t>
            </a:r>
            <a:r>
              <a:rPr lang="nl-NL" b="1" dirty="0"/>
              <a:t>onbeveiligde verbinding verzonden.</a:t>
            </a:r>
            <a:r>
              <a:rPr lang="nl-NL" dirty="0"/>
              <a:t> Dit concludeert het CBP na een steekproef onder 150 websites van huisartsen en apotheken. Bijna een derde van de sites bleek op dit punt onbeveiligd. Hierdoor kunnen </a:t>
            </a:r>
            <a:r>
              <a:rPr lang="nl-NL" b="1" dirty="0"/>
              <a:t>anderen</a:t>
            </a:r>
            <a:r>
              <a:rPr lang="nl-NL" dirty="0"/>
              <a:t> de gevoelige, medische gegevens relatief eenvoudig </a:t>
            </a:r>
            <a:r>
              <a:rPr lang="nl-NL" b="1" dirty="0"/>
              <a:t>meelezen, verwijderen of aanpassen</a:t>
            </a:r>
          </a:p>
        </p:txBody>
      </p:sp>
    </p:spTree>
    <p:extLst>
      <p:ext uri="{BB962C8B-B14F-4D97-AF65-F5344CB8AC3E}">
        <p14:creationId xmlns:p14="http://schemas.microsoft.com/office/powerpoint/2010/main" val="8622466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200" dirty="0"/>
              <a:t>Interne toegangsbeveiliging patiëntgegevens RPZ-ziekenhuis </a:t>
            </a:r>
            <a:r>
              <a:rPr lang="nl-NL" sz="3200" dirty="0" smtClean="0"/>
              <a:t>onvoldoende (CBP-rapport)</a:t>
            </a:r>
            <a:endParaRPr lang="nl-NL" sz="3200" dirty="0"/>
          </a:p>
        </p:txBody>
      </p:sp>
      <p:sp>
        <p:nvSpPr>
          <p:cNvPr id="3" name="Tijdelijke aanduiding voor inhoud 2"/>
          <p:cNvSpPr>
            <a:spLocks noGrp="1"/>
          </p:cNvSpPr>
          <p:nvPr>
            <p:ph idx="1"/>
          </p:nvPr>
        </p:nvSpPr>
        <p:spPr>
          <a:xfrm>
            <a:off x="107504" y="1600200"/>
            <a:ext cx="8856984" cy="5141168"/>
          </a:xfrm>
        </p:spPr>
        <p:txBody>
          <a:bodyPr>
            <a:normAutofit fontScale="77500" lnSpcReduction="20000"/>
          </a:bodyPr>
          <a:lstStyle/>
          <a:p>
            <a:pPr marL="0" indent="0">
              <a:buNone/>
            </a:pPr>
            <a:r>
              <a:rPr lang="nl-NL" dirty="0"/>
              <a:t>Mededeling, 20 september </a:t>
            </a:r>
            <a:r>
              <a:rPr lang="nl-NL" dirty="0" smtClean="0"/>
              <a:t>2012: Het </a:t>
            </a:r>
            <a:r>
              <a:rPr lang="nl-NL" b="1" dirty="0"/>
              <a:t>Ruwaard van Putten Ziekenhuis </a:t>
            </a:r>
            <a:r>
              <a:rPr lang="nl-NL" dirty="0"/>
              <a:t>heeft onvoldoende beveiligingsmaatregelen getroffen om ervoor te zorgen dat </a:t>
            </a:r>
            <a:r>
              <a:rPr lang="nl-NL" b="1" dirty="0"/>
              <a:t>uitsluitend bevoegde ziekenhuismedewerkers toegang hebben tot de elektronische patiëntendossiers</a:t>
            </a:r>
            <a:r>
              <a:rPr lang="nl-NL" dirty="0"/>
              <a:t>. Dat concludeert het </a:t>
            </a:r>
            <a:r>
              <a:rPr lang="nl-NL" dirty="0" smtClean="0"/>
              <a:t>CBP </a:t>
            </a:r>
            <a:r>
              <a:rPr lang="nl-NL" dirty="0"/>
              <a:t>na onderzoek. Het ziekenhuis overtreedt hiermee de </a:t>
            </a:r>
            <a:r>
              <a:rPr lang="nl-NL" dirty="0" err="1" smtClean="0"/>
              <a:t>Wbp</a:t>
            </a:r>
            <a:r>
              <a:rPr lang="nl-NL" dirty="0" smtClean="0"/>
              <a:t>. </a:t>
            </a:r>
            <a:r>
              <a:rPr lang="nl-NL" dirty="0"/>
              <a:t>Alleen medewerkers die </a:t>
            </a:r>
            <a:r>
              <a:rPr lang="nl-NL" b="1" dirty="0"/>
              <a:t>rechtstreeks betrokken zijn bij de behandeling</a:t>
            </a:r>
            <a:r>
              <a:rPr lang="nl-NL" dirty="0"/>
              <a:t> van een patiënt mogen toegang hebben tot diens medische gegevens. Andere medewerkers van het ziekenhuis mogen slechts patiëntendossiers raadplegen als dit noodzakelijk is voor de uitoefening van hun functie. Uit het onderzoek blijkt dat het ziekenhuis de elektronische patiëntendossiers niet zodanig heeft ingericht dat onrechtmatige toegang door ziekenhuismedewerkers wordt voorkomen. Het ontbreekt bij het ziekenhuis aan maatregelen voor toegangsbeleid voor de patiëntgegevens volgens de wettelijk voorgeschreven beveiligingsnormen.</a:t>
            </a:r>
          </a:p>
        </p:txBody>
      </p:sp>
    </p:spTree>
    <p:extLst>
      <p:ext uri="{BB962C8B-B14F-4D97-AF65-F5344CB8AC3E}">
        <p14:creationId xmlns:p14="http://schemas.microsoft.com/office/powerpoint/2010/main" val="994735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Privacy en gegevensbescherming</a:t>
            </a:r>
            <a:endParaRPr lang="en-US"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pPr marL="0" indent="0">
              <a:buNone/>
            </a:pPr>
            <a:r>
              <a:rPr lang="en-US" dirty="0" err="1" smtClean="0"/>
              <a:t>Artikel</a:t>
            </a:r>
            <a:r>
              <a:rPr lang="en-US" dirty="0" smtClean="0"/>
              <a:t> 7: </a:t>
            </a:r>
            <a:r>
              <a:rPr lang="en-US" dirty="0" err="1" smtClean="0"/>
              <a: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eerbiediging</a:t>
            </a:r>
            <a:r>
              <a:rPr lang="en-US" dirty="0" smtClean="0"/>
              <a:t> van </a:t>
            </a:r>
            <a:r>
              <a:rPr lang="en-US" dirty="0" err="1" smtClean="0"/>
              <a:t>zijn</a:t>
            </a:r>
            <a:r>
              <a:rPr lang="en-US" dirty="0" smtClean="0"/>
              <a:t> </a:t>
            </a:r>
            <a:r>
              <a:rPr lang="en-US" dirty="0" err="1" smtClean="0"/>
              <a:t>privé-leven</a:t>
            </a:r>
            <a:r>
              <a:rPr lang="en-US" dirty="0" smtClean="0"/>
              <a:t>, </a:t>
            </a:r>
            <a:r>
              <a:rPr lang="en-US" dirty="0" err="1" smtClean="0"/>
              <a:t>zijn</a:t>
            </a:r>
            <a:r>
              <a:rPr lang="en-US" dirty="0" smtClean="0"/>
              <a:t> </a:t>
            </a:r>
            <a:r>
              <a:rPr lang="en-US" dirty="0" err="1" smtClean="0"/>
              <a:t>familie</a:t>
            </a:r>
            <a:r>
              <a:rPr lang="en-US" dirty="0" smtClean="0"/>
              <a:t>- en </a:t>
            </a:r>
            <a:r>
              <a:rPr lang="en-US" dirty="0" err="1" smtClean="0"/>
              <a:t>gezinsleven</a:t>
            </a:r>
            <a:r>
              <a:rPr lang="en-US" dirty="0" smtClean="0"/>
              <a:t>, </a:t>
            </a:r>
            <a:r>
              <a:rPr lang="en-US" dirty="0" err="1" smtClean="0"/>
              <a:t>zijn</a:t>
            </a:r>
            <a:r>
              <a:rPr lang="en-US" dirty="0" smtClean="0"/>
              <a:t> </a:t>
            </a:r>
            <a:r>
              <a:rPr lang="en-US" dirty="0" err="1" smtClean="0"/>
              <a:t>woning</a:t>
            </a:r>
            <a:r>
              <a:rPr lang="en-US" dirty="0" smtClean="0"/>
              <a:t> en </a:t>
            </a:r>
            <a:r>
              <a:rPr lang="en-US" dirty="0" err="1" smtClean="0"/>
              <a:t>zijn</a:t>
            </a:r>
            <a:r>
              <a:rPr lang="en-US" dirty="0" smtClean="0"/>
              <a:t> </a:t>
            </a:r>
            <a:r>
              <a:rPr lang="en-US" dirty="0" err="1" smtClean="0"/>
              <a:t>communicatie</a:t>
            </a:r>
            <a:r>
              <a:rPr lang="en-US" dirty="0" smtClean="0"/>
              <a:t>.</a:t>
            </a:r>
          </a:p>
          <a:p>
            <a:pPr marL="0" indent="0">
              <a:buNone/>
            </a:pPr>
            <a:endParaRPr lang="en-US" dirty="0" smtClean="0"/>
          </a:p>
          <a:p>
            <a:pPr marL="0" indent="0">
              <a:buNone/>
            </a:pPr>
            <a:r>
              <a:rPr lang="en-US" dirty="0" err="1" smtClean="0"/>
              <a:t>Artikel</a:t>
            </a:r>
            <a:r>
              <a:rPr lang="en-US" dirty="0" smtClean="0"/>
              <a:t> 8 - </a:t>
            </a:r>
            <a:r>
              <a:rPr lang="en-US" dirty="0" err="1" smtClean="0"/>
              <a:t>Bescherming</a:t>
            </a:r>
            <a:r>
              <a:rPr lang="en-US" dirty="0" smtClean="0"/>
              <a:t> van </a:t>
            </a:r>
            <a:r>
              <a:rPr lang="en-US" dirty="0" err="1" smtClean="0"/>
              <a:t>persoonsgegevens</a:t>
            </a:r>
            <a:endParaRPr lang="en-US" dirty="0" smtClean="0"/>
          </a:p>
          <a:p>
            <a:pPr marL="0" indent="0">
              <a:buNone/>
            </a:pPr>
            <a:r>
              <a:rPr lang="en-US" dirty="0" smtClean="0"/>
              <a:t>1. </a:t>
            </a:r>
            <a:r>
              <a:rPr lang="en-US" dirty="0" err="1" smtClean="0"/>
              <a: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bescherming</a:t>
            </a:r>
            <a:r>
              <a:rPr lang="en-US" dirty="0" smtClean="0"/>
              <a:t> van de hem </a:t>
            </a:r>
            <a:r>
              <a:rPr lang="en-US" dirty="0" err="1" smtClean="0"/>
              <a:t>betreffende</a:t>
            </a:r>
            <a:r>
              <a:rPr lang="en-US" dirty="0" smtClean="0"/>
              <a:t> </a:t>
            </a:r>
            <a:r>
              <a:rPr lang="en-US" dirty="0" err="1" smtClean="0"/>
              <a:t>persoonsgegevens</a:t>
            </a:r>
            <a:r>
              <a:rPr lang="en-US" dirty="0" smtClean="0"/>
              <a:t>.</a:t>
            </a:r>
          </a:p>
          <a:p>
            <a:pPr marL="0" indent="0">
              <a:buNone/>
            </a:pPr>
            <a:r>
              <a:rPr lang="en-US" dirty="0" smtClean="0"/>
              <a:t>2. </a:t>
            </a:r>
            <a:r>
              <a:rPr lang="en-US" dirty="0" err="1" smtClean="0"/>
              <a:t>Deze</a:t>
            </a:r>
            <a:r>
              <a:rPr lang="en-US" dirty="0" smtClean="0"/>
              <a:t> </a:t>
            </a:r>
            <a:r>
              <a:rPr lang="en-US" dirty="0" err="1" smtClean="0"/>
              <a:t>gegevens</a:t>
            </a:r>
            <a:r>
              <a:rPr lang="en-US" dirty="0" smtClean="0"/>
              <a:t> </a:t>
            </a:r>
            <a:r>
              <a:rPr lang="en-US" dirty="0" err="1" smtClean="0"/>
              <a:t>moeten</a:t>
            </a:r>
            <a:r>
              <a:rPr lang="en-US" dirty="0" smtClean="0"/>
              <a:t> </a:t>
            </a:r>
            <a:r>
              <a:rPr lang="en-US" dirty="0" err="1" smtClean="0"/>
              <a:t>eerlijk</a:t>
            </a:r>
            <a:r>
              <a:rPr lang="en-US" dirty="0" smtClean="0"/>
              <a:t> </a:t>
            </a:r>
            <a:r>
              <a:rPr lang="en-US" dirty="0" err="1" smtClean="0"/>
              <a:t>worden</a:t>
            </a:r>
            <a:r>
              <a:rPr lang="en-US" dirty="0" smtClean="0"/>
              <a:t> </a:t>
            </a:r>
            <a:r>
              <a:rPr lang="en-US" dirty="0" err="1" smtClean="0"/>
              <a:t>verwerkt</a:t>
            </a:r>
            <a:r>
              <a:rPr lang="en-US" dirty="0" smtClean="0"/>
              <a:t>, </a:t>
            </a:r>
            <a:r>
              <a:rPr lang="en-US" dirty="0" err="1" smtClean="0"/>
              <a:t>voor</a:t>
            </a:r>
            <a:r>
              <a:rPr lang="en-US" dirty="0" smtClean="0"/>
              <a:t> </a:t>
            </a:r>
            <a:r>
              <a:rPr lang="en-US" dirty="0" err="1" smtClean="0"/>
              <a:t>bepaalde</a:t>
            </a:r>
            <a:r>
              <a:rPr lang="en-US" dirty="0" smtClean="0"/>
              <a:t> </a:t>
            </a:r>
            <a:r>
              <a:rPr lang="en-US" dirty="0" err="1" smtClean="0"/>
              <a:t>doeleinden</a:t>
            </a:r>
            <a:r>
              <a:rPr lang="en-US" dirty="0" smtClean="0"/>
              <a:t> en met </a:t>
            </a:r>
            <a:r>
              <a:rPr lang="en-US" dirty="0" err="1" smtClean="0"/>
              <a:t>toestemmingvan</a:t>
            </a:r>
            <a:r>
              <a:rPr lang="en-US" dirty="0" smtClean="0"/>
              <a:t> de </a:t>
            </a:r>
            <a:r>
              <a:rPr lang="en-US" dirty="0" err="1" smtClean="0"/>
              <a:t>betrokkene</a:t>
            </a:r>
            <a:r>
              <a:rPr lang="en-US" dirty="0" smtClean="0"/>
              <a:t> of op basis van </a:t>
            </a:r>
            <a:r>
              <a:rPr lang="en-US" dirty="0" err="1" smtClean="0"/>
              <a:t>een</a:t>
            </a:r>
            <a:r>
              <a:rPr lang="en-US" dirty="0" smtClean="0"/>
              <a:t> </a:t>
            </a:r>
            <a:r>
              <a:rPr lang="en-US" dirty="0" err="1" smtClean="0"/>
              <a:t>andere</a:t>
            </a:r>
            <a:r>
              <a:rPr lang="en-US" dirty="0" smtClean="0"/>
              <a:t> </a:t>
            </a:r>
            <a:r>
              <a:rPr lang="en-US" dirty="0" err="1" smtClean="0"/>
              <a:t>gerechtvaardigde</a:t>
            </a:r>
            <a:r>
              <a:rPr lang="en-US" dirty="0" smtClean="0"/>
              <a:t> </a:t>
            </a:r>
            <a:r>
              <a:rPr lang="en-US" dirty="0" err="1" smtClean="0"/>
              <a:t>grondslag</a:t>
            </a:r>
            <a:r>
              <a:rPr lang="en-US" dirty="0" smtClean="0"/>
              <a:t> </a:t>
            </a:r>
            <a:r>
              <a:rPr lang="en-US" dirty="0" err="1" smtClean="0"/>
              <a:t>waarin</a:t>
            </a:r>
            <a:r>
              <a:rPr lang="en-US" dirty="0" smtClean="0"/>
              <a:t> de wet </a:t>
            </a:r>
            <a:r>
              <a:rPr lang="en-US" dirty="0" err="1" smtClean="0"/>
              <a:t>voorziet.Eenieder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toegang</a:t>
            </a:r>
            <a:r>
              <a:rPr lang="en-US" dirty="0" smtClean="0"/>
              <a:t> tot de over hem </a:t>
            </a:r>
            <a:r>
              <a:rPr lang="en-US" dirty="0" err="1" smtClean="0"/>
              <a:t>verzamelde</a:t>
            </a:r>
            <a:r>
              <a:rPr lang="en-US" dirty="0" smtClean="0"/>
              <a:t> </a:t>
            </a:r>
            <a:r>
              <a:rPr lang="en-US" dirty="0" err="1" smtClean="0"/>
              <a:t>gegevens</a:t>
            </a:r>
            <a:r>
              <a:rPr lang="en-US" dirty="0" smtClean="0"/>
              <a:t> en op </a:t>
            </a:r>
            <a:r>
              <a:rPr lang="en-US" dirty="0" err="1" smtClean="0"/>
              <a:t>rectificatie</a:t>
            </a:r>
            <a:r>
              <a:rPr lang="en-US" dirty="0" smtClean="0"/>
              <a:t> </a:t>
            </a:r>
            <a:r>
              <a:rPr lang="en-US" dirty="0" err="1" smtClean="0"/>
              <a:t>daarvan</a:t>
            </a:r>
            <a:r>
              <a:rPr lang="en-US" dirty="0" smtClean="0"/>
              <a:t>.</a:t>
            </a:r>
          </a:p>
          <a:p>
            <a:pPr marL="0" indent="0">
              <a:buNone/>
            </a:pPr>
            <a:r>
              <a:rPr lang="en-US" dirty="0" smtClean="0"/>
              <a:t>3. </a:t>
            </a:r>
            <a:r>
              <a:rPr lang="en-US" dirty="0" err="1" smtClean="0"/>
              <a:t>Een</a:t>
            </a:r>
            <a:r>
              <a:rPr lang="en-US" dirty="0" smtClean="0"/>
              <a:t> </a:t>
            </a:r>
            <a:r>
              <a:rPr lang="en-US" dirty="0" err="1" smtClean="0"/>
              <a:t>onafhankelijke</a:t>
            </a:r>
            <a:r>
              <a:rPr lang="en-US" dirty="0" smtClean="0"/>
              <a:t> </a:t>
            </a:r>
            <a:r>
              <a:rPr lang="en-US" dirty="0" err="1" smtClean="0"/>
              <a:t>autoriteit</a:t>
            </a:r>
            <a:r>
              <a:rPr lang="en-US" dirty="0" smtClean="0"/>
              <a:t> </a:t>
            </a:r>
            <a:r>
              <a:rPr lang="en-US" dirty="0" err="1" smtClean="0"/>
              <a:t>ziet</a:t>
            </a:r>
            <a:r>
              <a:rPr lang="en-US" dirty="0" smtClean="0"/>
              <a:t> toe op de </a:t>
            </a:r>
            <a:r>
              <a:rPr lang="en-US" dirty="0" err="1" smtClean="0"/>
              <a:t>naleving</a:t>
            </a:r>
            <a:r>
              <a:rPr lang="en-US" dirty="0" smtClean="0"/>
              <a:t> van </a:t>
            </a:r>
            <a:r>
              <a:rPr lang="en-US" dirty="0" err="1" smtClean="0"/>
              <a:t>deze</a:t>
            </a:r>
            <a:r>
              <a:rPr lang="en-US" dirty="0" smtClean="0"/>
              <a:t> regels.</a:t>
            </a:r>
            <a:endParaRPr lang="en-US" dirty="0"/>
          </a:p>
        </p:txBody>
      </p:sp>
    </p:spTree>
    <p:extLst>
      <p:ext uri="{BB962C8B-B14F-4D97-AF65-F5344CB8AC3E}">
        <p14:creationId xmlns:p14="http://schemas.microsoft.com/office/powerpoint/2010/main" val="30528703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Verwerkingsgronden</a:t>
            </a:r>
            <a:endParaRPr lang="en-US" dirty="0"/>
          </a:p>
        </p:txBody>
      </p:sp>
      <p:sp>
        <p:nvSpPr>
          <p:cNvPr id="3" name="Content Placeholder 2"/>
          <p:cNvSpPr>
            <a:spLocks noGrp="1"/>
          </p:cNvSpPr>
          <p:nvPr>
            <p:ph idx="1"/>
          </p:nvPr>
        </p:nvSpPr>
        <p:spPr>
          <a:xfrm>
            <a:off x="457200" y="1340768"/>
            <a:ext cx="8229600" cy="5184576"/>
          </a:xfrm>
        </p:spPr>
        <p:txBody>
          <a:bodyPr>
            <a:normAutofit fontScale="62500" lnSpcReduction="20000"/>
          </a:bodyPr>
          <a:lstStyle/>
          <a:p>
            <a:pPr marL="0" indent="0">
              <a:buNone/>
            </a:pPr>
            <a:r>
              <a:rPr lang="en-US" b="1" dirty="0" err="1"/>
              <a:t>Artikel</a:t>
            </a:r>
            <a:r>
              <a:rPr lang="en-US" b="1" dirty="0"/>
              <a:t> </a:t>
            </a:r>
            <a:r>
              <a:rPr lang="en-US" b="1" dirty="0" smtClean="0"/>
              <a:t>8</a:t>
            </a:r>
            <a:r>
              <a:rPr lang="en-US" dirty="0" smtClean="0"/>
              <a:t> </a:t>
            </a:r>
            <a:r>
              <a:rPr lang="en-US" dirty="0" err="1" smtClean="0"/>
              <a:t>Persoonsgegevens</a:t>
            </a:r>
            <a:r>
              <a:rPr lang="en-US" dirty="0" smtClean="0"/>
              <a:t> </a:t>
            </a:r>
            <a:r>
              <a:rPr lang="en-US" dirty="0" err="1"/>
              <a:t>mogen</a:t>
            </a:r>
            <a:r>
              <a:rPr lang="en-US" dirty="0"/>
              <a:t> </a:t>
            </a:r>
            <a:r>
              <a:rPr lang="en-US" dirty="0" err="1"/>
              <a:t>slechts</a:t>
            </a:r>
            <a:r>
              <a:rPr lang="en-US" dirty="0"/>
              <a:t> </a:t>
            </a:r>
            <a:r>
              <a:rPr lang="en-US" dirty="0" err="1"/>
              <a:t>worden</a:t>
            </a:r>
            <a:r>
              <a:rPr lang="en-US" dirty="0"/>
              <a:t> </a:t>
            </a:r>
            <a:r>
              <a:rPr lang="en-US" dirty="0" err="1"/>
              <a:t>verwerkt</a:t>
            </a:r>
            <a:r>
              <a:rPr lang="en-US" dirty="0"/>
              <a:t> </a:t>
            </a:r>
            <a:r>
              <a:rPr lang="en-US" dirty="0" err="1"/>
              <a:t>indien</a:t>
            </a:r>
            <a:r>
              <a:rPr lang="en-US" dirty="0"/>
              <a:t>:</a:t>
            </a:r>
          </a:p>
          <a:p>
            <a:pPr marL="0" indent="0">
              <a:buNone/>
            </a:pPr>
            <a:r>
              <a:rPr lang="en-US" dirty="0"/>
              <a:t>a. de </a:t>
            </a:r>
            <a:r>
              <a:rPr lang="en-US" dirty="0" err="1"/>
              <a:t>betrokkene</a:t>
            </a:r>
            <a:r>
              <a:rPr lang="en-US" dirty="0"/>
              <a:t> </a:t>
            </a:r>
            <a:r>
              <a:rPr lang="en-US" dirty="0" err="1"/>
              <a:t>voor</a:t>
            </a:r>
            <a:r>
              <a:rPr lang="en-US" dirty="0"/>
              <a:t> de </a:t>
            </a:r>
            <a:r>
              <a:rPr lang="en-US" dirty="0" err="1"/>
              <a:t>verwerking</a:t>
            </a:r>
            <a:r>
              <a:rPr lang="en-US" dirty="0"/>
              <a:t> </a:t>
            </a:r>
            <a:r>
              <a:rPr lang="en-US" dirty="0" err="1"/>
              <a:t>zijn</a:t>
            </a:r>
            <a:r>
              <a:rPr lang="en-US" dirty="0"/>
              <a:t> </a:t>
            </a:r>
            <a:r>
              <a:rPr lang="en-US" dirty="0" err="1"/>
              <a:t>ondubbelzinnige</a:t>
            </a:r>
            <a:r>
              <a:rPr lang="en-US" dirty="0"/>
              <a:t> </a:t>
            </a:r>
            <a:r>
              <a:rPr lang="en-US" dirty="0" err="1"/>
              <a:t>toestemming</a:t>
            </a:r>
            <a:r>
              <a:rPr lang="en-US" dirty="0"/>
              <a:t> </a:t>
            </a:r>
            <a:r>
              <a:rPr lang="en-US" dirty="0" err="1"/>
              <a:t>heeft</a:t>
            </a:r>
            <a:r>
              <a:rPr lang="en-US" dirty="0"/>
              <a:t> </a:t>
            </a:r>
            <a:r>
              <a:rPr lang="en-US" dirty="0" err="1"/>
              <a:t>verleend</a:t>
            </a:r>
            <a:r>
              <a:rPr lang="en-US" dirty="0"/>
              <a:t>;</a:t>
            </a:r>
          </a:p>
          <a:p>
            <a:pPr marL="0" indent="0">
              <a:buNone/>
            </a:pPr>
            <a:r>
              <a:rPr lang="en-US" dirty="0"/>
              <a:t>b. de </a:t>
            </a:r>
            <a:r>
              <a:rPr lang="en-US" dirty="0" err="1"/>
              <a:t>gegevensverwerking</a:t>
            </a:r>
            <a:r>
              <a:rPr lang="en-US" dirty="0"/>
              <a:t> </a:t>
            </a:r>
            <a:r>
              <a:rPr lang="en-US" dirty="0" err="1"/>
              <a:t>noodzakelijk</a:t>
            </a:r>
            <a:r>
              <a:rPr lang="en-US" dirty="0"/>
              <a:t> is </a:t>
            </a:r>
            <a:r>
              <a:rPr lang="en-US" dirty="0" err="1"/>
              <a:t>voor</a:t>
            </a:r>
            <a:r>
              <a:rPr lang="en-US" dirty="0"/>
              <a:t> de </a:t>
            </a:r>
            <a:r>
              <a:rPr lang="en-US" dirty="0" err="1"/>
              <a:t>uitvoering</a:t>
            </a:r>
            <a:r>
              <a:rPr lang="en-US" dirty="0"/>
              <a:t> van </a:t>
            </a:r>
            <a:r>
              <a:rPr lang="en-US" dirty="0" err="1"/>
              <a:t>een</a:t>
            </a:r>
            <a:r>
              <a:rPr lang="en-US" dirty="0"/>
              <a:t> </a:t>
            </a:r>
            <a:r>
              <a:rPr lang="en-US" dirty="0" err="1"/>
              <a:t>overeenkomst</a:t>
            </a:r>
            <a:r>
              <a:rPr lang="en-US" dirty="0"/>
              <a:t> </a:t>
            </a:r>
            <a:r>
              <a:rPr lang="en-US" dirty="0" err="1"/>
              <a:t>waarbij</a:t>
            </a:r>
            <a:r>
              <a:rPr lang="en-US" dirty="0"/>
              <a:t> de </a:t>
            </a:r>
            <a:r>
              <a:rPr lang="en-US" dirty="0" err="1"/>
              <a:t>betrokkene</a:t>
            </a:r>
            <a:r>
              <a:rPr lang="en-US" dirty="0"/>
              <a:t> </a:t>
            </a:r>
            <a:r>
              <a:rPr lang="en-US" dirty="0" err="1"/>
              <a:t>partij</a:t>
            </a:r>
            <a:r>
              <a:rPr lang="en-US" dirty="0"/>
              <a:t> is, of </a:t>
            </a:r>
            <a:r>
              <a:rPr lang="en-US" dirty="0" err="1"/>
              <a:t>voor</a:t>
            </a:r>
            <a:r>
              <a:rPr lang="en-US" dirty="0"/>
              <a:t> het </a:t>
            </a:r>
            <a:r>
              <a:rPr lang="en-US" dirty="0" err="1"/>
              <a:t>nemen</a:t>
            </a:r>
            <a:r>
              <a:rPr lang="en-US" dirty="0"/>
              <a:t> van </a:t>
            </a:r>
            <a:r>
              <a:rPr lang="en-US" dirty="0" err="1"/>
              <a:t>precontractuele</a:t>
            </a:r>
            <a:r>
              <a:rPr lang="en-US" dirty="0"/>
              <a:t> </a:t>
            </a:r>
            <a:r>
              <a:rPr lang="en-US" dirty="0" err="1"/>
              <a:t>maatregelen</a:t>
            </a:r>
            <a:r>
              <a:rPr lang="en-US" dirty="0"/>
              <a:t> </a:t>
            </a:r>
            <a:r>
              <a:rPr lang="en-US" dirty="0" err="1"/>
              <a:t>naar</a:t>
            </a:r>
            <a:r>
              <a:rPr lang="en-US" dirty="0"/>
              <a:t> </a:t>
            </a:r>
            <a:r>
              <a:rPr lang="en-US" dirty="0" err="1"/>
              <a:t>aanleiding</a:t>
            </a:r>
            <a:r>
              <a:rPr lang="en-US" dirty="0"/>
              <a:t> van </a:t>
            </a:r>
            <a:r>
              <a:rPr lang="en-US" dirty="0" err="1"/>
              <a:t>een</a:t>
            </a:r>
            <a:r>
              <a:rPr lang="en-US" dirty="0"/>
              <a:t> </a:t>
            </a:r>
            <a:r>
              <a:rPr lang="en-US" dirty="0" err="1"/>
              <a:t>verzoek</a:t>
            </a:r>
            <a:r>
              <a:rPr lang="en-US" dirty="0"/>
              <a:t> van de </a:t>
            </a:r>
            <a:r>
              <a:rPr lang="en-US" dirty="0" err="1"/>
              <a:t>betrokkene</a:t>
            </a:r>
            <a:r>
              <a:rPr lang="en-US" dirty="0"/>
              <a:t> en die </a:t>
            </a:r>
            <a:r>
              <a:rPr lang="en-US" dirty="0" err="1"/>
              <a:t>noodzakelijk</a:t>
            </a:r>
            <a:r>
              <a:rPr lang="en-US" dirty="0"/>
              <a:t> </a:t>
            </a:r>
            <a:r>
              <a:rPr lang="en-US" dirty="0" err="1"/>
              <a:t>zijn</a:t>
            </a:r>
            <a:r>
              <a:rPr lang="en-US" dirty="0"/>
              <a:t> </a:t>
            </a:r>
            <a:r>
              <a:rPr lang="en-US" dirty="0" err="1"/>
              <a:t>voor</a:t>
            </a:r>
            <a:r>
              <a:rPr lang="en-US" dirty="0"/>
              <a:t> het </a:t>
            </a:r>
            <a:r>
              <a:rPr lang="en-US" dirty="0" err="1"/>
              <a:t>sluiten</a:t>
            </a:r>
            <a:r>
              <a:rPr lang="en-US" dirty="0"/>
              <a:t> van </a:t>
            </a:r>
            <a:r>
              <a:rPr lang="en-US" dirty="0" err="1"/>
              <a:t>een</a:t>
            </a:r>
            <a:r>
              <a:rPr lang="en-US" dirty="0"/>
              <a:t> </a:t>
            </a:r>
            <a:r>
              <a:rPr lang="en-US" dirty="0" err="1"/>
              <a:t>overeenkomst</a:t>
            </a:r>
            <a:r>
              <a:rPr lang="en-US" dirty="0"/>
              <a:t>;</a:t>
            </a:r>
          </a:p>
          <a:p>
            <a:pPr marL="0" indent="0">
              <a:buNone/>
            </a:pPr>
            <a:r>
              <a:rPr lang="en-US" dirty="0"/>
              <a:t>c. de </a:t>
            </a:r>
            <a:r>
              <a:rPr lang="en-US" dirty="0" err="1"/>
              <a:t>gegevensverwerking</a:t>
            </a:r>
            <a:r>
              <a:rPr lang="en-US" dirty="0"/>
              <a:t> </a:t>
            </a:r>
            <a:r>
              <a:rPr lang="en-US" dirty="0" err="1"/>
              <a:t>noodzakelijk</a:t>
            </a:r>
            <a:r>
              <a:rPr lang="en-US" dirty="0"/>
              <a:t> is om </a:t>
            </a:r>
            <a:r>
              <a:rPr lang="en-US" dirty="0" err="1"/>
              <a:t>een</a:t>
            </a:r>
            <a:r>
              <a:rPr lang="en-US" dirty="0"/>
              <a:t> </a:t>
            </a:r>
            <a:r>
              <a:rPr lang="en-US" dirty="0" err="1"/>
              <a:t>wettelijke</a:t>
            </a:r>
            <a:r>
              <a:rPr lang="en-US" dirty="0"/>
              <a:t> </a:t>
            </a:r>
            <a:r>
              <a:rPr lang="en-US" dirty="0" err="1"/>
              <a:t>verplichting</a:t>
            </a:r>
            <a:r>
              <a:rPr lang="en-US" dirty="0"/>
              <a:t> </a:t>
            </a:r>
            <a:r>
              <a:rPr lang="en-US" dirty="0" err="1"/>
              <a:t>na</a:t>
            </a:r>
            <a:r>
              <a:rPr lang="en-US" dirty="0"/>
              <a:t> </a:t>
            </a:r>
            <a:r>
              <a:rPr lang="en-US" dirty="0" err="1"/>
              <a:t>te</a:t>
            </a:r>
            <a:r>
              <a:rPr lang="en-US" dirty="0"/>
              <a:t> </a:t>
            </a:r>
            <a:r>
              <a:rPr lang="en-US" dirty="0" err="1"/>
              <a:t>komen</a:t>
            </a:r>
            <a:r>
              <a:rPr lang="en-US" dirty="0"/>
              <a:t> </a:t>
            </a:r>
            <a:r>
              <a:rPr lang="en-US" dirty="0" err="1"/>
              <a:t>waaraan</a:t>
            </a:r>
            <a:r>
              <a:rPr lang="en-US" dirty="0"/>
              <a:t> de </a:t>
            </a:r>
            <a:r>
              <a:rPr lang="en-US" dirty="0" err="1"/>
              <a:t>verantwoordelijke</a:t>
            </a:r>
            <a:r>
              <a:rPr lang="en-US" dirty="0"/>
              <a:t> </a:t>
            </a:r>
            <a:r>
              <a:rPr lang="en-US" dirty="0" err="1"/>
              <a:t>onderworpen</a:t>
            </a:r>
            <a:r>
              <a:rPr lang="en-US" dirty="0"/>
              <a:t> is;</a:t>
            </a:r>
          </a:p>
          <a:p>
            <a:pPr marL="0" indent="0">
              <a:buNone/>
            </a:pPr>
            <a:r>
              <a:rPr lang="en-US" dirty="0"/>
              <a:t>d. de </a:t>
            </a:r>
            <a:r>
              <a:rPr lang="en-US" dirty="0" err="1"/>
              <a:t>gegevensverwerking</a:t>
            </a:r>
            <a:r>
              <a:rPr lang="en-US" dirty="0"/>
              <a:t> </a:t>
            </a:r>
            <a:r>
              <a:rPr lang="en-US" dirty="0" err="1"/>
              <a:t>noodzakelijk</a:t>
            </a:r>
            <a:r>
              <a:rPr lang="en-US" dirty="0"/>
              <a:t> is </a:t>
            </a:r>
            <a:r>
              <a:rPr lang="en-US" dirty="0" err="1"/>
              <a:t>ter</a:t>
            </a:r>
            <a:r>
              <a:rPr lang="en-US" dirty="0"/>
              <a:t> </a:t>
            </a:r>
            <a:r>
              <a:rPr lang="en-US" dirty="0" err="1"/>
              <a:t>vrijwaring</a:t>
            </a:r>
            <a:r>
              <a:rPr lang="en-US" dirty="0"/>
              <a:t> van </a:t>
            </a:r>
            <a:r>
              <a:rPr lang="en-US" dirty="0" err="1"/>
              <a:t>een</a:t>
            </a:r>
            <a:r>
              <a:rPr lang="en-US" dirty="0"/>
              <a:t> </a:t>
            </a:r>
            <a:r>
              <a:rPr lang="en-US" dirty="0" err="1"/>
              <a:t>vitaal</a:t>
            </a:r>
            <a:r>
              <a:rPr lang="en-US" dirty="0"/>
              <a:t> </a:t>
            </a:r>
            <a:r>
              <a:rPr lang="en-US" dirty="0" err="1"/>
              <a:t>belang</a:t>
            </a:r>
            <a:r>
              <a:rPr lang="en-US" dirty="0"/>
              <a:t> van de </a:t>
            </a:r>
            <a:r>
              <a:rPr lang="en-US" dirty="0" err="1"/>
              <a:t>betrokkene</a:t>
            </a:r>
            <a:r>
              <a:rPr lang="en-US" dirty="0"/>
              <a:t>;</a:t>
            </a:r>
          </a:p>
          <a:p>
            <a:pPr marL="0" indent="0">
              <a:buNone/>
            </a:pPr>
            <a:r>
              <a:rPr lang="en-US" dirty="0"/>
              <a:t>e. de </a:t>
            </a:r>
            <a:r>
              <a:rPr lang="en-US" dirty="0" err="1"/>
              <a:t>gegevensverwerking</a:t>
            </a:r>
            <a:r>
              <a:rPr lang="en-US" dirty="0"/>
              <a:t> </a:t>
            </a:r>
            <a:r>
              <a:rPr lang="en-US" dirty="0" err="1"/>
              <a:t>noodzakelijk</a:t>
            </a:r>
            <a:r>
              <a:rPr lang="en-US" dirty="0"/>
              <a:t> is </a:t>
            </a:r>
            <a:r>
              <a:rPr lang="en-US" dirty="0" err="1"/>
              <a:t>voor</a:t>
            </a:r>
            <a:r>
              <a:rPr lang="en-US" dirty="0"/>
              <a:t> de </a:t>
            </a:r>
            <a:r>
              <a:rPr lang="en-US" dirty="0" err="1"/>
              <a:t>goede</a:t>
            </a:r>
            <a:r>
              <a:rPr lang="en-US" dirty="0"/>
              <a:t> </a:t>
            </a:r>
            <a:r>
              <a:rPr lang="en-US" dirty="0" err="1"/>
              <a:t>vervulling</a:t>
            </a:r>
            <a:r>
              <a:rPr lang="en-US" dirty="0"/>
              <a:t> van </a:t>
            </a:r>
            <a:r>
              <a:rPr lang="en-US" dirty="0" err="1"/>
              <a:t>een</a:t>
            </a:r>
            <a:r>
              <a:rPr lang="en-US" dirty="0"/>
              <a:t> </a:t>
            </a:r>
            <a:r>
              <a:rPr lang="en-US" dirty="0" err="1"/>
              <a:t>publiekrechtelijke</a:t>
            </a:r>
            <a:r>
              <a:rPr lang="en-US" dirty="0"/>
              <a:t> </a:t>
            </a:r>
            <a:r>
              <a:rPr lang="en-US" dirty="0" err="1"/>
              <a:t>taak</a:t>
            </a:r>
            <a:r>
              <a:rPr lang="en-US" dirty="0"/>
              <a:t> door het </a:t>
            </a:r>
            <a:r>
              <a:rPr lang="en-US" dirty="0" err="1"/>
              <a:t>desbetreffende</a:t>
            </a:r>
            <a:r>
              <a:rPr lang="en-US" dirty="0"/>
              <a:t> </a:t>
            </a:r>
            <a:r>
              <a:rPr lang="en-US" dirty="0" err="1"/>
              <a:t>bestuursorgaan</a:t>
            </a:r>
            <a:r>
              <a:rPr lang="en-US" dirty="0"/>
              <a:t> </a:t>
            </a:r>
            <a:r>
              <a:rPr lang="en-US" dirty="0" err="1"/>
              <a:t>dan</a:t>
            </a:r>
            <a:r>
              <a:rPr lang="en-US" dirty="0"/>
              <a:t> </a:t>
            </a:r>
            <a:r>
              <a:rPr lang="en-US" dirty="0" err="1"/>
              <a:t>wel</a:t>
            </a:r>
            <a:r>
              <a:rPr lang="en-US" dirty="0"/>
              <a:t> het </a:t>
            </a:r>
            <a:r>
              <a:rPr lang="en-US" dirty="0" err="1"/>
              <a:t>bestuursorgaan</a:t>
            </a:r>
            <a:r>
              <a:rPr lang="en-US" dirty="0"/>
              <a:t> </a:t>
            </a:r>
            <a:r>
              <a:rPr lang="en-US" dirty="0" err="1"/>
              <a:t>waaraan</a:t>
            </a:r>
            <a:r>
              <a:rPr lang="en-US" dirty="0"/>
              <a:t> de </a:t>
            </a:r>
            <a:r>
              <a:rPr lang="en-US" dirty="0" err="1"/>
              <a:t>gegevens</a:t>
            </a:r>
            <a:r>
              <a:rPr lang="en-US" dirty="0"/>
              <a:t> </a:t>
            </a:r>
            <a:r>
              <a:rPr lang="en-US" dirty="0" err="1"/>
              <a:t>worden</a:t>
            </a:r>
            <a:r>
              <a:rPr lang="en-US" dirty="0"/>
              <a:t> </a:t>
            </a:r>
            <a:r>
              <a:rPr lang="en-US" dirty="0" err="1"/>
              <a:t>verstrekt</a:t>
            </a:r>
            <a:r>
              <a:rPr lang="en-US" dirty="0"/>
              <a:t>, of</a:t>
            </a:r>
          </a:p>
          <a:p>
            <a:pPr marL="0" indent="0">
              <a:buNone/>
            </a:pPr>
            <a:r>
              <a:rPr lang="en-US" dirty="0"/>
              <a:t>f. de </a:t>
            </a:r>
            <a:r>
              <a:rPr lang="en-US" dirty="0" err="1"/>
              <a:t>gegevensverwerking</a:t>
            </a:r>
            <a:r>
              <a:rPr lang="en-US" dirty="0"/>
              <a:t> </a:t>
            </a:r>
            <a:r>
              <a:rPr lang="en-US" dirty="0" err="1"/>
              <a:t>noodzakelijk</a:t>
            </a:r>
            <a:r>
              <a:rPr lang="en-US" dirty="0"/>
              <a:t> is </a:t>
            </a:r>
            <a:r>
              <a:rPr lang="en-US" dirty="0" err="1"/>
              <a:t>voor</a:t>
            </a:r>
            <a:r>
              <a:rPr lang="en-US" dirty="0"/>
              <a:t> de </a:t>
            </a:r>
            <a:r>
              <a:rPr lang="en-US" dirty="0" err="1"/>
              <a:t>behartiging</a:t>
            </a:r>
            <a:r>
              <a:rPr lang="en-US" dirty="0"/>
              <a:t> van het </a:t>
            </a:r>
            <a:r>
              <a:rPr lang="en-US" dirty="0" err="1"/>
              <a:t>gerechtvaardigde</a:t>
            </a:r>
            <a:r>
              <a:rPr lang="en-US" dirty="0"/>
              <a:t> </a:t>
            </a:r>
            <a:r>
              <a:rPr lang="en-US" dirty="0" err="1"/>
              <a:t>belang</a:t>
            </a:r>
            <a:r>
              <a:rPr lang="en-US" dirty="0"/>
              <a:t> van de </a:t>
            </a:r>
            <a:r>
              <a:rPr lang="en-US" dirty="0" err="1"/>
              <a:t>verantwoordelijke</a:t>
            </a:r>
            <a:r>
              <a:rPr lang="en-US" dirty="0"/>
              <a:t> of van </a:t>
            </a:r>
            <a:r>
              <a:rPr lang="en-US" dirty="0" err="1"/>
              <a:t>een</a:t>
            </a:r>
            <a:r>
              <a:rPr lang="en-US" dirty="0"/>
              <a:t> </a:t>
            </a:r>
            <a:r>
              <a:rPr lang="en-US" dirty="0" err="1"/>
              <a:t>derde</a:t>
            </a:r>
            <a:r>
              <a:rPr lang="en-US" dirty="0"/>
              <a:t> </a:t>
            </a:r>
            <a:r>
              <a:rPr lang="en-US" dirty="0" err="1"/>
              <a:t>aan</a:t>
            </a:r>
            <a:r>
              <a:rPr lang="en-US" dirty="0"/>
              <a:t> </a:t>
            </a:r>
            <a:r>
              <a:rPr lang="en-US" dirty="0" err="1"/>
              <a:t>wie</a:t>
            </a:r>
            <a:r>
              <a:rPr lang="en-US" dirty="0"/>
              <a:t> de </a:t>
            </a:r>
            <a:r>
              <a:rPr lang="en-US" dirty="0" err="1"/>
              <a:t>gegevens</a:t>
            </a:r>
            <a:r>
              <a:rPr lang="en-US" dirty="0"/>
              <a:t> </a:t>
            </a:r>
            <a:r>
              <a:rPr lang="en-US" dirty="0" err="1"/>
              <a:t>worden</a:t>
            </a:r>
            <a:r>
              <a:rPr lang="en-US" dirty="0"/>
              <a:t> </a:t>
            </a:r>
            <a:r>
              <a:rPr lang="en-US" dirty="0" err="1"/>
              <a:t>verstrekt</a:t>
            </a:r>
            <a:r>
              <a:rPr lang="en-US" dirty="0"/>
              <a:t>, </a:t>
            </a:r>
            <a:r>
              <a:rPr lang="en-US" dirty="0" err="1"/>
              <a:t>tenzij</a:t>
            </a:r>
            <a:r>
              <a:rPr lang="en-US" dirty="0"/>
              <a:t> het </a:t>
            </a:r>
            <a:r>
              <a:rPr lang="en-US" dirty="0" err="1"/>
              <a:t>belang</a:t>
            </a:r>
            <a:r>
              <a:rPr lang="en-US" dirty="0"/>
              <a:t> of de </a:t>
            </a:r>
            <a:r>
              <a:rPr lang="en-US" dirty="0" err="1"/>
              <a:t>fundamentele</a:t>
            </a:r>
            <a:r>
              <a:rPr lang="en-US" dirty="0"/>
              <a:t> </a:t>
            </a:r>
            <a:r>
              <a:rPr lang="en-US" dirty="0" err="1"/>
              <a:t>rechten</a:t>
            </a:r>
            <a:r>
              <a:rPr lang="en-US" dirty="0"/>
              <a:t> en </a:t>
            </a:r>
            <a:r>
              <a:rPr lang="en-US" dirty="0" err="1"/>
              <a:t>vrijheden</a:t>
            </a:r>
            <a:r>
              <a:rPr lang="en-US" dirty="0"/>
              <a:t> van de </a:t>
            </a:r>
            <a:r>
              <a:rPr lang="en-US" dirty="0" err="1"/>
              <a:t>betrokkene</a:t>
            </a:r>
            <a:r>
              <a:rPr lang="en-US" dirty="0"/>
              <a:t>, in het </a:t>
            </a:r>
            <a:r>
              <a:rPr lang="en-US" dirty="0" err="1"/>
              <a:t>bijzonder</a:t>
            </a:r>
            <a:r>
              <a:rPr lang="en-US" dirty="0"/>
              <a:t> het </a:t>
            </a:r>
            <a:r>
              <a:rPr lang="en-US" dirty="0" err="1"/>
              <a:t>recht</a:t>
            </a:r>
            <a:r>
              <a:rPr lang="en-US" dirty="0"/>
              <a:t> op </a:t>
            </a:r>
            <a:r>
              <a:rPr lang="en-US" dirty="0" err="1"/>
              <a:t>bescherming</a:t>
            </a:r>
            <a:r>
              <a:rPr lang="en-US" dirty="0"/>
              <a:t> van de </a:t>
            </a:r>
            <a:r>
              <a:rPr lang="en-US" dirty="0" err="1"/>
              <a:t>persoonlijke</a:t>
            </a:r>
            <a:r>
              <a:rPr lang="en-US" dirty="0"/>
              <a:t> </a:t>
            </a:r>
            <a:r>
              <a:rPr lang="en-US" dirty="0" err="1"/>
              <a:t>levenssfeer</a:t>
            </a:r>
            <a:r>
              <a:rPr lang="en-US" dirty="0"/>
              <a:t>, </a:t>
            </a:r>
            <a:r>
              <a:rPr lang="en-US" dirty="0" err="1"/>
              <a:t>prevaleert</a:t>
            </a:r>
            <a:r>
              <a:rPr lang="en-US" dirty="0" smtClean="0"/>
              <a:t>.</a:t>
            </a:r>
            <a:endParaRPr lang="en-US" dirty="0"/>
          </a:p>
        </p:txBody>
      </p:sp>
    </p:spTree>
    <p:extLst>
      <p:ext uri="{BB962C8B-B14F-4D97-AF65-F5344CB8AC3E}">
        <p14:creationId xmlns:p14="http://schemas.microsoft.com/office/powerpoint/2010/main" val="26295584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Bijzondere persoonsgegevens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Artikel</a:t>
            </a:r>
            <a:r>
              <a:rPr lang="en-US" b="1" dirty="0"/>
              <a:t> </a:t>
            </a:r>
            <a:r>
              <a:rPr lang="en-US" b="1" dirty="0" smtClean="0"/>
              <a:t>16</a:t>
            </a:r>
            <a:r>
              <a:rPr lang="en-US" dirty="0" smtClean="0"/>
              <a:t>: </a:t>
            </a:r>
            <a:r>
              <a:rPr lang="en-US" dirty="0" smtClean="0"/>
              <a:t>De </a:t>
            </a:r>
            <a:r>
              <a:rPr lang="en-US" dirty="0" err="1"/>
              <a:t>verwerking</a:t>
            </a:r>
            <a:r>
              <a:rPr lang="en-US" dirty="0"/>
              <a:t> van </a:t>
            </a:r>
            <a:r>
              <a:rPr lang="en-US" dirty="0" err="1"/>
              <a:t>persoonsgegevens</a:t>
            </a:r>
            <a:r>
              <a:rPr lang="en-US" dirty="0"/>
              <a:t> </a:t>
            </a:r>
            <a:r>
              <a:rPr lang="en-US" dirty="0" err="1"/>
              <a:t>betreffende</a:t>
            </a:r>
            <a:r>
              <a:rPr lang="en-US" dirty="0"/>
              <a:t> </a:t>
            </a:r>
            <a:r>
              <a:rPr lang="en-US" dirty="0" err="1"/>
              <a:t>iemands</a:t>
            </a:r>
            <a:r>
              <a:rPr lang="en-US" dirty="0"/>
              <a:t> </a:t>
            </a:r>
            <a:r>
              <a:rPr lang="en-US" dirty="0" err="1"/>
              <a:t>godsdienst</a:t>
            </a:r>
            <a:r>
              <a:rPr lang="en-US" dirty="0"/>
              <a:t> of </a:t>
            </a:r>
            <a:r>
              <a:rPr lang="en-US" dirty="0" err="1"/>
              <a:t>levensovertuiging</a:t>
            </a:r>
            <a:r>
              <a:rPr lang="en-US" dirty="0"/>
              <a:t>, </a:t>
            </a:r>
            <a:r>
              <a:rPr lang="en-US" dirty="0" err="1"/>
              <a:t>ras</a:t>
            </a:r>
            <a:r>
              <a:rPr lang="en-US" dirty="0"/>
              <a:t>, </a:t>
            </a:r>
            <a:r>
              <a:rPr lang="en-US" dirty="0" err="1"/>
              <a:t>politieke</a:t>
            </a:r>
            <a:r>
              <a:rPr lang="en-US" dirty="0"/>
              <a:t> </a:t>
            </a:r>
            <a:r>
              <a:rPr lang="en-US" dirty="0" err="1"/>
              <a:t>gezindheid</a:t>
            </a:r>
            <a:r>
              <a:rPr lang="en-US" dirty="0"/>
              <a:t>, </a:t>
            </a:r>
            <a:r>
              <a:rPr lang="en-US" dirty="0" err="1"/>
              <a:t>gezondheid</a:t>
            </a:r>
            <a:r>
              <a:rPr lang="en-US" dirty="0"/>
              <a:t>, </a:t>
            </a:r>
            <a:r>
              <a:rPr lang="en-US" dirty="0" err="1"/>
              <a:t>seksuele</a:t>
            </a:r>
            <a:r>
              <a:rPr lang="en-US" dirty="0"/>
              <a:t> </a:t>
            </a:r>
            <a:r>
              <a:rPr lang="en-US" dirty="0" err="1"/>
              <a:t>leven</a:t>
            </a:r>
            <a:r>
              <a:rPr lang="en-US" dirty="0"/>
              <a:t>, </a:t>
            </a:r>
            <a:r>
              <a:rPr lang="en-US" dirty="0" err="1"/>
              <a:t>alsmede</a:t>
            </a:r>
            <a:r>
              <a:rPr lang="en-US" dirty="0"/>
              <a:t> </a:t>
            </a:r>
            <a:r>
              <a:rPr lang="en-US" dirty="0" err="1"/>
              <a:t>persoonsgegevens</a:t>
            </a:r>
            <a:r>
              <a:rPr lang="en-US" dirty="0"/>
              <a:t> </a:t>
            </a:r>
            <a:r>
              <a:rPr lang="en-US" dirty="0" err="1"/>
              <a:t>betreffende</a:t>
            </a:r>
            <a:r>
              <a:rPr lang="en-US" dirty="0"/>
              <a:t> het </a:t>
            </a:r>
            <a:r>
              <a:rPr lang="en-US" dirty="0" err="1"/>
              <a:t>lidmaatschap</a:t>
            </a:r>
            <a:r>
              <a:rPr lang="en-US" dirty="0"/>
              <a:t> van </a:t>
            </a:r>
            <a:r>
              <a:rPr lang="en-US" dirty="0" err="1"/>
              <a:t>een</a:t>
            </a:r>
            <a:r>
              <a:rPr lang="en-US" dirty="0"/>
              <a:t> </a:t>
            </a:r>
            <a:r>
              <a:rPr lang="en-US" dirty="0" err="1"/>
              <a:t>vakvereniging</a:t>
            </a:r>
            <a:r>
              <a:rPr lang="en-US" dirty="0"/>
              <a:t> is </a:t>
            </a:r>
            <a:r>
              <a:rPr lang="en-US" dirty="0" err="1"/>
              <a:t>verboden</a:t>
            </a:r>
            <a:r>
              <a:rPr lang="en-US" dirty="0"/>
              <a:t> </a:t>
            </a:r>
            <a:r>
              <a:rPr lang="en-US" dirty="0" err="1"/>
              <a:t>behoudens</a:t>
            </a:r>
            <a:r>
              <a:rPr lang="en-US" dirty="0"/>
              <a:t> het </a:t>
            </a:r>
            <a:r>
              <a:rPr lang="en-US" dirty="0" err="1"/>
              <a:t>bepaalde</a:t>
            </a:r>
            <a:r>
              <a:rPr lang="en-US" dirty="0"/>
              <a:t> in </a:t>
            </a:r>
            <a:r>
              <a:rPr lang="en-US" dirty="0" err="1"/>
              <a:t>deze</a:t>
            </a:r>
            <a:r>
              <a:rPr lang="en-US" dirty="0"/>
              <a:t> </a:t>
            </a:r>
            <a:r>
              <a:rPr lang="en-US" dirty="0" err="1"/>
              <a:t>paragraaf</a:t>
            </a:r>
            <a:r>
              <a:rPr lang="en-US" dirty="0"/>
              <a:t>. </a:t>
            </a:r>
            <a:r>
              <a:rPr lang="en-US" dirty="0" err="1"/>
              <a:t>Hetzelfde</a:t>
            </a:r>
            <a:r>
              <a:rPr lang="en-US" dirty="0"/>
              <a:t> </a:t>
            </a:r>
            <a:r>
              <a:rPr lang="en-US" dirty="0" err="1"/>
              <a:t>geldt</a:t>
            </a:r>
            <a:r>
              <a:rPr lang="en-US" dirty="0"/>
              <a:t> </a:t>
            </a:r>
            <a:r>
              <a:rPr lang="en-US" dirty="0" err="1"/>
              <a:t>voor</a:t>
            </a:r>
            <a:r>
              <a:rPr lang="en-US" dirty="0"/>
              <a:t> </a:t>
            </a:r>
            <a:r>
              <a:rPr lang="en-US" dirty="0" err="1"/>
              <a:t>strafrechtelijke</a:t>
            </a:r>
            <a:r>
              <a:rPr lang="en-US" dirty="0"/>
              <a:t> </a:t>
            </a:r>
            <a:r>
              <a:rPr lang="en-US" dirty="0" err="1"/>
              <a:t>persoonsgegevens</a:t>
            </a:r>
            <a:r>
              <a:rPr lang="en-US" dirty="0"/>
              <a:t> en </a:t>
            </a:r>
            <a:r>
              <a:rPr lang="en-US" dirty="0" err="1"/>
              <a:t>persoonsgegevens</a:t>
            </a:r>
            <a:r>
              <a:rPr lang="en-US" dirty="0"/>
              <a:t> over </a:t>
            </a:r>
            <a:r>
              <a:rPr lang="en-US" dirty="0" err="1"/>
              <a:t>onrechtmatig</a:t>
            </a:r>
            <a:r>
              <a:rPr lang="en-US" dirty="0"/>
              <a:t> of </a:t>
            </a:r>
            <a:r>
              <a:rPr lang="en-US" dirty="0" err="1"/>
              <a:t>hinderlijk</a:t>
            </a:r>
            <a:r>
              <a:rPr lang="en-US" dirty="0"/>
              <a:t> </a:t>
            </a:r>
            <a:r>
              <a:rPr lang="en-US" dirty="0" err="1"/>
              <a:t>gedrag</a:t>
            </a:r>
            <a:r>
              <a:rPr lang="en-US" dirty="0"/>
              <a:t> in </a:t>
            </a:r>
            <a:r>
              <a:rPr lang="en-US" dirty="0" err="1"/>
              <a:t>verband</a:t>
            </a:r>
            <a:r>
              <a:rPr lang="en-US" dirty="0"/>
              <a:t> met </a:t>
            </a:r>
            <a:r>
              <a:rPr lang="en-US" dirty="0" err="1"/>
              <a:t>een</a:t>
            </a:r>
            <a:r>
              <a:rPr lang="en-US" dirty="0"/>
              <a:t> </a:t>
            </a:r>
            <a:r>
              <a:rPr lang="en-US" dirty="0" err="1"/>
              <a:t>opgelegd</a:t>
            </a:r>
            <a:r>
              <a:rPr lang="en-US" dirty="0"/>
              <a:t> </a:t>
            </a:r>
            <a:r>
              <a:rPr lang="en-US" dirty="0" err="1"/>
              <a:t>verbod</a:t>
            </a:r>
            <a:r>
              <a:rPr lang="en-US" dirty="0"/>
              <a:t> </a:t>
            </a:r>
            <a:r>
              <a:rPr lang="en-US" dirty="0" err="1"/>
              <a:t>naar</a:t>
            </a:r>
            <a:r>
              <a:rPr lang="en-US" dirty="0"/>
              <a:t> </a:t>
            </a:r>
            <a:r>
              <a:rPr lang="en-US" dirty="0" err="1"/>
              <a:t>aanleiding</a:t>
            </a:r>
            <a:r>
              <a:rPr lang="en-US" dirty="0"/>
              <a:t> van </a:t>
            </a:r>
            <a:r>
              <a:rPr lang="en-US" dirty="0" err="1"/>
              <a:t>dat</a:t>
            </a:r>
            <a:r>
              <a:rPr lang="en-US" dirty="0"/>
              <a:t> </a:t>
            </a:r>
            <a:r>
              <a:rPr lang="en-US" dirty="0" err="1"/>
              <a:t>gedrag</a:t>
            </a:r>
            <a:r>
              <a:rPr lang="en-US" dirty="0"/>
              <a:t>.</a:t>
            </a:r>
          </a:p>
          <a:p>
            <a:pPr marL="0" indent="0">
              <a:buNone/>
            </a:pPr>
            <a:endParaRPr lang="en-US" dirty="0"/>
          </a:p>
        </p:txBody>
      </p:sp>
    </p:spTree>
    <p:extLst>
      <p:ext uri="{BB962C8B-B14F-4D97-AF65-F5344CB8AC3E}">
        <p14:creationId xmlns:p14="http://schemas.microsoft.com/office/powerpoint/2010/main" val="5092624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Uitzonderingen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err="1"/>
              <a:t>Artikel</a:t>
            </a:r>
            <a:r>
              <a:rPr lang="en-US" b="1" dirty="0"/>
              <a:t> 23</a:t>
            </a:r>
            <a:endParaRPr lang="en-US" dirty="0"/>
          </a:p>
          <a:p>
            <a:pPr marL="0" indent="0">
              <a:buNone/>
            </a:pPr>
            <a:r>
              <a:rPr lang="en-US" dirty="0" smtClean="0"/>
              <a:t>1.Onverminderd </a:t>
            </a:r>
            <a:r>
              <a:rPr lang="en-US" dirty="0"/>
              <a:t>de </a:t>
            </a:r>
            <a:r>
              <a:rPr lang="en-US" dirty="0" err="1"/>
              <a:t>artikelen</a:t>
            </a:r>
            <a:r>
              <a:rPr lang="en-US" dirty="0"/>
              <a:t> 17 tot en met 22 is het </a:t>
            </a:r>
            <a:r>
              <a:rPr lang="en-US" dirty="0" err="1"/>
              <a:t>verbod</a:t>
            </a:r>
            <a:r>
              <a:rPr lang="en-US" dirty="0"/>
              <a:t> om </a:t>
            </a:r>
            <a:r>
              <a:rPr lang="en-US" dirty="0" err="1"/>
              <a:t>persoonsgegevens</a:t>
            </a:r>
            <a:r>
              <a:rPr lang="en-US" dirty="0"/>
              <a:t> </a:t>
            </a:r>
            <a:r>
              <a:rPr lang="en-US" dirty="0" err="1"/>
              <a:t>als</a:t>
            </a:r>
            <a:r>
              <a:rPr lang="en-US" dirty="0"/>
              <a:t> </a:t>
            </a:r>
            <a:r>
              <a:rPr lang="en-US" dirty="0" err="1"/>
              <a:t>bedoeld</a:t>
            </a:r>
            <a:r>
              <a:rPr lang="en-US" dirty="0"/>
              <a:t> in </a:t>
            </a:r>
            <a:r>
              <a:rPr lang="en-US" dirty="0" err="1"/>
              <a:t>artikel</a:t>
            </a:r>
            <a:r>
              <a:rPr lang="en-US" dirty="0"/>
              <a:t> 16, </a:t>
            </a:r>
            <a:r>
              <a:rPr lang="en-US" dirty="0" err="1"/>
              <a:t>te</a:t>
            </a:r>
            <a:r>
              <a:rPr lang="en-US" dirty="0"/>
              <a:t> </a:t>
            </a:r>
            <a:r>
              <a:rPr lang="en-US" dirty="0" err="1"/>
              <a:t>verwerken</a:t>
            </a:r>
            <a:r>
              <a:rPr lang="en-US" dirty="0"/>
              <a:t> </a:t>
            </a:r>
            <a:r>
              <a:rPr lang="en-US" dirty="0" err="1"/>
              <a:t>niet</a:t>
            </a:r>
            <a:r>
              <a:rPr lang="en-US" dirty="0"/>
              <a:t> van </a:t>
            </a:r>
            <a:r>
              <a:rPr lang="en-US" dirty="0" err="1"/>
              <a:t>toepassing</a:t>
            </a:r>
            <a:r>
              <a:rPr lang="en-US" dirty="0"/>
              <a:t> </a:t>
            </a:r>
            <a:r>
              <a:rPr lang="en-US" dirty="0" err="1"/>
              <a:t>voor</a:t>
            </a:r>
            <a:r>
              <a:rPr lang="en-US" dirty="0"/>
              <a:t> </a:t>
            </a:r>
            <a:r>
              <a:rPr lang="en-US" dirty="0" err="1" smtClean="0"/>
              <a:t>zover</a:t>
            </a:r>
            <a:r>
              <a:rPr lang="en-US" dirty="0" smtClean="0"/>
              <a:t>:</a:t>
            </a:r>
          </a:p>
          <a:p>
            <a:pPr marL="0" indent="0">
              <a:buNone/>
            </a:pPr>
            <a:r>
              <a:rPr lang="en-US" dirty="0" smtClean="0"/>
              <a:t>a</a:t>
            </a:r>
            <a:r>
              <a:rPr lang="en-US" dirty="0"/>
              <a:t>. </a:t>
            </a:r>
            <a:r>
              <a:rPr lang="en-US" dirty="0" err="1"/>
              <a:t>dit</a:t>
            </a:r>
            <a:r>
              <a:rPr lang="en-US" dirty="0"/>
              <a:t> </a:t>
            </a:r>
            <a:r>
              <a:rPr lang="en-US" dirty="0" err="1"/>
              <a:t>geschiedt</a:t>
            </a:r>
            <a:r>
              <a:rPr lang="en-US" dirty="0"/>
              <a:t> met </a:t>
            </a:r>
            <a:r>
              <a:rPr lang="en-US" dirty="0" err="1"/>
              <a:t>uitdrukkelijke</a:t>
            </a:r>
            <a:r>
              <a:rPr lang="en-US" dirty="0"/>
              <a:t> </a:t>
            </a:r>
            <a:r>
              <a:rPr lang="en-US" dirty="0" err="1"/>
              <a:t>toestemming</a:t>
            </a:r>
            <a:r>
              <a:rPr lang="en-US" dirty="0"/>
              <a:t> van de </a:t>
            </a:r>
            <a:r>
              <a:rPr lang="en-US" dirty="0" err="1"/>
              <a:t>betrokkene</a:t>
            </a:r>
            <a:r>
              <a:rPr lang="en-US" dirty="0"/>
              <a:t>;</a:t>
            </a:r>
          </a:p>
          <a:p>
            <a:pPr marL="0" indent="0">
              <a:buNone/>
            </a:pPr>
            <a:r>
              <a:rPr lang="en-US" dirty="0"/>
              <a:t>b. de </a:t>
            </a:r>
            <a:r>
              <a:rPr lang="en-US" dirty="0" err="1"/>
              <a:t>gegevens</a:t>
            </a:r>
            <a:r>
              <a:rPr lang="en-US" dirty="0"/>
              <a:t> door de </a:t>
            </a:r>
            <a:r>
              <a:rPr lang="en-US" dirty="0" err="1"/>
              <a:t>betrokkene</a:t>
            </a:r>
            <a:r>
              <a:rPr lang="en-US" dirty="0"/>
              <a:t> </a:t>
            </a:r>
            <a:r>
              <a:rPr lang="en-US" dirty="0" err="1"/>
              <a:t>duidelijk</a:t>
            </a:r>
            <a:r>
              <a:rPr lang="en-US" dirty="0"/>
              <a:t> </a:t>
            </a:r>
            <a:r>
              <a:rPr lang="en-US" dirty="0" err="1"/>
              <a:t>openbaar</a:t>
            </a:r>
            <a:r>
              <a:rPr lang="en-US" dirty="0"/>
              <a:t> </a:t>
            </a:r>
            <a:r>
              <a:rPr lang="en-US" dirty="0" err="1"/>
              <a:t>zijn</a:t>
            </a:r>
            <a:r>
              <a:rPr lang="en-US" dirty="0"/>
              <a:t> </a:t>
            </a:r>
            <a:r>
              <a:rPr lang="en-US" dirty="0" err="1"/>
              <a:t>gemaakt</a:t>
            </a:r>
            <a:r>
              <a:rPr lang="en-US" dirty="0"/>
              <a:t>;</a:t>
            </a:r>
          </a:p>
          <a:p>
            <a:pPr marL="0" indent="0">
              <a:buNone/>
            </a:pPr>
            <a:r>
              <a:rPr lang="en-US" dirty="0"/>
              <a:t>c. </a:t>
            </a:r>
            <a:r>
              <a:rPr lang="en-US" dirty="0" err="1"/>
              <a:t>dit</a:t>
            </a:r>
            <a:r>
              <a:rPr lang="en-US" dirty="0"/>
              <a:t> </a:t>
            </a:r>
            <a:r>
              <a:rPr lang="en-US" dirty="0" err="1"/>
              <a:t>noodzakelijk</a:t>
            </a:r>
            <a:r>
              <a:rPr lang="en-US" dirty="0"/>
              <a:t> is </a:t>
            </a:r>
            <a:r>
              <a:rPr lang="en-US" dirty="0" err="1"/>
              <a:t>voor</a:t>
            </a:r>
            <a:r>
              <a:rPr lang="en-US" dirty="0"/>
              <a:t> de </a:t>
            </a:r>
            <a:r>
              <a:rPr lang="en-US" dirty="0" err="1"/>
              <a:t>vaststelling</a:t>
            </a:r>
            <a:r>
              <a:rPr lang="en-US" dirty="0"/>
              <a:t>, de </a:t>
            </a:r>
            <a:r>
              <a:rPr lang="en-US" dirty="0" err="1"/>
              <a:t>uitoefening</a:t>
            </a:r>
            <a:r>
              <a:rPr lang="en-US" dirty="0"/>
              <a:t> of de </a:t>
            </a:r>
            <a:r>
              <a:rPr lang="en-US" dirty="0" err="1"/>
              <a:t>verdediging</a:t>
            </a:r>
            <a:r>
              <a:rPr lang="en-US" dirty="0"/>
              <a:t> van </a:t>
            </a:r>
            <a:r>
              <a:rPr lang="en-US" dirty="0" err="1"/>
              <a:t>een</a:t>
            </a:r>
            <a:r>
              <a:rPr lang="en-US" dirty="0"/>
              <a:t> </a:t>
            </a:r>
            <a:r>
              <a:rPr lang="en-US" dirty="0" err="1"/>
              <a:t>recht</a:t>
            </a:r>
            <a:r>
              <a:rPr lang="en-US" dirty="0"/>
              <a:t> in </a:t>
            </a:r>
            <a:r>
              <a:rPr lang="en-US" dirty="0" err="1"/>
              <a:t>rechte</a:t>
            </a:r>
            <a:r>
              <a:rPr lang="en-US" dirty="0"/>
              <a:t>;</a:t>
            </a:r>
          </a:p>
          <a:p>
            <a:pPr marL="0" indent="0">
              <a:buNone/>
            </a:pPr>
            <a:r>
              <a:rPr lang="en-US" dirty="0"/>
              <a:t>d. </a:t>
            </a:r>
            <a:r>
              <a:rPr lang="en-US" dirty="0" err="1"/>
              <a:t>dit</a:t>
            </a:r>
            <a:r>
              <a:rPr lang="en-US" dirty="0"/>
              <a:t> </a:t>
            </a:r>
            <a:r>
              <a:rPr lang="en-US" dirty="0" err="1"/>
              <a:t>noodzakelijk</a:t>
            </a:r>
            <a:r>
              <a:rPr lang="en-US" dirty="0"/>
              <a:t> is </a:t>
            </a:r>
            <a:r>
              <a:rPr lang="en-US" dirty="0" err="1"/>
              <a:t>ter</a:t>
            </a:r>
            <a:r>
              <a:rPr lang="en-US" dirty="0"/>
              <a:t> </a:t>
            </a:r>
            <a:r>
              <a:rPr lang="en-US" dirty="0" err="1"/>
              <a:t>voldoening</a:t>
            </a:r>
            <a:r>
              <a:rPr lang="en-US" dirty="0"/>
              <a:t> </a:t>
            </a:r>
            <a:r>
              <a:rPr lang="en-US" dirty="0" err="1"/>
              <a:t>aan</a:t>
            </a:r>
            <a:r>
              <a:rPr lang="en-US" dirty="0"/>
              <a:t> </a:t>
            </a:r>
            <a:r>
              <a:rPr lang="en-US" dirty="0" err="1"/>
              <a:t>een</a:t>
            </a:r>
            <a:r>
              <a:rPr lang="en-US" dirty="0"/>
              <a:t> </a:t>
            </a:r>
            <a:r>
              <a:rPr lang="en-US" dirty="0" err="1"/>
              <a:t>volkenrechtelijke</a:t>
            </a:r>
            <a:r>
              <a:rPr lang="en-US" dirty="0"/>
              <a:t> </a:t>
            </a:r>
            <a:r>
              <a:rPr lang="en-US" dirty="0" err="1"/>
              <a:t>verplichting</a:t>
            </a:r>
            <a:r>
              <a:rPr lang="en-US" dirty="0"/>
              <a:t> of</a:t>
            </a:r>
          </a:p>
          <a:p>
            <a:pPr marL="0" indent="0">
              <a:buNone/>
            </a:pPr>
            <a:r>
              <a:rPr lang="en-US" dirty="0"/>
              <a:t>e. </a:t>
            </a:r>
            <a:r>
              <a:rPr lang="en-US" dirty="0" err="1"/>
              <a:t>dit</a:t>
            </a:r>
            <a:r>
              <a:rPr lang="en-US" dirty="0"/>
              <a:t> </a:t>
            </a:r>
            <a:r>
              <a:rPr lang="en-US" dirty="0" err="1"/>
              <a:t>noodzakelijk</a:t>
            </a:r>
            <a:r>
              <a:rPr lang="en-US" dirty="0"/>
              <a:t> is met het </a:t>
            </a:r>
            <a:r>
              <a:rPr lang="en-US" dirty="0" err="1"/>
              <a:t>oog</a:t>
            </a:r>
            <a:r>
              <a:rPr lang="en-US" dirty="0"/>
              <a:t> op </a:t>
            </a:r>
            <a:r>
              <a:rPr lang="en-US" dirty="0" err="1"/>
              <a:t>een</a:t>
            </a:r>
            <a:r>
              <a:rPr lang="en-US" dirty="0"/>
              <a:t> </a:t>
            </a:r>
            <a:r>
              <a:rPr lang="en-US" dirty="0" err="1"/>
              <a:t>zwaarwegend</a:t>
            </a:r>
            <a:r>
              <a:rPr lang="en-US" dirty="0"/>
              <a:t> </a:t>
            </a:r>
            <a:r>
              <a:rPr lang="en-US" dirty="0" err="1"/>
              <a:t>algemeen</a:t>
            </a:r>
            <a:r>
              <a:rPr lang="en-US" dirty="0"/>
              <a:t> </a:t>
            </a:r>
            <a:r>
              <a:rPr lang="en-US" dirty="0" err="1"/>
              <a:t>belang</a:t>
            </a:r>
            <a:r>
              <a:rPr lang="en-US" dirty="0"/>
              <a:t>, </a:t>
            </a:r>
            <a:r>
              <a:rPr lang="en-US" dirty="0" err="1"/>
              <a:t>passende</a:t>
            </a:r>
            <a:r>
              <a:rPr lang="en-US" dirty="0"/>
              <a:t> </a:t>
            </a:r>
            <a:r>
              <a:rPr lang="en-US" dirty="0" err="1"/>
              <a:t>waarborgen</a:t>
            </a:r>
            <a:r>
              <a:rPr lang="en-US" dirty="0"/>
              <a:t> </a:t>
            </a:r>
            <a:r>
              <a:rPr lang="en-US" dirty="0" err="1"/>
              <a:t>worden</a:t>
            </a:r>
            <a:r>
              <a:rPr lang="en-US" dirty="0"/>
              <a:t> </a:t>
            </a:r>
            <a:r>
              <a:rPr lang="en-US" dirty="0" err="1"/>
              <a:t>geboden</a:t>
            </a:r>
            <a:r>
              <a:rPr lang="en-US" dirty="0"/>
              <a:t> </a:t>
            </a:r>
            <a:r>
              <a:rPr lang="en-US" dirty="0" err="1"/>
              <a:t>ter</a:t>
            </a:r>
            <a:r>
              <a:rPr lang="en-US" dirty="0"/>
              <a:t> </a:t>
            </a:r>
            <a:r>
              <a:rPr lang="en-US" dirty="0" err="1"/>
              <a:t>bescherming</a:t>
            </a:r>
            <a:r>
              <a:rPr lang="en-US" dirty="0"/>
              <a:t> van de </a:t>
            </a:r>
            <a:r>
              <a:rPr lang="en-US" dirty="0" err="1"/>
              <a:t>persoonlijke</a:t>
            </a:r>
            <a:r>
              <a:rPr lang="en-US" dirty="0"/>
              <a:t> </a:t>
            </a:r>
            <a:r>
              <a:rPr lang="en-US" dirty="0" err="1"/>
              <a:t>levenssfeer</a:t>
            </a:r>
            <a:r>
              <a:rPr lang="en-US" dirty="0"/>
              <a:t> en </a:t>
            </a:r>
            <a:r>
              <a:rPr lang="en-US" dirty="0" err="1"/>
              <a:t>dit</a:t>
            </a:r>
            <a:r>
              <a:rPr lang="en-US" dirty="0"/>
              <a:t> </a:t>
            </a:r>
            <a:r>
              <a:rPr lang="en-US" dirty="0" err="1"/>
              <a:t>bij</a:t>
            </a:r>
            <a:r>
              <a:rPr lang="en-US" dirty="0"/>
              <a:t> wet </a:t>
            </a:r>
            <a:r>
              <a:rPr lang="en-US" dirty="0" err="1"/>
              <a:t>wordt</a:t>
            </a:r>
            <a:r>
              <a:rPr lang="en-US" dirty="0"/>
              <a:t> </a:t>
            </a:r>
            <a:r>
              <a:rPr lang="en-US" dirty="0" err="1"/>
              <a:t>bepaald</a:t>
            </a:r>
            <a:r>
              <a:rPr lang="en-US" dirty="0"/>
              <a:t> </a:t>
            </a:r>
            <a:r>
              <a:rPr lang="en-US" dirty="0" err="1"/>
              <a:t>dan</a:t>
            </a:r>
            <a:r>
              <a:rPr lang="en-US" dirty="0"/>
              <a:t> </a:t>
            </a:r>
            <a:r>
              <a:rPr lang="en-US" dirty="0" err="1"/>
              <a:t>wel</a:t>
            </a:r>
            <a:r>
              <a:rPr lang="en-US" dirty="0"/>
              <a:t> het College </a:t>
            </a:r>
            <a:r>
              <a:rPr lang="en-US" dirty="0" err="1"/>
              <a:t>ontheffing</a:t>
            </a:r>
            <a:r>
              <a:rPr lang="en-US" dirty="0"/>
              <a:t> </a:t>
            </a:r>
            <a:r>
              <a:rPr lang="en-US" dirty="0" err="1"/>
              <a:t>heeft</a:t>
            </a:r>
            <a:r>
              <a:rPr lang="en-US" dirty="0"/>
              <a:t> </a:t>
            </a:r>
            <a:r>
              <a:rPr lang="en-US" dirty="0" err="1"/>
              <a:t>verleend</a:t>
            </a:r>
            <a:r>
              <a:rPr lang="en-US" dirty="0"/>
              <a:t>. Het College </a:t>
            </a:r>
            <a:r>
              <a:rPr lang="en-US" dirty="0" err="1"/>
              <a:t>kan</a:t>
            </a:r>
            <a:r>
              <a:rPr lang="en-US" dirty="0"/>
              <a:t> </a:t>
            </a:r>
            <a:r>
              <a:rPr lang="en-US" dirty="0" err="1"/>
              <a:t>bij</a:t>
            </a:r>
            <a:r>
              <a:rPr lang="en-US" dirty="0"/>
              <a:t> de </a:t>
            </a:r>
            <a:r>
              <a:rPr lang="en-US" dirty="0" err="1"/>
              <a:t>verlening</a:t>
            </a:r>
            <a:r>
              <a:rPr lang="en-US" dirty="0"/>
              <a:t> van </a:t>
            </a:r>
            <a:r>
              <a:rPr lang="en-US" dirty="0" err="1"/>
              <a:t>ontheffing</a:t>
            </a:r>
            <a:r>
              <a:rPr lang="en-US" dirty="0"/>
              <a:t> </a:t>
            </a:r>
            <a:r>
              <a:rPr lang="en-US" dirty="0" err="1"/>
              <a:t>beperkingen</a:t>
            </a:r>
            <a:r>
              <a:rPr lang="en-US" dirty="0"/>
              <a:t> en </a:t>
            </a:r>
            <a:r>
              <a:rPr lang="en-US" dirty="0" err="1"/>
              <a:t>voorschriften</a:t>
            </a:r>
            <a:r>
              <a:rPr lang="en-US" dirty="0"/>
              <a:t> </a:t>
            </a:r>
            <a:r>
              <a:rPr lang="en-US" dirty="0" err="1"/>
              <a:t>opleggen</a:t>
            </a:r>
            <a:r>
              <a:rPr lang="en-US" dirty="0"/>
              <a:t>.</a:t>
            </a:r>
          </a:p>
          <a:p>
            <a:endParaRPr lang="en-US" dirty="0"/>
          </a:p>
        </p:txBody>
      </p:sp>
    </p:spTree>
    <p:extLst>
      <p:ext uri="{BB962C8B-B14F-4D97-AF65-F5344CB8AC3E}">
        <p14:creationId xmlns:p14="http://schemas.microsoft.com/office/powerpoint/2010/main" val="33956071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Minderjarigen</a:t>
            </a:r>
            <a:endParaRPr lang="nl-NL" dirty="0"/>
          </a:p>
        </p:txBody>
      </p:sp>
      <p:sp>
        <p:nvSpPr>
          <p:cNvPr id="3" name="Tijdelijke aanduiding voor inhoud 2"/>
          <p:cNvSpPr>
            <a:spLocks noGrp="1"/>
          </p:cNvSpPr>
          <p:nvPr>
            <p:ph idx="1"/>
          </p:nvPr>
        </p:nvSpPr>
        <p:spPr/>
        <p:txBody>
          <a:bodyPr/>
          <a:lstStyle/>
          <a:p>
            <a:pPr marL="0" indent="0">
              <a:buNone/>
            </a:pPr>
            <a:r>
              <a:rPr lang="en-US" dirty="0" err="1"/>
              <a:t>Artikel</a:t>
            </a:r>
            <a:r>
              <a:rPr lang="en-US" dirty="0"/>
              <a:t> 5</a:t>
            </a:r>
            <a:endParaRPr lang="nl-NL" dirty="0"/>
          </a:p>
          <a:p>
            <a:pPr marL="0" indent="0">
              <a:buNone/>
            </a:pPr>
            <a:r>
              <a:rPr lang="en-US" dirty="0" err="1" smtClean="0"/>
              <a:t>Indien</a:t>
            </a:r>
            <a:r>
              <a:rPr lang="en-US" dirty="0" smtClean="0"/>
              <a:t> </a:t>
            </a:r>
            <a:r>
              <a:rPr lang="en-US" dirty="0"/>
              <a:t>de </a:t>
            </a:r>
            <a:r>
              <a:rPr lang="en-US" dirty="0" err="1"/>
              <a:t>betrokkene</a:t>
            </a:r>
            <a:r>
              <a:rPr lang="en-US" dirty="0"/>
              <a:t> </a:t>
            </a:r>
            <a:r>
              <a:rPr lang="en-US" dirty="0" err="1"/>
              <a:t>minderjarig</a:t>
            </a:r>
            <a:r>
              <a:rPr lang="en-US" dirty="0"/>
              <a:t> is en de </a:t>
            </a:r>
            <a:r>
              <a:rPr lang="en-US" dirty="0" err="1"/>
              <a:t>leeftijd</a:t>
            </a:r>
            <a:r>
              <a:rPr lang="en-US" dirty="0"/>
              <a:t> van </a:t>
            </a:r>
            <a:r>
              <a:rPr lang="en-US" dirty="0" err="1"/>
              <a:t>zestien</a:t>
            </a:r>
            <a:r>
              <a:rPr lang="en-US" dirty="0"/>
              <a:t> </a:t>
            </a:r>
            <a:r>
              <a:rPr lang="en-US" dirty="0" err="1"/>
              <a:t>jaren</a:t>
            </a:r>
            <a:r>
              <a:rPr lang="en-US" dirty="0"/>
              <a:t> nog </a:t>
            </a:r>
            <a:r>
              <a:rPr lang="en-US" dirty="0" err="1"/>
              <a:t>niet</a:t>
            </a:r>
            <a:r>
              <a:rPr lang="en-US" dirty="0"/>
              <a:t> </a:t>
            </a:r>
            <a:r>
              <a:rPr lang="en-US" dirty="0" err="1"/>
              <a:t>heeft</a:t>
            </a:r>
            <a:r>
              <a:rPr lang="en-US" dirty="0"/>
              <a:t> </a:t>
            </a:r>
            <a:r>
              <a:rPr lang="en-US" dirty="0" err="1"/>
              <a:t>bereikt</a:t>
            </a:r>
            <a:r>
              <a:rPr lang="en-US" dirty="0"/>
              <a:t>, of </a:t>
            </a:r>
            <a:r>
              <a:rPr lang="en-US" dirty="0" err="1"/>
              <a:t>onder</a:t>
            </a:r>
            <a:r>
              <a:rPr lang="en-US" dirty="0"/>
              <a:t> </a:t>
            </a:r>
            <a:r>
              <a:rPr lang="en-US" dirty="0" err="1"/>
              <a:t>curatele</a:t>
            </a:r>
            <a:r>
              <a:rPr lang="en-US" dirty="0"/>
              <a:t> is </a:t>
            </a:r>
            <a:r>
              <a:rPr lang="en-US" dirty="0" err="1"/>
              <a:t>gesteld</a:t>
            </a:r>
            <a:r>
              <a:rPr lang="en-US" dirty="0"/>
              <a:t>, </a:t>
            </a:r>
            <a:r>
              <a:rPr lang="en-US" dirty="0" err="1"/>
              <a:t>dan</a:t>
            </a:r>
            <a:r>
              <a:rPr lang="en-US" dirty="0"/>
              <a:t> </a:t>
            </a:r>
            <a:r>
              <a:rPr lang="en-US" dirty="0" err="1"/>
              <a:t>wel</a:t>
            </a:r>
            <a:r>
              <a:rPr lang="en-US" dirty="0"/>
              <a:t> ten </a:t>
            </a:r>
            <a:r>
              <a:rPr lang="en-US" dirty="0" err="1"/>
              <a:t>behoeve</a:t>
            </a:r>
            <a:r>
              <a:rPr lang="en-US" dirty="0"/>
              <a:t> van de </a:t>
            </a:r>
            <a:r>
              <a:rPr lang="en-US" dirty="0" err="1"/>
              <a:t>betrokkene</a:t>
            </a:r>
            <a:r>
              <a:rPr lang="en-US" dirty="0"/>
              <a:t> </a:t>
            </a:r>
            <a:r>
              <a:rPr lang="en-US" dirty="0" err="1"/>
              <a:t>een</a:t>
            </a:r>
            <a:r>
              <a:rPr lang="en-US" dirty="0"/>
              <a:t> </a:t>
            </a:r>
            <a:r>
              <a:rPr lang="en-US" dirty="0" err="1"/>
              <a:t>mentorschap</a:t>
            </a:r>
            <a:r>
              <a:rPr lang="en-US" dirty="0"/>
              <a:t> is </a:t>
            </a:r>
            <a:r>
              <a:rPr lang="en-US" dirty="0" err="1"/>
              <a:t>ingesteld</a:t>
            </a:r>
            <a:r>
              <a:rPr lang="en-US" dirty="0"/>
              <a:t>, is in de </a:t>
            </a:r>
            <a:r>
              <a:rPr lang="en-US" dirty="0" err="1"/>
              <a:t>plaats</a:t>
            </a:r>
            <a:r>
              <a:rPr lang="en-US" dirty="0"/>
              <a:t> van de </a:t>
            </a:r>
            <a:r>
              <a:rPr lang="en-US" dirty="0" err="1"/>
              <a:t>toestemming</a:t>
            </a:r>
            <a:r>
              <a:rPr lang="en-US" dirty="0"/>
              <a:t> van de </a:t>
            </a:r>
            <a:r>
              <a:rPr lang="en-US" dirty="0" err="1"/>
              <a:t>betrokkene</a:t>
            </a:r>
            <a:r>
              <a:rPr lang="en-US" dirty="0"/>
              <a:t> die van </a:t>
            </a:r>
            <a:r>
              <a:rPr lang="en-US" dirty="0" err="1"/>
              <a:t>zijn</a:t>
            </a:r>
            <a:r>
              <a:rPr lang="en-US" dirty="0"/>
              <a:t> </a:t>
            </a:r>
            <a:r>
              <a:rPr lang="en-US" dirty="0" err="1"/>
              <a:t>wettelijk</a:t>
            </a:r>
            <a:r>
              <a:rPr lang="en-US" dirty="0"/>
              <a:t> </a:t>
            </a:r>
            <a:r>
              <a:rPr lang="en-US" dirty="0" err="1"/>
              <a:t>vertegenwoordiger</a:t>
            </a:r>
            <a:r>
              <a:rPr lang="en-US" dirty="0"/>
              <a:t> </a:t>
            </a:r>
            <a:r>
              <a:rPr lang="en-US" dirty="0" err="1"/>
              <a:t>vereist</a:t>
            </a:r>
            <a:r>
              <a:rPr lang="en-US" dirty="0"/>
              <a:t>.</a:t>
            </a:r>
            <a:endParaRPr lang="nl-NL" dirty="0"/>
          </a:p>
          <a:p>
            <a:endParaRPr lang="nl-NL" dirty="0"/>
          </a:p>
        </p:txBody>
      </p:sp>
    </p:spTree>
    <p:extLst>
      <p:ext uri="{BB962C8B-B14F-4D97-AF65-F5344CB8AC3E}">
        <p14:creationId xmlns:p14="http://schemas.microsoft.com/office/powerpoint/2010/main" val="31925450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Extra bescherming</a:t>
            </a:r>
            <a:endParaRPr lang="nl-NL" dirty="0"/>
          </a:p>
        </p:txBody>
      </p:sp>
      <p:sp>
        <p:nvSpPr>
          <p:cNvPr id="3" name="Tijdelijke aanduiding voor inhoud 2"/>
          <p:cNvSpPr>
            <a:spLocks noGrp="1"/>
          </p:cNvSpPr>
          <p:nvPr>
            <p:ph idx="1"/>
          </p:nvPr>
        </p:nvSpPr>
        <p:spPr/>
        <p:txBody>
          <a:bodyPr/>
          <a:lstStyle/>
          <a:p>
            <a:r>
              <a:rPr lang="nl-NL" dirty="0" smtClean="0"/>
              <a:t>Bijvoorbeeld in verband met het delen van informatie over kinderen met Justitie of kinderbescherming.</a:t>
            </a:r>
          </a:p>
          <a:p>
            <a:r>
              <a:rPr lang="nl-NL" dirty="0" smtClean="0"/>
              <a:t>Voorbeeld: CBP heeft veiligheidshuizen veroordeeld (artikel 5 +11) voor het delen van informatie met de politie, raad voor de kinderbescherming, bureau jeugdzorg, Halt en gemeenten.</a:t>
            </a:r>
            <a:endParaRPr lang="nl-NL" dirty="0"/>
          </a:p>
        </p:txBody>
      </p:sp>
    </p:spTree>
    <p:extLst>
      <p:ext uri="{BB962C8B-B14F-4D97-AF65-F5344CB8AC3E}">
        <p14:creationId xmlns:p14="http://schemas.microsoft.com/office/powerpoint/2010/main" val="13872863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Toestemming</a:t>
            </a:r>
            <a:endParaRPr lang="en-US" dirty="0"/>
          </a:p>
        </p:txBody>
      </p:sp>
      <p:sp>
        <p:nvSpPr>
          <p:cNvPr id="3" name="Content Placeholder 2"/>
          <p:cNvSpPr>
            <a:spLocks noGrp="1"/>
          </p:cNvSpPr>
          <p:nvPr>
            <p:ph idx="1"/>
          </p:nvPr>
        </p:nvSpPr>
        <p:spPr/>
        <p:txBody>
          <a:bodyPr/>
          <a:lstStyle/>
          <a:p>
            <a:pPr marL="0" indent="0">
              <a:buNone/>
            </a:pPr>
            <a:r>
              <a:rPr lang="nl-NL" dirty="0" smtClean="0"/>
              <a:t>Artikel 1: toestemming </a:t>
            </a:r>
            <a:r>
              <a:rPr lang="nl-NL" dirty="0"/>
              <a:t>van de betrokkene: elke vrije, specifieke en op informatie berustende wilsuiting waarmee de betrokkene aanvaardt dat hem betreffende persoonsgegevens worden verwerkt</a:t>
            </a:r>
            <a:r>
              <a:rPr lang="nl-NL" dirty="0" smtClean="0"/>
              <a:t>;</a:t>
            </a:r>
          </a:p>
          <a:p>
            <a:pPr marL="0" indent="0">
              <a:buNone/>
            </a:pPr>
            <a:endParaRPr lang="nl-NL" dirty="0"/>
          </a:p>
          <a:p>
            <a:pPr marL="0" indent="0">
              <a:buNone/>
            </a:pPr>
            <a:r>
              <a:rPr lang="nl-NL" dirty="0" smtClean="0"/>
              <a:t>Artikel 8: </a:t>
            </a:r>
            <a:r>
              <a:rPr lang="en-US" dirty="0" err="1" smtClean="0"/>
              <a:t>ondubbelzinnige</a:t>
            </a:r>
            <a:r>
              <a:rPr lang="en-US" dirty="0" smtClean="0"/>
              <a:t> </a:t>
            </a:r>
            <a:r>
              <a:rPr lang="en-US" dirty="0" err="1" smtClean="0"/>
              <a:t>toestemming</a:t>
            </a:r>
            <a:r>
              <a:rPr lang="en-US" dirty="0" smtClean="0"/>
              <a:t> </a:t>
            </a:r>
          </a:p>
          <a:p>
            <a:pPr marL="0" indent="0">
              <a:buNone/>
            </a:pPr>
            <a:r>
              <a:rPr lang="nl-NL" dirty="0" smtClean="0"/>
              <a:t>Artikel 23: </a:t>
            </a:r>
            <a:r>
              <a:rPr lang="en-US" dirty="0" err="1" smtClean="0"/>
              <a:t>uitdrukkelijke</a:t>
            </a:r>
            <a:r>
              <a:rPr lang="en-US" dirty="0" smtClean="0"/>
              <a:t> </a:t>
            </a:r>
            <a:r>
              <a:rPr lang="en-US" dirty="0" err="1" smtClean="0"/>
              <a:t>toestemming</a:t>
            </a:r>
            <a:r>
              <a:rPr lang="en-US" dirty="0" smtClean="0"/>
              <a:t> </a:t>
            </a:r>
            <a:endParaRPr lang="en-US" dirty="0"/>
          </a:p>
        </p:txBody>
      </p:sp>
    </p:spTree>
    <p:extLst>
      <p:ext uri="{BB962C8B-B14F-4D97-AF65-F5344CB8AC3E}">
        <p14:creationId xmlns:p14="http://schemas.microsoft.com/office/powerpoint/2010/main" val="37466297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1143000"/>
          </a:xfrm>
        </p:spPr>
        <p:txBody>
          <a:bodyPr>
            <a:normAutofit fontScale="90000"/>
          </a:bodyPr>
          <a:lstStyle/>
          <a:p>
            <a:r>
              <a:rPr lang="nl-NL" dirty="0"/>
              <a:t>Richtlijnen inzake het omgaan met medische </a:t>
            </a:r>
            <a:r>
              <a:rPr lang="nl-NL" dirty="0" smtClean="0"/>
              <a:t>gegevens-  </a:t>
            </a:r>
            <a:r>
              <a:rPr lang="nl-NL" dirty="0"/>
              <a:t>KNMG, </a:t>
            </a:r>
            <a:r>
              <a:rPr lang="nl-NL" dirty="0" smtClean="0"/>
              <a:t>2010</a:t>
            </a:r>
            <a:endParaRPr lang="nl-NL" dirty="0"/>
          </a:p>
        </p:txBody>
      </p:sp>
      <p:sp>
        <p:nvSpPr>
          <p:cNvPr id="3" name="Tijdelijke aanduiding voor inhoud 2"/>
          <p:cNvSpPr>
            <a:spLocks noGrp="1"/>
          </p:cNvSpPr>
          <p:nvPr>
            <p:ph idx="1"/>
          </p:nvPr>
        </p:nvSpPr>
        <p:spPr>
          <a:xfrm>
            <a:off x="179512" y="1412776"/>
            <a:ext cx="8856984" cy="5445224"/>
          </a:xfrm>
        </p:spPr>
        <p:txBody>
          <a:bodyPr>
            <a:normAutofit fontScale="77500" lnSpcReduction="20000"/>
          </a:bodyPr>
          <a:lstStyle/>
          <a:p>
            <a:pPr marL="0" indent="0">
              <a:buNone/>
            </a:pPr>
            <a:r>
              <a:rPr lang="nl-NL" dirty="0"/>
              <a:t>Op grond van de artikelen 7:448 en 7:450 BW moet de patiënt op </a:t>
            </a:r>
            <a:r>
              <a:rPr lang="nl-NL" b="1" dirty="0"/>
              <a:t>duidelijke wijze geïnformeerd </a:t>
            </a:r>
            <a:r>
              <a:rPr lang="nl-NL" dirty="0"/>
              <a:t>worden </a:t>
            </a:r>
            <a:r>
              <a:rPr lang="nl-NL" dirty="0" smtClean="0"/>
              <a:t>over het </a:t>
            </a:r>
            <a:r>
              <a:rPr lang="nl-NL" dirty="0"/>
              <a:t>voorgenomen onderzoek of de voorgenomen behandeling. De patiënt kan </a:t>
            </a:r>
            <a:r>
              <a:rPr lang="nl-NL" b="1" dirty="0"/>
              <a:t>op</a:t>
            </a:r>
            <a:r>
              <a:rPr lang="nl-NL" dirty="0"/>
              <a:t> </a:t>
            </a:r>
            <a:r>
              <a:rPr lang="nl-NL" b="1" dirty="0"/>
              <a:t>basis van die </a:t>
            </a:r>
            <a:r>
              <a:rPr lang="nl-NL" b="1" dirty="0" smtClean="0"/>
              <a:t>informatie besluiten </a:t>
            </a:r>
            <a:r>
              <a:rPr lang="nl-NL" b="1" dirty="0"/>
              <a:t>toestemming </a:t>
            </a:r>
            <a:r>
              <a:rPr lang="nl-NL" dirty="0"/>
              <a:t>t</a:t>
            </a:r>
            <a:r>
              <a:rPr lang="nl-NL" b="1" dirty="0"/>
              <a:t>e geven voor een behandeling. </a:t>
            </a:r>
            <a:r>
              <a:rPr lang="nl-NL" dirty="0"/>
              <a:t>Met het oog op de kwaliteit en de continuïteit </a:t>
            </a:r>
            <a:r>
              <a:rPr lang="nl-NL" dirty="0" smtClean="0"/>
              <a:t>van zorg </a:t>
            </a:r>
            <a:r>
              <a:rPr lang="nl-NL" dirty="0"/>
              <a:t>noteert de arts in het dossier of en welke informatie is gegeven. Ook mag in het dossier </a:t>
            </a:r>
            <a:r>
              <a:rPr lang="nl-NL" dirty="0" smtClean="0"/>
              <a:t>worden vastgelegd </a:t>
            </a:r>
            <a:r>
              <a:rPr lang="nl-NL" dirty="0"/>
              <a:t>of de patiënt </a:t>
            </a:r>
            <a:r>
              <a:rPr lang="nl-NL" dirty="0" smtClean="0"/>
              <a:t>toestemming </a:t>
            </a:r>
            <a:r>
              <a:rPr lang="nl-NL" dirty="0"/>
              <a:t>heeft gegeven </a:t>
            </a:r>
            <a:r>
              <a:rPr lang="nl-NL" dirty="0" smtClean="0"/>
              <a:t>voor de </a:t>
            </a:r>
            <a:r>
              <a:rPr lang="nl-NL" dirty="0"/>
              <a:t>behandeling</a:t>
            </a:r>
            <a:r>
              <a:rPr lang="nl-NL" dirty="0" smtClean="0"/>
              <a:t>.</a:t>
            </a:r>
          </a:p>
          <a:p>
            <a:pPr marL="0" indent="0">
              <a:buNone/>
            </a:pPr>
            <a:endParaRPr lang="nl-NL" dirty="0"/>
          </a:p>
          <a:p>
            <a:pPr marL="0" indent="0">
              <a:buNone/>
            </a:pPr>
            <a:r>
              <a:rPr lang="nl-NL" b="1" dirty="0" smtClean="0"/>
              <a:t>Op </a:t>
            </a:r>
            <a:r>
              <a:rPr lang="nl-NL" b="1" dirty="0"/>
              <a:t>verzoek van de patiënt moet de arts noteren voor welke verrichtingen van ingrijpende aard </a:t>
            </a:r>
            <a:r>
              <a:rPr lang="nl-NL" b="1" dirty="0" smtClean="0"/>
              <a:t>toestemming is </a:t>
            </a:r>
            <a:r>
              <a:rPr lang="nl-NL" b="1" dirty="0"/>
              <a:t>gegeven </a:t>
            </a:r>
            <a:r>
              <a:rPr lang="nl-NL" dirty="0"/>
              <a:t>(artikel 7:451 BW). Dit geldt alleen voor verrichtingen van ingrijpende aard. Het is dus </a:t>
            </a:r>
            <a:r>
              <a:rPr lang="nl-NL" dirty="0" smtClean="0"/>
              <a:t>niet verplicht </a:t>
            </a:r>
            <a:r>
              <a:rPr lang="nl-NL" dirty="0"/>
              <a:t>om op verzoek van de patiënt elke vorm van toestemming in het dossier te noteren. Dat </a:t>
            </a:r>
            <a:r>
              <a:rPr lang="nl-NL" dirty="0" smtClean="0"/>
              <a:t>mag overigens </a:t>
            </a:r>
            <a:r>
              <a:rPr lang="nl-NL" dirty="0"/>
              <a:t>wel. Ook mag in het dossier opgenomen worden voor welke verrichtingen de patiënt </a:t>
            </a:r>
            <a:r>
              <a:rPr lang="nl-NL" dirty="0" smtClean="0"/>
              <a:t>geen toestemming </a:t>
            </a:r>
            <a:r>
              <a:rPr lang="nl-NL" dirty="0"/>
              <a:t>heeft gegeven.</a:t>
            </a:r>
          </a:p>
          <a:p>
            <a:endParaRPr lang="nl-NL" dirty="0"/>
          </a:p>
        </p:txBody>
      </p:sp>
    </p:spTree>
    <p:extLst>
      <p:ext uri="{BB962C8B-B14F-4D97-AF65-F5344CB8AC3E}">
        <p14:creationId xmlns:p14="http://schemas.microsoft.com/office/powerpoint/2010/main" val="3721327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8229600" cy="1143000"/>
          </a:xfrm>
        </p:spPr>
        <p:txBody>
          <a:bodyPr>
            <a:normAutofit/>
          </a:bodyPr>
          <a:lstStyle/>
          <a:p>
            <a:r>
              <a:rPr lang="nl-NL" dirty="0" smtClean="0"/>
              <a:t>WGBO </a:t>
            </a:r>
            <a:r>
              <a:rPr lang="nl-NL" dirty="0"/>
              <a:t>Artikel </a:t>
            </a:r>
            <a:r>
              <a:rPr lang="nl-NL" dirty="0" smtClean="0"/>
              <a:t>448</a:t>
            </a:r>
            <a:endParaRPr lang="nl-NL" dirty="0"/>
          </a:p>
        </p:txBody>
      </p:sp>
      <p:sp>
        <p:nvSpPr>
          <p:cNvPr id="3" name="Tijdelijke aanduiding voor inhoud 2"/>
          <p:cNvSpPr>
            <a:spLocks noGrp="1"/>
          </p:cNvSpPr>
          <p:nvPr>
            <p:ph idx="1"/>
          </p:nvPr>
        </p:nvSpPr>
        <p:spPr>
          <a:xfrm>
            <a:off x="35496" y="908720"/>
            <a:ext cx="9108504" cy="6264696"/>
          </a:xfrm>
        </p:spPr>
        <p:txBody>
          <a:bodyPr>
            <a:normAutofit fontScale="62500" lnSpcReduction="20000"/>
          </a:bodyPr>
          <a:lstStyle/>
          <a:p>
            <a:pPr marL="0" indent="0">
              <a:buNone/>
            </a:pPr>
            <a:r>
              <a:rPr lang="nl-NL" dirty="0" smtClean="0"/>
              <a:t>1</a:t>
            </a:r>
            <a:r>
              <a:rPr lang="nl-NL" dirty="0"/>
              <a:t>. De hulpverlener </a:t>
            </a:r>
            <a:r>
              <a:rPr lang="nl-NL" b="1" dirty="0"/>
              <a:t>licht de patiënt op duidelijke wijze, en desgevraagd schriftelijk in over het voorgenomen onderzoek en de voorgestelde behandeling en over de ontwikkelingen omtrent het onderzoek, de behandeling en de gezondheidstoestand van de patiënt. </a:t>
            </a:r>
            <a:r>
              <a:rPr lang="nl-NL" dirty="0"/>
              <a:t>De hulpverlener licht een patiënt die de </a:t>
            </a:r>
            <a:r>
              <a:rPr lang="nl-NL" b="1" dirty="0"/>
              <a:t>leeftijd van twaalf jaren </a:t>
            </a:r>
            <a:r>
              <a:rPr lang="nl-NL" dirty="0"/>
              <a:t>nog niet heeft bereikt op zodanige wijze in als past bij zijn bevattingsvermogen.</a:t>
            </a:r>
          </a:p>
          <a:p>
            <a:pPr marL="0" indent="0">
              <a:buNone/>
            </a:pPr>
            <a:r>
              <a:rPr lang="nl-NL" dirty="0"/>
              <a:t>2. Bij het uitvoeren van de in lid 1 neergelegde verplichting laat de hulpverlener zich leiden door hetgeen de patiënt redelijkerwijze dient te weten ten aanzien van:</a:t>
            </a:r>
          </a:p>
          <a:p>
            <a:pPr lvl="1"/>
            <a:r>
              <a:rPr lang="nl-NL" dirty="0"/>
              <a:t>a. de aard en het doel van het onderzoek of de behandeling die hij noodzakelijk acht en van de uit te voeren verrichtingen;</a:t>
            </a:r>
          </a:p>
          <a:p>
            <a:pPr lvl="1"/>
            <a:r>
              <a:rPr lang="nl-NL" dirty="0"/>
              <a:t>b. de te verwachten gevolgen en risico’s daarvan voor de gezondheid van de patiënt;</a:t>
            </a:r>
          </a:p>
          <a:p>
            <a:pPr lvl="1"/>
            <a:r>
              <a:rPr lang="nl-NL" dirty="0"/>
              <a:t>c. andere methoden van onderzoek of behandeling die in aanmerking komen;</a:t>
            </a:r>
          </a:p>
          <a:p>
            <a:pPr lvl="1"/>
            <a:r>
              <a:rPr lang="nl-NL" dirty="0"/>
              <a:t>d. de staat van en de vooruitzichten met betrekking tot diens gezondheid voor wat betreft het terrein van het onderzoek of de behandeling.</a:t>
            </a:r>
          </a:p>
          <a:p>
            <a:pPr marL="0" indent="0">
              <a:buNone/>
            </a:pPr>
            <a:r>
              <a:rPr lang="nl-NL" dirty="0"/>
              <a:t>3. De hulpverlener mag de patiënt bedoelde </a:t>
            </a:r>
            <a:r>
              <a:rPr lang="nl-NL" b="1" dirty="0"/>
              <a:t>inlichtingen slechts onthouden voor zover het verstrekken ervan kennelijk ernstig nadeel voor de patiënt zou opleveren. </a:t>
            </a:r>
            <a:r>
              <a:rPr lang="nl-NL" dirty="0"/>
              <a:t>Indien het belang van de patiënt dit vereist, dient de hulpverlener de desbetreffende inlichtingen aan een ander dan de patiënt te verstrekken. De inlichtingen worden de patiënt alsnog gegeven, zodra bedoeld nadeel niet meer te duchten is. De hulpverlener maakt geen gebruik van zijn in de eerste volzin bedoelde bevoegdheid dan nadat hij daarover een andere hulpverlener heeft geraadpleegd.</a:t>
            </a:r>
          </a:p>
          <a:p>
            <a:endParaRPr lang="nl-NL" dirty="0"/>
          </a:p>
        </p:txBody>
      </p:sp>
    </p:spTree>
    <p:extLst>
      <p:ext uri="{BB962C8B-B14F-4D97-AF65-F5344CB8AC3E}">
        <p14:creationId xmlns:p14="http://schemas.microsoft.com/office/powerpoint/2010/main" val="34229983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450</a:t>
            </a:r>
            <a:endParaRPr lang="nl-NL" dirty="0"/>
          </a:p>
        </p:txBody>
      </p:sp>
      <p:sp>
        <p:nvSpPr>
          <p:cNvPr id="3" name="Tijdelijke aanduiding voor inhoud 2"/>
          <p:cNvSpPr>
            <a:spLocks noGrp="1"/>
          </p:cNvSpPr>
          <p:nvPr>
            <p:ph idx="1"/>
          </p:nvPr>
        </p:nvSpPr>
        <p:spPr>
          <a:xfrm>
            <a:off x="457200" y="1600200"/>
            <a:ext cx="8229600" cy="5141168"/>
          </a:xfrm>
        </p:spPr>
        <p:txBody>
          <a:bodyPr>
            <a:normAutofit fontScale="70000" lnSpcReduction="20000"/>
          </a:bodyPr>
          <a:lstStyle/>
          <a:p>
            <a:pPr marL="0" indent="0">
              <a:buNone/>
            </a:pPr>
            <a:r>
              <a:rPr lang="nl-NL" dirty="0" smtClean="0"/>
              <a:t>1</a:t>
            </a:r>
            <a:r>
              <a:rPr lang="nl-NL" dirty="0"/>
              <a:t>. Voor verrichtingen ter uitvoering van een behandelingsovereenkomst is de </a:t>
            </a:r>
            <a:r>
              <a:rPr lang="nl-NL" b="1" dirty="0"/>
              <a:t>toestemming van de patiënt vereist</a:t>
            </a:r>
            <a:r>
              <a:rPr lang="nl-NL" dirty="0"/>
              <a:t>.</a:t>
            </a:r>
          </a:p>
          <a:p>
            <a:pPr marL="0" indent="0">
              <a:buNone/>
            </a:pPr>
            <a:r>
              <a:rPr lang="nl-NL" dirty="0"/>
              <a:t>2. Indien de patiënt </a:t>
            </a:r>
            <a:r>
              <a:rPr lang="nl-NL" b="1" dirty="0"/>
              <a:t>minderjarig is en de leeftijd van twaalf maar nog niet die van zestien jaren heeft bereikt</a:t>
            </a:r>
            <a:r>
              <a:rPr lang="nl-NL" dirty="0"/>
              <a:t>, is tevens de toestemming van de ouders die het gezag over hem uitoefenen of van zijn voogd vereist. De verrichting kan evenwel zonder de toestemming van de ouders of de voogd worden uitgevoerd, indien zij kennelijk nodig is teneinde ernstig nadeel voor de patiënt te voorkomen, alsmede indien de patiënt ook na de weigering van de toestemming, de verrichting weloverwogen blijft wensen.</a:t>
            </a:r>
          </a:p>
          <a:p>
            <a:pPr marL="0" indent="0">
              <a:buNone/>
            </a:pPr>
            <a:r>
              <a:rPr lang="nl-NL" dirty="0"/>
              <a:t>3. In het geval waarin een </a:t>
            </a:r>
            <a:r>
              <a:rPr lang="nl-NL" b="1" dirty="0"/>
              <a:t>patiënt van zestien jaren of ouder niet in staat kan worden geacht</a:t>
            </a:r>
            <a:r>
              <a:rPr lang="nl-NL" dirty="0"/>
              <a:t> tot een redelijke waardering van zijn belangen ter zake, worden door de hulpverlener en een persoon als bedoeld in de leden 2 of 3 van artikel 465, de kennelijke opvattingen van de patiënt, geuit in schriftelijke vorm toen deze tot bedoelde redelijke waardering nog in staat was en inhoudende een weigering van toestemming als bedoeld in lid 1, opgevolgd. De hulpverlener kan hiervan afwijken indien hij daartoe gegronde redenen aanwezig acht.</a:t>
            </a:r>
          </a:p>
          <a:p>
            <a:endParaRPr lang="nl-NL" dirty="0"/>
          </a:p>
        </p:txBody>
      </p:sp>
    </p:spTree>
    <p:extLst>
      <p:ext uri="{BB962C8B-B14F-4D97-AF65-F5344CB8AC3E}">
        <p14:creationId xmlns:p14="http://schemas.microsoft.com/office/powerpoint/2010/main" val="36813098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WGBO Artikel </a:t>
            </a:r>
            <a:r>
              <a:rPr lang="nl-NL" dirty="0" smtClean="0"/>
              <a:t>451</a:t>
            </a:r>
            <a:endParaRPr lang="nl-NL" dirty="0"/>
          </a:p>
        </p:txBody>
      </p:sp>
      <p:sp>
        <p:nvSpPr>
          <p:cNvPr id="3" name="Tijdelijke aanduiding voor inhoud 2"/>
          <p:cNvSpPr>
            <a:spLocks noGrp="1"/>
          </p:cNvSpPr>
          <p:nvPr>
            <p:ph idx="1"/>
          </p:nvPr>
        </p:nvSpPr>
        <p:spPr/>
        <p:txBody>
          <a:bodyPr/>
          <a:lstStyle/>
          <a:p>
            <a:pPr marL="0" indent="0">
              <a:buNone/>
            </a:pPr>
            <a:r>
              <a:rPr lang="nl-NL" dirty="0" smtClean="0"/>
              <a:t>Op </a:t>
            </a:r>
            <a:r>
              <a:rPr lang="nl-NL" dirty="0"/>
              <a:t>verzoek van de patiënt legt de hulpverlener in ieder geval schriftelijk vast voor welke verrichtingen van ingrijpende aard deze toestemming heeft gegeven.</a:t>
            </a:r>
          </a:p>
          <a:p>
            <a:endParaRPr lang="nl-NL" dirty="0"/>
          </a:p>
        </p:txBody>
      </p:sp>
    </p:spTree>
    <p:extLst>
      <p:ext uri="{BB962C8B-B14F-4D97-AF65-F5344CB8AC3E}">
        <p14:creationId xmlns:p14="http://schemas.microsoft.com/office/powerpoint/2010/main" val="8587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Privacy </a:t>
            </a:r>
            <a:r>
              <a:rPr lang="nl-NL" dirty="0"/>
              <a:t>en gegevensbescherming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3644608"/>
              </p:ext>
            </p:extLst>
          </p:nvPr>
        </p:nvGraphicFramePr>
        <p:xfrm>
          <a:off x="457200" y="1600200"/>
          <a:ext cx="8229600" cy="5023309"/>
        </p:xfrm>
        <a:graphic>
          <a:graphicData uri="http://schemas.openxmlformats.org/drawingml/2006/table">
            <a:tbl>
              <a:tblPr firstRow="1" bandRow="1">
                <a:tableStyleId>{5C22544A-7EE6-4342-B048-85BDC9FD1C3A}</a:tableStyleId>
              </a:tblPr>
              <a:tblGrid>
                <a:gridCol w="1162472"/>
                <a:gridCol w="1512168"/>
                <a:gridCol w="1656184"/>
                <a:gridCol w="1512168"/>
                <a:gridCol w="2386608"/>
              </a:tblGrid>
              <a:tr h="725629">
                <a:tc>
                  <a:txBody>
                    <a:bodyPr/>
                    <a:lstStyle/>
                    <a:p>
                      <a:endParaRPr lang="nl-NL" dirty="0"/>
                    </a:p>
                  </a:txBody>
                  <a:tcPr/>
                </a:tc>
                <a:tc>
                  <a:txBody>
                    <a:bodyPr/>
                    <a:lstStyle/>
                    <a:p>
                      <a:r>
                        <a:rPr lang="nl-NL" dirty="0" smtClean="0"/>
                        <a:t>Domein</a:t>
                      </a:r>
                      <a:endParaRPr lang="nl-NL" dirty="0"/>
                    </a:p>
                  </a:txBody>
                  <a:tcPr/>
                </a:tc>
                <a:tc>
                  <a:txBody>
                    <a:bodyPr/>
                    <a:lstStyle/>
                    <a:p>
                      <a:r>
                        <a:rPr lang="nl-NL" dirty="0" smtClean="0"/>
                        <a:t>Relaties</a:t>
                      </a:r>
                      <a:endParaRPr lang="nl-NL" dirty="0"/>
                    </a:p>
                  </a:txBody>
                  <a:tcPr/>
                </a:tc>
                <a:tc>
                  <a:txBody>
                    <a:bodyPr/>
                    <a:lstStyle/>
                    <a:p>
                      <a:r>
                        <a:rPr lang="nl-NL" dirty="0" smtClean="0"/>
                        <a:t>Achtergrond</a:t>
                      </a:r>
                      <a:endParaRPr lang="nl-NL" dirty="0"/>
                    </a:p>
                  </a:txBody>
                  <a:tcPr/>
                </a:tc>
                <a:tc>
                  <a:txBody>
                    <a:bodyPr/>
                    <a:lstStyle/>
                    <a:p>
                      <a:r>
                        <a:rPr lang="nl-NL" dirty="0" smtClean="0"/>
                        <a:t>Doel/aard</a:t>
                      </a:r>
                      <a:endParaRPr lang="nl-NL" dirty="0"/>
                    </a:p>
                  </a:txBody>
                  <a:tcPr/>
                </a:tc>
              </a:tr>
              <a:tr h="1883733">
                <a:tc>
                  <a:txBody>
                    <a:bodyPr/>
                    <a:lstStyle/>
                    <a:p>
                      <a:endParaRPr lang="nl-NL" dirty="0" smtClean="0"/>
                    </a:p>
                    <a:p>
                      <a:endParaRPr lang="nl-NL" dirty="0" smtClean="0"/>
                    </a:p>
                    <a:p>
                      <a:r>
                        <a:rPr lang="nl-NL" b="1" dirty="0" smtClean="0"/>
                        <a:t>Privacy</a:t>
                      </a:r>
                      <a:endParaRPr lang="nl-NL" b="1" dirty="0"/>
                    </a:p>
                  </a:txBody>
                  <a:tcPr/>
                </a:tc>
                <a:tc>
                  <a:txBody>
                    <a:bodyPr/>
                    <a:lstStyle/>
                    <a:p>
                      <a:endParaRPr lang="nl-NL" dirty="0" smtClean="0"/>
                    </a:p>
                    <a:p>
                      <a:endParaRPr lang="nl-NL" dirty="0" smtClean="0"/>
                    </a:p>
                    <a:p>
                      <a:r>
                        <a:rPr lang="nl-NL" dirty="0" smtClean="0"/>
                        <a:t>Gaat hoofdzakelijk om de privésfeer</a:t>
                      </a:r>
                      <a:endParaRPr lang="nl-NL" dirty="0"/>
                    </a:p>
                  </a:txBody>
                  <a:tcPr/>
                </a:tc>
                <a:tc>
                  <a:txBody>
                    <a:bodyPr/>
                    <a:lstStyle/>
                    <a:p>
                      <a:endParaRPr lang="nl-NL" dirty="0" smtClean="0"/>
                    </a:p>
                    <a:p>
                      <a:endParaRPr lang="nl-NL" dirty="0" smtClean="0"/>
                    </a:p>
                    <a:p>
                      <a:r>
                        <a:rPr lang="nl-NL" dirty="0" smtClean="0"/>
                        <a:t>Gaat voornamelijk om verticale verhoudingen</a:t>
                      </a:r>
                      <a:endParaRPr lang="nl-NL" dirty="0"/>
                    </a:p>
                  </a:txBody>
                  <a:tcPr/>
                </a:tc>
                <a:tc>
                  <a:txBody>
                    <a:bodyPr/>
                    <a:lstStyle/>
                    <a:p>
                      <a:endParaRPr lang="nl-NL" dirty="0" smtClean="0"/>
                    </a:p>
                    <a:p>
                      <a:endParaRPr lang="nl-NL" dirty="0" smtClean="0"/>
                    </a:p>
                    <a:p>
                      <a:r>
                        <a:rPr lang="nl-NL" dirty="0" smtClean="0"/>
                        <a:t>Opkomst van natiestaten</a:t>
                      </a:r>
                    </a:p>
                  </a:txBody>
                  <a:tcPr/>
                </a:tc>
                <a:tc>
                  <a:txBody>
                    <a:bodyPr/>
                    <a:lstStyle/>
                    <a:p>
                      <a:endParaRPr lang="nl-NL" dirty="0" smtClean="0"/>
                    </a:p>
                    <a:p>
                      <a:endParaRPr lang="nl-NL" dirty="0" smtClean="0"/>
                    </a:p>
                    <a:p>
                      <a:r>
                        <a:rPr lang="nl-NL" dirty="0" smtClean="0"/>
                        <a:t>Controle op</a:t>
                      </a:r>
                      <a:r>
                        <a:rPr lang="nl-NL" baseline="0" dirty="0" smtClean="0"/>
                        <a:t> het gebruik van macht &amp; zorgplichten</a:t>
                      </a:r>
                    </a:p>
                    <a:p>
                      <a:endParaRPr lang="nl-NL" dirty="0" smtClean="0"/>
                    </a:p>
                    <a:p>
                      <a:r>
                        <a:rPr lang="nl-NL" dirty="0" smtClean="0"/>
                        <a:t>Of…..</a:t>
                      </a:r>
                      <a:endParaRPr lang="nl-NL" dirty="0"/>
                    </a:p>
                  </a:txBody>
                  <a:tcPr/>
                </a:tc>
              </a:tr>
              <a:tr h="1883733">
                <a:tc>
                  <a:txBody>
                    <a:bodyPr/>
                    <a:lstStyle/>
                    <a:p>
                      <a:endParaRPr lang="nl-NL" dirty="0" smtClean="0"/>
                    </a:p>
                    <a:p>
                      <a:endParaRPr lang="nl-NL" dirty="0" smtClean="0"/>
                    </a:p>
                    <a:p>
                      <a:r>
                        <a:rPr lang="nl-NL" b="1" dirty="0" smtClean="0"/>
                        <a:t>Data </a:t>
                      </a:r>
                      <a:r>
                        <a:rPr lang="nl-NL" b="1" dirty="0" err="1" smtClean="0"/>
                        <a:t>Protection</a:t>
                      </a:r>
                      <a:endParaRPr lang="nl-NL" b="1" dirty="0"/>
                    </a:p>
                  </a:txBody>
                  <a:tcPr/>
                </a:tc>
                <a:tc>
                  <a:txBody>
                    <a:bodyPr/>
                    <a:lstStyle/>
                    <a:p>
                      <a:endParaRPr lang="nl-NL" dirty="0" smtClean="0"/>
                    </a:p>
                    <a:p>
                      <a:endParaRPr lang="nl-NL" dirty="0" smtClean="0"/>
                    </a:p>
                    <a:p>
                      <a:r>
                        <a:rPr lang="nl-NL" dirty="0" smtClean="0"/>
                        <a:t>Gaat om zowel de privé- als de publieke sfeer</a:t>
                      </a:r>
                      <a:endParaRPr lang="nl-NL" dirty="0"/>
                    </a:p>
                  </a:txBody>
                  <a:tcPr/>
                </a:tc>
                <a:tc>
                  <a:txBody>
                    <a:bodyPr/>
                    <a:lstStyle/>
                    <a:p>
                      <a:endParaRPr lang="nl-NL" dirty="0" smtClean="0"/>
                    </a:p>
                    <a:p>
                      <a:endParaRPr lang="nl-NL" dirty="0" smtClean="0"/>
                    </a:p>
                    <a:p>
                      <a:r>
                        <a:rPr lang="nl-NL" dirty="0" smtClean="0"/>
                        <a:t>Gaat voornamelijk om horizontale verhoudingen</a:t>
                      </a:r>
                      <a:endParaRPr lang="nl-NL" dirty="0"/>
                    </a:p>
                  </a:txBody>
                  <a:tcPr/>
                </a:tc>
                <a:tc>
                  <a:txBody>
                    <a:bodyPr/>
                    <a:lstStyle/>
                    <a:p>
                      <a:endParaRPr lang="nl-NL" dirty="0" smtClean="0"/>
                    </a:p>
                    <a:p>
                      <a:endParaRPr lang="nl-NL" dirty="0" smtClean="0"/>
                    </a:p>
                    <a:p>
                      <a:r>
                        <a:rPr lang="nl-NL" dirty="0" smtClean="0"/>
                        <a:t>Technologische</a:t>
                      </a:r>
                      <a:r>
                        <a:rPr lang="nl-NL" baseline="0" dirty="0" smtClean="0"/>
                        <a:t> ontwikkelingen</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smtClean="0"/>
                    </a:p>
                    <a:p>
                      <a:r>
                        <a:rPr lang="nl-NL" dirty="0" smtClean="0"/>
                        <a:t>Controle op</a:t>
                      </a:r>
                      <a:r>
                        <a:rPr lang="nl-NL" baseline="0" dirty="0" smtClean="0"/>
                        <a:t> het gebruik van macht &amp; zorgplichten</a:t>
                      </a:r>
                    </a:p>
                    <a:p>
                      <a:endParaRPr lang="nl-NL" dirty="0" smtClean="0"/>
                    </a:p>
                    <a:p>
                      <a:r>
                        <a:rPr lang="nl-NL" dirty="0" smtClean="0"/>
                        <a:t>Of…..</a:t>
                      </a:r>
                    </a:p>
                    <a:p>
                      <a:endParaRPr lang="nl-NL" dirty="0"/>
                    </a:p>
                  </a:txBody>
                  <a:tcPr/>
                </a:tc>
              </a:tr>
            </a:tbl>
          </a:graphicData>
        </a:graphic>
      </p:graphicFrame>
    </p:spTree>
    <p:extLst>
      <p:ext uri="{BB962C8B-B14F-4D97-AF65-F5344CB8AC3E}">
        <p14:creationId xmlns:p14="http://schemas.microsoft.com/office/powerpoint/2010/main" val="17021216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266"/>
            <a:ext cx="8229600" cy="1143000"/>
          </a:xfrm>
        </p:spPr>
        <p:txBody>
          <a:bodyPr>
            <a:normAutofit/>
          </a:bodyPr>
          <a:lstStyle/>
          <a:p>
            <a:r>
              <a:rPr lang="nl-NL" dirty="0" smtClean="0"/>
              <a:t>WGBO </a:t>
            </a:r>
            <a:r>
              <a:rPr lang="nl-NL" dirty="0"/>
              <a:t>Artikel </a:t>
            </a:r>
            <a:r>
              <a:rPr lang="nl-NL" dirty="0" smtClean="0"/>
              <a:t>457</a:t>
            </a:r>
            <a:endParaRPr lang="nl-NL" dirty="0"/>
          </a:p>
        </p:txBody>
      </p:sp>
      <p:sp>
        <p:nvSpPr>
          <p:cNvPr id="3" name="Tijdelijke aanduiding voor inhoud 2"/>
          <p:cNvSpPr>
            <a:spLocks noGrp="1"/>
          </p:cNvSpPr>
          <p:nvPr>
            <p:ph idx="1"/>
          </p:nvPr>
        </p:nvSpPr>
        <p:spPr>
          <a:xfrm>
            <a:off x="179512" y="836712"/>
            <a:ext cx="8784976" cy="6120680"/>
          </a:xfrm>
        </p:spPr>
        <p:txBody>
          <a:bodyPr>
            <a:normAutofit fontScale="70000" lnSpcReduction="20000"/>
          </a:bodyPr>
          <a:lstStyle/>
          <a:p>
            <a:pPr marL="0" indent="0">
              <a:buNone/>
            </a:pPr>
            <a:r>
              <a:rPr lang="nl-NL" dirty="0" smtClean="0"/>
              <a:t>1</a:t>
            </a:r>
            <a:r>
              <a:rPr lang="nl-NL" dirty="0"/>
              <a:t>. Onverminderd het in artikel 448 lid 3, tweede volzin, bepaalde draagt de hulpverlener zorg, dat </a:t>
            </a:r>
            <a:r>
              <a:rPr lang="nl-NL" b="1" dirty="0"/>
              <a:t>aan anderen dan de patiënt geen inlichtingen </a:t>
            </a:r>
            <a:r>
              <a:rPr lang="nl-NL" dirty="0"/>
              <a:t>over de patiënt dan wel inzage in of afschrift van de bescheiden, bedoeld in artikel </a:t>
            </a:r>
            <a:r>
              <a:rPr lang="nl-NL" dirty="0" smtClean="0"/>
              <a:t>454</a:t>
            </a:r>
            <a:r>
              <a:rPr lang="nl-NL" dirty="0"/>
              <a:t>, worden verstrekt dan </a:t>
            </a:r>
            <a:r>
              <a:rPr lang="nl-NL" b="1" dirty="0"/>
              <a:t>met toestemming van de patiënt</a:t>
            </a:r>
            <a:r>
              <a:rPr lang="nl-NL" dirty="0"/>
              <a:t>. Indien verstrekking plaatsvindt, geschiedt deze slechts voor zover daardoor de persoonlijke levenssfeer van een ander niet wordt geschaad. De verstrekking kan geschieden zonder inachtneming van de beperkingen, bedoeld in de voorgaande volzinnen, indien het bij of krachtens de wet bepaalde daartoe verplicht.</a:t>
            </a:r>
          </a:p>
          <a:p>
            <a:pPr marL="0" indent="0">
              <a:buNone/>
            </a:pPr>
            <a:r>
              <a:rPr lang="nl-NL" dirty="0"/>
              <a:t>2. Onder anderen dan de patiënt zijn niet begrepen degenen die rechtstreeks betrokken zijn bij de uitvoering van de behandelingsovereenkomst en degene die optreedt als vervanger van de hulpverlener, voor zover de verstrekking noodzakelijk is voor de door hen in dat kader te verrichten werkzaamheden.</a:t>
            </a:r>
          </a:p>
          <a:p>
            <a:pPr marL="0" indent="0">
              <a:buNone/>
            </a:pPr>
            <a:r>
              <a:rPr lang="nl-NL" dirty="0"/>
              <a:t>3. Daaronder zijn evenmin begrepen degenen wier toestemming ter zake van de uitvoering van de behandelingsovereenkomst op grond van de artikelen 450 en 465 is vereist. Indien de hulpverlener door inlichtingen over de patiënt dan wel inzage in of afschrift van de bescheiden te verstrekken niet geacht kan worden de zorg van een goed hulpverlener in acht te nemen, laat hij zulks achterwege.</a:t>
            </a:r>
          </a:p>
          <a:p>
            <a:endParaRPr lang="nl-NL" dirty="0"/>
          </a:p>
        </p:txBody>
      </p:sp>
    </p:spTree>
    <p:extLst>
      <p:ext uri="{BB962C8B-B14F-4D97-AF65-F5344CB8AC3E}">
        <p14:creationId xmlns:p14="http://schemas.microsoft.com/office/powerpoint/2010/main" val="6985350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EPD &amp;  </a:t>
            </a:r>
            <a:r>
              <a:rPr lang="nl-NL" dirty="0" smtClean="0"/>
              <a:t>LSP (CBP-rapport)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Naar </a:t>
            </a:r>
            <a:r>
              <a:rPr lang="nl-NL" dirty="0"/>
              <a:t>aanleiding van berichtgeving in de media benadrukt het College bescherming persoonsgegevens (CBP) dat opname van persoonsgegevens in het Landelijk Schakelpunt (LSP, voorheen elektronisch patiëntendossier [EPD]) </a:t>
            </a:r>
            <a:r>
              <a:rPr lang="nl-NL" b="1" dirty="0"/>
              <a:t>zonder toestemming van de betrokkenen, in strijd is met de wet. </a:t>
            </a:r>
            <a:r>
              <a:rPr lang="nl-NL" dirty="0"/>
              <a:t/>
            </a:r>
            <a:br>
              <a:rPr lang="nl-NL" dirty="0"/>
            </a:br>
            <a:r>
              <a:rPr lang="nl-NL" dirty="0"/>
              <a:t>Het CBP heeft VZVZ, de verantwoordelijke voor het LSP, recent laten weten dat het handhavingsinstrumenten zal inzetten indien vanaf 1 januari 2013 (nog) persoonsgegevens in het LSP zitten van mensen die hiervoor geen toestemming hebben gegeven. VZVZ heeft naar aanleiding hiervan vandaag bevestigd dat de gegevens van mensen van wie geen toestemming is verkregen voor de uitwisseling van hun medische gegevens, per 1 januari 2013 uit het systeem zullen worden verwijderd.</a:t>
            </a:r>
          </a:p>
          <a:p>
            <a:pPr marL="0" indent="0">
              <a:buNone/>
            </a:pPr>
            <a:endParaRPr lang="nl-NL" dirty="0"/>
          </a:p>
        </p:txBody>
      </p:sp>
    </p:spTree>
    <p:extLst>
      <p:ext uri="{BB962C8B-B14F-4D97-AF65-F5344CB8AC3E}">
        <p14:creationId xmlns:p14="http://schemas.microsoft.com/office/powerpoint/2010/main" val="913065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Eyeworks</a:t>
            </a:r>
            <a:r>
              <a:rPr lang="nl-NL" dirty="0" smtClean="0"/>
              <a:t> (CBP-rapport)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err="1"/>
              <a:t>Eyeworks</a:t>
            </a:r>
            <a:r>
              <a:rPr lang="nl-NL" dirty="0"/>
              <a:t> mag medische gegevens - en opnamen op een spoedeisende hulp vallen hieronder - alleen verwerken als mensen hiervoor vooraf en op basis van gedegen informatie hun ondubbelzinnige en uitdrukkelijke toestemming hebben gegeven. Dat in sommige gevallen </a:t>
            </a:r>
            <a:r>
              <a:rPr lang="nl-NL" b="1" dirty="0"/>
              <a:t>achteraf om toestemming </a:t>
            </a:r>
            <a:r>
              <a:rPr lang="nl-NL" dirty="0"/>
              <a:t>is gevraagd is dus niet in overeenstemming met de wet. Daarnaast oordeelt het CBP dat de door het VU medisch centrum en </a:t>
            </a:r>
            <a:r>
              <a:rPr lang="nl-NL" dirty="0" err="1"/>
              <a:t>Eyeworks</a:t>
            </a:r>
            <a:r>
              <a:rPr lang="nl-NL" dirty="0"/>
              <a:t> </a:t>
            </a:r>
            <a:r>
              <a:rPr lang="nl-NL" b="1" dirty="0"/>
              <a:t>verstrekte informatie </a:t>
            </a:r>
            <a:r>
              <a:rPr lang="nl-NL" dirty="0"/>
              <a:t>die nodig is om rechtsgeldige toestemming te kunnen geven, </a:t>
            </a:r>
            <a:r>
              <a:rPr lang="nl-NL" b="1" dirty="0"/>
              <a:t>te summier </a:t>
            </a:r>
            <a:r>
              <a:rPr lang="nl-NL" dirty="0"/>
              <a:t>was. Bovendien kan van </a:t>
            </a:r>
            <a:r>
              <a:rPr lang="nl-NL" b="1" dirty="0"/>
              <a:t>rechtsgeldige toestemming geen sprake </a:t>
            </a:r>
            <a:r>
              <a:rPr lang="nl-NL" dirty="0"/>
              <a:t>zijn geweest gezien de omgeving en de situatie waarin de patiënten en hun begeleiders zich bevonden, namelijk op de </a:t>
            </a:r>
            <a:r>
              <a:rPr lang="nl-NL" b="1" dirty="0"/>
              <a:t>spoedeisende hulp met een dringende hulpvraag.</a:t>
            </a:r>
          </a:p>
        </p:txBody>
      </p:sp>
    </p:spTree>
    <p:extLst>
      <p:ext uri="{BB962C8B-B14F-4D97-AF65-F5344CB8AC3E}">
        <p14:creationId xmlns:p14="http://schemas.microsoft.com/office/powerpoint/2010/main" val="15251494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nl-NL" dirty="0" smtClean="0"/>
              <a:t>Medische gegevens</a:t>
            </a:r>
            <a:endParaRPr lang="en-US" dirty="0"/>
          </a:p>
        </p:txBody>
      </p:sp>
      <p:sp>
        <p:nvSpPr>
          <p:cNvPr id="3" name="Content Placeholder 2"/>
          <p:cNvSpPr>
            <a:spLocks noGrp="1"/>
          </p:cNvSpPr>
          <p:nvPr>
            <p:ph idx="1"/>
          </p:nvPr>
        </p:nvSpPr>
        <p:spPr>
          <a:xfrm>
            <a:off x="179512" y="980728"/>
            <a:ext cx="8784976" cy="5877272"/>
          </a:xfrm>
        </p:spPr>
        <p:txBody>
          <a:bodyPr>
            <a:normAutofit fontScale="77500" lnSpcReduction="20000"/>
          </a:bodyPr>
          <a:lstStyle/>
          <a:p>
            <a:pPr marL="0" indent="0">
              <a:buNone/>
            </a:pPr>
            <a:r>
              <a:rPr lang="en-US" b="1" dirty="0" err="1"/>
              <a:t>Artikel</a:t>
            </a:r>
            <a:r>
              <a:rPr lang="en-US" b="1" dirty="0"/>
              <a:t> </a:t>
            </a:r>
            <a:r>
              <a:rPr lang="en-US" b="1" dirty="0" smtClean="0"/>
              <a:t>21-</a:t>
            </a:r>
            <a:r>
              <a:rPr lang="en-US" dirty="0" smtClean="0"/>
              <a:t>1.Het </a:t>
            </a:r>
            <a:r>
              <a:rPr lang="en-US" b="1" dirty="0" err="1"/>
              <a:t>verbod</a:t>
            </a:r>
            <a:r>
              <a:rPr lang="en-US" b="1" dirty="0"/>
              <a:t> </a:t>
            </a:r>
            <a:r>
              <a:rPr lang="en-US" dirty="0"/>
              <a:t>om </a:t>
            </a:r>
            <a:r>
              <a:rPr lang="en-US" dirty="0" err="1"/>
              <a:t>persoonsgegevens</a:t>
            </a:r>
            <a:r>
              <a:rPr lang="en-US" dirty="0"/>
              <a:t> </a:t>
            </a:r>
            <a:r>
              <a:rPr lang="en-US" dirty="0" err="1"/>
              <a:t>betreffende</a:t>
            </a:r>
            <a:r>
              <a:rPr lang="en-US" dirty="0"/>
              <a:t> </a:t>
            </a:r>
            <a:r>
              <a:rPr lang="en-US" dirty="0" err="1"/>
              <a:t>iemands</a:t>
            </a:r>
            <a:r>
              <a:rPr lang="en-US" dirty="0"/>
              <a:t> </a:t>
            </a:r>
            <a:r>
              <a:rPr lang="en-US" dirty="0" err="1"/>
              <a:t>gezondheid</a:t>
            </a:r>
            <a:r>
              <a:rPr lang="en-US" dirty="0"/>
              <a:t> </a:t>
            </a:r>
            <a:r>
              <a:rPr lang="en-US" dirty="0" err="1"/>
              <a:t>te</a:t>
            </a:r>
            <a:r>
              <a:rPr lang="en-US" dirty="0"/>
              <a:t> </a:t>
            </a:r>
            <a:r>
              <a:rPr lang="en-US" dirty="0" err="1"/>
              <a:t>verwerken</a:t>
            </a:r>
            <a:r>
              <a:rPr lang="en-US" dirty="0"/>
              <a:t> </a:t>
            </a:r>
            <a:r>
              <a:rPr lang="en-US" dirty="0" err="1"/>
              <a:t>als</a:t>
            </a:r>
            <a:r>
              <a:rPr lang="en-US" dirty="0"/>
              <a:t> </a:t>
            </a:r>
            <a:r>
              <a:rPr lang="en-US" dirty="0" err="1"/>
              <a:t>bedoeld</a:t>
            </a:r>
            <a:r>
              <a:rPr lang="en-US" dirty="0"/>
              <a:t> in </a:t>
            </a:r>
            <a:r>
              <a:rPr lang="en-US" dirty="0" err="1"/>
              <a:t>artikel</a:t>
            </a:r>
            <a:r>
              <a:rPr lang="en-US" dirty="0"/>
              <a:t> 16, is </a:t>
            </a:r>
            <a:r>
              <a:rPr lang="en-US" b="1" dirty="0" err="1"/>
              <a:t>niet</a:t>
            </a:r>
            <a:r>
              <a:rPr lang="en-US" b="1" dirty="0"/>
              <a:t> van </a:t>
            </a:r>
            <a:r>
              <a:rPr lang="en-US" b="1" dirty="0" err="1"/>
              <a:t>toepassing</a:t>
            </a:r>
            <a:r>
              <a:rPr lang="en-US" dirty="0"/>
              <a:t> </a:t>
            </a:r>
            <a:r>
              <a:rPr lang="en-US" dirty="0" err="1"/>
              <a:t>indien</a:t>
            </a:r>
            <a:r>
              <a:rPr lang="en-US" dirty="0"/>
              <a:t> de </a:t>
            </a:r>
            <a:r>
              <a:rPr lang="en-US" dirty="0" err="1"/>
              <a:t>verwerking</a:t>
            </a:r>
            <a:r>
              <a:rPr lang="en-US" dirty="0"/>
              <a:t> </a:t>
            </a:r>
            <a:r>
              <a:rPr lang="en-US" dirty="0" err="1"/>
              <a:t>geschiedt</a:t>
            </a:r>
            <a:r>
              <a:rPr lang="en-US" dirty="0"/>
              <a:t> door:</a:t>
            </a:r>
          </a:p>
          <a:p>
            <a:pPr marL="0" indent="0">
              <a:buNone/>
            </a:pPr>
            <a:r>
              <a:rPr lang="en-US" dirty="0"/>
              <a:t>a. </a:t>
            </a:r>
            <a:r>
              <a:rPr lang="en-US" b="1" dirty="0" err="1"/>
              <a:t>hulpverleners</a:t>
            </a:r>
            <a:r>
              <a:rPr lang="en-US" b="1" dirty="0"/>
              <a:t>, </a:t>
            </a:r>
            <a:r>
              <a:rPr lang="en-US" b="1" dirty="0" err="1"/>
              <a:t>instellingen</a:t>
            </a:r>
            <a:r>
              <a:rPr lang="en-US" b="1" dirty="0"/>
              <a:t> </a:t>
            </a:r>
            <a:r>
              <a:rPr lang="en-US" dirty="0"/>
              <a:t>of </a:t>
            </a:r>
            <a:r>
              <a:rPr lang="en-US" dirty="0" err="1"/>
              <a:t>voorzieningen</a:t>
            </a:r>
            <a:r>
              <a:rPr lang="en-US" dirty="0"/>
              <a:t> </a:t>
            </a:r>
            <a:r>
              <a:rPr lang="en-US" dirty="0" err="1"/>
              <a:t>voor</a:t>
            </a:r>
            <a:r>
              <a:rPr lang="en-US" dirty="0"/>
              <a:t> </a:t>
            </a:r>
            <a:r>
              <a:rPr lang="en-US" dirty="0" err="1"/>
              <a:t>gezondheidszorg</a:t>
            </a:r>
            <a:r>
              <a:rPr lang="en-US" dirty="0"/>
              <a:t> of </a:t>
            </a:r>
            <a:r>
              <a:rPr lang="en-US" dirty="0" err="1"/>
              <a:t>maatschappelijke</a:t>
            </a:r>
            <a:r>
              <a:rPr lang="en-US" dirty="0"/>
              <a:t> </a:t>
            </a:r>
            <a:r>
              <a:rPr lang="en-US" dirty="0" err="1"/>
              <a:t>dienstverlening</a:t>
            </a:r>
            <a:r>
              <a:rPr lang="en-US" dirty="0"/>
              <a:t> </a:t>
            </a:r>
            <a:r>
              <a:rPr lang="en-US" dirty="0" err="1"/>
              <a:t>voor</a:t>
            </a:r>
            <a:r>
              <a:rPr lang="en-US" dirty="0"/>
              <a:t> </a:t>
            </a:r>
            <a:r>
              <a:rPr lang="en-US" dirty="0" err="1"/>
              <a:t>zover</a:t>
            </a:r>
            <a:r>
              <a:rPr lang="en-US" dirty="0"/>
              <a:t> </a:t>
            </a:r>
            <a:r>
              <a:rPr lang="en-US" dirty="0" err="1"/>
              <a:t>dat</a:t>
            </a:r>
            <a:r>
              <a:rPr lang="en-US" dirty="0"/>
              <a:t> met het </a:t>
            </a:r>
            <a:r>
              <a:rPr lang="en-US" dirty="0" err="1"/>
              <a:t>oog</a:t>
            </a:r>
            <a:r>
              <a:rPr lang="en-US" dirty="0"/>
              <a:t> op </a:t>
            </a:r>
            <a:r>
              <a:rPr lang="en-US" dirty="0" err="1"/>
              <a:t>een</a:t>
            </a:r>
            <a:r>
              <a:rPr lang="en-US" dirty="0"/>
              <a:t> </a:t>
            </a:r>
            <a:r>
              <a:rPr lang="en-US" b="1" dirty="0" err="1"/>
              <a:t>goede</a:t>
            </a:r>
            <a:r>
              <a:rPr lang="en-US" b="1" dirty="0"/>
              <a:t> </a:t>
            </a:r>
            <a:r>
              <a:rPr lang="en-US" b="1" dirty="0" err="1"/>
              <a:t>behandeling</a:t>
            </a:r>
            <a:r>
              <a:rPr lang="en-US" b="1" dirty="0"/>
              <a:t> of </a:t>
            </a:r>
            <a:r>
              <a:rPr lang="en-US" b="1" dirty="0" err="1"/>
              <a:t>verzorging</a:t>
            </a:r>
            <a:r>
              <a:rPr lang="en-US" b="1" dirty="0"/>
              <a:t> van de </a:t>
            </a:r>
            <a:r>
              <a:rPr lang="en-US" b="1" dirty="0" err="1"/>
              <a:t>betrokkene</a:t>
            </a:r>
            <a:r>
              <a:rPr lang="en-US" b="1" dirty="0"/>
              <a:t>, </a:t>
            </a:r>
            <a:r>
              <a:rPr lang="en-US" dirty="0" err="1"/>
              <a:t>dan</a:t>
            </a:r>
            <a:r>
              <a:rPr lang="en-US" dirty="0"/>
              <a:t> </a:t>
            </a:r>
            <a:r>
              <a:rPr lang="en-US" dirty="0" err="1"/>
              <a:t>wel</a:t>
            </a:r>
            <a:r>
              <a:rPr lang="en-US" dirty="0"/>
              <a:t> het </a:t>
            </a:r>
            <a:r>
              <a:rPr lang="en-US" dirty="0" err="1"/>
              <a:t>beheer</a:t>
            </a:r>
            <a:r>
              <a:rPr lang="en-US" dirty="0"/>
              <a:t> van de </a:t>
            </a:r>
            <a:r>
              <a:rPr lang="en-US" dirty="0" err="1"/>
              <a:t>betreffende</a:t>
            </a:r>
            <a:r>
              <a:rPr lang="en-US" dirty="0"/>
              <a:t> </a:t>
            </a:r>
            <a:r>
              <a:rPr lang="en-US" dirty="0" err="1"/>
              <a:t>instelling</a:t>
            </a:r>
            <a:r>
              <a:rPr lang="en-US" dirty="0"/>
              <a:t> of </a:t>
            </a:r>
            <a:r>
              <a:rPr lang="en-US" dirty="0" err="1"/>
              <a:t>beroepspraktijk</a:t>
            </a:r>
            <a:r>
              <a:rPr lang="en-US" dirty="0"/>
              <a:t> </a:t>
            </a:r>
            <a:r>
              <a:rPr lang="en-US" dirty="0" err="1"/>
              <a:t>noodzakelijk</a:t>
            </a:r>
            <a:r>
              <a:rPr lang="en-US" dirty="0"/>
              <a:t> is</a:t>
            </a:r>
            <a:r>
              <a:rPr lang="en-US" dirty="0" smtClean="0"/>
              <a:t>;…..</a:t>
            </a:r>
            <a:endParaRPr lang="en-US" dirty="0"/>
          </a:p>
          <a:p>
            <a:pPr marL="0" indent="0">
              <a:buNone/>
            </a:pPr>
            <a:r>
              <a:rPr lang="en-US" dirty="0" smtClean="0"/>
              <a:t>2.In de </a:t>
            </a:r>
            <a:r>
              <a:rPr lang="en-US" dirty="0" err="1" smtClean="0"/>
              <a:t>gevallen</a:t>
            </a:r>
            <a:r>
              <a:rPr lang="en-US" dirty="0" smtClean="0"/>
              <a:t> </a:t>
            </a:r>
            <a:r>
              <a:rPr lang="en-US" dirty="0" err="1" smtClean="0"/>
              <a:t>als</a:t>
            </a:r>
            <a:r>
              <a:rPr lang="en-US" dirty="0" smtClean="0"/>
              <a:t> </a:t>
            </a:r>
            <a:r>
              <a:rPr lang="en-US" dirty="0" err="1" smtClean="0"/>
              <a:t>bedoeld</a:t>
            </a:r>
            <a:r>
              <a:rPr lang="en-US" dirty="0" smtClean="0"/>
              <a:t> in het </a:t>
            </a:r>
            <a:r>
              <a:rPr lang="en-US" dirty="0" err="1" smtClean="0"/>
              <a:t>eerste</a:t>
            </a:r>
            <a:r>
              <a:rPr lang="en-US" dirty="0" smtClean="0"/>
              <a:t> lid </a:t>
            </a:r>
            <a:r>
              <a:rPr lang="en-US" dirty="0" err="1" smtClean="0"/>
              <a:t>worden</a:t>
            </a:r>
            <a:r>
              <a:rPr lang="en-US" dirty="0" smtClean="0"/>
              <a:t> de </a:t>
            </a:r>
            <a:r>
              <a:rPr lang="en-US" dirty="0" err="1" smtClean="0"/>
              <a:t>gegevens</a:t>
            </a:r>
            <a:r>
              <a:rPr lang="en-US" dirty="0" smtClean="0"/>
              <a:t> </a:t>
            </a:r>
            <a:r>
              <a:rPr lang="en-US" dirty="0" err="1" smtClean="0"/>
              <a:t>alleen</a:t>
            </a:r>
            <a:r>
              <a:rPr lang="en-US" dirty="0" smtClean="0"/>
              <a:t> </a:t>
            </a:r>
            <a:r>
              <a:rPr lang="en-US" dirty="0" err="1" smtClean="0"/>
              <a:t>verwerkt</a:t>
            </a:r>
            <a:r>
              <a:rPr lang="en-US" dirty="0" smtClean="0"/>
              <a:t> door </a:t>
            </a:r>
            <a:r>
              <a:rPr lang="en-US" dirty="0" err="1" smtClean="0"/>
              <a:t>personen</a:t>
            </a:r>
            <a:r>
              <a:rPr lang="en-US" dirty="0" smtClean="0"/>
              <a:t> die </a:t>
            </a:r>
            <a:r>
              <a:rPr lang="en-US" dirty="0" err="1" smtClean="0"/>
              <a:t>uit</a:t>
            </a:r>
            <a:r>
              <a:rPr lang="en-US" dirty="0" smtClean="0"/>
              <a:t> </a:t>
            </a:r>
            <a:r>
              <a:rPr lang="en-US" dirty="0" err="1" smtClean="0"/>
              <a:t>hoofde</a:t>
            </a:r>
            <a:r>
              <a:rPr lang="en-US" dirty="0" smtClean="0"/>
              <a:t> van </a:t>
            </a:r>
            <a:r>
              <a:rPr lang="en-US" dirty="0" err="1" smtClean="0"/>
              <a:t>ambt</a:t>
            </a:r>
            <a:r>
              <a:rPr lang="en-US" dirty="0" smtClean="0"/>
              <a:t>, </a:t>
            </a:r>
            <a:r>
              <a:rPr lang="en-US" dirty="0" err="1" smtClean="0"/>
              <a:t>beroep</a:t>
            </a:r>
            <a:r>
              <a:rPr lang="en-US" dirty="0" smtClean="0"/>
              <a:t> of </a:t>
            </a:r>
            <a:r>
              <a:rPr lang="en-US" dirty="0" err="1" smtClean="0"/>
              <a:t>wettelijk</a:t>
            </a:r>
            <a:r>
              <a:rPr lang="en-US" dirty="0" smtClean="0"/>
              <a:t> </a:t>
            </a:r>
            <a:r>
              <a:rPr lang="en-US" dirty="0" err="1" smtClean="0"/>
              <a:t>voorschrift</a:t>
            </a:r>
            <a:r>
              <a:rPr lang="en-US" dirty="0" smtClean="0"/>
              <a:t>, </a:t>
            </a:r>
            <a:r>
              <a:rPr lang="en-US" dirty="0" err="1" smtClean="0"/>
              <a:t>dan</a:t>
            </a:r>
            <a:r>
              <a:rPr lang="en-US" dirty="0" smtClean="0"/>
              <a:t> </a:t>
            </a:r>
            <a:r>
              <a:rPr lang="en-US" dirty="0" err="1" smtClean="0"/>
              <a:t>wel</a:t>
            </a:r>
            <a:r>
              <a:rPr lang="en-US" dirty="0" smtClean="0"/>
              <a:t> </a:t>
            </a:r>
            <a:r>
              <a:rPr lang="en-US" dirty="0" err="1" smtClean="0"/>
              <a:t>krachtens</a:t>
            </a:r>
            <a:r>
              <a:rPr lang="en-US" dirty="0" smtClean="0"/>
              <a:t> </a:t>
            </a:r>
            <a:r>
              <a:rPr lang="en-US" dirty="0" err="1" smtClean="0"/>
              <a:t>een</a:t>
            </a:r>
            <a:r>
              <a:rPr lang="en-US" dirty="0" smtClean="0"/>
              <a:t> </a:t>
            </a:r>
            <a:r>
              <a:rPr lang="en-US" dirty="0" err="1" smtClean="0"/>
              <a:t>overeenkomst</a:t>
            </a:r>
            <a:r>
              <a:rPr lang="en-US" dirty="0" smtClean="0"/>
              <a:t> tot </a:t>
            </a:r>
            <a:r>
              <a:rPr lang="en-US" dirty="0" err="1" smtClean="0"/>
              <a:t>geheimhouding</a:t>
            </a:r>
            <a:r>
              <a:rPr lang="en-US" dirty="0" smtClean="0"/>
              <a:t> </a:t>
            </a:r>
            <a:r>
              <a:rPr lang="en-US" dirty="0" err="1" smtClean="0"/>
              <a:t>zijn</a:t>
            </a:r>
            <a:r>
              <a:rPr lang="en-US" dirty="0" smtClean="0"/>
              <a:t> </a:t>
            </a:r>
            <a:r>
              <a:rPr lang="en-US" dirty="0" err="1" smtClean="0"/>
              <a:t>verplicht</a:t>
            </a:r>
            <a:r>
              <a:rPr lang="en-US" dirty="0" smtClean="0"/>
              <a:t>. </a:t>
            </a:r>
            <a:endParaRPr lang="en-US" dirty="0" smtClean="0"/>
          </a:p>
          <a:p>
            <a:pPr marL="0" indent="0">
              <a:buNone/>
            </a:pPr>
            <a:r>
              <a:rPr lang="en-US" dirty="0" smtClean="0"/>
              <a:t>3.Het </a:t>
            </a:r>
            <a:r>
              <a:rPr lang="en-US" dirty="0" err="1" smtClean="0"/>
              <a:t>verbod</a:t>
            </a:r>
            <a:r>
              <a:rPr lang="en-US" dirty="0" smtClean="0"/>
              <a:t> om </a:t>
            </a:r>
            <a:r>
              <a:rPr lang="en-US" dirty="0" err="1" smtClean="0"/>
              <a:t>andere</a:t>
            </a:r>
            <a:r>
              <a:rPr lang="en-US" dirty="0" smtClean="0"/>
              <a:t> </a:t>
            </a:r>
            <a:r>
              <a:rPr lang="en-US" dirty="0" err="1" smtClean="0"/>
              <a:t>persoonsgegevens</a:t>
            </a:r>
            <a:r>
              <a:rPr lang="en-US" dirty="0" smtClean="0"/>
              <a:t> </a:t>
            </a:r>
            <a:r>
              <a:rPr lang="en-US" dirty="0" err="1" smtClean="0"/>
              <a:t>als</a:t>
            </a:r>
            <a:r>
              <a:rPr lang="en-US" dirty="0" smtClean="0"/>
              <a:t> </a:t>
            </a:r>
            <a:r>
              <a:rPr lang="en-US" dirty="0" err="1" smtClean="0"/>
              <a:t>bedoeld</a:t>
            </a:r>
            <a:r>
              <a:rPr lang="en-US" dirty="0" smtClean="0"/>
              <a:t> in </a:t>
            </a:r>
            <a:r>
              <a:rPr lang="en-US" dirty="0" err="1" smtClean="0"/>
              <a:t>artikel</a:t>
            </a:r>
            <a:r>
              <a:rPr lang="en-US" dirty="0" smtClean="0"/>
              <a:t> 16 </a:t>
            </a:r>
            <a:r>
              <a:rPr lang="en-US" dirty="0" err="1" smtClean="0"/>
              <a:t>te</a:t>
            </a:r>
            <a:r>
              <a:rPr lang="en-US" dirty="0" smtClean="0"/>
              <a:t> </a:t>
            </a:r>
            <a:r>
              <a:rPr lang="en-US" dirty="0" err="1" smtClean="0"/>
              <a:t>verwerken</a:t>
            </a:r>
            <a:r>
              <a:rPr lang="en-US" dirty="0" smtClean="0"/>
              <a:t>, is </a:t>
            </a:r>
            <a:r>
              <a:rPr lang="en-US" dirty="0" err="1" smtClean="0"/>
              <a:t>niet</a:t>
            </a:r>
            <a:r>
              <a:rPr lang="en-US" dirty="0" smtClean="0"/>
              <a:t> van </a:t>
            </a:r>
            <a:r>
              <a:rPr lang="en-US" dirty="0" err="1" smtClean="0"/>
              <a:t>toepassing</a:t>
            </a:r>
            <a:r>
              <a:rPr lang="en-US" dirty="0" smtClean="0"/>
              <a:t> </a:t>
            </a:r>
            <a:r>
              <a:rPr lang="en-US" dirty="0" err="1" smtClean="0"/>
              <a:t>voor</a:t>
            </a:r>
            <a:r>
              <a:rPr lang="en-US" dirty="0" smtClean="0"/>
              <a:t> </a:t>
            </a:r>
            <a:r>
              <a:rPr lang="en-US" dirty="0" err="1" smtClean="0"/>
              <a:t>zover</a:t>
            </a:r>
            <a:r>
              <a:rPr lang="en-US" dirty="0" smtClean="0"/>
              <a:t> </a:t>
            </a:r>
            <a:r>
              <a:rPr lang="en-US" dirty="0" err="1" smtClean="0"/>
              <a:t>dit</a:t>
            </a:r>
            <a:r>
              <a:rPr lang="en-US" dirty="0" smtClean="0"/>
              <a:t> </a:t>
            </a:r>
            <a:r>
              <a:rPr lang="en-US" dirty="0" err="1" smtClean="0"/>
              <a:t>noodzakelijk</a:t>
            </a:r>
            <a:r>
              <a:rPr lang="en-US" dirty="0" smtClean="0"/>
              <a:t> is in </a:t>
            </a:r>
            <a:r>
              <a:rPr lang="en-US" dirty="0" err="1" smtClean="0"/>
              <a:t>aanvulling</a:t>
            </a:r>
            <a:r>
              <a:rPr lang="en-US" dirty="0" smtClean="0"/>
              <a:t> op de </a:t>
            </a:r>
            <a:r>
              <a:rPr lang="en-US" dirty="0" err="1" smtClean="0"/>
              <a:t>verwerking</a:t>
            </a:r>
            <a:r>
              <a:rPr lang="en-US" dirty="0" smtClean="0"/>
              <a:t> van </a:t>
            </a:r>
            <a:r>
              <a:rPr lang="en-US" dirty="0" err="1" smtClean="0"/>
              <a:t>persoonsgegevens</a:t>
            </a:r>
            <a:r>
              <a:rPr lang="en-US" dirty="0" smtClean="0"/>
              <a:t> </a:t>
            </a:r>
            <a:r>
              <a:rPr lang="en-US" dirty="0" err="1" smtClean="0"/>
              <a:t>betreffende</a:t>
            </a:r>
            <a:r>
              <a:rPr lang="en-US" dirty="0" smtClean="0"/>
              <a:t> </a:t>
            </a:r>
            <a:r>
              <a:rPr lang="en-US" dirty="0" err="1" smtClean="0"/>
              <a:t>iemands</a:t>
            </a:r>
            <a:r>
              <a:rPr lang="en-US" dirty="0" smtClean="0"/>
              <a:t> </a:t>
            </a:r>
            <a:r>
              <a:rPr lang="en-US" dirty="0" err="1" smtClean="0"/>
              <a:t>gezondheid</a:t>
            </a:r>
            <a:r>
              <a:rPr lang="en-US" dirty="0" smtClean="0"/>
              <a:t> </a:t>
            </a:r>
            <a:r>
              <a:rPr lang="en-US" dirty="0" err="1" smtClean="0"/>
              <a:t>als</a:t>
            </a:r>
            <a:r>
              <a:rPr lang="en-US" dirty="0" smtClean="0"/>
              <a:t> </a:t>
            </a:r>
            <a:r>
              <a:rPr lang="en-US" dirty="0" err="1" smtClean="0"/>
              <a:t>bedoeld</a:t>
            </a:r>
            <a:r>
              <a:rPr lang="en-US" dirty="0" smtClean="0"/>
              <a:t> in het </a:t>
            </a:r>
            <a:r>
              <a:rPr lang="en-US" dirty="0" err="1" smtClean="0"/>
              <a:t>eerste</a:t>
            </a:r>
            <a:r>
              <a:rPr lang="en-US" dirty="0" smtClean="0"/>
              <a:t> lid, </a:t>
            </a:r>
            <a:r>
              <a:rPr lang="en-US" dirty="0" err="1" smtClean="0"/>
              <a:t>onder</a:t>
            </a:r>
            <a:r>
              <a:rPr lang="en-US" dirty="0" smtClean="0"/>
              <a:t> a, met het </a:t>
            </a:r>
            <a:r>
              <a:rPr lang="en-US" dirty="0" err="1" smtClean="0"/>
              <a:t>oog</a:t>
            </a:r>
            <a:r>
              <a:rPr lang="en-US" dirty="0" smtClean="0"/>
              <a:t> op </a:t>
            </a:r>
            <a:r>
              <a:rPr lang="en-US" dirty="0" err="1" smtClean="0"/>
              <a:t>een</a:t>
            </a:r>
            <a:r>
              <a:rPr lang="en-US" dirty="0" smtClean="0"/>
              <a:t> </a:t>
            </a:r>
            <a:r>
              <a:rPr lang="en-US" dirty="0" err="1" smtClean="0"/>
              <a:t>goede</a:t>
            </a:r>
            <a:r>
              <a:rPr lang="en-US" dirty="0" smtClean="0"/>
              <a:t> </a:t>
            </a:r>
            <a:r>
              <a:rPr lang="en-US" dirty="0" err="1" smtClean="0"/>
              <a:t>behandeling</a:t>
            </a:r>
            <a:r>
              <a:rPr lang="en-US" dirty="0" smtClean="0"/>
              <a:t> of </a:t>
            </a:r>
            <a:r>
              <a:rPr lang="en-US" dirty="0" err="1" smtClean="0"/>
              <a:t>verzorging</a:t>
            </a:r>
            <a:r>
              <a:rPr lang="en-US" dirty="0" smtClean="0"/>
              <a:t> van de </a:t>
            </a:r>
            <a:r>
              <a:rPr lang="en-US" dirty="0" err="1" smtClean="0"/>
              <a:t>betrokkene</a:t>
            </a:r>
            <a:r>
              <a:rPr lang="en-US" dirty="0" smtClean="0"/>
              <a:t>.</a:t>
            </a:r>
            <a:endParaRPr lang="en-US" dirty="0" smtClean="0"/>
          </a:p>
        </p:txBody>
      </p:sp>
    </p:spTree>
    <p:extLst>
      <p:ext uri="{BB962C8B-B14F-4D97-AF65-F5344CB8AC3E}">
        <p14:creationId xmlns:p14="http://schemas.microsoft.com/office/powerpoint/2010/main" val="6975747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Verzuimbedrijven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err="1" smtClean="0"/>
              <a:t>Artikel</a:t>
            </a:r>
            <a:r>
              <a:rPr lang="en-US" dirty="0" smtClean="0"/>
              <a:t> 23 1.Het </a:t>
            </a:r>
            <a:r>
              <a:rPr lang="en-US" dirty="0" err="1"/>
              <a:t>verbod</a:t>
            </a:r>
            <a:r>
              <a:rPr lang="en-US" dirty="0"/>
              <a:t> om </a:t>
            </a:r>
            <a:r>
              <a:rPr lang="en-US" dirty="0" err="1"/>
              <a:t>persoonsgegevens</a:t>
            </a:r>
            <a:r>
              <a:rPr lang="en-US" dirty="0"/>
              <a:t> </a:t>
            </a:r>
            <a:r>
              <a:rPr lang="en-US" dirty="0" err="1"/>
              <a:t>betreffende</a:t>
            </a:r>
            <a:r>
              <a:rPr lang="en-US" dirty="0"/>
              <a:t> </a:t>
            </a:r>
            <a:r>
              <a:rPr lang="en-US" dirty="0" err="1"/>
              <a:t>iemands</a:t>
            </a:r>
            <a:r>
              <a:rPr lang="en-US" dirty="0"/>
              <a:t> </a:t>
            </a:r>
            <a:r>
              <a:rPr lang="en-US" dirty="0" err="1"/>
              <a:t>gezondheid</a:t>
            </a:r>
            <a:r>
              <a:rPr lang="en-US" dirty="0"/>
              <a:t> </a:t>
            </a:r>
            <a:r>
              <a:rPr lang="en-US" dirty="0" err="1"/>
              <a:t>te</a:t>
            </a:r>
            <a:r>
              <a:rPr lang="en-US" dirty="0"/>
              <a:t> </a:t>
            </a:r>
            <a:r>
              <a:rPr lang="en-US" dirty="0" err="1"/>
              <a:t>verwerken</a:t>
            </a:r>
            <a:r>
              <a:rPr lang="en-US" dirty="0"/>
              <a:t> </a:t>
            </a:r>
            <a:r>
              <a:rPr lang="en-US" dirty="0" err="1"/>
              <a:t>als</a:t>
            </a:r>
            <a:r>
              <a:rPr lang="en-US" dirty="0"/>
              <a:t> </a:t>
            </a:r>
            <a:r>
              <a:rPr lang="en-US" dirty="0" err="1"/>
              <a:t>bedoeld</a:t>
            </a:r>
            <a:r>
              <a:rPr lang="en-US" dirty="0"/>
              <a:t> in </a:t>
            </a:r>
            <a:r>
              <a:rPr lang="en-US" dirty="0" err="1"/>
              <a:t>artikel</a:t>
            </a:r>
            <a:r>
              <a:rPr lang="en-US" dirty="0"/>
              <a:t> 16, is </a:t>
            </a:r>
            <a:r>
              <a:rPr lang="en-US" dirty="0" err="1"/>
              <a:t>niet</a:t>
            </a:r>
            <a:r>
              <a:rPr lang="en-US" dirty="0"/>
              <a:t> van </a:t>
            </a:r>
            <a:r>
              <a:rPr lang="en-US" dirty="0" err="1"/>
              <a:t>toepassing</a:t>
            </a:r>
            <a:r>
              <a:rPr lang="en-US" dirty="0"/>
              <a:t> </a:t>
            </a:r>
            <a:r>
              <a:rPr lang="en-US" dirty="0" err="1"/>
              <a:t>indien</a:t>
            </a:r>
            <a:r>
              <a:rPr lang="en-US" dirty="0"/>
              <a:t> de </a:t>
            </a:r>
            <a:r>
              <a:rPr lang="en-US" dirty="0" err="1"/>
              <a:t>verwerking</a:t>
            </a:r>
            <a:r>
              <a:rPr lang="en-US" dirty="0"/>
              <a:t> </a:t>
            </a:r>
            <a:r>
              <a:rPr lang="en-US" dirty="0" err="1"/>
              <a:t>geschiedt</a:t>
            </a:r>
            <a:r>
              <a:rPr lang="en-US" dirty="0"/>
              <a:t> </a:t>
            </a:r>
            <a:r>
              <a:rPr lang="en-US" dirty="0" smtClean="0"/>
              <a:t>door:</a:t>
            </a:r>
          </a:p>
          <a:p>
            <a:pPr marL="0" indent="0">
              <a:buNone/>
            </a:pPr>
            <a:r>
              <a:rPr lang="en-US" dirty="0" smtClean="0"/>
              <a:t>f</a:t>
            </a:r>
            <a:r>
              <a:rPr lang="en-US" dirty="0"/>
              <a:t>. </a:t>
            </a:r>
            <a:r>
              <a:rPr lang="en-US" dirty="0" err="1"/>
              <a:t>bestuursorganen</a:t>
            </a:r>
            <a:r>
              <a:rPr lang="en-US" dirty="0"/>
              <a:t>, </a:t>
            </a:r>
            <a:r>
              <a:rPr lang="en-US" dirty="0" err="1"/>
              <a:t>pensioenfondsen</a:t>
            </a:r>
            <a:r>
              <a:rPr lang="en-US" dirty="0"/>
              <a:t>, </a:t>
            </a:r>
            <a:r>
              <a:rPr lang="en-US" b="1" dirty="0" err="1"/>
              <a:t>werkgevers</a:t>
            </a:r>
            <a:r>
              <a:rPr lang="en-US" b="1" dirty="0"/>
              <a:t> of </a:t>
            </a:r>
            <a:r>
              <a:rPr lang="en-US" b="1" dirty="0" err="1"/>
              <a:t>instellingen</a:t>
            </a:r>
            <a:r>
              <a:rPr lang="en-US" b="1" dirty="0"/>
              <a:t> die </a:t>
            </a:r>
            <a:r>
              <a:rPr lang="en-US" b="1" dirty="0" err="1"/>
              <a:t>te</a:t>
            </a:r>
            <a:r>
              <a:rPr lang="en-US" b="1" dirty="0"/>
              <a:t> </a:t>
            </a:r>
            <a:r>
              <a:rPr lang="en-US" b="1" dirty="0" err="1"/>
              <a:t>hunnen</a:t>
            </a:r>
            <a:r>
              <a:rPr lang="en-US" b="1" dirty="0"/>
              <a:t> </a:t>
            </a:r>
            <a:r>
              <a:rPr lang="en-US" b="1" dirty="0" err="1"/>
              <a:t>behoeve</a:t>
            </a:r>
            <a:r>
              <a:rPr lang="en-US" b="1" dirty="0"/>
              <a:t> </a:t>
            </a:r>
            <a:r>
              <a:rPr lang="en-US" b="1" dirty="0" err="1"/>
              <a:t>werkzaam</a:t>
            </a:r>
            <a:r>
              <a:rPr lang="en-US" b="1" dirty="0"/>
              <a:t> </a:t>
            </a:r>
            <a:r>
              <a:rPr lang="en-US" dirty="0" err="1"/>
              <a:t>zijn</a:t>
            </a:r>
            <a:r>
              <a:rPr lang="en-US" dirty="0"/>
              <a:t> </a:t>
            </a:r>
            <a:r>
              <a:rPr lang="en-US" dirty="0" err="1"/>
              <a:t>voor</a:t>
            </a:r>
            <a:r>
              <a:rPr lang="en-US" dirty="0"/>
              <a:t> </a:t>
            </a:r>
            <a:r>
              <a:rPr lang="en-US" dirty="0" err="1"/>
              <a:t>zover</a:t>
            </a:r>
            <a:r>
              <a:rPr lang="en-US" dirty="0"/>
              <a:t> </a:t>
            </a:r>
            <a:r>
              <a:rPr lang="en-US" dirty="0" err="1"/>
              <a:t>dat</a:t>
            </a:r>
            <a:r>
              <a:rPr lang="en-US" dirty="0"/>
              <a:t> </a:t>
            </a:r>
            <a:r>
              <a:rPr lang="en-US" dirty="0" err="1"/>
              <a:t>noodzakelijk</a:t>
            </a:r>
            <a:r>
              <a:rPr lang="en-US" dirty="0"/>
              <a:t> is </a:t>
            </a:r>
            <a:r>
              <a:rPr lang="en-US" dirty="0" err="1"/>
              <a:t>voor</a:t>
            </a:r>
            <a:r>
              <a:rPr lang="en-US" dirty="0"/>
              <a:t>:</a:t>
            </a:r>
          </a:p>
          <a:p>
            <a:pPr marL="0" indent="0">
              <a:buNone/>
            </a:pPr>
            <a:r>
              <a:rPr lang="en-US" dirty="0"/>
              <a:t>1°. </a:t>
            </a:r>
            <a:r>
              <a:rPr lang="en-US" dirty="0" err="1"/>
              <a:t>een</a:t>
            </a:r>
            <a:r>
              <a:rPr lang="en-US" dirty="0"/>
              <a:t> </a:t>
            </a:r>
            <a:r>
              <a:rPr lang="en-US" dirty="0" err="1"/>
              <a:t>goede</a:t>
            </a:r>
            <a:r>
              <a:rPr lang="en-US" dirty="0"/>
              <a:t> </a:t>
            </a:r>
            <a:r>
              <a:rPr lang="en-US" dirty="0" err="1"/>
              <a:t>uitvoering</a:t>
            </a:r>
            <a:r>
              <a:rPr lang="en-US" dirty="0"/>
              <a:t> van </a:t>
            </a:r>
            <a:r>
              <a:rPr lang="en-US" dirty="0" err="1"/>
              <a:t>wettelijke</a:t>
            </a:r>
            <a:r>
              <a:rPr lang="en-US" dirty="0"/>
              <a:t> </a:t>
            </a:r>
            <a:r>
              <a:rPr lang="en-US" dirty="0" err="1"/>
              <a:t>voorschriften</a:t>
            </a:r>
            <a:r>
              <a:rPr lang="en-US" dirty="0"/>
              <a:t>, </a:t>
            </a:r>
            <a:r>
              <a:rPr lang="en-US" dirty="0" err="1"/>
              <a:t>pensioenregelingen</a:t>
            </a:r>
            <a:r>
              <a:rPr lang="en-US" dirty="0"/>
              <a:t> of </a:t>
            </a:r>
            <a:r>
              <a:rPr lang="en-US" dirty="0" err="1"/>
              <a:t>collectieve</a:t>
            </a:r>
            <a:r>
              <a:rPr lang="en-US" dirty="0"/>
              <a:t> </a:t>
            </a:r>
            <a:r>
              <a:rPr lang="en-US" dirty="0" err="1"/>
              <a:t>arbeidsovereenkomsten</a:t>
            </a:r>
            <a:r>
              <a:rPr lang="en-US" dirty="0"/>
              <a:t> die </a:t>
            </a:r>
            <a:r>
              <a:rPr lang="en-US" dirty="0" err="1"/>
              <a:t>voorzien</a:t>
            </a:r>
            <a:r>
              <a:rPr lang="en-US" dirty="0"/>
              <a:t> in </a:t>
            </a:r>
            <a:r>
              <a:rPr lang="en-US" dirty="0" err="1"/>
              <a:t>aanspraken</a:t>
            </a:r>
            <a:r>
              <a:rPr lang="en-US" dirty="0"/>
              <a:t> die </a:t>
            </a:r>
            <a:r>
              <a:rPr lang="en-US" dirty="0" err="1"/>
              <a:t>afhankelijk</a:t>
            </a:r>
            <a:r>
              <a:rPr lang="en-US" dirty="0"/>
              <a:t> </a:t>
            </a:r>
            <a:r>
              <a:rPr lang="en-US" dirty="0" err="1"/>
              <a:t>zijn</a:t>
            </a:r>
            <a:r>
              <a:rPr lang="en-US" dirty="0"/>
              <a:t> van de </a:t>
            </a:r>
            <a:r>
              <a:rPr lang="en-US" dirty="0" err="1"/>
              <a:t>gezondheidstoestand</a:t>
            </a:r>
            <a:r>
              <a:rPr lang="en-US" dirty="0"/>
              <a:t> van de </a:t>
            </a:r>
            <a:r>
              <a:rPr lang="en-US" dirty="0" err="1"/>
              <a:t>betrokkene</a:t>
            </a:r>
            <a:r>
              <a:rPr lang="en-US" dirty="0"/>
              <a:t> of</a:t>
            </a:r>
          </a:p>
          <a:p>
            <a:pPr marL="0" indent="0">
              <a:buNone/>
            </a:pPr>
            <a:r>
              <a:rPr lang="en-US" dirty="0"/>
              <a:t>2°. </a:t>
            </a:r>
            <a:r>
              <a:rPr lang="en-US" b="1" dirty="0"/>
              <a:t>de </a:t>
            </a:r>
            <a:r>
              <a:rPr lang="en-US" b="1" dirty="0" err="1"/>
              <a:t>reïntegratie</a:t>
            </a:r>
            <a:r>
              <a:rPr lang="en-US" b="1" dirty="0"/>
              <a:t> of </a:t>
            </a:r>
            <a:r>
              <a:rPr lang="en-US" b="1" dirty="0" err="1"/>
              <a:t>begeleiding</a:t>
            </a:r>
            <a:r>
              <a:rPr lang="en-US" b="1" dirty="0"/>
              <a:t> van </a:t>
            </a:r>
            <a:r>
              <a:rPr lang="en-US" b="1" dirty="0" err="1"/>
              <a:t>werknemers</a:t>
            </a:r>
            <a:r>
              <a:rPr lang="en-US" b="1" dirty="0"/>
              <a:t> of </a:t>
            </a:r>
            <a:r>
              <a:rPr lang="en-US" b="1" dirty="0" err="1"/>
              <a:t>uitkeringsgerechtigden</a:t>
            </a:r>
            <a:r>
              <a:rPr lang="en-US" b="1" dirty="0"/>
              <a:t> in </a:t>
            </a:r>
            <a:r>
              <a:rPr lang="en-US" b="1" dirty="0" err="1"/>
              <a:t>verband</a:t>
            </a:r>
            <a:r>
              <a:rPr lang="en-US" b="1" dirty="0"/>
              <a:t> met </a:t>
            </a:r>
            <a:r>
              <a:rPr lang="en-US" b="1" dirty="0" err="1"/>
              <a:t>ziekte</a:t>
            </a:r>
            <a:r>
              <a:rPr lang="en-US" b="1" dirty="0"/>
              <a:t> of </a:t>
            </a:r>
            <a:r>
              <a:rPr lang="en-US" b="1" dirty="0" err="1"/>
              <a:t>arbeidsongeschiktheid</a:t>
            </a:r>
            <a:r>
              <a:rPr lang="en-US" b="1" dirty="0" smtClean="0"/>
              <a:t>.</a:t>
            </a:r>
          </a:p>
        </p:txBody>
      </p:sp>
    </p:spTree>
    <p:extLst>
      <p:ext uri="{BB962C8B-B14F-4D97-AF65-F5344CB8AC3E}">
        <p14:creationId xmlns:p14="http://schemas.microsoft.com/office/powerpoint/2010/main" val="33692199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a:t>KNMG: Gegevensverkeer en samenwerking bij arbeidsverzuim en </a:t>
            </a:r>
            <a:r>
              <a:rPr lang="nl-NL" sz="3600" dirty="0" smtClean="0"/>
              <a:t>re-integratie</a:t>
            </a:r>
            <a:endParaRPr lang="en-US" sz="3600" dirty="0"/>
          </a:p>
        </p:txBody>
      </p:sp>
      <p:sp>
        <p:nvSpPr>
          <p:cNvPr id="3" name="Content Placeholder 2"/>
          <p:cNvSpPr>
            <a:spLocks noGrp="1"/>
          </p:cNvSpPr>
          <p:nvPr>
            <p:ph idx="1"/>
          </p:nvPr>
        </p:nvSpPr>
        <p:spPr/>
        <p:txBody>
          <a:bodyPr>
            <a:normAutofit fontScale="77500" lnSpcReduction="20000"/>
          </a:bodyPr>
          <a:lstStyle/>
          <a:p>
            <a:pPr marL="0" indent="0">
              <a:buNone/>
            </a:pPr>
            <a:r>
              <a:rPr lang="nl-NL" dirty="0" smtClean="0"/>
              <a:t>Alleen </a:t>
            </a:r>
            <a:r>
              <a:rPr lang="nl-NL" dirty="0"/>
              <a:t>de volgende medische </a:t>
            </a:r>
            <a:r>
              <a:rPr lang="nl-NL" dirty="0" smtClean="0"/>
              <a:t>gegevens </a:t>
            </a:r>
            <a:r>
              <a:rPr lang="nl-NL" dirty="0"/>
              <a:t>verwerken en verstrekken aan werkgevers: </a:t>
            </a:r>
          </a:p>
          <a:p>
            <a:r>
              <a:rPr lang="nl-NL" dirty="0"/>
              <a:t>De werkzaamheden waartoe de werknemer nog wel of niet meer in staat is (functionele beperkingen, restmogelijkheden en implicaties voor het soort arbeid dat de werknemer nog kan verrichten); </a:t>
            </a:r>
          </a:p>
          <a:p>
            <a:r>
              <a:rPr lang="nl-NL" dirty="0"/>
              <a:t>De verwachte duur van het verzuim; </a:t>
            </a:r>
          </a:p>
          <a:p>
            <a:r>
              <a:rPr lang="nl-NL" dirty="0"/>
              <a:t>De mate waarin de werknemer arbeidsongeschikt is (gebaseerd op functionele beperkingen, restmogelijkheden en implicaties voor het soort arbeid dat de werknemer nog kan verrichten); </a:t>
            </a:r>
          </a:p>
          <a:p>
            <a:r>
              <a:rPr lang="nl-NL" dirty="0"/>
              <a:t>De eventuele aanpassingen of werkvoorzieningen die de werkgever in het kader van de re-integratie moet treffen. </a:t>
            </a:r>
          </a:p>
        </p:txBody>
      </p:sp>
    </p:spTree>
    <p:extLst>
      <p:ext uri="{BB962C8B-B14F-4D97-AF65-F5344CB8AC3E}">
        <p14:creationId xmlns:p14="http://schemas.microsoft.com/office/powerpoint/2010/main" val="984684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92696"/>
          </a:xfrm>
        </p:spPr>
        <p:txBody>
          <a:bodyPr>
            <a:normAutofit fontScale="90000"/>
          </a:bodyPr>
          <a:lstStyle/>
          <a:p>
            <a:r>
              <a:rPr lang="nl-NL" dirty="0" smtClean="0"/>
              <a:t>Bedrijfsarts - Arbowet</a:t>
            </a:r>
            <a:endParaRPr lang="en-US" dirty="0"/>
          </a:p>
        </p:txBody>
      </p:sp>
      <p:sp>
        <p:nvSpPr>
          <p:cNvPr id="3" name="Content Placeholder 2"/>
          <p:cNvSpPr>
            <a:spLocks noGrp="1"/>
          </p:cNvSpPr>
          <p:nvPr>
            <p:ph idx="1"/>
          </p:nvPr>
        </p:nvSpPr>
        <p:spPr>
          <a:xfrm>
            <a:off x="103103" y="908720"/>
            <a:ext cx="9036496" cy="6165304"/>
          </a:xfrm>
        </p:spPr>
        <p:txBody>
          <a:bodyPr>
            <a:normAutofit fontScale="92500" lnSpcReduction="20000"/>
          </a:bodyPr>
          <a:lstStyle/>
          <a:p>
            <a:pPr marL="0" indent="0">
              <a:buNone/>
            </a:pPr>
            <a:r>
              <a:rPr lang="nl-NL" dirty="0"/>
              <a:t>Artikel 14, lid 1, onder </a:t>
            </a:r>
            <a:r>
              <a:rPr lang="nl-NL" dirty="0" smtClean="0"/>
              <a:t>b:  </a:t>
            </a:r>
            <a:r>
              <a:rPr lang="nl-NL" dirty="0" smtClean="0"/>
              <a:t>“</a:t>
            </a:r>
            <a:r>
              <a:rPr lang="nl-NL" dirty="0"/>
              <a:t>In aanvulling op artikel 13 laat de werkgever zich bij de volgende taken bijstaan door een of meer deskundige personen ten behoeve van wie overeenkomstig artikel 20 een certificaat is afgegeven of die als </a:t>
            </a:r>
            <a:r>
              <a:rPr lang="nl-NL" b="1" dirty="0"/>
              <a:t>bedrijfsarts</a:t>
            </a:r>
            <a:r>
              <a:rPr lang="nl-NL" dirty="0"/>
              <a:t> is ingeschreven in een erkend specialistenregister als bedoeld in artikel 14 van de Wet op de beroepen in de individuele gezondheidszorg:  </a:t>
            </a:r>
            <a:r>
              <a:rPr lang="en-US" dirty="0" smtClean="0"/>
              <a:t>[…]  </a:t>
            </a:r>
            <a:r>
              <a:rPr lang="nl-NL" dirty="0" smtClean="0"/>
              <a:t>b</a:t>
            </a:r>
            <a:r>
              <a:rPr lang="nl-NL" dirty="0"/>
              <a:t>. de </a:t>
            </a:r>
            <a:r>
              <a:rPr lang="nl-NL" b="1" dirty="0"/>
              <a:t>bijstand bij de begeleiding van werknemers die door ziekte niet in staat zijn hun arbeid te verrichten</a:t>
            </a:r>
            <a:r>
              <a:rPr lang="nl-NL" dirty="0"/>
              <a:t>, met inbegrip van de bijstand bij de uitvoering van bij of krachtens artikel 25, eerste, tweede, derde, vierde en zevende lid van de Wet werk en inkomen naar arbeidsvermogen, dan wel bij of krachtens artikel 71a, eerste, tweede, derde, vierde en zevende lid, van de Wet op de arbeidsongeschiktheidsverzekering gestelde regels;” </a:t>
            </a:r>
            <a:endParaRPr lang="nl-NL" i="1" dirty="0" smtClean="0"/>
          </a:p>
        </p:txBody>
      </p:sp>
    </p:spTree>
    <p:extLst>
      <p:ext uri="{BB962C8B-B14F-4D97-AF65-F5344CB8AC3E}">
        <p14:creationId xmlns:p14="http://schemas.microsoft.com/office/powerpoint/2010/main" val="26812170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Wet </a:t>
            </a:r>
            <a:r>
              <a:rPr lang="nl-NL" dirty="0" smtClean="0"/>
              <a:t>Big artikel 38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nl-NL" dirty="0" smtClean="0"/>
              <a:t>Het </a:t>
            </a:r>
            <a:r>
              <a:rPr lang="nl-NL" dirty="0"/>
              <a:t>is degene die zijn bevoegdheid tot het verrichten van een bij of krachtens de artikelen 36 tot en met 37 omschreven handeling ontleent aan het bij of krachtens die artikelen bepaalde </a:t>
            </a:r>
            <a:r>
              <a:rPr lang="nl-NL" b="1" dirty="0"/>
              <a:t>verboden aan een ander opdracht te geven tot het verrichten van die handeling</a:t>
            </a:r>
            <a:r>
              <a:rPr lang="nl-NL" dirty="0"/>
              <a:t>, tenzij: </a:t>
            </a:r>
          </a:p>
          <a:p>
            <a:pPr marL="0" indent="0">
              <a:buNone/>
            </a:pPr>
            <a:r>
              <a:rPr lang="nl-NL" dirty="0"/>
              <a:t>a. in gevallen waarin zulks </a:t>
            </a:r>
            <a:r>
              <a:rPr lang="nl-NL" b="1" dirty="0"/>
              <a:t>redelijkerwijs nodig</a:t>
            </a:r>
            <a:r>
              <a:rPr lang="nl-NL" dirty="0"/>
              <a:t> is aanwijzingen worden gegeven omtrent het verrichten van de handeling en toezicht door de </a:t>
            </a:r>
            <a:r>
              <a:rPr lang="nl-NL" dirty="0" smtClean="0"/>
              <a:t>op </a:t>
            </a:r>
            <a:r>
              <a:rPr lang="nl-NL" dirty="0"/>
              <a:t>het verrichten van de handeling en de mogelijkheid tot tussenkomst van een zodanig persoon voldoende zijn verzekerd en </a:t>
            </a:r>
          </a:p>
          <a:p>
            <a:pPr marL="0" indent="0">
              <a:buNone/>
            </a:pPr>
            <a:r>
              <a:rPr lang="nl-NL" dirty="0"/>
              <a:t>b. hij redelijkerwijs mag aannemen dat degene aan wie de opdracht wordt gegeven, in aanmerking genomen het onder a bepaalde, beschikt over de bekwaamheid die vereist is voor het behoorlijk verrichten van de handeling.” </a:t>
            </a:r>
            <a:endParaRPr lang="en-US" dirty="0"/>
          </a:p>
          <a:p>
            <a:pPr marL="0" indent="0">
              <a:buNone/>
            </a:pPr>
            <a:endParaRPr lang="en-US" dirty="0"/>
          </a:p>
        </p:txBody>
      </p:sp>
    </p:spTree>
    <p:extLst>
      <p:ext uri="{BB962C8B-B14F-4D97-AF65-F5344CB8AC3E}">
        <p14:creationId xmlns:p14="http://schemas.microsoft.com/office/powerpoint/2010/main" val="15507523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Zorgverzekeraars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smtClean="0"/>
              <a:t>Artikel</a:t>
            </a:r>
            <a:r>
              <a:rPr lang="en-US" dirty="0" smtClean="0"/>
              <a:t> 21 lid </a:t>
            </a:r>
            <a:r>
              <a:rPr lang="en-US" dirty="0" smtClean="0"/>
              <a:t>1 WBP</a:t>
            </a:r>
            <a:endParaRPr lang="en-US" dirty="0" smtClean="0"/>
          </a:p>
          <a:p>
            <a:pPr marL="0" indent="0">
              <a:buNone/>
            </a:pPr>
            <a:r>
              <a:rPr lang="en-US" dirty="0" smtClean="0"/>
              <a:t>b</a:t>
            </a:r>
            <a:r>
              <a:rPr lang="en-US" dirty="0"/>
              <a:t>. </a:t>
            </a:r>
            <a:r>
              <a:rPr lang="en-US" dirty="0" err="1"/>
              <a:t>verzekeraars</a:t>
            </a:r>
            <a:r>
              <a:rPr lang="en-US" dirty="0"/>
              <a:t> </a:t>
            </a:r>
            <a:r>
              <a:rPr lang="en-US" dirty="0" err="1"/>
              <a:t>als</a:t>
            </a:r>
            <a:r>
              <a:rPr lang="en-US" dirty="0"/>
              <a:t> </a:t>
            </a:r>
            <a:r>
              <a:rPr lang="en-US" dirty="0" err="1"/>
              <a:t>bedoeld</a:t>
            </a:r>
            <a:r>
              <a:rPr lang="en-US" dirty="0"/>
              <a:t> in </a:t>
            </a:r>
            <a:r>
              <a:rPr lang="en-US" dirty="0" err="1"/>
              <a:t>artikel</a:t>
            </a:r>
            <a:r>
              <a:rPr lang="en-US" dirty="0"/>
              <a:t> 1:1 van de Wet op het </a:t>
            </a:r>
            <a:r>
              <a:rPr lang="en-US" dirty="0" err="1"/>
              <a:t>financieel</a:t>
            </a:r>
            <a:r>
              <a:rPr lang="en-US" dirty="0"/>
              <a:t> </a:t>
            </a:r>
            <a:r>
              <a:rPr lang="en-US" dirty="0" err="1"/>
              <a:t>toezicht</a:t>
            </a:r>
            <a:r>
              <a:rPr lang="en-US" dirty="0"/>
              <a:t> en </a:t>
            </a:r>
            <a:r>
              <a:rPr lang="en-US" dirty="0" err="1"/>
              <a:t>financiële</a:t>
            </a:r>
            <a:r>
              <a:rPr lang="en-US" dirty="0"/>
              <a:t> </a:t>
            </a:r>
            <a:r>
              <a:rPr lang="en-US" dirty="0" err="1"/>
              <a:t>dienstverleners</a:t>
            </a:r>
            <a:r>
              <a:rPr lang="en-US" dirty="0"/>
              <a:t> die </a:t>
            </a:r>
            <a:r>
              <a:rPr lang="en-US" dirty="0" err="1"/>
              <a:t>bemiddelen</a:t>
            </a:r>
            <a:r>
              <a:rPr lang="en-US" dirty="0"/>
              <a:t> in </a:t>
            </a:r>
            <a:r>
              <a:rPr lang="en-US" dirty="0" err="1"/>
              <a:t>verzekeringen</a:t>
            </a:r>
            <a:r>
              <a:rPr lang="en-US" dirty="0"/>
              <a:t> </a:t>
            </a:r>
            <a:r>
              <a:rPr lang="en-US" dirty="0" err="1"/>
              <a:t>als</a:t>
            </a:r>
            <a:r>
              <a:rPr lang="en-US" dirty="0"/>
              <a:t> </a:t>
            </a:r>
            <a:r>
              <a:rPr lang="en-US" dirty="0" err="1"/>
              <a:t>bedoeld</a:t>
            </a:r>
            <a:r>
              <a:rPr lang="en-US" dirty="0"/>
              <a:t> in </a:t>
            </a:r>
            <a:r>
              <a:rPr lang="en-US" dirty="0" err="1"/>
              <a:t>artikel</a:t>
            </a:r>
            <a:r>
              <a:rPr lang="en-US" dirty="0"/>
              <a:t> 1:1 van die wet, </a:t>
            </a:r>
            <a:r>
              <a:rPr lang="en-US" dirty="0" err="1"/>
              <a:t>voorzover</a:t>
            </a:r>
            <a:r>
              <a:rPr lang="en-US" dirty="0"/>
              <a:t> </a:t>
            </a:r>
            <a:r>
              <a:rPr lang="en-US" dirty="0" err="1"/>
              <a:t>dat</a:t>
            </a:r>
            <a:r>
              <a:rPr lang="en-US" dirty="0"/>
              <a:t> </a:t>
            </a:r>
            <a:r>
              <a:rPr lang="en-US" dirty="0" err="1"/>
              <a:t>noodzakelijk</a:t>
            </a:r>
            <a:r>
              <a:rPr lang="en-US" dirty="0"/>
              <a:t> is </a:t>
            </a:r>
            <a:r>
              <a:rPr lang="en-US" dirty="0" err="1"/>
              <a:t>voor</a:t>
            </a:r>
            <a:r>
              <a:rPr lang="en-US" dirty="0"/>
              <a:t>:</a:t>
            </a:r>
          </a:p>
          <a:p>
            <a:pPr marL="0" indent="0">
              <a:buNone/>
            </a:pPr>
            <a:r>
              <a:rPr lang="en-US" dirty="0"/>
              <a:t>1°. de </a:t>
            </a:r>
            <a:r>
              <a:rPr lang="en-US" dirty="0" err="1"/>
              <a:t>beoordeling</a:t>
            </a:r>
            <a:r>
              <a:rPr lang="en-US" dirty="0"/>
              <a:t> van het door de </a:t>
            </a:r>
            <a:r>
              <a:rPr lang="en-US" dirty="0" err="1"/>
              <a:t>verzekeraar</a:t>
            </a:r>
            <a:r>
              <a:rPr lang="en-US" dirty="0"/>
              <a:t> </a:t>
            </a:r>
            <a:r>
              <a:rPr lang="en-US" dirty="0" err="1"/>
              <a:t>te</a:t>
            </a:r>
            <a:r>
              <a:rPr lang="en-US" dirty="0"/>
              <a:t> </a:t>
            </a:r>
            <a:r>
              <a:rPr lang="en-US" dirty="0" err="1"/>
              <a:t>verzekeren</a:t>
            </a:r>
            <a:r>
              <a:rPr lang="en-US" dirty="0"/>
              <a:t> </a:t>
            </a:r>
            <a:r>
              <a:rPr lang="en-US" dirty="0" err="1"/>
              <a:t>risico</a:t>
            </a:r>
            <a:r>
              <a:rPr lang="en-US" dirty="0"/>
              <a:t> en de </a:t>
            </a:r>
            <a:r>
              <a:rPr lang="en-US" dirty="0" err="1"/>
              <a:t>betrokkene</a:t>
            </a:r>
            <a:r>
              <a:rPr lang="en-US" dirty="0"/>
              <a:t> </a:t>
            </a:r>
            <a:r>
              <a:rPr lang="en-US" dirty="0" err="1"/>
              <a:t>geen</a:t>
            </a:r>
            <a:r>
              <a:rPr lang="en-US" dirty="0"/>
              <a:t> </a:t>
            </a:r>
            <a:r>
              <a:rPr lang="en-US" dirty="0" err="1"/>
              <a:t>bezwaar</a:t>
            </a:r>
            <a:r>
              <a:rPr lang="en-US" dirty="0"/>
              <a:t> </a:t>
            </a:r>
            <a:r>
              <a:rPr lang="en-US" dirty="0" err="1"/>
              <a:t>heeft</a:t>
            </a:r>
            <a:r>
              <a:rPr lang="en-US" dirty="0"/>
              <a:t> </a:t>
            </a:r>
            <a:r>
              <a:rPr lang="en-US" dirty="0" err="1"/>
              <a:t>gemaakt</a:t>
            </a:r>
            <a:r>
              <a:rPr lang="en-US" dirty="0"/>
              <a:t>; of</a:t>
            </a:r>
          </a:p>
          <a:p>
            <a:pPr marL="0" indent="0">
              <a:buNone/>
            </a:pPr>
            <a:r>
              <a:rPr lang="en-US" dirty="0"/>
              <a:t>2°. de </a:t>
            </a:r>
            <a:r>
              <a:rPr lang="en-US" dirty="0" err="1"/>
              <a:t>uitvoering</a:t>
            </a:r>
            <a:r>
              <a:rPr lang="en-US" dirty="0"/>
              <a:t> van de </a:t>
            </a:r>
            <a:r>
              <a:rPr lang="en-US" dirty="0" err="1"/>
              <a:t>overeenkomst</a:t>
            </a:r>
            <a:r>
              <a:rPr lang="en-US" dirty="0"/>
              <a:t> van </a:t>
            </a:r>
            <a:r>
              <a:rPr lang="en-US" dirty="0" err="1"/>
              <a:t>verzekering</a:t>
            </a:r>
            <a:r>
              <a:rPr lang="en-US" dirty="0" smtClean="0"/>
              <a:t>;</a:t>
            </a:r>
          </a:p>
          <a:p>
            <a:pPr marL="0" indent="0">
              <a:buNone/>
            </a:pPr>
            <a:endParaRPr lang="nl-NL" b="1" dirty="0" smtClean="0"/>
          </a:p>
          <a:p>
            <a:pPr marL="0" indent="0">
              <a:buNone/>
            </a:pPr>
            <a:r>
              <a:rPr lang="nl-NL" dirty="0" smtClean="0"/>
              <a:t>Zie ook: Gedragscode </a:t>
            </a:r>
            <a:r>
              <a:rPr lang="nl-NL" dirty="0"/>
              <a:t>Verwerking Persoonsgegevens Zorgverzekeraars goedgekeurd</a:t>
            </a:r>
            <a:endParaRPr lang="en-US" dirty="0"/>
          </a:p>
          <a:p>
            <a:endParaRPr lang="en-US" dirty="0"/>
          </a:p>
        </p:txBody>
      </p:sp>
    </p:spTree>
    <p:extLst>
      <p:ext uri="{BB962C8B-B14F-4D97-AF65-F5344CB8AC3E}">
        <p14:creationId xmlns:p14="http://schemas.microsoft.com/office/powerpoint/2010/main" val="427121641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0503"/>
            <a:ext cx="8229600" cy="1143000"/>
          </a:xfrm>
        </p:spPr>
        <p:txBody>
          <a:bodyPr/>
          <a:lstStyle/>
          <a:p>
            <a:r>
              <a:rPr lang="nl-NL" dirty="0" smtClean="0"/>
              <a:t>WMO &amp; gemeentes</a:t>
            </a:r>
            <a:endParaRPr lang="nl-NL" dirty="0"/>
          </a:p>
        </p:txBody>
      </p:sp>
      <p:sp>
        <p:nvSpPr>
          <p:cNvPr id="3" name="Tijdelijke aanduiding voor inhoud 2"/>
          <p:cNvSpPr>
            <a:spLocks noGrp="1"/>
          </p:cNvSpPr>
          <p:nvPr>
            <p:ph idx="1"/>
          </p:nvPr>
        </p:nvSpPr>
        <p:spPr>
          <a:xfrm>
            <a:off x="251520" y="908720"/>
            <a:ext cx="8784976" cy="5832648"/>
          </a:xfrm>
        </p:spPr>
        <p:txBody>
          <a:bodyPr>
            <a:normAutofit fontScale="77500" lnSpcReduction="20000"/>
          </a:bodyPr>
          <a:lstStyle/>
          <a:p>
            <a:pPr marL="0" indent="0">
              <a:buNone/>
            </a:pPr>
            <a:r>
              <a:rPr lang="nl-NL" dirty="0" smtClean="0"/>
              <a:t>- Toestemming</a:t>
            </a:r>
            <a:r>
              <a:rPr lang="nl-NL" dirty="0" smtClean="0"/>
              <a:t>: De gemeente </a:t>
            </a:r>
            <a:r>
              <a:rPr lang="nl-NL" dirty="0"/>
              <a:t>vraagt af en toe inlichtingen op bij de huisarts op basis van </a:t>
            </a:r>
            <a:r>
              <a:rPr lang="nl-NL" dirty="0" smtClean="0"/>
              <a:t>een toestemmingsverklaring </a:t>
            </a:r>
            <a:r>
              <a:rPr lang="nl-NL" dirty="0"/>
              <a:t>op het aanvraagformulier waarin de aanvrager verklaart ‘geen bezwaar </a:t>
            </a:r>
            <a:r>
              <a:rPr lang="nl-NL" dirty="0" smtClean="0"/>
              <a:t>te hebben </a:t>
            </a:r>
            <a:r>
              <a:rPr lang="nl-NL" dirty="0"/>
              <a:t>dat medewerkers van de gemeente </a:t>
            </a:r>
            <a:r>
              <a:rPr lang="nl-NL" dirty="0" err="1"/>
              <a:t>zonodig</a:t>
            </a:r>
            <a:r>
              <a:rPr lang="nl-NL" dirty="0"/>
              <a:t> gegevens opvragen bij een arts’. Dit is geen </a:t>
            </a:r>
            <a:r>
              <a:rPr lang="nl-NL" dirty="0" smtClean="0"/>
              <a:t>aparte machtiging </a:t>
            </a:r>
            <a:r>
              <a:rPr lang="nl-NL" dirty="0"/>
              <a:t>voor het opvragen van medische gegevens; </a:t>
            </a:r>
            <a:r>
              <a:rPr lang="nl-NL" b="1" dirty="0"/>
              <a:t>de toestemmingsverklaring </a:t>
            </a:r>
            <a:r>
              <a:rPr lang="nl-NL" b="1" dirty="0" smtClean="0"/>
              <a:t>maakt integraal </a:t>
            </a:r>
            <a:r>
              <a:rPr lang="nl-NL" b="1" dirty="0"/>
              <a:t>onderdeel uit van de ondertekening van de aanvraag. Hierdoor kan de aanvrager </a:t>
            </a:r>
            <a:r>
              <a:rPr lang="nl-NL" b="1" dirty="0" smtClean="0"/>
              <a:t>het opvragen </a:t>
            </a:r>
            <a:r>
              <a:rPr lang="nl-NL" b="1" dirty="0"/>
              <a:t>van zijn gegevens bij een arts door de gemeente niet anders blokkeren dan door </a:t>
            </a:r>
            <a:r>
              <a:rPr lang="nl-NL" b="1" dirty="0" smtClean="0"/>
              <a:t>het aanvraagformulier </a:t>
            </a:r>
            <a:r>
              <a:rPr lang="nl-NL" b="1" dirty="0"/>
              <a:t>niet te ondertekenen en daarmee af te zien van het indienen van de aanvraag</a:t>
            </a:r>
            <a:r>
              <a:rPr lang="nl-NL" b="1" dirty="0" smtClean="0"/>
              <a:t>. </a:t>
            </a:r>
            <a:r>
              <a:rPr lang="nl-NL" dirty="0" smtClean="0"/>
              <a:t>Deze </a:t>
            </a:r>
            <a:r>
              <a:rPr lang="nl-NL" dirty="0"/>
              <a:t>verklaring wordt daarom niet in vrijheid gegeven, waardoor geen sprake is </a:t>
            </a:r>
            <a:r>
              <a:rPr lang="nl-NL" dirty="0" smtClean="0"/>
              <a:t>van rechtsgeldige </a:t>
            </a:r>
            <a:r>
              <a:rPr lang="nl-NL" dirty="0"/>
              <a:t>toestemming zoals bedoeld in artikel 23, lid 1 onder a juncto artikel 1 onder i </a:t>
            </a:r>
            <a:r>
              <a:rPr lang="nl-NL" dirty="0" err="1"/>
              <a:t>Wbp</a:t>
            </a:r>
            <a:r>
              <a:rPr lang="nl-NL" dirty="0" smtClean="0"/>
              <a:t>. De </a:t>
            </a:r>
            <a:r>
              <a:rPr lang="nl-NL" dirty="0"/>
              <a:t>gemeente handelt hierdoor in strijd met artikel 16 </a:t>
            </a:r>
            <a:r>
              <a:rPr lang="nl-NL" dirty="0" err="1"/>
              <a:t>Wbp</a:t>
            </a:r>
            <a:r>
              <a:rPr lang="nl-NL" dirty="0" smtClean="0"/>
              <a:t>. </a:t>
            </a:r>
          </a:p>
          <a:p>
            <a:pPr>
              <a:buFontTx/>
              <a:buChar char="-"/>
            </a:pPr>
            <a:r>
              <a:rPr lang="nl-NL" dirty="0" smtClean="0"/>
              <a:t>Proportionaliteit en noodzakelijkheid</a:t>
            </a:r>
          </a:p>
          <a:p>
            <a:pPr>
              <a:buFontTx/>
              <a:buChar char="-"/>
            </a:pPr>
            <a:r>
              <a:rPr lang="nl-NL" dirty="0" smtClean="0"/>
              <a:t>Bescherming van persoonsgegevens</a:t>
            </a:r>
          </a:p>
          <a:p>
            <a:pPr>
              <a:buFontTx/>
              <a:buChar char="-"/>
            </a:pPr>
            <a:r>
              <a:rPr lang="nl-NL" dirty="0" smtClean="0"/>
              <a:t>Toegang door personen zonder beroepsgeheim</a:t>
            </a:r>
            <a:endParaRPr lang="nl-NL" dirty="0"/>
          </a:p>
          <a:p>
            <a:pPr marL="0" indent="0">
              <a:buNone/>
            </a:pPr>
            <a:endParaRPr lang="nl-NL" dirty="0"/>
          </a:p>
          <a:p>
            <a:endParaRPr lang="nl-NL" dirty="0"/>
          </a:p>
        </p:txBody>
      </p:sp>
    </p:spTree>
    <p:extLst>
      <p:ext uri="{BB962C8B-B14F-4D97-AF65-F5344CB8AC3E}">
        <p14:creationId xmlns:p14="http://schemas.microsoft.com/office/powerpoint/2010/main" val="334500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Privacy</a:t>
            </a:r>
            <a:endParaRPr lang="en-US" dirty="0"/>
          </a:p>
        </p:txBody>
      </p:sp>
    </p:spTree>
    <p:extLst>
      <p:ext uri="{BB962C8B-B14F-4D97-AF65-F5344CB8AC3E}">
        <p14:creationId xmlns:p14="http://schemas.microsoft.com/office/powerpoint/2010/main" val="23085519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en plichten</a:t>
            </a:r>
            <a:endParaRPr lang="en-US"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pPr marL="0" indent="0">
              <a:buNone/>
            </a:pPr>
            <a:r>
              <a:rPr lang="en-US" b="1" dirty="0" err="1"/>
              <a:t>Artikel</a:t>
            </a:r>
            <a:r>
              <a:rPr lang="en-US" b="1" dirty="0"/>
              <a:t> 33</a:t>
            </a:r>
            <a:endParaRPr lang="en-US" dirty="0"/>
          </a:p>
          <a:p>
            <a:pPr marL="0" indent="0">
              <a:buNone/>
            </a:pPr>
            <a:r>
              <a:rPr lang="en-US" dirty="0"/>
              <a:t>1.Indien </a:t>
            </a:r>
            <a:r>
              <a:rPr lang="en-US" dirty="0" err="1"/>
              <a:t>persoonsgegevens</a:t>
            </a:r>
            <a:r>
              <a:rPr lang="en-US" dirty="0"/>
              <a:t> </a:t>
            </a:r>
            <a:r>
              <a:rPr lang="en-US" dirty="0" err="1"/>
              <a:t>worden</a:t>
            </a:r>
            <a:r>
              <a:rPr lang="en-US" dirty="0"/>
              <a:t> </a:t>
            </a:r>
            <a:r>
              <a:rPr lang="en-US" dirty="0" err="1"/>
              <a:t>verkregen</a:t>
            </a:r>
            <a:r>
              <a:rPr lang="en-US" dirty="0"/>
              <a:t> </a:t>
            </a:r>
            <a:r>
              <a:rPr lang="en-US" dirty="0" err="1"/>
              <a:t>bij</a:t>
            </a:r>
            <a:r>
              <a:rPr lang="en-US" dirty="0"/>
              <a:t> de </a:t>
            </a:r>
            <a:r>
              <a:rPr lang="en-US" dirty="0" err="1"/>
              <a:t>betrokkene</a:t>
            </a:r>
            <a:r>
              <a:rPr lang="en-US" dirty="0"/>
              <a:t>, </a:t>
            </a:r>
            <a:r>
              <a:rPr lang="en-US" dirty="0" err="1"/>
              <a:t>deelt</a:t>
            </a:r>
            <a:r>
              <a:rPr lang="en-US" dirty="0"/>
              <a:t> de </a:t>
            </a:r>
            <a:r>
              <a:rPr lang="en-US" dirty="0" err="1"/>
              <a:t>verantwoordelijke</a:t>
            </a:r>
            <a:r>
              <a:rPr lang="en-US" dirty="0"/>
              <a:t> </a:t>
            </a:r>
            <a:r>
              <a:rPr lang="en-US" dirty="0" err="1"/>
              <a:t>vóór</a:t>
            </a:r>
            <a:r>
              <a:rPr lang="en-US" dirty="0"/>
              <a:t> het moment van de </a:t>
            </a:r>
            <a:r>
              <a:rPr lang="en-US" dirty="0" err="1"/>
              <a:t>verkrijging</a:t>
            </a:r>
            <a:r>
              <a:rPr lang="en-US" dirty="0"/>
              <a:t> de </a:t>
            </a:r>
            <a:r>
              <a:rPr lang="en-US" dirty="0" err="1"/>
              <a:t>betrokkene</a:t>
            </a:r>
            <a:r>
              <a:rPr lang="en-US" dirty="0"/>
              <a:t> de </a:t>
            </a:r>
            <a:r>
              <a:rPr lang="en-US" dirty="0" err="1"/>
              <a:t>informatie</a:t>
            </a:r>
            <a:r>
              <a:rPr lang="en-US" dirty="0"/>
              <a:t> </a:t>
            </a:r>
            <a:r>
              <a:rPr lang="en-US" dirty="0" err="1"/>
              <a:t>mede</a:t>
            </a:r>
            <a:r>
              <a:rPr lang="en-US" dirty="0"/>
              <a:t>, </a:t>
            </a:r>
            <a:r>
              <a:rPr lang="en-US" dirty="0" err="1"/>
              <a:t>bedoeld</a:t>
            </a:r>
            <a:r>
              <a:rPr lang="en-US" dirty="0"/>
              <a:t> in het </a:t>
            </a:r>
            <a:r>
              <a:rPr lang="en-US" dirty="0" err="1"/>
              <a:t>tweede</a:t>
            </a:r>
            <a:r>
              <a:rPr lang="en-US" dirty="0"/>
              <a:t> en </a:t>
            </a:r>
            <a:r>
              <a:rPr lang="en-US" dirty="0" err="1"/>
              <a:t>derde</a:t>
            </a:r>
            <a:r>
              <a:rPr lang="en-US" dirty="0"/>
              <a:t> lid, </a:t>
            </a:r>
            <a:r>
              <a:rPr lang="en-US" dirty="0" err="1"/>
              <a:t>tenzij</a:t>
            </a:r>
            <a:r>
              <a:rPr lang="en-US" dirty="0"/>
              <a:t> de </a:t>
            </a:r>
            <a:r>
              <a:rPr lang="en-US" dirty="0" err="1"/>
              <a:t>betrokkene</a:t>
            </a:r>
            <a:r>
              <a:rPr lang="en-US" dirty="0"/>
              <a:t> </a:t>
            </a:r>
            <a:r>
              <a:rPr lang="en-US" dirty="0" err="1"/>
              <a:t>daarvan</a:t>
            </a:r>
            <a:r>
              <a:rPr lang="en-US" dirty="0"/>
              <a:t> reeds op de </a:t>
            </a:r>
            <a:r>
              <a:rPr lang="en-US" dirty="0" err="1"/>
              <a:t>hoogte</a:t>
            </a:r>
            <a:r>
              <a:rPr lang="en-US" dirty="0"/>
              <a:t> is.</a:t>
            </a:r>
          </a:p>
          <a:p>
            <a:pPr marL="0" indent="0">
              <a:buNone/>
            </a:pPr>
            <a:r>
              <a:rPr lang="en-US" dirty="0"/>
              <a:t>2.De </a:t>
            </a:r>
            <a:r>
              <a:rPr lang="en-US" dirty="0" err="1"/>
              <a:t>verantwoordelijke</a:t>
            </a:r>
            <a:r>
              <a:rPr lang="en-US" dirty="0"/>
              <a:t> </a:t>
            </a:r>
            <a:r>
              <a:rPr lang="en-US" dirty="0" err="1"/>
              <a:t>deelt</a:t>
            </a:r>
            <a:r>
              <a:rPr lang="en-US" dirty="0"/>
              <a:t> de </a:t>
            </a:r>
            <a:r>
              <a:rPr lang="en-US" dirty="0" err="1"/>
              <a:t>betrokkene</a:t>
            </a:r>
            <a:r>
              <a:rPr lang="en-US" dirty="0"/>
              <a:t> </a:t>
            </a:r>
            <a:r>
              <a:rPr lang="en-US" b="1" dirty="0" err="1"/>
              <a:t>zijn</a:t>
            </a:r>
            <a:r>
              <a:rPr lang="en-US" b="1" dirty="0"/>
              <a:t> </a:t>
            </a:r>
            <a:r>
              <a:rPr lang="en-US" b="1" dirty="0" err="1"/>
              <a:t>identiteit</a:t>
            </a:r>
            <a:r>
              <a:rPr lang="en-US" b="1" dirty="0"/>
              <a:t> en de </a:t>
            </a:r>
            <a:r>
              <a:rPr lang="en-US" b="1" dirty="0" err="1"/>
              <a:t>doeleinden</a:t>
            </a:r>
            <a:r>
              <a:rPr lang="en-US" b="1" dirty="0"/>
              <a:t> van de </a:t>
            </a:r>
            <a:r>
              <a:rPr lang="en-US" b="1" dirty="0" err="1"/>
              <a:t>verwerking</a:t>
            </a:r>
            <a:r>
              <a:rPr lang="en-US" b="1" dirty="0"/>
              <a:t> </a:t>
            </a:r>
            <a:r>
              <a:rPr lang="en-US" b="1" dirty="0" err="1"/>
              <a:t>waarvoor</a:t>
            </a:r>
            <a:r>
              <a:rPr lang="en-US" b="1" dirty="0"/>
              <a:t> de </a:t>
            </a:r>
            <a:r>
              <a:rPr lang="en-US" b="1" dirty="0" err="1"/>
              <a:t>gegevens</a:t>
            </a:r>
            <a:r>
              <a:rPr lang="en-US" b="1" dirty="0"/>
              <a:t> </a:t>
            </a:r>
            <a:r>
              <a:rPr lang="en-US" b="1" dirty="0" err="1"/>
              <a:t>zijn</a:t>
            </a:r>
            <a:r>
              <a:rPr lang="en-US" b="1" dirty="0"/>
              <a:t> </a:t>
            </a:r>
            <a:r>
              <a:rPr lang="en-US" b="1" dirty="0" err="1"/>
              <a:t>bestemd</a:t>
            </a:r>
            <a:r>
              <a:rPr lang="en-US" b="1" dirty="0"/>
              <a:t>, </a:t>
            </a:r>
            <a:r>
              <a:rPr lang="en-US" b="1" dirty="0" err="1"/>
              <a:t>mede</a:t>
            </a:r>
            <a:r>
              <a:rPr lang="en-US" b="1" dirty="0"/>
              <a:t>.</a:t>
            </a:r>
          </a:p>
          <a:p>
            <a:pPr marL="0" indent="0">
              <a:buNone/>
            </a:pPr>
            <a:r>
              <a:rPr lang="en-US" dirty="0"/>
              <a:t>3.De </a:t>
            </a:r>
            <a:r>
              <a:rPr lang="en-US" dirty="0" err="1"/>
              <a:t>verantwoordelijke</a:t>
            </a:r>
            <a:r>
              <a:rPr lang="en-US" dirty="0"/>
              <a:t> </a:t>
            </a:r>
            <a:r>
              <a:rPr lang="en-US" dirty="0" err="1"/>
              <a:t>verstrekt</a:t>
            </a:r>
            <a:r>
              <a:rPr lang="en-US" dirty="0"/>
              <a:t> </a:t>
            </a:r>
            <a:r>
              <a:rPr lang="en-US" dirty="0" err="1"/>
              <a:t>nadere</a:t>
            </a:r>
            <a:r>
              <a:rPr lang="en-US" dirty="0"/>
              <a:t> </a:t>
            </a:r>
            <a:r>
              <a:rPr lang="en-US" dirty="0" err="1"/>
              <a:t>informatie</a:t>
            </a:r>
            <a:r>
              <a:rPr lang="en-US" dirty="0"/>
              <a:t> </a:t>
            </a:r>
            <a:r>
              <a:rPr lang="en-US" dirty="0" err="1"/>
              <a:t>voor</a:t>
            </a:r>
            <a:r>
              <a:rPr lang="en-US" dirty="0"/>
              <a:t> </a:t>
            </a:r>
            <a:r>
              <a:rPr lang="en-US" dirty="0" err="1"/>
              <a:t>zover</a:t>
            </a:r>
            <a:r>
              <a:rPr lang="en-US" dirty="0"/>
              <a:t> </a:t>
            </a:r>
            <a:r>
              <a:rPr lang="en-US" dirty="0" err="1"/>
              <a:t>dat</a:t>
            </a:r>
            <a:r>
              <a:rPr lang="en-US" dirty="0"/>
              <a:t> </a:t>
            </a:r>
            <a:r>
              <a:rPr lang="en-US" dirty="0" err="1"/>
              <a:t>gelet</a:t>
            </a:r>
            <a:r>
              <a:rPr lang="en-US" dirty="0"/>
              <a:t> op de </a:t>
            </a:r>
            <a:r>
              <a:rPr lang="en-US" dirty="0" err="1"/>
              <a:t>aard</a:t>
            </a:r>
            <a:r>
              <a:rPr lang="en-US" dirty="0"/>
              <a:t> van de </a:t>
            </a:r>
            <a:r>
              <a:rPr lang="en-US" dirty="0" err="1"/>
              <a:t>gegevens</a:t>
            </a:r>
            <a:r>
              <a:rPr lang="en-US" dirty="0"/>
              <a:t>, de </a:t>
            </a:r>
            <a:r>
              <a:rPr lang="en-US" dirty="0" err="1"/>
              <a:t>omstandigheden</a:t>
            </a:r>
            <a:r>
              <a:rPr lang="en-US" dirty="0"/>
              <a:t> </a:t>
            </a:r>
            <a:r>
              <a:rPr lang="en-US" dirty="0" err="1"/>
              <a:t>waaronder</a:t>
            </a:r>
            <a:r>
              <a:rPr lang="en-US" dirty="0"/>
              <a:t> </a:t>
            </a:r>
            <a:r>
              <a:rPr lang="en-US" dirty="0" err="1"/>
              <a:t>zij</a:t>
            </a:r>
            <a:r>
              <a:rPr lang="en-US" dirty="0"/>
              <a:t> </a:t>
            </a:r>
            <a:r>
              <a:rPr lang="en-US" dirty="0" err="1"/>
              <a:t>worden</a:t>
            </a:r>
            <a:r>
              <a:rPr lang="en-US" dirty="0"/>
              <a:t> </a:t>
            </a:r>
            <a:r>
              <a:rPr lang="en-US" dirty="0" err="1"/>
              <a:t>verkregen</a:t>
            </a:r>
            <a:r>
              <a:rPr lang="en-US" dirty="0"/>
              <a:t> of het </a:t>
            </a:r>
            <a:r>
              <a:rPr lang="en-US" dirty="0" err="1"/>
              <a:t>gebruik</a:t>
            </a:r>
            <a:r>
              <a:rPr lang="en-US" dirty="0"/>
              <a:t> </a:t>
            </a:r>
            <a:r>
              <a:rPr lang="en-US" dirty="0" err="1"/>
              <a:t>dat</a:t>
            </a:r>
            <a:r>
              <a:rPr lang="en-US" dirty="0"/>
              <a:t> </a:t>
            </a:r>
            <a:r>
              <a:rPr lang="en-US" dirty="0" err="1"/>
              <a:t>ervan</a:t>
            </a:r>
            <a:r>
              <a:rPr lang="en-US" dirty="0"/>
              <a:t> </a:t>
            </a:r>
            <a:r>
              <a:rPr lang="en-US" dirty="0" err="1"/>
              <a:t>wordt</a:t>
            </a:r>
            <a:r>
              <a:rPr lang="en-US" dirty="0"/>
              <a:t> </a:t>
            </a:r>
            <a:r>
              <a:rPr lang="en-US" dirty="0" err="1"/>
              <a:t>gemaakt</a:t>
            </a:r>
            <a:r>
              <a:rPr lang="en-US" dirty="0"/>
              <a:t>, </a:t>
            </a:r>
            <a:r>
              <a:rPr lang="en-US" dirty="0" err="1"/>
              <a:t>nodig</a:t>
            </a:r>
            <a:r>
              <a:rPr lang="en-US" dirty="0"/>
              <a:t> is om </a:t>
            </a:r>
            <a:r>
              <a:rPr lang="en-US" dirty="0" err="1"/>
              <a:t>tegenover</a:t>
            </a:r>
            <a:r>
              <a:rPr lang="en-US" dirty="0"/>
              <a:t> de </a:t>
            </a:r>
            <a:r>
              <a:rPr lang="en-US" dirty="0" err="1"/>
              <a:t>betrokkene</a:t>
            </a:r>
            <a:r>
              <a:rPr lang="en-US" dirty="0"/>
              <a:t> </a:t>
            </a:r>
            <a:r>
              <a:rPr lang="en-US" dirty="0" err="1"/>
              <a:t>een</a:t>
            </a:r>
            <a:r>
              <a:rPr lang="en-US" dirty="0"/>
              <a:t> </a:t>
            </a:r>
            <a:r>
              <a:rPr lang="en-US" dirty="0" err="1"/>
              <a:t>behoorlijke</a:t>
            </a:r>
            <a:r>
              <a:rPr lang="en-US" dirty="0"/>
              <a:t> en </a:t>
            </a:r>
            <a:r>
              <a:rPr lang="en-US" dirty="0" err="1"/>
              <a:t>zorgvuldige</a:t>
            </a:r>
            <a:r>
              <a:rPr lang="en-US" dirty="0"/>
              <a:t> </a:t>
            </a:r>
            <a:r>
              <a:rPr lang="en-US" dirty="0" err="1"/>
              <a:t>verwerking</a:t>
            </a:r>
            <a:r>
              <a:rPr lang="en-US" dirty="0"/>
              <a:t> </a:t>
            </a:r>
            <a:r>
              <a:rPr lang="en-US" dirty="0" err="1"/>
              <a:t>te</a:t>
            </a:r>
            <a:r>
              <a:rPr lang="en-US" dirty="0"/>
              <a:t> </a:t>
            </a:r>
            <a:r>
              <a:rPr lang="en-US" dirty="0" err="1"/>
              <a:t>waarborgen</a:t>
            </a:r>
            <a:r>
              <a:rPr lang="en-US" dirty="0"/>
              <a:t>.</a:t>
            </a:r>
          </a:p>
          <a:p>
            <a:endParaRPr lang="en-US" dirty="0"/>
          </a:p>
        </p:txBody>
      </p:sp>
    </p:spTree>
    <p:extLst>
      <p:ext uri="{BB962C8B-B14F-4D97-AF65-F5344CB8AC3E}">
        <p14:creationId xmlns:p14="http://schemas.microsoft.com/office/powerpoint/2010/main" val="25243641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en plichten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err="1"/>
              <a:t>Artikel</a:t>
            </a:r>
            <a:r>
              <a:rPr lang="en-US" b="1" dirty="0"/>
              <a:t> 35</a:t>
            </a:r>
            <a:endParaRPr lang="en-US" dirty="0"/>
          </a:p>
          <a:p>
            <a:pPr marL="0" indent="0">
              <a:buNone/>
            </a:pPr>
            <a:r>
              <a:rPr lang="en-US" dirty="0" smtClean="0"/>
              <a:t>De </a:t>
            </a:r>
            <a:r>
              <a:rPr lang="en-US" dirty="0" err="1"/>
              <a:t>betrokkene</a:t>
            </a:r>
            <a:r>
              <a:rPr lang="en-US" dirty="0"/>
              <a:t> </a:t>
            </a:r>
            <a:r>
              <a:rPr lang="en-US" dirty="0" err="1"/>
              <a:t>heeft</a:t>
            </a:r>
            <a:r>
              <a:rPr lang="en-US" dirty="0"/>
              <a:t> het </a:t>
            </a:r>
            <a:r>
              <a:rPr lang="en-US" dirty="0" err="1"/>
              <a:t>recht</a:t>
            </a:r>
            <a:r>
              <a:rPr lang="en-US" dirty="0"/>
              <a:t> </a:t>
            </a:r>
            <a:r>
              <a:rPr lang="en-US" dirty="0" err="1"/>
              <a:t>zich</a:t>
            </a:r>
            <a:r>
              <a:rPr lang="en-US" dirty="0"/>
              <a:t> </a:t>
            </a:r>
            <a:r>
              <a:rPr lang="en-US" dirty="0" err="1"/>
              <a:t>vrijelijk</a:t>
            </a:r>
            <a:r>
              <a:rPr lang="en-US" dirty="0"/>
              <a:t> en met </a:t>
            </a:r>
            <a:r>
              <a:rPr lang="en-US" dirty="0" err="1"/>
              <a:t>redelijke</a:t>
            </a:r>
            <a:r>
              <a:rPr lang="en-US" dirty="0"/>
              <a:t> </a:t>
            </a:r>
            <a:r>
              <a:rPr lang="en-US" dirty="0" err="1"/>
              <a:t>tussenpozen</a:t>
            </a:r>
            <a:r>
              <a:rPr lang="en-US" dirty="0"/>
              <a:t> tot de </a:t>
            </a:r>
            <a:r>
              <a:rPr lang="en-US" dirty="0" err="1"/>
              <a:t>verantwoordelijke</a:t>
            </a:r>
            <a:r>
              <a:rPr lang="en-US" dirty="0"/>
              <a:t> </a:t>
            </a:r>
            <a:r>
              <a:rPr lang="en-US" dirty="0" err="1"/>
              <a:t>te</a:t>
            </a:r>
            <a:r>
              <a:rPr lang="en-US" dirty="0"/>
              <a:t> </a:t>
            </a:r>
            <a:r>
              <a:rPr lang="en-US" dirty="0" err="1"/>
              <a:t>wenden</a:t>
            </a:r>
            <a:r>
              <a:rPr lang="en-US" dirty="0"/>
              <a:t> met het </a:t>
            </a:r>
            <a:r>
              <a:rPr lang="en-US" b="1" dirty="0" err="1"/>
              <a:t>verzoek</a:t>
            </a:r>
            <a:r>
              <a:rPr lang="en-US" b="1" dirty="0"/>
              <a:t> hem </a:t>
            </a:r>
            <a:r>
              <a:rPr lang="en-US" b="1" dirty="0" err="1"/>
              <a:t>mede</a:t>
            </a:r>
            <a:r>
              <a:rPr lang="en-US" b="1" dirty="0"/>
              <a:t> </a:t>
            </a:r>
            <a:r>
              <a:rPr lang="en-US" b="1" dirty="0" err="1"/>
              <a:t>te</a:t>
            </a:r>
            <a:r>
              <a:rPr lang="en-US" b="1" dirty="0"/>
              <a:t> </a:t>
            </a:r>
            <a:r>
              <a:rPr lang="en-US" b="1" dirty="0" err="1"/>
              <a:t>delen</a:t>
            </a:r>
            <a:r>
              <a:rPr lang="en-US" b="1" dirty="0"/>
              <a:t> of hem </a:t>
            </a:r>
            <a:r>
              <a:rPr lang="en-US" b="1" dirty="0" err="1"/>
              <a:t>betreffende</a:t>
            </a:r>
            <a:r>
              <a:rPr lang="en-US" b="1" dirty="0"/>
              <a:t> </a:t>
            </a:r>
            <a:r>
              <a:rPr lang="en-US" b="1" dirty="0" err="1"/>
              <a:t>persoonsgegevens</a:t>
            </a:r>
            <a:r>
              <a:rPr lang="en-US" b="1" dirty="0"/>
              <a:t> </a:t>
            </a:r>
            <a:r>
              <a:rPr lang="en-US" b="1" dirty="0" err="1"/>
              <a:t>worden</a:t>
            </a:r>
            <a:r>
              <a:rPr lang="en-US" b="1" dirty="0"/>
              <a:t> </a:t>
            </a:r>
            <a:r>
              <a:rPr lang="en-US" b="1" dirty="0" err="1"/>
              <a:t>verwerkt</a:t>
            </a:r>
            <a:r>
              <a:rPr lang="en-US" b="1" dirty="0"/>
              <a:t>. </a:t>
            </a:r>
            <a:r>
              <a:rPr lang="en-US" dirty="0"/>
              <a:t>De </a:t>
            </a:r>
            <a:r>
              <a:rPr lang="en-US" dirty="0" err="1"/>
              <a:t>verantwoordelijke</a:t>
            </a:r>
            <a:r>
              <a:rPr lang="en-US" dirty="0"/>
              <a:t> </a:t>
            </a:r>
            <a:r>
              <a:rPr lang="en-US" dirty="0" err="1"/>
              <a:t>deelt</a:t>
            </a:r>
            <a:r>
              <a:rPr lang="en-US" dirty="0"/>
              <a:t> de </a:t>
            </a:r>
            <a:r>
              <a:rPr lang="en-US" dirty="0" err="1"/>
              <a:t>betrokkene</a:t>
            </a:r>
            <a:r>
              <a:rPr lang="en-US" dirty="0"/>
              <a:t> </a:t>
            </a:r>
            <a:r>
              <a:rPr lang="en-US" dirty="0" err="1"/>
              <a:t>schriftelijk</a:t>
            </a:r>
            <a:r>
              <a:rPr lang="en-US" dirty="0"/>
              <a:t> </a:t>
            </a:r>
            <a:r>
              <a:rPr lang="en-US" dirty="0" err="1"/>
              <a:t>binnen</a:t>
            </a:r>
            <a:r>
              <a:rPr lang="en-US" dirty="0"/>
              <a:t> </a:t>
            </a:r>
            <a:r>
              <a:rPr lang="en-US" dirty="0" err="1"/>
              <a:t>vier</a:t>
            </a:r>
            <a:r>
              <a:rPr lang="en-US" dirty="0"/>
              <a:t> </a:t>
            </a:r>
            <a:r>
              <a:rPr lang="en-US" dirty="0" err="1"/>
              <a:t>weken</a:t>
            </a:r>
            <a:r>
              <a:rPr lang="en-US" dirty="0"/>
              <a:t> </a:t>
            </a:r>
            <a:r>
              <a:rPr lang="en-US" dirty="0" err="1"/>
              <a:t>mee</a:t>
            </a:r>
            <a:r>
              <a:rPr lang="en-US" dirty="0"/>
              <a:t> of hem </a:t>
            </a:r>
            <a:r>
              <a:rPr lang="en-US" dirty="0" err="1"/>
              <a:t>betreffende</a:t>
            </a:r>
            <a:r>
              <a:rPr lang="en-US" dirty="0"/>
              <a:t> </a:t>
            </a:r>
            <a:r>
              <a:rPr lang="en-US" dirty="0" err="1"/>
              <a:t>persoonsgegevens</a:t>
            </a:r>
            <a:r>
              <a:rPr lang="en-US" dirty="0"/>
              <a:t> </a:t>
            </a:r>
            <a:r>
              <a:rPr lang="en-US" dirty="0" err="1"/>
              <a:t>worden</a:t>
            </a:r>
            <a:r>
              <a:rPr lang="en-US" dirty="0"/>
              <a:t> </a:t>
            </a:r>
            <a:r>
              <a:rPr lang="en-US" dirty="0" err="1"/>
              <a:t>verwerkt</a:t>
            </a:r>
            <a:r>
              <a:rPr lang="en-US" dirty="0"/>
              <a:t>.</a:t>
            </a:r>
          </a:p>
        </p:txBody>
      </p:sp>
    </p:spTree>
    <p:extLst>
      <p:ext uri="{BB962C8B-B14F-4D97-AF65-F5344CB8AC3E}">
        <p14:creationId xmlns:p14="http://schemas.microsoft.com/office/powerpoint/2010/main" val="334641934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en plichten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Artikel</a:t>
            </a:r>
            <a:r>
              <a:rPr lang="en-US" b="1" dirty="0"/>
              <a:t> 36</a:t>
            </a:r>
            <a:endParaRPr lang="en-US" dirty="0"/>
          </a:p>
          <a:p>
            <a:pPr marL="0" indent="0">
              <a:buNone/>
            </a:pPr>
            <a:r>
              <a:rPr lang="en-US" dirty="0" err="1" smtClean="0"/>
              <a:t>Degene</a:t>
            </a:r>
            <a:r>
              <a:rPr lang="en-US" dirty="0" smtClean="0"/>
              <a:t> </a:t>
            </a:r>
            <a:r>
              <a:rPr lang="en-US" dirty="0" err="1"/>
              <a:t>aan</a:t>
            </a:r>
            <a:r>
              <a:rPr lang="en-US" dirty="0"/>
              <a:t> </a:t>
            </a:r>
            <a:r>
              <a:rPr lang="en-US" dirty="0" err="1"/>
              <a:t>wie</a:t>
            </a:r>
            <a:r>
              <a:rPr lang="en-US" dirty="0"/>
              <a:t> </a:t>
            </a:r>
            <a:r>
              <a:rPr lang="en-US" dirty="0" err="1"/>
              <a:t>overeenkomstig</a:t>
            </a:r>
            <a:r>
              <a:rPr lang="en-US" dirty="0"/>
              <a:t> </a:t>
            </a:r>
            <a:r>
              <a:rPr lang="en-US" dirty="0" err="1"/>
              <a:t>artikel</a:t>
            </a:r>
            <a:r>
              <a:rPr lang="en-US" dirty="0"/>
              <a:t> 35 </a:t>
            </a:r>
            <a:r>
              <a:rPr lang="en-US" dirty="0" err="1"/>
              <a:t>kennis</a:t>
            </a:r>
            <a:r>
              <a:rPr lang="en-US" dirty="0"/>
              <a:t> is </a:t>
            </a:r>
            <a:r>
              <a:rPr lang="en-US" dirty="0" err="1"/>
              <a:t>gegeven</a:t>
            </a:r>
            <a:r>
              <a:rPr lang="en-US" dirty="0"/>
              <a:t> van hem </a:t>
            </a:r>
            <a:r>
              <a:rPr lang="en-US" dirty="0" err="1"/>
              <a:t>betreffende</a:t>
            </a:r>
            <a:r>
              <a:rPr lang="en-US" dirty="0"/>
              <a:t> </a:t>
            </a:r>
            <a:r>
              <a:rPr lang="en-US" dirty="0" err="1"/>
              <a:t>persoonsgegevens</a:t>
            </a:r>
            <a:r>
              <a:rPr lang="en-US" dirty="0"/>
              <a:t>, </a:t>
            </a:r>
            <a:r>
              <a:rPr lang="en-US" dirty="0" err="1"/>
              <a:t>kan</a:t>
            </a:r>
            <a:r>
              <a:rPr lang="en-US" dirty="0"/>
              <a:t> de </a:t>
            </a:r>
            <a:r>
              <a:rPr lang="en-US" dirty="0" err="1"/>
              <a:t>verantwoordelijke</a:t>
            </a:r>
            <a:r>
              <a:rPr lang="en-US" dirty="0"/>
              <a:t> </a:t>
            </a:r>
            <a:r>
              <a:rPr lang="en-US" dirty="0" err="1"/>
              <a:t>verzoeken</a:t>
            </a:r>
            <a:r>
              <a:rPr lang="en-US" dirty="0"/>
              <a:t> </a:t>
            </a:r>
            <a:r>
              <a:rPr lang="en-US" dirty="0" err="1"/>
              <a:t>deze</a:t>
            </a:r>
            <a:r>
              <a:rPr lang="en-US" dirty="0"/>
              <a:t> </a:t>
            </a:r>
            <a:r>
              <a:rPr lang="en-US" b="1" dirty="0" err="1"/>
              <a:t>te</a:t>
            </a:r>
            <a:r>
              <a:rPr lang="en-US" b="1" dirty="0"/>
              <a:t> </a:t>
            </a:r>
            <a:r>
              <a:rPr lang="en-US" b="1" dirty="0" err="1"/>
              <a:t>verbeteren</a:t>
            </a:r>
            <a:r>
              <a:rPr lang="en-US" b="1" dirty="0"/>
              <a:t>, </a:t>
            </a:r>
            <a:r>
              <a:rPr lang="en-US" b="1" dirty="0" err="1"/>
              <a:t>aan</a:t>
            </a:r>
            <a:r>
              <a:rPr lang="en-US" b="1" dirty="0"/>
              <a:t> </a:t>
            </a:r>
            <a:r>
              <a:rPr lang="en-US" b="1" dirty="0" err="1"/>
              <a:t>te</a:t>
            </a:r>
            <a:r>
              <a:rPr lang="en-US" b="1" dirty="0"/>
              <a:t> </a:t>
            </a:r>
            <a:r>
              <a:rPr lang="en-US" b="1" dirty="0" err="1"/>
              <a:t>vullen</a:t>
            </a:r>
            <a:r>
              <a:rPr lang="en-US" b="1" dirty="0"/>
              <a:t>, </a:t>
            </a:r>
            <a:r>
              <a:rPr lang="en-US" b="1" dirty="0" err="1"/>
              <a:t>te</a:t>
            </a:r>
            <a:r>
              <a:rPr lang="en-US" b="1" dirty="0"/>
              <a:t> </a:t>
            </a:r>
            <a:r>
              <a:rPr lang="en-US" b="1" dirty="0" err="1"/>
              <a:t>verwijderen</a:t>
            </a:r>
            <a:r>
              <a:rPr lang="en-US" b="1" dirty="0"/>
              <a:t>, of </a:t>
            </a:r>
            <a:r>
              <a:rPr lang="en-US" b="1" dirty="0" err="1"/>
              <a:t>af</a:t>
            </a:r>
            <a:r>
              <a:rPr lang="en-US" b="1" dirty="0"/>
              <a:t> </a:t>
            </a:r>
            <a:r>
              <a:rPr lang="en-US" b="1" dirty="0" err="1"/>
              <a:t>te</a:t>
            </a:r>
            <a:r>
              <a:rPr lang="en-US" b="1" dirty="0"/>
              <a:t> </a:t>
            </a:r>
            <a:r>
              <a:rPr lang="en-US" b="1" dirty="0" err="1"/>
              <a:t>schermen</a:t>
            </a:r>
            <a:r>
              <a:rPr lang="en-US" dirty="0"/>
              <a:t> </a:t>
            </a:r>
            <a:r>
              <a:rPr lang="en-US" dirty="0" err="1"/>
              <a:t>indien</a:t>
            </a:r>
            <a:r>
              <a:rPr lang="en-US" dirty="0"/>
              <a:t> </a:t>
            </a:r>
            <a:r>
              <a:rPr lang="en-US" dirty="0" err="1"/>
              <a:t>deze</a:t>
            </a:r>
            <a:r>
              <a:rPr lang="en-US" dirty="0"/>
              <a:t> </a:t>
            </a:r>
            <a:r>
              <a:rPr lang="en-US" dirty="0" err="1"/>
              <a:t>feitelijk</a:t>
            </a:r>
            <a:r>
              <a:rPr lang="en-US" dirty="0"/>
              <a:t> </a:t>
            </a:r>
            <a:r>
              <a:rPr lang="en-US" dirty="0" err="1"/>
              <a:t>onjuist</a:t>
            </a:r>
            <a:r>
              <a:rPr lang="en-US" dirty="0"/>
              <a:t> </a:t>
            </a:r>
            <a:r>
              <a:rPr lang="en-US" dirty="0" err="1"/>
              <a:t>zijn</a:t>
            </a:r>
            <a:r>
              <a:rPr lang="en-US" dirty="0"/>
              <a:t>, </a:t>
            </a:r>
            <a:r>
              <a:rPr lang="en-US" dirty="0" err="1"/>
              <a:t>voor</a:t>
            </a:r>
            <a:r>
              <a:rPr lang="en-US" dirty="0"/>
              <a:t> het </a:t>
            </a:r>
            <a:r>
              <a:rPr lang="en-US" dirty="0" err="1"/>
              <a:t>doel</a:t>
            </a:r>
            <a:r>
              <a:rPr lang="en-US" dirty="0"/>
              <a:t> of de </a:t>
            </a:r>
            <a:r>
              <a:rPr lang="en-US" dirty="0" err="1"/>
              <a:t>doeleinden</a:t>
            </a:r>
            <a:r>
              <a:rPr lang="en-US" dirty="0"/>
              <a:t> van de </a:t>
            </a:r>
            <a:r>
              <a:rPr lang="en-US" dirty="0" err="1"/>
              <a:t>verwerking</a:t>
            </a:r>
            <a:r>
              <a:rPr lang="en-US" dirty="0"/>
              <a:t> </a:t>
            </a:r>
            <a:r>
              <a:rPr lang="en-US" dirty="0" err="1"/>
              <a:t>onvolledig</a:t>
            </a:r>
            <a:r>
              <a:rPr lang="en-US" dirty="0"/>
              <a:t> of </a:t>
            </a:r>
            <a:r>
              <a:rPr lang="en-US" dirty="0" err="1"/>
              <a:t>niet</a:t>
            </a:r>
            <a:r>
              <a:rPr lang="en-US" dirty="0"/>
              <a:t> </a:t>
            </a:r>
            <a:r>
              <a:rPr lang="en-US" dirty="0" err="1"/>
              <a:t>ter</a:t>
            </a:r>
            <a:r>
              <a:rPr lang="en-US" dirty="0"/>
              <a:t> </a:t>
            </a:r>
            <a:r>
              <a:rPr lang="en-US" dirty="0" err="1"/>
              <a:t>zake</a:t>
            </a:r>
            <a:r>
              <a:rPr lang="en-US" dirty="0"/>
              <a:t> </a:t>
            </a:r>
            <a:r>
              <a:rPr lang="en-US" dirty="0" err="1"/>
              <a:t>dienend</a:t>
            </a:r>
            <a:r>
              <a:rPr lang="en-US" dirty="0"/>
              <a:t> </a:t>
            </a:r>
            <a:r>
              <a:rPr lang="en-US" dirty="0" err="1"/>
              <a:t>zijn</a:t>
            </a:r>
            <a:r>
              <a:rPr lang="en-US" dirty="0"/>
              <a:t> </a:t>
            </a:r>
            <a:r>
              <a:rPr lang="en-US" dirty="0" err="1"/>
              <a:t>dan</a:t>
            </a:r>
            <a:r>
              <a:rPr lang="en-US" dirty="0"/>
              <a:t> </a:t>
            </a:r>
            <a:r>
              <a:rPr lang="en-US" dirty="0" err="1"/>
              <a:t>wel</a:t>
            </a:r>
            <a:r>
              <a:rPr lang="en-US" dirty="0"/>
              <a:t> </a:t>
            </a:r>
            <a:r>
              <a:rPr lang="en-US" dirty="0" err="1"/>
              <a:t>anderszins</a:t>
            </a:r>
            <a:r>
              <a:rPr lang="en-US" dirty="0"/>
              <a:t> in </a:t>
            </a:r>
            <a:r>
              <a:rPr lang="en-US" dirty="0" err="1"/>
              <a:t>strijd</a:t>
            </a:r>
            <a:r>
              <a:rPr lang="en-US" dirty="0"/>
              <a:t> met </a:t>
            </a:r>
            <a:r>
              <a:rPr lang="en-US" dirty="0" err="1"/>
              <a:t>een</a:t>
            </a:r>
            <a:r>
              <a:rPr lang="en-US" dirty="0"/>
              <a:t> </a:t>
            </a:r>
            <a:r>
              <a:rPr lang="en-US" dirty="0" err="1"/>
              <a:t>wettelijk</a:t>
            </a:r>
            <a:r>
              <a:rPr lang="en-US" dirty="0"/>
              <a:t> </a:t>
            </a:r>
            <a:r>
              <a:rPr lang="en-US" dirty="0" err="1"/>
              <a:t>voorschrift</a:t>
            </a:r>
            <a:r>
              <a:rPr lang="en-US" dirty="0"/>
              <a:t> </a:t>
            </a:r>
            <a:r>
              <a:rPr lang="en-US" dirty="0" err="1"/>
              <a:t>worden</a:t>
            </a:r>
            <a:r>
              <a:rPr lang="en-US" dirty="0"/>
              <a:t> </a:t>
            </a:r>
            <a:r>
              <a:rPr lang="en-US" dirty="0" err="1"/>
              <a:t>verwerkt</a:t>
            </a:r>
            <a:r>
              <a:rPr lang="en-US" dirty="0"/>
              <a:t>. Het </a:t>
            </a:r>
            <a:r>
              <a:rPr lang="en-US" dirty="0" err="1"/>
              <a:t>verzoek</a:t>
            </a:r>
            <a:r>
              <a:rPr lang="en-US" dirty="0"/>
              <a:t> </a:t>
            </a:r>
            <a:r>
              <a:rPr lang="en-US" dirty="0" err="1"/>
              <a:t>bevat</a:t>
            </a:r>
            <a:r>
              <a:rPr lang="en-US" dirty="0"/>
              <a:t> de </a:t>
            </a:r>
            <a:r>
              <a:rPr lang="en-US" dirty="0" err="1"/>
              <a:t>aan</a:t>
            </a:r>
            <a:r>
              <a:rPr lang="en-US" dirty="0"/>
              <a:t> </a:t>
            </a:r>
            <a:r>
              <a:rPr lang="en-US" dirty="0" err="1"/>
              <a:t>te</a:t>
            </a:r>
            <a:r>
              <a:rPr lang="en-US" dirty="0"/>
              <a:t> </a:t>
            </a:r>
            <a:r>
              <a:rPr lang="en-US" dirty="0" err="1"/>
              <a:t>brengen</a:t>
            </a:r>
            <a:r>
              <a:rPr lang="en-US" dirty="0"/>
              <a:t> </a:t>
            </a:r>
            <a:r>
              <a:rPr lang="en-US" dirty="0" err="1"/>
              <a:t>wijzigingen</a:t>
            </a:r>
            <a:r>
              <a:rPr lang="en-US" dirty="0"/>
              <a:t>.</a:t>
            </a:r>
          </a:p>
          <a:p>
            <a:pPr marL="0" indent="0">
              <a:buNone/>
            </a:pPr>
            <a:endParaRPr lang="en-US" dirty="0"/>
          </a:p>
        </p:txBody>
      </p:sp>
    </p:spTree>
    <p:extLst>
      <p:ext uri="{BB962C8B-B14F-4D97-AF65-F5344CB8AC3E}">
        <p14:creationId xmlns:p14="http://schemas.microsoft.com/office/powerpoint/2010/main" val="358776792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454</a:t>
            </a:r>
            <a:endParaRPr lang="nl-NL" dirty="0"/>
          </a:p>
        </p:txBody>
      </p:sp>
      <p:sp>
        <p:nvSpPr>
          <p:cNvPr id="3" name="Tijdelijke aanduiding voor inhoud 2"/>
          <p:cNvSpPr>
            <a:spLocks noGrp="1"/>
          </p:cNvSpPr>
          <p:nvPr>
            <p:ph idx="1"/>
          </p:nvPr>
        </p:nvSpPr>
        <p:spPr>
          <a:xfrm>
            <a:off x="457200" y="1600200"/>
            <a:ext cx="8229600" cy="5069160"/>
          </a:xfrm>
        </p:spPr>
        <p:txBody>
          <a:bodyPr>
            <a:normAutofit fontScale="77500" lnSpcReduction="20000"/>
          </a:bodyPr>
          <a:lstStyle/>
          <a:p>
            <a:pPr marL="0" indent="0">
              <a:buNone/>
            </a:pPr>
            <a:r>
              <a:rPr lang="nl-NL" dirty="0" smtClean="0"/>
              <a:t>1</a:t>
            </a:r>
            <a:r>
              <a:rPr lang="nl-NL" dirty="0"/>
              <a:t>. De hulpverlener richt een dossier in met betrekking tot de behandeling van de patiënt. Hij houdt in het dossier aantekening van de gegevens omtrent de gezondheid van de patiënt en de te diens aanzien uitgevoerde verrichtingen en neemt andere stukken, bevattende zodanige gegevens, daarin op, een en ander voor zover dit voor een goede hulpverlening aan hem noodzakelijk is.</a:t>
            </a:r>
          </a:p>
          <a:p>
            <a:pPr marL="0" indent="0">
              <a:buNone/>
            </a:pPr>
            <a:r>
              <a:rPr lang="nl-NL" b="1" dirty="0"/>
              <a:t>2. De hulpverlener voegt desgevraagd een door de patiënt afgegeven verklaring met betrekking tot de in het dossier opgenomen stukken aan het dossier toe</a:t>
            </a:r>
            <a:r>
              <a:rPr lang="nl-NL" dirty="0"/>
              <a:t>.</a:t>
            </a:r>
          </a:p>
          <a:p>
            <a:pPr marL="0" indent="0">
              <a:buNone/>
            </a:pPr>
            <a:r>
              <a:rPr lang="nl-NL" dirty="0"/>
              <a:t>3. Onverminderd het bepaalde in artikel 455, bewaart de hulpverlener de bescheiden, bedoeld in de vorige leden, gedurende vijftien jaren, te rekenen vanaf het tijdstip waarop zij zijn vervaardigd, of zoveel langer als redelijkerwijs uit de zorg van een goed hulpverlener voortvloeit.</a:t>
            </a:r>
          </a:p>
          <a:p>
            <a:endParaRPr lang="nl-NL" dirty="0"/>
          </a:p>
        </p:txBody>
      </p:sp>
    </p:spTree>
    <p:extLst>
      <p:ext uri="{BB962C8B-B14F-4D97-AF65-F5344CB8AC3E}">
        <p14:creationId xmlns:p14="http://schemas.microsoft.com/office/powerpoint/2010/main" val="16549307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455</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1</a:t>
            </a:r>
            <a:r>
              <a:rPr lang="nl-NL" dirty="0"/>
              <a:t>. De hulpverlener </a:t>
            </a:r>
            <a:r>
              <a:rPr lang="nl-NL" b="1" dirty="0"/>
              <a:t>vernietigt</a:t>
            </a:r>
            <a:r>
              <a:rPr lang="nl-NL" dirty="0"/>
              <a:t> de door hem bewaarde bescheiden, bedoeld in artikel 454, binnen drie maanden na een daartoe strekkend </a:t>
            </a:r>
            <a:r>
              <a:rPr lang="nl-NL" b="1" dirty="0"/>
              <a:t>verzoek van de patiënt.</a:t>
            </a:r>
          </a:p>
          <a:p>
            <a:pPr marL="0" indent="0">
              <a:buNone/>
            </a:pPr>
            <a:r>
              <a:rPr lang="nl-NL" dirty="0"/>
              <a:t>2. Lid 1 geldt niet voor zover het verzoek bescheiden betreft waarvan redelijkerwijs aannemelijk is dat de bewaring van aanmerkelijk belang is voor een ander dan de patiënt, alsmede voor zover het bepaalde bij of krachtens de wet zich tegen vernietiging verzet.</a:t>
            </a:r>
          </a:p>
          <a:p>
            <a:endParaRPr lang="nl-NL" dirty="0"/>
          </a:p>
        </p:txBody>
      </p:sp>
    </p:spTree>
    <p:extLst>
      <p:ext uri="{BB962C8B-B14F-4D97-AF65-F5344CB8AC3E}">
        <p14:creationId xmlns:p14="http://schemas.microsoft.com/office/powerpoint/2010/main" val="5337971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456</a:t>
            </a:r>
            <a:endParaRPr lang="nl-NL" dirty="0"/>
          </a:p>
        </p:txBody>
      </p:sp>
      <p:sp>
        <p:nvSpPr>
          <p:cNvPr id="3" name="Tijdelijke aanduiding voor inhoud 2"/>
          <p:cNvSpPr>
            <a:spLocks noGrp="1"/>
          </p:cNvSpPr>
          <p:nvPr>
            <p:ph idx="1"/>
          </p:nvPr>
        </p:nvSpPr>
        <p:spPr/>
        <p:txBody>
          <a:bodyPr>
            <a:normAutofit/>
          </a:bodyPr>
          <a:lstStyle/>
          <a:p>
            <a:r>
              <a:rPr lang="nl-NL" dirty="0" smtClean="0"/>
              <a:t>De </a:t>
            </a:r>
            <a:r>
              <a:rPr lang="nl-NL" dirty="0"/>
              <a:t>hulpverlener verstrekt aan de patiënt desgevraagd zo spoedig mogelijk </a:t>
            </a:r>
            <a:r>
              <a:rPr lang="nl-NL" b="1" dirty="0"/>
              <a:t>inzage in en afschrift van de bescheiden,</a:t>
            </a:r>
            <a:r>
              <a:rPr lang="nl-NL" dirty="0"/>
              <a:t> bedoeld in artikel 454. De verstrekking blijft achterwege voor zover dit noodzakelijk is in het belang van de bescherming van de persoonlijke levenssfeer van een ander. De hulpverlener mag voor de verstrekking van het afschrift een redelijke vergoeding in rekening brengen.</a:t>
            </a:r>
          </a:p>
          <a:p>
            <a:endParaRPr lang="nl-NL" dirty="0"/>
          </a:p>
        </p:txBody>
      </p:sp>
    </p:spTree>
    <p:extLst>
      <p:ext uri="{BB962C8B-B14F-4D97-AF65-F5344CB8AC3E}">
        <p14:creationId xmlns:p14="http://schemas.microsoft.com/office/powerpoint/2010/main" val="240436408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451</a:t>
            </a:r>
            <a:endParaRPr lang="nl-NL" dirty="0"/>
          </a:p>
        </p:txBody>
      </p:sp>
      <p:sp>
        <p:nvSpPr>
          <p:cNvPr id="3" name="Tijdelijke aanduiding voor inhoud 2"/>
          <p:cNvSpPr>
            <a:spLocks noGrp="1"/>
          </p:cNvSpPr>
          <p:nvPr>
            <p:ph idx="1"/>
          </p:nvPr>
        </p:nvSpPr>
        <p:spPr/>
        <p:txBody>
          <a:bodyPr/>
          <a:lstStyle/>
          <a:p>
            <a:pPr marL="0" indent="0">
              <a:buNone/>
            </a:pPr>
            <a:r>
              <a:rPr lang="nl-NL" dirty="0" smtClean="0"/>
              <a:t>Op </a:t>
            </a:r>
            <a:r>
              <a:rPr lang="nl-NL" dirty="0"/>
              <a:t>verzoek van de patiënt legt de hulpverlener in ieder geval </a:t>
            </a:r>
            <a:r>
              <a:rPr lang="nl-NL" b="1" dirty="0"/>
              <a:t>schriftelijk vast voor welke verrichtingen van ingrijpende aard deze toestemming heeft gegeven.</a:t>
            </a:r>
          </a:p>
          <a:p>
            <a:endParaRPr lang="nl-NL" dirty="0"/>
          </a:p>
        </p:txBody>
      </p:sp>
    </p:spTree>
    <p:extLst>
      <p:ext uri="{BB962C8B-B14F-4D97-AF65-F5344CB8AC3E}">
        <p14:creationId xmlns:p14="http://schemas.microsoft.com/office/powerpoint/2010/main" val="13087287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4. Vragen en discussie</a:t>
            </a:r>
            <a:endParaRPr lang="en-US" dirty="0"/>
          </a:p>
        </p:txBody>
      </p:sp>
    </p:spTree>
    <p:extLst>
      <p:ext uri="{BB962C8B-B14F-4D97-AF65-F5344CB8AC3E}">
        <p14:creationId xmlns:p14="http://schemas.microsoft.com/office/powerpoint/2010/main" val="2842679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Privacy</a:t>
            </a:r>
            <a:endParaRPr lang="en-US" dirty="0"/>
          </a:p>
        </p:txBody>
      </p:sp>
      <p:sp>
        <p:nvSpPr>
          <p:cNvPr id="3" name="Content Placeholder 2"/>
          <p:cNvSpPr>
            <a:spLocks noGrp="1"/>
          </p:cNvSpPr>
          <p:nvPr>
            <p:ph idx="1"/>
          </p:nvPr>
        </p:nvSpPr>
        <p:spPr/>
        <p:txBody>
          <a:bodyPr/>
          <a:lstStyle/>
          <a:p>
            <a:r>
              <a:rPr lang="nl-NL" dirty="0" smtClean="0"/>
              <a:t>1. Plicht overheid</a:t>
            </a:r>
            <a:br>
              <a:rPr lang="nl-NL" dirty="0" smtClean="0"/>
            </a:br>
            <a:endParaRPr lang="nl-NL" dirty="0" smtClean="0"/>
          </a:p>
          <a:p>
            <a:r>
              <a:rPr lang="nl-NL" dirty="0" smtClean="0"/>
              <a:t>2. Negatieve plicht, negatief recht</a:t>
            </a:r>
            <a:br>
              <a:rPr lang="nl-NL" dirty="0" smtClean="0"/>
            </a:br>
            <a:endParaRPr lang="nl-NL" dirty="0" smtClean="0"/>
          </a:p>
          <a:p>
            <a:r>
              <a:rPr lang="nl-NL" dirty="0" smtClean="0"/>
              <a:t>3. Intrinsieke afweging</a:t>
            </a:r>
            <a:endParaRPr lang="en-US" dirty="0"/>
          </a:p>
        </p:txBody>
      </p:sp>
    </p:spTree>
    <p:extLst>
      <p:ext uri="{BB962C8B-B14F-4D97-AF65-F5344CB8AC3E}">
        <p14:creationId xmlns:p14="http://schemas.microsoft.com/office/powerpoint/2010/main" val="1273338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nl-NL" altLang="en-US" smtClean="0"/>
              <a:t>Privacy als grondrecht</a:t>
            </a:r>
          </a:p>
        </p:txBody>
      </p:sp>
      <p:sp>
        <p:nvSpPr>
          <p:cNvPr id="5123" name="Content Placeholder 2"/>
          <p:cNvSpPr>
            <a:spLocks noGrp="1"/>
          </p:cNvSpPr>
          <p:nvPr>
            <p:ph idx="1"/>
          </p:nvPr>
        </p:nvSpPr>
        <p:spPr>
          <a:xfrm>
            <a:off x="1331913" y="1916113"/>
            <a:ext cx="7543800" cy="4114800"/>
          </a:xfrm>
        </p:spPr>
        <p:txBody>
          <a:bodyPr>
            <a:normAutofit lnSpcReduction="10000"/>
          </a:bodyPr>
          <a:lstStyle/>
          <a:p>
            <a:r>
              <a:rPr lang="nl-NL" altLang="en-US" smtClean="0"/>
              <a:t>1. Individueel recht</a:t>
            </a:r>
            <a:br>
              <a:rPr lang="nl-NL" altLang="en-US" smtClean="0"/>
            </a:br>
            <a:r>
              <a:rPr lang="nl-NL" altLang="en-US" smtClean="0"/>
              <a:t/>
            </a:r>
            <a:br>
              <a:rPr lang="nl-NL" altLang="en-US" smtClean="0"/>
            </a:br>
            <a:endParaRPr lang="nl-NL" altLang="en-US" smtClean="0"/>
          </a:p>
          <a:p>
            <a:r>
              <a:rPr lang="nl-NL" altLang="en-US" smtClean="0"/>
              <a:t>2. Individueel belang (waardigheid, autonomie en vrijheid)</a:t>
            </a:r>
            <a:br>
              <a:rPr lang="nl-NL" altLang="en-US" smtClean="0"/>
            </a:br>
            <a:endParaRPr lang="nl-NL" altLang="en-US" smtClean="0"/>
          </a:p>
          <a:p>
            <a:r>
              <a:rPr lang="nl-NL" altLang="en-US" smtClean="0"/>
              <a:t>3. Belangenafweging met publieke belangen</a:t>
            </a:r>
          </a:p>
        </p:txBody>
      </p:sp>
    </p:spTree>
    <p:extLst>
      <p:ext uri="{BB962C8B-B14F-4D97-AF65-F5344CB8AC3E}">
        <p14:creationId xmlns:p14="http://schemas.microsoft.com/office/powerpoint/2010/main" val="1302638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Artikel 8 EVRM</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b="1" dirty="0" smtClean="0"/>
              <a:t>ARTIKEL </a:t>
            </a:r>
            <a:r>
              <a:rPr lang="en-US" b="1" dirty="0"/>
              <a:t>8 </a:t>
            </a:r>
            <a:r>
              <a:rPr lang="en-US" dirty="0" smtClean="0"/>
              <a:t> </a:t>
            </a:r>
            <a:r>
              <a:rPr lang="nl-NL" b="1" dirty="0" smtClean="0"/>
              <a:t>Recht </a:t>
            </a:r>
            <a:r>
              <a:rPr lang="nl-NL" b="1" dirty="0"/>
              <a:t>op eerbiediging van privé-, familie- en gezinsleven </a:t>
            </a:r>
            <a:endParaRPr lang="nl-NL" dirty="0"/>
          </a:p>
          <a:p>
            <a:pPr marL="0" indent="0">
              <a:buNone/>
            </a:pPr>
            <a:endParaRPr lang="nl-NL" dirty="0" smtClean="0"/>
          </a:p>
          <a:p>
            <a:pPr marL="0" indent="0">
              <a:buNone/>
            </a:pPr>
            <a:r>
              <a:rPr lang="nl-NL" dirty="0" smtClean="0"/>
              <a:t>1</a:t>
            </a:r>
            <a:r>
              <a:rPr lang="nl-NL" dirty="0"/>
              <a:t>. Een ieder heeft recht op respect voor zijn privé leven, zijn familie- en gezinsleven, zijn woning en zijn correspondentie. </a:t>
            </a:r>
          </a:p>
          <a:p>
            <a:pPr marL="0" indent="0">
              <a:buNone/>
            </a:pPr>
            <a:endParaRPr lang="nl-NL" dirty="0" smtClean="0"/>
          </a:p>
          <a:p>
            <a:pPr marL="0" indent="0">
              <a:buNone/>
            </a:pPr>
            <a:r>
              <a:rPr lang="nl-NL" dirty="0" smtClean="0"/>
              <a:t>2</a:t>
            </a:r>
            <a:r>
              <a:rPr lang="nl-NL" dirty="0"/>
              <a:t>.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1788892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5542</Words>
  <Application>Microsoft Office PowerPoint</Application>
  <PresentationFormat>On-screen Show (4:3)</PresentationFormat>
  <Paragraphs>310</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Privacy voor huisartsen</vt:lpstr>
      <vt:lpstr>Overzicht</vt:lpstr>
      <vt:lpstr>1. Privacy en gegevensbescherming</vt:lpstr>
      <vt:lpstr>Privacy en gegevensbescherming</vt:lpstr>
      <vt:lpstr>Privacy en gegevensbescherming</vt:lpstr>
      <vt:lpstr>2. Privacy</vt:lpstr>
      <vt:lpstr>Privacy</vt:lpstr>
      <vt:lpstr>Privacy als grondrecht</vt:lpstr>
      <vt:lpstr>Artikel 8 EVRM</vt:lpstr>
      <vt:lpstr>Persoonlijkheidsrecht</vt:lpstr>
      <vt:lpstr>Zeer brede interpretatie</vt:lpstr>
      <vt:lpstr>Kernwaarden</vt:lpstr>
      <vt:lpstr>Medische zaken</vt:lpstr>
      <vt:lpstr>Levenseinde</vt:lpstr>
      <vt:lpstr>SR 294</vt:lpstr>
      <vt:lpstr>SR 293</vt:lpstr>
      <vt:lpstr>Wet toetsing levensbeëindiging op verzoek en hulp bij zelfdoding Artikel 2 </vt:lpstr>
      <vt:lpstr>SR 40</vt:lpstr>
      <vt:lpstr>3. Gegevensbescherming</vt:lpstr>
      <vt:lpstr>Uitgangspunten</vt:lpstr>
      <vt:lpstr>Uitgangspunten</vt:lpstr>
      <vt:lpstr>BW Boek 7 titel 7 (opdracht) afdeling 5 (WGBO) Artikel 454</vt:lpstr>
      <vt:lpstr>EPD &amp; LSP</vt:lpstr>
      <vt:lpstr>Legitimiteit</vt:lpstr>
      <vt:lpstr>Doelrestrictie</vt:lpstr>
      <vt:lpstr>Wet Big Artikel 88 </vt:lpstr>
      <vt:lpstr>Wgbo Artikel 457</vt:lpstr>
      <vt:lpstr>Voorbeeld</vt:lpstr>
      <vt:lpstr>Data minimalisatie</vt:lpstr>
      <vt:lpstr>WGBO Artikel 454</vt:lpstr>
      <vt:lpstr>WGBO Artikel 455</vt:lpstr>
      <vt:lpstr>Proportioneel en niet bovenmatig</vt:lpstr>
      <vt:lpstr>Voorbeeld</vt:lpstr>
      <vt:lpstr>Technische en organisatorische maatregelen</vt:lpstr>
      <vt:lpstr>Nen normen - Nederlands Normalisatie-instituut </vt:lpstr>
      <vt:lpstr>Technische verantwoordelijkheid</vt:lpstr>
      <vt:lpstr>Toegang tot digitale  patiëntendossiers binnen zorginstellingen (CBP-rapport)</vt:lpstr>
      <vt:lpstr>Online aanvragen (CBP-rapport)</vt:lpstr>
      <vt:lpstr>Interne toegangsbeveiliging patiëntgegevens RPZ-ziekenhuis onvoldoende (CBP-rapport)</vt:lpstr>
      <vt:lpstr>Verwerkingsgronden</vt:lpstr>
      <vt:lpstr>Bijzondere persoonsgegevens</vt:lpstr>
      <vt:lpstr>Uitzonderingen</vt:lpstr>
      <vt:lpstr>Minderjarigen</vt:lpstr>
      <vt:lpstr>Extra bescherming</vt:lpstr>
      <vt:lpstr>Toestemming</vt:lpstr>
      <vt:lpstr>Richtlijnen inzake het omgaan met medische gegevens-  KNMG, 2010</vt:lpstr>
      <vt:lpstr>WGBO Artikel 448</vt:lpstr>
      <vt:lpstr>WGBO Artikel 450</vt:lpstr>
      <vt:lpstr>WGBO Artikel 451</vt:lpstr>
      <vt:lpstr>WGBO Artikel 457</vt:lpstr>
      <vt:lpstr>EPD &amp;  LSP (CBP-rapport)</vt:lpstr>
      <vt:lpstr>Eyeworks (CBP-rapport)</vt:lpstr>
      <vt:lpstr>Medische gegevens</vt:lpstr>
      <vt:lpstr>Verzuimbedrijven</vt:lpstr>
      <vt:lpstr>KNMG: Gegevensverkeer en samenwerking bij arbeidsverzuim en re-integratie</vt:lpstr>
      <vt:lpstr>Bedrijfsarts - Arbowet</vt:lpstr>
      <vt:lpstr>Wet Big artikel 38 </vt:lpstr>
      <vt:lpstr>Zorgverzekeraars</vt:lpstr>
      <vt:lpstr>WMO &amp; gemeentes</vt:lpstr>
      <vt:lpstr>Rechten en plichten</vt:lpstr>
      <vt:lpstr>Rechten en plichten</vt:lpstr>
      <vt:lpstr>Rechten en plichten</vt:lpstr>
      <vt:lpstr>WGBO Artikel 454</vt:lpstr>
      <vt:lpstr>WGBO Artikel 455</vt:lpstr>
      <vt:lpstr>WGBO Artikel 456</vt:lpstr>
      <vt:lpstr>WGBO Artikel 451</vt:lpstr>
      <vt:lpstr>4. Vragen en discussie</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voor huisartsen</dc:title>
  <dc:creator>Sloot, Bart van der</dc:creator>
  <cp:lastModifiedBy>Sloot, Bart van der</cp:lastModifiedBy>
  <cp:revision>109</cp:revision>
  <dcterms:created xsi:type="dcterms:W3CDTF">2014-01-06T16:50:33Z</dcterms:created>
  <dcterms:modified xsi:type="dcterms:W3CDTF">2014-01-10T13:14:14Z</dcterms:modified>
</cp:coreProperties>
</file>