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16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2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153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44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84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62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8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48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45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56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06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F75CE-883B-46FF-8473-92D2DA40732F}" type="datetimeFigureOut">
              <a:rPr lang="nl-NL" smtClean="0"/>
              <a:t>24-11-2014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F6C2-6800-4435-9E39-6937905B96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32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Privacy in wetgeving</a:t>
            </a:r>
            <a:r>
              <a:rPr lang="nl-NL" i="1" dirty="0"/>
              <a:t>:</a:t>
            </a:r>
            <a:br>
              <a:rPr lang="nl-NL" i="1" dirty="0"/>
            </a:br>
            <a:r>
              <a:rPr lang="nl-NL" i="1" dirty="0" smtClean="0"/>
              <a:t>wat mag wel en wat mag niet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6840760" cy="1752600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Bart van der Sloot</a:t>
            </a:r>
          </a:p>
          <a:p>
            <a:r>
              <a:rPr lang="nl-NL" dirty="0" smtClean="0"/>
              <a:t>Instituut voor Informatierecht, UvA</a:t>
            </a:r>
          </a:p>
          <a:p>
            <a:r>
              <a:rPr lang="nl-NL" dirty="0" smtClean="0"/>
              <a:t>Amsterdam Platform </a:t>
            </a:r>
            <a:r>
              <a:rPr lang="nl-NL" dirty="0" err="1" smtClean="0"/>
              <a:t>for</a:t>
            </a:r>
            <a:r>
              <a:rPr lang="nl-NL" dirty="0" smtClean="0"/>
              <a:t> Privacy Research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8756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- computerbeslissingen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15 Geautomatiseerde </a:t>
            </a:r>
            <a:r>
              <a:rPr lang="nl-NL" dirty="0"/>
              <a:t>individuele besluiten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</a:t>
            </a:r>
            <a:r>
              <a:rPr lang="nl-NL" dirty="0"/>
              <a:t>. De </a:t>
            </a:r>
            <a:r>
              <a:rPr lang="nl-NL" dirty="0" err="1"/>
              <a:t>Lid-Staten</a:t>
            </a:r>
            <a:r>
              <a:rPr lang="nl-NL" dirty="0"/>
              <a:t> kennen een ieder het recht toe niet te worden onderworpen aan een besluit waaraan voor </a:t>
            </a:r>
            <a:r>
              <a:rPr lang="nl-NL" dirty="0" smtClean="0"/>
              <a:t>hem rechtsgevolgen </a:t>
            </a:r>
            <a:r>
              <a:rPr lang="nl-NL" dirty="0"/>
              <a:t>zijn verbonden of dat hem in aanmerkelijke mate treft en dat louter wordt genomen op grond </a:t>
            </a:r>
            <a:r>
              <a:rPr lang="nl-NL" dirty="0" smtClean="0"/>
              <a:t>van een </a:t>
            </a:r>
            <a:r>
              <a:rPr lang="nl-NL" dirty="0"/>
              <a:t>geautomatiseerde gegevensverwerking die bestemd is om bepaalde aspecten van zijn persoonlijkheid, </a:t>
            </a:r>
            <a:r>
              <a:rPr lang="nl-NL" dirty="0" smtClean="0"/>
              <a:t>zoals beroepsprestatie</a:t>
            </a:r>
            <a:r>
              <a:rPr lang="nl-NL" dirty="0"/>
              <a:t>, kredietwaardigheid, betrouwbaarheid, gedrag, enz. te evalueren.</a:t>
            </a:r>
          </a:p>
          <a:p>
            <a:pPr marL="0" indent="0">
              <a:buNone/>
            </a:pPr>
            <a:r>
              <a:rPr lang="nl-NL" dirty="0"/>
              <a:t>2. Onverminderd het bepaalde in de overige artikelen van deze richtlijn bepalen de </a:t>
            </a:r>
            <a:r>
              <a:rPr lang="nl-NL" dirty="0" err="1"/>
              <a:t>Lid-Staten</a:t>
            </a:r>
            <a:r>
              <a:rPr lang="nl-NL" dirty="0"/>
              <a:t> dat een persoon </a:t>
            </a:r>
            <a:r>
              <a:rPr lang="nl-NL" dirty="0" smtClean="0"/>
              <a:t>aan een </a:t>
            </a:r>
            <a:r>
              <a:rPr lang="nl-NL" dirty="0"/>
              <a:t>besluit als bedoeld in lid 1 kan worden onderworpen, indien dat besluit:</a:t>
            </a:r>
          </a:p>
          <a:p>
            <a:pPr marL="0" indent="0">
              <a:buNone/>
            </a:pPr>
            <a:r>
              <a:rPr lang="nl-NL" dirty="0"/>
              <a:t>a) wordt genomen in het kader van het sluiten of uitvoeren van een overeenkomst, mits aan het verzoek van </a:t>
            </a:r>
            <a:r>
              <a:rPr lang="nl-NL" dirty="0" smtClean="0"/>
              <a:t>de betrokkene </a:t>
            </a:r>
            <a:r>
              <a:rPr lang="nl-NL" dirty="0"/>
              <a:t>is voldaan of passende maatregelen, zoals de mogelijkheid zijn standpunt te doen gelden, zijn </a:t>
            </a:r>
            <a:r>
              <a:rPr lang="nl-NL" dirty="0" smtClean="0"/>
              <a:t>genomen ter </a:t>
            </a:r>
            <a:r>
              <a:rPr lang="nl-NL" dirty="0"/>
              <a:t>bescherming van zijn gerechtvaardigde belang; of</a:t>
            </a:r>
          </a:p>
          <a:p>
            <a:pPr marL="0" indent="0">
              <a:buNone/>
            </a:pPr>
            <a:r>
              <a:rPr lang="nl-NL" dirty="0"/>
              <a:t>b) zijn grondslag vindt in een wet waarin de maatregelen zijn omschreven die strekken tot bescherming van </a:t>
            </a:r>
            <a:r>
              <a:rPr lang="nl-NL" dirty="0" smtClean="0"/>
              <a:t>het gerechtvaardigde </a:t>
            </a:r>
            <a:r>
              <a:rPr lang="nl-NL" dirty="0"/>
              <a:t>belang van de betrokkene.</a:t>
            </a:r>
          </a:p>
        </p:txBody>
      </p:sp>
    </p:spTree>
    <p:extLst>
      <p:ext uri="{BB962C8B-B14F-4D97-AF65-F5344CB8AC3E}">
        <p14:creationId xmlns:p14="http://schemas.microsoft.com/office/powerpoint/2010/main" val="842555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Uitzonderingen – openbare veiligheid en privé verwerking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3 Werkingssfeer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1. De bepalingen van deze richtlijn zijn van toepassing op de geheel of gedeeltelijk geautomatiseerde </a:t>
            </a:r>
            <a:r>
              <a:rPr lang="nl-NL" dirty="0" smtClean="0"/>
              <a:t>verwerking van </a:t>
            </a:r>
            <a:r>
              <a:rPr lang="nl-NL" dirty="0"/>
              <a:t>persoonsgegevens, alsmede op de niet-geautomatiseerde verwerking van persoonsgegevens die in een </a:t>
            </a:r>
            <a:r>
              <a:rPr lang="nl-NL" dirty="0" smtClean="0"/>
              <a:t>bestand zijn </a:t>
            </a:r>
            <a:r>
              <a:rPr lang="nl-NL" dirty="0"/>
              <a:t>opgenomen of die bestemd zijn om daarin te worden opgenomen.</a:t>
            </a:r>
          </a:p>
          <a:p>
            <a:pPr marL="0" indent="0">
              <a:buNone/>
            </a:pPr>
            <a:r>
              <a:rPr lang="nl-NL" dirty="0"/>
              <a:t>2. De bepalingen van deze richtlijn zijn niet van toepassing op de verwerking van persoonsgegevens: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die met het oog op de uitoefening van niet binnen de werkingssfeer van </a:t>
            </a:r>
            <a:r>
              <a:rPr lang="nl-NL" dirty="0" smtClean="0"/>
              <a:t>	het </a:t>
            </a:r>
            <a:r>
              <a:rPr lang="nl-NL" dirty="0"/>
              <a:t>Gemeenschapsrecht </a:t>
            </a:r>
            <a:r>
              <a:rPr lang="nl-NL" dirty="0" smtClean="0"/>
              <a:t>vallende activiteiten </a:t>
            </a:r>
            <a:r>
              <a:rPr lang="nl-NL" dirty="0"/>
              <a:t>geschiedt zoals die bedoeld in </a:t>
            </a:r>
            <a:r>
              <a:rPr lang="nl-NL" dirty="0" smtClean="0"/>
              <a:t>	de </a:t>
            </a:r>
            <a:r>
              <a:rPr lang="nl-NL" dirty="0"/>
              <a:t>titels V en VI van het Verdrag betreffende de Europese Unie en </a:t>
            </a:r>
            <a:r>
              <a:rPr lang="nl-NL" dirty="0" smtClean="0"/>
              <a:t>in ieder 	geval </a:t>
            </a:r>
            <a:r>
              <a:rPr lang="nl-NL" dirty="0"/>
              <a:t>verwerkingen die betrekking hebben op de openbare veiligheid, </a:t>
            </a:r>
            <a:r>
              <a:rPr lang="nl-NL" dirty="0" smtClean="0"/>
              <a:t>	defensie</a:t>
            </a:r>
            <a:r>
              <a:rPr lang="nl-NL" dirty="0"/>
              <a:t>, de veiligheid van de </a:t>
            </a:r>
            <a:r>
              <a:rPr lang="nl-NL" dirty="0" smtClean="0"/>
              <a:t>Staat (waaronder </a:t>
            </a:r>
            <a:r>
              <a:rPr lang="nl-NL" dirty="0"/>
              <a:t>de economie van de Staat, </a:t>
            </a:r>
            <a:r>
              <a:rPr lang="nl-NL" dirty="0" smtClean="0"/>
              <a:t>	wanneer </a:t>
            </a:r>
            <a:r>
              <a:rPr lang="nl-NL" dirty="0"/>
              <a:t>deze verwerkingen in verband staan met vraagstukken </a:t>
            </a:r>
            <a:r>
              <a:rPr lang="nl-NL" dirty="0" smtClean="0"/>
              <a:t>van 	Staatsveiligheid</a:t>
            </a:r>
            <a:r>
              <a:rPr lang="nl-NL" dirty="0"/>
              <a:t>), en de activiteiten van de Staat op strafrechtelijk gebied</a:t>
            </a:r>
            <a:r>
              <a:rPr lang="nl-NL" dirty="0" smtClean="0"/>
              <a:t>;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</a:t>
            </a:r>
            <a:r>
              <a:rPr lang="nl-NL" dirty="0"/>
              <a:t>die door een natuurlijk persoon in activiteiten met uitsluitend persoonlijke </a:t>
            </a:r>
            <a:r>
              <a:rPr lang="nl-NL" dirty="0" smtClean="0"/>
              <a:t>	of </a:t>
            </a:r>
            <a:r>
              <a:rPr lang="nl-NL" dirty="0"/>
              <a:t>huishoudelijke doeleinden </a:t>
            </a:r>
            <a:r>
              <a:rPr lang="nl-NL" dirty="0" err="1" smtClean="0"/>
              <a:t>wordtverricht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63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Uitzondering - landsbelang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13 Uitzonderingen </a:t>
            </a:r>
            <a:r>
              <a:rPr lang="nl-NL" dirty="0"/>
              <a:t>en beperkingen</a:t>
            </a:r>
          </a:p>
          <a:p>
            <a:pPr marL="0" indent="0">
              <a:buNone/>
            </a:pPr>
            <a:r>
              <a:rPr lang="nl-NL" dirty="0"/>
              <a:t>1. De </a:t>
            </a:r>
            <a:r>
              <a:rPr lang="nl-NL" dirty="0" err="1"/>
              <a:t>Lid-Staten</a:t>
            </a:r>
            <a:r>
              <a:rPr lang="nl-NL" dirty="0"/>
              <a:t> kunnen wettelijke maatregelen treffen ter beperking van de reikwijdte van de in artikel 6, lid </a:t>
            </a:r>
            <a:r>
              <a:rPr lang="nl-NL" dirty="0" smtClean="0"/>
              <a:t>1, artikel </a:t>
            </a:r>
            <a:r>
              <a:rPr lang="nl-NL" dirty="0"/>
              <a:t>10, artikel 11, lid 1, artikel 12 en artikel 21 bedoelde rechten en plichten indien dit noodzakelijk is </a:t>
            </a:r>
            <a:r>
              <a:rPr lang="nl-NL" dirty="0" smtClean="0"/>
              <a:t>ter vrijwaring </a:t>
            </a:r>
            <a:r>
              <a:rPr lang="nl-NL" dirty="0"/>
              <a:t>van</a:t>
            </a:r>
          </a:p>
          <a:p>
            <a:pPr marL="0" indent="0">
              <a:buNone/>
            </a:pPr>
            <a:r>
              <a:rPr lang="nl-NL" dirty="0"/>
              <a:t>a) de veiligheid van de Staat;</a:t>
            </a:r>
          </a:p>
          <a:p>
            <a:pPr marL="0" indent="0">
              <a:buNone/>
            </a:pPr>
            <a:r>
              <a:rPr lang="nl-NL" dirty="0"/>
              <a:t>b) de landsverdediging;</a:t>
            </a:r>
          </a:p>
          <a:p>
            <a:pPr marL="0" indent="0">
              <a:buNone/>
            </a:pPr>
            <a:r>
              <a:rPr lang="nl-NL" dirty="0"/>
              <a:t>c) de openbare veiligheid;</a:t>
            </a:r>
          </a:p>
          <a:p>
            <a:pPr marL="0" indent="0">
              <a:buNone/>
            </a:pPr>
            <a:r>
              <a:rPr lang="nl-NL" dirty="0"/>
              <a:t>d) het voorkomen, het onderzoeken, opsporen en vervolgen van strafbare feiten of schendingen van </a:t>
            </a:r>
            <a:r>
              <a:rPr lang="nl-NL" dirty="0" smtClean="0"/>
              <a:t>de beroepscodes </a:t>
            </a:r>
            <a:r>
              <a:rPr lang="nl-NL" dirty="0"/>
              <a:t>voor gereglementeerde beroepen;</a:t>
            </a:r>
          </a:p>
          <a:p>
            <a:pPr marL="0" indent="0">
              <a:buNone/>
            </a:pPr>
            <a:r>
              <a:rPr lang="nl-NL" dirty="0"/>
              <a:t>e) een belangrijk economisch en financieel belang van een </a:t>
            </a:r>
            <a:r>
              <a:rPr lang="nl-NL" dirty="0" err="1"/>
              <a:t>Lid-Staat</a:t>
            </a:r>
            <a:r>
              <a:rPr lang="nl-NL" dirty="0"/>
              <a:t> of van de Europese Unie, met inbegrip </a:t>
            </a:r>
            <a:r>
              <a:rPr lang="nl-NL" dirty="0" smtClean="0"/>
              <a:t>van monetaire</a:t>
            </a:r>
            <a:r>
              <a:rPr lang="nl-NL" dirty="0"/>
              <a:t>, budgettaire en fiscale aangelegenheden;</a:t>
            </a:r>
          </a:p>
          <a:p>
            <a:pPr marL="0" indent="0">
              <a:buNone/>
            </a:pPr>
            <a:r>
              <a:rPr lang="nl-NL" dirty="0"/>
              <a:t>f) een taak op het gebied van controle, inspectie of regelgeving, verbonden, ook al is dit incidenteel, met </a:t>
            </a:r>
            <a:r>
              <a:rPr lang="nl-NL" dirty="0" smtClean="0"/>
              <a:t>de uitoefening </a:t>
            </a:r>
            <a:r>
              <a:rPr lang="nl-NL" dirty="0"/>
              <a:t>van het openbaar gezag in de onder c), d) en e), bedoelde gevallen;</a:t>
            </a:r>
          </a:p>
          <a:p>
            <a:pPr marL="0" indent="0">
              <a:buNone/>
            </a:pPr>
            <a:r>
              <a:rPr lang="nl-NL" dirty="0"/>
              <a:t>g) de bescherming van de betrokkene of van de rechten en vrijheden van anderen.</a:t>
            </a:r>
          </a:p>
          <a:p>
            <a:pPr marL="0" indent="0">
              <a:buNone/>
            </a:pPr>
            <a:r>
              <a:rPr lang="nl-NL" dirty="0"/>
              <a:t>2. Mits er passende wettelijke garanties worden geboden, met name dat de gegevens niet zullen worden </a:t>
            </a:r>
            <a:r>
              <a:rPr lang="nl-NL" dirty="0" smtClean="0"/>
              <a:t>gebruikt om </a:t>
            </a:r>
            <a:r>
              <a:rPr lang="nl-NL" dirty="0"/>
              <a:t>maatregelen of besluiten te treffen ten aanzien van een individuele betrokkene, mogen de </a:t>
            </a:r>
            <a:r>
              <a:rPr lang="nl-NL" dirty="0" err="1"/>
              <a:t>Lid-Staten</a:t>
            </a:r>
            <a:r>
              <a:rPr lang="nl-NL" dirty="0"/>
              <a:t> ingeval </a:t>
            </a:r>
            <a:r>
              <a:rPr lang="nl-NL" dirty="0" smtClean="0"/>
              <a:t>er </a:t>
            </a:r>
            <a:r>
              <a:rPr lang="nl-NL" dirty="0"/>
              <a:t>duidelijk geen gevaar bestaat dat inbreuk wordt gepleegd op de persoonlijke levenssfeer van de betrokkene, de </a:t>
            </a:r>
            <a:r>
              <a:rPr lang="nl-NL" dirty="0" smtClean="0"/>
              <a:t>in artikel </a:t>
            </a:r>
            <a:r>
              <a:rPr lang="nl-NL" dirty="0"/>
              <a:t>12 bedoelde rechten beperken wanneer de gegevens uitsluitend met het oog op wetenschappelijk </a:t>
            </a:r>
            <a:r>
              <a:rPr lang="nl-NL" dirty="0" smtClean="0"/>
              <a:t>onderzoek worden </a:t>
            </a:r>
            <a:r>
              <a:rPr lang="nl-NL" dirty="0"/>
              <a:t>verwerkt of slechts gedurende de periode die nodig is voor het opstellen van statistieken in de vorm </a:t>
            </a:r>
            <a:r>
              <a:rPr lang="nl-NL" dirty="0" smtClean="0"/>
              <a:t>van persoonlijke </a:t>
            </a:r>
            <a:r>
              <a:rPr lang="nl-NL" dirty="0"/>
              <a:t>gegevens worden bewaard.</a:t>
            </a:r>
          </a:p>
        </p:txBody>
      </p:sp>
    </p:spTree>
    <p:extLst>
      <p:ext uri="{BB962C8B-B14F-4D97-AF65-F5344CB8AC3E}">
        <p14:creationId xmlns:p14="http://schemas.microsoft.com/office/powerpoint/2010/main" val="286329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Uitzonderingen - Meningsuiting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9 Verwerking </a:t>
            </a:r>
            <a:r>
              <a:rPr lang="nl-NL" dirty="0"/>
              <a:t>van persoonsgegevens en vrijheid van meningsuiting</a:t>
            </a:r>
          </a:p>
          <a:p>
            <a:pPr marL="0" indent="0">
              <a:buNone/>
            </a:pPr>
            <a:r>
              <a:rPr lang="nl-NL" dirty="0"/>
              <a:t>De </a:t>
            </a:r>
            <a:r>
              <a:rPr lang="nl-NL" dirty="0" err="1"/>
              <a:t>Lid-Staten</a:t>
            </a:r>
            <a:r>
              <a:rPr lang="nl-NL" dirty="0"/>
              <a:t> voorzien voor de verwerking van persoonsgegevens voor uitsluitend journalistieke of voor </a:t>
            </a:r>
            <a:r>
              <a:rPr lang="nl-NL" dirty="0" smtClean="0"/>
              <a:t>artistieke of </a:t>
            </a:r>
            <a:r>
              <a:rPr lang="nl-NL" dirty="0"/>
              <a:t>literaire doeleinden in uitzonderingen op en afwijkingen van de bepalingen van dit hoofdstuk en van </a:t>
            </a:r>
            <a:r>
              <a:rPr lang="nl-NL" dirty="0" smtClean="0"/>
              <a:t>de hoofdstukken </a:t>
            </a:r>
            <a:r>
              <a:rPr lang="nl-NL" dirty="0"/>
              <a:t>IV en VI uitsluitend voor zover deze nodig blijken om het recht op persoonlijke levenssfeer </a:t>
            </a:r>
            <a:r>
              <a:rPr lang="nl-NL" dirty="0" smtClean="0"/>
              <a:t>te verzoenen </a:t>
            </a:r>
            <a:r>
              <a:rPr lang="nl-NL" dirty="0"/>
              <a:t>met de regels betreffende de vrijheid van meningsuiting.</a:t>
            </a:r>
          </a:p>
        </p:txBody>
      </p:sp>
    </p:spTree>
    <p:extLst>
      <p:ext uri="{BB962C8B-B14F-4D97-AF65-F5344CB8AC3E}">
        <p14:creationId xmlns:p14="http://schemas.microsoft.com/office/powerpoint/2010/main" val="3775209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Uitzonderingen – historisch, statistisch of wetenschappelijk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dirty="0" smtClean="0"/>
              <a:t>6b Verdere </a:t>
            </a:r>
            <a:r>
              <a:rPr lang="nl-NL" dirty="0"/>
              <a:t>verwerking van </a:t>
            </a:r>
            <a:r>
              <a:rPr lang="nl-NL" dirty="0" smtClean="0"/>
              <a:t>de gegevens </a:t>
            </a:r>
            <a:r>
              <a:rPr lang="nl-NL" dirty="0"/>
              <a:t>voor historische, statistische of wetenschappelijke doeleinden wordt niet als onverenigbaar beschouwd</a:t>
            </a:r>
            <a:r>
              <a:rPr lang="nl-NL" dirty="0" smtClean="0"/>
              <a:t>, mits </a:t>
            </a:r>
            <a:r>
              <a:rPr lang="nl-NL" dirty="0"/>
              <a:t>de </a:t>
            </a:r>
            <a:r>
              <a:rPr lang="nl-NL" dirty="0" err="1"/>
              <a:t>Lid-Staten</a:t>
            </a:r>
            <a:r>
              <a:rPr lang="nl-NL" dirty="0"/>
              <a:t> passende garanties bieden</a:t>
            </a:r>
            <a:r>
              <a:rPr lang="nl-NL" dirty="0" smtClean="0"/>
              <a:t>;</a:t>
            </a:r>
          </a:p>
          <a:p>
            <a:r>
              <a:rPr lang="nl-NL" dirty="0" smtClean="0"/>
              <a:t>6e De </a:t>
            </a:r>
            <a:r>
              <a:rPr lang="nl-NL" dirty="0" err="1"/>
              <a:t>Lid-Staten</a:t>
            </a:r>
            <a:r>
              <a:rPr lang="nl-NL" dirty="0"/>
              <a:t> voorzien in passende waarborgen voor persoonsgegevens die langer dan </a:t>
            </a:r>
            <a:r>
              <a:rPr lang="nl-NL" dirty="0" smtClean="0"/>
              <a:t>hierboven bepaald </a:t>
            </a:r>
            <a:r>
              <a:rPr lang="nl-NL" dirty="0"/>
              <a:t>voor historische, statistische of wetenschappelijke doeleinden worden bewaard</a:t>
            </a:r>
            <a:r>
              <a:rPr lang="nl-NL" dirty="0" smtClean="0"/>
              <a:t>.</a:t>
            </a:r>
          </a:p>
          <a:p>
            <a:r>
              <a:rPr lang="nl-NL" dirty="0" smtClean="0"/>
              <a:t>11.2 Het </a:t>
            </a:r>
            <a:r>
              <a:rPr lang="nl-NL" dirty="0"/>
              <a:t>bepaalde in lid 1 is niet van toepassing indien, met name voor statistische doeleinden of voor historisch </a:t>
            </a:r>
            <a:r>
              <a:rPr lang="nl-NL" dirty="0" smtClean="0"/>
              <a:t>of wetenschappelijk </a:t>
            </a:r>
            <a:r>
              <a:rPr lang="nl-NL" dirty="0"/>
              <a:t>onderzoek, verstrekking van informatie aan de betrokkene onmogelijk blijkt of onevenredig </a:t>
            </a:r>
            <a:r>
              <a:rPr lang="nl-NL" dirty="0" smtClean="0"/>
              <a:t>veel moeite </a:t>
            </a:r>
            <a:r>
              <a:rPr lang="nl-NL" dirty="0"/>
              <a:t>kost of indien de registratie of verstrekking bij wet is voorgeschreven. In deze gevallen zorgen de </a:t>
            </a:r>
            <a:r>
              <a:rPr lang="nl-NL" dirty="0" err="1" smtClean="0"/>
              <a:t>Lid-Staten</a:t>
            </a:r>
            <a:r>
              <a:rPr lang="nl-NL" dirty="0" smtClean="0"/>
              <a:t> voor </a:t>
            </a:r>
            <a:r>
              <a:rPr lang="nl-NL" dirty="0"/>
              <a:t>passende waarborgen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13.2 Mits </a:t>
            </a:r>
            <a:r>
              <a:rPr lang="nl-NL" dirty="0"/>
              <a:t>er passende wettelijke garanties worden geboden, met name dat de gegevens niet zullen worden </a:t>
            </a:r>
            <a:r>
              <a:rPr lang="nl-NL" dirty="0" smtClean="0"/>
              <a:t>gebruikt om </a:t>
            </a:r>
            <a:r>
              <a:rPr lang="nl-NL" dirty="0"/>
              <a:t>maatregelen of besluiten te treffen ten aanzien van een individuele betrokkene, mogen de </a:t>
            </a:r>
            <a:r>
              <a:rPr lang="nl-NL" dirty="0" err="1"/>
              <a:t>Lid-Staten</a:t>
            </a:r>
            <a:r>
              <a:rPr lang="nl-NL" dirty="0"/>
              <a:t> ingeval </a:t>
            </a:r>
            <a:r>
              <a:rPr lang="nl-NL" dirty="0" smtClean="0"/>
              <a:t>er </a:t>
            </a:r>
            <a:r>
              <a:rPr lang="nl-NL" dirty="0"/>
              <a:t>duidelijk geen gevaar bestaat dat inbreuk wordt gepleegd op de persoonlijke levenssfeer van de betrokkene, de </a:t>
            </a:r>
            <a:r>
              <a:rPr lang="nl-NL" dirty="0" smtClean="0"/>
              <a:t>in artikel </a:t>
            </a:r>
            <a:r>
              <a:rPr lang="nl-NL" dirty="0"/>
              <a:t>12 bedoelde rechten beperken wanneer de gegevens uitsluitend met het oog op wetenschappelijk </a:t>
            </a:r>
            <a:r>
              <a:rPr lang="nl-NL" dirty="0" smtClean="0"/>
              <a:t>onderzoek worden </a:t>
            </a:r>
            <a:r>
              <a:rPr lang="nl-NL" dirty="0"/>
              <a:t>verwerkt of slechts gedurende de periode die nodig is voor het opstellen van statistieken in de vorm </a:t>
            </a:r>
            <a:r>
              <a:rPr lang="nl-NL" dirty="0" smtClean="0"/>
              <a:t>van persoonlijke </a:t>
            </a:r>
            <a:r>
              <a:rPr lang="nl-NL" dirty="0"/>
              <a:t>gegevens worden bewaard</a:t>
            </a:r>
            <a:r>
              <a:rPr lang="nl-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2490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Uitzonderingen – anonieme gegevens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(26) Overwegende dat de beschermingsbeginselen moeten gelden voor elk gegeven betreffende </a:t>
            </a:r>
            <a:r>
              <a:rPr lang="nl-NL" dirty="0" smtClean="0"/>
              <a:t>een geïdentificeerde </a:t>
            </a:r>
            <a:r>
              <a:rPr lang="nl-NL" dirty="0"/>
              <a:t>of identificeerbare persoon; dat, om te bepalen of een persoon identificeerbaar is, moet </a:t>
            </a:r>
            <a:r>
              <a:rPr lang="nl-NL" dirty="0" smtClean="0"/>
              <a:t>worden gekeken </a:t>
            </a:r>
            <a:r>
              <a:rPr lang="nl-NL" dirty="0"/>
              <a:t>naar alle middelen waarvan mag worden aangenomen dat zij redelijkerwijs door degene die voor </a:t>
            </a:r>
            <a:r>
              <a:rPr lang="nl-NL" dirty="0" smtClean="0"/>
              <a:t>de verwerking </a:t>
            </a:r>
            <a:r>
              <a:rPr lang="nl-NL" dirty="0"/>
              <a:t>verantwoordelijk is dan wel door enig ander persoon in te zetten zijn om genoemde persoon </a:t>
            </a:r>
            <a:r>
              <a:rPr lang="nl-NL" dirty="0" smtClean="0"/>
              <a:t>te identificeren</a:t>
            </a:r>
            <a:r>
              <a:rPr lang="nl-NL" dirty="0"/>
              <a:t>; dat de beschermingsbeginselen niet van toepassing zijn op gegevens die op zodanige wijze </a:t>
            </a:r>
            <a:r>
              <a:rPr lang="nl-NL" dirty="0" smtClean="0"/>
              <a:t>anoniem zijn </a:t>
            </a:r>
            <a:r>
              <a:rPr lang="nl-NL" dirty="0"/>
              <a:t>gemaakt dat de persoon waarop ze betrekking hebben niet meer identificeerbaar is;</a:t>
            </a:r>
          </a:p>
        </p:txBody>
      </p:sp>
    </p:spTree>
    <p:extLst>
      <p:ext uri="{BB962C8B-B14F-4D97-AF65-F5344CB8AC3E}">
        <p14:creationId xmlns:p14="http://schemas.microsoft.com/office/powerpoint/2010/main" val="231199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nl-NL" sz="3600" dirty="0" smtClean="0"/>
              <a:t>Richtlijn bescherming persoonsgegevens 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63367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(1) Persoonsgegeven: iedere </a:t>
            </a:r>
            <a:r>
              <a:rPr lang="nl-NL" dirty="0"/>
              <a:t>informatie betreffende een geïdentificeerde of identificeerbare natuurlijke </a:t>
            </a:r>
            <a:r>
              <a:rPr lang="nl-NL" dirty="0" smtClean="0"/>
              <a:t>persoon, hierna </a:t>
            </a:r>
            <a:r>
              <a:rPr lang="nl-NL" dirty="0"/>
              <a:t>"betrokkene" te noemen; als identificeerbaar wordt beschouwd een persoon die direct of indirect kan </a:t>
            </a:r>
            <a:r>
              <a:rPr lang="nl-NL" dirty="0" smtClean="0"/>
              <a:t>worden geïdentificeerd</a:t>
            </a:r>
            <a:r>
              <a:rPr lang="nl-NL" dirty="0"/>
              <a:t>, met name aan de hand van een identificatienummer of van een of meer specifieke elementen </a:t>
            </a:r>
            <a:r>
              <a:rPr lang="nl-NL" dirty="0" smtClean="0"/>
              <a:t>die kenmerkend </a:t>
            </a:r>
            <a:r>
              <a:rPr lang="nl-NL" dirty="0"/>
              <a:t>zijn voor zijn of haar fysieke, fysiologische, psychische, economische, culturele of sociale identiteit;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(2) Verwerking: </a:t>
            </a:r>
            <a:r>
              <a:rPr lang="nl-NL" dirty="0"/>
              <a:t>elke bewerking of elk geheel </a:t>
            </a:r>
            <a:r>
              <a:rPr lang="nl-NL" dirty="0" smtClean="0"/>
              <a:t>van bewerkingen </a:t>
            </a:r>
            <a:r>
              <a:rPr lang="nl-NL" dirty="0"/>
              <a:t>met betrekking tot persoonsgegevens, al dan niet uitgevoerd met behulp van </a:t>
            </a:r>
            <a:r>
              <a:rPr lang="nl-NL" dirty="0" smtClean="0"/>
              <a:t>geautomatiseerde </a:t>
            </a:r>
            <a:r>
              <a:rPr lang="nl-NL" dirty="0" err="1" smtClean="0"/>
              <a:t>procédés</a:t>
            </a:r>
            <a:r>
              <a:rPr lang="nl-NL" dirty="0"/>
              <a:t>, zoals het verzamelen, vastleggen, ordenen, bewaren, bijwerken, wijzigen, opvragen, raadplegen</a:t>
            </a:r>
            <a:r>
              <a:rPr lang="nl-NL" dirty="0" smtClean="0"/>
              <a:t>, gebruiken</a:t>
            </a:r>
            <a:r>
              <a:rPr lang="nl-NL" dirty="0"/>
              <a:t>, verstrekken door middel van doorzending, verspreiden of op enigerlei andere wijze ter </a:t>
            </a:r>
            <a:r>
              <a:rPr lang="nl-NL" dirty="0" smtClean="0"/>
              <a:t>beschikking stellen</a:t>
            </a:r>
            <a:r>
              <a:rPr lang="nl-NL" dirty="0"/>
              <a:t>, samenbrengen, met elkaar in verband brengen, alsmede het afschermen, uitwissen of vernietigen </a:t>
            </a:r>
            <a:r>
              <a:rPr lang="nl-NL" dirty="0" smtClean="0"/>
              <a:t>van gegevens</a:t>
            </a:r>
            <a:r>
              <a:rPr lang="nl-NL" dirty="0"/>
              <a:t>;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(3) Verantwoordelijke: </a:t>
            </a:r>
            <a:r>
              <a:rPr lang="nl-NL" dirty="0"/>
              <a:t>de natuurlijke of rechtspersoon, de overheidsinstantie, de dienst of </a:t>
            </a:r>
            <a:r>
              <a:rPr lang="nl-NL" dirty="0" smtClean="0"/>
              <a:t>enig ander </a:t>
            </a:r>
            <a:r>
              <a:rPr lang="nl-NL" dirty="0"/>
              <a:t>lichaam die, respectievelijk dat, alleen of te </a:t>
            </a:r>
            <a:r>
              <a:rPr lang="nl-NL" dirty="0" err="1"/>
              <a:t>zamen</a:t>
            </a:r>
            <a:r>
              <a:rPr lang="nl-NL" dirty="0"/>
              <a:t> met anderen, het doel van en de middelen voor </a:t>
            </a:r>
            <a:r>
              <a:rPr lang="nl-NL" dirty="0" smtClean="0"/>
              <a:t>de verwerking </a:t>
            </a:r>
            <a:r>
              <a:rPr lang="nl-NL" dirty="0"/>
              <a:t>van persoonsgegevens vaststelt; wanneer het doel van en de middelen voor de verwerking </a:t>
            </a:r>
            <a:r>
              <a:rPr lang="nl-NL" dirty="0" smtClean="0"/>
              <a:t>worden vastgesteld </a:t>
            </a:r>
            <a:r>
              <a:rPr lang="nl-NL" dirty="0"/>
              <a:t>bij nationale of communautaire wettelijke of bestuursrechtelijke bepalingen, kan in het nationale </a:t>
            </a:r>
            <a:r>
              <a:rPr lang="nl-NL" dirty="0" smtClean="0"/>
              <a:t>of communautaire </a:t>
            </a:r>
            <a:r>
              <a:rPr lang="nl-NL" dirty="0"/>
              <a:t>recht worden bepaald wie de voor de verwerking verantwoordelijke is of volgens welke criteria </a:t>
            </a:r>
            <a:r>
              <a:rPr lang="nl-NL" dirty="0" smtClean="0"/>
              <a:t>deze wordt </a:t>
            </a:r>
            <a:r>
              <a:rPr lang="nl-NL" dirty="0"/>
              <a:t>aangewezen</a:t>
            </a:r>
            <a:r>
              <a:rPr lang="nl-NL" dirty="0" smtClean="0"/>
              <a:t>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"verwerker", de natuurlijke of rechtspersoon, de overheidsinstantie, de dienst of enig ander lichaam </a:t>
            </a:r>
            <a:r>
              <a:rPr lang="nl-NL" dirty="0" smtClean="0"/>
              <a:t>die, respectievelijk </a:t>
            </a:r>
            <a:r>
              <a:rPr lang="nl-NL" dirty="0"/>
              <a:t>dat ten behoeve van de voor de verwerking verantwoordelijke persoonsgegevens verwerkt;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45471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(4) Territorialiteit:</a:t>
            </a:r>
          </a:p>
          <a:p>
            <a:pPr marL="0" indent="0">
              <a:buNone/>
            </a:pPr>
            <a:r>
              <a:rPr lang="nl-NL" dirty="0" smtClean="0"/>
              <a:t>Artikel 4 Toepasselijk </a:t>
            </a:r>
            <a:r>
              <a:rPr lang="nl-NL" dirty="0"/>
              <a:t>nationaal recht</a:t>
            </a:r>
          </a:p>
          <a:p>
            <a:pPr marL="0" indent="0">
              <a:buNone/>
            </a:pPr>
            <a:r>
              <a:rPr lang="nl-NL" dirty="0"/>
              <a:t>1. Elke </a:t>
            </a:r>
            <a:r>
              <a:rPr lang="nl-NL" dirty="0" err="1"/>
              <a:t>Lid-Staat</a:t>
            </a:r>
            <a:r>
              <a:rPr lang="nl-NL" dirty="0"/>
              <a:t> past zijn nationale, ter uitvoering van deze richtlijn vastgestelde bepalingen toe op de </a:t>
            </a:r>
            <a:r>
              <a:rPr lang="nl-NL" dirty="0" smtClean="0"/>
              <a:t>verwerking van </a:t>
            </a:r>
            <a:r>
              <a:rPr lang="nl-NL" dirty="0"/>
              <a:t>persoonsgegevens indien:</a:t>
            </a:r>
          </a:p>
          <a:p>
            <a:pPr marL="0" indent="0">
              <a:buNone/>
            </a:pPr>
            <a:r>
              <a:rPr lang="nl-NL" dirty="0"/>
              <a:t>a) die wordt verricht in het kader van de activiteiten van een vestiging op het grondgebied van de </a:t>
            </a:r>
            <a:r>
              <a:rPr lang="nl-NL" dirty="0" err="1"/>
              <a:t>Lid-Staat</a:t>
            </a:r>
            <a:r>
              <a:rPr lang="nl-NL" dirty="0"/>
              <a:t> van </a:t>
            </a:r>
            <a:r>
              <a:rPr lang="nl-NL" dirty="0" smtClean="0"/>
              <a:t>de voor </a:t>
            </a:r>
            <a:r>
              <a:rPr lang="nl-NL" dirty="0"/>
              <a:t>de verwerking verantwoordelijke; wanneer dezelfde verantwoordelijke een vestiging heeft op het </a:t>
            </a:r>
            <a:r>
              <a:rPr lang="nl-NL" dirty="0" smtClean="0"/>
              <a:t>grondgebied van </a:t>
            </a:r>
            <a:r>
              <a:rPr lang="nl-NL" dirty="0"/>
              <a:t>verscheidene </a:t>
            </a:r>
            <a:r>
              <a:rPr lang="nl-NL" dirty="0" err="1"/>
              <a:t>Lid-Staten</a:t>
            </a:r>
            <a:r>
              <a:rPr lang="nl-NL" dirty="0"/>
              <a:t>, dient hij de nodige maatregelen te treffen om ervoor te zorgen dat elk van </a:t>
            </a:r>
            <a:r>
              <a:rPr lang="nl-NL" dirty="0" smtClean="0"/>
              <a:t>die vestigingen </a:t>
            </a:r>
            <a:r>
              <a:rPr lang="nl-NL" dirty="0"/>
              <a:t>voldoet aan de verplichtingen die worden opgelegd door de toepasselijke nationale wetgeving;</a:t>
            </a:r>
          </a:p>
          <a:p>
            <a:pPr marL="0" indent="0">
              <a:buNone/>
            </a:pPr>
            <a:r>
              <a:rPr lang="nl-NL" dirty="0"/>
              <a:t>b) de voor de verwerking verantwoordelijke niet gevestigd is op het grondgebied van de </a:t>
            </a:r>
            <a:r>
              <a:rPr lang="nl-NL" dirty="0" err="1"/>
              <a:t>Lid-Staat</a:t>
            </a:r>
            <a:r>
              <a:rPr lang="nl-NL" dirty="0"/>
              <a:t>, maar in </a:t>
            </a:r>
            <a:r>
              <a:rPr lang="nl-NL" dirty="0" smtClean="0"/>
              <a:t>een plaats </a:t>
            </a:r>
            <a:r>
              <a:rPr lang="nl-NL" dirty="0"/>
              <a:t>waar de nationale wet uit hoofde van het internationale publiekrecht van toepassing is;</a:t>
            </a:r>
          </a:p>
          <a:p>
            <a:pPr marL="0" indent="0">
              <a:buNone/>
            </a:pPr>
            <a:r>
              <a:rPr lang="nl-NL" dirty="0"/>
              <a:t>c) de voor de verwerking verantwoordelijke persoon niet gevestigd is op het grondgebied van de Gemeenschap </a:t>
            </a:r>
            <a:r>
              <a:rPr lang="nl-NL" dirty="0" smtClean="0"/>
              <a:t>en voor </a:t>
            </a:r>
            <a:r>
              <a:rPr lang="nl-NL" dirty="0"/>
              <a:t>de verwerking van persoonsgegevens gebruik maakt van al dan niet geautomatiseerde middelen die zich </a:t>
            </a:r>
            <a:r>
              <a:rPr lang="nl-NL" dirty="0" smtClean="0"/>
              <a:t>op het </a:t>
            </a:r>
            <a:r>
              <a:rPr lang="nl-NL" dirty="0"/>
              <a:t>grondgebied van genoemde </a:t>
            </a:r>
            <a:r>
              <a:rPr lang="nl-NL" dirty="0" err="1"/>
              <a:t>Lid-Staat</a:t>
            </a:r>
            <a:r>
              <a:rPr lang="nl-NL" dirty="0"/>
              <a:t> bevinden, behalve indien deze middelen op het grondgebied van </a:t>
            </a:r>
            <a:r>
              <a:rPr lang="nl-NL" dirty="0" smtClean="0"/>
              <a:t>de Europese </a:t>
            </a:r>
            <a:r>
              <a:rPr lang="nl-NL" dirty="0"/>
              <a:t>Gemeenschap slechts voor doorvoer worden gebruikt.</a:t>
            </a:r>
          </a:p>
          <a:p>
            <a:pPr marL="0" indent="0">
              <a:buNone/>
            </a:pPr>
            <a:r>
              <a:rPr lang="nl-NL" dirty="0"/>
              <a:t>2. In de in lid 1, onder c), bedoelde omstandigheden moet de voor de verwerking verantwoordelijke een op </a:t>
            </a:r>
            <a:r>
              <a:rPr lang="nl-NL" dirty="0" smtClean="0"/>
              <a:t>het grondgebied </a:t>
            </a:r>
            <a:r>
              <a:rPr lang="nl-NL" dirty="0"/>
              <a:t>van de betrokken </a:t>
            </a:r>
            <a:r>
              <a:rPr lang="nl-NL" dirty="0" err="1"/>
              <a:t>Lid-Staat</a:t>
            </a:r>
            <a:r>
              <a:rPr lang="nl-NL" dirty="0"/>
              <a:t> gevestigde vertegenwoordiger aanwijzen, onverminderd </a:t>
            </a:r>
            <a:r>
              <a:rPr lang="nl-NL" dirty="0" smtClean="0"/>
              <a:t>rechtsvorderingen die </a:t>
            </a:r>
            <a:r>
              <a:rPr lang="nl-NL" dirty="0"/>
              <a:t>tegen de voor de verwerking verantwoordelijke zelf kunnen worden ingesteld.</a:t>
            </a:r>
          </a:p>
        </p:txBody>
      </p:sp>
    </p:spTree>
    <p:extLst>
      <p:ext uri="{BB962C8B-B14F-4D97-AF65-F5344CB8AC3E}">
        <p14:creationId xmlns:p14="http://schemas.microsoft.com/office/powerpoint/2010/main" val="43679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Plichten – kwaliteit van data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/>
              <a:t>Artikel 6</a:t>
            </a:r>
          </a:p>
          <a:p>
            <a:pPr marL="0" indent="0">
              <a:buNone/>
            </a:pPr>
            <a:r>
              <a:rPr lang="nl-NL" dirty="0"/>
              <a:t>1. De </a:t>
            </a:r>
            <a:r>
              <a:rPr lang="nl-NL" dirty="0" err="1"/>
              <a:t>Lid-Staten</a:t>
            </a:r>
            <a:r>
              <a:rPr lang="nl-NL" dirty="0"/>
              <a:t> bepalen dat de persoonsgegevens:</a:t>
            </a:r>
          </a:p>
          <a:p>
            <a:pPr marL="0" indent="0">
              <a:buNone/>
            </a:pPr>
            <a:r>
              <a:rPr lang="nl-NL" dirty="0"/>
              <a:t>a) eerlijk en rechtmatig moeten worden verwerkt;</a:t>
            </a:r>
          </a:p>
          <a:p>
            <a:pPr marL="0" indent="0">
              <a:buNone/>
            </a:pPr>
            <a:r>
              <a:rPr lang="nl-NL" dirty="0"/>
              <a:t>b) voor welbepaalde, uitdrukkelijk omschreven en gerechtvaardigde doeleinden moeten worden verkregen </a:t>
            </a:r>
            <a:r>
              <a:rPr lang="nl-NL" dirty="0" smtClean="0"/>
              <a:t>en vervolgens </a:t>
            </a:r>
            <a:r>
              <a:rPr lang="nl-NL" dirty="0"/>
              <a:t>niet worden verwerkt op een wijze de onverenigbaar is met die doeleinden. Verdere verwerking van </a:t>
            </a:r>
            <a:r>
              <a:rPr lang="nl-NL" dirty="0" smtClean="0"/>
              <a:t>de gegevens </a:t>
            </a:r>
            <a:r>
              <a:rPr lang="nl-NL" dirty="0"/>
              <a:t>voor historische, statistische of wetenschappelijke doeleinden wordt niet als onverenigbaar </a:t>
            </a:r>
            <a:r>
              <a:rPr lang="nl-NL" dirty="0" smtClean="0"/>
              <a:t>beschouwd, mits </a:t>
            </a:r>
            <a:r>
              <a:rPr lang="nl-NL" dirty="0"/>
              <a:t>de </a:t>
            </a:r>
            <a:r>
              <a:rPr lang="nl-NL" dirty="0" err="1"/>
              <a:t>Lid-Staten</a:t>
            </a:r>
            <a:r>
              <a:rPr lang="nl-NL" dirty="0"/>
              <a:t> passende garanties bieden;</a:t>
            </a:r>
          </a:p>
          <a:p>
            <a:pPr marL="0" indent="0">
              <a:buNone/>
            </a:pPr>
            <a:r>
              <a:rPr lang="nl-NL" dirty="0"/>
              <a:t>c) toereikend, ter zake dienend en niet bovenmatig moeten zijn, uitgaande van de doeleinden waarvoor zij </a:t>
            </a:r>
            <a:r>
              <a:rPr lang="nl-NL" dirty="0" smtClean="0"/>
              <a:t>worden verzameld </a:t>
            </a:r>
            <a:r>
              <a:rPr lang="nl-NL" dirty="0"/>
              <a:t>of waarvoor zij vervolgens worden verwerkt;</a:t>
            </a:r>
          </a:p>
          <a:p>
            <a:pPr marL="0" indent="0">
              <a:buNone/>
            </a:pPr>
            <a:r>
              <a:rPr lang="nl-NL" dirty="0"/>
              <a:t>d) nauwkeurig dienen te zijn en, zo nodig, dienen te worden bijgewerkt; alle redelijke maatregelen dienen </a:t>
            </a:r>
            <a:r>
              <a:rPr lang="nl-NL" dirty="0" smtClean="0"/>
              <a:t>te worden </a:t>
            </a:r>
            <a:r>
              <a:rPr lang="nl-NL" dirty="0"/>
              <a:t>getroffen om de gegevens die, uitgaande van de doeleinden waarvoor zij worden verzameld of waarvoor </a:t>
            </a:r>
            <a:r>
              <a:rPr lang="nl-NL" dirty="0" smtClean="0"/>
              <a:t>zij vervolgens </a:t>
            </a:r>
            <a:r>
              <a:rPr lang="nl-NL" dirty="0"/>
              <a:t>worden verwerkt, onnauwkeurig of onvolledig zijn, uit te wissen of te </a:t>
            </a:r>
            <a:r>
              <a:rPr lang="nl-NL" dirty="0" smtClean="0"/>
              <a:t>corrigeren;</a:t>
            </a:r>
          </a:p>
          <a:p>
            <a:pPr marL="0" indent="0">
              <a:buNone/>
            </a:pPr>
            <a:r>
              <a:rPr lang="nl-NL" dirty="0" smtClean="0"/>
              <a:t>e</a:t>
            </a:r>
            <a:r>
              <a:rPr lang="nl-NL" dirty="0"/>
              <a:t>) in een vorm die het mogelijk maakt de betrokkenen te identificeren, niet langer mogen worden bewaard </a:t>
            </a:r>
            <a:r>
              <a:rPr lang="nl-NL" dirty="0" smtClean="0"/>
              <a:t>dan voor </a:t>
            </a:r>
            <a:r>
              <a:rPr lang="nl-NL" dirty="0"/>
              <a:t>de verwezenlijking van de doeleinden waarvoor zij worden verzameld of vervolgens worden </a:t>
            </a:r>
            <a:r>
              <a:rPr lang="nl-NL" dirty="0" smtClean="0"/>
              <a:t>verwerkt, noodzakelijk </a:t>
            </a:r>
            <a:r>
              <a:rPr lang="nl-NL" dirty="0"/>
              <a:t>is. De </a:t>
            </a:r>
            <a:r>
              <a:rPr lang="nl-NL" dirty="0" err="1"/>
              <a:t>Lid-Staten</a:t>
            </a:r>
            <a:r>
              <a:rPr lang="nl-NL" dirty="0"/>
              <a:t> voorzien in passende waarborgen voor persoonsgegevens die langer dan </a:t>
            </a:r>
            <a:r>
              <a:rPr lang="nl-NL" dirty="0" smtClean="0"/>
              <a:t>hierboven bepaald </a:t>
            </a:r>
            <a:r>
              <a:rPr lang="nl-NL" dirty="0"/>
              <a:t>voor historische, statistische of wetenschappelijke doeleinden worden bewaard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391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Plichten – legitieme verwerkingsgrond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496" y="908720"/>
            <a:ext cx="9108504" cy="583264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7 - De </a:t>
            </a:r>
            <a:r>
              <a:rPr lang="nl-NL" dirty="0" err="1"/>
              <a:t>Lid-Staten</a:t>
            </a:r>
            <a:r>
              <a:rPr lang="nl-NL" dirty="0"/>
              <a:t> bepalen dat de verwerking van persoonsgegevens slechts mag geschieden indien:</a:t>
            </a:r>
          </a:p>
          <a:p>
            <a:pPr marL="0" indent="0">
              <a:buNone/>
            </a:pPr>
            <a:r>
              <a:rPr lang="nl-NL" dirty="0"/>
              <a:t>a) de betrokkene daarvoor zijn ondubbelzinnige toestemming heeft verleend, of</a:t>
            </a:r>
          </a:p>
          <a:p>
            <a:pPr marL="0" indent="0">
              <a:buNone/>
            </a:pPr>
            <a:r>
              <a:rPr lang="nl-NL" dirty="0"/>
              <a:t>b) de verwerking noodzakelijk is voor de uitvoering van een overeenkomst waarbij de betrokkene partij is of </a:t>
            </a:r>
            <a:r>
              <a:rPr lang="nl-NL" dirty="0" smtClean="0"/>
              <a:t>voor het </a:t>
            </a:r>
            <a:r>
              <a:rPr lang="nl-NL" dirty="0"/>
              <a:t>nemen van precontractuele maatregelen naar aanleiding van een verzoek van de betrokkene, of</a:t>
            </a:r>
          </a:p>
          <a:p>
            <a:pPr marL="0" indent="0">
              <a:buNone/>
            </a:pPr>
            <a:r>
              <a:rPr lang="nl-NL" dirty="0"/>
              <a:t>c) de verwerking noodzakelijk is om een wettelijke verplichting na te komen waaraan de voor de </a:t>
            </a:r>
            <a:r>
              <a:rPr lang="nl-NL" dirty="0" smtClean="0"/>
              <a:t>verwerking verantwoordelijke </a:t>
            </a:r>
            <a:r>
              <a:rPr lang="nl-NL" dirty="0"/>
              <a:t>onderworpen is, of</a:t>
            </a:r>
          </a:p>
          <a:p>
            <a:pPr marL="0" indent="0">
              <a:buNone/>
            </a:pPr>
            <a:r>
              <a:rPr lang="nl-NL" dirty="0"/>
              <a:t>d) de verwerking noodzakelijk is ter vrijwaring van een vitaal belang van de betrokkene, of</a:t>
            </a:r>
          </a:p>
          <a:p>
            <a:pPr marL="0" indent="0">
              <a:buNone/>
            </a:pPr>
            <a:r>
              <a:rPr lang="nl-NL" dirty="0"/>
              <a:t>e) de verwerking noodzakelijk is voor de vervulling van een taak van algemeen belang of die deel uitmaakt van </a:t>
            </a:r>
            <a:r>
              <a:rPr lang="nl-NL" dirty="0" smtClean="0"/>
              <a:t>de uitoefening </a:t>
            </a:r>
            <a:r>
              <a:rPr lang="nl-NL" dirty="0"/>
              <a:t>van het openbaar gezag die aan de voor de verwerking verantwoordelijke of de derde aan wie </a:t>
            </a:r>
            <a:r>
              <a:rPr lang="nl-NL" dirty="0" smtClean="0"/>
              <a:t>de gegevens </a:t>
            </a:r>
            <a:r>
              <a:rPr lang="nl-NL" dirty="0"/>
              <a:t>worden verstrekt, drager is opgedragen, of</a:t>
            </a:r>
          </a:p>
          <a:p>
            <a:pPr marL="0" indent="0">
              <a:buNone/>
            </a:pPr>
            <a:r>
              <a:rPr lang="nl-NL" dirty="0"/>
              <a:t>f) de verwerking noodzakelijk is voor de behartiging van het gerechtvaardigde belang van de voor de </a:t>
            </a:r>
            <a:r>
              <a:rPr lang="nl-NL" dirty="0" smtClean="0"/>
              <a:t>verwerking verantwoordelijke </a:t>
            </a:r>
            <a:r>
              <a:rPr lang="nl-NL" dirty="0"/>
              <a:t>of van de derde(n) aan wie de gegevens worden verstrekt, mits het belang of de </a:t>
            </a:r>
            <a:r>
              <a:rPr lang="nl-NL" dirty="0" smtClean="0"/>
              <a:t>fundamentele rechten </a:t>
            </a:r>
            <a:r>
              <a:rPr lang="nl-NL" dirty="0"/>
              <a:t>en vrijheden van de betrokkene die aanspraak maakt op bescherming uit hoofde van artikel 1, lid 1, </a:t>
            </a:r>
            <a:r>
              <a:rPr lang="nl-NL" dirty="0" smtClean="0"/>
              <a:t>van deze </a:t>
            </a:r>
            <a:r>
              <a:rPr lang="nl-NL" dirty="0"/>
              <a:t>richtlijn, niet prevaleren.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Artikel 8 Verwerkingen </a:t>
            </a:r>
            <a:r>
              <a:rPr lang="nl-NL" dirty="0"/>
              <a:t>die bijzondere categorieën gegevens betreffen</a:t>
            </a:r>
          </a:p>
          <a:p>
            <a:pPr marL="0" indent="0">
              <a:buNone/>
            </a:pPr>
            <a:r>
              <a:rPr lang="nl-NL" dirty="0"/>
              <a:t>1. De </a:t>
            </a:r>
            <a:r>
              <a:rPr lang="nl-NL" dirty="0" err="1"/>
              <a:t>Lid-Staten</a:t>
            </a:r>
            <a:r>
              <a:rPr lang="nl-NL" dirty="0"/>
              <a:t> verbieden de verwerking van persoonlijke gegevens waaruit de raciale of etnische afkomst, </a:t>
            </a:r>
            <a:r>
              <a:rPr lang="nl-NL" dirty="0" smtClean="0"/>
              <a:t>de politieke </a:t>
            </a:r>
            <a:r>
              <a:rPr lang="nl-NL" dirty="0"/>
              <a:t>opvattingen, de godsdienstige of levensbeschouwelijke overtuiging, of het lidmaatschap van </a:t>
            </a:r>
            <a:r>
              <a:rPr lang="nl-NL" dirty="0" smtClean="0"/>
              <a:t>een vakvereniging </a:t>
            </a:r>
            <a:r>
              <a:rPr lang="nl-NL" dirty="0"/>
              <a:t>blijkt, alsook de verwerking van gegevens die de gezondheid of het seksuele leven betreffen.</a:t>
            </a:r>
          </a:p>
          <a:p>
            <a:pPr marL="0" indent="0">
              <a:buNone/>
            </a:pPr>
            <a:r>
              <a:rPr lang="nl-NL" dirty="0"/>
              <a:t>2. Lid 1 is niet van toepassing wanneer:</a:t>
            </a:r>
          </a:p>
          <a:p>
            <a:pPr marL="0" indent="0">
              <a:buNone/>
            </a:pPr>
            <a:r>
              <a:rPr lang="nl-NL" dirty="0"/>
              <a:t>a) de betrokkene uitdrukkelijk heeft toegestemd in een dergelijke verwerking, tenzij in de wetgeving van de </a:t>
            </a:r>
            <a:r>
              <a:rPr lang="nl-NL" dirty="0" smtClean="0"/>
              <a:t>Lid- Staat </a:t>
            </a:r>
            <a:r>
              <a:rPr lang="nl-NL" dirty="0"/>
              <a:t>is bepaald dat het in lid 1 bedoelde verbod niet door toestemming van de betrokkene ongedaan kan </a:t>
            </a:r>
            <a:r>
              <a:rPr lang="nl-NL" dirty="0" smtClean="0"/>
              <a:t>worden gemaakt</a:t>
            </a:r>
            <a:r>
              <a:rPr lang="nl-NL" dirty="0"/>
              <a:t>; of</a:t>
            </a:r>
          </a:p>
          <a:p>
            <a:pPr marL="0" indent="0">
              <a:buNone/>
            </a:pPr>
            <a:r>
              <a:rPr lang="nl-NL" dirty="0"/>
              <a:t>b) de verwerking noodzakelijk is met het oog op de uitvoering van de verplichtingen en de rechten van de voor </a:t>
            </a:r>
            <a:r>
              <a:rPr lang="nl-NL" dirty="0" smtClean="0"/>
              <a:t>de verwerking </a:t>
            </a:r>
            <a:r>
              <a:rPr lang="nl-NL" dirty="0"/>
              <a:t>verantwoordelijke inzake arbeidsrecht, voor zover zulks is toegestaan bij de nationale wetgeving en </a:t>
            </a:r>
            <a:r>
              <a:rPr lang="nl-NL" dirty="0" err="1" smtClean="0"/>
              <a:t>deze</a:t>
            </a:r>
            <a:r>
              <a:rPr lang="nl-NL" dirty="0" err="1"/>
              <a:t>adequate</a:t>
            </a:r>
            <a:r>
              <a:rPr lang="nl-NL" dirty="0"/>
              <a:t> garanties biedt; of</a:t>
            </a:r>
          </a:p>
          <a:p>
            <a:pPr marL="0" indent="0">
              <a:buNone/>
            </a:pPr>
            <a:r>
              <a:rPr lang="nl-NL" dirty="0"/>
              <a:t>c) de verwerking noodzakelijk is ter verdediging van de vitale belangen van de betrokkene of van een </a:t>
            </a:r>
            <a:r>
              <a:rPr lang="nl-NL" dirty="0" smtClean="0"/>
              <a:t>andere persoon </a:t>
            </a:r>
            <a:r>
              <a:rPr lang="nl-NL" dirty="0"/>
              <a:t>indien deze lichamelijk of juridisch niet in staat is van zijn instemming te getuigen; of</a:t>
            </a:r>
          </a:p>
          <a:p>
            <a:pPr marL="0" indent="0">
              <a:buNone/>
            </a:pPr>
            <a:r>
              <a:rPr lang="nl-NL" dirty="0"/>
              <a:t>d) de verwerking wordt verricht door een stichting, een vereniging, of enige andere instantie zonder </a:t>
            </a:r>
            <a:r>
              <a:rPr lang="nl-NL" dirty="0" smtClean="0"/>
              <a:t>winstoogmerk die </a:t>
            </a:r>
            <a:r>
              <a:rPr lang="nl-NL" dirty="0"/>
              <a:t>op politiek, levensbeschouwelijk, godsdienstig of vakbondsgebied werkzaam is, in het kader van </a:t>
            </a:r>
            <a:r>
              <a:rPr lang="nl-NL" dirty="0" smtClean="0"/>
              <a:t>hun gerechtvaardigde </a:t>
            </a:r>
            <a:r>
              <a:rPr lang="nl-NL" dirty="0"/>
              <a:t>activiteiten en met de nodige garanties, mits de verwerking uitsluitend betrekking heeft op </a:t>
            </a:r>
            <a:r>
              <a:rPr lang="nl-NL" dirty="0" smtClean="0"/>
              <a:t>de leden </a:t>
            </a:r>
            <a:r>
              <a:rPr lang="nl-NL" dirty="0"/>
              <a:t>van de stichting, de vereniging of de instantie of op de personen die in verband met haar </a:t>
            </a:r>
            <a:r>
              <a:rPr lang="nl-NL" dirty="0" smtClean="0"/>
              <a:t>streefdoelen regelmatige </a:t>
            </a:r>
            <a:r>
              <a:rPr lang="nl-NL" dirty="0"/>
              <a:t>contacten met haar onderhouden, en de gegevens niet zonder de toestemming van de </a:t>
            </a:r>
            <a:r>
              <a:rPr lang="nl-NL" dirty="0" smtClean="0"/>
              <a:t>betrokkenen aan </a:t>
            </a:r>
            <a:r>
              <a:rPr lang="nl-NL" dirty="0"/>
              <a:t>derden worden doorgegeven; of</a:t>
            </a:r>
          </a:p>
          <a:p>
            <a:pPr marL="0" indent="0">
              <a:buNone/>
            </a:pPr>
            <a:r>
              <a:rPr lang="nl-NL" dirty="0"/>
              <a:t>e) de verwerking betrekking heeft op gegevens die duidelijk door de betrokkene openbaar zijn gemaakt </a:t>
            </a:r>
            <a:r>
              <a:rPr lang="nl-NL" dirty="0" smtClean="0"/>
              <a:t>of noodzakelijk </a:t>
            </a:r>
            <a:r>
              <a:rPr lang="nl-NL" dirty="0"/>
              <a:t>is voor de vaststelling, de uitoefening of de verdediging van een recht in rechte.</a:t>
            </a:r>
          </a:p>
        </p:txBody>
      </p:sp>
    </p:spTree>
    <p:extLst>
      <p:ext uri="{BB962C8B-B14F-4D97-AF65-F5344CB8AC3E}">
        <p14:creationId xmlns:p14="http://schemas.microsoft.com/office/powerpoint/2010/main" val="410309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Plichten - Transparantie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Artikel 10 Informatieverstrekking </a:t>
            </a:r>
            <a:r>
              <a:rPr lang="nl-NL" dirty="0"/>
              <a:t>in geval van verkrijging van gegevens bij de </a:t>
            </a:r>
            <a:r>
              <a:rPr lang="nl-NL" dirty="0" smtClean="0"/>
              <a:t>betrokkene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</a:t>
            </a:r>
            <a:r>
              <a:rPr lang="nl-NL" dirty="0" err="1"/>
              <a:t>Lid-Staten</a:t>
            </a:r>
            <a:r>
              <a:rPr lang="nl-NL" dirty="0"/>
              <a:t> bepalen dat de voor de verwerking verantwoordelijke of diens vertegenwoordiger aan de </a:t>
            </a:r>
            <a:r>
              <a:rPr lang="nl-NL" dirty="0" smtClean="0"/>
              <a:t>betrokkene, bij </a:t>
            </a:r>
            <a:r>
              <a:rPr lang="nl-NL" dirty="0"/>
              <a:t>wie de betrokkene zelf betreffende gegevens worden verkregen, ten minste de hierna volgende informatie </a:t>
            </a:r>
            <a:r>
              <a:rPr lang="nl-NL" dirty="0" smtClean="0"/>
              <a:t>moet verstrekken</a:t>
            </a:r>
            <a:r>
              <a:rPr lang="nl-NL" dirty="0"/>
              <a:t>, behalve indien de betrokkene daarvan reeds op de hoogte is:</a:t>
            </a:r>
          </a:p>
          <a:p>
            <a:pPr marL="0" indent="0">
              <a:buNone/>
            </a:pPr>
            <a:r>
              <a:rPr lang="nl-NL" dirty="0"/>
              <a:t>a) de identiteit van de voor de verwerking verantwoordelijke en, in voorkomend geval, van </a:t>
            </a:r>
            <a:r>
              <a:rPr lang="nl-NL" dirty="0" smtClean="0"/>
              <a:t>diens vertegenwoordiger</a:t>
            </a:r>
            <a:r>
              <a:rPr lang="nl-NL" dirty="0"/>
              <a:t>,</a:t>
            </a:r>
          </a:p>
          <a:p>
            <a:pPr marL="0" indent="0">
              <a:buNone/>
            </a:pPr>
            <a:r>
              <a:rPr lang="nl-NL" dirty="0"/>
              <a:t>b) de doeleinden van de verwerking waarvoor de gegevens zijn bestemd,</a:t>
            </a:r>
          </a:p>
          <a:p>
            <a:pPr marL="0" indent="0">
              <a:buNone/>
            </a:pPr>
            <a:r>
              <a:rPr lang="nl-NL" dirty="0"/>
              <a:t>c) verdere informatie zoals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de ontvangers of de categorieën ontvangers van de gegevens;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antwoord op de vraag of men al dan niet verplicht is om te antwoorden en </a:t>
            </a:r>
            <a:r>
              <a:rPr lang="nl-NL" dirty="0" smtClean="0"/>
              <a:t>	de </a:t>
            </a:r>
            <a:r>
              <a:rPr lang="nl-NL" dirty="0"/>
              <a:t>eventuele </a:t>
            </a:r>
            <a:r>
              <a:rPr lang="nl-NL" dirty="0" smtClean="0"/>
              <a:t>gevolgen </a:t>
            </a:r>
            <a:r>
              <a:rPr lang="nl-NL" dirty="0"/>
              <a:t>van </a:t>
            </a:r>
            <a:r>
              <a:rPr lang="nl-NL" dirty="0" smtClean="0"/>
              <a:t>niet beantwoording</a:t>
            </a:r>
            <a:r>
              <a:rPr lang="nl-NL" dirty="0"/>
              <a:t>,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het bestaan van een recht op toegang tot zijn eigen persoonsgegevens en </a:t>
            </a:r>
            <a:r>
              <a:rPr lang="nl-NL" dirty="0" smtClean="0"/>
              <a:t>	op </a:t>
            </a:r>
            <a:r>
              <a:rPr lang="nl-NL" dirty="0"/>
              <a:t>rectificatie </a:t>
            </a:r>
            <a:r>
              <a:rPr lang="nl-NL" dirty="0" smtClean="0"/>
              <a:t>van </a:t>
            </a:r>
            <a:r>
              <a:rPr lang="nl-NL" dirty="0"/>
              <a:t>deze </a:t>
            </a:r>
            <a:r>
              <a:rPr lang="nl-NL" dirty="0" smtClean="0"/>
              <a:t>gegevens, voor </a:t>
            </a:r>
            <a:r>
              <a:rPr lang="nl-NL" dirty="0"/>
              <a:t>zover die, met inachtneming van de </a:t>
            </a:r>
            <a:r>
              <a:rPr lang="nl-NL" dirty="0" smtClean="0"/>
              <a:t>	specifieke </a:t>
            </a:r>
            <a:r>
              <a:rPr lang="nl-NL" dirty="0"/>
              <a:t>omstandigheden </a:t>
            </a:r>
            <a:r>
              <a:rPr lang="nl-NL" dirty="0" smtClean="0"/>
              <a:t>waaronder </a:t>
            </a:r>
            <a:r>
              <a:rPr lang="nl-NL" dirty="0"/>
              <a:t>de verdere informatie </a:t>
            </a:r>
            <a:r>
              <a:rPr lang="nl-NL" dirty="0" smtClean="0"/>
              <a:t>verkregen 	wordt</a:t>
            </a:r>
            <a:r>
              <a:rPr lang="nl-NL" dirty="0"/>
              <a:t>, nodig is om tegenover de betrokkene een eerlijke verwerking te </a:t>
            </a:r>
            <a:r>
              <a:rPr lang="nl-NL" dirty="0" smtClean="0"/>
              <a:t>	waarborgen</a:t>
            </a:r>
            <a:r>
              <a:rPr lang="nl-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218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nl-NL" dirty="0" smtClean="0"/>
              <a:t>Plichten - vertrouwelijkheid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16 Vertrouwelijkheid </a:t>
            </a:r>
            <a:r>
              <a:rPr lang="nl-NL" dirty="0"/>
              <a:t>van de verwerking</a:t>
            </a:r>
          </a:p>
          <a:p>
            <a:pPr marL="0" indent="0">
              <a:buNone/>
            </a:pPr>
            <a:r>
              <a:rPr lang="nl-NL" dirty="0"/>
              <a:t>Een ieder die handelt onder het gezag van de voor de verwerking verantwoordelijke of van de verwerker </a:t>
            </a:r>
            <a:r>
              <a:rPr lang="nl-NL" dirty="0" smtClean="0"/>
              <a:t>alsmede de </a:t>
            </a:r>
            <a:r>
              <a:rPr lang="nl-NL" dirty="0"/>
              <a:t>verwerker zelf, die toegang heeft tot persoonsgegevens, mag deze slechts in opdracht van de voor </a:t>
            </a:r>
            <a:r>
              <a:rPr lang="nl-NL" dirty="0" smtClean="0"/>
              <a:t>de verwerking </a:t>
            </a:r>
            <a:r>
              <a:rPr lang="nl-NL" dirty="0"/>
              <a:t>verantwoordelijke verwerken, behoudens op grond van wettelijke verplichtingen.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Artikel 17 Beveiliging </a:t>
            </a:r>
            <a:r>
              <a:rPr lang="nl-NL" dirty="0"/>
              <a:t>van de verwerking</a:t>
            </a:r>
          </a:p>
          <a:p>
            <a:pPr marL="0" indent="0">
              <a:buNone/>
            </a:pPr>
            <a:r>
              <a:rPr lang="nl-NL" dirty="0"/>
              <a:t>1. De </a:t>
            </a:r>
            <a:r>
              <a:rPr lang="nl-NL" dirty="0" err="1"/>
              <a:t>Lid-Staten</a:t>
            </a:r>
            <a:r>
              <a:rPr lang="nl-NL" dirty="0"/>
              <a:t> bepalen dat de voor de verwerking verantwoordelijke passende technische en </a:t>
            </a:r>
            <a:r>
              <a:rPr lang="nl-NL" dirty="0" smtClean="0"/>
              <a:t>organisatorische maatregelen </a:t>
            </a:r>
            <a:r>
              <a:rPr lang="nl-NL" dirty="0"/>
              <a:t>ten uitvoer dient te leggen om persoonsgegevens te beveiligen tegen vernietiging, hetzij per </a:t>
            </a:r>
            <a:r>
              <a:rPr lang="nl-NL" dirty="0" smtClean="0"/>
              <a:t>ongeluk, hetzij </a:t>
            </a:r>
            <a:r>
              <a:rPr lang="nl-NL" dirty="0"/>
              <a:t>onrechtmatig, tegen verlies, vervalsing, niet-toegelaten verspreiding of toegang, met name wanneer </a:t>
            </a:r>
            <a:r>
              <a:rPr lang="nl-NL" dirty="0" smtClean="0"/>
              <a:t>de verwerking </a:t>
            </a:r>
            <a:r>
              <a:rPr lang="nl-NL" dirty="0"/>
              <a:t>doorzending van gegevens in een netwerk omvat, dan wel tegen enige andere vorm van </a:t>
            </a:r>
            <a:r>
              <a:rPr lang="nl-NL" dirty="0" smtClean="0"/>
              <a:t>onwettige verwerking. Deze </a:t>
            </a:r>
            <a:r>
              <a:rPr lang="nl-NL" dirty="0"/>
              <a:t>maatregelen moeten, rekening houdend met de stand van de techniek en de kosten van de tenuitvoerlegging</a:t>
            </a:r>
            <a:r>
              <a:rPr lang="nl-NL" dirty="0" smtClean="0"/>
              <a:t>, een </a:t>
            </a:r>
            <a:r>
              <a:rPr lang="nl-NL" dirty="0"/>
              <a:t>passend beveiligingsniveau garanderen gelet op de risico's die de verwerking en de aard van te </a:t>
            </a:r>
            <a:r>
              <a:rPr lang="nl-NL" dirty="0" smtClean="0"/>
              <a:t>beschermen gegevens </a:t>
            </a:r>
            <a:r>
              <a:rPr lang="nl-NL" dirty="0"/>
              <a:t>met zich brengen.</a:t>
            </a:r>
          </a:p>
          <a:p>
            <a:pPr marL="0" indent="0">
              <a:buNone/>
            </a:pPr>
            <a:r>
              <a:rPr lang="nl-NL" dirty="0"/>
              <a:t>2. De </a:t>
            </a:r>
            <a:r>
              <a:rPr lang="nl-NL" dirty="0" err="1"/>
              <a:t>Lid-Staten</a:t>
            </a:r>
            <a:r>
              <a:rPr lang="nl-NL" dirty="0"/>
              <a:t> bepalen dat de voor de verwerking verantwoordelijke, in geval van verwerking te zijnen </a:t>
            </a:r>
            <a:r>
              <a:rPr lang="nl-NL" dirty="0" smtClean="0"/>
              <a:t>behoeve, een </a:t>
            </a:r>
            <a:r>
              <a:rPr lang="nl-NL" dirty="0"/>
              <a:t>verwerker moet kiezen die voldoende waarborgen biedt ten aanzien van de technische en </a:t>
            </a:r>
            <a:r>
              <a:rPr lang="nl-NL" dirty="0" smtClean="0"/>
              <a:t>organisatorische beveiligingsmaatregelen </a:t>
            </a:r>
            <a:r>
              <a:rPr lang="nl-NL" dirty="0"/>
              <a:t>met betrekking tot de te verrichten verwerking en moet toezien op de naleving van </a:t>
            </a:r>
            <a:r>
              <a:rPr lang="nl-NL" dirty="0" smtClean="0"/>
              <a:t>die maatregelen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3. De uitvoering van verwerkingen door een verwerker moet worden geregeld in een overeenkomst of </a:t>
            </a:r>
            <a:r>
              <a:rPr lang="nl-NL" dirty="0" smtClean="0"/>
              <a:t>een </a:t>
            </a:r>
            <a:r>
              <a:rPr lang="nl-NL" dirty="0"/>
              <a:t>rechtsakte die de verwerker bindt jegens de voor de verwerker verantwoordelijke en waarin met name </a:t>
            </a:r>
            <a:r>
              <a:rPr lang="nl-NL" dirty="0" smtClean="0"/>
              <a:t>wordt bepaald </a:t>
            </a:r>
            <a:r>
              <a:rPr lang="nl-NL" dirty="0"/>
              <a:t>dat</a:t>
            </a:r>
          </a:p>
          <a:p>
            <a:pPr marL="0" indent="0">
              <a:buNone/>
            </a:pPr>
            <a:r>
              <a:rPr lang="nl-NL" dirty="0"/>
              <a:t>- de verwerker slechts handelt in opdracht van de voor de verwerking verantwoordelijke,</a:t>
            </a:r>
          </a:p>
          <a:p>
            <a:pPr marL="0" indent="0">
              <a:buNone/>
            </a:pPr>
            <a:r>
              <a:rPr lang="nl-NL" dirty="0"/>
              <a:t>- de in lid 1 bedoelde verplichtingen, zoals gedefinieerd door de wetgeving van de </a:t>
            </a:r>
            <a:r>
              <a:rPr lang="nl-NL" dirty="0" err="1"/>
              <a:t>Lid-Staat</a:t>
            </a:r>
            <a:r>
              <a:rPr lang="nl-NL" dirty="0"/>
              <a:t> waarin de verwerker </a:t>
            </a:r>
            <a:r>
              <a:rPr lang="nl-NL" dirty="0" smtClean="0"/>
              <a:t>is gevestigd</a:t>
            </a:r>
            <a:r>
              <a:rPr lang="nl-NL" dirty="0"/>
              <a:t>, eveneens op deze persoon rusten.</a:t>
            </a:r>
          </a:p>
          <a:p>
            <a:pPr marL="0" indent="0">
              <a:buNone/>
            </a:pPr>
            <a:r>
              <a:rPr lang="nl-NL" dirty="0"/>
              <a:t>4. Met het oog op de bewaring van de bewijzen, worden de elementen van de overeenkomst of </a:t>
            </a:r>
            <a:r>
              <a:rPr lang="nl-NL" dirty="0" smtClean="0"/>
              <a:t>rechtsakte betreffende </a:t>
            </a:r>
            <a:r>
              <a:rPr lang="nl-NL" dirty="0"/>
              <a:t>de bescherming van de gegevens en de vereisten inzake de in lid 1 bedoelde maatregelen </a:t>
            </a:r>
            <a:r>
              <a:rPr lang="nl-NL" dirty="0" smtClean="0"/>
              <a:t>schriftelijk of </a:t>
            </a:r>
            <a:r>
              <a:rPr lang="nl-NL" dirty="0"/>
              <a:t>in een gelijkwaardige vorm vastgelegd.</a:t>
            </a:r>
          </a:p>
        </p:txBody>
      </p:sp>
    </p:spTree>
    <p:extLst>
      <p:ext uri="{BB962C8B-B14F-4D97-AF65-F5344CB8AC3E}">
        <p14:creationId xmlns:p14="http://schemas.microsoft.com/office/powerpoint/2010/main" val="11458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- informatie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/>
              <a:t>Artikel </a:t>
            </a:r>
            <a:r>
              <a:rPr lang="nl-NL" dirty="0" smtClean="0"/>
              <a:t>12 Recht </a:t>
            </a:r>
            <a:r>
              <a:rPr lang="nl-NL" dirty="0"/>
              <a:t>van toegang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err="1"/>
              <a:t>Lid-Staten</a:t>
            </a:r>
            <a:r>
              <a:rPr lang="nl-NL" dirty="0"/>
              <a:t> waarborgen elke betrokkene het recht van de voor de verwerking verantwoordelijke te verkrijgen:</a:t>
            </a:r>
          </a:p>
          <a:p>
            <a:pPr marL="0" indent="0">
              <a:buNone/>
            </a:pPr>
            <a:r>
              <a:rPr lang="nl-NL" dirty="0"/>
              <a:t>a) vrijelijk en zonder beperking, met redelijke tussenpozen en zonder bovenmatige vertraging of kosten: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uitsluitsel omtrent het al dan niet bestaan van verwerkingen van hem betreffende </a:t>
            </a:r>
            <a:r>
              <a:rPr lang="nl-NL" dirty="0" smtClean="0"/>
              <a:t>	gegevens</a:t>
            </a:r>
            <a:r>
              <a:rPr lang="nl-NL" dirty="0"/>
              <a:t>, alsmede </a:t>
            </a:r>
            <a:r>
              <a:rPr lang="nl-NL" dirty="0" smtClean="0"/>
              <a:t>ten minste informatie </a:t>
            </a:r>
            <a:r>
              <a:rPr lang="nl-NL" dirty="0"/>
              <a:t>over de doeleinden van deze verwerkingen, de </a:t>
            </a:r>
            <a:r>
              <a:rPr lang="nl-NL" dirty="0" smtClean="0"/>
              <a:t>	categorieën </a:t>
            </a:r>
            <a:r>
              <a:rPr lang="nl-NL" dirty="0"/>
              <a:t>gegevens waarop deze </a:t>
            </a:r>
            <a:r>
              <a:rPr lang="nl-NL" dirty="0" smtClean="0"/>
              <a:t>	verwerkingen betrekking </a:t>
            </a:r>
            <a:r>
              <a:rPr lang="nl-NL" dirty="0"/>
              <a:t>hebben en de ontvangers of </a:t>
            </a:r>
            <a:r>
              <a:rPr lang="nl-NL" dirty="0" smtClean="0"/>
              <a:t>	categorieën </a:t>
            </a:r>
            <a:r>
              <a:rPr lang="nl-NL" dirty="0"/>
              <a:t>ontvangers aan wie de gegevens </a:t>
            </a:r>
            <a:r>
              <a:rPr lang="nl-NL" dirty="0" smtClean="0"/>
              <a:t>worden </a:t>
            </a:r>
            <a:r>
              <a:rPr lang="nl-NL" dirty="0"/>
              <a:t>verstrekt;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verstrekking, in begrijpelijke vorm, van de gegevens die zijn verwerkt, alsmede de </a:t>
            </a:r>
            <a:r>
              <a:rPr lang="nl-NL" dirty="0" smtClean="0"/>
              <a:t>	beschikbare informatie </a:t>
            </a:r>
            <a:r>
              <a:rPr lang="nl-NL" dirty="0"/>
              <a:t>over </a:t>
            </a:r>
            <a:r>
              <a:rPr lang="nl-NL" dirty="0" smtClean="0"/>
              <a:t>de oorsprong </a:t>
            </a:r>
            <a:r>
              <a:rPr lang="nl-NL" dirty="0"/>
              <a:t>van de gegevens;</a:t>
            </a:r>
          </a:p>
          <a:p>
            <a:pPr marL="0" indent="0">
              <a:buNone/>
            </a:pPr>
            <a:r>
              <a:rPr lang="nl-NL" dirty="0" smtClean="0"/>
              <a:t>	- </a:t>
            </a:r>
            <a:r>
              <a:rPr lang="nl-NL" dirty="0"/>
              <a:t>mededeling van de logica die ten grondslag ligt aan de automatische verwerking van hem </a:t>
            </a:r>
            <a:r>
              <a:rPr lang="nl-NL" dirty="0" smtClean="0"/>
              <a:t>	betreffende gegevens, in </a:t>
            </a:r>
            <a:r>
              <a:rPr lang="nl-NL" dirty="0"/>
              <a:t>elk geval als het gaat om de geautomatiseerde </a:t>
            </a:r>
            <a:r>
              <a:rPr lang="nl-NL" dirty="0" smtClean="0"/>
              <a:t>besluiten </a:t>
            </a:r>
            <a:r>
              <a:rPr lang="nl-NL" dirty="0"/>
              <a:t>als </a:t>
            </a:r>
            <a:r>
              <a:rPr lang="nl-NL" dirty="0" smtClean="0"/>
              <a:t>	bedoeld </a:t>
            </a:r>
            <a:r>
              <a:rPr lang="nl-NL" dirty="0"/>
              <a:t>in artikel 15, lid 1;</a:t>
            </a:r>
          </a:p>
          <a:p>
            <a:pPr marL="0" indent="0">
              <a:buNone/>
            </a:pPr>
            <a:r>
              <a:rPr lang="nl-NL" dirty="0"/>
              <a:t>b) naar gelang van het geval, de rectificatie, de uitwissing of de afscherming van de gegevens waarvan </a:t>
            </a:r>
            <a:r>
              <a:rPr lang="nl-NL" dirty="0" smtClean="0"/>
              <a:t>de verwerking </a:t>
            </a:r>
            <a:r>
              <a:rPr lang="nl-NL" dirty="0"/>
              <a:t>niet overeenstemt met de bepalingen van deze richtlijn, met name op grond van het onvolledige </a:t>
            </a:r>
            <a:r>
              <a:rPr lang="nl-NL" dirty="0" smtClean="0"/>
              <a:t>of onjuiste </a:t>
            </a:r>
            <a:r>
              <a:rPr lang="nl-NL" dirty="0"/>
              <a:t>karakter van de gegevens;</a:t>
            </a:r>
          </a:p>
          <a:p>
            <a:pPr marL="0" indent="0">
              <a:buNone/>
            </a:pPr>
            <a:r>
              <a:rPr lang="nl-NL" dirty="0"/>
              <a:t>c) kennisgeving aan derden aan wie de gegevens zijn verstrekt, van elke rectificatie, uitwissing of </a:t>
            </a:r>
            <a:r>
              <a:rPr lang="nl-NL" dirty="0" smtClean="0"/>
              <a:t>afscherming, uitgevoerd </a:t>
            </a:r>
            <a:r>
              <a:rPr lang="nl-NL" dirty="0"/>
              <a:t>overeenkomstig punt b), tenzij zulks onmogelijk blijkt of onevenredig veel moeite kost.</a:t>
            </a:r>
          </a:p>
        </p:txBody>
      </p:sp>
    </p:spTree>
    <p:extLst>
      <p:ext uri="{BB962C8B-B14F-4D97-AF65-F5344CB8AC3E}">
        <p14:creationId xmlns:p14="http://schemas.microsoft.com/office/powerpoint/2010/main" val="377396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- verzet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Artikel 14 Recht </a:t>
            </a:r>
            <a:r>
              <a:rPr lang="nl-NL" dirty="0"/>
              <a:t>van verzet van de betrokkene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err="1"/>
              <a:t>Lid-Staten</a:t>
            </a:r>
            <a:r>
              <a:rPr lang="nl-NL" dirty="0"/>
              <a:t> kennen de betrokkene het recht toe:</a:t>
            </a:r>
          </a:p>
          <a:p>
            <a:pPr marL="0" indent="0">
              <a:buNone/>
            </a:pPr>
            <a:r>
              <a:rPr lang="nl-NL" dirty="0"/>
              <a:t>a) zich ten minste in de gevallen, bedoeld in artikel 7, onder e) en f), te allen tijde om zwaarwegende </a:t>
            </a:r>
            <a:r>
              <a:rPr lang="nl-NL" dirty="0" smtClean="0"/>
              <a:t>en gerechtvaardigde </a:t>
            </a:r>
            <a:r>
              <a:rPr lang="nl-NL" dirty="0"/>
              <a:t>redenen die verband houden met zijn bijzondere situatie ertegen te verzetten dat hem </a:t>
            </a:r>
            <a:r>
              <a:rPr lang="nl-NL" dirty="0" smtClean="0"/>
              <a:t>betreffende gegevens </a:t>
            </a:r>
            <a:r>
              <a:rPr lang="nl-NL" dirty="0"/>
              <a:t>het voorwerp van een verwerking vormen, behoudens andersluidende bepalingen in de </a:t>
            </a:r>
            <a:r>
              <a:rPr lang="nl-NL" dirty="0" smtClean="0"/>
              <a:t>nationale wetgeving</a:t>
            </a:r>
            <a:r>
              <a:rPr lang="nl-NL" dirty="0"/>
              <a:t>. In geval van gerechtvaardigd verzet mag de door de voor de verwerking verantwoordelijke </a:t>
            </a:r>
            <a:r>
              <a:rPr lang="nl-NL" dirty="0" smtClean="0"/>
              <a:t>persoon verrichte </a:t>
            </a:r>
            <a:r>
              <a:rPr lang="nl-NL" dirty="0"/>
              <a:t>verwerking niet langer op deze gegevens betrekking hebben;</a:t>
            </a:r>
          </a:p>
          <a:p>
            <a:pPr marL="0" indent="0">
              <a:buNone/>
            </a:pPr>
            <a:r>
              <a:rPr lang="nl-NL" dirty="0"/>
              <a:t>b) zich te verzetten, op verzoek en kosteloos, tegen de voorgenomen verwerking van hem </a:t>
            </a:r>
            <a:r>
              <a:rPr lang="nl-NL" dirty="0" smtClean="0"/>
              <a:t>betreffende persoonsgegevens </a:t>
            </a:r>
            <a:r>
              <a:rPr lang="nl-NL" dirty="0"/>
              <a:t>door de voor de verwerking verantwoordelijke persoon met het oog op direct marketing, of </a:t>
            </a:r>
            <a:r>
              <a:rPr lang="nl-NL" dirty="0" smtClean="0"/>
              <a:t>te worden </a:t>
            </a:r>
            <a:r>
              <a:rPr lang="nl-NL" dirty="0"/>
              <a:t>ingelicht voordat persoonsgegevens voor de eerste keer aan derden worden verstrekt of voor rekening </a:t>
            </a:r>
            <a:r>
              <a:rPr lang="nl-NL" dirty="0" smtClean="0"/>
              <a:t>van derden </a:t>
            </a:r>
            <a:r>
              <a:rPr lang="nl-NL" dirty="0"/>
              <a:t>worden gebruikt voor direct marketing en het recht uitdrukkelijk ter kennis gebracht te krijgen dat hij of </a:t>
            </a:r>
            <a:r>
              <a:rPr lang="nl-NL" dirty="0" smtClean="0"/>
              <a:t>zij zich </a:t>
            </a:r>
            <a:r>
              <a:rPr lang="nl-NL" dirty="0"/>
              <a:t>kosteloos kan verzetten tegen deze verstrekking of dit gebruik van gegevens.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</a:t>
            </a:r>
            <a:r>
              <a:rPr lang="nl-NL" dirty="0" err="1"/>
              <a:t>Lid-Staten</a:t>
            </a:r>
            <a:r>
              <a:rPr lang="nl-NL" dirty="0"/>
              <a:t> nemen de nodige maatregelen om te waarborgen dat de betrokkenen kennis hebben van het </a:t>
            </a:r>
            <a:r>
              <a:rPr lang="nl-NL" dirty="0" smtClean="0"/>
              <a:t>bestaan van </a:t>
            </a:r>
            <a:r>
              <a:rPr lang="nl-NL" dirty="0"/>
              <a:t>het in de eerste alinea van punt b) bedoelde recht.</a:t>
            </a:r>
          </a:p>
        </p:txBody>
      </p:sp>
    </p:spTree>
    <p:extLst>
      <p:ext uri="{BB962C8B-B14F-4D97-AF65-F5344CB8AC3E}">
        <p14:creationId xmlns:p14="http://schemas.microsoft.com/office/powerpoint/2010/main" val="2399454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2893</Words>
  <Application>Microsoft Office PowerPoint</Application>
  <PresentationFormat>Diavoorstelling (4:3)</PresentationFormat>
  <Paragraphs>118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Privacy in wetgeving: wat mag wel en wat mag niet</vt:lpstr>
      <vt:lpstr>Richtlijn bescherming persoonsgegevens </vt:lpstr>
      <vt:lpstr>Uitgangspunten</vt:lpstr>
      <vt:lpstr>Plichten – kwaliteit van data</vt:lpstr>
      <vt:lpstr>Plichten – legitieme verwerkingsgrond</vt:lpstr>
      <vt:lpstr>Plichten - Transparantie</vt:lpstr>
      <vt:lpstr>Plichten - vertrouwelijkheid</vt:lpstr>
      <vt:lpstr>Rechten - informatie</vt:lpstr>
      <vt:lpstr>Rechten - verzet</vt:lpstr>
      <vt:lpstr>Rechten - computerbeslissingen</vt:lpstr>
      <vt:lpstr>Uitzonderingen – openbare veiligheid en privé verwerking</vt:lpstr>
      <vt:lpstr>Uitzondering - landsbelang</vt:lpstr>
      <vt:lpstr>Uitzonderingen - Meningsuiting</vt:lpstr>
      <vt:lpstr>Uitzonderingen – historisch, statistisch of wetenschappelijk</vt:lpstr>
      <vt:lpstr>Uitzonderingen – anonieme gegevens</vt:lpstr>
    </vt:vector>
  </TitlesOfParts>
  <Company>Ministerie van Algemene Zaken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in wetgeving: wat mag wel en wat mag niet</dc:title>
  <dc:creator>Sloot, B. van der</dc:creator>
  <cp:lastModifiedBy>Sloot, B. van der</cp:lastModifiedBy>
  <cp:revision>13</cp:revision>
  <dcterms:created xsi:type="dcterms:W3CDTF">2014-11-24T12:14:33Z</dcterms:created>
  <dcterms:modified xsi:type="dcterms:W3CDTF">2014-11-24T12:53:06Z</dcterms:modified>
</cp:coreProperties>
</file>