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4" r:id="rId7"/>
    <p:sldId id="266" r:id="rId8"/>
    <p:sldId id="267" r:id="rId9"/>
    <p:sldId id="265" r:id="rId10"/>
    <p:sldId id="263" r:id="rId11"/>
    <p:sldId id="279" r:id="rId12"/>
    <p:sldId id="280" r:id="rId13"/>
    <p:sldId id="281" r:id="rId14"/>
    <p:sldId id="282" r:id="rId15"/>
    <p:sldId id="283" r:id="rId16"/>
    <p:sldId id="284" r:id="rId17"/>
    <p:sldId id="285" r:id="rId18"/>
    <p:sldId id="286" r:id="rId19"/>
    <p:sldId id="269" r:id="rId20"/>
    <p:sldId id="270" r:id="rId21"/>
    <p:sldId id="287" r:id="rId22"/>
    <p:sldId id="271" r:id="rId23"/>
    <p:sldId id="272" r:id="rId24"/>
    <p:sldId id="273" r:id="rId25"/>
    <p:sldId id="274" r:id="rId26"/>
    <p:sldId id="276" r:id="rId27"/>
    <p:sldId id="288" r:id="rId28"/>
    <p:sldId id="275" r:id="rId29"/>
    <p:sldId id="298" r:id="rId30"/>
    <p:sldId id="313" r:id="rId31"/>
    <p:sldId id="314" r:id="rId32"/>
    <p:sldId id="299" r:id="rId33"/>
    <p:sldId id="301" r:id="rId34"/>
    <p:sldId id="302" r:id="rId35"/>
    <p:sldId id="307" r:id="rId36"/>
    <p:sldId id="308" r:id="rId37"/>
    <p:sldId id="309" r:id="rId38"/>
    <p:sldId id="310" r:id="rId39"/>
    <p:sldId id="311" r:id="rId40"/>
    <p:sldId id="262" r:id="rId41"/>
    <p:sldId id="316" r:id="rId42"/>
    <p:sldId id="317" r:id="rId43"/>
    <p:sldId id="318" r:id="rId44"/>
    <p:sldId id="319" r:id="rId45"/>
    <p:sldId id="320" r:id="rId4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4" autoAdjust="0"/>
    <p:restoredTop sz="94660"/>
  </p:normalViewPr>
  <p:slideViewPr>
    <p:cSldViewPr>
      <p:cViewPr varScale="1">
        <p:scale>
          <a:sx n="110" d="100"/>
          <a:sy n="110"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4266494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143971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256737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353062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312720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DA0FE88-A68C-4088-829E-75540C6F0980}" type="datetimeFigureOut">
              <a:rPr lang="nl-NL" smtClean="0"/>
              <a:t>24-5-2017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55707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DA0FE88-A68C-4088-829E-75540C6F0980}" type="datetimeFigureOut">
              <a:rPr lang="nl-NL" smtClean="0"/>
              <a:t>24-5-2017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285611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DA0FE88-A68C-4088-829E-75540C6F0980}" type="datetimeFigureOut">
              <a:rPr lang="nl-NL" smtClean="0"/>
              <a:t>24-5-2017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95990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DA0FE88-A68C-4088-829E-75540C6F0980}" type="datetimeFigureOut">
              <a:rPr lang="nl-NL" smtClean="0"/>
              <a:t>24-5-2017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1251747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A0FE88-A68C-4088-829E-75540C6F0980}" type="datetimeFigureOut">
              <a:rPr lang="nl-NL" smtClean="0"/>
              <a:t>24-5-2017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826734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A0FE88-A68C-4088-829E-75540C6F0980}" type="datetimeFigureOut">
              <a:rPr lang="nl-NL" smtClean="0"/>
              <a:t>24-5-2017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6A5D8F9-4AB4-4E0D-A2FC-472446FEB30B}" type="slidenum">
              <a:rPr lang="nl-NL" smtClean="0"/>
              <a:t>‹#›</a:t>
            </a:fld>
            <a:endParaRPr lang="nl-NL"/>
          </a:p>
        </p:txBody>
      </p:sp>
    </p:spTree>
    <p:extLst>
      <p:ext uri="{BB962C8B-B14F-4D97-AF65-F5344CB8AC3E}">
        <p14:creationId xmlns:p14="http://schemas.microsoft.com/office/powerpoint/2010/main" val="354932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0FE88-A68C-4088-829E-75540C6F0980}" type="datetimeFigureOut">
              <a:rPr lang="nl-NL" smtClean="0"/>
              <a:t>24-5-2017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5D8F9-4AB4-4E0D-A2FC-472446FEB30B}" type="slidenum">
              <a:rPr lang="nl-NL" smtClean="0"/>
              <a:t>‹#›</a:t>
            </a:fld>
            <a:endParaRPr lang="nl-NL"/>
          </a:p>
        </p:txBody>
      </p:sp>
    </p:spTree>
    <p:extLst>
      <p:ext uri="{BB962C8B-B14F-4D97-AF65-F5344CB8AC3E}">
        <p14:creationId xmlns:p14="http://schemas.microsoft.com/office/powerpoint/2010/main" val="813073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Privacy en gegevensbescherming voor de Ondernemingsraad van AZ</a:t>
            </a:r>
            <a:endParaRPr lang="nl-NL" dirty="0"/>
          </a:p>
        </p:txBody>
      </p:sp>
      <p:sp>
        <p:nvSpPr>
          <p:cNvPr id="3" name="Ondertitel 2"/>
          <p:cNvSpPr>
            <a:spLocks noGrp="1"/>
          </p:cNvSpPr>
          <p:nvPr>
            <p:ph type="subTitle" idx="1"/>
          </p:nvPr>
        </p:nvSpPr>
        <p:spPr>
          <a:xfrm>
            <a:off x="1371600" y="3886200"/>
            <a:ext cx="6400800" cy="2495128"/>
          </a:xfrm>
        </p:spPr>
        <p:txBody>
          <a:bodyPr>
            <a:normAutofit fontScale="77500" lnSpcReduction="20000"/>
          </a:bodyPr>
          <a:lstStyle/>
          <a:p>
            <a:r>
              <a:rPr lang="nl-NL" dirty="0" smtClean="0"/>
              <a:t>Bart van der Sloot</a:t>
            </a:r>
          </a:p>
          <a:p>
            <a:r>
              <a:rPr lang="nl-NL" dirty="0" smtClean="0"/>
              <a:t>Onderzoeker aan het Instituut voor Informatierecht, Universiteit van Amsterdam</a:t>
            </a:r>
          </a:p>
          <a:p>
            <a:r>
              <a:rPr lang="nl-NL" dirty="0" smtClean="0"/>
              <a:t>Coördinator van het Amsterdam Platform </a:t>
            </a:r>
            <a:r>
              <a:rPr lang="nl-NL" dirty="0" err="1" smtClean="0"/>
              <a:t>for</a:t>
            </a:r>
            <a:r>
              <a:rPr lang="nl-NL" dirty="0" smtClean="0"/>
              <a:t> Privacy Research</a:t>
            </a:r>
          </a:p>
          <a:p>
            <a:r>
              <a:rPr lang="nl-NL" dirty="0" smtClean="0"/>
              <a:t>Onderzoeker aan de Wetenschappelijke Raad voor Regeringsbeleid</a:t>
            </a:r>
            <a:endParaRPr lang="nl-NL" dirty="0"/>
          </a:p>
        </p:txBody>
      </p:sp>
    </p:spTree>
    <p:extLst>
      <p:ext uri="{BB962C8B-B14F-4D97-AF65-F5344CB8AC3E}">
        <p14:creationId xmlns:p14="http://schemas.microsoft.com/office/powerpoint/2010/main" val="2502329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Privacy </a:t>
            </a:r>
            <a:r>
              <a:rPr lang="nl-NL" dirty="0" err="1" smtClean="0"/>
              <a:t>and</a:t>
            </a:r>
            <a:r>
              <a:rPr lang="nl-NL" dirty="0" smtClean="0"/>
              <a:t> data </a:t>
            </a:r>
            <a:r>
              <a:rPr lang="nl-NL" dirty="0" err="1" smtClean="0"/>
              <a:t>protection</a:t>
            </a:r>
            <a:endParaRPr lang="nl-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27049498"/>
              </p:ext>
            </p:extLst>
          </p:nvPr>
        </p:nvGraphicFramePr>
        <p:xfrm>
          <a:off x="457200" y="1600200"/>
          <a:ext cx="8229600" cy="5023309"/>
        </p:xfrm>
        <a:graphic>
          <a:graphicData uri="http://schemas.openxmlformats.org/drawingml/2006/table">
            <a:tbl>
              <a:tblPr firstRow="1" bandRow="1">
                <a:tableStyleId>{5C22544A-7EE6-4342-B048-85BDC9FD1C3A}</a:tableStyleId>
              </a:tblPr>
              <a:tblGrid>
                <a:gridCol w="1162472"/>
                <a:gridCol w="1512168"/>
                <a:gridCol w="1656184"/>
                <a:gridCol w="1728192"/>
                <a:gridCol w="2170584"/>
              </a:tblGrid>
              <a:tr h="725629">
                <a:tc>
                  <a:txBody>
                    <a:bodyPr/>
                    <a:lstStyle/>
                    <a:p>
                      <a:endParaRPr lang="nl-NL" dirty="0"/>
                    </a:p>
                  </a:txBody>
                  <a:tcPr/>
                </a:tc>
                <a:tc>
                  <a:txBody>
                    <a:bodyPr/>
                    <a:lstStyle/>
                    <a:p>
                      <a:r>
                        <a:rPr lang="nl-NL" dirty="0" smtClean="0"/>
                        <a:t>Domain</a:t>
                      </a:r>
                      <a:endParaRPr lang="nl-NL" dirty="0"/>
                    </a:p>
                  </a:txBody>
                  <a:tcPr/>
                </a:tc>
                <a:tc>
                  <a:txBody>
                    <a:bodyPr/>
                    <a:lstStyle/>
                    <a:p>
                      <a:r>
                        <a:rPr lang="nl-NL" dirty="0" smtClean="0"/>
                        <a:t>Relations</a:t>
                      </a:r>
                      <a:endParaRPr lang="nl-NL" dirty="0"/>
                    </a:p>
                  </a:txBody>
                  <a:tcPr/>
                </a:tc>
                <a:tc>
                  <a:txBody>
                    <a:bodyPr/>
                    <a:lstStyle/>
                    <a:p>
                      <a:r>
                        <a:rPr lang="nl-NL" dirty="0" smtClean="0"/>
                        <a:t>Background</a:t>
                      </a:r>
                      <a:endParaRPr lang="nl-NL" dirty="0"/>
                    </a:p>
                  </a:txBody>
                  <a:tcPr/>
                </a:tc>
                <a:tc>
                  <a:txBody>
                    <a:bodyPr/>
                    <a:lstStyle/>
                    <a:p>
                      <a:r>
                        <a:rPr lang="nl-NL" dirty="0" err="1" smtClean="0"/>
                        <a:t>Character</a:t>
                      </a:r>
                      <a:endParaRPr lang="nl-NL" dirty="0"/>
                    </a:p>
                  </a:txBody>
                  <a:tcPr/>
                </a:tc>
              </a:tr>
              <a:tr h="1883733">
                <a:tc>
                  <a:txBody>
                    <a:bodyPr/>
                    <a:lstStyle/>
                    <a:p>
                      <a:endParaRPr lang="nl-NL" dirty="0" smtClean="0"/>
                    </a:p>
                    <a:p>
                      <a:endParaRPr lang="nl-NL" dirty="0" smtClean="0"/>
                    </a:p>
                    <a:p>
                      <a:r>
                        <a:rPr lang="nl-NL" b="1" dirty="0" smtClean="0"/>
                        <a:t>Privacy</a:t>
                      </a:r>
                      <a:endParaRPr lang="nl-NL" b="1" dirty="0"/>
                    </a:p>
                  </a:txBody>
                  <a:tcPr/>
                </a:tc>
                <a:tc>
                  <a:txBody>
                    <a:bodyPr/>
                    <a:lstStyle/>
                    <a:p>
                      <a:endParaRPr lang="nl-NL" dirty="0" smtClean="0"/>
                    </a:p>
                    <a:p>
                      <a:endParaRPr lang="nl-NL" dirty="0" smtClean="0"/>
                    </a:p>
                    <a:p>
                      <a:r>
                        <a:rPr lang="nl-NL" dirty="0" smtClean="0"/>
                        <a:t>Gaat voornamelijk om de</a:t>
                      </a:r>
                      <a:r>
                        <a:rPr lang="nl-NL" baseline="0" dirty="0" smtClean="0"/>
                        <a:t> privésfeer</a:t>
                      </a:r>
                      <a:endParaRPr lang="nl-NL" dirty="0"/>
                    </a:p>
                  </a:txBody>
                  <a:tcPr/>
                </a:tc>
                <a:tc>
                  <a:txBody>
                    <a:bodyPr/>
                    <a:lstStyle/>
                    <a:p>
                      <a:endParaRPr lang="nl-NL" dirty="0" smtClean="0"/>
                    </a:p>
                    <a:p>
                      <a:endParaRPr lang="nl-NL" dirty="0" smtClean="0"/>
                    </a:p>
                    <a:p>
                      <a:r>
                        <a:rPr lang="nl-NL" dirty="0" smtClean="0"/>
                        <a:t>Betreft voornamelijk verticale</a:t>
                      </a:r>
                      <a:r>
                        <a:rPr lang="nl-NL" baseline="0" dirty="0" smtClean="0"/>
                        <a:t> relaties (staat-burger)</a:t>
                      </a:r>
                      <a:endParaRPr lang="nl-NL" dirty="0"/>
                    </a:p>
                  </a:txBody>
                  <a:tcPr/>
                </a:tc>
                <a:tc>
                  <a:txBody>
                    <a:bodyPr/>
                    <a:lstStyle/>
                    <a:p>
                      <a:endParaRPr lang="nl-NL" dirty="0" smtClean="0"/>
                    </a:p>
                    <a:p>
                      <a:endParaRPr lang="nl-NL" dirty="0" smtClean="0"/>
                    </a:p>
                    <a:p>
                      <a:r>
                        <a:rPr lang="nl-NL" dirty="0" smtClean="0"/>
                        <a:t>Opkomst van natiestaten</a:t>
                      </a:r>
                    </a:p>
                  </a:txBody>
                  <a:tcPr/>
                </a:tc>
                <a:tc>
                  <a:txBody>
                    <a:bodyPr/>
                    <a:lstStyle/>
                    <a:p>
                      <a:endParaRPr lang="nl-NL" dirty="0" smtClean="0"/>
                    </a:p>
                    <a:p>
                      <a:endParaRPr lang="nl-NL" dirty="0" smtClean="0"/>
                    </a:p>
                    <a:p>
                      <a:r>
                        <a:rPr lang="nl-NL" dirty="0" smtClean="0"/>
                        <a:t>Controle op</a:t>
                      </a:r>
                      <a:r>
                        <a:rPr lang="nl-NL" baseline="0" dirty="0" smtClean="0"/>
                        <a:t> macht &amp; zorgplichten</a:t>
                      </a:r>
                    </a:p>
                    <a:p>
                      <a:endParaRPr lang="nl-NL" dirty="0" smtClean="0"/>
                    </a:p>
                    <a:p>
                      <a:r>
                        <a:rPr lang="nl-NL" dirty="0" smtClean="0"/>
                        <a:t>Of…..</a:t>
                      </a:r>
                      <a:endParaRPr lang="nl-NL" dirty="0"/>
                    </a:p>
                  </a:txBody>
                  <a:tcPr/>
                </a:tc>
              </a:tr>
              <a:tr h="1883733">
                <a:tc>
                  <a:txBody>
                    <a:bodyPr/>
                    <a:lstStyle/>
                    <a:p>
                      <a:endParaRPr lang="nl-NL" dirty="0" smtClean="0"/>
                    </a:p>
                    <a:p>
                      <a:endParaRPr lang="nl-NL" dirty="0" smtClean="0"/>
                    </a:p>
                    <a:p>
                      <a:r>
                        <a:rPr lang="nl-NL" b="1" dirty="0" smtClean="0"/>
                        <a:t>Data </a:t>
                      </a:r>
                      <a:r>
                        <a:rPr lang="nl-NL" b="1" dirty="0" err="1" smtClean="0"/>
                        <a:t>Protection</a:t>
                      </a:r>
                      <a:endParaRPr lang="nl-NL" b="1" dirty="0"/>
                    </a:p>
                  </a:txBody>
                  <a:tcPr/>
                </a:tc>
                <a:tc>
                  <a:txBody>
                    <a:bodyPr/>
                    <a:lstStyle/>
                    <a:p>
                      <a:endParaRPr lang="nl-NL" dirty="0" smtClean="0"/>
                    </a:p>
                    <a:p>
                      <a:endParaRPr lang="nl-NL" dirty="0" smtClean="0"/>
                    </a:p>
                    <a:p>
                      <a:r>
                        <a:rPr lang="nl-NL" dirty="0" smtClean="0"/>
                        <a:t>Gaat zowel om de privé als de publieke sfeer</a:t>
                      </a:r>
                      <a:endParaRPr lang="nl-NL" dirty="0"/>
                    </a:p>
                  </a:txBody>
                  <a:tcPr/>
                </a:tc>
                <a:tc>
                  <a:txBody>
                    <a:bodyPr/>
                    <a:lstStyle/>
                    <a:p>
                      <a:endParaRPr lang="nl-NL" dirty="0" smtClean="0"/>
                    </a:p>
                    <a:p>
                      <a:endParaRPr lang="nl-NL" dirty="0" smtClean="0"/>
                    </a:p>
                    <a:p>
                      <a:r>
                        <a:rPr lang="nl-NL" dirty="0" smtClean="0"/>
                        <a:t>Betreft voornamelijk horizontale relaties </a:t>
                      </a:r>
                      <a:endParaRPr lang="nl-NL" dirty="0"/>
                    </a:p>
                  </a:txBody>
                  <a:tcPr/>
                </a:tc>
                <a:tc>
                  <a:txBody>
                    <a:bodyPr/>
                    <a:lstStyle/>
                    <a:p>
                      <a:endParaRPr lang="nl-NL" dirty="0" smtClean="0"/>
                    </a:p>
                    <a:p>
                      <a:endParaRPr lang="nl-NL" dirty="0" smtClean="0"/>
                    </a:p>
                    <a:p>
                      <a:r>
                        <a:rPr lang="nl-NL" dirty="0" smtClean="0"/>
                        <a:t>Technologische ontwikkelingen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smtClean="0"/>
                    </a:p>
                    <a:p>
                      <a:r>
                        <a:rPr lang="nl-NL" dirty="0" smtClean="0"/>
                        <a:t>Controle op</a:t>
                      </a:r>
                      <a:r>
                        <a:rPr lang="nl-NL" baseline="0" dirty="0" smtClean="0"/>
                        <a:t> macht &amp; zorgplichten</a:t>
                      </a:r>
                    </a:p>
                    <a:p>
                      <a:endParaRPr lang="nl-NL" dirty="0" smtClean="0"/>
                    </a:p>
                    <a:p>
                      <a:r>
                        <a:rPr lang="nl-NL" dirty="0" smtClean="0"/>
                        <a:t>Of…..</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a:p>
                  </a:txBody>
                  <a:tcPr/>
                </a:tc>
              </a:tr>
            </a:tbl>
          </a:graphicData>
        </a:graphic>
      </p:graphicFrame>
      <p:sp>
        <p:nvSpPr>
          <p:cNvPr id="3" name="Slide Number Placeholder 2"/>
          <p:cNvSpPr>
            <a:spLocks noGrp="1"/>
          </p:cNvSpPr>
          <p:nvPr>
            <p:ph type="sldNum" sz="quarter" idx="12"/>
          </p:nvPr>
        </p:nvSpPr>
        <p:spPr/>
        <p:txBody>
          <a:bodyPr/>
          <a:lstStyle/>
          <a:p>
            <a:fld id="{A3897141-28FF-4A18-A636-924BB27167EC}" type="slidenum">
              <a:rPr lang="nl-NL" smtClean="0"/>
              <a:t>10</a:t>
            </a:fld>
            <a:endParaRPr lang="nl-NL"/>
          </a:p>
        </p:txBody>
      </p:sp>
    </p:spTree>
    <p:extLst>
      <p:ext uri="{BB962C8B-B14F-4D97-AF65-F5344CB8AC3E}">
        <p14:creationId xmlns:p14="http://schemas.microsoft.com/office/powerpoint/2010/main" val="4388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Gegevensbescherming</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857551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Toepassing</a:t>
            </a:r>
            <a:endParaRPr lang="nl-NL" dirty="0"/>
          </a:p>
        </p:txBody>
      </p:sp>
      <p:sp>
        <p:nvSpPr>
          <p:cNvPr id="3" name="Tijdelijke aanduiding voor inhoud 2"/>
          <p:cNvSpPr>
            <a:spLocks noGrp="1"/>
          </p:cNvSpPr>
          <p:nvPr>
            <p:ph idx="1"/>
          </p:nvPr>
        </p:nvSpPr>
        <p:spPr/>
        <p:txBody>
          <a:bodyPr/>
          <a:lstStyle/>
          <a:p>
            <a:r>
              <a:rPr lang="nl-NL" dirty="0" smtClean="0"/>
              <a:t>(1) Persoonsgegevens</a:t>
            </a:r>
          </a:p>
          <a:p>
            <a:r>
              <a:rPr lang="nl-NL" dirty="0" smtClean="0"/>
              <a:t>(2) Verwerkt</a:t>
            </a:r>
          </a:p>
          <a:p>
            <a:r>
              <a:rPr lang="nl-NL" dirty="0" smtClean="0"/>
              <a:t>(3) Verantwoordelijke</a:t>
            </a:r>
          </a:p>
          <a:p>
            <a:r>
              <a:rPr lang="nl-NL" dirty="0" smtClean="0"/>
              <a:t>(4) Territorialiteit</a:t>
            </a:r>
            <a:endParaRPr lang="nl-NL" dirty="0"/>
          </a:p>
        </p:txBody>
      </p:sp>
    </p:spTree>
    <p:extLst>
      <p:ext uri="{BB962C8B-B14F-4D97-AF65-F5344CB8AC3E}">
        <p14:creationId xmlns:p14="http://schemas.microsoft.com/office/powerpoint/2010/main" val="4229938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Persoonsgegeven</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a:t>Artikel 2 </a:t>
            </a:r>
            <a:r>
              <a:rPr lang="nl-NL" dirty="0" smtClean="0"/>
              <a:t> Definities</a:t>
            </a:r>
            <a:endParaRPr lang="nl-NL" dirty="0"/>
          </a:p>
          <a:p>
            <a:pPr marL="0" indent="0">
              <a:buNone/>
            </a:pPr>
            <a:r>
              <a:rPr lang="nl-NL" dirty="0"/>
              <a:t>In de zin van deze richtlijn wordt verstaan onder:</a:t>
            </a:r>
          </a:p>
          <a:p>
            <a:pPr marL="0" indent="0">
              <a:buNone/>
            </a:pPr>
            <a:r>
              <a:rPr lang="nl-NL" dirty="0"/>
              <a:t>a) "persoonsgegevens",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p>
          <a:p>
            <a:endParaRPr lang="nl-NL" dirty="0"/>
          </a:p>
        </p:txBody>
      </p:sp>
    </p:spTree>
    <p:extLst>
      <p:ext uri="{BB962C8B-B14F-4D97-AF65-F5344CB8AC3E}">
        <p14:creationId xmlns:p14="http://schemas.microsoft.com/office/powerpoint/2010/main" val="785389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Verwerken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Artikel 2 </a:t>
            </a:r>
            <a:r>
              <a:rPr lang="nl-NL" dirty="0" smtClean="0"/>
              <a:t> Definities</a:t>
            </a:r>
            <a:endParaRPr lang="nl-NL" dirty="0"/>
          </a:p>
          <a:p>
            <a:pPr marL="0" indent="0">
              <a:buNone/>
            </a:pPr>
            <a:endParaRPr lang="nl-NL" dirty="0" smtClean="0"/>
          </a:p>
          <a:p>
            <a:pPr marL="0" indent="0">
              <a:buNone/>
            </a:pPr>
            <a:r>
              <a:rPr lang="nl-NL" dirty="0" smtClean="0"/>
              <a:t>In </a:t>
            </a:r>
            <a:r>
              <a:rPr lang="nl-NL" dirty="0"/>
              <a:t>de zin van deze richtlijn wordt verstaan onder:</a:t>
            </a:r>
          </a:p>
          <a:p>
            <a:pPr marL="0" indent="0">
              <a:buNone/>
            </a:pPr>
            <a:endParaRPr lang="nl-NL" dirty="0" smtClean="0"/>
          </a:p>
          <a:p>
            <a:pPr marL="0" indent="0">
              <a:buNone/>
            </a:pPr>
            <a:r>
              <a:rPr lang="nl-NL" dirty="0" smtClean="0"/>
              <a:t>b</a:t>
            </a:r>
            <a:r>
              <a:rPr lang="nl-NL" dirty="0"/>
              <a:t>) "verwerking van persoonsgegevens", hierna "verwerking" te noemen, elke bewerking of elk geheel van bewerkingen met betrekking tot persoonsgegevens, al dan niet uitgevoerd met behulp van geautomatiseerde </a:t>
            </a:r>
            <a:r>
              <a:rPr lang="nl-NL" dirty="0" err="1"/>
              <a:t>procédés</a:t>
            </a:r>
            <a:r>
              <a:rPr lang="nl-NL" dirty="0"/>
              <a:t>, zoals het verzamelen, vastleggen, ordenen, bewaren, bijwerken, wijzigen, opvragen, raadplegen, gebruiken, verstrekken door middel van doorzending, verspreiden of op enigerlei andere wijze ter beschikking stellen, samenbrengen, met elkaar in verband brengen, alsmede het afschermen, uitwissen of vernietigen van gegevens;</a:t>
            </a:r>
          </a:p>
          <a:p>
            <a:endParaRPr lang="nl-NL" dirty="0"/>
          </a:p>
        </p:txBody>
      </p:sp>
    </p:spTree>
    <p:extLst>
      <p:ext uri="{BB962C8B-B14F-4D97-AF65-F5344CB8AC3E}">
        <p14:creationId xmlns:p14="http://schemas.microsoft.com/office/powerpoint/2010/main" val="1991932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Verantwoordelijke</a:t>
            </a:r>
            <a:endParaRPr lang="nl-NL" dirty="0"/>
          </a:p>
        </p:txBody>
      </p:sp>
      <p:sp>
        <p:nvSpPr>
          <p:cNvPr id="3" name="Tijdelijke aanduiding voor inhoud 2"/>
          <p:cNvSpPr>
            <a:spLocks noGrp="1"/>
          </p:cNvSpPr>
          <p:nvPr>
            <p:ph idx="1"/>
          </p:nvPr>
        </p:nvSpPr>
        <p:spPr>
          <a:xfrm>
            <a:off x="457200" y="1412776"/>
            <a:ext cx="8229600" cy="5256584"/>
          </a:xfrm>
        </p:spPr>
        <p:txBody>
          <a:bodyPr>
            <a:normAutofit fontScale="47500" lnSpcReduction="20000"/>
          </a:bodyPr>
          <a:lstStyle/>
          <a:p>
            <a:pPr marL="0" indent="0">
              <a:buNone/>
            </a:pPr>
            <a:r>
              <a:rPr lang="nl-NL" dirty="0" smtClean="0"/>
              <a:t>Artikel 2  Definities</a:t>
            </a:r>
          </a:p>
          <a:p>
            <a:pPr marL="0" indent="0">
              <a:buNone/>
            </a:pPr>
            <a:endParaRPr lang="nl-NL" dirty="0" smtClean="0"/>
          </a:p>
          <a:p>
            <a:pPr marL="0" indent="0">
              <a:buNone/>
            </a:pPr>
            <a:r>
              <a:rPr lang="nl-NL" dirty="0" smtClean="0"/>
              <a:t>In de zin van deze richtlijn wordt verstaan onder:</a:t>
            </a:r>
          </a:p>
          <a:p>
            <a:pPr marL="0" indent="0">
              <a:buNone/>
            </a:pPr>
            <a:endParaRPr lang="nl-NL" dirty="0" smtClean="0"/>
          </a:p>
          <a:p>
            <a:pPr marL="0" indent="0">
              <a:buNone/>
            </a:pPr>
            <a:r>
              <a:rPr lang="nl-NL" dirty="0" smtClean="0"/>
              <a:t>d</a:t>
            </a:r>
            <a:r>
              <a:rPr lang="nl-NL" dirty="0"/>
              <a:t>) "voor de verwerking verantwoordelijke", de natuurlijke of rechtspersoon, de overheidsinstantie, de dienst of enig ander lichaam die, respectievelijk dat, alleen of te </a:t>
            </a:r>
            <a:r>
              <a:rPr lang="nl-NL" dirty="0" err="1"/>
              <a:t>zamen</a:t>
            </a:r>
            <a:r>
              <a:rPr lang="nl-NL" dirty="0"/>
              <a:t> met anderen, het doel van en de middelen voor de verwerking van persoonsgegevens vaststelt; wanneer het doel van en de middelen voor de verwerking worden vastgesteld bij nationale of communautaire wettelijke of bestuursrechtelijke bepalingen, kan in het nationale of communautaire recht worden bepaald wie de voor de verwerking verantwoordelijke is of volgens welke criteria deze wordt aangewezen;</a:t>
            </a:r>
          </a:p>
          <a:p>
            <a:pPr marL="0" indent="0">
              <a:buNone/>
            </a:pPr>
            <a:endParaRPr lang="nl-NL" dirty="0" smtClean="0"/>
          </a:p>
          <a:p>
            <a:pPr marL="0" indent="0">
              <a:buNone/>
            </a:pPr>
            <a:r>
              <a:rPr lang="nl-NL" dirty="0" smtClean="0"/>
              <a:t>e</a:t>
            </a:r>
            <a:r>
              <a:rPr lang="nl-NL" dirty="0"/>
              <a:t>) "verwerker", de natuurlijke of rechtspersoon, de overheidsinstantie, de dienst of enig ander lichaam die, respectievelijk dat ten behoeve van de voor de verwerking verantwoordelijke persoonsgegevens verwerkt;</a:t>
            </a:r>
          </a:p>
          <a:p>
            <a:pPr marL="0" indent="0">
              <a:buNone/>
            </a:pPr>
            <a:endParaRPr lang="nl-NL" dirty="0" smtClean="0"/>
          </a:p>
          <a:p>
            <a:pPr marL="0" indent="0">
              <a:buNone/>
            </a:pPr>
            <a:r>
              <a:rPr lang="nl-NL" dirty="0" smtClean="0"/>
              <a:t>f</a:t>
            </a:r>
            <a:r>
              <a:rPr lang="nl-NL" dirty="0"/>
              <a:t>) "derde", de natuurlijke of rechtspersoon, de overheidsinstantie, de dienst of enig ander lichaam, niet zijnde de betrokkene, noch de voor de verwerking verantwoordelijke, noch de verwerker, noch de personen die onder rechtstreeks gezag van de voor de verwerking verantwoordelijke of de verwerker gemachtigd zijn om de gegevens te verwerken;</a:t>
            </a:r>
          </a:p>
          <a:p>
            <a:pPr marL="0" indent="0">
              <a:buNone/>
            </a:pPr>
            <a:endParaRPr lang="nl-NL" dirty="0" smtClean="0"/>
          </a:p>
          <a:p>
            <a:pPr marL="0" indent="0">
              <a:buNone/>
            </a:pPr>
            <a:r>
              <a:rPr lang="nl-NL" dirty="0" smtClean="0"/>
              <a:t>g</a:t>
            </a:r>
            <a:r>
              <a:rPr lang="nl-NL" dirty="0"/>
              <a:t>) "ontvanger", de natuurlijke of rechtspersoon, de overheidsinstantie, de dienst of enig ander lichaam aan wie, respectievelijk waaraan de gegevens worden meegedeeld, ongeacht of het al dan niet een derde betreft; instanties waaraan gegevens kunnen worden meegedeeld in het kader van een bijzondere onderzoeksopdracht worden evenwel niet beschouwd als ontvangers;</a:t>
            </a:r>
          </a:p>
          <a:p>
            <a:endParaRPr lang="nl-NL" dirty="0"/>
          </a:p>
        </p:txBody>
      </p:sp>
    </p:spTree>
    <p:extLst>
      <p:ext uri="{BB962C8B-B14F-4D97-AF65-F5344CB8AC3E}">
        <p14:creationId xmlns:p14="http://schemas.microsoft.com/office/powerpoint/2010/main" val="1806850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Territorialiteit</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47500" lnSpcReduction="20000"/>
          </a:bodyPr>
          <a:lstStyle/>
          <a:p>
            <a:pPr marL="0" indent="0">
              <a:buNone/>
            </a:pPr>
            <a:r>
              <a:rPr lang="nl-NL" dirty="0"/>
              <a:t>Artikel 4 </a:t>
            </a:r>
            <a:r>
              <a:rPr lang="nl-NL" dirty="0" smtClean="0"/>
              <a:t> Toepasselijk </a:t>
            </a:r>
            <a:r>
              <a:rPr lang="nl-NL" dirty="0"/>
              <a:t>nationaal </a:t>
            </a:r>
            <a:r>
              <a:rPr lang="nl-NL" dirty="0" smtClean="0"/>
              <a:t>recht</a:t>
            </a:r>
          </a:p>
          <a:p>
            <a:pPr marL="0" indent="0">
              <a:buNone/>
            </a:pPr>
            <a:endParaRPr lang="nl-NL" dirty="0"/>
          </a:p>
          <a:p>
            <a:pPr marL="0" indent="0">
              <a:buNone/>
            </a:pPr>
            <a:r>
              <a:rPr lang="nl-NL" dirty="0" smtClean="0"/>
              <a:t>1. Elke </a:t>
            </a:r>
            <a:r>
              <a:rPr lang="nl-NL" dirty="0" err="1"/>
              <a:t>Lid-Staat</a:t>
            </a:r>
            <a:r>
              <a:rPr lang="nl-NL" dirty="0"/>
              <a:t> past zijn nationale, ter uitvoering van deze richtlijn vastgestelde bepalingen toe op de verwerking van persoonsgegevens indien</a:t>
            </a:r>
            <a:r>
              <a:rPr lang="nl-NL" dirty="0" smtClean="0"/>
              <a:t>:</a:t>
            </a:r>
          </a:p>
          <a:p>
            <a:pPr marL="0" indent="0">
              <a:buNone/>
            </a:pPr>
            <a:endParaRPr lang="nl-NL" dirty="0"/>
          </a:p>
          <a:p>
            <a:pPr marL="0" indent="0">
              <a:buNone/>
            </a:pPr>
            <a:r>
              <a:rPr lang="nl-NL" dirty="0" smtClean="0"/>
              <a:t>a) die </a:t>
            </a:r>
            <a:r>
              <a:rPr lang="nl-NL" dirty="0"/>
              <a:t>wordt verricht in het kader van de activiteiten van een vestiging op het grondgebied van de </a:t>
            </a:r>
            <a:r>
              <a:rPr lang="nl-NL" dirty="0" err="1"/>
              <a:t>Lid-Staat</a:t>
            </a:r>
            <a:r>
              <a:rPr lang="nl-NL" dirty="0"/>
              <a:t> van de voor de verwerking verantwoordelijke; wanneer dezelfde verantwoordelijke een vestiging heeft op het grondgebied van verscheidene </a:t>
            </a:r>
            <a:r>
              <a:rPr lang="nl-NL" dirty="0" err="1"/>
              <a:t>Lid-Staten</a:t>
            </a:r>
            <a:r>
              <a:rPr lang="nl-NL" dirty="0"/>
              <a:t>, dient hij de nodige maatregelen te treffen om ervoor te zorgen dat elk van die vestigingen voldoet aan de verplichtingen die worden opgelegd door de toepasselijke nationale wetgeving</a:t>
            </a:r>
            <a:r>
              <a:rPr lang="nl-NL" dirty="0" smtClean="0"/>
              <a:t>;</a:t>
            </a:r>
            <a:br>
              <a:rPr lang="nl-NL" dirty="0" smtClean="0"/>
            </a:br>
            <a:endParaRPr lang="nl-NL" dirty="0"/>
          </a:p>
          <a:p>
            <a:pPr marL="0" indent="0">
              <a:buNone/>
            </a:pPr>
            <a:r>
              <a:rPr lang="nl-NL" dirty="0"/>
              <a:t>b) de voor de verwerking verantwoordelijke niet gevestigd is op het grondgebied van de </a:t>
            </a:r>
            <a:r>
              <a:rPr lang="nl-NL" dirty="0" err="1" smtClean="0"/>
              <a:t>Lid-Staat</a:t>
            </a:r>
            <a:r>
              <a:rPr lang="nl-NL" dirty="0" smtClean="0"/>
              <a:t>, maar </a:t>
            </a:r>
            <a:r>
              <a:rPr lang="nl-NL" dirty="0"/>
              <a:t>in een plaats waar de nationale wet uit hoofde van het internationale publiekrecht van toepassing is</a:t>
            </a:r>
            <a:r>
              <a:rPr lang="nl-NL" dirty="0" smtClean="0"/>
              <a:t>;</a:t>
            </a:r>
            <a:br>
              <a:rPr lang="nl-NL" dirty="0" smtClean="0"/>
            </a:br>
            <a:endParaRPr lang="nl-NL" dirty="0"/>
          </a:p>
          <a:p>
            <a:pPr marL="0" indent="0">
              <a:buNone/>
            </a:pPr>
            <a:r>
              <a:rPr lang="nl-NL" dirty="0"/>
              <a:t>c) de voor de verwerking verantwoordelijke persoon niet gevestigd is op het grondgebied van de Gemeenschap en voor de verwerking van persoonsgegevens gebruik maakt van al dan niet geautomatiseerde middelen die zich op het grondgebied van genoemde </a:t>
            </a:r>
            <a:r>
              <a:rPr lang="nl-NL" dirty="0" err="1"/>
              <a:t>Lid-Staat</a:t>
            </a:r>
            <a:r>
              <a:rPr lang="nl-NL" dirty="0"/>
              <a:t> bevinden, behalve indien deze middelen op het grondgebied van de Europese Gemeenschap slechts voor doorvoer worden gebruikt</a:t>
            </a:r>
            <a:r>
              <a:rPr lang="nl-NL" dirty="0" smtClean="0"/>
              <a:t>.</a:t>
            </a:r>
            <a:br>
              <a:rPr lang="nl-NL" dirty="0" smtClean="0"/>
            </a:br>
            <a:endParaRPr lang="nl-NL" dirty="0"/>
          </a:p>
          <a:p>
            <a:pPr marL="0" indent="0">
              <a:buNone/>
            </a:pPr>
            <a:r>
              <a:rPr lang="nl-NL" dirty="0"/>
              <a:t>2. In de in lid 1, onder c), bedoelde omstandigheden moet de voor de verwerking verantwoordelijke een op het grondgebied van de betrokken </a:t>
            </a:r>
            <a:r>
              <a:rPr lang="nl-NL" dirty="0" err="1"/>
              <a:t>Lid-Staat</a:t>
            </a:r>
            <a:r>
              <a:rPr lang="nl-NL" dirty="0"/>
              <a:t> gevestigde vertegenwoordiger aanwijzen, onverminderd rechtsvorderingen die tegen de voor de verwerking verantwoordelijke zelf kunnen worden ingesteld.</a:t>
            </a:r>
          </a:p>
          <a:p>
            <a:endParaRPr lang="nl-NL" dirty="0"/>
          </a:p>
        </p:txBody>
      </p:sp>
    </p:spTree>
    <p:extLst>
      <p:ext uri="{BB962C8B-B14F-4D97-AF65-F5344CB8AC3E}">
        <p14:creationId xmlns:p14="http://schemas.microsoft.com/office/powerpoint/2010/main" val="3572296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Territorialiteit</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40000" lnSpcReduction="20000"/>
          </a:bodyPr>
          <a:lstStyle/>
          <a:p>
            <a:pPr marL="0" indent="0">
              <a:buNone/>
            </a:pPr>
            <a:r>
              <a:rPr lang="nl-NL" dirty="0"/>
              <a:t>HOOFDSTUK IV DOORGIFTE VAN PERSOONSGEGEVENS NAAR DERDE LANDEN </a:t>
            </a:r>
            <a:r>
              <a:rPr lang="nl-NL" dirty="0" smtClean="0"/>
              <a:t> </a:t>
            </a:r>
          </a:p>
          <a:p>
            <a:pPr marL="0" indent="0">
              <a:buNone/>
            </a:pPr>
            <a:endParaRPr lang="nl-NL" dirty="0"/>
          </a:p>
          <a:p>
            <a:pPr marL="0" indent="0">
              <a:buNone/>
            </a:pPr>
            <a:r>
              <a:rPr lang="nl-NL" dirty="0" smtClean="0"/>
              <a:t>Artikel </a:t>
            </a:r>
            <a:r>
              <a:rPr lang="nl-NL" dirty="0"/>
              <a:t>25 </a:t>
            </a:r>
            <a:r>
              <a:rPr lang="nl-NL" dirty="0" smtClean="0"/>
              <a:t>Beginselen</a:t>
            </a:r>
          </a:p>
          <a:p>
            <a:pPr marL="0" indent="0">
              <a:buNone/>
            </a:pPr>
            <a:endParaRPr lang="nl-NL" dirty="0"/>
          </a:p>
          <a:p>
            <a:pPr marL="0" indent="0">
              <a:buNone/>
            </a:pPr>
            <a:r>
              <a:rPr lang="nl-NL" dirty="0"/>
              <a:t>1. De </a:t>
            </a:r>
            <a:r>
              <a:rPr lang="nl-NL" dirty="0" err="1"/>
              <a:t>Lid-Staten</a:t>
            </a:r>
            <a:r>
              <a:rPr lang="nl-NL" dirty="0"/>
              <a:t> bepalen dat persoonsgegevens die aan een verwerking worden onderworpen of die bestemd zijn om na doorgifte te worden verwerkt, slechts naar een derde land mogen worden doorgegeven indien, onverminderd de naleving van de nationale bepalingen die zijn vastgesteld ter uitvoering van de andere bepalingen van deze richtlijn, dat land een passend beschermingsniveau waarborgt.</a:t>
            </a:r>
          </a:p>
          <a:p>
            <a:pPr marL="0" indent="0">
              <a:buNone/>
            </a:pPr>
            <a:r>
              <a:rPr lang="nl-NL" dirty="0"/>
              <a:t>2. Het passend karakter van het door een derde land geboden beschermingsniveau wordt beoordeeld met inachtneming van alle omstandigheden die op de doorgifte van gegevens of op een categorie gegevensdoorgiften van invloed zijn; in het bijzonder wordt rekening gehouden met de aard van de gegevens, met het doeleinde en met de duur van de voorgenomen verwerking of verwerkingen, het land van herkomst en het land van eindbestemming, de algemene en </a:t>
            </a:r>
            <a:r>
              <a:rPr lang="nl-NL" dirty="0" err="1"/>
              <a:t>sectoriële</a:t>
            </a:r>
            <a:r>
              <a:rPr lang="nl-NL" dirty="0"/>
              <a:t> rechtsregels die in het betrokken derde land gelden, alsmede de beroepscodes en de veiligheidsmaatregelen die in die landen worden nageleefd.</a:t>
            </a:r>
          </a:p>
          <a:p>
            <a:pPr marL="0" indent="0">
              <a:buNone/>
            </a:pPr>
            <a:r>
              <a:rPr lang="nl-NL" dirty="0"/>
              <a:t>3. De </a:t>
            </a:r>
            <a:r>
              <a:rPr lang="nl-NL" dirty="0" err="1"/>
              <a:t>Lid-Staten</a:t>
            </a:r>
            <a:r>
              <a:rPr lang="nl-NL" dirty="0"/>
              <a:t> en de Commissie brengen elkaar op de hoogte van de gevallen waarin, naar hun oordeel, een derde land geen waarborgen voor een passend beschermingsniveau in de zin van lid 2 biedt.</a:t>
            </a:r>
          </a:p>
          <a:p>
            <a:pPr marL="0" indent="0">
              <a:buNone/>
            </a:pPr>
            <a:r>
              <a:rPr lang="nl-NL" dirty="0"/>
              <a:t>4. Wanneer de Commissie volgens de procedure van artikel 31, lid 2, constateert dat een derde land geen waarborgen voor een passend beschermingsniveau in de zin van lid 2 biedt, nemen de </a:t>
            </a:r>
            <a:r>
              <a:rPr lang="nl-NL" dirty="0" err="1"/>
              <a:t>Lid-Staten</a:t>
            </a:r>
            <a:r>
              <a:rPr lang="nl-NL" dirty="0"/>
              <a:t> de nodige maatregelen om doorgifte van gegevens van dezelfde aard naar het betrokken land te voorkomen.</a:t>
            </a:r>
          </a:p>
          <a:p>
            <a:pPr marL="0" indent="0">
              <a:buNone/>
            </a:pPr>
            <a:r>
              <a:rPr lang="nl-NL" dirty="0"/>
              <a:t>5. De Commissie opent op het gepaste ogenblik onderhandelingen ter </a:t>
            </a:r>
            <a:r>
              <a:rPr lang="nl-NL" dirty="0" err="1"/>
              <a:t>verhelping</a:t>
            </a:r>
            <a:r>
              <a:rPr lang="nl-NL" dirty="0"/>
              <a:t> van de situatie die voortvloeit uit de in lid 4 bedoelde constatering.</a:t>
            </a:r>
          </a:p>
          <a:p>
            <a:pPr marL="0" indent="0">
              <a:buNone/>
            </a:pPr>
            <a:r>
              <a:rPr lang="nl-NL" dirty="0"/>
              <a:t>6. De Commissie kan volgens de procedure van artikel 31, lid 2, constateren dat een derde land, op grond van zijn nationale wetgeving of zijn internationale verbintenissen, die het met name na de in lid 5 bedoelde onderhandelingen is aangegaan, waarborgen voor een passend beschermingsniveau in de zin van lid 2 biedt met het oog op de bescherming van de persoonlijke levenssfeer en de fundamentele vrijheden en rechten van personen.</a:t>
            </a:r>
          </a:p>
          <a:p>
            <a:pPr marL="0" indent="0">
              <a:buNone/>
            </a:pPr>
            <a:r>
              <a:rPr lang="nl-NL" dirty="0"/>
              <a:t>De </a:t>
            </a:r>
            <a:r>
              <a:rPr lang="nl-NL" dirty="0" err="1"/>
              <a:t>Lid-Staten</a:t>
            </a:r>
            <a:r>
              <a:rPr lang="nl-NL" dirty="0"/>
              <a:t> nemen de nodige maatregelen om zich naar het besluit van de Commissie te voegen.</a:t>
            </a:r>
          </a:p>
          <a:p>
            <a:endParaRPr lang="nl-NL" dirty="0"/>
          </a:p>
        </p:txBody>
      </p:sp>
    </p:spTree>
    <p:extLst>
      <p:ext uri="{BB962C8B-B14F-4D97-AF65-F5344CB8AC3E}">
        <p14:creationId xmlns:p14="http://schemas.microsoft.com/office/powerpoint/2010/main" val="3887047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Plichten van de Verantwoordelijke</a:t>
            </a:r>
            <a:endParaRPr lang="nl-NL" dirty="0"/>
          </a:p>
        </p:txBody>
      </p:sp>
      <p:sp>
        <p:nvSpPr>
          <p:cNvPr id="3" name="Tijdelijke aanduiding voor inhoud 2"/>
          <p:cNvSpPr>
            <a:spLocks noGrp="1"/>
          </p:cNvSpPr>
          <p:nvPr>
            <p:ph idx="1"/>
          </p:nvPr>
        </p:nvSpPr>
        <p:spPr/>
        <p:txBody>
          <a:bodyPr/>
          <a:lstStyle/>
          <a:p>
            <a:r>
              <a:rPr lang="nl-NL" dirty="0" smtClean="0"/>
              <a:t>Legitiem doel</a:t>
            </a:r>
          </a:p>
          <a:p>
            <a:r>
              <a:rPr lang="nl-NL" dirty="0" smtClean="0"/>
              <a:t>Doelbinding</a:t>
            </a:r>
          </a:p>
          <a:p>
            <a:r>
              <a:rPr lang="nl-NL" dirty="0" smtClean="0"/>
              <a:t>Dataminimalisatie</a:t>
            </a:r>
          </a:p>
          <a:p>
            <a:r>
              <a:rPr lang="nl-NL" dirty="0" smtClean="0"/>
              <a:t>Data kwaliteit</a:t>
            </a:r>
          </a:p>
          <a:p>
            <a:r>
              <a:rPr lang="nl-NL" dirty="0" smtClean="0"/>
              <a:t>Transparantie</a:t>
            </a:r>
          </a:p>
          <a:p>
            <a:r>
              <a:rPr lang="nl-NL" dirty="0" smtClean="0"/>
              <a:t>Veiligheid en vertrouwelijkheid</a:t>
            </a:r>
            <a:endParaRPr lang="nl-NL" dirty="0"/>
          </a:p>
        </p:txBody>
      </p:sp>
    </p:spTree>
    <p:extLst>
      <p:ext uri="{BB962C8B-B14F-4D97-AF65-F5344CB8AC3E}">
        <p14:creationId xmlns:p14="http://schemas.microsoft.com/office/powerpoint/2010/main" val="4195921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Legitiem </a:t>
            </a:r>
            <a:r>
              <a:rPr lang="nl-NL" dirty="0" smtClean="0"/>
              <a:t>doel</a:t>
            </a:r>
            <a:endParaRPr lang="en-US" dirty="0"/>
          </a:p>
        </p:txBody>
      </p:sp>
      <p:sp>
        <p:nvSpPr>
          <p:cNvPr id="3" name="Content Placeholder 2"/>
          <p:cNvSpPr>
            <a:spLocks noGrp="1"/>
          </p:cNvSpPr>
          <p:nvPr>
            <p:ph idx="1"/>
          </p:nvPr>
        </p:nvSpPr>
        <p:spPr/>
        <p:txBody>
          <a:bodyPr>
            <a:normAutofit fontScale="92500"/>
          </a:bodyPr>
          <a:lstStyle/>
          <a:p>
            <a:pPr marL="0" indent="0">
              <a:buNone/>
            </a:pPr>
            <a:r>
              <a:rPr lang="nl-NL" dirty="0"/>
              <a:t>Artikel 6 </a:t>
            </a:r>
            <a:endParaRPr lang="nl-NL" dirty="0" smtClean="0"/>
          </a:p>
          <a:p>
            <a:pPr marL="0" indent="0">
              <a:buNone/>
            </a:pPr>
            <a:endParaRPr lang="nl-NL" dirty="0"/>
          </a:p>
          <a:p>
            <a:pPr marL="514350" indent="-514350">
              <a:buAutoNum type="arabicPeriod"/>
            </a:pPr>
            <a:r>
              <a:rPr lang="nl-NL" dirty="0" smtClean="0"/>
              <a:t>De </a:t>
            </a:r>
            <a:r>
              <a:rPr lang="nl-NL" dirty="0" err="1"/>
              <a:t>Lid-Staten</a:t>
            </a:r>
            <a:r>
              <a:rPr lang="nl-NL" dirty="0"/>
              <a:t> bepalen dat de persoonsgegevens</a:t>
            </a:r>
            <a:r>
              <a:rPr lang="nl-NL" dirty="0" smtClean="0"/>
              <a:t>:</a:t>
            </a:r>
          </a:p>
          <a:p>
            <a:pPr marL="0" indent="0">
              <a:buNone/>
            </a:pPr>
            <a:endParaRPr lang="nl-NL" dirty="0"/>
          </a:p>
          <a:p>
            <a:pPr marL="0" indent="0">
              <a:buNone/>
            </a:pPr>
            <a:r>
              <a:rPr lang="nl-NL" dirty="0"/>
              <a:t>a) eerlijk en rechtmatig moeten worden verwerkt;</a:t>
            </a:r>
          </a:p>
          <a:p>
            <a:pPr marL="0" indent="0">
              <a:buNone/>
            </a:pPr>
            <a:r>
              <a:rPr lang="nl-NL" dirty="0"/>
              <a:t>b) voor welbepaalde, uitdrukkelijk omschreven en gerechtvaardigde doeleinden moeten worden verkregen </a:t>
            </a:r>
          </a:p>
        </p:txBody>
      </p:sp>
    </p:spTree>
    <p:extLst>
      <p:ext uri="{BB962C8B-B14F-4D97-AF65-F5344CB8AC3E}">
        <p14:creationId xmlns:p14="http://schemas.microsoft.com/office/powerpoint/2010/main" val="1333486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Overzicht</a:t>
            </a:r>
            <a:endParaRPr lang="nl-NL" dirty="0"/>
          </a:p>
        </p:txBody>
      </p:sp>
      <p:sp>
        <p:nvSpPr>
          <p:cNvPr id="3" name="Tijdelijke aanduiding voor inhoud 2"/>
          <p:cNvSpPr>
            <a:spLocks noGrp="1"/>
          </p:cNvSpPr>
          <p:nvPr>
            <p:ph idx="1"/>
          </p:nvPr>
        </p:nvSpPr>
        <p:spPr/>
        <p:txBody>
          <a:bodyPr/>
          <a:lstStyle/>
          <a:p>
            <a:r>
              <a:rPr lang="nl-NL" dirty="0" smtClean="0"/>
              <a:t>(1) Privacy en gegevensbescherming</a:t>
            </a:r>
          </a:p>
          <a:p>
            <a:r>
              <a:rPr lang="nl-NL" dirty="0" smtClean="0"/>
              <a:t>(2) Gegevensbescherming</a:t>
            </a:r>
          </a:p>
          <a:p>
            <a:r>
              <a:rPr lang="nl-NL" dirty="0" smtClean="0"/>
              <a:t>(3) Privacy</a:t>
            </a:r>
          </a:p>
          <a:p>
            <a:endParaRPr lang="nl-NL" dirty="0"/>
          </a:p>
        </p:txBody>
      </p:sp>
    </p:spTree>
    <p:extLst>
      <p:ext uri="{BB962C8B-B14F-4D97-AF65-F5344CB8AC3E}">
        <p14:creationId xmlns:p14="http://schemas.microsoft.com/office/powerpoint/2010/main" val="3841747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Legitiem doel</a:t>
            </a:r>
            <a:endParaRPr lang="en-US" dirty="0"/>
          </a:p>
        </p:txBody>
      </p:sp>
      <p:sp>
        <p:nvSpPr>
          <p:cNvPr id="3" name="Content Placeholder 2"/>
          <p:cNvSpPr>
            <a:spLocks noGrp="1"/>
          </p:cNvSpPr>
          <p:nvPr>
            <p:ph idx="1"/>
          </p:nvPr>
        </p:nvSpPr>
        <p:spPr>
          <a:xfrm>
            <a:off x="457200" y="1600200"/>
            <a:ext cx="8229600" cy="4709120"/>
          </a:xfrm>
        </p:spPr>
        <p:txBody>
          <a:bodyPr>
            <a:normAutofit fontScale="47500" lnSpcReduction="20000"/>
          </a:bodyPr>
          <a:lstStyle/>
          <a:p>
            <a:pPr marL="0" indent="0">
              <a:buNone/>
            </a:pPr>
            <a:r>
              <a:rPr lang="nl-NL" dirty="0"/>
              <a:t>Artikel 7 </a:t>
            </a:r>
            <a:r>
              <a:rPr lang="nl-NL" dirty="0" smtClean="0"/>
              <a:t>De </a:t>
            </a:r>
            <a:r>
              <a:rPr lang="nl-NL" dirty="0" err="1"/>
              <a:t>Lid-Staten</a:t>
            </a:r>
            <a:r>
              <a:rPr lang="nl-NL" dirty="0"/>
              <a:t> bepalen dat de verwerking van persoonsgegevens slechts mag geschieden indien</a:t>
            </a:r>
            <a:r>
              <a:rPr lang="nl-NL" dirty="0" smtClean="0"/>
              <a:t>:</a:t>
            </a:r>
          </a:p>
          <a:p>
            <a:pPr marL="0" indent="0">
              <a:buNone/>
            </a:pPr>
            <a:endParaRPr lang="nl-NL" dirty="0"/>
          </a:p>
          <a:p>
            <a:pPr marL="514350" indent="-514350">
              <a:buAutoNum type="alphaLcParenR"/>
            </a:pPr>
            <a:r>
              <a:rPr lang="nl-NL" dirty="0" smtClean="0"/>
              <a:t>de </a:t>
            </a:r>
            <a:r>
              <a:rPr lang="nl-NL" dirty="0"/>
              <a:t>betrokkene daarvoor zijn ondubbelzinnige toestemming heeft verleend, </a:t>
            </a:r>
            <a:r>
              <a:rPr lang="nl-NL" dirty="0" smtClean="0"/>
              <a:t>of</a:t>
            </a:r>
          </a:p>
          <a:p>
            <a:pPr marL="0" indent="0">
              <a:buNone/>
            </a:pPr>
            <a:endParaRPr lang="nl-NL" dirty="0"/>
          </a:p>
          <a:p>
            <a:pPr marL="0" indent="0">
              <a:buNone/>
            </a:pPr>
            <a:r>
              <a:rPr lang="nl-NL" dirty="0"/>
              <a:t>b) de verwerking noodzakelijk is voor de uitvoering van een overeenkomst waarbij de betrokkene partij is of voor het nemen van precontractuele maatregelen naar aanleiding van een verzoek van de betrokkene, </a:t>
            </a:r>
            <a:r>
              <a:rPr lang="nl-NL" dirty="0" smtClean="0"/>
              <a:t>of</a:t>
            </a:r>
          </a:p>
          <a:p>
            <a:pPr marL="0" indent="0">
              <a:buNone/>
            </a:pPr>
            <a:endParaRPr lang="nl-NL" dirty="0"/>
          </a:p>
          <a:p>
            <a:pPr marL="0" indent="0">
              <a:buNone/>
            </a:pPr>
            <a:r>
              <a:rPr lang="nl-NL" dirty="0"/>
              <a:t>c) de verwerking noodzakelijk is om een wettelijke verplichting na te komen waaraan de voor de verwerking verantwoordelijke onderworpen is, </a:t>
            </a:r>
            <a:r>
              <a:rPr lang="nl-NL" dirty="0" smtClean="0"/>
              <a:t>of</a:t>
            </a:r>
          </a:p>
          <a:p>
            <a:pPr marL="0" indent="0">
              <a:buNone/>
            </a:pPr>
            <a:endParaRPr lang="nl-NL" dirty="0"/>
          </a:p>
          <a:p>
            <a:pPr marL="0" indent="0">
              <a:buNone/>
            </a:pPr>
            <a:r>
              <a:rPr lang="nl-NL" dirty="0"/>
              <a:t>d) de verwerking noodzakelijk is ter vrijwaring van een vitaal belang van de betrokkene, </a:t>
            </a:r>
            <a:r>
              <a:rPr lang="nl-NL" dirty="0" smtClean="0"/>
              <a:t>of</a:t>
            </a:r>
          </a:p>
          <a:p>
            <a:pPr marL="0" indent="0">
              <a:buNone/>
            </a:pPr>
            <a:endParaRPr lang="nl-NL" dirty="0"/>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a:t>
            </a:r>
            <a:r>
              <a:rPr lang="nl-NL" dirty="0" smtClean="0"/>
              <a:t>of</a:t>
            </a:r>
          </a:p>
          <a:p>
            <a:pPr marL="0" indent="0">
              <a:buNone/>
            </a:pPr>
            <a:endParaRPr lang="nl-NL" dirty="0" smtClean="0"/>
          </a:p>
          <a:p>
            <a:pPr marL="0" indent="0">
              <a:buNone/>
            </a:pPr>
            <a:r>
              <a:rPr lang="nl-NL" dirty="0" smtClean="0"/>
              <a:t>f</a:t>
            </a:r>
            <a:r>
              <a:rPr lang="nl-NL" dirty="0"/>
              <a:t>)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pPr marL="0" indent="0">
              <a:buNone/>
            </a:pPr>
            <a:endParaRPr lang="en-US" dirty="0"/>
          </a:p>
        </p:txBody>
      </p:sp>
    </p:spTree>
    <p:extLst>
      <p:ext uri="{BB962C8B-B14F-4D97-AF65-F5344CB8AC3E}">
        <p14:creationId xmlns:p14="http://schemas.microsoft.com/office/powerpoint/2010/main" val="2911082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Consent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t>Artikel 2 </a:t>
            </a:r>
            <a:r>
              <a:rPr lang="nl-NL" dirty="0" smtClean="0"/>
              <a:t>Definities</a:t>
            </a:r>
          </a:p>
          <a:p>
            <a:pPr marL="0" indent="0">
              <a:buNone/>
            </a:pPr>
            <a:endParaRPr lang="nl-NL" dirty="0"/>
          </a:p>
          <a:p>
            <a:pPr marL="0" indent="0">
              <a:buNone/>
            </a:pPr>
            <a:r>
              <a:rPr lang="nl-NL" dirty="0"/>
              <a:t>In de zin van deze richtlijn wordt verstaan onder:</a:t>
            </a:r>
          </a:p>
          <a:p>
            <a:pPr marL="0" indent="0">
              <a:buNone/>
            </a:pPr>
            <a:endParaRPr lang="nl-NL" dirty="0" smtClean="0"/>
          </a:p>
          <a:p>
            <a:pPr marL="0" indent="0">
              <a:buNone/>
            </a:pPr>
            <a:r>
              <a:rPr lang="nl-NL" dirty="0" smtClean="0"/>
              <a:t>h</a:t>
            </a:r>
            <a:r>
              <a:rPr lang="nl-NL" dirty="0"/>
              <a:t>) "toestemming van de betrokkene", elke vrije, specifieke en op informatie berustende wilsuiting waarmee de betrokkene aanvaardt dat hem/haar betreffende persoonsgegevens worden verwerkt.</a:t>
            </a:r>
          </a:p>
          <a:p>
            <a:endParaRPr lang="nl-NL" dirty="0"/>
          </a:p>
        </p:txBody>
      </p:sp>
    </p:spTree>
    <p:extLst>
      <p:ext uri="{BB962C8B-B14F-4D97-AF65-F5344CB8AC3E}">
        <p14:creationId xmlns:p14="http://schemas.microsoft.com/office/powerpoint/2010/main" val="4160098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Legitiem doel</a:t>
            </a:r>
            <a:endParaRPr lang="en-US" dirty="0"/>
          </a:p>
        </p:txBody>
      </p:sp>
      <p:sp>
        <p:nvSpPr>
          <p:cNvPr id="3" name="Content Placeholder 2"/>
          <p:cNvSpPr>
            <a:spLocks noGrp="1"/>
          </p:cNvSpPr>
          <p:nvPr>
            <p:ph idx="1"/>
          </p:nvPr>
        </p:nvSpPr>
        <p:spPr>
          <a:xfrm>
            <a:off x="457200" y="1484784"/>
            <a:ext cx="8229600" cy="4968552"/>
          </a:xfrm>
        </p:spPr>
        <p:txBody>
          <a:bodyPr>
            <a:normAutofit fontScale="47500" lnSpcReduction="20000"/>
          </a:bodyPr>
          <a:lstStyle/>
          <a:p>
            <a:pPr marL="0" indent="0">
              <a:buNone/>
            </a:pPr>
            <a:r>
              <a:rPr lang="nl-NL" dirty="0"/>
              <a:t>Artikel 8 </a:t>
            </a:r>
            <a:r>
              <a:rPr lang="nl-NL" dirty="0" smtClean="0"/>
              <a:t>Verwerkingen </a:t>
            </a:r>
            <a:r>
              <a:rPr lang="nl-NL" dirty="0"/>
              <a:t>die bijzondere categorieën gegevens </a:t>
            </a:r>
            <a:r>
              <a:rPr lang="nl-NL" dirty="0" smtClean="0"/>
              <a:t>betreffen</a:t>
            </a:r>
          </a:p>
          <a:p>
            <a:pPr marL="0" indent="0">
              <a:buNone/>
            </a:pPr>
            <a:endParaRPr lang="nl-NL" dirty="0"/>
          </a:p>
          <a:p>
            <a:pPr marL="0" indent="0">
              <a:buNone/>
            </a:pPr>
            <a:r>
              <a:rPr lang="nl-NL" dirty="0" smtClean="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r>
              <a:rPr lang="nl-NL" dirty="0" smtClean="0"/>
              <a:t>.</a:t>
            </a:r>
          </a:p>
          <a:p>
            <a:pPr marL="0" indent="0">
              <a:buNone/>
            </a:pPr>
            <a:endParaRPr lang="nl-NL" dirty="0"/>
          </a:p>
          <a:p>
            <a:pPr marL="0" indent="0">
              <a:buNone/>
            </a:pPr>
            <a:r>
              <a:rPr lang="nl-NL" dirty="0"/>
              <a:t>2. Lid 1 is niet van toepassing wanneer:</a:t>
            </a:r>
          </a:p>
          <a:p>
            <a:pPr marL="0" indent="0">
              <a:buNone/>
            </a:pPr>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a:t>
            </a:r>
          </a:p>
          <a:p>
            <a:pPr marL="0" indent="0">
              <a:buNone/>
            </a:pPr>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a:t>
            </a:r>
          </a:p>
          <a:p>
            <a:pPr marL="0" indent="0">
              <a:buNone/>
            </a:pPr>
            <a:r>
              <a:rPr lang="nl-NL" dirty="0"/>
              <a:t>c) de verwerking noodzakelijk is ter verdediging van de vitale belangen van de betrokkene of van een andere persoon indien deze lichamelijk of juridisch niet in staat is van zijn instemming te getuigen; of</a:t>
            </a:r>
          </a:p>
          <a:p>
            <a:pPr marL="0" indent="0">
              <a:buNone/>
            </a:pPr>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a:t>
            </a:r>
          </a:p>
          <a:p>
            <a:pPr marL="0" indent="0">
              <a:buNone/>
            </a:pPr>
            <a:r>
              <a:rPr lang="nl-NL" dirty="0"/>
              <a:t>e) de verwerking betrekking heeft op gegevens die duidelijk door de betrokkene openbaar zijn gemaakt of noodzakelijk is voor de vaststelling, de uitoefening of de verdediging van een recht in rechte</a:t>
            </a:r>
            <a:r>
              <a:rPr lang="nl-NL" dirty="0" smtClean="0"/>
              <a:t>.</a:t>
            </a:r>
            <a:endParaRPr lang="nl-NL" dirty="0"/>
          </a:p>
        </p:txBody>
      </p:sp>
    </p:spTree>
    <p:extLst>
      <p:ext uri="{BB962C8B-B14F-4D97-AF65-F5344CB8AC3E}">
        <p14:creationId xmlns:p14="http://schemas.microsoft.com/office/powerpoint/2010/main" val="134063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Doelbinding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Artikel 6 </a:t>
            </a:r>
          </a:p>
          <a:p>
            <a:pPr marL="0" indent="0">
              <a:buNone/>
            </a:pPr>
            <a:r>
              <a:rPr lang="nl-NL" dirty="0"/>
              <a:t>1. De </a:t>
            </a:r>
            <a:r>
              <a:rPr lang="nl-NL" dirty="0" err="1"/>
              <a:t>Lid-Staten</a:t>
            </a:r>
            <a:r>
              <a:rPr lang="nl-NL" dirty="0"/>
              <a:t> bepalen dat de persoonsgegevens:</a:t>
            </a:r>
          </a:p>
          <a:p>
            <a:pPr marL="0" indent="0">
              <a:buNone/>
            </a:pPr>
            <a:r>
              <a:rPr lang="nl-NL" dirty="0" smtClean="0"/>
              <a:t>b</a:t>
            </a:r>
            <a:r>
              <a:rPr lang="nl-NL" dirty="0"/>
              <a:t>) voor welbepaalde, uitdrukkelijk omschreven en gerechtvaardigde doeleinden moeten worden verkregen en vervolgens niet worden verwerkt op een wijze de onverenigbaar is met die doeleinden. Verdere verwerking van de gegevens voor historische, statistische of wetenschappelijke doeleinden wordt niet als onverenigbaar beschouwd, mits de </a:t>
            </a:r>
            <a:r>
              <a:rPr lang="nl-NL" dirty="0" err="1"/>
              <a:t>Lid-Staten</a:t>
            </a:r>
            <a:r>
              <a:rPr lang="nl-NL" dirty="0"/>
              <a:t> passende garanties bieden;</a:t>
            </a:r>
          </a:p>
          <a:p>
            <a:endParaRPr lang="en-US" dirty="0"/>
          </a:p>
        </p:txBody>
      </p:sp>
    </p:spTree>
    <p:extLst>
      <p:ext uri="{BB962C8B-B14F-4D97-AF65-F5344CB8AC3E}">
        <p14:creationId xmlns:p14="http://schemas.microsoft.com/office/powerpoint/2010/main" val="140495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a:t>
            </a:r>
            <a:r>
              <a:rPr lang="nl-NL" dirty="0" smtClean="0"/>
              <a:t>minimalisatie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nl-NL" dirty="0"/>
              <a:t>Artikel 6 </a:t>
            </a:r>
          </a:p>
          <a:p>
            <a:pPr marL="0" indent="0">
              <a:buNone/>
            </a:pPr>
            <a:endParaRPr lang="nl-NL" dirty="0" smtClean="0"/>
          </a:p>
          <a:p>
            <a:pPr marL="514350" indent="-514350">
              <a:buAutoNum type="arabicPeriod"/>
            </a:pPr>
            <a:r>
              <a:rPr lang="nl-NL" dirty="0" smtClean="0"/>
              <a:t>De </a:t>
            </a:r>
            <a:r>
              <a:rPr lang="nl-NL" dirty="0" err="1"/>
              <a:t>Lid-Staten</a:t>
            </a:r>
            <a:r>
              <a:rPr lang="nl-NL" dirty="0"/>
              <a:t> bepalen dat de persoonsgegevens</a:t>
            </a:r>
            <a:r>
              <a:rPr lang="nl-NL" dirty="0" smtClean="0"/>
              <a:t>:</a:t>
            </a:r>
          </a:p>
          <a:p>
            <a:pPr marL="0" indent="0">
              <a:buNone/>
            </a:pPr>
            <a:endParaRPr lang="nl-NL" dirty="0" smtClean="0"/>
          </a:p>
          <a:p>
            <a:pPr marL="0" indent="0">
              <a:buNone/>
            </a:pPr>
            <a:r>
              <a:rPr lang="nl-NL" dirty="0" smtClean="0"/>
              <a:t>c</a:t>
            </a:r>
            <a:r>
              <a:rPr lang="nl-NL" dirty="0"/>
              <a:t>) toereikend, ter zake dienend en niet bovenmatig moeten zijn, uitgaande van de doeleinden waarvoor zij worden verzameld of waarvoor zij vervolgens worden verwerkt;</a:t>
            </a:r>
          </a:p>
          <a:p>
            <a:pPr marL="0" indent="0">
              <a:buNone/>
            </a:pPr>
            <a:endParaRPr lang="nl-NL" dirty="0" smtClean="0"/>
          </a:p>
          <a:p>
            <a:pPr marL="0" indent="0">
              <a:buNone/>
            </a:pPr>
            <a:r>
              <a:rPr lang="nl-NL" dirty="0" smtClean="0"/>
              <a:t>e</a:t>
            </a:r>
            <a:r>
              <a:rPr lang="nl-NL" dirty="0"/>
              <a:t>) in een vorm die het mogelijk maakt de betrokkenen te identificeren, niet langer mogen worden bewaard dan voor de verwezenlijking van de doeleinden waarvoor zij worden verzameld of vervolgens worden verwerkt, noodzakelijk is. De </a:t>
            </a:r>
            <a:r>
              <a:rPr lang="nl-NL" dirty="0" err="1"/>
              <a:t>Lid-Staten</a:t>
            </a:r>
            <a:r>
              <a:rPr lang="nl-NL" dirty="0"/>
              <a:t> voorzien in passende waarborgen voor persoonsgegevens die langer dan hierboven bepaald voor historische, statistische of wetenschappelijke doeleinden worden bewaard.</a:t>
            </a:r>
          </a:p>
          <a:p>
            <a:endParaRPr lang="en-US" dirty="0"/>
          </a:p>
        </p:txBody>
      </p:sp>
    </p:spTree>
    <p:extLst>
      <p:ext uri="{BB962C8B-B14F-4D97-AF65-F5344CB8AC3E}">
        <p14:creationId xmlns:p14="http://schemas.microsoft.com/office/powerpoint/2010/main" val="299779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Correctheid van </a:t>
            </a:r>
            <a:r>
              <a:rPr lang="nl-NL" dirty="0" smtClean="0"/>
              <a:t>gegevens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nl-NL" dirty="0"/>
              <a:t>Artikel 6 </a:t>
            </a:r>
            <a:r>
              <a:rPr lang="nl-NL" dirty="0" smtClean="0"/>
              <a:t> </a:t>
            </a:r>
          </a:p>
          <a:p>
            <a:pPr marL="0" indent="0">
              <a:buNone/>
            </a:pPr>
            <a:endParaRPr lang="nl-NL" dirty="0"/>
          </a:p>
          <a:p>
            <a:pPr marL="0" indent="0">
              <a:buNone/>
            </a:pPr>
            <a:r>
              <a:rPr lang="nl-NL" dirty="0" smtClean="0"/>
              <a:t>1.De </a:t>
            </a:r>
            <a:r>
              <a:rPr lang="nl-NL" dirty="0" err="1"/>
              <a:t>Lid-Staten</a:t>
            </a:r>
            <a:r>
              <a:rPr lang="nl-NL" dirty="0"/>
              <a:t> bepalen dat de persoonsgegevens:</a:t>
            </a:r>
          </a:p>
          <a:p>
            <a:pPr marL="0" indent="0">
              <a:buNone/>
            </a:pPr>
            <a:endParaRPr lang="nl-NL" dirty="0" smtClean="0"/>
          </a:p>
          <a:p>
            <a:pPr marL="0" indent="0">
              <a:buNone/>
            </a:pPr>
            <a:r>
              <a:rPr lang="nl-NL" dirty="0" smtClean="0"/>
              <a:t>d</a:t>
            </a:r>
            <a:r>
              <a:rPr lang="nl-NL" dirty="0"/>
              <a:t>)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a:p>
            <a:endParaRPr lang="en-US" dirty="0"/>
          </a:p>
        </p:txBody>
      </p:sp>
    </p:spTree>
    <p:extLst>
      <p:ext uri="{BB962C8B-B14F-4D97-AF65-F5344CB8AC3E}">
        <p14:creationId xmlns:p14="http://schemas.microsoft.com/office/powerpoint/2010/main" val="7553516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Transparantie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nl-NL" dirty="0"/>
              <a:t>INFORMATIEVERSTREKKING AAN DE BETROKKENE</a:t>
            </a:r>
          </a:p>
          <a:p>
            <a:pPr marL="0" indent="0">
              <a:buNone/>
            </a:pPr>
            <a:endParaRPr lang="nl-NL" dirty="0" smtClean="0"/>
          </a:p>
          <a:p>
            <a:pPr marL="0" indent="0">
              <a:buNone/>
            </a:pPr>
            <a:r>
              <a:rPr lang="nl-NL" dirty="0" smtClean="0"/>
              <a:t>Artikel </a:t>
            </a:r>
            <a:r>
              <a:rPr lang="nl-NL" dirty="0"/>
              <a:t>10 </a:t>
            </a:r>
            <a:r>
              <a:rPr lang="nl-NL" dirty="0" smtClean="0"/>
              <a:t>Informatieverstrekking </a:t>
            </a:r>
            <a:r>
              <a:rPr lang="nl-NL" dirty="0"/>
              <a:t>in geval van verkrijging van gegevens bij de betrokkene</a:t>
            </a:r>
          </a:p>
          <a:p>
            <a:pPr marL="0" indent="0">
              <a:buNone/>
            </a:pPr>
            <a:endParaRPr lang="nl-NL" dirty="0" smtClean="0"/>
          </a:p>
          <a:p>
            <a:pPr marL="0" indent="0">
              <a:buNone/>
            </a:pPr>
            <a:r>
              <a:rPr lang="nl-NL" dirty="0" smtClean="0"/>
              <a:t>De </a:t>
            </a:r>
            <a:r>
              <a:rPr lang="nl-NL" dirty="0" err="1"/>
              <a:t>Lid-Staten</a:t>
            </a:r>
            <a:r>
              <a:rPr lang="nl-NL" dirty="0"/>
              <a:t> bepalen dat de voor de verwerking verantwoordelijke of diens vertegenwoordiger aan de betrokkene, bij wie de betrokkene zelf betreffende gegevens worden verkregen, ten minste de hierna volgende informatie moet verstrekken, behalve indien de betrokkene daarvan reeds op de hoogte is:</a:t>
            </a:r>
          </a:p>
          <a:p>
            <a:pPr marL="0" indent="0">
              <a:buNone/>
            </a:pPr>
            <a:r>
              <a:rPr lang="nl-NL" dirty="0"/>
              <a:t>a) de identiteit van de voor de verwerking verantwoordelijke en, in voorkomend geval, van diens vertegenwoordiger,</a:t>
            </a:r>
          </a:p>
          <a:p>
            <a:pPr marL="0" indent="0">
              <a:buNone/>
            </a:pPr>
            <a:r>
              <a:rPr lang="nl-NL" dirty="0"/>
              <a:t>b) de doeleinden van de verwerking waarvoor de gegevens zijn bestemd,</a:t>
            </a:r>
          </a:p>
          <a:p>
            <a:pPr marL="0" indent="0">
              <a:buNone/>
            </a:pPr>
            <a:r>
              <a:rPr lang="nl-NL" dirty="0"/>
              <a:t>c) verdere informatie zoals</a:t>
            </a:r>
          </a:p>
          <a:p>
            <a:pPr marL="0" indent="0">
              <a:buNone/>
            </a:pPr>
            <a:r>
              <a:rPr lang="nl-NL" dirty="0"/>
              <a:t>- de ontvangers of de categorieën ontvangers van de gegevens;</a:t>
            </a:r>
          </a:p>
          <a:p>
            <a:pPr marL="0" indent="0">
              <a:buNone/>
            </a:pPr>
            <a:r>
              <a:rPr lang="nl-NL" dirty="0"/>
              <a:t>- antwoord op de vraag of men al dan niet verplicht is om te antwoorden en de eventuele gevolgen van niet-beantwoording,</a:t>
            </a:r>
          </a:p>
          <a:p>
            <a:pPr marL="0" indent="0">
              <a:buNone/>
            </a:pPr>
            <a:r>
              <a:rPr lang="nl-NL" dirty="0"/>
              <a:t>- het bestaan van een recht op toegang tot zijn eigen persoonsgegevens en op rectificatie van deze </a:t>
            </a:r>
            <a:r>
              <a:rPr lang="nl-NL" dirty="0" smtClean="0"/>
              <a:t>gegevens, voor </a:t>
            </a:r>
            <a:r>
              <a:rPr lang="nl-NL" dirty="0"/>
              <a:t>zover die, met inachtneming van de specifieke omstandigheden waaronder de verdere informatie verkregen wordt, nodig is om tegenover de betrokkene een eerlijke verwerking te waarborgen.</a:t>
            </a:r>
          </a:p>
          <a:p>
            <a:endParaRPr lang="en-US" dirty="0"/>
          </a:p>
        </p:txBody>
      </p:sp>
    </p:spTree>
    <p:extLst>
      <p:ext uri="{BB962C8B-B14F-4D97-AF65-F5344CB8AC3E}">
        <p14:creationId xmlns:p14="http://schemas.microsoft.com/office/powerpoint/2010/main" val="28559579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Transparantie</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47500" lnSpcReduction="20000"/>
          </a:bodyPr>
          <a:lstStyle/>
          <a:p>
            <a:pPr marL="0" indent="0">
              <a:buNone/>
            </a:pPr>
            <a:r>
              <a:rPr lang="nl-NL" dirty="0"/>
              <a:t>Artikel 11 </a:t>
            </a:r>
            <a:r>
              <a:rPr lang="nl-NL" dirty="0" smtClean="0"/>
              <a:t> Informatieverstrekking </a:t>
            </a:r>
            <a:r>
              <a:rPr lang="nl-NL" dirty="0"/>
              <a:t>aan de betrokkene wanneer de gegevens niet bij de betrokkene zijn verkregen</a:t>
            </a:r>
          </a:p>
          <a:p>
            <a:pPr marL="0" indent="0">
              <a:buNone/>
            </a:pPr>
            <a:endParaRPr lang="nl-NL" dirty="0" smtClean="0"/>
          </a:p>
          <a:p>
            <a:pPr marL="0" indent="0">
              <a:buNone/>
            </a:pPr>
            <a:r>
              <a:rPr lang="nl-NL" dirty="0" smtClean="0"/>
              <a:t>1</a:t>
            </a:r>
            <a:r>
              <a:rPr lang="nl-NL" dirty="0"/>
              <a:t>. De </a:t>
            </a:r>
            <a:r>
              <a:rPr lang="nl-NL" dirty="0" err="1"/>
              <a:t>Lid-Staten</a:t>
            </a:r>
            <a:r>
              <a:rPr lang="nl-NL" dirty="0"/>
              <a:t> bepalen dat wanneer de gegevens niet bij de betrokkene zijn verkregen de voor de verwerking verantwoordelijke of diens vertegenwoordiger, op het moment van registratie van de gegevens of wanneer verstrekking van de gegevens aan een derde wordt overwogen, aan de betrokkene uiterlijk op het moment van de eerste verstrekking van de gegevens ten minste de volgende informatie moet verstrekken, tenzij de betrokkene daarvan reeds op de hoogte is:</a:t>
            </a:r>
          </a:p>
          <a:p>
            <a:pPr marL="0" indent="0">
              <a:buNone/>
            </a:pPr>
            <a:r>
              <a:rPr lang="nl-NL" dirty="0"/>
              <a:t>a) de identiteit van de voor de verwerking verantwoordelijke en, in voorkomend geval, van diens vertegenwoordiger,</a:t>
            </a:r>
          </a:p>
          <a:p>
            <a:pPr marL="0" indent="0">
              <a:buNone/>
            </a:pPr>
            <a:r>
              <a:rPr lang="nl-NL" dirty="0"/>
              <a:t>b) de doeleinden van de verwerking,</a:t>
            </a:r>
          </a:p>
          <a:p>
            <a:pPr marL="0" indent="0">
              <a:buNone/>
            </a:pPr>
            <a:r>
              <a:rPr lang="nl-NL" dirty="0"/>
              <a:t>c) verdere informatie zoals</a:t>
            </a:r>
          </a:p>
          <a:p>
            <a:pPr marL="0" indent="0">
              <a:buNone/>
            </a:pPr>
            <a:r>
              <a:rPr lang="nl-NL" dirty="0"/>
              <a:t>- de betrokken gegevenscategorieën;</a:t>
            </a:r>
          </a:p>
          <a:p>
            <a:pPr marL="0" indent="0">
              <a:buNone/>
            </a:pPr>
            <a:r>
              <a:rPr lang="nl-NL" dirty="0"/>
              <a:t>- de ontvangers of de categorieën ontvangers;</a:t>
            </a:r>
          </a:p>
          <a:p>
            <a:pPr marL="0" indent="0">
              <a:buNone/>
            </a:pPr>
            <a:r>
              <a:rPr lang="nl-NL" dirty="0"/>
              <a:t>- het bestaan van een recht op toegang tot zijn eigen persoonsgegevens en op rectificatie van deze </a:t>
            </a:r>
            <a:r>
              <a:rPr lang="nl-NL" dirty="0" err="1" smtClean="0"/>
              <a:t>gegevens,voor</a:t>
            </a:r>
            <a:r>
              <a:rPr lang="nl-NL" dirty="0" smtClean="0"/>
              <a:t> </a:t>
            </a:r>
            <a:r>
              <a:rPr lang="nl-NL" dirty="0"/>
              <a:t>zover die, met inachtneming van de specifieke omstandigheden waaronder de verdere informatie verzameld wordt, nodig is om tegenover de betrokkene een eerlijke verwerking te waarborgen.</a:t>
            </a:r>
          </a:p>
          <a:p>
            <a:pPr marL="0" indent="0">
              <a:buNone/>
            </a:pPr>
            <a:r>
              <a:rPr lang="nl-NL" dirty="0"/>
              <a:t>2. Het bepaalde in lid 1 is niet van toepassing indien, met name voor statistische doeleinden of voor historisch of wetenschappelijk onderzoek, verstrekking van informatie aan de betrokkene onmogelijk blijkt of onevenredig veel moeite kost of indien de registratie of verstrekking bij wet is voorgeschreven. In deze gevallen zorgen de </a:t>
            </a:r>
            <a:r>
              <a:rPr lang="nl-NL" dirty="0" err="1"/>
              <a:t>Lid-Staten</a:t>
            </a:r>
            <a:r>
              <a:rPr lang="nl-NL" dirty="0"/>
              <a:t> voor passende waarborgen.</a:t>
            </a:r>
          </a:p>
          <a:p>
            <a:endParaRPr lang="nl-NL" dirty="0"/>
          </a:p>
        </p:txBody>
      </p:sp>
    </p:spTree>
    <p:extLst>
      <p:ext uri="{BB962C8B-B14F-4D97-AF65-F5344CB8AC3E}">
        <p14:creationId xmlns:p14="http://schemas.microsoft.com/office/powerpoint/2010/main" val="7196179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Veiligheid en </a:t>
            </a:r>
            <a:r>
              <a:rPr lang="nl-NL" dirty="0" smtClean="0"/>
              <a:t>vertrouwelijkheid</a:t>
            </a:r>
            <a:endParaRPr lang="en-US" dirty="0"/>
          </a:p>
        </p:txBody>
      </p:sp>
      <p:sp>
        <p:nvSpPr>
          <p:cNvPr id="3" name="Content Placeholder 2"/>
          <p:cNvSpPr>
            <a:spLocks noGrp="1"/>
          </p:cNvSpPr>
          <p:nvPr>
            <p:ph idx="1"/>
          </p:nvPr>
        </p:nvSpPr>
        <p:spPr>
          <a:xfrm>
            <a:off x="457200" y="1600200"/>
            <a:ext cx="8229600" cy="4925144"/>
          </a:xfrm>
        </p:spPr>
        <p:txBody>
          <a:bodyPr>
            <a:normAutofit fontScale="40000" lnSpcReduction="20000"/>
          </a:bodyPr>
          <a:lstStyle/>
          <a:p>
            <a:pPr marL="0" indent="0">
              <a:buNone/>
            </a:pPr>
            <a:r>
              <a:rPr lang="nl-NL" dirty="0"/>
              <a:t>Artikel 16 </a:t>
            </a:r>
            <a:r>
              <a:rPr lang="nl-NL" dirty="0" smtClean="0"/>
              <a:t> Vertrouwelijkheid </a:t>
            </a:r>
            <a:r>
              <a:rPr lang="nl-NL" dirty="0"/>
              <a:t>van de verwerking</a:t>
            </a:r>
          </a:p>
          <a:p>
            <a:pPr marL="0" indent="0">
              <a:buNone/>
            </a:pPr>
            <a:endParaRPr lang="nl-NL" dirty="0" smtClean="0"/>
          </a:p>
          <a:p>
            <a:pPr marL="0" indent="0">
              <a:buNone/>
            </a:pPr>
            <a:r>
              <a:rPr lang="nl-NL" dirty="0" smtClean="0"/>
              <a:t>Een </a:t>
            </a:r>
            <a:r>
              <a:rPr lang="nl-NL" dirty="0"/>
              <a:t>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dirty="0" smtClean="0"/>
          </a:p>
          <a:p>
            <a:pPr marL="0" indent="0">
              <a:buNone/>
            </a:pPr>
            <a:r>
              <a:rPr lang="nl-NL" dirty="0" smtClean="0"/>
              <a:t>Artikel </a:t>
            </a:r>
            <a:r>
              <a:rPr lang="nl-NL" dirty="0"/>
              <a:t>17 </a:t>
            </a:r>
            <a:r>
              <a:rPr lang="nl-NL" dirty="0" smtClean="0"/>
              <a:t> Beveiliging </a:t>
            </a:r>
            <a:r>
              <a:rPr lang="nl-NL" dirty="0"/>
              <a:t>van de verwerking</a:t>
            </a:r>
          </a:p>
          <a:p>
            <a:pPr marL="0" indent="0">
              <a:buNone/>
            </a:pPr>
            <a:endParaRPr lang="nl-NL" dirty="0" smtClean="0"/>
          </a:p>
          <a:p>
            <a:pPr marL="0" indent="0">
              <a:buNone/>
            </a:pPr>
            <a:r>
              <a:rPr lang="nl-NL" dirty="0" smtClean="0"/>
              <a:t>1</a:t>
            </a:r>
            <a:r>
              <a:rPr lang="nl-NL" dirty="0"/>
              <a:t>.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a:t>
            </a:r>
            <a:r>
              <a:rPr lang="nl-NL" dirty="0" smtClean="0"/>
              <a:t>verwerking. Deze </a:t>
            </a:r>
            <a:r>
              <a:rPr lang="nl-NL" dirty="0"/>
              <a:t>maatregelen moeten, rekening houdend met de stand van de techniek en de kosten van de tenuitvoerlegging, een passend beveiligingsniveau garanderen gelet op de risico's die de verwerking en de aard van te beschermen gegevens met zich brengen.</a:t>
            </a:r>
          </a:p>
          <a:p>
            <a:pPr marL="0" indent="0">
              <a:buNone/>
            </a:pPr>
            <a:r>
              <a:rPr lang="nl-NL" dirty="0"/>
              <a:t>2. De </a:t>
            </a:r>
            <a:r>
              <a:rPr lang="nl-NL" dirty="0" err="1"/>
              <a:t>Lid-Staten</a:t>
            </a:r>
            <a:r>
              <a:rPr lang="nl-NL" dirty="0"/>
              <a:t> bepalen dat de voor de verwerking verantwoordelijke, in geval van verwerking te zijnen behoeve, een verwerker moet kiezen die voldoende waarborgen biedt ten aanzien van de technische en organisatorische beveiligingsmaatregelen met betrekking tot de te verrichten verwerking en moet toezien op de naleving van die maatregelen.</a:t>
            </a:r>
          </a:p>
          <a:p>
            <a:pPr marL="0" indent="0">
              <a:buNone/>
            </a:pPr>
            <a:r>
              <a:rPr lang="nl-NL" dirty="0"/>
              <a:t>3. De uitvoering van verwerkingen door een verwerker moet worden geregeld in een overeenkomst of een rechtsakte die de verwerker bindt jegens de voor de verwerker verantwoordelijke en waarin met name wordt bepaald dat</a:t>
            </a:r>
          </a:p>
          <a:p>
            <a:pPr marL="0" indent="0">
              <a:buNone/>
            </a:pPr>
            <a:r>
              <a:rPr lang="nl-NL" dirty="0"/>
              <a:t>- de verwerker slechts handelt in opdracht van de voor de verwerking verantwoordelijke,</a:t>
            </a:r>
          </a:p>
          <a:p>
            <a:pPr marL="0" indent="0">
              <a:buNone/>
            </a:pPr>
            <a:r>
              <a:rPr lang="nl-NL" dirty="0"/>
              <a:t>- de in lid 1 bedoelde verplichtingen, zoals gedefinieerd door de wetgeving van de </a:t>
            </a:r>
            <a:r>
              <a:rPr lang="nl-NL" dirty="0" err="1"/>
              <a:t>Lid-Staat</a:t>
            </a:r>
            <a:r>
              <a:rPr lang="nl-NL" dirty="0"/>
              <a:t> waarin de verwerker is gevestigd, eveneens op deze persoon rusten.</a:t>
            </a:r>
          </a:p>
          <a:p>
            <a:pPr marL="0" indent="0">
              <a:buNone/>
            </a:pPr>
            <a:r>
              <a:rPr lang="nl-NL" dirty="0"/>
              <a:t>4. Met het oog op de bewaring van de bewijzen, worden de elementen van de overeenkomst of rechtsakte betreffende de bescherming van de gegevens en de vereisten inzake de in lid 1 bedoelde maatregelen schriftelijk of in een gelijkwaardige vorm vastgelegd.</a:t>
            </a:r>
          </a:p>
          <a:p>
            <a:endParaRPr lang="en-US" dirty="0"/>
          </a:p>
        </p:txBody>
      </p:sp>
    </p:spTree>
    <p:extLst>
      <p:ext uri="{BB962C8B-B14F-4D97-AF65-F5344CB8AC3E}">
        <p14:creationId xmlns:p14="http://schemas.microsoft.com/office/powerpoint/2010/main" val="33577137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Rechten van het datasubject</a:t>
            </a:r>
            <a:endParaRPr lang="nl-NL" dirty="0"/>
          </a:p>
        </p:txBody>
      </p:sp>
      <p:sp>
        <p:nvSpPr>
          <p:cNvPr id="3" name="Tijdelijke aanduiding voor inhoud 2"/>
          <p:cNvSpPr>
            <a:spLocks noGrp="1"/>
          </p:cNvSpPr>
          <p:nvPr>
            <p:ph idx="1"/>
          </p:nvPr>
        </p:nvSpPr>
        <p:spPr/>
        <p:txBody>
          <a:bodyPr/>
          <a:lstStyle/>
          <a:p>
            <a:r>
              <a:rPr lang="nl-NL" dirty="0" smtClean="0"/>
              <a:t>Inzage &amp; Correctie</a:t>
            </a:r>
          </a:p>
          <a:p>
            <a:r>
              <a:rPr lang="nl-NL" dirty="0" smtClean="0"/>
              <a:t>Verzet</a:t>
            </a:r>
          </a:p>
          <a:p>
            <a:r>
              <a:rPr lang="nl-NL" dirty="0" smtClean="0"/>
              <a:t>Automatische besluitvorming</a:t>
            </a:r>
          </a:p>
          <a:p>
            <a:r>
              <a:rPr lang="nl-NL" dirty="0" smtClean="0"/>
              <a:t>Right </a:t>
            </a:r>
            <a:r>
              <a:rPr lang="nl-NL" dirty="0" err="1" smtClean="0"/>
              <a:t>to</a:t>
            </a:r>
            <a:r>
              <a:rPr lang="nl-NL" dirty="0" smtClean="0"/>
              <a:t> </a:t>
            </a:r>
            <a:r>
              <a:rPr lang="nl-NL" dirty="0" err="1" smtClean="0"/>
              <a:t>be</a:t>
            </a:r>
            <a:r>
              <a:rPr lang="nl-NL" dirty="0" smtClean="0"/>
              <a:t> </a:t>
            </a:r>
            <a:r>
              <a:rPr lang="nl-NL" dirty="0" err="1" smtClean="0"/>
              <a:t>forgotten</a:t>
            </a:r>
            <a:endParaRPr lang="nl-NL" dirty="0" smtClean="0"/>
          </a:p>
          <a:p>
            <a:r>
              <a:rPr lang="nl-NL" dirty="0" smtClean="0"/>
              <a:t>Data </a:t>
            </a:r>
            <a:r>
              <a:rPr lang="nl-NL" dirty="0" err="1" smtClean="0"/>
              <a:t>portabiliteit</a:t>
            </a:r>
            <a:endParaRPr lang="nl-NL" dirty="0" smtClean="0"/>
          </a:p>
          <a:p>
            <a:r>
              <a:rPr lang="nl-NL" dirty="0" err="1" smtClean="0"/>
              <a:t>Profiling</a:t>
            </a:r>
            <a:endParaRPr lang="nl-NL" dirty="0"/>
          </a:p>
        </p:txBody>
      </p:sp>
    </p:spTree>
    <p:extLst>
      <p:ext uri="{BB962C8B-B14F-4D97-AF65-F5344CB8AC3E}">
        <p14:creationId xmlns:p14="http://schemas.microsoft.com/office/powerpoint/2010/main" val="1316048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 Privacy en gegevensbescherming</a:t>
            </a:r>
          </a:p>
        </p:txBody>
      </p:sp>
      <p:sp>
        <p:nvSpPr>
          <p:cNvPr id="3" name="Content Placeholder 2"/>
          <p:cNvSpPr>
            <a:spLocks noGrp="1"/>
          </p:cNvSpPr>
          <p:nvPr>
            <p:ph idx="1"/>
          </p:nvPr>
        </p:nvSpPr>
        <p:spPr/>
        <p:txBody>
          <a:bodyPr>
            <a:normAutofit fontScale="70000" lnSpcReduction="20000"/>
          </a:bodyPr>
          <a:lstStyle/>
          <a:p>
            <a:pPr marL="0" indent="0">
              <a:buNone/>
            </a:pPr>
            <a:r>
              <a:rPr lang="nl-NL" dirty="0" smtClean="0"/>
              <a:t>Europees Verdrag voor de Rechten van de Mens (Raad van Europa)</a:t>
            </a:r>
            <a:endParaRPr lang="en-US" dirty="0"/>
          </a:p>
          <a:p>
            <a:pPr marL="0" indent="0">
              <a:buNone/>
            </a:pPr>
            <a:endParaRPr lang="en-US" b="1" dirty="0" smtClean="0"/>
          </a:p>
          <a:p>
            <a:pPr marL="0" indent="0">
              <a:buNone/>
            </a:pPr>
            <a:r>
              <a:rPr lang="en-US" b="1" dirty="0" smtClean="0"/>
              <a:t>ARTIKEL </a:t>
            </a:r>
            <a:r>
              <a:rPr lang="en-US" b="1" dirty="0"/>
              <a:t>8 </a:t>
            </a:r>
            <a:r>
              <a:rPr lang="nl-NL" b="1" dirty="0" smtClean="0"/>
              <a:t>Recht </a:t>
            </a:r>
            <a:r>
              <a:rPr lang="nl-NL" b="1" dirty="0"/>
              <a:t>op eerbiediging van privé-, familie- en gezinsleven </a:t>
            </a:r>
            <a:endParaRPr lang="nl-NL" dirty="0"/>
          </a:p>
          <a:p>
            <a:pPr marL="0" indent="0">
              <a:buNone/>
            </a:pPr>
            <a:endParaRPr lang="nl-NL" dirty="0" smtClean="0"/>
          </a:p>
          <a:p>
            <a:pPr marL="0" indent="0">
              <a:buNone/>
            </a:pPr>
            <a:r>
              <a:rPr lang="nl-NL" dirty="0" smtClean="0"/>
              <a:t>1</a:t>
            </a:r>
            <a:r>
              <a:rPr lang="nl-NL" dirty="0"/>
              <a:t>. Een ieder heeft recht op respect voor zijn privé leven, zijn familie- en gezinsleven, zijn woning en zijn correspondentie. </a:t>
            </a:r>
          </a:p>
          <a:p>
            <a:pPr marL="0" indent="0">
              <a:buNone/>
            </a:pPr>
            <a:endParaRPr lang="nl-NL" dirty="0" smtClean="0"/>
          </a:p>
          <a:p>
            <a:pPr marL="0" indent="0">
              <a:buNone/>
            </a:pPr>
            <a:r>
              <a:rPr lang="nl-NL" dirty="0" smtClean="0"/>
              <a:t>2</a:t>
            </a:r>
            <a:r>
              <a:rPr lang="nl-NL" dirty="0"/>
              <a:t>.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1531178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Iconen</a:t>
            </a:r>
            <a:endParaRPr lang="nl-NL"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4828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Iconen</a:t>
            </a:r>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2816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Inzage &amp; Correctie</a:t>
            </a:r>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12 </a:t>
            </a:r>
            <a:r>
              <a:rPr lang="nl-NL" dirty="0" smtClean="0"/>
              <a:t> Recht </a:t>
            </a:r>
            <a:r>
              <a:rPr lang="nl-NL" dirty="0"/>
              <a:t>van toegang</a:t>
            </a:r>
          </a:p>
          <a:p>
            <a:pPr marL="0" indent="0">
              <a:buNone/>
            </a:pPr>
            <a:endParaRPr lang="nl-NL" dirty="0" smtClean="0"/>
          </a:p>
          <a:p>
            <a:pPr marL="0" indent="0">
              <a:buNone/>
            </a:pPr>
            <a:r>
              <a:rPr lang="nl-NL" dirty="0" smtClean="0"/>
              <a:t>De </a:t>
            </a:r>
            <a:r>
              <a:rPr lang="nl-NL" dirty="0" err="1"/>
              <a:t>Lid-Staten</a:t>
            </a:r>
            <a:r>
              <a:rPr lang="nl-NL" dirty="0"/>
              <a:t> waarborgen elke betrokkene het recht van de voor de verwerking verantwoordelijke te verkrijgen:</a:t>
            </a:r>
          </a:p>
          <a:p>
            <a:pPr marL="0" indent="0">
              <a:buNone/>
            </a:pPr>
            <a:r>
              <a:rPr lang="nl-NL" dirty="0"/>
              <a:t>a) vrijelijk en zonder beperking, met redelijke tussenpozen en zonder bovenmatige vertraging of kosten:</a:t>
            </a:r>
          </a:p>
          <a:p>
            <a:pPr marL="0" indent="0">
              <a:buNone/>
            </a:pPr>
            <a:r>
              <a:rPr lang="nl-NL" dirty="0"/>
              <a:t>- uitsluitsel omtrent het al dan niet bestaan van verwerkingen van hem betreffende gegevens, alsmede ten minste informatie over de doeleinden van deze verwerkingen, de categorieën gegevens waarop deze verwerkingen betrekking hebben en de ontvangers of categorieën ontvangers aan wie de gegevens worden verstrekt;</a:t>
            </a:r>
          </a:p>
          <a:p>
            <a:pPr marL="0" indent="0">
              <a:buNone/>
            </a:pPr>
            <a:r>
              <a:rPr lang="nl-NL" dirty="0"/>
              <a:t>- verstrekking, in begrijpelijke vorm, van de gegevens die zijn verwerkt, alsmede de beschikbare informatie over de oorsprong van de gegevens;</a:t>
            </a:r>
          </a:p>
          <a:p>
            <a:pPr marL="0" indent="0">
              <a:buNone/>
            </a:pPr>
            <a:r>
              <a:rPr lang="nl-NL" dirty="0"/>
              <a:t>- mededeling van de logica die ten grondslag ligt aan de automatische verwerking van hem betreffende gegevens, in elk geval als het gaat om de geautomatiseerde besluiten als bedoeld in artikel 15, lid 1;</a:t>
            </a:r>
          </a:p>
          <a:p>
            <a:pPr marL="0" indent="0">
              <a:buNone/>
            </a:pPr>
            <a:r>
              <a:rPr lang="nl-NL" dirty="0"/>
              <a:t>b) naar gelang van het geval, de rectificatie, de uitwissing of de afscherming van de gegevens waarvan de verwerking niet overeenstemt met de bepalingen van deze richtlijn, met name op grond van het onvolledige of onjuiste karakter van de gegevens;</a:t>
            </a:r>
          </a:p>
          <a:p>
            <a:pPr marL="0" indent="0">
              <a:buNone/>
            </a:pPr>
            <a:r>
              <a:rPr lang="nl-NL" dirty="0"/>
              <a:t>c) kennisgeving aan derden aan wie de gegevens zijn verstrekt, van elke rectificatie, uitwissing of afscherming, uitgevoerd overeenkomstig punt b), tenzij zulks onmogelijk blijkt of onevenredig veel moeite kost.</a:t>
            </a:r>
          </a:p>
          <a:p>
            <a:endParaRPr lang="nl-NL" dirty="0"/>
          </a:p>
        </p:txBody>
      </p:sp>
    </p:spTree>
    <p:extLst>
      <p:ext uri="{BB962C8B-B14F-4D97-AF65-F5344CB8AC3E}">
        <p14:creationId xmlns:p14="http://schemas.microsoft.com/office/powerpoint/2010/main" val="2319458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Verzet</a:t>
            </a:r>
            <a:endParaRPr lang="nl-NL" dirty="0"/>
          </a:p>
        </p:txBody>
      </p:sp>
      <p:sp>
        <p:nvSpPr>
          <p:cNvPr id="3" name="Tijdelijke aanduiding voor inhoud 2"/>
          <p:cNvSpPr>
            <a:spLocks noGrp="1"/>
          </p:cNvSpPr>
          <p:nvPr>
            <p:ph idx="1"/>
          </p:nvPr>
        </p:nvSpPr>
        <p:spPr>
          <a:xfrm>
            <a:off x="457200" y="1600200"/>
            <a:ext cx="8229600" cy="4709120"/>
          </a:xfrm>
        </p:spPr>
        <p:txBody>
          <a:bodyPr>
            <a:normAutofit fontScale="55000" lnSpcReduction="20000"/>
          </a:bodyPr>
          <a:lstStyle/>
          <a:p>
            <a:pPr marL="0" indent="0">
              <a:buNone/>
            </a:pPr>
            <a:r>
              <a:rPr lang="nl-NL" dirty="0"/>
              <a:t>Artikel 14 </a:t>
            </a:r>
            <a:r>
              <a:rPr lang="nl-NL" dirty="0" smtClean="0"/>
              <a:t> Recht </a:t>
            </a:r>
            <a:r>
              <a:rPr lang="nl-NL" dirty="0"/>
              <a:t>van verzet van de betrokkene</a:t>
            </a:r>
          </a:p>
          <a:p>
            <a:pPr marL="0" indent="0">
              <a:buNone/>
            </a:pPr>
            <a:endParaRPr lang="nl-NL" dirty="0" smtClean="0"/>
          </a:p>
          <a:p>
            <a:pPr marL="0" indent="0">
              <a:buNone/>
            </a:pPr>
            <a:r>
              <a:rPr lang="nl-NL" dirty="0" smtClean="0"/>
              <a:t>De </a:t>
            </a:r>
            <a:r>
              <a:rPr lang="nl-NL" dirty="0" err="1"/>
              <a:t>Lid-Staten</a:t>
            </a:r>
            <a:r>
              <a:rPr lang="nl-NL" dirty="0"/>
              <a:t> kennen de betrokkene het recht toe:</a:t>
            </a:r>
          </a:p>
          <a:p>
            <a:pPr marL="0" indent="0">
              <a:buNone/>
            </a:pPr>
            <a:r>
              <a:rPr lang="nl-NL" dirty="0"/>
              <a:t>a) zich ten minste in de gevallen, bedoeld in artikel 7, onder e) en f), te allen tijde om zwaarwegende en gerechtvaardigde redenen die verband houden met zijn bijzondere situatie ertegen te verzetten dat hem betreffende gegevens het voorwerp van een verwerking vormen, behoudens andersluidende bepalingen in de nationale wetgeving. In geval van gerechtvaardigd verzet mag de door de voor de verwerking verantwoordelijke persoon verrichte verwerking niet langer op deze gegevens betrekking hebben;</a:t>
            </a:r>
          </a:p>
          <a:p>
            <a:pPr marL="0" indent="0">
              <a:buNone/>
            </a:pPr>
            <a:r>
              <a:rPr lang="nl-NL" dirty="0"/>
              <a:t>b) zich te verzetten, op verzoek en kosteloos, tegen de voorgenomen verwerking van hem betreffende persoonsgegevens door de voor de verwerking verantwoordelijke persoon met het oog op direct marketing, of te worden ingelicht voordat persoonsgegevens voor de eerste keer aan derden worden verstrekt of voor rekening van derden worden gebruikt voor direct marketing en het recht uitdrukkelijk ter kennis gebracht te krijgen dat hij of zij zich kosteloos kan verzetten tegen deze verstrekking of dit gebruik van gegevens.</a:t>
            </a:r>
          </a:p>
          <a:p>
            <a:pPr marL="0" indent="0">
              <a:buNone/>
            </a:pPr>
            <a:r>
              <a:rPr lang="nl-NL" dirty="0"/>
              <a:t>De </a:t>
            </a:r>
            <a:r>
              <a:rPr lang="nl-NL" dirty="0" err="1"/>
              <a:t>Lid-Staten</a:t>
            </a:r>
            <a:r>
              <a:rPr lang="nl-NL" dirty="0"/>
              <a:t> nemen de nodige maatregelen om te waarborgen dat de betrokkenen kennis hebben van het bestaan van het in de eerste alinea van punt b) bedoelde recht.</a:t>
            </a:r>
          </a:p>
          <a:p>
            <a:endParaRPr lang="nl-NL" dirty="0"/>
          </a:p>
        </p:txBody>
      </p:sp>
    </p:spTree>
    <p:extLst>
      <p:ext uri="{BB962C8B-B14F-4D97-AF65-F5344CB8AC3E}">
        <p14:creationId xmlns:p14="http://schemas.microsoft.com/office/powerpoint/2010/main" val="4004488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Geautomatiseerde individuele besluiten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a:t>Artikel 15 </a:t>
            </a:r>
            <a:r>
              <a:rPr lang="nl-NL" dirty="0" smtClean="0"/>
              <a:t> Geautomatiseerde </a:t>
            </a:r>
            <a:r>
              <a:rPr lang="nl-NL" dirty="0"/>
              <a:t>individuele besluiten</a:t>
            </a:r>
          </a:p>
          <a:p>
            <a:pPr marL="0" indent="0">
              <a:buNone/>
            </a:pPr>
            <a:endParaRPr lang="nl-NL" dirty="0" smtClean="0"/>
          </a:p>
          <a:p>
            <a:pPr marL="0" indent="0">
              <a:buNone/>
            </a:pPr>
            <a:r>
              <a:rPr lang="nl-NL" dirty="0" smtClean="0"/>
              <a:t>1</a:t>
            </a:r>
            <a:r>
              <a:rPr lang="nl-NL" dirty="0"/>
              <a:t>.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pPr marL="0" indent="0">
              <a:buNone/>
            </a:pPr>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pPr marL="0" indent="0">
              <a:buNone/>
            </a:pPr>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pPr marL="0" indent="0">
              <a:buNone/>
            </a:pPr>
            <a:r>
              <a:rPr lang="nl-NL" dirty="0"/>
              <a:t>b) zijn grondslag vindt in een wet waarin de maatregelen zijn omschreven die strekken tot bescherming van het gerechtvaardigde belang van de betrokkene.</a:t>
            </a:r>
          </a:p>
          <a:p>
            <a:endParaRPr lang="nl-NL" dirty="0"/>
          </a:p>
        </p:txBody>
      </p:sp>
    </p:spTree>
    <p:extLst>
      <p:ext uri="{BB962C8B-B14F-4D97-AF65-F5344CB8AC3E}">
        <p14:creationId xmlns:p14="http://schemas.microsoft.com/office/powerpoint/2010/main" val="1980568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be</a:t>
            </a:r>
            <a:r>
              <a:rPr lang="nl-NL" dirty="0" smtClean="0"/>
              <a:t> </a:t>
            </a:r>
            <a:r>
              <a:rPr lang="nl-NL" dirty="0" err="1" smtClean="0"/>
              <a:t>forgotten</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Artikel 17 Recht om te worden vergeten en om gegevens te laten wissen</a:t>
            </a:r>
          </a:p>
          <a:p>
            <a:pPr marL="0" indent="0">
              <a:buNone/>
            </a:pPr>
            <a:r>
              <a:rPr lang="nl-NL" dirty="0"/>
              <a:t> </a:t>
            </a:r>
          </a:p>
          <a:p>
            <a:pPr marL="0" indent="0">
              <a:buNone/>
            </a:pPr>
            <a:r>
              <a:rPr lang="nl-NL" dirty="0"/>
              <a:t>1. De betrokkene heeft er recht op dat de voor de verwerking verantwoordelijke ervoor zorgt dat hem betreffende gegevens worden gewist en de verdere verspreiding van dergelijke gegevens achterwege blijft, met name waar het gaat om persoonsgegevens die door de betrokkene als kind beschikbaar zijn gesteld, wanneer een van de volgende gronden van toepassing is:</a:t>
            </a:r>
          </a:p>
          <a:p>
            <a:pPr marL="0" indent="0">
              <a:buNone/>
            </a:pPr>
            <a:r>
              <a:rPr lang="nl-NL" dirty="0"/>
              <a:t>a) de gegevens zijn niet langer nodig in verband met de doeleinden waarvoor zij werden verzameld of anderszins verwerkt;</a:t>
            </a:r>
          </a:p>
          <a:p>
            <a:pPr marL="0" indent="0">
              <a:buNone/>
            </a:pPr>
            <a:r>
              <a:rPr lang="nl-NL" dirty="0"/>
              <a:t>b) de betrokkene trekt de toestemming waarop de verwerking overeenkomstig artikel 6, lid 1, onder a), is gebaseerd, in of de toegestane termijn voor opslag is verstreken terwijl een andere grond voor de verwerking van de gegevens ontbreekt;</a:t>
            </a:r>
          </a:p>
          <a:p>
            <a:pPr marL="0" indent="0">
              <a:buNone/>
            </a:pPr>
            <a:r>
              <a:rPr lang="nl-NL" dirty="0"/>
              <a:t>c) de betrokkene maakt bezwaar tegen de verwerking van de persoonsgegevens overeenkomstig artikel 19;</a:t>
            </a:r>
          </a:p>
          <a:p>
            <a:pPr marL="0" indent="0">
              <a:buNone/>
            </a:pPr>
            <a:r>
              <a:rPr lang="nl-NL" dirty="0"/>
              <a:t>d) de verwerking van de gegevens voldoet op andere gronden niet aan deze verordening.</a:t>
            </a:r>
          </a:p>
          <a:p>
            <a:pPr marL="0" indent="0">
              <a:buNone/>
            </a:pPr>
            <a:r>
              <a:rPr lang="nl-NL" dirty="0"/>
              <a:t>2. Wanneer de in lid 1 bedoelde voor de verwerking verantwoordelijke de persoonsgegevens openbaar heeft gemaakt, neemt hij alle redelijke maatregelen, waaronder technische maatregelen, ten aanzien van de gegevens die onder zijn verantwoordelijkheid openbaar zijn gemaakt, teneinde derden die deze gegevens verwerken ervan op de hoogte te stellen dat een betrokkene hun verzoekt ieder koppeling naar, of kopie of reproductie van die persoonsgegevens te wissen. Wanneer de voor de verwerking verantwoordelijke toestemming heeft gegeven voor openbaarmaking van persoonsgegevens door een derde, wordt de voor de verwerking verantwoordelijke voor die openbaarmaking verantwoordelijk geacht.</a:t>
            </a:r>
          </a:p>
          <a:p>
            <a:endParaRPr lang="nl-NL" dirty="0"/>
          </a:p>
        </p:txBody>
      </p:sp>
    </p:spTree>
    <p:extLst>
      <p:ext uri="{BB962C8B-B14F-4D97-AF65-F5344CB8AC3E}">
        <p14:creationId xmlns:p14="http://schemas.microsoft.com/office/powerpoint/2010/main" val="2440760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be</a:t>
            </a:r>
            <a:r>
              <a:rPr lang="nl-NL" dirty="0" smtClean="0"/>
              <a:t> </a:t>
            </a:r>
            <a:r>
              <a:rPr lang="nl-NL" dirty="0" err="1" smtClean="0"/>
              <a:t>forgotten</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3. De voor de verwerking verantwoordelijke gaat onverwijld tot het wissen over, zij het niet voor zover het nodig is de persoonsgegevens te bewaren: </a:t>
            </a:r>
          </a:p>
          <a:p>
            <a:pPr marL="0" indent="0">
              <a:buNone/>
            </a:pPr>
            <a:r>
              <a:rPr lang="nl-NL" dirty="0"/>
              <a:t>(a) voor de uitoefening van het recht op vrijheid van meningsuiting overeenkomstig artikel 80;</a:t>
            </a:r>
          </a:p>
          <a:p>
            <a:pPr marL="0" indent="0">
              <a:buNone/>
            </a:pPr>
            <a:r>
              <a:rPr lang="nl-NL" dirty="0"/>
              <a:t>(b) om redenen van algemeen belang op het gebied van de volksgezondheid overeenkomstig artikel 81;</a:t>
            </a:r>
          </a:p>
          <a:p>
            <a:pPr marL="0" indent="0">
              <a:buNone/>
            </a:pPr>
            <a:r>
              <a:rPr lang="nl-NL" dirty="0"/>
              <a:t>(c) voor historische, statistische of wetenschappelijke doeleinden overeenkomstig artikel 83;</a:t>
            </a:r>
          </a:p>
          <a:p>
            <a:pPr marL="0" indent="0">
              <a:buNone/>
            </a:pPr>
            <a:r>
              <a:rPr lang="nl-NL" dirty="0"/>
              <a:t>(d) ter voldoening aan een wettelijke verplichting tot bewaring van de persoonsgegevens op grond van EU-wetgeving of de wetgeving van de lidstaat waaraan de voor de verwerking verantwoordelijke onderworpen is; de nationale wetgeving moet beantwoorden aan een doelstelling van algemeen belang, de wezenlijke inhoud van het recht op de bescherming van persoonsgegevens eerbiedigen en evenredig zijn aan het nagestreefde rechtmatige doel.</a:t>
            </a:r>
          </a:p>
          <a:p>
            <a:pPr marL="0" indent="0">
              <a:buNone/>
            </a:pPr>
            <a:r>
              <a:rPr lang="nl-NL" dirty="0"/>
              <a:t>(e) in de in lid 4 bedoelde gevallen.</a:t>
            </a:r>
          </a:p>
          <a:p>
            <a:pPr marL="0" indent="0">
              <a:buNone/>
            </a:pPr>
            <a:r>
              <a:rPr lang="nl-NL" dirty="0"/>
              <a:t>4. De voor de verwerking verantwoordelijke beperkt de verwerking van persoonsgegevens in plaats van deze te wissen wanneer:</a:t>
            </a:r>
          </a:p>
          <a:p>
            <a:pPr marL="0" indent="0">
              <a:buNone/>
            </a:pPr>
            <a:r>
              <a:rPr lang="nl-NL" dirty="0"/>
              <a:t>a) de juistheid ervan door de betrokkene wordt betwist, gedurende een periode die de voor de verwerking </a:t>
            </a:r>
            <a:r>
              <a:rPr lang="nl-NL" dirty="0" smtClean="0"/>
              <a:t>verantwoordelijke </a:t>
            </a:r>
            <a:r>
              <a:rPr lang="nl-NL" dirty="0"/>
              <a:t>in staat stelt de juistheid van de gegevens te controleren;</a:t>
            </a:r>
          </a:p>
          <a:p>
            <a:pPr marL="0" indent="0">
              <a:buNone/>
            </a:pPr>
            <a:r>
              <a:rPr lang="nl-NL" dirty="0"/>
              <a:t>b) de voor de verwerking verantwoordelijke de persoonsgegevens niet langer voor de uitvoering van zijn taken nodig heeft, maar die gegevens nog moeten worden bewaard ten behoeve van bewijsvoering; </a:t>
            </a:r>
          </a:p>
          <a:p>
            <a:pPr marL="0" indent="0">
              <a:buNone/>
            </a:pPr>
            <a:r>
              <a:rPr lang="nl-NL" dirty="0"/>
              <a:t>c) de verwerking ervan onrechtmatig is en de betrokkene zich tegen het wissen ervan verzet en in de plaats daarvan om beperking van het gebruik ervan verzoekt;</a:t>
            </a:r>
          </a:p>
          <a:p>
            <a:pPr marL="0" indent="0">
              <a:buNone/>
            </a:pPr>
            <a:r>
              <a:rPr lang="nl-NL" dirty="0"/>
              <a:t>d) de betrokkene verzoekt om doorgifte van de persoonsgegevens naar een ander geautomatiseerd verwerkingssysteem overeenkomstig artikel 18, lid 2.</a:t>
            </a:r>
          </a:p>
          <a:p>
            <a:endParaRPr lang="nl-NL" dirty="0"/>
          </a:p>
        </p:txBody>
      </p:sp>
    </p:spTree>
    <p:extLst>
      <p:ext uri="{BB962C8B-B14F-4D97-AF65-F5344CB8AC3E}">
        <p14:creationId xmlns:p14="http://schemas.microsoft.com/office/powerpoint/2010/main" val="3876460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Right </a:t>
            </a:r>
            <a:r>
              <a:rPr lang="nl-NL" dirty="0" err="1" smtClean="0"/>
              <a:t>to</a:t>
            </a:r>
            <a:r>
              <a:rPr lang="nl-NL" dirty="0" smtClean="0"/>
              <a:t> </a:t>
            </a:r>
            <a:r>
              <a:rPr lang="nl-NL" dirty="0" err="1" smtClean="0"/>
              <a:t>be</a:t>
            </a:r>
            <a:r>
              <a:rPr lang="nl-NL" dirty="0" smtClean="0"/>
              <a:t> </a:t>
            </a:r>
            <a:r>
              <a:rPr lang="nl-NL" dirty="0" err="1" smtClean="0"/>
              <a:t>forgotten</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5. De in lid 4 bedoelde persoonsgegevens worden, afgezien van de opslag ervan, slechts verwerkt ten behoeve van bewijsvoering of met toestemming van de betrokkene of ter bescherming van de rechten van een andere natuurlijke of rechtspersoon of voor een doelstelling van algemeen belang.</a:t>
            </a:r>
          </a:p>
          <a:p>
            <a:pPr marL="0" indent="0">
              <a:buNone/>
            </a:pPr>
            <a:r>
              <a:rPr lang="nl-NL" dirty="0"/>
              <a:t>6. Wanneer de verwerking van persoonsgegevens op grond van artikel 4 is beperkt, informeert de voor de verwerking verantwoordelijke de betrokkene alvorens de beperking inzake de verwerking op te heffen.</a:t>
            </a:r>
          </a:p>
          <a:p>
            <a:pPr marL="0" indent="0">
              <a:buNone/>
            </a:pPr>
            <a:r>
              <a:rPr lang="nl-NL" dirty="0"/>
              <a:t>7. De voor de verwerking verantwoordelijke stelt mechanismen vast om ervoor te zorgen dat de termijnen die zijn vastgesteld voor het wissen van persoonsgegevens en/of voor de periodieke beoordeling van de noodzaak van de opslag van de gegevens, in acht worden genomen.</a:t>
            </a:r>
          </a:p>
          <a:p>
            <a:pPr marL="0" indent="0">
              <a:buNone/>
            </a:pPr>
            <a:r>
              <a:rPr lang="nl-NL" dirty="0"/>
              <a:t>8. Wanneer de persoonsgegevens worden gewist, verwerkt de voor de verwerking verantwoordelijke deze gegevens niet anderszins.</a:t>
            </a:r>
          </a:p>
          <a:p>
            <a:pPr marL="0" indent="0">
              <a:buNone/>
            </a:pPr>
            <a:r>
              <a:rPr lang="nl-NL" dirty="0"/>
              <a:t>9. De Commissie is bevoegd overeenkomstig artikel 86 gedelegeerde handelingen vast te stellen met het oog op de nadere invulling van:</a:t>
            </a:r>
          </a:p>
          <a:p>
            <a:pPr marL="0" indent="0">
              <a:buNone/>
            </a:pPr>
            <a:r>
              <a:rPr lang="nl-NL" dirty="0"/>
              <a:t>a) de criteria en de vereisten voor de toepassing van lid 1 met betrekking tot specifieke sectoren en in specifieke situaties op het gebied van gegevensverwerking.</a:t>
            </a:r>
          </a:p>
          <a:p>
            <a:pPr marL="0" indent="0">
              <a:buNone/>
            </a:pPr>
            <a:r>
              <a:rPr lang="nl-NL" dirty="0"/>
              <a:t>b) de voorwaarden voor het verwijderen van koppelingen naar, kopieën of reproducties van persoonsgegevens uit algemeen beschikbare communicatiediensten als bedoeld in lid 2;</a:t>
            </a:r>
          </a:p>
          <a:p>
            <a:pPr marL="0" indent="0">
              <a:buNone/>
            </a:pPr>
            <a:r>
              <a:rPr lang="nl-NL" dirty="0"/>
              <a:t>c) de criteria en voorwaarden voor het beperken van de verwerking van persoonsgegevens als bedoeld in lid 4.</a:t>
            </a:r>
          </a:p>
          <a:p>
            <a:endParaRPr lang="nl-NL" dirty="0"/>
          </a:p>
        </p:txBody>
      </p:sp>
    </p:spTree>
    <p:extLst>
      <p:ext uri="{BB962C8B-B14F-4D97-AF65-F5344CB8AC3E}">
        <p14:creationId xmlns:p14="http://schemas.microsoft.com/office/powerpoint/2010/main" val="1968283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Data </a:t>
            </a:r>
            <a:r>
              <a:rPr lang="nl-NL" dirty="0" err="1" smtClean="0"/>
              <a:t>portabiliteit</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dirty="0"/>
              <a:t>Artikel 18 Recht van gegevensoverdraagbaarheid</a:t>
            </a:r>
          </a:p>
          <a:p>
            <a:pPr marL="0" indent="0">
              <a:buNone/>
            </a:pPr>
            <a:r>
              <a:rPr lang="nl-NL" dirty="0"/>
              <a:t> </a:t>
            </a:r>
          </a:p>
          <a:p>
            <a:pPr marL="0" indent="0">
              <a:buNone/>
            </a:pPr>
            <a:r>
              <a:rPr lang="nl-NL" dirty="0"/>
              <a:t>1. Wanneer persoonsgegevens elektronisch en in een gestructureerd en algemeen gebruikt formaat worden verwerkt, heeft de betrokkene het recht om van de voor de verwerking verantwoordelijke een kopie te krijgen van de gegevens die worden verwerkt in een elektronisch en gestructureerd formaat dat algemeen wordt gebruikt en verder door de betrokkene kan worden gebruikt.</a:t>
            </a:r>
          </a:p>
          <a:p>
            <a:pPr marL="0" indent="0">
              <a:buNone/>
            </a:pPr>
            <a:r>
              <a:rPr lang="nl-NL" dirty="0"/>
              <a:t>2. Wanneer de betrokkene persoonsgegevens heeft verstrekt en de verwerking daarvan plaatsvindt op basis van toestemming of een overeenkomst, heeft de betrokkene het recht om deze persoonsgegevens en alle andere informatie die hij heeft verstrekt en die door middel van een geautomatiseerd verwerkingssysteem wordt bewaard, in een algemeen gebruikt elektronisch formaat over te dragen naar een ander geautomatiseerd verwerkingssysteem, zonder daarbij door de voor de verwerking verantwoordelijke bij wie de persoonsgegevens zijn weggehaald, te worden belemmerd.</a:t>
            </a:r>
          </a:p>
          <a:p>
            <a:pPr marL="0" indent="0">
              <a:buNone/>
            </a:pPr>
            <a:r>
              <a:rPr lang="nl-NL" dirty="0"/>
              <a:t>3. De Commissie kan het in lid 1 bedoelde elektronische formaat en de technische normen, de modaliteiten en de procedures voor het overeenkomstig lid 2 overdragen van persoonsgegevens, nader bepalen. Die uitvoeringshandelingen worden vastgesteld volgens de in artikel 87, lid 2, bedoelde onderzoeksprocedure.</a:t>
            </a:r>
          </a:p>
          <a:p>
            <a:endParaRPr lang="nl-NL" dirty="0"/>
          </a:p>
        </p:txBody>
      </p:sp>
    </p:spTree>
    <p:extLst>
      <p:ext uri="{BB962C8B-B14F-4D97-AF65-F5344CB8AC3E}">
        <p14:creationId xmlns:p14="http://schemas.microsoft.com/office/powerpoint/2010/main" val="1681162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Profiling</a:t>
            </a:r>
            <a:endParaRPr lang="nl-NL" dirty="0"/>
          </a:p>
        </p:txBody>
      </p:sp>
      <p:sp>
        <p:nvSpPr>
          <p:cNvPr id="3" name="Tijdelijke aanduiding voor inhoud 2"/>
          <p:cNvSpPr>
            <a:spLocks noGrp="1"/>
          </p:cNvSpPr>
          <p:nvPr>
            <p:ph idx="1"/>
          </p:nvPr>
        </p:nvSpPr>
        <p:spPr/>
        <p:txBody>
          <a:bodyPr>
            <a:normAutofit fontScale="40000" lnSpcReduction="20000"/>
          </a:bodyPr>
          <a:lstStyle/>
          <a:p>
            <a:pPr marL="0" indent="0">
              <a:buNone/>
            </a:pPr>
            <a:r>
              <a:rPr lang="nl-NL" dirty="0"/>
              <a:t>Artikel 20 Maatregelen op basis van profilering</a:t>
            </a:r>
          </a:p>
          <a:p>
            <a:pPr marL="0" indent="0">
              <a:buNone/>
            </a:pPr>
            <a:r>
              <a:rPr lang="nl-NL" dirty="0"/>
              <a:t>1. Iedere natuurlijke persoon heeft het recht niet te worden onderworpen aan een maatregel waaraan voor hem rechtsgevolgen zijn verbonden of die hem in aanmerkelijke mate treft en die louter wordt genomen op grond van een geautomatiseerde verwerking die bestemd is om bepaalde aspecten van zijn persoonlijkheid te evalueren of om met name zijn beroepsprestaties, economische situatie, verblijfplaats, gezondheid, persoonlijke voorkeuren, betrouwbaarheid of gedrag te analyseren of te voorspellen.</a:t>
            </a:r>
          </a:p>
          <a:p>
            <a:pPr marL="0" indent="0">
              <a:buNone/>
            </a:pPr>
            <a:r>
              <a:rPr lang="nl-NL" dirty="0"/>
              <a:t>2. Onverminderd het bepaalde in de overige artikelen van deze verordening mag een persoon alleen aan een maatregel als bedoeld in lid 1 worden onderworpen, wanneer de verwerking:</a:t>
            </a:r>
          </a:p>
          <a:p>
            <a:pPr marL="0" indent="0">
              <a:buNone/>
            </a:pPr>
            <a:r>
              <a:rPr lang="nl-NL" dirty="0"/>
              <a:t>a) wordt uitgevoerd in het kader van het sluiten of het uitvoeren van een overeenkomst en aan het door de betrokkene ingediende verzoek tot het sluiten of het uitvoeren van de overeenkomst is voldaan of passende maatregelen zijn aangeboden ter bescherming van de gerechtvaardigde belangen van de betrokkene, zoals het recht op menselijke tussenkomst; of</a:t>
            </a:r>
          </a:p>
          <a:p>
            <a:pPr marL="0" indent="0">
              <a:buNone/>
            </a:pPr>
            <a:r>
              <a:rPr lang="nl-NL" dirty="0"/>
              <a:t>b) uitdrukkelijk is toegestaan op grond van EU-wetgeving of nationale wetgeving en in die wetgeving ook passende maatregelen zijn opgenomen ter bescherming van de gerechtvaardigde belangen van de betrokkene; of </a:t>
            </a:r>
          </a:p>
          <a:p>
            <a:pPr marL="0" indent="0">
              <a:buNone/>
            </a:pPr>
            <a:r>
              <a:rPr lang="nl-NL" dirty="0"/>
              <a:t>c) plaatsvindt op grond van de toestemming van de betrokkene, mits aan de voorwaarden van artikel 7 wordt voldaan en passende waarborgen worden geboden.</a:t>
            </a:r>
          </a:p>
          <a:p>
            <a:pPr marL="0" indent="0">
              <a:buNone/>
            </a:pPr>
            <a:r>
              <a:rPr lang="nl-NL" dirty="0"/>
              <a:t>3. De geautomatiseerde gegevensverwerking die bestemd is om bepaalde aspecten van de persoonlijkheid van een natuurlijke persoon te beoordelen, wordt niet uitsluitend gebaseerd op de in artikel 9 bedoelde bijzondere categorieën persoonsgegevens.</a:t>
            </a:r>
          </a:p>
          <a:p>
            <a:pPr marL="0" indent="0">
              <a:buNone/>
            </a:pPr>
            <a:r>
              <a:rPr lang="nl-NL" dirty="0"/>
              <a:t>4. In de in lid 2 bedoelde gevallen omvat de informatie die op grond van artikel 14 door de voor de verwerking verantwoordelijke moet worden verstrekt, informatie over de eventuele verwerking voor een maatregel in de zin van lid 1 en de met deze verwerking beoogde gevolgen voor de betrokkene.</a:t>
            </a:r>
          </a:p>
          <a:p>
            <a:pPr marL="0" indent="0">
              <a:buNone/>
            </a:pPr>
            <a:r>
              <a:rPr lang="nl-NL" dirty="0"/>
              <a:t>5. De Commissie is bevoegd overeenkomstig artikel 86 gedelegeerde handelingen vast te stellen met het oog op de nadere invulling van de criteria en de voorwaarden voor passende maatregelen ter bescherming van de in lid 2 bedoelde gerechtvaardigde belangen van de betrokkene.</a:t>
            </a:r>
          </a:p>
          <a:p>
            <a:endParaRPr lang="nl-NL" dirty="0"/>
          </a:p>
        </p:txBody>
      </p:sp>
    </p:spTree>
    <p:extLst>
      <p:ext uri="{BB962C8B-B14F-4D97-AF65-F5344CB8AC3E}">
        <p14:creationId xmlns:p14="http://schemas.microsoft.com/office/powerpoint/2010/main" val="673010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 Privacy en gegevensbescherming</a:t>
            </a:r>
          </a:p>
        </p:txBody>
      </p:sp>
      <p:sp>
        <p:nvSpPr>
          <p:cNvPr id="3" name="Content Placeholder 2"/>
          <p:cNvSpPr>
            <a:spLocks noGrp="1"/>
          </p:cNvSpPr>
          <p:nvPr>
            <p:ph idx="1"/>
          </p:nvPr>
        </p:nvSpPr>
        <p:spPr>
          <a:xfrm>
            <a:off x="457200" y="1600200"/>
            <a:ext cx="8229600" cy="4709120"/>
          </a:xfrm>
        </p:spPr>
        <p:txBody>
          <a:bodyPr>
            <a:normAutofit fontScale="62500" lnSpcReduction="20000"/>
          </a:bodyPr>
          <a:lstStyle/>
          <a:p>
            <a:pPr marL="0" indent="0">
              <a:buNone/>
            </a:pPr>
            <a:r>
              <a:rPr lang="en-US" dirty="0" err="1" smtClean="0"/>
              <a:t>Handvest</a:t>
            </a:r>
            <a:r>
              <a:rPr lang="en-US" dirty="0" smtClean="0"/>
              <a:t> van de </a:t>
            </a:r>
            <a:r>
              <a:rPr lang="en-US" dirty="0" err="1" smtClean="0"/>
              <a:t>Grondrecht</a:t>
            </a:r>
            <a:r>
              <a:rPr lang="en-US" dirty="0" smtClean="0"/>
              <a:t> van de </a:t>
            </a:r>
            <a:r>
              <a:rPr lang="en-US" dirty="0" err="1" smtClean="0"/>
              <a:t>Europese</a:t>
            </a:r>
            <a:r>
              <a:rPr lang="en-US" dirty="0" smtClean="0"/>
              <a:t> </a:t>
            </a:r>
            <a:r>
              <a:rPr lang="en-US" dirty="0" err="1" smtClean="0"/>
              <a:t>Unie</a:t>
            </a:r>
            <a:r>
              <a:rPr lang="en-US" dirty="0" smtClean="0"/>
              <a:t> (2000)</a:t>
            </a:r>
          </a:p>
          <a:p>
            <a:pPr marL="0" indent="0">
              <a:buNone/>
            </a:pPr>
            <a:endParaRPr lang="nl-NL" dirty="0"/>
          </a:p>
          <a:p>
            <a:pPr marL="0" indent="0">
              <a:buNone/>
            </a:pPr>
            <a:r>
              <a:rPr lang="en-US" dirty="0" err="1"/>
              <a:t>Artikel</a:t>
            </a:r>
            <a:r>
              <a:rPr lang="en-US" dirty="0"/>
              <a:t> </a:t>
            </a:r>
            <a:r>
              <a:rPr lang="en-US" dirty="0" smtClean="0"/>
              <a:t>7 </a:t>
            </a:r>
            <a:r>
              <a:rPr lang="nl-NL" dirty="0" smtClean="0"/>
              <a:t>Eerbiediging </a:t>
            </a:r>
            <a:r>
              <a:rPr lang="nl-NL" dirty="0"/>
              <a:t>van het </a:t>
            </a:r>
            <a:r>
              <a:rPr lang="nl-NL" dirty="0" err="1"/>
              <a:t>privé-leven</a:t>
            </a:r>
            <a:r>
              <a:rPr lang="nl-NL" dirty="0"/>
              <a:t> en het familie- en gezinsleven</a:t>
            </a:r>
          </a:p>
          <a:p>
            <a:pPr marL="0" indent="0">
              <a:buNone/>
            </a:pPr>
            <a:endParaRPr lang="nl-NL" dirty="0" smtClean="0"/>
          </a:p>
          <a:p>
            <a:pPr marL="0" indent="0">
              <a:buNone/>
            </a:pPr>
            <a:r>
              <a:rPr lang="nl-NL" dirty="0" smtClean="0"/>
              <a:t>Eenieder </a:t>
            </a:r>
            <a:r>
              <a:rPr lang="nl-NL" dirty="0"/>
              <a:t>heeft recht op eerbiediging van zijn </a:t>
            </a:r>
            <a:r>
              <a:rPr lang="nl-NL" dirty="0" err="1"/>
              <a:t>privé-leven</a:t>
            </a:r>
            <a:r>
              <a:rPr lang="nl-NL" dirty="0"/>
              <a:t>, zijn familie- en gezinsleven, zijn woning </a:t>
            </a:r>
            <a:r>
              <a:rPr lang="nl-NL" dirty="0" smtClean="0"/>
              <a:t>en </a:t>
            </a:r>
            <a:r>
              <a:rPr lang="en-US" dirty="0" err="1" smtClean="0"/>
              <a:t>zijn</a:t>
            </a:r>
            <a:r>
              <a:rPr lang="en-US" dirty="0" smtClean="0"/>
              <a:t> </a:t>
            </a:r>
            <a:r>
              <a:rPr lang="en-US" dirty="0" err="1"/>
              <a:t>communicatie</a:t>
            </a:r>
            <a:r>
              <a:rPr lang="en-US" dirty="0"/>
              <a:t>.</a:t>
            </a:r>
          </a:p>
          <a:p>
            <a:pPr marL="0" indent="0">
              <a:buNone/>
            </a:pPr>
            <a:endParaRPr lang="en-US" dirty="0" smtClean="0"/>
          </a:p>
          <a:p>
            <a:pPr marL="0" indent="0">
              <a:buNone/>
            </a:pPr>
            <a:r>
              <a:rPr lang="en-US" dirty="0" err="1" smtClean="0"/>
              <a:t>Artikel</a:t>
            </a:r>
            <a:r>
              <a:rPr lang="en-US" dirty="0" smtClean="0"/>
              <a:t> 8 </a:t>
            </a:r>
            <a:r>
              <a:rPr lang="en-US" dirty="0" err="1" smtClean="0"/>
              <a:t>Bescherming</a:t>
            </a:r>
            <a:r>
              <a:rPr lang="en-US" dirty="0" smtClean="0"/>
              <a:t> </a:t>
            </a:r>
            <a:r>
              <a:rPr lang="en-US" dirty="0"/>
              <a:t>van </a:t>
            </a:r>
            <a:r>
              <a:rPr lang="en-US" dirty="0" err="1" smtClean="0"/>
              <a:t>persoonsgegevens</a:t>
            </a:r>
            <a:endParaRPr lang="en-US" dirty="0" smtClean="0"/>
          </a:p>
          <a:p>
            <a:pPr marL="0" indent="0">
              <a:buNone/>
            </a:pPr>
            <a:endParaRPr lang="en-US" dirty="0"/>
          </a:p>
          <a:p>
            <a:pPr marL="0" indent="0">
              <a:buNone/>
            </a:pPr>
            <a:r>
              <a:rPr lang="nl-NL" dirty="0"/>
              <a:t>1. Eenieder heeft recht op bescherming van de hem betreffende persoonsgegevens.</a:t>
            </a:r>
          </a:p>
          <a:p>
            <a:pPr marL="0" indent="0">
              <a:buNone/>
            </a:pPr>
            <a:r>
              <a:rPr lang="nl-NL" dirty="0"/>
              <a:t>2. Deze gegevens moeten eerlijk worden verwerkt, voor bepaalde doeleinden en met </a:t>
            </a:r>
            <a:r>
              <a:rPr lang="nl-NL" dirty="0" smtClean="0"/>
              <a:t>toestemming van </a:t>
            </a:r>
            <a:r>
              <a:rPr lang="nl-NL" dirty="0"/>
              <a:t>de betrokkene of op basis van een andere gerechtvaardigde grondslag waarin de wet </a:t>
            </a:r>
            <a:r>
              <a:rPr lang="nl-NL" dirty="0" smtClean="0"/>
              <a:t>voorziet. Eenieder </a:t>
            </a:r>
            <a:r>
              <a:rPr lang="nl-NL" dirty="0"/>
              <a:t>heeft recht op toegang tot de over hem verzamelde gegevens en op rectificatie daarvan.</a:t>
            </a:r>
          </a:p>
          <a:p>
            <a:pPr marL="0" indent="0">
              <a:buNone/>
            </a:pPr>
            <a:r>
              <a:rPr lang="nl-NL" dirty="0"/>
              <a:t>3. Een onafhankelijke autoriteit ziet toe op de naleving van deze regels.</a:t>
            </a:r>
            <a:endParaRPr lang="en-US" dirty="0"/>
          </a:p>
        </p:txBody>
      </p:sp>
    </p:spTree>
    <p:extLst>
      <p:ext uri="{BB962C8B-B14F-4D97-AF65-F5344CB8AC3E}">
        <p14:creationId xmlns:p14="http://schemas.microsoft.com/office/powerpoint/2010/main" val="15099623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(3) Privacy</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1418249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Focus op individuele </a:t>
            </a:r>
            <a:r>
              <a:rPr lang="nl-NL" dirty="0" smtClean="0"/>
              <a:t>rechten</a:t>
            </a:r>
            <a:endParaRPr lang="en-US" dirty="0"/>
          </a:p>
        </p:txBody>
      </p:sp>
      <p:sp>
        <p:nvSpPr>
          <p:cNvPr id="3" name="Content Placeholder 2"/>
          <p:cNvSpPr>
            <a:spLocks noGrp="1"/>
          </p:cNvSpPr>
          <p:nvPr>
            <p:ph idx="1"/>
          </p:nvPr>
        </p:nvSpPr>
        <p:spPr>
          <a:xfrm>
            <a:off x="457200" y="1600200"/>
            <a:ext cx="8229600" cy="4781128"/>
          </a:xfrm>
        </p:spPr>
        <p:txBody>
          <a:bodyPr>
            <a:normAutofit fontScale="62500" lnSpcReduction="20000"/>
          </a:bodyPr>
          <a:lstStyle/>
          <a:p>
            <a:pPr marL="0" indent="0">
              <a:buNone/>
            </a:pPr>
            <a:r>
              <a:rPr lang="en-US" b="1" dirty="0" err="1" smtClean="0"/>
              <a:t>Europees</a:t>
            </a:r>
            <a:r>
              <a:rPr lang="en-US" b="1" dirty="0" smtClean="0"/>
              <a:t> </a:t>
            </a:r>
            <a:r>
              <a:rPr lang="en-US" b="1" dirty="0" err="1" smtClean="0"/>
              <a:t>Verdrag</a:t>
            </a:r>
            <a:r>
              <a:rPr lang="en-US" b="1" dirty="0" smtClean="0"/>
              <a:t> </a:t>
            </a:r>
            <a:r>
              <a:rPr lang="en-US" b="1" dirty="0" err="1" smtClean="0"/>
              <a:t>voor</a:t>
            </a:r>
            <a:r>
              <a:rPr lang="en-US" b="1" dirty="0" smtClean="0"/>
              <a:t> de </a:t>
            </a:r>
            <a:r>
              <a:rPr lang="en-US" b="1" dirty="0" err="1" smtClean="0"/>
              <a:t>Rechten</a:t>
            </a:r>
            <a:r>
              <a:rPr lang="en-US" b="1" dirty="0" smtClean="0"/>
              <a:t> van de </a:t>
            </a:r>
            <a:r>
              <a:rPr lang="en-US" b="1" dirty="0" err="1" smtClean="0"/>
              <a:t>Mens</a:t>
            </a:r>
            <a:endParaRPr lang="en-US" b="1" dirty="0" smtClean="0"/>
          </a:p>
          <a:p>
            <a:pPr marL="0" indent="0">
              <a:buNone/>
            </a:pPr>
            <a:endParaRPr lang="en-US" b="1" dirty="0"/>
          </a:p>
          <a:p>
            <a:pPr marL="0" indent="0">
              <a:buNone/>
            </a:pPr>
            <a:r>
              <a:rPr lang="en-US" dirty="0" err="1" smtClean="0"/>
              <a:t>Artikel</a:t>
            </a:r>
            <a:r>
              <a:rPr lang="en-US" dirty="0" smtClean="0"/>
              <a:t> </a:t>
            </a:r>
            <a:r>
              <a:rPr lang="en-US" dirty="0"/>
              <a:t>33  </a:t>
            </a:r>
            <a:r>
              <a:rPr lang="en-US" dirty="0" err="1" smtClean="0"/>
              <a:t>Interstatelijke</a:t>
            </a:r>
            <a:r>
              <a:rPr lang="en-US" dirty="0" smtClean="0"/>
              <a:t> </a:t>
            </a:r>
            <a:r>
              <a:rPr lang="en-US" dirty="0" err="1"/>
              <a:t>zaken</a:t>
            </a:r>
            <a:r>
              <a:rPr lang="en-US" dirty="0"/>
              <a:t> </a:t>
            </a:r>
          </a:p>
          <a:p>
            <a:pPr marL="0" indent="0">
              <a:buNone/>
            </a:pPr>
            <a:endParaRPr lang="nl-NL" dirty="0" smtClean="0"/>
          </a:p>
          <a:p>
            <a:pPr marL="0" indent="0">
              <a:buNone/>
            </a:pPr>
            <a:r>
              <a:rPr lang="nl-NL" dirty="0" smtClean="0"/>
              <a:t>Elke </a:t>
            </a:r>
            <a:r>
              <a:rPr lang="nl-NL" dirty="0"/>
              <a:t>Hoge Verdragsluitende Partij kan elke vermeende niet-nakoming van de bepalingen van het Verdrag en de Protocollen daarbij door een andere Hoge Verdragsluitende Partij bij het Hof aanhangig maken. </a:t>
            </a:r>
          </a:p>
          <a:p>
            <a:pPr marL="0" indent="0">
              <a:buNone/>
            </a:pPr>
            <a:endParaRPr lang="en-US" b="1" dirty="0" smtClean="0"/>
          </a:p>
          <a:p>
            <a:pPr marL="0" indent="0">
              <a:buNone/>
            </a:pPr>
            <a:r>
              <a:rPr lang="en-US" dirty="0" err="1" smtClean="0"/>
              <a:t>Artikel</a:t>
            </a:r>
            <a:r>
              <a:rPr lang="en-US" dirty="0" smtClean="0"/>
              <a:t> </a:t>
            </a:r>
            <a:r>
              <a:rPr lang="en-US" dirty="0"/>
              <a:t>34  </a:t>
            </a:r>
            <a:r>
              <a:rPr lang="en-US" dirty="0" err="1" smtClean="0"/>
              <a:t>Individuele</a:t>
            </a:r>
            <a:r>
              <a:rPr lang="en-US" dirty="0" smtClean="0"/>
              <a:t> </a:t>
            </a:r>
            <a:r>
              <a:rPr lang="en-US" dirty="0" err="1"/>
              <a:t>verzoekschriften</a:t>
            </a:r>
            <a:r>
              <a:rPr lang="en-US" dirty="0"/>
              <a:t> </a:t>
            </a:r>
          </a:p>
          <a:p>
            <a:pPr marL="0" indent="0">
              <a:buNone/>
            </a:pPr>
            <a:endParaRPr lang="nl-NL" dirty="0" smtClean="0"/>
          </a:p>
          <a:p>
            <a:pPr marL="0" indent="0">
              <a:buNone/>
            </a:pPr>
            <a:r>
              <a:rPr lang="nl-NL" dirty="0" smtClean="0"/>
              <a:t>Het </a:t>
            </a:r>
            <a:r>
              <a:rPr lang="nl-NL" dirty="0"/>
              <a:t>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 </a:t>
            </a:r>
            <a:endParaRPr lang="en-US" dirty="0"/>
          </a:p>
        </p:txBody>
      </p:sp>
    </p:spTree>
    <p:extLst>
      <p:ext uri="{BB962C8B-B14F-4D97-AF65-F5344CB8AC3E}">
        <p14:creationId xmlns:p14="http://schemas.microsoft.com/office/powerpoint/2010/main" val="3871164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Focus op individuele rechten</a:t>
            </a:r>
            <a:endParaRPr lang="en-US" dirty="0"/>
          </a:p>
        </p:txBody>
      </p:sp>
      <p:sp>
        <p:nvSpPr>
          <p:cNvPr id="3" name="Content Placeholder 2"/>
          <p:cNvSpPr>
            <a:spLocks noGrp="1"/>
          </p:cNvSpPr>
          <p:nvPr>
            <p:ph idx="1"/>
          </p:nvPr>
        </p:nvSpPr>
        <p:spPr/>
        <p:txBody>
          <a:bodyPr>
            <a:normAutofit lnSpcReduction="10000"/>
          </a:bodyPr>
          <a:lstStyle/>
          <a:p>
            <a:r>
              <a:rPr lang="nl-NL" dirty="0" smtClean="0"/>
              <a:t>EHRM wijst af:</a:t>
            </a:r>
          </a:p>
          <a:p>
            <a:r>
              <a:rPr lang="nl-NL" dirty="0" smtClean="0"/>
              <a:t>Groepsklachten</a:t>
            </a:r>
          </a:p>
          <a:p>
            <a:r>
              <a:rPr lang="nl-NL" dirty="0" smtClean="0"/>
              <a:t>Rechtspersonen</a:t>
            </a:r>
          </a:p>
          <a:p>
            <a:r>
              <a:rPr lang="nl-NL" dirty="0" smtClean="0"/>
              <a:t>In abstracto</a:t>
            </a:r>
          </a:p>
          <a:p>
            <a:r>
              <a:rPr lang="nl-NL" dirty="0" err="1" smtClean="0"/>
              <a:t>Actio</a:t>
            </a:r>
            <a:r>
              <a:rPr lang="nl-NL" dirty="0" smtClean="0"/>
              <a:t> </a:t>
            </a:r>
            <a:r>
              <a:rPr lang="nl-NL" dirty="0" err="1" smtClean="0"/>
              <a:t>popularis</a:t>
            </a:r>
            <a:r>
              <a:rPr lang="nl-NL" dirty="0" smtClean="0"/>
              <a:t>/class actions</a:t>
            </a:r>
          </a:p>
          <a:p>
            <a:r>
              <a:rPr lang="nl-NL" dirty="0" smtClean="0"/>
              <a:t>Hypothetische klachten</a:t>
            </a:r>
          </a:p>
          <a:p>
            <a:r>
              <a:rPr lang="nl-NL" dirty="0" smtClean="0"/>
              <a:t>De </a:t>
            </a:r>
            <a:r>
              <a:rPr lang="nl-NL" dirty="0" err="1" smtClean="0"/>
              <a:t>minimis</a:t>
            </a:r>
            <a:endParaRPr lang="nl-NL" dirty="0" smtClean="0"/>
          </a:p>
          <a:p>
            <a:r>
              <a:rPr lang="nl-NL" dirty="0" smtClean="0"/>
              <a:t>Toekomstige schade</a:t>
            </a:r>
          </a:p>
          <a:p>
            <a:endParaRPr lang="en-US" dirty="0"/>
          </a:p>
        </p:txBody>
      </p:sp>
    </p:spTree>
    <p:extLst>
      <p:ext uri="{BB962C8B-B14F-4D97-AF65-F5344CB8AC3E}">
        <p14:creationId xmlns:p14="http://schemas.microsoft.com/office/powerpoint/2010/main" val="22936909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Focus op individuele </a:t>
            </a:r>
            <a:r>
              <a:rPr lang="nl-NL" dirty="0" smtClean="0"/>
              <a:t>belangen</a:t>
            </a:r>
            <a:endParaRPr lang="en-US" dirty="0"/>
          </a:p>
        </p:txBody>
      </p:sp>
      <p:sp>
        <p:nvSpPr>
          <p:cNvPr id="3" name="Content Placeholder 2"/>
          <p:cNvSpPr>
            <a:spLocks noGrp="1"/>
          </p:cNvSpPr>
          <p:nvPr>
            <p:ph idx="1"/>
          </p:nvPr>
        </p:nvSpPr>
        <p:spPr/>
        <p:txBody>
          <a:bodyPr>
            <a:normAutofit fontScale="77500" lnSpcReduction="20000"/>
          </a:bodyPr>
          <a:lstStyle/>
          <a:p>
            <a:r>
              <a:rPr lang="nl-NL" dirty="0" smtClean="0"/>
              <a:t>Privacy was aanvankelijk een negatief recht en een negatieve plicht van de staat</a:t>
            </a:r>
          </a:p>
          <a:p>
            <a:r>
              <a:rPr lang="nl-NL" dirty="0" smtClean="0"/>
              <a:t>X/ICELAND</a:t>
            </a:r>
            <a:r>
              <a:rPr lang="nl-NL" dirty="0"/>
              <a:t>: T</a:t>
            </a:r>
            <a:r>
              <a:rPr lang="en-US" dirty="0"/>
              <a:t>he right to respect for private life does not end there. It comprises also, to a certain degree, the </a:t>
            </a:r>
            <a:r>
              <a:rPr lang="en-US" b="1" dirty="0"/>
              <a:t>right to establish and to develop relationships with other human beings</a:t>
            </a:r>
            <a:r>
              <a:rPr lang="en-US" dirty="0"/>
              <a:t>, especially in the emotional field for the development and fulfillment of one's own personality. </a:t>
            </a:r>
          </a:p>
          <a:p>
            <a:r>
              <a:rPr lang="nl-NL" dirty="0" smtClean="0"/>
              <a:t>Positieve verplichtingen</a:t>
            </a:r>
          </a:p>
          <a:p>
            <a:r>
              <a:rPr lang="nl-NL" dirty="0" smtClean="0"/>
              <a:t>Verruiming materiele reikwijdte: recht op reputatie, recht op schone leefomgeving, recht op persoonlijke ontwikkeling, recht op werk, recht op groepsidentiteit, etc.  </a:t>
            </a:r>
            <a:endParaRPr lang="en-US" dirty="0"/>
          </a:p>
        </p:txBody>
      </p:sp>
    </p:spTree>
    <p:extLst>
      <p:ext uri="{BB962C8B-B14F-4D97-AF65-F5344CB8AC3E}">
        <p14:creationId xmlns:p14="http://schemas.microsoft.com/office/powerpoint/2010/main" val="37165062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Focus op belangenafweging</a:t>
            </a:r>
            <a:endParaRPr lang="en-US" dirty="0"/>
          </a:p>
        </p:txBody>
      </p:sp>
      <p:sp>
        <p:nvSpPr>
          <p:cNvPr id="3" name="Content Placeholder 2"/>
          <p:cNvSpPr>
            <a:spLocks noGrp="1"/>
          </p:cNvSpPr>
          <p:nvPr>
            <p:ph idx="1"/>
          </p:nvPr>
        </p:nvSpPr>
        <p:spPr/>
        <p:txBody>
          <a:bodyPr>
            <a:normAutofit fontScale="77500" lnSpcReduction="20000"/>
          </a:bodyPr>
          <a:lstStyle/>
          <a:p>
            <a:r>
              <a:rPr lang="nl-NL" dirty="0" smtClean="0"/>
              <a:t>Aanvankelijk een noodzakelijkheidstoets: Artikel 8 lid 2 EVRM: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a:p>
            <a:r>
              <a:rPr lang="nl-NL" dirty="0" smtClean="0"/>
              <a:t>Verschoven naar belangenafwegingstest: </a:t>
            </a:r>
            <a:r>
              <a:rPr lang="en-US" dirty="0" smtClean="0"/>
              <a:t>‘</a:t>
            </a:r>
            <a:r>
              <a:rPr lang="en-US" dirty="0"/>
              <a:t>This </a:t>
            </a:r>
            <a:r>
              <a:rPr lang="en-US" dirty="0" smtClean="0"/>
              <a:t>test requires </a:t>
            </a:r>
            <a:r>
              <a:rPr lang="en-US" dirty="0"/>
              <a:t>the Court to balance the severity of the </a:t>
            </a:r>
            <a:r>
              <a:rPr lang="en-US" dirty="0" smtClean="0"/>
              <a:t>restriction placed </a:t>
            </a:r>
            <a:r>
              <a:rPr lang="en-US" dirty="0"/>
              <a:t>on the individual against the importance </a:t>
            </a:r>
            <a:r>
              <a:rPr lang="en-US" dirty="0" smtClean="0"/>
              <a:t>of the </a:t>
            </a:r>
            <a:r>
              <a:rPr lang="en-US" dirty="0"/>
              <a:t>public interest.’</a:t>
            </a:r>
          </a:p>
        </p:txBody>
      </p:sp>
    </p:spTree>
    <p:extLst>
      <p:ext uri="{BB962C8B-B14F-4D97-AF65-F5344CB8AC3E}">
        <p14:creationId xmlns:p14="http://schemas.microsoft.com/office/powerpoint/2010/main" val="2319881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Focus op juridische regulering</a:t>
            </a:r>
            <a:endParaRPr lang="en-US" dirty="0"/>
          </a:p>
        </p:txBody>
      </p:sp>
      <p:sp>
        <p:nvSpPr>
          <p:cNvPr id="3" name="Content Placeholder 2"/>
          <p:cNvSpPr>
            <a:spLocks noGrp="1"/>
          </p:cNvSpPr>
          <p:nvPr>
            <p:ph idx="1"/>
          </p:nvPr>
        </p:nvSpPr>
        <p:spPr/>
        <p:txBody>
          <a:bodyPr/>
          <a:lstStyle/>
          <a:p>
            <a:r>
              <a:rPr lang="nl-NL" dirty="0" smtClean="0"/>
              <a:t>Aanvankelijk veel meer op reputatie, zelfregulering, codes of </a:t>
            </a:r>
            <a:r>
              <a:rPr lang="nl-NL" dirty="0" err="1" smtClean="0"/>
              <a:t>conduct</a:t>
            </a:r>
            <a:r>
              <a:rPr lang="nl-NL" dirty="0" smtClean="0"/>
              <a:t>, etc.</a:t>
            </a:r>
          </a:p>
          <a:p>
            <a:r>
              <a:rPr lang="nl-NL" dirty="0" smtClean="0"/>
              <a:t>Nu steeds meer op juridische regels en juridische handhaving.</a:t>
            </a:r>
            <a:endParaRPr lang="en-US" dirty="0"/>
          </a:p>
        </p:txBody>
      </p:sp>
    </p:spTree>
    <p:extLst>
      <p:ext uri="{BB962C8B-B14F-4D97-AF65-F5344CB8AC3E}">
        <p14:creationId xmlns:p14="http://schemas.microsoft.com/office/powerpoint/2010/main" val="1818293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 Privacy en gegevensbescherming</a:t>
            </a:r>
          </a:p>
        </p:txBody>
      </p:sp>
      <p:sp>
        <p:nvSpPr>
          <p:cNvPr id="3" name="Content Placeholder 2"/>
          <p:cNvSpPr>
            <a:spLocks noGrp="1"/>
          </p:cNvSpPr>
          <p:nvPr>
            <p:ph idx="1"/>
          </p:nvPr>
        </p:nvSpPr>
        <p:spPr/>
        <p:txBody>
          <a:bodyPr>
            <a:normAutofit fontScale="92500" lnSpcReduction="20000"/>
          </a:bodyPr>
          <a:lstStyle/>
          <a:p>
            <a:pPr marL="0" indent="0">
              <a:buNone/>
            </a:pPr>
            <a:r>
              <a:rPr lang="nl-NL" dirty="0" smtClean="0"/>
              <a:t>Lagere regelgeving:</a:t>
            </a:r>
          </a:p>
          <a:p>
            <a:pPr marL="0" indent="0">
              <a:buNone/>
            </a:pPr>
            <a:endParaRPr lang="nl-NL" dirty="0" smtClean="0"/>
          </a:p>
          <a:p>
            <a:pPr marL="0" indent="0">
              <a:buNone/>
            </a:pPr>
            <a:r>
              <a:rPr lang="nl-NL" dirty="0" smtClean="0"/>
              <a:t>Richtlijn bescherming persoonsgegevens</a:t>
            </a:r>
          </a:p>
          <a:p>
            <a:pPr marL="0" indent="0">
              <a:buNone/>
            </a:pPr>
            <a:r>
              <a:rPr lang="nl-NL" dirty="0"/>
              <a:t>e</a:t>
            </a:r>
            <a:r>
              <a:rPr lang="nl-NL" dirty="0" smtClean="0"/>
              <a:t>-Privacy Richtlijn</a:t>
            </a:r>
          </a:p>
          <a:p>
            <a:pPr marL="0" indent="0">
              <a:buNone/>
            </a:pPr>
            <a:endParaRPr lang="nl-NL" dirty="0"/>
          </a:p>
          <a:p>
            <a:pPr marL="0" indent="0">
              <a:buNone/>
            </a:pPr>
            <a:r>
              <a:rPr lang="nl-NL" dirty="0" smtClean="0"/>
              <a:t>Jurisprudentie:</a:t>
            </a:r>
          </a:p>
          <a:p>
            <a:pPr marL="0" indent="0">
              <a:buNone/>
            </a:pPr>
            <a:endParaRPr lang="nl-NL" dirty="0" smtClean="0"/>
          </a:p>
          <a:p>
            <a:pPr marL="0" indent="0">
              <a:buNone/>
            </a:pPr>
            <a:r>
              <a:rPr lang="nl-NL" dirty="0" smtClean="0"/>
              <a:t>Europees Hof voor de Rechten van de Mens</a:t>
            </a:r>
          </a:p>
          <a:p>
            <a:pPr marL="0" indent="0">
              <a:buNone/>
            </a:pPr>
            <a:r>
              <a:rPr lang="nl-NL" dirty="0" smtClean="0"/>
              <a:t>Hof van Justitie</a:t>
            </a:r>
            <a:endParaRPr lang="en-US" dirty="0"/>
          </a:p>
        </p:txBody>
      </p:sp>
    </p:spTree>
    <p:extLst>
      <p:ext uri="{BB962C8B-B14F-4D97-AF65-F5344CB8AC3E}">
        <p14:creationId xmlns:p14="http://schemas.microsoft.com/office/powerpoint/2010/main" val="3688515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 Privacy en gegevensbescherming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In Nederland:</a:t>
            </a:r>
            <a:br>
              <a:rPr lang="nl-NL" dirty="0" smtClean="0"/>
            </a:br>
            <a:endParaRPr lang="nl-NL" dirty="0" smtClean="0"/>
          </a:p>
          <a:p>
            <a:r>
              <a:rPr lang="nl-NL" dirty="0" smtClean="0"/>
              <a:t>De Grondwet</a:t>
            </a:r>
          </a:p>
          <a:p>
            <a:r>
              <a:rPr lang="nl-NL" dirty="0" smtClean="0"/>
              <a:t>De Wet bescherming persoonsgegevens</a:t>
            </a:r>
          </a:p>
          <a:p>
            <a:r>
              <a:rPr lang="nl-NL" dirty="0" smtClean="0"/>
              <a:t>Jurisprudentie</a:t>
            </a:r>
            <a:endParaRPr lang="nl-NL" dirty="0"/>
          </a:p>
        </p:txBody>
      </p:sp>
    </p:spTree>
    <p:extLst>
      <p:ext uri="{BB962C8B-B14F-4D97-AF65-F5344CB8AC3E}">
        <p14:creationId xmlns:p14="http://schemas.microsoft.com/office/powerpoint/2010/main" val="3958804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 Privacy en gegevensbescherming</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effectLst/>
              </a:rPr>
              <a:t>Artikel 11 GW</a:t>
            </a:r>
          </a:p>
          <a:p>
            <a:pPr marL="0" indent="0">
              <a:buNone/>
            </a:pPr>
            <a:endParaRPr lang="nl-NL" dirty="0" smtClean="0">
              <a:effectLst/>
            </a:endParaRPr>
          </a:p>
          <a:p>
            <a:pPr marL="0" indent="0">
              <a:buNone/>
            </a:pPr>
            <a:r>
              <a:rPr lang="nl-NL" dirty="0" smtClean="0">
                <a:effectLst/>
              </a:rPr>
              <a:t>Ieder heeft, behoudens bij of krachtens de wet te stellen beperkingen, recht op onaantastbaarheid van zijn lichaam.</a:t>
            </a:r>
          </a:p>
          <a:p>
            <a:pPr marL="0" indent="0">
              <a:buNone/>
            </a:pPr>
            <a:endParaRPr lang="nl-NL" dirty="0"/>
          </a:p>
        </p:txBody>
      </p:sp>
    </p:spTree>
    <p:extLst>
      <p:ext uri="{BB962C8B-B14F-4D97-AF65-F5344CB8AC3E}">
        <p14:creationId xmlns:p14="http://schemas.microsoft.com/office/powerpoint/2010/main" val="3651900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 Privacy en gegevensbescherming</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62500" lnSpcReduction="20000"/>
          </a:bodyPr>
          <a:lstStyle/>
          <a:p>
            <a:pPr marL="0" indent="0">
              <a:buNone/>
            </a:pPr>
            <a:r>
              <a:rPr lang="nl-NL" b="1" dirty="0" smtClean="0">
                <a:effectLst/>
              </a:rPr>
              <a:t>Artikel 12 GW</a:t>
            </a:r>
          </a:p>
          <a:p>
            <a:pPr marL="0" indent="0">
              <a:buNone/>
            </a:pPr>
            <a:endParaRPr lang="nl-NL" dirty="0" smtClean="0">
              <a:effectLst/>
            </a:endParaRPr>
          </a:p>
          <a:p>
            <a:pPr marL="0" indent="0">
              <a:buNone/>
            </a:pPr>
            <a:r>
              <a:rPr lang="nl-NL" dirty="0" smtClean="0">
                <a:effectLst/>
              </a:rPr>
              <a:t>1.Het binnentreden in een woning zonder toestemming van de bewoner is alleen geoorloofd in de gevallen bij of krachtens de wet bepaald, door hen die daartoe bij of krachtens de wet zijn aangewezen.</a:t>
            </a:r>
          </a:p>
          <a:p>
            <a:pPr marL="0" indent="0">
              <a:buNone/>
            </a:pPr>
            <a:endParaRPr lang="nl-NL" dirty="0" smtClean="0">
              <a:effectLst/>
            </a:endParaRPr>
          </a:p>
          <a:p>
            <a:pPr marL="0" indent="0">
              <a:buNone/>
            </a:pPr>
            <a:r>
              <a:rPr lang="nl-NL" dirty="0" smtClean="0">
                <a:effectLst/>
              </a:rPr>
              <a:t>2.Voor het binnentreden overeenkomstig het eerste lid zijn voorafgaande legitimatie en mededeling van het doel van het binnentreden vereist, behoudens bij de wet gestelde uitzonderingen.</a:t>
            </a:r>
          </a:p>
          <a:p>
            <a:pPr marL="0" indent="0">
              <a:buNone/>
            </a:pPr>
            <a:endParaRPr lang="nl-NL" dirty="0" smtClean="0">
              <a:effectLst/>
            </a:endParaRPr>
          </a:p>
          <a:p>
            <a:pPr marL="0" indent="0">
              <a:buNone/>
            </a:pPr>
            <a:r>
              <a:rPr lang="nl-NL" dirty="0" smtClean="0">
                <a:effectLst/>
              </a:rPr>
              <a:t>3.Aan de bewoner wordt zo spoedig mogelijk een schriftelijk verslag van het binnentreden verstrekt. Indien het binnentreden in het belang van de nationale veiligheid of dat van de strafvordering heeft plaatsgevonden, kan volgens bij de wet te stellen regels de verstrekking van het verslag worden uitgesteld. In de bij de wet te bepalen gevallen kan de verstrekking achterwege worden gelaten, indien het belang van de nationale veiligheid zich tegen verstrekking blijvend verzet.</a:t>
            </a:r>
          </a:p>
          <a:p>
            <a:endParaRPr lang="nl-NL" dirty="0"/>
          </a:p>
        </p:txBody>
      </p:sp>
    </p:spTree>
    <p:extLst>
      <p:ext uri="{BB962C8B-B14F-4D97-AF65-F5344CB8AC3E}">
        <p14:creationId xmlns:p14="http://schemas.microsoft.com/office/powerpoint/2010/main" val="3280785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 Privacy en gegevensbescherming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effectLst/>
              </a:rPr>
              <a:t>Artikel 13 GW</a:t>
            </a:r>
          </a:p>
          <a:p>
            <a:pPr marL="0" indent="0">
              <a:buNone/>
            </a:pPr>
            <a:endParaRPr lang="nl-NL" dirty="0" smtClean="0">
              <a:effectLst/>
            </a:endParaRPr>
          </a:p>
          <a:p>
            <a:pPr marL="0" indent="0">
              <a:buNone/>
            </a:pPr>
            <a:r>
              <a:rPr lang="nl-NL" dirty="0" smtClean="0">
                <a:effectLst/>
              </a:rPr>
              <a:t>1.Het briefgeheim is onschendbaar, behalve, in de gevallen bij de wet bepaald, op last van de rechter.</a:t>
            </a:r>
          </a:p>
          <a:p>
            <a:pPr marL="0" indent="0">
              <a:buNone/>
            </a:pPr>
            <a:r>
              <a:rPr lang="nl-NL" dirty="0" smtClean="0">
                <a:effectLst/>
              </a:rPr>
              <a:t>2.Het telefoon- en telegraafgeheim is onschendbaar, behalve, in de gevallen bij de wet bepaald, door of met machtiging van hen die daartoe bij de wet zijn aangewezen.</a:t>
            </a:r>
          </a:p>
          <a:p>
            <a:endParaRPr lang="nl-NL" dirty="0"/>
          </a:p>
        </p:txBody>
      </p:sp>
    </p:spTree>
    <p:extLst>
      <p:ext uri="{BB962C8B-B14F-4D97-AF65-F5344CB8AC3E}">
        <p14:creationId xmlns:p14="http://schemas.microsoft.com/office/powerpoint/2010/main" val="1828617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5169</Words>
  <Application>Microsoft Office PowerPoint</Application>
  <PresentationFormat>On-screen Show (4:3)</PresentationFormat>
  <Paragraphs>359</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Calibri</vt:lpstr>
      <vt:lpstr>Kantoorthema</vt:lpstr>
      <vt:lpstr>Privacy en gegevensbescherming voor de Ondernemingsraad van AZ</vt:lpstr>
      <vt:lpstr>Overzicht</vt:lpstr>
      <vt:lpstr>(1) Privacy en gegevensbescherming</vt:lpstr>
      <vt:lpstr>(1) Privacy en gegevensbescherming</vt:lpstr>
      <vt:lpstr>(1) Privacy en gegevensbescherming</vt:lpstr>
      <vt:lpstr>(1) Privacy en gegevensbescherming</vt:lpstr>
      <vt:lpstr>(1) Privacy en gegevensbescherming</vt:lpstr>
      <vt:lpstr>(1) Privacy en gegevensbescherming</vt:lpstr>
      <vt:lpstr>(1) Privacy en gegevensbescherming</vt:lpstr>
      <vt:lpstr>(1) Privacy and data protection</vt:lpstr>
      <vt:lpstr>(2) Gegevensbescherming</vt:lpstr>
      <vt:lpstr>Toepassing</vt:lpstr>
      <vt:lpstr>Persoonsgegeven</vt:lpstr>
      <vt:lpstr>Verwerken</vt:lpstr>
      <vt:lpstr>Verantwoordelijke</vt:lpstr>
      <vt:lpstr>Territorialiteit</vt:lpstr>
      <vt:lpstr>Territorialiteit</vt:lpstr>
      <vt:lpstr>Plichten van de Verantwoordelijke</vt:lpstr>
      <vt:lpstr>Legitiem doel</vt:lpstr>
      <vt:lpstr>Legitiem doel</vt:lpstr>
      <vt:lpstr>Consent</vt:lpstr>
      <vt:lpstr>Legitiem doel</vt:lpstr>
      <vt:lpstr>Doelbinding</vt:lpstr>
      <vt:lpstr>Data minimalisatie</vt:lpstr>
      <vt:lpstr>Correctheid van gegevens</vt:lpstr>
      <vt:lpstr>Transparantie</vt:lpstr>
      <vt:lpstr>Transparantie</vt:lpstr>
      <vt:lpstr>Veiligheid en vertrouwelijkheid</vt:lpstr>
      <vt:lpstr>Rechten van het datasubject</vt:lpstr>
      <vt:lpstr>Iconen</vt:lpstr>
      <vt:lpstr>Iconen</vt:lpstr>
      <vt:lpstr>Inzage &amp; Correctie</vt:lpstr>
      <vt:lpstr>Verzet</vt:lpstr>
      <vt:lpstr>Geautomatiseerde individuele besluiten</vt:lpstr>
      <vt:lpstr>Right to be forgotten</vt:lpstr>
      <vt:lpstr>Right to be forgotten</vt:lpstr>
      <vt:lpstr>Right to be forgotten</vt:lpstr>
      <vt:lpstr>Data portabiliteit</vt:lpstr>
      <vt:lpstr>Profiling</vt:lpstr>
      <vt:lpstr>(3) Privacy</vt:lpstr>
      <vt:lpstr>Focus op individuele rechten</vt:lpstr>
      <vt:lpstr>Focus op individuele rechten</vt:lpstr>
      <vt:lpstr>Focus op individuele belangen</vt:lpstr>
      <vt:lpstr>Focus op belangenafweging</vt:lpstr>
      <vt:lpstr>Focus op juridische regulering</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en gegevensbescherming voor de Ondernemingsraad van AZ</dc:title>
  <dc:creator>HP</dc:creator>
  <cp:lastModifiedBy>B. van der Sloot</cp:lastModifiedBy>
  <cp:revision>21</cp:revision>
  <dcterms:created xsi:type="dcterms:W3CDTF">2015-09-28T21:17:23Z</dcterms:created>
  <dcterms:modified xsi:type="dcterms:W3CDTF">2017-05-24T11:46:09Z</dcterms:modified>
</cp:coreProperties>
</file>