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57" r:id="rId5"/>
    <p:sldId id="268" r:id="rId6"/>
    <p:sldId id="264" r:id="rId7"/>
    <p:sldId id="265" r:id="rId8"/>
    <p:sldId id="266" r:id="rId9"/>
    <p:sldId id="267" r:id="rId10"/>
    <p:sldId id="270" r:id="rId11"/>
    <p:sldId id="269" r:id="rId12"/>
    <p:sldId id="259" r:id="rId13"/>
    <p:sldId id="272" r:id="rId14"/>
    <p:sldId id="273" r:id="rId15"/>
    <p:sldId id="274" r:id="rId16"/>
    <p:sldId id="275" r:id="rId17"/>
    <p:sldId id="276" r:id="rId18"/>
    <p:sldId id="277" r:id="rId19"/>
    <p:sldId id="278" r:id="rId20"/>
    <p:sldId id="258" r:id="rId21"/>
    <p:sldId id="283" r:id="rId22"/>
    <p:sldId id="279" r:id="rId23"/>
    <p:sldId id="282" r:id="rId24"/>
    <p:sldId id="260" r:id="rId25"/>
    <p:sldId id="284" r:id="rId26"/>
    <p:sldId id="285" r:id="rId27"/>
    <p:sldId id="286" r:id="rId28"/>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42" autoAdjust="0"/>
    <p:restoredTop sz="94660"/>
  </p:normalViewPr>
  <p:slideViewPr>
    <p:cSldViewPr>
      <p:cViewPr varScale="1">
        <p:scale>
          <a:sx n="103" d="100"/>
          <a:sy n="103" d="100"/>
        </p:scale>
        <p:origin x="-17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F692A97D-82C5-439F-A6B0-87347B6C28EB}" type="datetimeFigureOut">
              <a:rPr lang="nl-NL" smtClean="0"/>
              <a:t>7-1-2015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07AF5C7-8288-43B2-A1D2-2F71EB799341}" type="slidenum">
              <a:rPr lang="nl-NL" smtClean="0"/>
              <a:t>‹nr.›</a:t>
            </a:fld>
            <a:endParaRPr lang="nl-NL"/>
          </a:p>
        </p:txBody>
      </p:sp>
    </p:spTree>
    <p:extLst>
      <p:ext uri="{BB962C8B-B14F-4D97-AF65-F5344CB8AC3E}">
        <p14:creationId xmlns:p14="http://schemas.microsoft.com/office/powerpoint/2010/main" val="2198835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F692A97D-82C5-439F-A6B0-87347B6C28EB}" type="datetimeFigureOut">
              <a:rPr lang="nl-NL" smtClean="0"/>
              <a:t>7-1-2015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07AF5C7-8288-43B2-A1D2-2F71EB799341}" type="slidenum">
              <a:rPr lang="nl-NL" smtClean="0"/>
              <a:t>‹nr.›</a:t>
            </a:fld>
            <a:endParaRPr lang="nl-NL"/>
          </a:p>
        </p:txBody>
      </p:sp>
    </p:spTree>
    <p:extLst>
      <p:ext uri="{BB962C8B-B14F-4D97-AF65-F5344CB8AC3E}">
        <p14:creationId xmlns:p14="http://schemas.microsoft.com/office/powerpoint/2010/main" val="1897005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F692A97D-82C5-439F-A6B0-87347B6C28EB}" type="datetimeFigureOut">
              <a:rPr lang="nl-NL" smtClean="0"/>
              <a:t>7-1-2015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07AF5C7-8288-43B2-A1D2-2F71EB799341}" type="slidenum">
              <a:rPr lang="nl-NL" smtClean="0"/>
              <a:t>‹nr.›</a:t>
            </a:fld>
            <a:endParaRPr lang="nl-NL"/>
          </a:p>
        </p:txBody>
      </p:sp>
    </p:spTree>
    <p:extLst>
      <p:ext uri="{BB962C8B-B14F-4D97-AF65-F5344CB8AC3E}">
        <p14:creationId xmlns:p14="http://schemas.microsoft.com/office/powerpoint/2010/main" val="1181130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F692A97D-82C5-439F-A6B0-87347B6C28EB}" type="datetimeFigureOut">
              <a:rPr lang="nl-NL" smtClean="0"/>
              <a:t>7-1-2015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07AF5C7-8288-43B2-A1D2-2F71EB799341}" type="slidenum">
              <a:rPr lang="nl-NL" smtClean="0"/>
              <a:t>‹nr.›</a:t>
            </a:fld>
            <a:endParaRPr lang="nl-NL"/>
          </a:p>
        </p:txBody>
      </p:sp>
    </p:spTree>
    <p:extLst>
      <p:ext uri="{BB962C8B-B14F-4D97-AF65-F5344CB8AC3E}">
        <p14:creationId xmlns:p14="http://schemas.microsoft.com/office/powerpoint/2010/main" val="3101607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F692A97D-82C5-439F-A6B0-87347B6C28EB}" type="datetimeFigureOut">
              <a:rPr lang="nl-NL" smtClean="0"/>
              <a:t>7-1-2015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07AF5C7-8288-43B2-A1D2-2F71EB799341}" type="slidenum">
              <a:rPr lang="nl-NL" smtClean="0"/>
              <a:t>‹nr.›</a:t>
            </a:fld>
            <a:endParaRPr lang="nl-NL"/>
          </a:p>
        </p:txBody>
      </p:sp>
    </p:spTree>
    <p:extLst>
      <p:ext uri="{BB962C8B-B14F-4D97-AF65-F5344CB8AC3E}">
        <p14:creationId xmlns:p14="http://schemas.microsoft.com/office/powerpoint/2010/main" val="3379637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F692A97D-82C5-439F-A6B0-87347B6C28EB}" type="datetimeFigureOut">
              <a:rPr lang="nl-NL" smtClean="0"/>
              <a:t>7-1-2015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07AF5C7-8288-43B2-A1D2-2F71EB799341}" type="slidenum">
              <a:rPr lang="nl-NL" smtClean="0"/>
              <a:t>‹nr.›</a:t>
            </a:fld>
            <a:endParaRPr lang="nl-NL"/>
          </a:p>
        </p:txBody>
      </p:sp>
    </p:spTree>
    <p:extLst>
      <p:ext uri="{BB962C8B-B14F-4D97-AF65-F5344CB8AC3E}">
        <p14:creationId xmlns:p14="http://schemas.microsoft.com/office/powerpoint/2010/main" val="548987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F692A97D-82C5-439F-A6B0-87347B6C28EB}" type="datetimeFigureOut">
              <a:rPr lang="nl-NL" smtClean="0"/>
              <a:t>7-1-2015</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207AF5C7-8288-43B2-A1D2-2F71EB799341}" type="slidenum">
              <a:rPr lang="nl-NL" smtClean="0"/>
              <a:t>‹nr.›</a:t>
            </a:fld>
            <a:endParaRPr lang="nl-NL"/>
          </a:p>
        </p:txBody>
      </p:sp>
    </p:spTree>
    <p:extLst>
      <p:ext uri="{BB962C8B-B14F-4D97-AF65-F5344CB8AC3E}">
        <p14:creationId xmlns:p14="http://schemas.microsoft.com/office/powerpoint/2010/main" val="324287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F692A97D-82C5-439F-A6B0-87347B6C28EB}" type="datetimeFigureOut">
              <a:rPr lang="nl-NL" smtClean="0"/>
              <a:t>7-1-2015</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207AF5C7-8288-43B2-A1D2-2F71EB799341}" type="slidenum">
              <a:rPr lang="nl-NL" smtClean="0"/>
              <a:t>‹nr.›</a:t>
            </a:fld>
            <a:endParaRPr lang="nl-NL"/>
          </a:p>
        </p:txBody>
      </p:sp>
    </p:spTree>
    <p:extLst>
      <p:ext uri="{BB962C8B-B14F-4D97-AF65-F5344CB8AC3E}">
        <p14:creationId xmlns:p14="http://schemas.microsoft.com/office/powerpoint/2010/main" val="1148197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F692A97D-82C5-439F-A6B0-87347B6C28EB}" type="datetimeFigureOut">
              <a:rPr lang="nl-NL" smtClean="0"/>
              <a:t>7-1-2015</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207AF5C7-8288-43B2-A1D2-2F71EB799341}" type="slidenum">
              <a:rPr lang="nl-NL" smtClean="0"/>
              <a:t>‹nr.›</a:t>
            </a:fld>
            <a:endParaRPr lang="nl-NL"/>
          </a:p>
        </p:txBody>
      </p:sp>
    </p:spTree>
    <p:extLst>
      <p:ext uri="{BB962C8B-B14F-4D97-AF65-F5344CB8AC3E}">
        <p14:creationId xmlns:p14="http://schemas.microsoft.com/office/powerpoint/2010/main" val="3973398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F692A97D-82C5-439F-A6B0-87347B6C28EB}" type="datetimeFigureOut">
              <a:rPr lang="nl-NL" smtClean="0"/>
              <a:t>7-1-2015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07AF5C7-8288-43B2-A1D2-2F71EB799341}" type="slidenum">
              <a:rPr lang="nl-NL" smtClean="0"/>
              <a:t>‹nr.›</a:t>
            </a:fld>
            <a:endParaRPr lang="nl-NL"/>
          </a:p>
        </p:txBody>
      </p:sp>
    </p:spTree>
    <p:extLst>
      <p:ext uri="{BB962C8B-B14F-4D97-AF65-F5344CB8AC3E}">
        <p14:creationId xmlns:p14="http://schemas.microsoft.com/office/powerpoint/2010/main" val="38930915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F692A97D-82C5-439F-A6B0-87347B6C28EB}" type="datetimeFigureOut">
              <a:rPr lang="nl-NL" smtClean="0"/>
              <a:t>7-1-2015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07AF5C7-8288-43B2-A1D2-2F71EB799341}" type="slidenum">
              <a:rPr lang="nl-NL" smtClean="0"/>
              <a:t>‹nr.›</a:t>
            </a:fld>
            <a:endParaRPr lang="nl-NL"/>
          </a:p>
        </p:txBody>
      </p:sp>
    </p:spTree>
    <p:extLst>
      <p:ext uri="{BB962C8B-B14F-4D97-AF65-F5344CB8AC3E}">
        <p14:creationId xmlns:p14="http://schemas.microsoft.com/office/powerpoint/2010/main" val="1860928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92A97D-82C5-439F-A6B0-87347B6C28EB}" type="datetimeFigureOut">
              <a:rPr lang="nl-NL" smtClean="0"/>
              <a:t>7-1-2015</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7AF5C7-8288-43B2-A1D2-2F71EB799341}" type="slidenum">
              <a:rPr lang="nl-NL" smtClean="0"/>
              <a:t>‹nr.›</a:t>
            </a:fld>
            <a:endParaRPr lang="nl-NL"/>
          </a:p>
        </p:txBody>
      </p:sp>
    </p:spTree>
    <p:extLst>
      <p:ext uri="{BB962C8B-B14F-4D97-AF65-F5344CB8AC3E}">
        <p14:creationId xmlns:p14="http://schemas.microsoft.com/office/powerpoint/2010/main" val="2116924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appr.uva.nl/" TargetMode="External"/><Relationship Id="rId2" Type="http://schemas.openxmlformats.org/officeDocument/2006/relationships/hyperlink" Target="http://www.ivir.nl/medewerkerpagina?id=17" TargetMode="External"/><Relationship Id="rId1" Type="http://schemas.openxmlformats.org/officeDocument/2006/relationships/slideLayout" Target="../slideLayouts/slideLayout2.xml"/><Relationship Id="rId5" Type="http://schemas.openxmlformats.org/officeDocument/2006/relationships/hyperlink" Target="http://www.wrr.nl/bureau/staf/article/bart-van-der-sloot/" TargetMode="External"/><Relationship Id="rId4" Type="http://schemas.openxmlformats.org/officeDocument/2006/relationships/hyperlink" Target="http://www.apc2015.net/"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b="1" dirty="0"/>
              <a:t>Privacy en </a:t>
            </a:r>
            <a:r>
              <a:rPr lang="nl-NL" b="1" dirty="0" smtClean="0"/>
              <a:t>Veiligheid</a:t>
            </a:r>
            <a:endParaRPr lang="nl-NL" dirty="0"/>
          </a:p>
        </p:txBody>
      </p:sp>
      <p:sp>
        <p:nvSpPr>
          <p:cNvPr id="3" name="Ondertitel 2"/>
          <p:cNvSpPr>
            <a:spLocks noGrp="1"/>
          </p:cNvSpPr>
          <p:nvPr>
            <p:ph type="subTitle" idx="1"/>
          </p:nvPr>
        </p:nvSpPr>
        <p:spPr/>
        <p:txBody>
          <a:bodyPr>
            <a:normAutofit fontScale="92500" lnSpcReduction="20000"/>
          </a:bodyPr>
          <a:lstStyle/>
          <a:p>
            <a:r>
              <a:rPr lang="nl-NL" dirty="0" smtClean="0"/>
              <a:t>Bart van der Sloot</a:t>
            </a:r>
          </a:p>
          <a:p>
            <a:r>
              <a:rPr lang="nl-NL" dirty="0" smtClean="0"/>
              <a:t>Instituut voor Informatierecht (UvA)</a:t>
            </a:r>
          </a:p>
          <a:p>
            <a:r>
              <a:rPr lang="nl-NL" dirty="0" smtClean="0"/>
              <a:t>Wetenschappelijke Raad voor Regeringsbeleid</a:t>
            </a:r>
            <a:endParaRPr lang="nl-NL" dirty="0"/>
          </a:p>
        </p:txBody>
      </p:sp>
    </p:spTree>
    <p:extLst>
      <p:ext uri="{BB962C8B-B14F-4D97-AF65-F5344CB8AC3E}">
        <p14:creationId xmlns:p14="http://schemas.microsoft.com/office/powerpoint/2010/main" val="18091045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831244885"/>
              </p:ext>
            </p:extLst>
          </p:nvPr>
        </p:nvGraphicFramePr>
        <p:xfrm>
          <a:off x="0" y="0"/>
          <a:ext cx="9144002" cy="6858000"/>
        </p:xfrm>
        <a:graphic>
          <a:graphicData uri="http://schemas.openxmlformats.org/drawingml/2006/table">
            <a:tbl>
              <a:tblPr firstRow="1" firstCol="1" bandRow="1">
                <a:tableStyleId>{5C22544A-7EE6-4342-B048-85BDC9FD1C3A}</a:tableStyleId>
              </a:tblPr>
              <a:tblGrid>
                <a:gridCol w="755578"/>
                <a:gridCol w="2664296"/>
                <a:gridCol w="1728192"/>
                <a:gridCol w="2016224"/>
                <a:gridCol w="1979712"/>
              </a:tblGrid>
              <a:tr h="360947">
                <a:tc>
                  <a:txBody>
                    <a:bodyPr/>
                    <a:lstStyle/>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 </a:t>
                      </a:r>
                      <a:endParaRPr lang="en-US" sz="1000" dirty="0">
                        <a:effectLst/>
                        <a:latin typeface="Times New Roman" panose="02020603050405020304" pitchFamily="18" charset="0"/>
                        <a:ea typeface="Calibri"/>
                        <a:cs typeface="Times New Roman" panose="02020603050405020304" pitchFamily="18" charset="0"/>
                      </a:endParaRPr>
                    </a:p>
                  </a:txBody>
                  <a:tcPr marL="32069" marR="32069" marT="0" marB="0"/>
                </a:tc>
                <a:tc>
                  <a:txBody>
                    <a:bodyPr/>
                    <a:lstStyle/>
                    <a:p>
                      <a:pPr>
                        <a:lnSpc>
                          <a:spcPct val="115000"/>
                        </a:lnSpc>
                        <a:spcAft>
                          <a:spcPts val="0"/>
                        </a:spcAft>
                      </a:pPr>
                      <a:r>
                        <a:rPr lang="en-US" sz="1000">
                          <a:effectLst/>
                          <a:latin typeface="Times New Roman" panose="02020603050405020304" pitchFamily="18" charset="0"/>
                          <a:cs typeface="Times New Roman" panose="02020603050405020304" pitchFamily="18" charset="0"/>
                        </a:rPr>
                        <a:t>(1) Material scope of the regulations: the definition of personal data</a:t>
                      </a:r>
                      <a:endParaRPr lang="en-US" sz="1000">
                        <a:effectLst/>
                        <a:latin typeface="Times New Roman" panose="02020603050405020304" pitchFamily="18" charset="0"/>
                        <a:ea typeface="Calibri"/>
                        <a:cs typeface="Times New Roman" panose="02020603050405020304" pitchFamily="18" charset="0"/>
                      </a:endParaRPr>
                    </a:p>
                  </a:txBody>
                  <a:tcPr marL="32069" marR="32069" marT="0" marB="0"/>
                </a:tc>
                <a:tc gridSpan="3">
                  <a:txBody>
                    <a:bodyPr/>
                    <a:lstStyle/>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                           (2) The substantive provisions of the regulations</a:t>
                      </a:r>
                      <a:endParaRPr lang="en-US" sz="1000" dirty="0">
                        <a:effectLst/>
                        <a:latin typeface="Times New Roman" panose="02020603050405020304" pitchFamily="18" charset="0"/>
                        <a:ea typeface="Calibri"/>
                        <a:cs typeface="Times New Roman" panose="02020603050405020304" pitchFamily="18" charset="0"/>
                      </a:endParaRPr>
                    </a:p>
                  </a:txBody>
                  <a:tcPr marL="32069" marR="32069" marT="0" marB="0"/>
                </a:tc>
                <a:tc hMerge="1">
                  <a:txBody>
                    <a:bodyPr/>
                    <a:lstStyle/>
                    <a:p>
                      <a:endParaRPr lang="en-US"/>
                    </a:p>
                  </a:txBody>
                  <a:tcPr/>
                </a:tc>
                <a:tc hMerge="1">
                  <a:txBody>
                    <a:bodyPr/>
                    <a:lstStyle/>
                    <a:p>
                      <a:endParaRPr lang="en-US"/>
                    </a:p>
                  </a:txBody>
                  <a:tcPr/>
                </a:tc>
              </a:tr>
              <a:tr h="180474">
                <a:tc>
                  <a:txBody>
                    <a:bodyPr/>
                    <a:lstStyle/>
                    <a:p>
                      <a:pPr>
                        <a:lnSpc>
                          <a:spcPct val="115000"/>
                        </a:lnSpc>
                        <a:spcAft>
                          <a:spcPts val="0"/>
                        </a:spcAft>
                      </a:pPr>
                      <a:r>
                        <a:rPr lang="en-US" sz="1000">
                          <a:effectLst/>
                          <a:latin typeface="Times New Roman" panose="02020603050405020304" pitchFamily="18" charset="0"/>
                          <a:cs typeface="Times New Roman" panose="02020603050405020304" pitchFamily="18" charset="0"/>
                        </a:rPr>
                        <a:t> </a:t>
                      </a:r>
                      <a:endParaRPr lang="en-US" sz="1000">
                        <a:effectLst/>
                        <a:latin typeface="Times New Roman" panose="02020603050405020304" pitchFamily="18" charset="0"/>
                        <a:ea typeface="Calibri"/>
                        <a:cs typeface="Times New Roman" panose="02020603050405020304" pitchFamily="18" charset="0"/>
                      </a:endParaRPr>
                    </a:p>
                  </a:txBody>
                  <a:tcPr marL="32069" marR="32069" marT="0" marB="0"/>
                </a:tc>
                <a:tc>
                  <a:txBody>
                    <a:bodyPr/>
                    <a:lstStyle/>
                    <a:p>
                      <a:pPr>
                        <a:lnSpc>
                          <a:spcPct val="115000"/>
                        </a:lnSpc>
                        <a:spcAft>
                          <a:spcPts val="0"/>
                        </a:spcAft>
                      </a:pPr>
                      <a:r>
                        <a:rPr lang="en-US" sz="1000">
                          <a:effectLst/>
                          <a:latin typeface="Times New Roman" panose="02020603050405020304" pitchFamily="18" charset="0"/>
                          <a:cs typeface="Times New Roman" panose="02020603050405020304" pitchFamily="18" charset="0"/>
                        </a:rPr>
                        <a:t> </a:t>
                      </a:r>
                      <a:endParaRPr lang="en-US" sz="1000">
                        <a:effectLst/>
                        <a:latin typeface="Times New Roman" panose="02020603050405020304" pitchFamily="18" charset="0"/>
                        <a:ea typeface="Calibri"/>
                        <a:cs typeface="Times New Roman" panose="02020603050405020304" pitchFamily="18" charset="0"/>
                      </a:endParaRPr>
                    </a:p>
                  </a:txBody>
                  <a:tcPr marL="32069" marR="32069" marT="0" marB="0"/>
                </a:tc>
                <a:tc>
                  <a:txBody>
                    <a:bodyPr/>
                    <a:lstStyle/>
                    <a:p>
                      <a:pPr>
                        <a:lnSpc>
                          <a:spcPct val="115000"/>
                        </a:lnSpc>
                        <a:spcAft>
                          <a:spcPts val="0"/>
                        </a:spcAft>
                      </a:pPr>
                      <a:r>
                        <a:rPr lang="en-US" sz="1000" b="1" dirty="0">
                          <a:effectLst/>
                          <a:latin typeface="Times New Roman" panose="02020603050405020304" pitchFamily="18" charset="0"/>
                          <a:cs typeface="Times New Roman" panose="02020603050405020304" pitchFamily="18" charset="0"/>
                        </a:rPr>
                        <a:t>(2a) Obligations</a:t>
                      </a:r>
                      <a:endParaRPr lang="en-US" sz="1000" b="1" dirty="0">
                        <a:effectLst/>
                        <a:latin typeface="Times New Roman" panose="02020603050405020304" pitchFamily="18" charset="0"/>
                        <a:ea typeface="Calibri"/>
                        <a:cs typeface="Times New Roman" panose="02020603050405020304" pitchFamily="18" charset="0"/>
                      </a:endParaRPr>
                    </a:p>
                  </a:txBody>
                  <a:tcPr marL="32069" marR="32069" marT="0" marB="0"/>
                </a:tc>
                <a:tc>
                  <a:txBody>
                    <a:bodyPr/>
                    <a:lstStyle/>
                    <a:p>
                      <a:pPr>
                        <a:lnSpc>
                          <a:spcPct val="115000"/>
                        </a:lnSpc>
                        <a:spcAft>
                          <a:spcPts val="0"/>
                        </a:spcAft>
                      </a:pPr>
                      <a:r>
                        <a:rPr lang="en-US" sz="1000" b="1">
                          <a:effectLst/>
                          <a:latin typeface="Times New Roman" panose="02020603050405020304" pitchFamily="18" charset="0"/>
                          <a:cs typeface="Times New Roman" panose="02020603050405020304" pitchFamily="18" charset="0"/>
                        </a:rPr>
                        <a:t>(2b) Rights</a:t>
                      </a:r>
                      <a:endParaRPr lang="en-US" sz="1000" b="1">
                        <a:effectLst/>
                        <a:latin typeface="Times New Roman" panose="02020603050405020304" pitchFamily="18" charset="0"/>
                        <a:ea typeface="Calibri"/>
                        <a:cs typeface="Times New Roman" panose="02020603050405020304" pitchFamily="18" charset="0"/>
                      </a:endParaRPr>
                    </a:p>
                  </a:txBody>
                  <a:tcPr marL="32069" marR="32069" marT="0" marB="0"/>
                </a:tc>
                <a:tc>
                  <a:txBody>
                    <a:bodyPr/>
                    <a:lstStyle/>
                    <a:p>
                      <a:pPr>
                        <a:lnSpc>
                          <a:spcPct val="115000"/>
                        </a:lnSpc>
                        <a:spcAft>
                          <a:spcPts val="0"/>
                        </a:spcAft>
                      </a:pPr>
                      <a:r>
                        <a:rPr lang="en-US" sz="1000" b="1" dirty="0">
                          <a:effectLst/>
                          <a:latin typeface="Times New Roman" panose="02020603050405020304" pitchFamily="18" charset="0"/>
                          <a:cs typeface="Times New Roman" panose="02020603050405020304" pitchFamily="18" charset="0"/>
                        </a:rPr>
                        <a:t>(2c) Enforcement</a:t>
                      </a:r>
                      <a:endParaRPr lang="en-US" sz="1000" b="1" dirty="0">
                        <a:effectLst/>
                        <a:latin typeface="Times New Roman" panose="02020603050405020304" pitchFamily="18" charset="0"/>
                        <a:ea typeface="Calibri"/>
                        <a:cs typeface="Times New Roman" panose="02020603050405020304" pitchFamily="18" charset="0"/>
                      </a:endParaRPr>
                    </a:p>
                  </a:txBody>
                  <a:tcPr marL="32069" marR="32069" marT="0" marB="0"/>
                </a:tc>
              </a:tr>
              <a:tr h="721895">
                <a:tc>
                  <a:txBody>
                    <a:bodyPr/>
                    <a:lstStyle/>
                    <a:p>
                      <a:pPr>
                        <a:lnSpc>
                          <a:spcPct val="115000"/>
                        </a:lnSpc>
                        <a:spcAft>
                          <a:spcPts val="0"/>
                        </a:spcAft>
                      </a:pPr>
                      <a:r>
                        <a:rPr lang="en-US" sz="1000">
                          <a:effectLst/>
                          <a:latin typeface="Times New Roman" panose="02020603050405020304" pitchFamily="18" charset="0"/>
                          <a:cs typeface="Times New Roman" panose="02020603050405020304" pitchFamily="18" charset="0"/>
                        </a:rPr>
                        <a:t>FIPs</a:t>
                      </a:r>
                      <a:endParaRPr lang="en-US" sz="1000">
                        <a:effectLst/>
                        <a:latin typeface="Times New Roman" panose="02020603050405020304" pitchFamily="18" charset="0"/>
                        <a:ea typeface="Calibri"/>
                        <a:cs typeface="Times New Roman" panose="02020603050405020304" pitchFamily="18" charset="0"/>
                      </a:endParaRPr>
                    </a:p>
                  </a:txBody>
                  <a:tcPr marL="32069" marR="32069" marT="0" marB="0"/>
                </a:tc>
                <a:tc>
                  <a:txBody>
                    <a:bodyPr/>
                    <a:lstStyle/>
                    <a:p>
                      <a:pPr>
                        <a:lnSpc>
                          <a:spcPct val="115000"/>
                        </a:lnSpc>
                        <a:spcAft>
                          <a:spcPts val="0"/>
                        </a:spcAft>
                      </a:pPr>
                      <a:r>
                        <a:rPr lang="en-US" sz="1000">
                          <a:effectLst/>
                          <a:latin typeface="Times New Roman" panose="02020603050405020304" pitchFamily="18" charset="0"/>
                          <a:cs typeface="Times New Roman" panose="02020603050405020304" pitchFamily="18" charset="0"/>
                        </a:rPr>
                        <a:t>- </a:t>
                      </a:r>
                      <a:endParaRPr lang="en-US" sz="1000">
                        <a:effectLst/>
                        <a:latin typeface="Times New Roman" panose="02020603050405020304" pitchFamily="18" charset="0"/>
                        <a:ea typeface="Calibri"/>
                        <a:cs typeface="Times New Roman" panose="02020603050405020304" pitchFamily="18" charset="0"/>
                      </a:endParaRPr>
                    </a:p>
                  </a:txBody>
                  <a:tcPr marL="32069" marR="32069" marT="0" marB="0"/>
                </a:tc>
                <a:tc>
                  <a:txBody>
                    <a:bodyPr/>
                    <a:lstStyle/>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(1) Transparency</a:t>
                      </a:r>
                    </a:p>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 </a:t>
                      </a:r>
                    </a:p>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(2) Principles of fairness </a:t>
                      </a:r>
                      <a:endParaRPr lang="en-US" sz="1000" dirty="0">
                        <a:effectLst/>
                        <a:latin typeface="Times New Roman" panose="02020603050405020304" pitchFamily="18" charset="0"/>
                        <a:ea typeface="Calibri"/>
                        <a:cs typeface="Times New Roman" panose="02020603050405020304" pitchFamily="18" charset="0"/>
                      </a:endParaRPr>
                    </a:p>
                  </a:txBody>
                  <a:tcPr marL="32069" marR="32069" marT="0" marB="0"/>
                </a:tc>
                <a:tc>
                  <a:txBody>
                    <a:bodyPr/>
                    <a:lstStyle/>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(1) Access to personal data</a:t>
                      </a:r>
                    </a:p>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 </a:t>
                      </a:r>
                    </a:p>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(2) Marginal rights on rectification and </a:t>
                      </a:r>
                      <a:r>
                        <a:rPr lang="en-US" sz="1000" dirty="0" smtClean="0">
                          <a:effectLst/>
                          <a:latin typeface="Times New Roman" panose="02020603050405020304" pitchFamily="18" charset="0"/>
                          <a:cs typeface="Times New Roman" panose="02020603050405020304" pitchFamily="18" charset="0"/>
                        </a:rPr>
                        <a:t>erasure</a:t>
                      </a:r>
                      <a:endParaRPr lang="en-US" sz="1000" dirty="0">
                        <a:effectLst/>
                        <a:latin typeface="Times New Roman" panose="02020603050405020304" pitchFamily="18" charset="0"/>
                        <a:ea typeface="Calibri"/>
                        <a:cs typeface="Times New Roman" panose="02020603050405020304" pitchFamily="18" charset="0"/>
                      </a:endParaRPr>
                    </a:p>
                  </a:txBody>
                  <a:tcPr marL="32069" marR="32069" marT="0" marB="0"/>
                </a:tc>
                <a:tc>
                  <a:txBody>
                    <a:bodyPr/>
                    <a:lstStyle/>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Mainly a matter of good governance</a:t>
                      </a:r>
                      <a:endParaRPr lang="en-US" sz="1000" dirty="0">
                        <a:effectLst/>
                        <a:latin typeface="Times New Roman" panose="02020603050405020304" pitchFamily="18" charset="0"/>
                        <a:ea typeface="Calibri"/>
                        <a:cs typeface="Times New Roman" panose="02020603050405020304" pitchFamily="18" charset="0"/>
                      </a:endParaRPr>
                    </a:p>
                  </a:txBody>
                  <a:tcPr marL="32069" marR="32069" marT="0" marB="0"/>
                </a:tc>
              </a:tr>
              <a:tr h="541421">
                <a:tc>
                  <a:txBody>
                    <a:bodyPr/>
                    <a:lstStyle/>
                    <a:p>
                      <a:pPr>
                        <a:lnSpc>
                          <a:spcPct val="115000"/>
                        </a:lnSpc>
                        <a:spcAft>
                          <a:spcPts val="0"/>
                        </a:spcAft>
                      </a:pPr>
                      <a:r>
                        <a:rPr lang="en-US" sz="1000">
                          <a:effectLst/>
                          <a:latin typeface="Times New Roman" panose="02020603050405020304" pitchFamily="18" charset="0"/>
                          <a:cs typeface="Times New Roman" panose="02020603050405020304" pitchFamily="18" charset="0"/>
                        </a:rPr>
                        <a:t>Resolutions</a:t>
                      </a:r>
                      <a:endParaRPr lang="en-US" sz="1000">
                        <a:effectLst/>
                        <a:latin typeface="Times New Roman" panose="02020603050405020304" pitchFamily="18" charset="0"/>
                        <a:ea typeface="Calibri"/>
                        <a:cs typeface="Times New Roman" panose="02020603050405020304" pitchFamily="18" charset="0"/>
                      </a:endParaRPr>
                    </a:p>
                  </a:txBody>
                  <a:tcPr marL="32069" marR="32069" marT="0" marB="0"/>
                </a:tc>
                <a:tc>
                  <a:txBody>
                    <a:bodyPr/>
                    <a:lstStyle/>
                    <a:p>
                      <a:pPr>
                        <a:lnSpc>
                          <a:spcPct val="115000"/>
                        </a:lnSpc>
                        <a:spcAft>
                          <a:spcPts val="0"/>
                        </a:spcAft>
                      </a:pPr>
                      <a:r>
                        <a:rPr lang="en-GB" sz="1000" dirty="0">
                          <a:effectLst/>
                          <a:latin typeface="Times New Roman" panose="02020603050405020304" pitchFamily="18" charset="0"/>
                          <a:cs typeface="Times New Roman" panose="02020603050405020304" pitchFamily="18" charset="0"/>
                        </a:rPr>
                        <a:t>Information relating to individuals (physical persons)</a:t>
                      </a:r>
                      <a:endParaRPr lang="en-US" sz="1000" dirty="0">
                        <a:effectLst/>
                        <a:latin typeface="Times New Roman" panose="02020603050405020304" pitchFamily="18" charset="0"/>
                        <a:ea typeface="Calibri"/>
                        <a:cs typeface="Times New Roman" panose="02020603050405020304" pitchFamily="18" charset="0"/>
                      </a:endParaRPr>
                    </a:p>
                  </a:txBody>
                  <a:tcPr marL="32069" marR="32069" marT="0" marB="0"/>
                </a:tc>
                <a:tc>
                  <a:txBody>
                    <a:bodyPr/>
                    <a:lstStyle/>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(1) Transparency (Pub. Sec) </a:t>
                      </a:r>
                    </a:p>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 </a:t>
                      </a:r>
                    </a:p>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(2) Principles of </a:t>
                      </a:r>
                      <a:r>
                        <a:rPr lang="en-US" sz="1000" dirty="0" smtClean="0">
                          <a:effectLst/>
                          <a:latin typeface="Times New Roman" panose="02020603050405020304" pitchFamily="18" charset="0"/>
                          <a:cs typeface="Times New Roman" panose="02020603050405020304" pitchFamily="18" charset="0"/>
                        </a:rPr>
                        <a:t>fairness</a:t>
                      </a:r>
                      <a:endParaRPr lang="en-US" sz="1000" dirty="0">
                        <a:effectLst/>
                        <a:latin typeface="Times New Roman" panose="02020603050405020304" pitchFamily="18" charset="0"/>
                        <a:cs typeface="Times New Roman" panose="02020603050405020304" pitchFamily="18" charset="0"/>
                      </a:endParaRPr>
                    </a:p>
                  </a:txBody>
                  <a:tcPr marL="32069" marR="32069" marT="0" marB="0"/>
                </a:tc>
                <a:tc>
                  <a:txBody>
                    <a:bodyPr/>
                    <a:lstStyle/>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(1) Access right</a:t>
                      </a:r>
                      <a:endParaRPr lang="en-US" sz="1000" dirty="0">
                        <a:effectLst/>
                        <a:latin typeface="Times New Roman" panose="02020603050405020304" pitchFamily="18" charset="0"/>
                        <a:ea typeface="Calibri"/>
                        <a:cs typeface="Times New Roman" panose="02020603050405020304" pitchFamily="18" charset="0"/>
                      </a:endParaRPr>
                    </a:p>
                  </a:txBody>
                  <a:tcPr marL="32069" marR="32069" marT="0" marB="0"/>
                </a:tc>
                <a:tc>
                  <a:txBody>
                    <a:bodyPr/>
                    <a:lstStyle/>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Recommends governments to take all steps necessary </a:t>
                      </a:r>
                      <a:endParaRPr lang="en-US" sz="1000" dirty="0">
                        <a:effectLst/>
                        <a:latin typeface="Times New Roman" panose="02020603050405020304" pitchFamily="18" charset="0"/>
                        <a:ea typeface="Calibri"/>
                        <a:cs typeface="Times New Roman" panose="02020603050405020304" pitchFamily="18" charset="0"/>
                      </a:endParaRPr>
                    </a:p>
                  </a:txBody>
                  <a:tcPr marL="32069" marR="32069" marT="0" marB="0"/>
                </a:tc>
              </a:tr>
              <a:tr h="1443789">
                <a:tc>
                  <a:txBody>
                    <a:bodyPr/>
                    <a:lstStyle/>
                    <a:p>
                      <a:pPr>
                        <a:lnSpc>
                          <a:spcPct val="115000"/>
                        </a:lnSpc>
                        <a:spcAft>
                          <a:spcPts val="0"/>
                        </a:spcAft>
                      </a:pPr>
                      <a:r>
                        <a:rPr lang="en-US" sz="1000">
                          <a:effectLst/>
                          <a:latin typeface="Times New Roman" panose="02020603050405020304" pitchFamily="18" charset="0"/>
                          <a:cs typeface="Times New Roman" panose="02020603050405020304" pitchFamily="18" charset="0"/>
                        </a:rPr>
                        <a:t>Convention</a:t>
                      </a:r>
                      <a:endParaRPr lang="en-US" sz="1000">
                        <a:effectLst/>
                        <a:latin typeface="Times New Roman" panose="02020603050405020304" pitchFamily="18" charset="0"/>
                        <a:ea typeface="Calibri"/>
                        <a:cs typeface="Times New Roman" panose="02020603050405020304" pitchFamily="18" charset="0"/>
                      </a:endParaRPr>
                    </a:p>
                  </a:txBody>
                  <a:tcPr marL="32069" marR="32069" marT="0" marB="0"/>
                </a:tc>
                <a:tc>
                  <a:txBody>
                    <a:bodyPr/>
                    <a:lstStyle/>
                    <a:p>
                      <a:pPr>
                        <a:lnSpc>
                          <a:spcPct val="115000"/>
                        </a:lnSpc>
                        <a:spcAft>
                          <a:spcPts val="0"/>
                        </a:spcAft>
                      </a:pPr>
                      <a:r>
                        <a:rPr lang="en-GB" sz="1000" dirty="0">
                          <a:effectLst/>
                          <a:latin typeface="Times New Roman" panose="02020603050405020304" pitchFamily="18" charset="0"/>
                          <a:cs typeface="Times New Roman" panose="02020603050405020304" pitchFamily="18" charset="0"/>
                        </a:rPr>
                        <a:t>Information relating to an identified or identifiable individual</a:t>
                      </a:r>
                      <a:endParaRPr lang="en-US" sz="1000" dirty="0">
                        <a:effectLst/>
                        <a:latin typeface="Times New Roman" panose="02020603050405020304" pitchFamily="18" charset="0"/>
                        <a:ea typeface="Calibri"/>
                        <a:cs typeface="Times New Roman" panose="02020603050405020304" pitchFamily="18" charset="0"/>
                      </a:endParaRPr>
                    </a:p>
                  </a:txBody>
                  <a:tcPr marL="32069" marR="32069" marT="0" marB="0"/>
                </a:tc>
                <a:tc>
                  <a:txBody>
                    <a:bodyPr/>
                    <a:lstStyle/>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(1)  -</a:t>
                      </a:r>
                    </a:p>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 </a:t>
                      </a:r>
                    </a:p>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(2) Principles of fairness</a:t>
                      </a:r>
                      <a:endParaRPr lang="en-US" sz="1000" dirty="0">
                        <a:effectLst/>
                        <a:latin typeface="Times New Roman" panose="02020603050405020304" pitchFamily="18" charset="0"/>
                        <a:ea typeface="Calibri"/>
                        <a:cs typeface="Times New Roman" panose="02020603050405020304" pitchFamily="18" charset="0"/>
                      </a:endParaRPr>
                    </a:p>
                  </a:txBody>
                  <a:tcPr marL="32069" marR="32069" marT="0" marB="0"/>
                </a:tc>
                <a:tc>
                  <a:txBody>
                    <a:bodyPr/>
                    <a:lstStyle/>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(1) Access to and communication of personal data</a:t>
                      </a:r>
                    </a:p>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 </a:t>
                      </a:r>
                    </a:p>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(2) Marginal rights on rectification and erasure</a:t>
                      </a:r>
                    </a:p>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 </a:t>
                      </a:r>
                      <a:endParaRPr lang="en-US" sz="1000" dirty="0">
                        <a:effectLst/>
                        <a:latin typeface="Times New Roman" panose="02020603050405020304" pitchFamily="18" charset="0"/>
                        <a:ea typeface="Calibri"/>
                        <a:cs typeface="Times New Roman" panose="02020603050405020304" pitchFamily="18" charset="0"/>
                      </a:endParaRPr>
                    </a:p>
                  </a:txBody>
                  <a:tcPr marL="32069" marR="32069" marT="0" marB="0"/>
                </a:tc>
                <a:tc>
                  <a:txBody>
                    <a:bodyPr/>
                    <a:lstStyle/>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(1) Parties shall establish sanctions and remedies</a:t>
                      </a:r>
                    </a:p>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 </a:t>
                      </a:r>
                    </a:p>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(2) Cooperation states &amp; DPAs &amp; role </a:t>
                      </a:r>
                      <a:r>
                        <a:rPr lang="en-US" sz="1000" dirty="0" err="1">
                          <a:effectLst/>
                          <a:latin typeface="Times New Roman" panose="02020603050405020304" pitchFamily="18" charset="0"/>
                          <a:cs typeface="Times New Roman" panose="02020603050405020304" pitchFamily="18" charset="0"/>
                        </a:rPr>
                        <a:t>CoM</a:t>
                      </a:r>
                      <a:endParaRPr lang="en-US" sz="1000" dirty="0">
                        <a:effectLst/>
                        <a:latin typeface="Times New Roman" panose="02020603050405020304" pitchFamily="18" charset="0"/>
                        <a:cs typeface="Times New Roman" panose="02020603050405020304" pitchFamily="18" charset="0"/>
                      </a:endParaRPr>
                    </a:p>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 </a:t>
                      </a:r>
                    </a:p>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(3) Remedy of data subject if data controller denies </a:t>
                      </a:r>
                      <a:r>
                        <a:rPr lang="en-US" sz="1000" dirty="0" smtClean="0">
                          <a:effectLst/>
                          <a:latin typeface="Times New Roman" panose="02020603050405020304" pitchFamily="18" charset="0"/>
                          <a:cs typeface="Times New Roman" panose="02020603050405020304" pitchFamily="18" charset="0"/>
                        </a:rPr>
                        <a:t>request</a:t>
                      </a:r>
                      <a:endParaRPr lang="en-US" sz="1000" dirty="0">
                        <a:effectLst/>
                        <a:latin typeface="Times New Roman" panose="02020603050405020304" pitchFamily="18" charset="0"/>
                        <a:ea typeface="Calibri"/>
                        <a:cs typeface="Times New Roman" panose="02020603050405020304" pitchFamily="18" charset="0"/>
                      </a:endParaRPr>
                    </a:p>
                  </a:txBody>
                  <a:tcPr marL="32069" marR="32069" marT="0" marB="0"/>
                </a:tc>
              </a:tr>
              <a:tr h="1624263">
                <a:tc>
                  <a:txBody>
                    <a:bodyPr/>
                    <a:lstStyle/>
                    <a:p>
                      <a:pPr>
                        <a:lnSpc>
                          <a:spcPct val="115000"/>
                        </a:lnSpc>
                        <a:spcAft>
                          <a:spcPts val="0"/>
                        </a:spcAft>
                      </a:pPr>
                      <a:r>
                        <a:rPr lang="en-US" sz="1000">
                          <a:effectLst/>
                          <a:latin typeface="Times New Roman" panose="02020603050405020304" pitchFamily="18" charset="0"/>
                          <a:cs typeface="Times New Roman" panose="02020603050405020304" pitchFamily="18" charset="0"/>
                        </a:rPr>
                        <a:t>Directive</a:t>
                      </a:r>
                      <a:endParaRPr lang="en-US" sz="1000">
                        <a:effectLst/>
                        <a:latin typeface="Times New Roman" panose="02020603050405020304" pitchFamily="18" charset="0"/>
                        <a:ea typeface="Calibri"/>
                        <a:cs typeface="Times New Roman" panose="02020603050405020304" pitchFamily="18" charset="0"/>
                      </a:endParaRPr>
                    </a:p>
                  </a:txBody>
                  <a:tcPr marL="32069" marR="32069" marT="0" marB="0"/>
                </a:tc>
                <a:tc>
                  <a:txBody>
                    <a:bodyPr/>
                    <a:lstStyle/>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Information relating to an identified or identifiable natural person; an identifiable person is one who can be identified, directly or indirectly, in particular by reference to an identification number or to one or more factors specific to his physical, physiological, mental, economic, cultural or social identity;</a:t>
                      </a:r>
                      <a:endParaRPr lang="en-US" sz="1000" dirty="0">
                        <a:effectLst/>
                        <a:latin typeface="Times New Roman" panose="02020603050405020304" pitchFamily="18" charset="0"/>
                        <a:ea typeface="Calibri"/>
                        <a:cs typeface="Times New Roman" panose="02020603050405020304" pitchFamily="18" charset="0"/>
                      </a:endParaRPr>
                    </a:p>
                  </a:txBody>
                  <a:tcPr marL="32069" marR="32069" marT="0" marB="0"/>
                </a:tc>
                <a:tc>
                  <a:txBody>
                    <a:bodyPr/>
                    <a:lstStyle/>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(1) Information to the data subject &amp; Notification DPA</a:t>
                      </a:r>
                    </a:p>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 </a:t>
                      </a:r>
                    </a:p>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 </a:t>
                      </a:r>
                    </a:p>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(2) Principles of fairness</a:t>
                      </a:r>
                    </a:p>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 </a:t>
                      </a:r>
                    </a:p>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 </a:t>
                      </a:r>
                    </a:p>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(3) Grounds for legitimate data processing</a:t>
                      </a:r>
                      <a:endParaRPr lang="en-US" sz="1000" dirty="0">
                        <a:effectLst/>
                        <a:latin typeface="Times New Roman" panose="02020603050405020304" pitchFamily="18" charset="0"/>
                        <a:ea typeface="Calibri"/>
                        <a:cs typeface="Times New Roman" panose="02020603050405020304" pitchFamily="18" charset="0"/>
                      </a:endParaRPr>
                    </a:p>
                  </a:txBody>
                  <a:tcPr marL="32069" marR="32069" marT="0" marB="0"/>
                </a:tc>
                <a:tc>
                  <a:txBody>
                    <a:bodyPr/>
                    <a:lstStyle/>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(1) Access to and communication of personal data</a:t>
                      </a:r>
                    </a:p>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 </a:t>
                      </a:r>
                    </a:p>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(2) Marginal rights on rectification and objection</a:t>
                      </a:r>
                    </a:p>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 </a:t>
                      </a:r>
                    </a:p>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(3) Marginal right against automatic decision </a:t>
                      </a:r>
                      <a:r>
                        <a:rPr lang="en-US" sz="1000" dirty="0" smtClean="0">
                          <a:effectLst/>
                          <a:latin typeface="Times New Roman" panose="02020603050405020304" pitchFamily="18" charset="0"/>
                          <a:cs typeface="Times New Roman" panose="02020603050405020304" pitchFamily="18" charset="0"/>
                        </a:rPr>
                        <a:t>making</a:t>
                      </a:r>
                      <a:endParaRPr lang="en-US" sz="1000" dirty="0">
                        <a:effectLst/>
                        <a:latin typeface="Times New Roman" panose="02020603050405020304" pitchFamily="18" charset="0"/>
                        <a:cs typeface="Times New Roman" panose="02020603050405020304" pitchFamily="18" charset="0"/>
                      </a:endParaRPr>
                    </a:p>
                  </a:txBody>
                  <a:tcPr marL="32069" marR="32069" marT="0" marB="0"/>
                </a:tc>
                <a:tc>
                  <a:txBody>
                    <a:bodyPr/>
                    <a:lstStyle/>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(1) Parties shall establish sanctions and remedies</a:t>
                      </a:r>
                    </a:p>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 </a:t>
                      </a:r>
                    </a:p>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(2) Cooperation states &amp; DPAs  + harmonization through Directive and WP 29</a:t>
                      </a:r>
                    </a:p>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 </a:t>
                      </a:r>
                    </a:p>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(3) Marginal subjective right to remedy and </a:t>
                      </a:r>
                      <a:r>
                        <a:rPr lang="en-US" sz="1000" dirty="0" smtClean="0">
                          <a:effectLst/>
                          <a:latin typeface="Times New Roman" panose="02020603050405020304" pitchFamily="18" charset="0"/>
                          <a:cs typeface="Times New Roman" panose="02020603050405020304" pitchFamily="18" charset="0"/>
                        </a:rPr>
                        <a:t>compensation</a:t>
                      </a:r>
                      <a:endParaRPr lang="en-US" sz="1000" dirty="0">
                        <a:effectLst/>
                        <a:latin typeface="Times New Roman" panose="02020603050405020304" pitchFamily="18" charset="0"/>
                        <a:cs typeface="Times New Roman" panose="02020603050405020304" pitchFamily="18" charset="0"/>
                      </a:endParaRPr>
                    </a:p>
                  </a:txBody>
                  <a:tcPr marL="32069" marR="32069" marT="0" marB="0"/>
                </a:tc>
              </a:tr>
              <a:tr h="1985211">
                <a:tc>
                  <a:txBody>
                    <a:bodyPr/>
                    <a:lstStyle/>
                    <a:p>
                      <a:pPr>
                        <a:lnSpc>
                          <a:spcPct val="115000"/>
                        </a:lnSpc>
                        <a:spcAft>
                          <a:spcPts val="0"/>
                        </a:spcAft>
                      </a:pPr>
                      <a:r>
                        <a:rPr lang="en-US" sz="1000">
                          <a:effectLst/>
                          <a:latin typeface="Times New Roman" panose="02020603050405020304" pitchFamily="18" charset="0"/>
                          <a:cs typeface="Times New Roman" panose="02020603050405020304" pitchFamily="18" charset="0"/>
                        </a:rPr>
                        <a:t>Regulation</a:t>
                      </a:r>
                      <a:endParaRPr lang="en-US" sz="1000">
                        <a:effectLst/>
                        <a:latin typeface="Times New Roman" panose="02020603050405020304" pitchFamily="18" charset="0"/>
                        <a:ea typeface="Calibri"/>
                        <a:cs typeface="Times New Roman" panose="02020603050405020304" pitchFamily="18" charset="0"/>
                      </a:endParaRPr>
                    </a:p>
                  </a:txBody>
                  <a:tcPr marL="32069" marR="32069" marT="0" marB="0"/>
                </a:tc>
                <a:tc>
                  <a:txBody>
                    <a:bodyPr/>
                    <a:lstStyle/>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An identified natural person or a natural person who can be identified, directly or indirectly, by means reasonably likely to be used by the controller or by any other natural or legal person, in particular by reference to an identification number, location data, online identifier or to one or more factors specific to the physical, physiological, genetic, mental, economic, cultural or social identity of that person;</a:t>
                      </a:r>
                      <a:endParaRPr lang="en-US" sz="1000" dirty="0">
                        <a:effectLst/>
                        <a:latin typeface="Times New Roman" panose="02020603050405020304" pitchFamily="18" charset="0"/>
                        <a:ea typeface="Calibri"/>
                        <a:cs typeface="Times New Roman" panose="02020603050405020304" pitchFamily="18" charset="0"/>
                      </a:endParaRPr>
                    </a:p>
                  </a:txBody>
                  <a:tcPr marL="32069" marR="32069" marT="0" marB="0"/>
                </a:tc>
                <a:tc>
                  <a:txBody>
                    <a:bodyPr/>
                    <a:lstStyle/>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(1) Notification in case of data breach</a:t>
                      </a:r>
                      <a:br>
                        <a:rPr lang="en-US" sz="1000" dirty="0">
                          <a:effectLst/>
                          <a:latin typeface="Times New Roman" panose="02020603050405020304" pitchFamily="18" charset="0"/>
                          <a:cs typeface="Times New Roman" panose="02020603050405020304" pitchFamily="18" charset="0"/>
                        </a:rPr>
                      </a:br>
                      <a:endParaRPr lang="en-US" sz="1000" dirty="0">
                        <a:effectLst/>
                        <a:latin typeface="Times New Roman" panose="02020603050405020304" pitchFamily="18" charset="0"/>
                        <a:cs typeface="Times New Roman" panose="02020603050405020304" pitchFamily="18" charset="0"/>
                      </a:endParaRPr>
                    </a:p>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(2) Principles of fairness</a:t>
                      </a:r>
                    </a:p>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 </a:t>
                      </a:r>
                    </a:p>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(3) Grounds for legitimate data processing – increased emphasis on consent</a:t>
                      </a:r>
                    </a:p>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 </a:t>
                      </a:r>
                    </a:p>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(4) Accountability duty (multifaceted) </a:t>
                      </a:r>
                      <a:endParaRPr lang="en-US" sz="1000" dirty="0">
                        <a:effectLst/>
                        <a:latin typeface="Times New Roman" panose="02020603050405020304" pitchFamily="18" charset="0"/>
                        <a:ea typeface="Calibri"/>
                        <a:cs typeface="Times New Roman" panose="02020603050405020304" pitchFamily="18" charset="0"/>
                      </a:endParaRPr>
                    </a:p>
                  </a:txBody>
                  <a:tcPr marL="32069" marR="32069" marT="0" marB="0"/>
                </a:tc>
                <a:tc>
                  <a:txBody>
                    <a:bodyPr/>
                    <a:lstStyle/>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(1) Access to personal data (scope broadened)</a:t>
                      </a:r>
                    </a:p>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 </a:t>
                      </a:r>
                    </a:p>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(2) Right to data portability </a:t>
                      </a:r>
                    </a:p>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 </a:t>
                      </a:r>
                    </a:p>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(3) Rights to rectification and objection</a:t>
                      </a:r>
                    </a:p>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 </a:t>
                      </a:r>
                    </a:p>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(4) Right to be forgotten </a:t>
                      </a:r>
                    </a:p>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 </a:t>
                      </a:r>
                    </a:p>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(5)  Right against profiling</a:t>
                      </a:r>
                      <a:endParaRPr lang="en-US" sz="1000" dirty="0">
                        <a:effectLst/>
                        <a:latin typeface="Times New Roman" panose="02020603050405020304" pitchFamily="18" charset="0"/>
                        <a:ea typeface="Calibri"/>
                        <a:cs typeface="Times New Roman" panose="02020603050405020304" pitchFamily="18" charset="0"/>
                      </a:endParaRPr>
                    </a:p>
                  </a:txBody>
                  <a:tcPr marL="32069" marR="32069" marT="0" marB="0"/>
                </a:tc>
                <a:tc>
                  <a:txBody>
                    <a:bodyPr/>
                    <a:lstStyle/>
                    <a:p>
                      <a:pPr>
                        <a:lnSpc>
                          <a:spcPct val="115000"/>
                        </a:lnSpc>
                        <a:spcAft>
                          <a:spcPts val="0"/>
                        </a:spcAft>
                      </a:pPr>
                      <a:r>
                        <a:rPr lang="en-US" sz="1000" dirty="0">
                          <a:effectLst/>
                          <a:latin typeface="Times New Roman" panose="02020603050405020304" pitchFamily="18" charset="0"/>
                          <a:cs typeface="Times New Roman" panose="02020603050405020304" pitchFamily="18" charset="0"/>
                        </a:rPr>
                        <a:t>(1) High sanctions</a:t>
                      </a:r>
                      <a:br>
                        <a:rPr lang="en-US" sz="1000" dirty="0">
                          <a:effectLst/>
                          <a:latin typeface="Times New Roman" panose="02020603050405020304" pitchFamily="18" charset="0"/>
                          <a:cs typeface="Times New Roman" panose="02020603050405020304" pitchFamily="18" charset="0"/>
                        </a:rPr>
                      </a:br>
                      <a:r>
                        <a:rPr lang="en-US" sz="1000" dirty="0">
                          <a:effectLst/>
                          <a:latin typeface="Times New Roman" panose="02020603050405020304" pitchFamily="18" charset="0"/>
                          <a:cs typeface="Times New Roman" panose="02020603050405020304" pitchFamily="18" charset="0"/>
                        </a:rPr>
                        <a:t/>
                      </a:r>
                      <a:br>
                        <a:rPr lang="en-US" sz="1000" dirty="0">
                          <a:effectLst/>
                          <a:latin typeface="Times New Roman" panose="02020603050405020304" pitchFamily="18" charset="0"/>
                          <a:cs typeface="Times New Roman" panose="02020603050405020304" pitchFamily="18" charset="0"/>
                        </a:rPr>
                      </a:br>
                      <a:r>
                        <a:rPr lang="en-US" sz="1000" dirty="0">
                          <a:effectLst/>
                          <a:latin typeface="Times New Roman" panose="02020603050405020304" pitchFamily="18" charset="0"/>
                          <a:cs typeface="Times New Roman" panose="02020603050405020304" pitchFamily="18" charset="0"/>
                        </a:rPr>
                        <a:t>(2) Total harmonization trough Regulation; increased powers Commission and EDPB; one-stop shop system </a:t>
                      </a:r>
                      <a:br>
                        <a:rPr lang="en-US" sz="1000" dirty="0">
                          <a:effectLst/>
                          <a:latin typeface="Times New Roman" panose="02020603050405020304" pitchFamily="18" charset="0"/>
                          <a:cs typeface="Times New Roman" panose="02020603050405020304" pitchFamily="18" charset="0"/>
                        </a:rPr>
                      </a:br>
                      <a:r>
                        <a:rPr lang="en-US" sz="1000" dirty="0">
                          <a:effectLst/>
                          <a:latin typeface="Times New Roman" panose="02020603050405020304" pitchFamily="18" charset="0"/>
                          <a:cs typeface="Times New Roman" panose="02020603050405020304" pitchFamily="18" charset="0"/>
                        </a:rPr>
                        <a:t/>
                      </a:r>
                      <a:br>
                        <a:rPr lang="en-US" sz="1000" dirty="0">
                          <a:effectLst/>
                          <a:latin typeface="Times New Roman" panose="02020603050405020304" pitchFamily="18" charset="0"/>
                          <a:cs typeface="Times New Roman" panose="02020603050405020304" pitchFamily="18" charset="0"/>
                        </a:rPr>
                      </a:br>
                      <a:r>
                        <a:rPr lang="en-US" sz="1000" dirty="0">
                          <a:effectLst/>
                          <a:latin typeface="Times New Roman" panose="02020603050405020304" pitchFamily="18" charset="0"/>
                          <a:cs typeface="Times New Roman" panose="02020603050405020304" pitchFamily="18" charset="0"/>
                        </a:rPr>
                        <a:t>(3) Several subjective rights to remedy and compensation</a:t>
                      </a:r>
                      <a:endParaRPr lang="en-US" sz="1000" dirty="0">
                        <a:effectLst/>
                        <a:latin typeface="Times New Roman" panose="02020603050405020304" pitchFamily="18" charset="0"/>
                        <a:ea typeface="Calibri"/>
                        <a:cs typeface="Times New Roman" panose="02020603050405020304" pitchFamily="18" charset="0"/>
                      </a:endParaRPr>
                    </a:p>
                  </a:txBody>
                  <a:tcPr marL="32069" marR="32069" marT="0" marB="0"/>
                </a:tc>
              </a:tr>
            </a:tbl>
          </a:graphicData>
        </a:graphic>
      </p:graphicFrame>
      <p:sp>
        <p:nvSpPr>
          <p:cNvPr id="5" name="Rectangle 1"/>
          <p:cNvSpPr>
            <a:spLocks noChangeArrowheads="1"/>
          </p:cNvSpPr>
          <p:nvPr/>
        </p:nvSpPr>
        <p:spPr bwMode="auto">
          <a:xfrm>
            <a:off x="2647950" y="14970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6587935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(1) Focus op het individu</a:t>
            </a:r>
            <a:endParaRPr lang="nl-NL" dirty="0"/>
          </a:p>
        </p:txBody>
      </p:sp>
      <p:sp>
        <p:nvSpPr>
          <p:cNvPr id="3" name="Tijdelijke aanduiding voor inhoud 2"/>
          <p:cNvSpPr>
            <a:spLocks noGrp="1"/>
          </p:cNvSpPr>
          <p:nvPr>
            <p:ph idx="1"/>
          </p:nvPr>
        </p:nvSpPr>
        <p:spPr/>
        <p:txBody>
          <a:bodyPr>
            <a:normAutofit fontScale="85000" lnSpcReduction="20000"/>
          </a:bodyPr>
          <a:lstStyle/>
          <a:p>
            <a:r>
              <a:rPr lang="nl-NL" dirty="0" smtClean="0"/>
              <a:t>Big Data</a:t>
            </a:r>
          </a:p>
          <a:p>
            <a:r>
              <a:rPr lang="nl-NL" dirty="0" smtClean="0"/>
              <a:t>Focus op het individu nog houdbaar?</a:t>
            </a:r>
          </a:p>
          <a:p>
            <a:r>
              <a:rPr lang="nl-NL" dirty="0" smtClean="0"/>
              <a:t>(1) Moeilijk om individueel recht te claimen:</a:t>
            </a:r>
          </a:p>
          <a:p>
            <a:pPr lvl="1"/>
            <a:r>
              <a:rPr lang="nl-NL" dirty="0" smtClean="0"/>
              <a:t>Onbekend</a:t>
            </a:r>
          </a:p>
          <a:p>
            <a:pPr lvl="1"/>
            <a:r>
              <a:rPr lang="nl-NL" dirty="0" smtClean="0"/>
              <a:t>Ondoenlijk</a:t>
            </a:r>
          </a:p>
          <a:p>
            <a:r>
              <a:rPr lang="nl-NL" dirty="0" smtClean="0"/>
              <a:t>(2) Moeilijk om individueel belang aan te tonen</a:t>
            </a:r>
          </a:p>
          <a:p>
            <a:pPr lvl="1"/>
            <a:r>
              <a:rPr lang="nl-NL" dirty="0" smtClean="0"/>
              <a:t>Gaat nu juist niet om het individu</a:t>
            </a:r>
          </a:p>
          <a:p>
            <a:pPr lvl="1"/>
            <a:r>
              <a:rPr lang="nl-NL" dirty="0" smtClean="0"/>
              <a:t>Staan ook algemene belangen op het spel</a:t>
            </a:r>
          </a:p>
          <a:p>
            <a:r>
              <a:rPr lang="nl-NL" dirty="0" smtClean="0"/>
              <a:t>(3) Moeilijk om belangen tegen elkaar af te wegen</a:t>
            </a:r>
          </a:p>
          <a:p>
            <a:pPr lvl="1"/>
            <a:r>
              <a:rPr lang="nl-NL" dirty="0" smtClean="0"/>
              <a:t>Beide belangen zijn vaag en abstract</a:t>
            </a:r>
          </a:p>
          <a:p>
            <a:pPr lvl="1"/>
            <a:r>
              <a:rPr lang="nl-NL" dirty="0" smtClean="0"/>
              <a:t>Gaat het hier nog om relatieve belagen</a:t>
            </a:r>
            <a:endParaRPr lang="nl-NL" dirty="0"/>
          </a:p>
        </p:txBody>
      </p:sp>
    </p:spTree>
    <p:extLst>
      <p:ext uri="{BB962C8B-B14F-4D97-AF65-F5344CB8AC3E}">
        <p14:creationId xmlns:p14="http://schemas.microsoft.com/office/powerpoint/2010/main" val="39039732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(2) Verzamelen/opslaan of Verwerken/gebruik</a:t>
            </a:r>
            <a:endParaRPr lang="nl-NL" dirty="0"/>
          </a:p>
        </p:txBody>
      </p:sp>
      <p:sp>
        <p:nvSpPr>
          <p:cNvPr id="3" name="Tijdelijke aanduiding voor inhoud 2"/>
          <p:cNvSpPr>
            <a:spLocks noGrp="1"/>
          </p:cNvSpPr>
          <p:nvPr>
            <p:ph idx="1"/>
          </p:nvPr>
        </p:nvSpPr>
        <p:spPr/>
        <p:txBody>
          <a:bodyPr>
            <a:normAutofit/>
          </a:bodyPr>
          <a:lstStyle/>
          <a:p>
            <a:r>
              <a:rPr lang="nl-NL" dirty="0" smtClean="0"/>
              <a:t>Thans is er een grote focus op het verzamelen van gegevens.</a:t>
            </a:r>
          </a:p>
          <a:p>
            <a:r>
              <a:rPr lang="nl-NL" dirty="0" smtClean="0"/>
              <a:t>(1) Vereiste van een helder en concreet doel</a:t>
            </a:r>
          </a:p>
          <a:p>
            <a:pPr lvl="1"/>
            <a:r>
              <a:rPr lang="nl-NL" dirty="0" smtClean="0"/>
              <a:t>Artikel 6 (b</a:t>
            </a:r>
            <a:r>
              <a:rPr lang="nl-NL" dirty="0"/>
              <a:t>) </a:t>
            </a:r>
            <a:r>
              <a:rPr lang="nl-NL" dirty="0" err="1" smtClean="0"/>
              <a:t>Rbp</a:t>
            </a:r>
            <a:r>
              <a:rPr lang="nl-NL" dirty="0" smtClean="0"/>
              <a:t> - voor </a:t>
            </a:r>
            <a:r>
              <a:rPr lang="nl-NL" dirty="0"/>
              <a:t>welbepaalde, uitdrukkelijk omschreven en gerechtvaardigde doeleinden moeten worden </a:t>
            </a:r>
            <a:r>
              <a:rPr lang="nl-NL" dirty="0" smtClean="0"/>
              <a:t>verkregen</a:t>
            </a:r>
          </a:p>
        </p:txBody>
      </p:sp>
    </p:spTree>
    <p:extLst>
      <p:ext uri="{BB962C8B-B14F-4D97-AF65-F5344CB8AC3E}">
        <p14:creationId xmlns:p14="http://schemas.microsoft.com/office/powerpoint/2010/main" val="36869407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(2) Verzamelen/opslaan of Verwerken/gebruik</a:t>
            </a:r>
            <a:endParaRPr lang="nl-NL" dirty="0"/>
          </a:p>
        </p:txBody>
      </p:sp>
      <p:sp>
        <p:nvSpPr>
          <p:cNvPr id="3" name="Tijdelijke aanduiding voor inhoud 2"/>
          <p:cNvSpPr>
            <a:spLocks noGrp="1"/>
          </p:cNvSpPr>
          <p:nvPr>
            <p:ph idx="1"/>
          </p:nvPr>
        </p:nvSpPr>
        <p:spPr>
          <a:xfrm>
            <a:off x="457200" y="1600200"/>
            <a:ext cx="8229600" cy="5257800"/>
          </a:xfrm>
        </p:spPr>
        <p:txBody>
          <a:bodyPr>
            <a:normAutofit fontScale="55000" lnSpcReduction="20000"/>
          </a:bodyPr>
          <a:lstStyle/>
          <a:p>
            <a:pPr marL="0" indent="0">
              <a:buNone/>
            </a:pPr>
            <a:r>
              <a:rPr lang="nl-NL" dirty="0" smtClean="0"/>
              <a:t>(2) Vereiste van een legitiem doel</a:t>
            </a:r>
          </a:p>
          <a:p>
            <a:pPr marL="0" indent="0">
              <a:buNone/>
            </a:pPr>
            <a:r>
              <a:rPr lang="nl-NL" dirty="0" smtClean="0"/>
              <a:t>Artikel </a:t>
            </a:r>
            <a:r>
              <a:rPr lang="nl-NL" dirty="0"/>
              <a:t>7 </a:t>
            </a:r>
            <a:r>
              <a:rPr lang="nl-NL" dirty="0" smtClean="0"/>
              <a:t> </a:t>
            </a:r>
          </a:p>
          <a:p>
            <a:pPr marL="0" indent="0">
              <a:buNone/>
            </a:pPr>
            <a:r>
              <a:rPr lang="nl-NL" dirty="0" smtClean="0"/>
              <a:t>De </a:t>
            </a:r>
            <a:r>
              <a:rPr lang="nl-NL" dirty="0" err="1"/>
              <a:t>Lid-Staten</a:t>
            </a:r>
            <a:r>
              <a:rPr lang="nl-NL" dirty="0"/>
              <a:t> bepalen dat de verwerking van persoonsgegevens slechts mag geschieden </a:t>
            </a:r>
            <a:r>
              <a:rPr lang="nl-NL" dirty="0" smtClean="0"/>
              <a:t>indien:</a:t>
            </a:r>
          </a:p>
          <a:p>
            <a:pPr marL="0" indent="0">
              <a:buNone/>
            </a:pPr>
            <a:r>
              <a:rPr lang="nl-NL" dirty="0" smtClean="0"/>
              <a:t>a</a:t>
            </a:r>
            <a:r>
              <a:rPr lang="nl-NL" dirty="0"/>
              <a:t>) de betrokkene daarvoor zijn ondubbelzinnige toestemming heeft verleend, of</a:t>
            </a:r>
          </a:p>
          <a:p>
            <a:pPr marL="0" indent="0">
              <a:buNone/>
            </a:pPr>
            <a:r>
              <a:rPr lang="nl-NL" dirty="0"/>
              <a:t>b) de verwerking noodzakelijk is voor de uitvoering van een overeenkomst waarbij de betrokkene partij is of voor het nemen van precontractuele maatregelen naar aanleiding van een verzoek van de betrokkene, of</a:t>
            </a:r>
          </a:p>
          <a:p>
            <a:pPr marL="0" indent="0">
              <a:buNone/>
            </a:pPr>
            <a:r>
              <a:rPr lang="nl-NL" dirty="0"/>
              <a:t>c) de verwerking noodzakelijk is om een wettelijke verplichting na te komen waaraan de voor de verwerking verantwoordelijke onderworpen is, of</a:t>
            </a:r>
          </a:p>
          <a:p>
            <a:pPr marL="0" indent="0">
              <a:buNone/>
            </a:pPr>
            <a:r>
              <a:rPr lang="nl-NL" dirty="0"/>
              <a:t>d) de verwerking noodzakelijk is ter vrijwaring van een vitaal belang van de betrokkene, of</a:t>
            </a:r>
          </a:p>
          <a:p>
            <a:pPr marL="0" indent="0">
              <a:buNone/>
            </a:pPr>
            <a:r>
              <a:rPr lang="nl-NL" dirty="0"/>
              <a:t>e) de verwerking noodzakelijk is voor de vervulling van een taak van algemeen belang of die deel uitmaakt van de uitoefening van het openbaar gezag die aan de voor de verwerking verantwoordelijke of de derde aan wie de gegevens worden verstrekt, drager is opgedragen, of</a:t>
            </a:r>
          </a:p>
          <a:p>
            <a:pPr marL="0" indent="0">
              <a:buNone/>
            </a:pPr>
            <a:r>
              <a:rPr lang="nl-NL" dirty="0"/>
              <a:t>f) de verwerking noodzakelijk is voor de behartiging van het gerechtvaardigde belang van de voor de verwerking verantwoordelijke of van de derde(n) aan wie de gegevens worden verstrekt, mits het belang of de fundamentele rechten en vrijheden van de betrokkene die aanspraak maakt op bescherming uit hoofde van artikel 1, lid 1, van deze richtlijn, niet prevaleren.</a:t>
            </a:r>
          </a:p>
          <a:p>
            <a:pPr marL="0" indent="0">
              <a:buNone/>
            </a:pPr>
            <a:endParaRPr lang="nl-NL" dirty="0" smtClean="0"/>
          </a:p>
        </p:txBody>
      </p:sp>
    </p:spTree>
    <p:extLst>
      <p:ext uri="{BB962C8B-B14F-4D97-AF65-F5344CB8AC3E}">
        <p14:creationId xmlns:p14="http://schemas.microsoft.com/office/powerpoint/2010/main" val="38483435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(2) Verzamelen/opslaan of Verwerken/gebruik</a:t>
            </a:r>
            <a:endParaRPr lang="nl-NL" dirty="0"/>
          </a:p>
        </p:txBody>
      </p:sp>
      <p:sp>
        <p:nvSpPr>
          <p:cNvPr id="3" name="Tijdelijke aanduiding voor inhoud 2"/>
          <p:cNvSpPr>
            <a:spLocks noGrp="1"/>
          </p:cNvSpPr>
          <p:nvPr>
            <p:ph idx="1"/>
          </p:nvPr>
        </p:nvSpPr>
        <p:spPr/>
        <p:txBody>
          <a:bodyPr/>
          <a:lstStyle/>
          <a:p>
            <a:pPr marL="0" indent="0">
              <a:buNone/>
            </a:pPr>
            <a:r>
              <a:rPr lang="nl-NL" dirty="0" smtClean="0"/>
              <a:t>(3) Vereiste van doelbinding</a:t>
            </a:r>
          </a:p>
          <a:p>
            <a:r>
              <a:rPr lang="nl-NL" dirty="0" smtClean="0"/>
              <a:t>Artikel 6 (b) </a:t>
            </a:r>
            <a:r>
              <a:rPr lang="nl-NL" dirty="0" smtClean="0"/>
              <a:t>- en </a:t>
            </a:r>
            <a:r>
              <a:rPr lang="nl-NL" dirty="0" smtClean="0"/>
              <a:t>vervolgens niet worden verwerkt op een wijze de onverenigbaar is met die doeleinden. </a:t>
            </a:r>
          </a:p>
        </p:txBody>
      </p:sp>
    </p:spTree>
    <p:extLst>
      <p:ext uri="{BB962C8B-B14F-4D97-AF65-F5344CB8AC3E}">
        <p14:creationId xmlns:p14="http://schemas.microsoft.com/office/powerpoint/2010/main" val="5721895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(2) Verzamelen/opslaan of Verwerken/gebruik</a:t>
            </a:r>
            <a:endParaRPr lang="nl-NL" dirty="0"/>
          </a:p>
        </p:txBody>
      </p:sp>
      <p:sp>
        <p:nvSpPr>
          <p:cNvPr id="3" name="Tijdelijke aanduiding voor inhoud 2"/>
          <p:cNvSpPr>
            <a:spLocks noGrp="1"/>
          </p:cNvSpPr>
          <p:nvPr>
            <p:ph idx="1"/>
          </p:nvPr>
        </p:nvSpPr>
        <p:spPr>
          <a:xfrm>
            <a:off x="457200" y="1600200"/>
            <a:ext cx="8229600" cy="5141168"/>
          </a:xfrm>
        </p:spPr>
        <p:txBody>
          <a:bodyPr>
            <a:normAutofit fontScale="92500" lnSpcReduction="20000"/>
          </a:bodyPr>
          <a:lstStyle/>
          <a:p>
            <a:pPr marL="0" indent="0">
              <a:buNone/>
            </a:pPr>
            <a:r>
              <a:rPr lang="nl-NL" dirty="0" smtClean="0"/>
              <a:t>(4) Vereiste van dataminimalisatie</a:t>
            </a:r>
          </a:p>
          <a:p>
            <a:pPr marL="0" indent="0">
              <a:buNone/>
            </a:pPr>
            <a:endParaRPr lang="nl-NL" dirty="0" smtClean="0"/>
          </a:p>
          <a:p>
            <a:pPr marL="0" indent="0">
              <a:buNone/>
            </a:pPr>
            <a:r>
              <a:rPr lang="nl-NL" dirty="0" err="1" smtClean="0"/>
              <a:t>Rbp</a:t>
            </a:r>
            <a:r>
              <a:rPr lang="nl-NL" dirty="0" smtClean="0"/>
              <a:t> </a:t>
            </a:r>
            <a:r>
              <a:rPr lang="nl-NL" dirty="0" smtClean="0"/>
              <a:t>6 (c</a:t>
            </a:r>
            <a:r>
              <a:rPr lang="nl-NL" dirty="0"/>
              <a:t>) toereikend, ter zake dienend en niet bovenmatig moeten zijn, uitgaande van de doeleinden waarvoor zij worden verzameld of waarvoor zij vervolgens worden verwerkt;</a:t>
            </a:r>
          </a:p>
          <a:p>
            <a:pPr marL="0" indent="0">
              <a:buNone/>
            </a:pPr>
            <a:endParaRPr lang="nl-NL" dirty="0" smtClean="0"/>
          </a:p>
          <a:p>
            <a:pPr marL="0" indent="0">
              <a:buNone/>
            </a:pPr>
            <a:r>
              <a:rPr lang="nl-NL" dirty="0" err="1" smtClean="0"/>
              <a:t>Rbp</a:t>
            </a:r>
            <a:r>
              <a:rPr lang="nl-NL" dirty="0" smtClean="0"/>
              <a:t> </a:t>
            </a:r>
            <a:r>
              <a:rPr lang="nl-NL" dirty="0" smtClean="0"/>
              <a:t>(e</a:t>
            </a:r>
            <a:r>
              <a:rPr lang="nl-NL" dirty="0"/>
              <a:t>) in een vorm die het mogelijk maakt de betrokkenen te identificeren, niet langer mogen worden bewaard dan voor de verwezenlijking van de doeleinden waarvoor zij worden verzameld of vervolgens worden verwerkt, noodzakelijk is. </a:t>
            </a:r>
            <a:endParaRPr lang="nl-NL" dirty="0" smtClean="0"/>
          </a:p>
          <a:p>
            <a:endParaRPr lang="nl-NL" dirty="0"/>
          </a:p>
        </p:txBody>
      </p:sp>
    </p:spTree>
    <p:extLst>
      <p:ext uri="{BB962C8B-B14F-4D97-AF65-F5344CB8AC3E}">
        <p14:creationId xmlns:p14="http://schemas.microsoft.com/office/powerpoint/2010/main" val="27422943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(2) Verzamelen/opslaan of Verwerken/gebruik</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r>
              <a:rPr lang="nl-NL" dirty="0" smtClean="0"/>
              <a:t>(5) Vereiste van kwaliteit van data</a:t>
            </a:r>
          </a:p>
          <a:p>
            <a:pPr marL="0" indent="0">
              <a:buNone/>
            </a:pPr>
            <a:endParaRPr lang="nl-NL" dirty="0" smtClean="0"/>
          </a:p>
          <a:p>
            <a:pPr marL="0" indent="0">
              <a:buNone/>
            </a:pPr>
            <a:r>
              <a:rPr lang="nl-NL" dirty="0" err="1" smtClean="0"/>
              <a:t>Rbp</a:t>
            </a:r>
            <a:r>
              <a:rPr lang="nl-NL" dirty="0" smtClean="0"/>
              <a:t> </a:t>
            </a:r>
            <a:r>
              <a:rPr lang="nl-NL" dirty="0" smtClean="0"/>
              <a:t>6 (d) nauwkeurig dienen te zijn en, zo nodig, dienen te worden bijgewerkt; alle redelijke maatregelen dienen te worden getroffen om de gegevens die, uitgaande van de doeleinden waarvoor zij worden verzameld of waarvoor zij vervolgens worden verwerkt, onnauwkeurig of onvolledig zijn, uit te wissen of te corrigeren;</a:t>
            </a:r>
          </a:p>
          <a:p>
            <a:pPr marL="0" indent="0">
              <a:buNone/>
            </a:pPr>
            <a:endParaRPr lang="nl-NL" dirty="0" smtClean="0"/>
          </a:p>
          <a:p>
            <a:endParaRPr lang="nl-NL" dirty="0"/>
          </a:p>
        </p:txBody>
      </p:sp>
    </p:spTree>
    <p:extLst>
      <p:ext uri="{BB962C8B-B14F-4D97-AF65-F5344CB8AC3E}">
        <p14:creationId xmlns:p14="http://schemas.microsoft.com/office/powerpoint/2010/main" val="23236888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(2) Verzamelen/opslaan of Verwerken/gebruik</a:t>
            </a:r>
            <a:endParaRPr lang="nl-NL" dirty="0"/>
          </a:p>
        </p:txBody>
      </p:sp>
      <p:sp>
        <p:nvSpPr>
          <p:cNvPr id="3" name="Tijdelijke aanduiding voor inhoud 2"/>
          <p:cNvSpPr>
            <a:spLocks noGrp="1"/>
          </p:cNvSpPr>
          <p:nvPr>
            <p:ph idx="1"/>
          </p:nvPr>
        </p:nvSpPr>
        <p:spPr>
          <a:xfrm>
            <a:off x="457200" y="1556792"/>
            <a:ext cx="8229600" cy="4680520"/>
          </a:xfrm>
        </p:spPr>
        <p:txBody>
          <a:bodyPr>
            <a:normAutofit fontScale="55000" lnSpcReduction="20000"/>
          </a:bodyPr>
          <a:lstStyle/>
          <a:p>
            <a:pPr marL="0" indent="0">
              <a:buNone/>
            </a:pPr>
            <a:r>
              <a:rPr lang="nl-NL" dirty="0" smtClean="0"/>
              <a:t>(6) Vereiste van </a:t>
            </a:r>
            <a:r>
              <a:rPr lang="nl-NL" dirty="0" smtClean="0"/>
              <a:t>vertrouwelijkheid en veiligheid</a:t>
            </a:r>
            <a:endParaRPr lang="nl-NL" dirty="0" smtClean="0"/>
          </a:p>
          <a:p>
            <a:pPr marL="0" indent="0">
              <a:buNone/>
            </a:pPr>
            <a:endParaRPr lang="nl-NL" dirty="0" smtClean="0"/>
          </a:p>
          <a:p>
            <a:pPr marL="0" indent="0">
              <a:buNone/>
            </a:pPr>
            <a:r>
              <a:rPr lang="nl-NL" dirty="0"/>
              <a:t>Artikel 16 </a:t>
            </a:r>
            <a:r>
              <a:rPr lang="nl-NL" dirty="0" smtClean="0"/>
              <a:t> Vertrouwelijkheid </a:t>
            </a:r>
            <a:r>
              <a:rPr lang="nl-NL" dirty="0"/>
              <a:t>van de verwerking</a:t>
            </a:r>
          </a:p>
          <a:p>
            <a:pPr marL="0" indent="0">
              <a:buNone/>
            </a:pPr>
            <a:r>
              <a:rPr lang="nl-NL" dirty="0" smtClean="0"/>
              <a:t>Een </a:t>
            </a:r>
            <a:r>
              <a:rPr lang="nl-NL" dirty="0"/>
              <a:t>ieder die handelt onder het gezag van de voor de verwerking verantwoordelijke of van de verwerker alsmede de verwerker zelf, die toegang heeft tot persoonsgegevens, mag deze slechts in opdracht van de voor de verwerking verantwoordelijke verwerken, behoudens op grond van wettelijke verplichtingen.</a:t>
            </a:r>
          </a:p>
          <a:p>
            <a:pPr marL="0" indent="0">
              <a:buNone/>
            </a:pPr>
            <a:endParaRPr lang="nl-NL" dirty="0" smtClean="0"/>
          </a:p>
          <a:p>
            <a:pPr marL="0" indent="0">
              <a:buNone/>
            </a:pPr>
            <a:r>
              <a:rPr lang="nl-NL" dirty="0" smtClean="0"/>
              <a:t>Artikel </a:t>
            </a:r>
            <a:r>
              <a:rPr lang="nl-NL" dirty="0"/>
              <a:t>17 </a:t>
            </a:r>
            <a:r>
              <a:rPr lang="nl-NL" dirty="0" smtClean="0"/>
              <a:t> Beveiliging </a:t>
            </a:r>
            <a:r>
              <a:rPr lang="nl-NL" dirty="0"/>
              <a:t>van de verwerking</a:t>
            </a:r>
          </a:p>
          <a:p>
            <a:pPr marL="0" indent="0">
              <a:buNone/>
            </a:pPr>
            <a:r>
              <a:rPr lang="nl-NL" dirty="0"/>
              <a:t>1. De </a:t>
            </a:r>
            <a:r>
              <a:rPr lang="nl-NL" dirty="0" err="1"/>
              <a:t>Lid-Staten</a:t>
            </a:r>
            <a:r>
              <a:rPr lang="nl-NL" dirty="0"/>
              <a:t> bepalen dat de voor de verwerking verantwoordelijke passende technische en organisatorische maatregelen ten uitvoer dient te leggen om persoonsgegevens te beveiligen tegen vernietiging, hetzij per ongeluk, hetzij onrechtmatig, tegen verlies, vervalsing, niet-toegelaten verspreiding of toegang, met name wanneer de verwerking doorzending van gegevens in een netwerk omvat, dan wel tegen enige andere vorm van onwettige verwerking.</a:t>
            </a:r>
          </a:p>
          <a:p>
            <a:pPr marL="0" indent="0">
              <a:buNone/>
            </a:pPr>
            <a:r>
              <a:rPr lang="nl-NL" dirty="0"/>
              <a:t>Deze maatregelen moeten, rekening houdend met de stand van de techniek en de kosten van de tenuitvoerlegging, een passend beveiligingsniveau garanderen gelet op de risico's die de verwerking en de aard van te beschermen gegevens met zich brengen</a:t>
            </a:r>
            <a:r>
              <a:rPr lang="nl-NL" dirty="0" smtClean="0"/>
              <a:t>.</a:t>
            </a:r>
            <a:endParaRPr lang="nl-NL" dirty="0" smtClean="0"/>
          </a:p>
          <a:p>
            <a:endParaRPr lang="nl-NL" dirty="0"/>
          </a:p>
        </p:txBody>
      </p:sp>
    </p:spTree>
    <p:extLst>
      <p:ext uri="{BB962C8B-B14F-4D97-AF65-F5344CB8AC3E}">
        <p14:creationId xmlns:p14="http://schemas.microsoft.com/office/powerpoint/2010/main" val="16246976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(2) Verzamelen/opslaan of Verwerken/gebruik</a:t>
            </a:r>
            <a:endParaRPr lang="nl-NL" dirty="0"/>
          </a:p>
        </p:txBody>
      </p:sp>
      <p:sp>
        <p:nvSpPr>
          <p:cNvPr id="3" name="Tijdelijke aanduiding voor inhoud 2"/>
          <p:cNvSpPr>
            <a:spLocks noGrp="1"/>
          </p:cNvSpPr>
          <p:nvPr>
            <p:ph idx="1"/>
          </p:nvPr>
        </p:nvSpPr>
        <p:spPr/>
        <p:txBody>
          <a:bodyPr>
            <a:normAutofit fontScale="55000" lnSpcReduction="20000"/>
          </a:bodyPr>
          <a:lstStyle/>
          <a:p>
            <a:pPr marL="0" indent="0">
              <a:buNone/>
            </a:pPr>
            <a:r>
              <a:rPr lang="nl-NL" dirty="0" smtClean="0"/>
              <a:t>Weinig regels aangaande het gebruik</a:t>
            </a:r>
          </a:p>
          <a:p>
            <a:pPr marL="0" indent="0">
              <a:buNone/>
            </a:pPr>
            <a:endParaRPr lang="nl-NL" dirty="0" smtClean="0"/>
          </a:p>
          <a:p>
            <a:pPr marL="0" indent="0">
              <a:buNone/>
            </a:pPr>
            <a:r>
              <a:rPr lang="nl-NL" dirty="0" smtClean="0"/>
              <a:t>Artikel </a:t>
            </a:r>
            <a:r>
              <a:rPr lang="nl-NL" dirty="0"/>
              <a:t>15 </a:t>
            </a:r>
            <a:r>
              <a:rPr lang="nl-NL" dirty="0" smtClean="0"/>
              <a:t> Geautomatiseerde </a:t>
            </a:r>
            <a:r>
              <a:rPr lang="nl-NL" dirty="0"/>
              <a:t>individuele besluiten</a:t>
            </a:r>
          </a:p>
          <a:p>
            <a:pPr marL="0" indent="0">
              <a:buNone/>
            </a:pPr>
            <a:r>
              <a:rPr lang="nl-NL" dirty="0"/>
              <a:t>1. De </a:t>
            </a:r>
            <a:r>
              <a:rPr lang="nl-NL" dirty="0" err="1"/>
              <a:t>Lid-Staten</a:t>
            </a:r>
            <a:r>
              <a:rPr lang="nl-NL" dirty="0"/>
              <a:t> kennen een ieder het recht toe niet te worden onderworpen aan een besluit waaraan voor hem rechtsgevolgen zijn verbonden of dat hem in aanmerkelijke mate treft en dat louter wordt genomen op grond van een geautomatiseerde gegevensverwerking die bestemd is om bepaalde aspecten van zijn persoonlijkheid, zoals beroepsprestatie, kredietwaardigheid, betrouwbaarheid, gedrag, enz. te evalueren.</a:t>
            </a:r>
          </a:p>
          <a:p>
            <a:pPr marL="0" indent="0">
              <a:buNone/>
            </a:pPr>
            <a:r>
              <a:rPr lang="nl-NL" dirty="0"/>
              <a:t>2. Onverminderd het bepaalde in de overige artikelen van deze richtlijn bepalen de </a:t>
            </a:r>
            <a:r>
              <a:rPr lang="nl-NL" dirty="0" err="1"/>
              <a:t>Lid-Staten</a:t>
            </a:r>
            <a:r>
              <a:rPr lang="nl-NL" dirty="0"/>
              <a:t> dat een persoon aan een besluit als bedoeld in lid 1 kan worden onderworpen, indien dat besluit:</a:t>
            </a:r>
          </a:p>
          <a:p>
            <a:pPr marL="0" indent="0">
              <a:buNone/>
            </a:pPr>
            <a:r>
              <a:rPr lang="nl-NL" dirty="0"/>
              <a:t>a) wordt genomen in het kader van het sluiten of uitvoeren van een overeenkomst, mits aan het verzoek van de betrokkene is voldaan of passende maatregelen, zoals de mogelijkheid zijn standpunt te doen gelden, zijn genomen ter bescherming van zijn gerechtvaardigde belang; of</a:t>
            </a:r>
          </a:p>
          <a:p>
            <a:pPr marL="0" indent="0">
              <a:buNone/>
            </a:pPr>
            <a:r>
              <a:rPr lang="nl-NL" dirty="0"/>
              <a:t>b) zijn grondslag vindt in een wet waarin de maatregelen zijn omschreven die strekken tot bescherming van het gerechtvaardigde belang van de betrokkene.</a:t>
            </a:r>
          </a:p>
          <a:p>
            <a:endParaRPr lang="nl-NL" dirty="0"/>
          </a:p>
        </p:txBody>
      </p:sp>
    </p:spTree>
    <p:extLst>
      <p:ext uri="{BB962C8B-B14F-4D97-AF65-F5344CB8AC3E}">
        <p14:creationId xmlns:p14="http://schemas.microsoft.com/office/powerpoint/2010/main" val="25921580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(2) Verzamelen/opslaan of Verwerken/gebruik</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Het hebben van een legitiem en welbepaald doel, het doelbindingsprincipe en dataminimalisatie komen steeds meer onder druk te staan.</a:t>
            </a:r>
          </a:p>
          <a:p>
            <a:r>
              <a:rPr lang="nl-NL" dirty="0" smtClean="0"/>
              <a:t>Moeten we vasthouden aan de nadruk op het verzamelen/opslaan van gegevens of meer focussen op het gebruik van gegevens?</a:t>
            </a:r>
          </a:p>
          <a:p>
            <a:r>
              <a:rPr lang="nl-NL" dirty="0" smtClean="0"/>
              <a:t>Hoe zou een focus op het gebruik van gegevens er uit moeten zien?</a:t>
            </a:r>
            <a:endParaRPr lang="nl-NL" dirty="0"/>
          </a:p>
        </p:txBody>
      </p:sp>
    </p:spTree>
    <p:extLst>
      <p:ext uri="{BB962C8B-B14F-4D97-AF65-F5344CB8AC3E}">
        <p14:creationId xmlns:p14="http://schemas.microsoft.com/office/powerpoint/2010/main" val="12239411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Wie is Bart van der Sloot?</a:t>
            </a:r>
            <a:endParaRPr lang="nl-NL" dirty="0"/>
          </a:p>
        </p:txBody>
      </p:sp>
      <p:sp>
        <p:nvSpPr>
          <p:cNvPr id="3" name="Tijdelijke aanduiding voor inhoud 2"/>
          <p:cNvSpPr>
            <a:spLocks noGrp="1"/>
          </p:cNvSpPr>
          <p:nvPr>
            <p:ph idx="1"/>
          </p:nvPr>
        </p:nvSpPr>
        <p:spPr/>
        <p:txBody>
          <a:bodyPr>
            <a:normAutofit fontScale="85000" lnSpcReduction="10000"/>
          </a:bodyPr>
          <a:lstStyle/>
          <a:p>
            <a:r>
              <a:rPr lang="nl-NL" dirty="0" smtClean="0"/>
              <a:t>Filosoof en Jurist</a:t>
            </a:r>
          </a:p>
          <a:p>
            <a:r>
              <a:rPr lang="nl-NL" dirty="0" smtClean="0"/>
              <a:t>Onderzoeker aan het Instituut voor Informatierecht (</a:t>
            </a:r>
            <a:r>
              <a:rPr lang="nl-NL" dirty="0" smtClean="0">
                <a:hlinkClick r:id="rId2"/>
              </a:rPr>
              <a:t>http://www.ivir.nl/</a:t>
            </a:r>
            <a:r>
              <a:rPr lang="nl-NL" dirty="0" err="1" smtClean="0">
                <a:hlinkClick r:id="rId2"/>
              </a:rPr>
              <a:t>medewerkerpagina?id</a:t>
            </a:r>
            <a:r>
              <a:rPr lang="nl-NL" dirty="0" smtClean="0">
                <a:hlinkClick r:id="rId2"/>
              </a:rPr>
              <a:t>=17</a:t>
            </a:r>
            <a:r>
              <a:rPr lang="nl-NL" dirty="0" smtClean="0"/>
              <a:t>) </a:t>
            </a:r>
          </a:p>
          <a:p>
            <a:r>
              <a:rPr lang="nl-NL" dirty="0" smtClean="0"/>
              <a:t>Coördinator </a:t>
            </a:r>
            <a:r>
              <a:rPr lang="nl-NL" dirty="0" smtClean="0"/>
              <a:t>van het Amsterdam Platform </a:t>
            </a:r>
            <a:r>
              <a:rPr lang="nl-NL" dirty="0" err="1" smtClean="0"/>
              <a:t>for</a:t>
            </a:r>
            <a:r>
              <a:rPr lang="nl-NL" dirty="0" smtClean="0"/>
              <a:t> Privacy Research (APPR – </a:t>
            </a:r>
            <a:r>
              <a:rPr lang="nl-NL" dirty="0" smtClean="0">
                <a:hlinkClick r:id="rId3"/>
              </a:rPr>
              <a:t>www.appr.uva.nl</a:t>
            </a:r>
            <a:r>
              <a:rPr lang="nl-NL" dirty="0" smtClean="0"/>
              <a:t>),  de Amsterdam Privacy Conference 2015 (APC 2015 – </a:t>
            </a:r>
            <a:r>
              <a:rPr lang="nl-NL" dirty="0" smtClean="0">
                <a:hlinkClick r:id="rId4"/>
              </a:rPr>
              <a:t>www.apc2015.net</a:t>
            </a:r>
            <a:r>
              <a:rPr lang="nl-NL" dirty="0" smtClean="0"/>
              <a:t>) en de minor Privacy Studies</a:t>
            </a:r>
          </a:p>
          <a:p>
            <a:r>
              <a:rPr lang="nl-NL" dirty="0" smtClean="0"/>
              <a:t>Onderzoeker bij de WRR voor een regeringsadvies betreffende Big Data (</a:t>
            </a:r>
            <a:r>
              <a:rPr lang="nl-NL" dirty="0" smtClean="0">
                <a:hlinkClick r:id="rId5"/>
              </a:rPr>
              <a:t>http://www.wrr.nl/bureau/staf/</a:t>
            </a:r>
            <a:r>
              <a:rPr lang="nl-NL" dirty="0" err="1" smtClean="0">
                <a:hlinkClick r:id="rId5"/>
              </a:rPr>
              <a:t>article</a:t>
            </a:r>
            <a:r>
              <a:rPr lang="nl-NL" dirty="0" smtClean="0">
                <a:hlinkClick r:id="rId5"/>
              </a:rPr>
              <a:t>/</a:t>
            </a:r>
            <a:r>
              <a:rPr lang="nl-NL" dirty="0" err="1" smtClean="0">
                <a:hlinkClick r:id="rId5"/>
              </a:rPr>
              <a:t>bart</a:t>
            </a:r>
            <a:r>
              <a:rPr lang="nl-NL" dirty="0" smtClean="0">
                <a:hlinkClick r:id="rId5"/>
              </a:rPr>
              <a:t>-van-der-sloot/</a:t>
            </a:r>
            <a:r>
              <a:rPr lang="nl-NL" dirty="0" smtClean="0"/>
              <a:t>)  </a:t>
            </a:r>
            <a:endParaRPr lang="nl-NL" dirty="0"/>
          </a:p>
        </p:txBody>
      </p:sp>
    </p:spTree>
    <p:extLst>
      <p:ext uri="{BB962C8B-B14F-4D97-AF65-F5344CB8AC3E}">
        <p14:creationId xmlns:p14="http://schemas.microsoft.com/office/powerpoint/2010/main" val="24770333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(3) Verschillende type data</a:t>
            </a:r>
            <a:endParaRPr lang="nl-NL" dirty="0"/>
          </a:p>
        </p:txBody>
      </p:sp>
      <p:sp>
        <p:nvSpPr>
          <p:cNvPr id="3" name="Tijdelijke aanduiding voor inhoud 2"/>
          <p:cNvSpPr>
            <a:spLocks noGrp="1"/>
          </p:cNvSpPr>
          <p:nvPr>
            <p:ph idx="1"/>
          </p:nvPr>
        </p:nvSpPr>
        <p:spPr/>
        <p:txBody>
          <a:bodyPr/>
          <a:lstStyle/>
          <a:p>
            <a:r>
              <a:rPr lang="nl-NL" dirty="0" smtClean="0"/>
              <a:t>Het recht kent thans veel verschillende typen data met verschillende verwerkingsregimes.</a:t>
            </a:r>
          </a:p>
          <a:p>
            <a:r>
              <a:rPr lang="nl-NL" dirty="0" smtClean="0"/>
              <a:t>Artikel 8 EVRM:</a:t>
            </a:r>
          </a:p>
          <a:p>
            <a:pPr lvl="1"/>
            <a:r>
              <a:rPr lang="nl-NL" dirty="0" smtClean="0"/>
              <a:t>Privégegevens  (v. publieke gegevens)</a:t>
            </a:r>
          </a:p>
          <a:p>
            <a:pPr lvl="1"/>
            <a:r>
              <a:rPr lang="nl-NL" dirty="0" smtClean="0"/>
              <a:t>Privacygevoelige gegevens (v. ongevoelige gegevens)</a:t>
            </a:r>
          </a:p>
          <a:p>
            <a:pPr lvl="1"/>
            <a:r>
              <a:rPr lang="nl-NL" dirty="0" smtClean="0"/>
              <a:t>Inhoud van communicatie (v. metagegevens)</a:t>
            </a:r>
            <a:endParaRPr lang="nl-NL" dirty="0"/>
          </a:p>
        </p:txBody>
      </p:sp>
    </p:spTree>
    <p:extLst>
      <p:ext uri="{BB962C8B-B14F-4D97-AF65-F5344CB8AC3E}">
        <p14:creationId xmlns:p14="http://schemas.microsoft.com/office/powerpoint/2010/main" val="10880731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(3) Verschillende type data</a:t>
            </a:r>
          </a:p>
        </p:txBody>
      </p:sp>
      <p:sp>
        <p:nvSpPr>
          <p:cNvPr id="3" name="Tijdelijke aanduiding voor inhoud 2"/>
          <p:cNvSpPr>
            <a:spLocks noGrp="1"/>
          </p:cNvSpPr>
          <p:nvPr>
            <p:ph idx="1"/>
          </p:nvPr>
        </p:nvSpPr>
        <p:spPr>
          <a:xfrm>
            <a:off x="457200" y="1600200"/>
            <a:ext cx="8229600" cy="4853136"/>
          </a:xfrm>
        </p:spPr>
        <p:txBody>
          <a:bodyPr>
            <a:normAutofit fontScale="62500" lnSpcReduction="20000"/>
          </a:bodyPr>
          <a:lstStyle/>
          <a:p>
            <a:r>
              <a:rPr lang="nl-NL" dirty="0" smtClean="0"/>
              <a:t>Richtlijn bescherming persoonsgegevens:</a:t>
            </a:r>
          </a:p>
          <a:p>
            <a:r>
              <a:rPr lang="nl-NL" dirty="0" smtClean="0"/>
              <a:t>Artikel 2a: </a:t>
            </a:r>
            <a:r>
              <a:rPr lang="nl-NL" dirty="0"/>
              <a:t>"persoonsgegevens", iedere informatie betreffende een geïdentificeerde of identificeerbare natuurlijke persoon, hierna "betrokkene" te noemen; als identificeerbaar wordt beschouwd een persoon die direct of indirect kan worden geïdentificeerd, met name aan de hand van een identificatienummer of van een of meer specifieke elementen die kenmerkend zijn voor zijn of haar fysieke, fysiologische, psychische, economische, culturele of sociale identiteit</a:t>
            </a:r>
            <a:r>
              <a:rPr lang="nl-NL" dirty="0" smtClean="0"/>
              <a:t>;</a:t>
            </a:r>
          </a:p>
          <a:p>
            <a:r>
              <a:rPr lang="nl-NL" dirty="0"/>
              <a:t>Artikel 8 </a:t>
            </a:r>
            <a:r>
              <a:rPr lang="nl-NL" dirty="0" smtClean="0"/>
              <a:t> </a:t>
            </a:r>
            <a:r>
              <a:rPr lang="nl-NL" dirty="0" smtClean="0"/>
              <a:t>1</a:t>
            </a:r>
            <a:r>
              <a:rPr lang="nl-NL" dirty="0"/>
              <a:t>. De </a:t>
            </a:r>
            <a:r>
              <a:rPr lang="nl-NL" dirty="0" err="1"/>
              <a:t>Lid-Staten</a:t>
            </a:r>
            <a:r>
              <a:rPr lang="nl-NL" dirty="0"/>
              <a:t> verbieden de verwerking van persoonlijke gegevens waaruit de raciale of etnische afkomst, de politieke opvattingen, de godsdienstige of levensbeschouwelijke overtuiging, of het lidmaatschap van een vakvereniging blijkt, alsook de verwerking van gegevens die de gezondheid of het seksuele leven betreffen</a:t>
            </a:r>
            <a:r>
              <a:rPr lang="nl-NL" dirty="0" smtClean="0"/>
              <a:t>. 2</a:t>
            </a:r>
            <a:r>
              <a:rPr lang="nl-NL" dirty="0"/>
              <a:t>. Lid 1 is niet van toepassing wanneer</a:t>
            </a:r>
            <a:r>
              <a:rPr lang="nl-NL" dirty="0" smtClean="0"/>
              <a:t>:</a:t>
            </a:r>
          </a:p>
          <a:p>
            <a:r>
              <a:rPr lang="nl-NL" dirty="0" smtClean="0"/>
              <a:t>Anonieme gegevens</a:t>
            </a:r>
          </a:p>
          <a:p>
            <a:r>
              <a:rPr lang="nl-NL" dirty="0" smtClean="0"/>
              <a:t>Pseudonieme gegevens</a:t>
            </a:r>
          </a:p>
          <a:p>
            <a:r>
              <a:rPr lang="nl-NL" dirty="0" smtClean="0"/>
              <a:t>Statistische en geaggregeerde gegevens</a:t>
            </a:r>
            <a:endParaRPr lang="nl-NL" dirty="0"/>
          </a:p>
          <a:p>
            <a:endParaRPr lang="nl-NL" b="1" dirty="0" smtClean="0"/>
          </a:p>
          <a:p>
            <a:endParaRPr lang="nl-NL" dirty="0"/>
          </a:p>
        </p:txBody>
      </p:sp>
    </p:spTree>
    <p:extLst>
      <p:ext uri="{BB962C8B-B14F-4D97-AF65-F5344CB8AC3E}">
        <p14:creationId xmlns:p14="http://schemas.microsoft.com/office/powerpoint/2010/main" val="36040423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(3) Verschillende type data</a:t>
            </a:r>
          </a:p>
        </p:txBody>
      </p:sp>
      <p:sp>
        <p:nvSpPr>
          <p:cNvPr id="3" name="Tijdelijke aanduiding voor inhoud 2"/>
          <p:cNvSpPr>
            <a:spLocks noGrp="1"/>
          </p:cNvSpPr>
          <p:nvPr>
            <p:ph idx="1"/>
          </p:nvPr>
        </p:nvSpPr>
        <p:spPr>
          <a:xfrm>
            <a:off x="467544" y="1340768"/>
            <a:ext cx="8229600" cy="5184576"/>
          </a:xfrm>
        </p:spPr>
        <p:txBody>
          <a:bodyPr>
            <a:normAutofit fontScale="47500" lnSpcReduction="20000"/>
          </a:bodyPr>
          <a:lstStyle/>
          <a:p>
            <a:r>
              <a:rPr lang="nl-NL" dirty="0" smtClean="0"/>
              <a:t>E-Privacyrichtlijn</a:t>
            </a:r>
          </a:p>
          <a:p>
            <a:r>
              <a:rPr lang="nl-NL" dirty="0" smtClean="0"/>
              <a:t>Artikel 5 Vertrouwelijk </a:t>
            </a:r>
            <a:r>
              <a:rPr lang="nl-NL" dirty="0"/>
              <a:t>karakter van de </a:t>
            </a:r>
            <a:r>
              <a:rPr lang="nl-NL" dirty="0" smtClean="0"/>
              <a:t>communicatie</a:t>
            </a:r>
            <a:br>
              <a:rPr lang="nl-NL" dirty="0" smtClean="0"/>
            </a:br>
            <a:r>
              <a:rPr lang="nl-NL" dirty="0" smtClean="0"/>
              <a:t>1</a:t>
            </a:r>
            <a:r>
              <a:rPr lang="nl-NL" dirty="0"/>
              <a:t>. De lidstaten garanderen via nationale wetgeving het vertrouwelijke karakter van de communicatie en de daarmee verband houdende verkeersgegevens via openbare communicatienetwerken en via openbare elektronische-communicatiediensten. Zij verbieden met name het afluisteren, aftappen, opslaan of anderszins onderscheppen of controleren van de communicatie en de daarmee verband houdende verkeersgegevens door anderen dan de gebruikers, indien de betrokken gebruikers daarin niet hebben toegestemd, tenzij dat bij wet is toegestaan overeenkomstig artikel 15, lid 1. Dit lid laat de technische opslag die nodig is voor het overbrengen van informatie onverlet, onverminderd het vertrouwelijkheidsbeginsel.</a:t>
            </a:r>
          </a:p>
          <a:p>
            <a:r>
              <a:rPr lang="nl-NL" dirty="0" smtClean="0"/>
              <a:t>Artikel 6 Verkeersgegevens: </a:t>
            </a:r>
            <a:br>
              <a:rPr lang="nl-NL" dirty="0" smtClean="0"/>
            </a:br>
            <a:r>
              <a:rPr lang="nl-NL" dirty="0" smtClean="0"/>
              <a:t>1</a:t>
            </a:r>
            <a:r>
              <a:rPr lang="nl-NL" dirty="0"/>
              <a:t>. Verkeersgegevens met betrekking tot abonnees en gebruikers die worden verwerkt en opgeslagen door de aanbieder van een openbaar elektronische-communicatienetwerk of -dienst, moeten, wanneer ze niet langer nodig zijn voor het doel van de transmissie van communicatie, worden gewist of anoniem gemaakt, onverminderd de leden 2, 3 en 5, alsmede artikel 15, lid 1</a:t>
            </a:r>
          </a:p>
          <a:p>
            <a:r>
              <a:rPr lang="nl-NL" dirty="0"/>
              <a:t>Artikel </a:t>
            </a:r>
            <a:r>
              <a:rPr lang="nl-NL" dirty="0" smtClean="0"/>
              <a:t>9 Andere </a:t>
            </a:r>
            <a:r>
              <a:rPr lang="nl-NL" dirty="0"/>
              <a:t>locatiegegevens dan </a:t>
            </a:r>
            <a:r>
              <a:rPr lang="nl-NL" dirty="0" smtClean="0"/>
              <a:t>verkeersgegevens: </a:t>
            </a:r>
            <a:br>
              <a:rPr lang="nl-NL" dirty="0" smtClean="0"/>
            </a:br>
            <a:r>
              <a:rPr lang="nl-NL" dirty="0" smtClean="0"/>
              <a:t>1</a:t>
            </a:r>
            <a:r>
              <a:rPr lang="nl-NL" dirty="0"/>
              <a:t>. Wanneer andere locatiegegevens dan verkeersgegevens die betrekking hebben op gebruikers of abonnees van elektronische-communicatienetwerken of -diensten verwerkt kunnen worden, mogen deze gegevens slechts worden verwerkt wanneer zij anoniem zijn gemaakt of wanneer de gebruikers of abonnees daarvoor hun toestemming hebben gegeven, </a:t>
            </a:r>
            <a:r>
              <a:rPr lang="nl-NL" dirty="0" err="1"/>
              <a:t>voorzover</a:t>
            </a:r>
            <a:r>
              <a:rPr lang="nl-NL" dirty="0"/>
              <a:t> en voor zolang zulks nodig is voor de levering van een dienst met toegevoegde waarde. De dienstenaanbieder moet de gebruikers of abonnees, voorafgaand aan het verkrijgen van hun toestemming, in kennis stellen van de soort locatiegegevens anders dan verkeersgegevens, die zullen worden verwerkt, en van de doeleinden en de duur van die verwerking, en hun meedelen of deze gegevens aan een derde zullen worden doorgegeven ten behoeve van de levering van de dienst met toegevoegde waarde. Gebruikers of abonnees kunnen hun toestemming voor de verwerking van andere locatiegegevens dan verkeersgegevens te allen tijde intrekken.</a:t>
            </a:r>
          </a:p>
          <a:p>
            <a:endParaRPr lang="nl-NL" dirty="0"/>
          </a:p>
        </p:txBody>
      </p:sp>
    </p:spTree>
    <p:extLst>
      <p:ext uri="{BB962C8B-B14F-4D97-AF65-F5344CB8AC3E}">
        <p14:creationId xmlns:p14="http://schemas.microsoft.com/office/powerpoint/2010/main" val="35816634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(3) Verschillende type data</a:t>
            </a:r>
          </a:p>
        </p:txBody>
      </p:sp>
      <p:sp>
        <p:nvSpPr>
          <p:cNvPr id="3" name="Tijdelijke aanduiding voor inhoud 2"/>
          <p:cNvSpPr>
            <a:spLocks noGrp="1"/>
          </p:cNvSpPr>
          <p:nvPr>
            <p:ph idx="1"/>
          </p:nvPr>
        </p:nvSpPr>
        <p:spPr/>
        <p:txBody>
          <a:bodyPr/>
          <a:lstStyle/>
          <a:p>
            <a:r>
              <a:rPr lang="nl-NL" dirty="0" smtClean="0"/>
              <a:t>Is de tegenstelling tussen anonieme en identificerende gegevens nog houdbaar?</a:t>
            </a:r>
          </a:p>
          <a:p>
            <a:r>
              <a:rPr lang="nl-NL" dirty="0" smtClean="0"/>
              <a:t>Is de tegenstelling tussen inhoudelijke gegevens en metagegevens nog houdbaar?</a:t>
            </a:r>
          </a:p>
          <a:p>
            <a:r>
              <a:rPr lang="nl-NL" dirty="0" smtClean="0"/>
              <a:t>Is de tegenstelling tussen privé en publieke data nog houdbaar?</a:t>
            </a:r>
          </a:p>
          <a:p>
            <a:r>
              <a:rPr lang="nl-NL" dirty="0" smtClean="0"/>
              <a:t>Is de tegenstelling tussen gewone gegevens en </a:t>
            </a:r>
            <a:r>
              <a:rPr lang="nl-NL" dirty="0" smtClean="0"/>
              <a:t>gevoelige </a:t>
            </a:r>
            <a:r>
              <a:rPr lang="nl-NL" dirty="0" smtClean="0"/>
              <a:t>gegevens nog houdbaar?</a:t>
            </a:r>
            <a:endParaRPr lang="nl-NL" dirty="0"/>
          </a:p>
        </p:txBody>
      </p:sp>
    </p:spTree>
    <p:extLst>
      <p:ext uri="{BB962C8B-B14F-4D97-AF65-F5344CB8AC3E}">
        <p14:creationId xmlns:p14="http://schemas.microsoft.com/office/powerpoint/2010/main" val="15049442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(4) Verschillende rechtsgebieden</a:t>
            </a:r>
            <a:endParaRPr lang="nl-NL" dirty="0"/>
          </a:p>
        </p:txBody>
      </p:sp>
      <p:sp>
        <p:nvSpPr>
          <p:cNvPr id="3" name="Tijdelijke aanduiding voor inhoud 2"/>
          <p:cNvSpPr>
            <a:spLocks noGrp="1"/>
          </p:cNvSpPr>
          <p:nvPr>
            <p:ph idx="1"/>
          </p:nvPr>
        </p:nvSpPr>
        <p:spPr/>
        <p:txBody>
          <a:bodyPr>
            <a:normAutofit fontScale="55000" lnSpcReduction="20000"/>
          </a:bodyPr>
          <a:lstStyle/>
          <a:p>
            <a:pPr marL="0" indent="0">
              <a:buNone/>
            </a:pPr>
            <a:r>
              <a:rPr lang="nl-NL" dirty="0" smtClean="0"/>
              <a:t>Internationaal:</a:t>
            </a:r>
          </a:p>
          <a:p>
            <a:pPr marL="0" indent="0">
              <a:buNone/>
            </a:pPr>
            <a:r>
              <a:rPr lang="nl-NL" dirty="0"/>
              <a:t>Artikel 4 </a:t>
            </a:r>
            <a:r>
              <a:rPr lang="nl-NL" dirty="0" smtClean="0"/>
              <a:t>Toepasselijk </a:t>
            </a:r>
            <a:r>
              <a:rPr lang="nl-NL" dirty="0"/>
              <a:t>nationaal recht</a:t>
            </a:r>
          </a:p>
          <a:p>
            <a:pPr marL="0" indent="0">
              <a:buNone/>
            </a:pPr>
            <a:r>
              <a:rPr lang="nl-NL" dirty="0"/>
              <a:t>1. Elke </a:t>
            </a:r>
            <a:r>
              <a:rPr lang="nl-NL" dirty="0" err="1"/>
              <a:t>Lid-Staat</a:t>
            </a:r>
            <a:r>
              <a:rPr lang="nl-NL" dirty="0"/>
              <a:t> past zijn nationale, ter uitvoering van deze richtlijn vastgestelde bepalingen toe op de verwerking van persoonsgegevens indien:</a:t>
            </a:r>
          </a:p>
          <a:p>
            <a:pPr marL="0" indent="0">
              <a:buNone/>
            </a:pPr>
            <a:r>
              <a:rPr lang="nl-NL" dirty="0"/>
              <a:t>a) die wordt verricht in het kader van de activiteiten van een vestiging op het grondgebied van de </a:t>
            </a:r>
            <a:r>
              <a:rPr lang="nl-NL" dirty="0" err="1"/>
              <a:t>Lid-Staat</a:t>
            </a:r>
            <a:r>
              <a:rPr lang="nl-NL" dirty="0"/>
              <a:t> van de voor de verwerking verantwoordelijke; wanneer dezelfde verantwoordelijke een vestiging heeft op het grondgebied van verscheidene </a:t>
            </a:r>
            <a:r>
              <a:rPr lang="nl-NL" dirty="0" err="1"/>
              <a:t>Lid-Staten</a:t>
            </a:r>
            <a:r>
              <a:rPr lang="nl-NL" dirty="0"/>
              <a:t>, dient hij de nodige maatregelen te treffen om ervoor te zorgen dat elk van die vestigingen voldoet aan de verplichtingen die worden opgelegd door de toepasselijke nationale wetgeving;</a:t>
            </a:r>
          </a:p>
          <a:p>
            <a:pPr marL="0" indent="0">
              <a:buNone/>
            </a:pPr>
            <a:r>
              <a:rPr lang="nl-NL" dirty="0"/>
              <a:t>b) de voor de verwerking verantwoordelijke niet gevestigd is op het grondgebied van de </a:t>
            </a:r>
            <a:r>
              <a:rPr lang="nl-NL" dirty="0" err="1"/>
              <a:t>Lid-Staat</a:t>
            </a:r>
            <a:r>
              <a:rPr lang="nl-NL" dirty="0"/>
              <a:t>, maar in een plaats waar de nationale wet uit hoofde van het internationale publiekrecht van toepassing is;</a:t>
            </a:r>
          </a:p>
          <a:p>
            <a:pPr marL="0" indent="0">
              <a:buNone/>
            </a:pPr>
            <a:r>
              <a:rPr lang="nl-NL" dirty="0"/>
              <a:t>c) de voor de verwerking verantwoordelijke persoon niet gevestigd is op het grondgebied van de Gemeenschap en voor de verwerking van persoonsgegevens gebruik maakt van al dan niet geautomatiseerde middelen die zich op het grondgebied van genoemde </a:t>
            </a:r>
            <a:r>
              <a:rPr lang="nl-NL" dirty="0" err="1"/>
              <a:t>Lid-Staat</a:t>
            </a:r>
            <a:r>
              <a:rPr lang="nl-NL" dirty="0"/>
              <a:t> bevinden, behalve indien deze middelen op het grondgebied van de Europese Gemeenschap slechts voor doorvoer worden gebruikt</a:t>
            </a:r>
            <a:r>
              <a:rPr lang="nl-NL" dirty="0" smtClean="0"/>
              <a:t>.</a:t>
            </a:r>
            <a:endParaRPr lang="nl-NL" dirty="0"/>
          </a:p>
        </p:txBody>
      </p:sp>
    </p:spTree>
    <p:extLst>
      <p:ext uri="{BB962C8B-B14F-4D97-AF65-F5344CB8AC3E}">
        <p14:creationId xmlns:p14="http://schemas.microsoft.com/office/powerpoint/2010/main" val="22300163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(4) Verschillende rechtsgebieden</a:t>
            </a:r>
          </a:p>
        </p:txBody>
      </p:sp>
      <p:sp>
        <p:nvSpPr>
          <p:cNvPr id="3" name="Tijdelijke aanduiding voor inhoud 2"/>
          <p:cNvSpPr>
            <a:spLocks noGrp="1"/>
          </p:cNvSpPr>
          <p:nvPr>
            <p:ph idx="1"/>
          </p:nvPr>
        </p:nvSpPr>
        <p:spPr/>
        <p:txBody>
          <a:bodyPr/>
          <a:lstStyle/>
          <a:p>
            <a:r>
              <a:rPr lang="nl-NL" dirty="0" smtClean="0"/>
              <a:t>Tussen verschillende actoren:</a:t>
            </a:r>
          </a:p>
          <a:p>
            <a:r>
              <a:rPr lang="nl-NL" dirty="0" smtClean="0"/>
              <a:t>Verschil tussen private partijen en publiekrechtelijke partijen.</a:t>
            </a:r>
          </a:p>
          <a:p>
            <a:r>
              <a:rPr lang="nl-NL" dirty="0" smtClean="0"/>
              <a:t>Verschil tussen geheime diensten en politiediensten</a:t>
            </a:r>
          </a:p>
          <a:p>
            <a:r>
              <a:rPr lang="nl-NL" dirty="0" smtClean="0"/>
              <a:t>Verschil tussen politiediensten en bv belastingdienst</a:t>
            </a:r>
            <a:endParaRPr lang="nl-NL" dirty="0"/>
          </a:p>
        </p:txBody>
      </p:sp>
    </p:spTree>
    <p:extLst>
      <p:ext uri="{BB962C8B-B14F-4D97-AF65-F5344CB8AC3E}">
        <p14:creationId xmlns:p14="http://schemas.microsoft.com/office/powerpoint/2010/main" val="25175332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(4) Verschillende rechtsgebieden</a:t>
            </a:r>
          </a:p>
        </p:txBody>
      </p:sp>
      <p:sp>
        <p:nvSpPr>
          <p:cNvPr id="3" name="Tijdelijke aanduiding voor inhoud 2"/>
          <p:cNvSpPr>
            <a:spLocks noGrp="1"/>
          </p:cNvSpPr>
          <p:nvPr>
            <p:ph idx="1"/>
          </p:nvPr>
        </p:nvSpPr>
        <p:spPr/>
        <p:txBody>
          <a:bodyPr/>
          <a:lstStyle/>
          <a:p>
            <a:r>
              <a:rPr lang="nl-NL" dirty="0" smtClean="0"/>
              <a:t>Tussen verschillende rechtsgebieden:</a:t>
            </a:r>
          </a:p>
          <a:p>
            <a:r>
              <a:rPr lang="nl-NL" dirty="0" smtClean="0"/>
              <a:t>Discriminatie</a:t>
            </a:r>
          </a:p>
          <a:p>
            <a:r>
              <a:rPr lang="nl-NL" dirty="0" smtClean="0"/>
              <a:t>Machtsmisbruik</a:t>
            </a:r>
          </a:p>
          <a:p>
            <a:r>
              <a:rPr lang="nl-NL" dirty="0" smtClean="0"/>
              <a:t>Mededingingsrecht</a:t>
            </a:r>
          </a:p>
          <a:p>
            <a:r>
              <a:rPr lang="nl-NL" dirty="0" smtClean="0"/>
              <a:t>Consumentenrecht</a:t>
            </a:r>
          </a:p>
          <a:p>
            <a:r>
              <a:rPr lang="nl-NL" dirty="0" smtClean="0"/>
              <a:t>Vrijheid als burgers (</a:t>
            </a:r>
            <a:r>
              <a:rPr lang="nl-NL" dirty="0" err="1" smtClean="0"/>
              <a:t>nudging</a:t>
            </a:r>
            <a:r>
              <a:rPr lang="nl-NL" dirty="0" smtClean="0"/>
              <a:t>)</a:t>
            </a:r>
          </a:p>
          <a:p>
            <a:r>
              <a:rPr lang="nl-NL" dirty="0" err="1" smtClean="0"/>
              <a:t>Controlle</a:t>
            </a:r>
            <a:r>
              <a:rPr lang="nl-NL" dirty="0" smtClean="0"/>
              <a:t> </a:t>
            </a:r>
            <a:r>
              <a:rPr lang="nl-NL" dirty="0" smtClean="0"/>
              <a:t>op de macht/transparantie</a:t>
            </a:r>
            <a:endParaRPr lang="nl-NL" dirty="0"/>
          </a:p>
        </p:txBody>
      </p:sp>
    </p:spTree>
    <p:extLst>
      <p:ext uri="{BB962C8B-B14F-4D97-AF65-F5344CB8AC3E}">
        <p14:creationId xmlns:p14="http://schemas.microsoft.com/office/powerpoint/2010/main" val="4573631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(4) Verschillende rechtsgebieden</a:t>
            </a:r>
          </a:p>
        </p:txBody>
      </p:sp>
      <p:sp>
        <p:nvSpPr>
          <p:cNvPr id="3" name="Tijdelijke aanduiding voor inhoud 2"/>
          <p:cNvSpPr>
            <a:spLocks noGrp="1"/>
          </p:cNvSpPr>
          <p:nvPr>
            <p:ph idx="1"/>
          </p:nvPr>
        </p:nvSpPr>
        <p:spPr/>
        <p:txBody>
          <a:bodyPr>
            <a:normAutofit fontScale="92500" lnSpcReduction="20000"/>
          </a:bodyPr>
          <a:lstStyle/>
          <a:p>
            <a:r>
              <a:rPr lang="nl-NL" dirty="0" smtClean="0"/>
              <a:t>Is het verschil tussen de verschillende EU lidstaten nog houdbaar?</a:t>
            </a:r>
          </a:p>
          <a:p>
            <a:r>
              <a:rPr lang="nl-NL" dirty="0" smtClean="0"/>
              <a:t>Is het verschil tussen de EU en andere landen nog houdbaar?</a:t>
            </a:r>
          </a:p>
          <a:p>
            <a:r>
              <a:rPr lang="nl-NL" dirty="0" smtClean="0"/>
              <a:t>Is het onderscheid tussen de publieke en private sector nog houdbaar?</a:t>
            </a:r>
          </a:p>
          <a:p>
            <a:r>
              <a:rPr lang="nl-NL" dirty="0" smtClean="0"/>
              <a:t>Is het onderscheid tussen de verschillende overheidsdiensten nog houdbaar?</a:t>
            </a:r>
          </a:p>
          <a:p>
            <a:r>
              <a:rPr lang="nl-NL" dirty="0" smtClean="0"/>
              <a:t>Is de afbakening van </a:t>
            </a:r>
            <a:r>
              <a:rPr lang="nl-NL" dirty="0" err="1" smtClean="0"/>
              <a:t>privacyrecht</a:t>
            </a:r>
            <a:r>
              <a:rPr lang="nl-NL" dirty="0" smtClean="0"/>
              <a:t> in relatie tot andere rechtsgebieden nog houdbaar?</a:t>
            </a:r>
          </a:p>
        </p:txBody>
      </p:sp>
    </p:spTree>
    <p:extLst>
      <p:ext uri="{BB962C8B-B14F-4D97-AF65-F5344CB8AC3E}">
        <p14:creationId xmlns:p14="http://schemas.microsoft.com/office/powerpoint/2010/main" val="19498633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4 onderwerpen</a:t>
            </a:r>
            <a:endParaRPr lang="nl-NL" dirty="0"/>
          </a:p>
        </p:txBody>
      </p:sp>
      <p:sp>
        <p:nvSpPr>
          <p:cNvPr id="3" name="Tijdelijke aanduiding voor inhoud 2"/>
          <p:cNvSpPr>
            <a:spLocks noGrp="1"/>
          </p:cNvSpPr>
          <p:nvPr>
            <p:ph idx="1"/>
          </p:nvPr>
        </p:nvSpPr>
        <p:spPr/>
        <p:txBody>
          <a:bodyPr/>
          <a:lstStyle/>
          <a:p>
            <a:r>
              <a:rPr lang="nl-NL" dirty="0" smtClean="0"/>
              <a:t>(1) Focus op het individu: houdbaar in Big Data tijdperk?</a:t>
            </a:r>
          </a:p>
          <a:p>
            <a:r>
              <a:rPr lang="nl-NL" dirty="0" smtClean="0"/>
              <a:t>(2) Reguleren van het verzamelen van gegevens of van het gebruik van gegevens?</a:t>
            </a:r>
          </a:p>
          <a:p>
            <a:r>
              <a:rPr lang="nl-NL" dirty="0" smtClean="0"/>
              <a:t>(3) Is het onderscheid tussen de verschillende data nog houdbaar?</a:t>
            </a:r>
          </a:p>
          <a:p>
            <a:r>
              <a:rPr lang="nl-NL" dirty="0" smtClean="0"/>
              <a:t>(4) Hoe verhoudt zich het </a:t>
            </a:r>
            <a:r>
              <a:rPr lang="nl-NL" dirty="0" err="1" smtClean="0"/>
              <a:t>privacyrecht</a:t>
            </a:r>
            <a:r>
              <a:rPr lang="nl-NL" dirty="0" smtClean="0"/>
              <a:t> </a:t>
            </a:r>
            <a:r>
              <a:rPr lang="nl-NL" dirty="0" smtClean="0"/>
              <a:t>tot andere </a:t>
            </a:r>
            <a:r>
              <a:rPr lang="nl-NL" dirty="0" smtClean="0"/>
              <a:t>rechtsgebieden?</a:t>
            </a:r>
            <a:endParaRPr lang="nl-NL" dirty="0"/>
          </a:p>
        </p:txBody>
      </p:sp>
    </p:spTree>
    <p:extLst>
      <p:ext uri="{BB962C8B-B14F-4D97-AF65-F5344CB8AC3E}">
        <p14:creationId xmlns:p14="http://schemas.microsoft.com/office/powerpoint/2010/main" val="42332655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(1) Focus op het individu</a:t>
            </a:r>
            <a:endParaRPr lang="nl-NL" dirty="0"/>
          </a:p>
        </p:txBody>
      </p:sp>
      <p:sp>
        <p:nvSpPr>
          <p:cNvPr id="3" name="Tijdelijke aanduiding voor inhoud 2"/>
          <p:cNvSpPr>
            <a:spLocks noGrp="1"/>
          </p:cNvSpPr>
          <p:nvPr>
            <p:ph idx="1"/>
          </p:nvPr>
        </p:nvSpPr>
        <p:spPr/>
        <p:txBody>
          <a:bodyPr>
            <a:normAutofit fontScale="62500" lnSpcReduction="20000"/>
          </a:bodyPr>
          <a:lstStyle/>
          <a:p>
            <a:pPr marL="0" indent="0">
              <a:buNone/>
            </a:pPr>
            <a:r>
              <a:rPr lang="nl-NL" dirty="0" smtClean="0"/>
              <a:t>Privacy en gegevensbescherming</a:t>
            </a:r>
          </a:p>
          <a:p>
            <a:endParaRPr lang="nl-NL" dirty="0" smtClean="0"/>
          </a:p>
          <a:p>
            <a:pPr marL="0" indent="0">
              <a:buNone/>
            </a:pPr>
            <a:r>
              <a:rPr lang="nl-NL" dirty="0" smtClean="0"/>
              <a:t>Artikel 7 - Eerbiediging van het </a:t>
            </a:r>
            <a:r>
              <a:rPr lang="nl-NL" dirty="0" err="1" smtClean="0"/>
              <a:t>privé-leven</a:t>
            </a:r>
            <a:r>
              <a:rPr lang="nl-NL" dirty="0" smtClean="0"/>
              <a:t> en het familie- en gezinsleven</a:t>
            </a:r>
          </a:p>
          <a:p>
            <a:pPr marL="0" indent="0">
              <a:buNone/>
            </a:pPr>
            <a:endParaRPr lang="nl-NL" dirty="0" smtClean="0"/>
          </a:p>
          <a:p>
            <a:pPr marL="0" indent="0">
              <a:buNone/>
            </a:pPr>
            <a:r>
              <a:rPr lang="nl-NL" dirty="0" smtClean="0"/>
              <a:t>Eenieder heeft recht op eerbiediging van zijn </a:t>
            </a:r>
            <a:r>
              <a:rPr lang="nl-NL" dirty="0" err="1" smtClean="0"/>
              <a:t>privé-leven</a:t>
            </a:r>
            <a:r>
              <a:rPr lang="nl-NL" dirty="0" smtClean="0"/>
              <a:t>, zijn familie- en gezinsleven, zijn woning en zijn communicatie.</a:t>
            </a:r>
            <a:br>
              <a:rPr lang="nl-NL" dirty="0" smtClean="0"/>
            </a:br>
            <a:endParaRPr lang="nl-NL" dirty="0" smtClean="0"/>
          </a:p>
          <a:p>
            <a:pPr marL="0" indent="0">
              <a:buNone/>
            </a:pPr>
            <a:r>
              <a:rPr lang="nl-NL" dirty="0" smtClean="0"/>
              <a:t>Artikel 8 - Bescherming van persoonsgegevens</a:t>
            </a:r>
          </a:p>
          <a:p>
            <a:pPr marL="0" indent="0">
              <a:buNone/>
            </a:pPr>
            <a:r>
              <a:rPr lang="nl-NL" dirty="0" smtClean="0"/>
              <a:t>1. Eenieder heeft recht op bescherming van de hem betreffende persoonsgegevens.</a:t>
            </a:r>
          </a:p>
          <a:p>
            <a:pPr marL="0" indent="0">
              <a:buNone/>
            </a:pPr>
            <a:r>
              <a:rPr lang="nl-NL" dirty="0" smtClean="0"/>
              <a:t>2. Deze gegevens moeten eerlijk worden verwerkt, voor bepaalde doeleinden en met toestemming van de betrokkene of op basis van een andere gerechtvaardigde grondslag waarin de wet voorziet. Eenieder heeft recht op toegang tot de over hem verzamelde gegevens en op rectificatie daarvan.</a:t>
            </a:r>
          </a:p>
          <a:p>
            <a:pPr marL="0" indent="0">
              <a:buNone/>
            </a:pPr>
            <a:r>
              <a:rPr lang="nl-NL" dirty="0" smtClean="0"/>
              <a:t>3. Een onafhankelijke autoriteit ziet toe op de naleving van deze regels.</a:t>
            </a:r>
          </a:p>
          <a:p>
            <a:endParaRPr lang="nl-NL" dirty="0"/>
          </a:p>
        </p:txBody>
      </p:sp>
    </p:spTree>
    <p:extLst>
      <p:ext uri="{BB962C8B-B14F-4D97-AF65-F5344CB8AC3E}">
        <p14:creationId xmlns:p14="http://schemas.microsoft.com/office/powerpoint/2010/main" val="6120715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smtClean="0"/>
              <a:t>(1) Focus op het individu</a:t>
            </a:r>
            <a:endParaRPr lang="nl-NL"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436711362"/>
              </p:ext>
            </p:extLst>
          </p:nvPr>
        </p:nvGraphicFramePr>
        <p:xfrm>
          <a:off x="457200" y="1600200"/>
          <a:ext cx="8229600" cy="4621042"/>
        </p:xfrm>
        <a:graphic>
          <a:graphicData uri="http://schemas.openxmlformats.org/drawingml/2006/table">
            <a:tbl>
              <a:tblPr firstRow="1" bandRow="1">
                <a:tableStyleId>{5C22544A-7EE6-4342-B048-85BDC9FD1C3A}</a:tableStyleId>
              </a:tblPr>
              <a:tblGrid>
                <a:gridCol w="1234480"/>
                <a:gridCol w="1440160"/>
                <a:gridCol w="1656184"/>
                <a:gridCol w="1656184"/>
                <a:gridCol w="2242592"/>
              </a:tblGrid>
              <a:tr h="725629">
                <a:tc>
                  <a:txBody>
                    <a:bodyPr/>
                    <a:lstStyle/>
                    <a:p>
                      <a:endParaRPr lang="nl-NL" dirty="0"/>
                    </a:p>
                  </a:txBody>
                  <a:tcPr/>
                </a:tc>
                <a:tc>
                  <a:txBody>
                    <a:bodyPr/>
                    <a:lstStyle/>
                    <a:p>
                      <a:r>
                        <a:rPr lang="nl-NL" dirty="0" smtClean="0"/>
                        <a:t>Domein</a:t>
                      </a:r>
                      <a:endParaRPr lang="nl-NL" dirty="0"/>
                    </a:p>
                  </a:txBody>
                  <a:tcPr/>
                </a:tc>
                <a:tc>
                  <a:txBody>
                    <a:bodyPr/>
                    <a:lstStyle/>
                    <a:p>
                      <a:r>
                        <a:rPr lang="nl-NL" dirty="0" smtClean="0"/>
                        <a:t>Relaties</a:t>
                      </a:r>
                      <a:endParaRPr lang="nl-NL" dirty="0"/>
                    </a:p>
                  </a:txBody>
                  <a:tcPr/>
                </a:tc>
                <a:tc>
                  <a:txBody>
                    <a:bodyPr/>
                    <a:lstStyle/>
                    <a:p>
                      <a:r>
                        <a:rPr lang="nl-NL" dirty="0" smtClean="0"/>
                        <a:t>Achtergrond</a:t>
                      </a:r>
                      <a:endParaRPr lang="nl-NL" dirty="0"/>
                    </a:p>
                  </a:txBody>
                  <a:tcPr/>
                </a:tc>
                <a:tc>
                  <a:txBody>
                    <a:bodyPr/>
                    <a:lstStyle/>
                    <a:p>
                      <a:r>
                        <a:rPr lang="nl-NL" dirty="0" smtClean="0"/>
                        <a:t>Karakter</a:t>
                      </a:r>
                      <a:endParaRPr lang="nl-NL" dirty="0"/>
                    </a:p>
                  </a:txBody>
                  <a:tcPr/>
                </a:tc>
              </a:tr>
              <a:tr h="1883733">
                <a:tc>
                  <a:txBody>
                    <a:bodyPr/>
                    <a:lstStyle/>
                    <a:p>
                      <a:endParaRPr lang="nl-NL" dirty="0" smtClean="0"/>
                    </a:p>
                    <a:p>
                      <a:endParaRPr lang="nl-NL" dirty="0" smtClean="0"/>
                    </a:p>
                    <a:p>
                      <a:r>
                        <a:rPr lang="nl-NL" b="1" dirty="0" smtClean="0"/>
                        <a:t>Privacy</a:t>
                      </a:r>
                      <a:endParaRPr lang="nl-NL" b="1" dirty="0"/>
                    </a:p>
                  </a:txBody>
                  <a:tcPr/>
                </a:tc>
                <a:tc>
                  <a:txBody>
                    <a:bodyPr/>
                    <a:lstStyle/>
                    <a:p>
                      <a:endParaRPr lang="nl-NL" dirty="0" smtClean="0"/>
                    </a:p>
                    <a:p>
                      <a:endParaRPr lang="nl-NL" dirty="0" smtClean="0"/>
                    </a:p>
                    <a:p>
                      <a:r>
                        <a:rPr lang="nl-NL" dirty="0" smtClean="0"/>
                        <a:t>Betreft primair de privésfeer</a:t>
                      </a:r>
                      <a:endParaRPr lang="nl-NL" dirty="0"/>
                    </a:p>
                  </a:txBody>
                  <a:tcPr/>
                </a:tc>
                <a:tc>
                  <a:txBody>
                    <a:bodyPr/>
                    <a:lstStyle/>
                    <a:p>
                      <a:endParaRPr lang="nl-NL" dirty="0" smtClean="0"/>
                    </a:p>
                    <a:p>
                      <a:endParaRPr lang="nl-NL" dirty="0" smtClean="0"/>
                    </a:p>
                    <a:p>
                      <a:r>
                        <a:rPr lang="nl-NL" dirty="0" smtClean="0"/>
                        <a:t>Betreft primair verticale relaties (staat-burger)</a:t>
                      </a:r>
                      <a:endParaRPr lang="nl-NL" dirty="0"/>
                    </a:p>
                  </a:txBody>
                  <a:tcPr/>
                </a:tc>
                <a:tc>
                  <a:txBody>
                    <a:bodyPr/>
                    <a:lstStyle/>
                    <a:p>
                      <a:endParaRPr lang="nl-NL" dirty="0" smtClean="0"/>
                    </a:p>
                    <a:p>
                      <a:endParaRPr lang="nl-NL" dirty="0" smtClean="0"/>
                    </a:p>
                    <a:p>
                      <a:r>
                        <a:rPr lang="nl-NL" dirty="0" smtClean="0"/>
                        <a:t>Opkomst</a:t>
                      </a:r>
                      <a:r>
                        <a:rPr lang="nl-NL" baseline="0" dirty="0" smtClean="0"/>
                        <a:t> van natiestaten</a:t>
                      </a:r>
                      <a:endParaRPr lang="nl-NL" dirty="0" smtClean="0"/>
                    </a:p>
                  </a:txBody>
                  <a:tcPr/>
                </a:tc>
                <a:tc>
                  <a:txBody>
                    <a:bodyPr/>
                    <a:lstStyle/>
                    <a:p>
                      <a:endParaRPr lang="nl-NL" dirty="0" smtClean="0"/>
                    </a:p>
                    <a:p>
                      <a:endParaRPr lang="nl-NL" dirty="0" smtClean="0"/>
                    </a:p>
                    <a:p>
                      <a:r>
                        <a:rPr lang="nl-NL" dirty="0" smtClean="0"/>
                        <a:t>Zorgplichten en tegengaan van misbruik van macht</a:t>
                      </a:r>
                      <a:endParaRPr lang="nl-NL" dirty="0"/>
                    </a:p>
                  </a:txBody>
                  <a:tcPr/>
                </a:tc>
              </a:tr>
              <a:tr h="1883733">
                <a:tc>
                  <a:txBody>
                    <a:bodyPr/>
                    <a:lstStyle/>
                    <a:p>
                      <a:endParaRPr lang="nl-NL" dirty="0" smtClean="0"/>
                    </a:p>
                    <a:p>
                      <a:endParaRPr lang="nl-NL" dirty="0" smtClean="0"/>
                    </a:p>
                    <a:p>
                      <a:r>
                        <a:rPr lang="nl-NL" b="1" dirty="0" smtClean="0"/>
                        <a:t>Data Protectie</a:t>
                      </a:r>
                      <a:endParaRPr lang="nl-NL" b="1" dirty="0"/>
                    </a:p>
                  </a:txBody>
                  <a:tcPr/>
                </a:tc>
                <a:tc>
                  <a:txBody>
                    <a:bodyPr/>
                    <a:lstStyle/>
                    <a:p>
                      <a:endParaRPr lang="nl-NL" dirty="0" smtClean="0"/>
                    </a:p>
                    <a:p>
                      <a:endParaRPr lang="nl-NL" dirty="0" smtClean="0"/>
                    </a:p>
                    <a:p>
                      <a:r>
                        <a:rPr lang="nl-NL" dirty="0" smtClean="0"/>
                        <a:t>Betreft zowel</a:t>
                      </a:r>
                      <a:r>
                        <a:rPr lang="nl-NL" baseline="0" dirty="0" smtClean="0"/>
                        <a:t> de privé als de publieke sfeer</a:t>
                      </a:r>
                      <a:endParaRPr lang="nl-NL" dirty="0"/>
                    </a:p>
                  </a:txBody>
                  <a:tcPr/>
                </a:tc>
                <a:tc>
                  <a:txBody>
                    <a:bodyPr/>
                    <a:lstStyle/>
                    <a:p>
                      <a:endParaRPr lang="nl-NL" dirty="0" smtClean="0"/>
                    </a:p>
                    <a:p>
                      <a:endParaRPr lang="nl-NL" dirty="0" smtClean="0"/>
                    </a:p>
                    <a:p>
                      <a:r>
                        <a:rPr lang="nl-NL" dirty="0" smtClean="0"/>
                        <a:t>Betreft primair horizontale relaties</a:t>
                      </a:r>
                      <a:endParaRPr lang="nl-NL" dirty="0"/>
                    </a:p>
                  </a:txBody>
                  <a:tcPr/>
                </a:tc>
                <a:tc>
                  <a:txBody>
                    <a:bodyPr/>
                    <a:lstStyle/>
                    <a:p>
                      <a:endParaRPr lang="nl-NL" dirty="0" smtClean="0"/>
                    </a:p>
                    <a:p>
                      <a:endParaRPr lang="nl-NL" dirty="0" smtClean="0"/>
                    </a:p>
                    <a:p>
                      <a:r>
                        <a:rPr lang="nl-NL" dirty="0" smtClean="0"/>
                        <a:t>Technologische ontwikkelingen</a:t>
                      </a:r>
                      <a:endParaRPr lang="nl-NL"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l-NL" dirty="0" smtClean="0"/>
                    </a:p>
                    <a:p>
                      <a:endParaRPr lang="nl-NL" dirty="0" smtClean="0"/>
                    </a:p>
                    <a:p>
                      <a:r>
                        <a:rPr lang="nl-NL" dirty="0" smtClean="0"/>
                        <a:t>Zorgplichten en tegengaan van misbruik van macht</a:t>
                      </a:r>
                    </a:p>
                    <a:p>
                      <a:pPr marL="0" marR="0" indent="0" algn="l" defTabSz="914400" rtl="0" eaLnBrk="1" fontAlgn="auto" latinLnBrk="0" hangingPunct="1">
                        <a:lnSpc>
                          <a:spcPct val="100000"/>
                        </a:lnSpc>
                        <a:spcBef>
                          <a:spcPts val="0"/>
                        </a:spcBef>
                        <a:spcAft>
                          <a:spcPts val="0"/>
                        </a:spcAft>
                        <a:buClrTx/>
                        <a:buSzTx/>
                        <a:buFontTx/>
                        <a:buNone/>
                        <a:tabLst/>
                        <a:defRPr/>
                      </a:pPr>
                      <a:endParaRPr lang="nl-NL" dirty="0" smtClean="0"/>
                    </a:p>
                    <a:p>
                      <a:endParaRPr lang="nl-NL" dirty="0"/>
                    </a:p>
                  </a:txBody>
                  <a:tcPr/>
                </a:tc>
              </a:tr>
            </a:tbl>
          </a:graphicData>
        </a:graphic>
      </p:graphicFrame>
    </p:spTree>
    <p:extLst>
      <p:ext uri="{BB962C8B-B14F-4D97-AF65-F5344CB8AC3E}">
        <p14:creationId xmlns:p14="http://schemas.microsoft.com/office/powerpoint/2010/main" val="14143605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(1) Focus op het individu</a:t>
            </a:r>
            <a:endParaRPr lang="nl-NL" dirty="0"/>
          </a:p>
        </p:txBody>
      </p:sp>
      <p:sp>
        <p:nvSpPr>
          <p:cNvPr id="3" name="Tijdelijke aanduiding voor inhoud 2"/>
          <p:cNvSpPr>
            <a:spLocks noGrp="1"/>
          </p:cNvSpPr>
          <p:nvPr>
            <p:ph idx="1"/>
          </p:nvPr>
        </p:nvSpPr>
        <p:spPr/>
        <p:txBody>
          <a:bodyPr>
            <a:normAutofit fontScale="77500" lnSpcReduction="20000"/>
          </a:bodyPr>
          <a:lstStyle/>
          <a:p>
            <a:pPr marL="0" indent="0">
              <a:buNone/>
            </a:pPr>
            <a:r>
              <a:rPr lang="nl-NL" dirty="0" smtClean="0"/>
              <a:t>ARTIKEL 8 EVRM </a:t>
            </a:r>
          </a:p>
          <a:p>
            <a:pPr marL="0" indent="0">
              <a:buNone/>
            </a:pPr>
            <a:endParaRPr lang="nl-NL" dirty="0" smtClean="0"/>
          </a:p>
          <a:p>
            <a:pPr marL="0" indent="0">
              <a:buNone/>
            </a:pPr>
            <a:r>
              <a:rPr lang="nl-NL" dirty="0" smtClean="0"/>
              <a:t>1. Een ieder heeft recht op respect voor zijn privé leven, zijn familie- en gezinsleven, zijn woning en zijn correspondentie.</a:t>
            </a:r>
          </a:p>
          <a:p>
            <a:pPr marL="0" indent="0">
              <a:buNone/>
            </a:pPr>
            <a:r>
              <a:rPr lang="nl-NL" dirty="0" smtClean="0"/>
              <a:t>2. Geen inmenging van enig openbaar gezag is toegestaan in de uitoefening van dit recht, dan voor zover bij de wet is voorzien en in een democratische samenleving noodzakelijk is in het belang van de nationale veiligheid, de openbare veiligheid of het economisch welzijn van het land, het voorkomen van wanordelijkheden en strafbare feiten, de bescherming van de gezondheid of de goede zeden of voor de bescherming van de rechten en vrijheden van anderen.</a:t>
            </a:r>
            <a:endParaRPr lang="nl-NL" dirty="0"/>
          </a:p>
        </p:txBody>
      </p:sp>
    </p:spTree>
    <p:extLst>
      <p:ext uri="{BB962C8B-B14F-4D97-AF65-F5344CB8AC3E}">
        <p14:creationId xmlns:p14="http://schemas.microsoft.com/office/powerpoint/2010/main" val="38112446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(1) Focus op het individu</a:t>
            </a:r>
            <a:endParaRPr lang="nl-NL" dirty="0"/>
          </a:p>
        </p:txBody>
      </p:sp>
      <p:sp>
        <p:nvSpPr>
          <p:cNvPr id="3" name="Tijdelijke aanduiding voor inhoud 2"/>
          <p:cNvSpPr>
            <a:spLocks noGrp="1"/>
          </p:cNvSpPr>
          <p:nvPr>
            <p:ph idx="1"/>
          </p:nvPr>
        </p:nvSpPr>
        <p:spPr>
          <a:xfrm>
            <a:off x="457200" y="1600200"/>
            <a:ext cx="8229600" cy="4925144"/>
          </a:xfrm>
        </p:spPr>
        <p:txBody>
          <a:bodyPr>
            <a:normAutofit fontScale="62500" lnSpcReduction="20000"/>
          </a:bodyPr>
          <a:lstStyle/>
          <a:p>
            <a:pPr marL="0" indent="0">
              <a:buNone/>
            </a:pPr>
            <a:r>
              <a:rPr lang="nl-NL" dirty="0" smtClean="0"/>
              <a:t>Drie veranderingen in het </a:t>
            </a:r>
            <a:r>
              <a:rPr lang="nl-NL" dirty="0" err="1" smtClean="0"/>
              <a:t>Privacyrecht</a:t>
            </a:r>
            <a:endParaRPr lang="nl-NL" dirty="0" smtClean="0"/>
          </a:p>
          <a:p>
            <a:pPr marL="0" indent="0">
              <a:buNone/>
            </a:pPr>
            <a:endParaRPr lang="nl-NL" dirty="0" smtClean="0"/>
          </a:p>
          <a:p>
            <a:pPr marL="0" indent="0">
              <a:buNone/>
            </a:pPr>
            <a:r>
              <a:rPr lang="nl-NL" dirty="0" smtClean="0"/>
              <a:t>(</a:t>
            </a:r>
            <a:r>
              <a:rPr lang="nl-NL" dirty="0" smtClean="0"/>
              <a:t>1) Plicht van de staat &gt; subjectief recht</a:t>
            </a:r>
          </a:p>
          <a:p>
            <a:pPr marL="0" indent="0">
              <a:buNone/>
            </a:pPr>
            <a:endParaRPr lang="nl-NL" dirty="0" smtClean="0"/>
          </a:p>
          <a:p>
            <a:pPr marL="0" indent="0">
              <a:buNone/>
            </a:pPr>
            <a:r>
              <a:rPr lang="nl-NL" dirty="0" smtClean="0"/>
              <a:t>ARTIKEL 33 Interstatelijke zaken</a:t>
            </a:r>
          </a:p>
          <a:p>
            <a:pPr marL="0" indent="0">
              <a:buNone/>
            </a:pPr>
            <a:r>
              <a:rPr lang="nl-NL" dirty="0" smtClean="0"/>
              <a:t>Elke Hoge Verdragsluitende Partij kan elke vermeende niet nakoming van de bepalingen van het Verdrag en de Protocollen daarbij door een andere Hoge Verdragsluitende Partij bij het Hof aanhangig maken.</a:t>
            </a:r>
          </a:p>
          <a:p>
            <a:pPr marL="0" indent="0">
              <a:buNone/>
            </a:pPr>
            <a:endParaRPr lang="nl-NL" dirty="0" smtClean="0"/>
          </a:p>
          <a:p>
            <a:pPr marL="0" indent="0">
              <a:buNone/>
            </a:pPr>
            <a:r>
              <a:rPr lang="nl-NL" dirty="0" smtClean="0"/>
              <a:t>ARTIKEL 34</a:t>
            </a:r>
          </a:p>
          <a:p>
            <a:pPr marL="0" indent="0">
              <a:buNone/>
            </a:pPr>
            <a:r>
              <a:rPr lang="nl-NL" dirty="0" smtClean="0"/>
              <a:t>Individuele verzoekschriften</a:t>
            </a:r>
          </a:p>
          <a:p>
            <a:pPr marL="0" indent="0">
              <a:buNone/>
            </a:pPr>
            <a:r>
              <a:rPr lang="nl-NL" dirty="0" smtClean="0"/>
              <a:t>Het Hof kan verzoekschriften ontvangen van ieder natuurlijk persoon, iedere niet-gouvernementele organisatie of iedere groep personen die beweert slachtoffer te zijn van een schending door een van de Hoge Verdragsluitende Partijen van de rechten die in het Verdrag of de Protocollen daarbij zijn vervat. De Hoge Verdragsluitende Partijen verplichten zich ertoe de doeltreffende uitoefening van dit recht op generlei wijze te belemmeren.</a:t>
            </a:r>
          </a:p>
          <a:p>
            <a:endParaRPr lang="nl-NL" dirty="0" smtClean="0"/>
          </a:p>
        </p:txBody>
      </p:sp>
    </p:spTree>
    <p:extLst>
      <p:ext uri="{BB962C8B-B14F-4D97-AF65-F5344CB8AC3E}">
        <p14:creationId xmlns:p14="http://schemas.microsoft.com/office/powerpoint/2010/main" val="41029544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(1) Focus op het individu</a:t>
            </a:r>
            <a:endParaRPr lang="nl-NL" dirty="0"/>
          </a:p>
        </p:txBody>
      </p:sp>
      <p:sp>
        <p:nvSpPr>
          <p:cNvPr id="3" name="Tijdelijke aanduiding voor inhoud 2"/>
          <p:cNvSpPr>
            <a:spLocks noGrp="1"/>
          </p:cNvSpPr>
          <p:nvPr>
            <p:ph idx="1"/>
          </p:nvPr>
        </p:nvSpPr>
        <p:spPr>
          <a:xfrm>
            <a:off x="457200" y="1600200"/>
            <a:ext cx="8229600" cy="4781128"/>
          </a:xfrm>
        </p:spPr>
        <p:txBody>
          <a:bodyPr>
            <a:normAutofit fontScale="77500" lnSpcReduction="20000"/>
          </a:bodyPr>
          <a:lstStyle/>
          <a:p>
            <a:pPr marL="0" indent="0">
              <a:buNone/>
            </a:pPr>
            <a:r>
              <a:rPr lang="nl-NL" dirty="0" smtClean="0"/>
              <a:t>(2) Tegengaan van machtsmisbruik &gt; bescherming van individuele belangen</a:t>
            </a:r>
          </a:p>
          <a:p>
            <a:pPr marL="0" indent="0">
              <a:buNone/>
            </a:pPr>
            <a:endParaRPr lang="nl-NL" dirty="0" smtClean="0"/>
          </a:p>
          <a:p>
            <a:pPr marL="0" indent="0">
              <a:buNone/>
            </a:pPr>
            <a:r>
              <a:rPr lang="nl-NL" dirty="0" smtClean="0"/>
              <a:t>Negatieve </a:t>
            </a:r>
            <a:r>
              <a:rPr lang="nl-NL" dirty="0" smtClean="0"/>
              <a:t>plichten van de staat en negatieve vrijheid voor de burger</a:t>
            </a:r>
          </a:p>
          <a:p>
            <a:pPr marL="0" indent="0">
              <a:buNone/>
            </a:pPr>
            <a:endParaRPr lang="en-US" dirty="0" smtClean="0"/>
          </a:p>
          <a:p>
            <a:pPr marL="0" indent="0">
              <a:buNone/>
            </a:pPr>
            <a:r>
              <a:rPr lang="en-US" dirty="0" smtClean="0"/>
              <a:t>X/Iceland</a:t>
            </a:r>
            <a:r>
              <a:rPr lang="en-US" dirty="0" smtClean="0"/>
              <a:t>: ‘For </a:t>
            </a:r>
            <a:r>
              <a:rPr lang="en-US" dirty="0"/>
              <a:t>numerous </a:t>
            </a:r>
            <a:r>
              <a:rPr lang="en-US" dirty="0" err="1"/>
              <a:t>anglo-saxon</a:t>
            </a:r>
            <a:r>
              <a:rPr lang="en-US" dirty="0"/>
              <a:t> and French authors the right to respect for "private life" is the right to privacy, the right to live, as far as one wishes, protected from publicity. [H]</a:t>
            </a:r>
            <a:r>
              <a:rPr lang="en-US" dirty="0" err="1"/>
              <a:t>owever</a:t>
            </a:r>
            <a:r>
              <a:rPr lang="en-US" dirty="0"/>
              <a:t>, the right to respect for private life does not end there. It comprises also, to a certain degree, the right to establish and to develop relationships with other human beings, especially in the emotional field for the development and fulfillment of one's own personality.’</a:t>
            </a:r>
            <a:endParaRPr lang="nl-NL" dirty="0"/>
          </a:p>
        </p:txBody>
      </p:sp>
    </p:spTree>
    <p:extLst>
      <p:ext uri="{BB962C8B-B14F-4D97-AF65-F5344CB8AC3E}">
        <p14:creationId xmlns:p14="http://schemas.microsoft.com/office/powerpoint/2010/main" val="31661768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(1) Focus op het individu</a:t>
            </a:r>
            <a:endParaRPr lang="nl-NL" dirty="0"/>
          </a:p>
        </p:txBody>
      </p:sp>
      <p:sp>
        <p:nvSpPr>
          <p:cNvPr id="3" name="Tijdelijke aanduiding voor inhoud 2"/>
          <p:cNvSpPr>
            <a:spLocks noGrp="1"/>
          </p:cNvSpPr>
          <p:nvPr>
            <p:ph idx="1"/>
          </p:nvPr>
        </p:nvSpPr>
        <p:spPr/>
        <p:txBody>
          <a:bodyPr>
            <a:normAutofit fontScale="85000" lnSpcReduction="20000"/>
          </a:bodyPr>
          <a:lstStyle/>
          <a:p>
            <a:pPr marL="0" indent="0">
              <a:buNone/>
            </a:pPr>
            <a:r>
              <a:rPr lang="nl-NL" dirty="0" smtClean="0"/>
              <a:t>(3) Noodzakelijkheidstoets &gt; </a:t>
            </a:r>
            <a:r>
              <a:rPr lang="nl-NL" dirty="0" smtClean="0"/>
              <a:t>belangenafweging</a:t>
            </a:r>
            <a:endParaRPr lang="nl-NL" dirty="0" smtClean="0"/>
          </a:p>
          <a:p>
            <a:r>
              <a:rPr lang="nl-NL" dirty="0" smtClean="0"/>
              <a:t>Misbruik van macht (artikel 18 EVRM), verbod discriminatie (artikel 14 EVRM), </a:t>
            </a:r>
            <a:r>
              <a:rPr lang="nl-NL" dirty="0" err="1" smtClean="0"/>
              <a:t>nulla</a:t>
            </a:r>
            <a:r>
              <a:rPr lang="nl-NL" dirty="0" smtClean="0"/>
              <a:t> </a:t>
            </a:r>
            <a:r>
              <a:rPr lang="nl-NL" dirty="0" err="1" smtClean="0"/>
              <a:t>poena</a:t>
            </a:r>
            <a:r>
              <a:rPr lang="nl-NL" dirty="0" smtClean="0"/>
              <a:t> sine lege (artikel 7 EVRM) en recht op een eerlijk proces (artikel 3, 6 en 13).</a:t>
            </a:r>
          </a:p>
          <a:p>
            <a:r>
              <a:rPr lang="nl-NL" dirty="0" smtClean="0"/>
              <a:t>Absolute rechten, zoals recht op leven (artikel 2 EVRM) en het folterverbod (artikel 3 EVRM), </a:t>
            </a:r>
            <a:r>
              <a:rPr lang="nl-NL" dirty="0" smtClean="0"/>
              <a:t>zelfs </a:t>
            </a:r>
            <a:r>
              <a:rPr lang="nl-NL" dirty="0" smtClean="0"/>
              <a:t>in </a:t>
            </a:r>
            <a:r>
              <a:rPr lang="nl-NL" dirty="0" smtClean="0"/>
              <a:t>tijden </a:t>
            </a:r>
            <a:r>
              <a:rPr lang="nl-NL" dirty="0" smtClean="0"/>
              <a:t>van oorlog (artikel 15 EVRM).</a:t>
            </a:r>
          </a:p>
          <a:p>
            <a:r>
              <a:rPr lang="nl-NL" dirty="0" smtClean="0"/>
              <a:t>Bij de ‘gekwalificeerde rechten’ (artikel 8, 9, 10 en 11 EVRM) een noodzakelijkheidstoets.</a:t>
            </a:r>
          </a:p>
          <a:p>
            <a:r>
              <a:rPr lang="nl-NL" dirty="0" smtClean="0"/>
              <a:t>Thans is de gangbare methode voor het EVRM het afwegen van het privébelang </a:t>
            </a:r>
            <a:r>
              <a:rPr lang="nl-NL" dirty="0" smtClean="0"/>
              <a:t>t.o.v.</a:t>
            </a:r>
            <a:r>
              <a:rPr lang="nl-NL" dirty="0" smtClean="0"/>
              <a:t> </a:t>
            </a:r>
            <a:r>
              <a:rPr lang="nl-NL" dirty="0" smtClean="0"/>
              <a:t>het publieke belang.</a:t>
            </a:r>
            <a:endParaRPr lang="nl-NL" dirty="0"/>
          </a:p>
        </p:txBody>
      </p:sp>
    </p:spTree>
    <p:extLst>
      <p:ext uri="{BB962C8B-B14F-4D97-AF65-F5344CB8AC3E}">
        <p14:creationId xmlns:p14="http://schemas.microsoft.com/office/powerpoint/2010/main" val="1035119097"/>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996</TotalTime>
  <Words>2564</Words>
  <Application>Microsoft Office PowerPoint</Application>
  <PresentationFormat>Diavoorstelling (4:3)</PresentationFormat>
  <Paragraphs>271</Paragraphs>
  <Slides>27</Slides>
  <Notes>0</Notes>
  <HiddenSlides>0</HiddenSlides>
  <MMClips>0</MMClips>
  <ScaleCrop>false</ScaleCrop>
  <HeadingPairs>
    <vt:vector size="4" baseType="variant">
      <vt:variant>
        <vt:lpstr>Thema</vt:lpstr>
      </vt:variant>
      <vt:variant>
        <vt:i4>1</vt:i4>
      </vt:variant>
      <vt:variant>
        <vt:lpstr>Diatitels</vt:lpstr>
      </vt:variant>
      <vt:variant>
        <vt:i4>27</vt:i4>
      </vt:variant>
    </vt:vector>
  </HeadingPairs>
  <TitlesOfParts>
    <vt:vector size="28" baseType="lpstr">
      <vt:lpstr>Kantoorthema</vt:lpstr>
      <vt:lpstr>Privacy en Veiligheid</vt:lpstr>
      <vt:lpstr>Wie is Bart van der Sloot?</vt:lpstr>
      <vt:lpstr>4 onderwerpen</vt:lpstr>
      <vt:lpstr>(1) Focus op het individu</vt:lpstr>
      <vt:lpstr>(1) Focus op het individu</vt:lpstr>
      <vt:lpstr>(1) Focus op het individu</vt:lpstr>
      <vt:lpstr>(1) Focus op het individu</vt:lpstr>
      <vt:lpstr>(1) Focus op het individu</vt:lpstr>
      <vt:lpstr>(1) Focus op het individu</vt:lpstr>
      <vt:lpstr>PowerPoint-presentatie</vt:lpstr>
      <vt:lpstr>(1) Focus op het individu</vt:lpstr>
      <vt:lpstr>(2) Verzamelen/opslaan of Verwerken/gebruik</vt:lpstr>
      <vt:lpstr>(2) Verzamelen/opslaan of Verwerken/gebruik</vt:lpstr>
      <vt:lpstr>(2) Verzamelen/opslaan of Verwerken/gebruik</vt:lpstr>
      <vt:lpstr>(2) Verzamelen/opslaan of Verwerken/gebruik</vt:lpstr>
      <vt:lpstr>(2) Verzamelen/opslaan of Verwerken/gebruik</vt:lpstr>
      <vt:lpstr>(2) Verzamelen/opslaan of Verwerken/gebruik</vt:lpstr>
      <vt:lpstr>(2) Verzamelen/opslaan of Verwerken/gebruik</vt:lpstr>
      <vt:lpstr>(2) Verzamelen/opslaan of Verwerken/gebruik</vt:lpstr>
      <vt:lpstr>(3) Verschillende type data</vt:lpstr>
      <vt:lpstr>(3) Verschillende type data</vt:lpstr>
      <vt:lpstr>(3) Verschillende type data</vt:lpstr>
      <vt:lpstr>(3) Verschillende type data</vt:lpstr>
      <vt:lpstr>(4) Verschillende rechtsgebieden</vt:lpstr>
      <vt:lpstr>(4) Verschillende rechtsgebieden</vt:lpstr>
      <vt:lpstr>(4) Verschillende rechtsgebieden</vt:lpstr>
      <vt:lpstr>(4) Verschillende rechtsgebieden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Privacy en Veiligheid</dc:title>
  <dc:creator>HP</dc:creator>
  <cp:lastModifiedBy>HP</cp:lastModifiedBy>
  <cp:revision>48</cp:revision>
  <dcterms:created xsi:type="dcterms:W3CDTF">2015-01-06T16:12:27Z</dcterms:created>
  <dcterms:modified xsi:type="dcterms:W3CDTF">2015-01-07T22:15:42Z</dcterms:modified>
</cp:coreProperties>
</file>