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5" r:id="rId7"/>
    <p:sldId id="266" r:id="rId8"/>
    <p:sldId id="268" r:id="rId9"/>
    <p:sldId id="269" r:id="rId10"/>
    <p:sldId id="267" r:id="rId11"/>
    <p:sldId id="277" r:id="rId12"/>
    <p:sldId id="276" r:id="rId13"/>
    <p:sldId id="271" r:id="rId14"/>
    <p:sldId id="272" r:id="rId15"/>
    <p:sldId id="274" r:id="rId16"/>
    <p:sldId id="273" r:id="rId17"/>
    <p:sldId id="275" r:id="rId18"/>
    <p:sldId id="278" r:id="rId19"/>
    <p:sldId id="270" r:id="rId20"/>
    <p:sldId id="279" r:id="rId21"/>
    <p:sldId id="280" r:id="rId22"/>
    <p:sldId id="282" r:id="rId23"/>
    <p:sldId id="314" r:id="rId24"/>
    <p:sldId id="315" r:id="rId25"/>
    <p:sldId id="316" r:id="rId26"/>
    <p:sldId id="317" r:id="rId27"/>
    <p:sldId id="318" r:id="rId28"/>
    <p:sldId id="319" r:id="rId29"/>
    <p:sldId id="320" r:id="rId30"/>
    <p:sldId id="321" r:id="rId31"/>
    <p:sldId id="322" r:id="rId32"/>
    <p:sldId id="323" r:id="rId33"/>
    <p:sldId id="324" r:id="rId34"/>
    <p:sldId id="325" r:id="rId35"/>
    <p:sldId id="326" r:id="rId36"/>
    <p:sldId id="327" r:id="rId37"/>
    <p:sldId id="328" r:id="rId38"/>
    <p:sldId id="329" r:id="rId39"/>
    <p:sldId id="286" r:id="rId40"/>
    <p:sldId id="287" r:id="rId41"/>
    <p:sldId id="288" r:id="rId42"/>
    <p:sldId id="289" r:id="rId43"/>
    <p:sldId id="290" r:id="rId44"/>
    <p:sldId id="291" r:id="rId45"/>
    <p:sldId id="292" r:id="rId46"/>
    <p:sldId id="293" r:id="rId47"/>
    <p:sldId id="294" r:id="rId48"/>
    <p:sldId id="295" r:id="rId49"/>
    <p:sldId id="296" r:id="rId50"/>
    <p:sldId id="297" r:id="rId51"/>
    <p:sldId id="298" r:id="rId52"/>
    <p:sldId id="299" r:id="rId53"/>
    <p:sldId id="300" r:id="rId54"/>
    <p:sldId id="301" r:id="rId55"/>
    <p:sldId id="302" r:id="rId56"/>
    <p:sldId id="303" r:id="rId57"/>
    <p:sldId id="304" r:id="rId58"/>
    <p:sldId id="305" r:id="rId59"/>
    <p:sldId id="306" r:id="rId60"/>
    <p:sldId id="307" r:id="rId61"/>
    <p:sldId id="308" r:id="rId62"/>
    <p:sldId id="309" r:id="rId63"/>
    <p:sldId id="310" r:id="rId64"/>
    <p:sldId id="311" r:id="rId65"/>
    <p:sldId id="312" r:id="rId66"/>
    <p:sldId id="330" r:id="rId67"/>
    <p:sldId id="333" r:id="rId68"/>
    <p:sldId id="332" r:id="rId69"/>
    <p:sldId id="331" r:id="rId70"/>
    <p:sldId id="334" r:id="rId71"/>
    <p:sldId id="336" r:id="rId72"/>
    <p:sldId id="338" r:id="rId73"/>
    <p:sldId id="341" r:id="rId74"/>
    <p:sldId id="342" r:id="rId75"/>
    <p:sldId id="343" r:id="rId76"/>
    <p:sldId id="344" r:id="rId77"/>
    <p:sldId id="345" r:id="rId78"/>
    <p:sldId id="346" r:id="rId79"/>
    <p:sldId id="347" r:id="rId80"/>
    <p:sldId id="348" r:id="rId81"/>
    <p:sldId id="349" r:id="rId82"/>
    <p:sldId id="350" r:id="rId83"/>
    <p:sldId id="351" r:id="rId84"/>
    <p:sldId id="352" r:id="rId85"/>
    <p:sldId id="353" r:id="rId86"/>
    <p:sldId id="354" r:id="rId87"/>
    <p:sldId id="355" r:id="rId88"/>
    <p:sldId id="356" r:id="rId89"/>
    <p:sldId id="357" r:id="rId9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52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21DA59A-7D80-43AF-AFE0-B95B938400BA}"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12261-6C9C-4059-9D0F-9C1D3E3CB7DC}" type="slidenum">
              <a:rPr lang="en-US" smtClean="0"/>
              <a:t>‹nr.›</a:t>
            </a:fld>
            <a:endParaRPr lang="en-US"/>
          </a:p>
        </p:txBody>
      </p:sp>
    </p:spTree>
    <p:extLst>
      <p:ext uri="{BB962C8B-B14F-4D97-AF65-F5344CB8AC3E}">
        <p14:creationId xmlns:p14="http://schemas.microsoft.com/office/powerpoint/2010/main" val="2712778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1DA59A-7D80-43AF-AFE0-B95B938400BA}"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12261-6C9C-4059-9D0F-9C1D3E3CB7DC}" type="slidenum">
              <a:rPr lang="en-US" smtClean="0"/>
              <a:t>‹nr.›</a:t>
            </a:fld>
            <a:endParaRPr lang="en-US"/>
          </a:p>
        </p:txBody>
      </p:sp>
    </p:spTree>
    <p:extLst>
      <p:ext uri="{BB962C8B-B14F-4D97-AF65-F5344CB8AC3E}">
        <p14:creationId xmlns:p14="http://schemas.microsoft.com/office/powerpoint/2010/main" val="1999284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1DA59A-7D80-43AF-AFE0-B95B938400BA}"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12261-6C9C-4059-9D0F-9C1D3E3CB7DC}" type="slidenum">
              <a:rPr lang="en-US" smtClean="0"/>
              <a:t>‹nr.›</a:t>
            </a:fld>
            <a:endParaRPr lang="en-US"/>
          </a:p>
        </p:txBody>
      </p:sp>
    </p:spTree>
    <p:extLst>
      <p:ext uri="{BB962C8B-B14F-4D97-AF65-F5344CB8AC3E}">
        <p14:creationId xmlns:p14="http://schemas.microsoft.com/office/powerpoint/2010/main" val="4294542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1DA59A-7D80-43AF-AFE0-B95B938400BA}"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12261-6C9C-4059-9D0F-9C1D3E3CB7DC}" type="slidenum">
              <a:rPr lang="en-US" smtClean="0"/>
              <a:t>‹nr.›</a:t>
            </a:fld>
            <a:endParaRPr lang="en-US"/>
          </a:p>
        </p:txBody>
      </p:sp>
    </p:spTree>
    <p:extLst>
      <p:ext uri="{BB962C8B-B14F-4D97-AF65-F5344CB8AC3E}">
        <p14:creationId xmlns:p14="http://schemas.microsoft.com/office/powerpoint/2010/main" val="482498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1DA59A-7D80-43AF-AFE0-B95B938400BA}"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12261-6C9C-4059-9D0F-9C1D3E3CB7DC}" type="slidenum">
              <a:rPr lang="en-US" smtClean="0"/>
              <a:t>‹nr.›</a:t>
            </a:fld>
            <a:endParaRPr lang="en-US"/>
          </a:p>
        </p:txBody>
      </p:sp>
    </p:spTree>
    <p:extLst>
      <p:ext uri="{BB962C8B-B14F-4D97-AF65-F5344CB8AC3E}">
        <p14:creationId xmlns:p14="http://schemas.microsoft.com/office/powerpoint/2010/main" val="4074368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1DA59A-7D80-43AF-AFE0-B95B938400BA}" type="datetimeFigureOut">
              <a:rPr lang="en-US" smtClean="0"/>
              <a:t>3/14/2017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C12261-6C9C-4059-9D0F-9C1D3E3CB7DC}" type="slidenum">
              <a:rPr lang="en-US" smtClean="0"/>
              <a:t>‹nr.›</a:t>
            </a:fld>
            <a:endParaRPr lang="en-US"/>
          </a:p>
        </p:txBody>
      </p:sp>
    </p:spTree>
    <p:extLst>
      <p:ext uri="{BB962C8B-B14F-4D97-AF65-F5344CB8AC3E}">
        <p14:creationId xmlns:p14="http://schemas.microsoft.com/office/powerpoint/2010/main" val="2538690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21DA59A-7D80-43AF-AFE0-B95B938400BA}" type="datetimeFigureOut">
              <a:rPr lang="en-US" smtClean="0"/>
              <a:t>3/14/2017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C12261-6C9C-4059-9D0F-9C1D3E3CB7DC}" type="slidenum">
              <a:rPr lang="en-US" smtClean="0"/>
              <a:t>‹nr.›</a:t>
            </a:fld>
            <a:endParaRPr lang="en-US"/>
          </a:p>
        </p:txBody>
      </p:sp>
    </p:spTree>
    <p:extLst>
      <p:ext uri="{BB962C8B-B14F-4D97-AF65-F5344CB8AC3E}">
        <p14:creationId xmlns:p14="http://schemas.microsoft.com/office/powerpoint/2010/main" val="1192540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21DA59A-7D80-43AF-AFE0-B95B938400BA}" type="datetimeFigureOut">
              <a:rPr lang="en-US" smtClean="0"/>
              <a:t>3/14/2017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C12261-6C9C-4059-9D0F-9C1D3E3CB7DC}" type="slidenum">
              <a:rPr lang="en-US" smtClean="0"/>
              <a:t>‹nr.›</a:t>
            </a:fld>
            <a:endParaRPr lang="en-US"/>
          </a:p>
        </p:txBody>
      </p:sp>
    </p:spTree>
    <p:extLst>
      <p:ext uri="{BB962C8B-B14F-4D97-AF65-F5344CB8AC3E}">
        <p14:creationId xmlns:p14="http://schemas.microsoft.com/office/powerpoint/2010/main" val="2753703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1DA59A-7D80-43AF-AFE0-B95B938400BA}" type="datetimeFigureOut">
              <a:rPr lang="en-US" smtClean="0"/>
              <a:t>3/14/2017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C12261-6C9C-4059-9D0F-9C1D3E3CB7DC}" type="slidenum">
              <a:rPr lang="en-US" smtClean="0"/>
              <a:t>‹nr.›</a:t>
            </a:fld>
            <a:endParaRPr lang="en-US"/>
          </a:p>
        </p:txBody>
      </p:sp>
    </p:spTree>
    <p:extLst>
      <p:ext uri="{BB962C8B-B14F-4D97-AF65-F5344CB8AC3E}">
        <p14:creationId xmlns:p14="http://schemas.microsoft.com/office/powerpoint/2010/main" val="49065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1DA59A-7D80-43AF-AFE0-B95B938400BA}" type="datetimeFigureOut">
              <a:rPr lang="en-US" smtClean="0"/>
              <a:t>3/14/2017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C12261-6C9C-4059-9D0F-9C1D3E3CB7DC}" type="slidenum">
              <a:rPr lang="en-US" smtClean="0"/>
              <a:t>‹nr.›</a:t>
            </a:fld>
            <a:endParaRPr lang="en-US"/>
          </a:p>
        </p:txBody>
      </p:sp>
    </p:spTree>
    <p:extLst>
      <p:ext uri="{BB962C8B-B14F-4D97-AF65-F5344CB8AC3E}">
        <p14:creationId xmlns:p14="http://schemas.microsoft.com/office/powerpoint/2010/main" val="2659633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1DA59A-7D80-43AF-AFE0-B95B938400BA}" type="datetimeFigureOut">
              <a:rPr lang="en-US" smtClean="0"/>
              <a:t>3/14/2017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C12261-6C9C-4059-9D0F-9C1D3E3CB7DC}" type="slidenum">
              <a:rPr lang="en-US" smtClean="0"/>
              <a:t>‹nr.›</a:t>
            </a:fld>
            <a:endParaRPr lang="en-US"/>
          </a:p>
        </p:txBody>
      </p:sp>
    </p:spTree>
    <p:extLst>
      <p:ext uri="{BB962C8B-B14F-4D97-AF65-F5344CB8AC3E}">
        <p14:creationId xmlns:p14="http://schemas.microsoft.com/office/powerpoint/2010/main" val="4207615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DA59A-7D80-43AF-AFE0-B95B938400BA}" type="datetimeFigureOut">
              <a:rPr lang="en-US" smtClean="0"/>
              <a:t>3/14/2017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12261-6C9C-4059-9D0F-9C1D3E3CB7DC}" type="slidenum">
              <a:rPr lang="en-US" smtClean="0"/>
              <a:t>‹nr.›</a:t>
            </a:fld>
            <a:endParaRPr lang="en-US"/>
          </a:p>
        </p:txBody>
      </p:sp>
    </p:spTree>
    <p:extLst>
      <p:ext uri="{BB962C8B-B14F-4D97-AF65-F5344CB8AC3E}">
        <p14:creationId xmlns:p14="http://schemas.microsoft.com/office/powerpoint/2010/main" val="1810388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8627" y="1122363"/>
            <a:ext cx="9588843" cy="2387600"/>
          </a:xfrm>
        </p:spPr>
        <p:txBody>
          <a:bodyPr>
            <a:normAutofit fontScale="90000"/>
          </a:bodyPr>
          <a:lstStyle/>
          <a:p>
            <a:r>
              <a:rPr lang="en-US" dirty="0">
                <a:effectLst/>
              </a:rPr>
              <a:t>Privacy </a:t>
            </a:r>
            <a:r>
              <a:rPr lang="en-US" dirty="0" err="1">
                <a:effectLst/>
              </a:rPr>
              <a:t>en</a:t>
            </a:r>
            <a:r>
              <a:rPr lang="en-US" dirty="0">
                <a:effectLst/>
              </a:rPr>
              <a:t> </a:t>
            </a:r>
            <a:r>
              <a:rPr lang="en-US" dirty="0" err="1">
                <a:effectLst/>
              </a:rPr>
              <a:t>Gegevensbescherming</a:t>
            </a:r>
            <a:br>
              <a:rPr lang="en-US" dirty="0">
                <a:effectLst/>
              </a:rPr>
            </a:br>
            <a:r>
              <a:rPr lang="en-US" dirty="0">
                <a:effectLst/>
              </a:rPr>
              <a:t>PBLQ </a:t>
            </a:r>
            <a:r>
              <a:rPr lang="en-US" dirty="0" err="1">
                <a:effectLst/>
              </a:rPr>
              <a:t>Traineeprogramma</a:t>
            </a:r>
            <a:endParaRPr lang="en-US" dirty="0"/>
          </a:p>
        </p:txBody>
      </p:sp>
      <p:sp>
        <p:nvSpPr>
          <p:cNvPr id="3" name="Subtitle 2"/>
          <p:cNvSpPr>
            <a:spLocks noGrp="1"/>
          </p:cNvSpPr>
          <p:nvPr>
            <p:ph type="subTitle" idx="1"/>
          </p:nvPr>
        </p:nvSpPr>
        <p:spPr/>
        <p:txBody>
          <a:bodyPr/>
          <a:lstStyle/>
          <a:p>
            <a:r>
              <a:rPr lang="nl-NL" dirty="0"/>
              <a:t>Bart van der Sloot</a:t>
            </a:r>
          </a:p>
          <a:p>
            <a:r>
              <a:rPr lang="en-US" dirty="0"/>
              <a:t>Senior Researcher</a:t>
            </a:r>
            <a:br>
              <a:rPr lang="en-US" dirty="0"/>
            </a:br>
            <a:r>
              <a:rPr lang="en-US" dirty="0"/>
              <a:t>Tilburg Institute for Law, Technology, and Society (TILT)</a:t>
            </a:r>
            <a:br>
              <a:rPr lang="en-US" dirty="0"/>
            </a:br>
            <a:r>
              <a:rPr lang="en-US" dirty="0"/>
              <a:t>Tilburg University, Netherlands</a:t>
            </a:r>
          </a:p>
        </p:txBody>
      </p:sp>
    </p:spTree>
    <p:extLst>
      <p:ext uri="{BB962C8B-B14F-4D97-AF65-F5344CB8AC3E}">
        <p14:creationId xmlns:p14="http://schemas.microsoft.com/office/powerpoint/2010/main" val="3481050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16 Treaty on the Functioning of the European Union</a:t>
            </a:r>
          </a:p>
        </p:txBody>
      </p:sp>
      <p:sp>
        <p:nvSpPr>
          <p:cNvPr id="3" name="Content Placeholder 2"/>
          <p:cNvSpPr>
            <a:spLocks noGrp="1"/>
          </p:cNvSpPr>
          <p:nvPr>
            <p:ph idx="1"/>
          </p:nvPr>
        </p:nvSpPr>
        <p:spPr/>
        <p:txBody>
          <a:bodyPr>
            <a:normAutofit lnSpcReduction="10000"/>
          </a:bodyPr>
          <a:lstStyle/>
          <a:p>
            <a:r>
              <a:rPr lang="en-US" dirty="0"/>
              <a:t>1. Everyone has the right to the protection of personal data concerning them. </a:t>
            </a:r>
          </a:p>
          <a:p>
            <a:r>
              <a:rPr lang="en-US" dirty="0"/>
              <a:t>2. The European Parliament and the Council, acting in accordance with the ordinary legislative procedure, shall lay down the rules relating to the protection of individuals with regard to the processing of personal data by Union institutions, bodies, offices and agencies, and by the Member States when carrying out activities which fall within the scope of Union law, and the rules relating to the free movement of such data. Compliance with these rules shall be subject to the control of independent authorities. The rules adopted on the basis of this Article shall be without prejudice to the specific rules laid down in Article 39 of the Treaty on European Union.</a:t>
            </a:r>
          </a:p>
        </p:txBody>
      </p:sp>
    </p:spTree>
    <p:extLst>
      <p:ext uri="{BB962C8B-B14F-4D97-AF65-F5344CB8AC3E}">
        <p14:creationId xmlns:p14="http://schemas.microsoft.com/office/powerpoint/2010/main" val="809852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Recente rechtszaken ECJ</a:t>
            </a:r>
            <a:endParaRPr lang="en-US" dirty="0"/>
          </a:p>
        </p:txBody>
      </p:sp>
      <p:sp>
        <p:nvSpPr>
          <p:cNvPr id="3" name="Content Placeholder 2"/>
          <p:cNvSpPr>
            <a:spLocks noGrp="1"/>
          </p:cNvSpPr>
          <p:nvPr>
            <p:ph idx="1"/>
          </p:nvPr>
        </p:nvSpPr>
        <p:spPr/>
        <p:txBody>
          <a:bodyPr/>
          <a:lstStyle/>
          <a:p>
            <a:r>
              <a:rPr lang="nl-NL" dirty="0" err="1"/>
              <a:t>Coty</a:t>
            </a:r>
            <a:endParaRPr lang="nl-NL" dirty="0"/>
          </a:p>
          <a:p>
            <a:r>
              <a:rPr lang="nl-NL" dirty="0"/>
              <a:t>Digital </a:t>
            </a:r>
            <a:r>
              <a:rPr lang="nl-NL" dirty="0" err="1"/>
              <a:t>Rights</a:t>
            </a:r>
            <a:r>
              <a:rPr lang="nl-NL" dirty="0"/>
              <a:t> Ireland</a:t>
            </a:r>
          </a:p>
          <a:p>
            <a:r>
              <a:rPr lang="nl-NL" dirty="0" err="1"/>
              <a:t>Weltimo</a:t>
            </a:r>
            <a:endParaRPr lang="nl-NL" dirty="0"/>
          </a:p>
          <a:p>
            <a:r>
              <a:rPr lang="nl-NL" dirty="0"/>
              <a:t>Tele2</a:t>
            </a:r>
          </a:p>
          <a:p>
            <a:r>
              <a:rPr lang="nl-NL" dirty="0" err="1"/>
              <a:t>Breyer</a:t>
            </a:r>
            <a:endParaRPr lang="nl-NL" dirty="0"/>
          </a:p>
          <a:p>
            <a:r>
              <a:rPr lang="nl-NL" dirty="0" err="1"/>
              <a:t>Schrems</a:t>
            </a:r>
            <a:endParaRPr lang="en-US" dirty="0"/>
          </a:p>
        </p:txBody>
      </p:sp>
    </p:spTree>
    <p:extLst>
      <p:ext uri="{BB962C8B-B14F-4D97-AF65-F5344CB8AC3E}">
        <p14:creationId xmlns:p14="http://schemas.microsoft.com/office/powerpoint/2010/main" val="4052838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Data </a:t>
            </a:r>
            <a:r>
              <a:rPr lang="nl-NL" dirty="0" err="1"/>
              <a:t>Protection</a:t>
            </a:r>
            <a:r>
              <a:rPr lang="nl-NL" dirty="0"/>
              <a:t> Directive</a:t>
            </a:r>
          </a:p>
        </p:txBody>
      </p:sp>
      <p:sp>
        <p:nvSpPr>
          <p:cNvPr id="3" name="Content Placeholder 2"/>
          <p:cNvSpPr>
            <a:spLocks noGrp="1"/>
          </p:cNvSpPr>
          <p:nvPr>
            <p:ph idx="1"/>
          </p:nvPr>
        </p:nvSpPr>
        <p:spPr>
          <a:xfrm>
            <a:off x="1981200" y="1600200"/>
            <a:ext cx="8229600" cy="4781128"/>
          </a:xfrm>
        </p:spPr>
        <p:txBody>
          <a:bodyPr>
            <a:normAutofit/>
          </a:bodyPr>
          <a:lstStyle/>
          <a:p>
            <a:r>
              <a:rPr lang="nl-NL" dirty="0"/>
              <a:t>No </a:t>
            </a:r>
            <a:r>
              <a:rPr lang="nl-NL" dirty="0" err="1"/>
              <a:t>specific</a:t>
            </a:r>
            <a:r>
              <a:rPr lang="nl-NL" dirty="0"/>
              <a:t> </a:t>
            </a:r>
            <a:r>
              <a:rPr lang="nl-NL" dirty="0" err="1"/>
              <a:t>duties</a:t>
            </a:r>
            <a:r>
              <a:rPr lang="nl-NL" dirty="0"/>
              <a:t>, but </a:t>
            </a:r>
            <a:r>
              <a:rPr lang="nl-NL" dirty="0" err="1"/>
              <a:t>general</a:t>
            </a:r>
            <a:r>
              <a:rPr lang="nl-NL" dirty="0"/>
              <a:t> </a:t>
            </a:r>
            <a:r>
              <a:rPr lang="nl-NL" dirty="0" err="1"/>
              <a:t>standards</a:t>
            </a:r>
            <a:r>
              <a:rPr lang="nl-NL" dirty="0"/>
              <a:t> of care</a:t>
            </a:r>
          </a:p>
          <a:p>
            <a:r>
              <a:rPr lang="nl-NL" dirty="0"/>
              <a:t>Data </a:t>
            </a:r>
            <a:r>
              <a:rPr lang="nl-NL" dirty="0" err="1"/>
              <a:t>collection</a:t>
            </a:r>
            <a:r>
              <a:rPr lang="nl-NL" dirty="0"/>
              <a:t>, </a:t>
            </a:r>
            <a:r>
              <a:rPr lang="nl-NL" dirty="0" err="1"/>
              <a:t>use</a:t>
            </a:r>
            <a:r>
              <a:rPr lang="nl-NL" dirty="0"/>
              <a:t> </a:t>
            </a:r>
            <a:r>
              <a:rPr lang="nl-NL" dirty="0" err="1"/>
              <a:t>and</a:t>
            </a:r>
            <a:r>
              <a:rPr lang="nl-NL" dirty="0"/>
              <a:t> </a:t>
            </a:r>
            <a:r>
              <a:rPr lang="nl-NL" dirty="0" err="1"/>
              <a:t>proecessing</a:t>
            </a:r>
            <a:r>
              <a:rPr lang="nl-NL" dirty="0"/>
              <a:t> </a:t>
            </a:r>
            <a:r>
              <a:rPr lang="nl-NL" dirty="0" err="1"/>
              <a:t>should</a:t>
            </a:r>
            <a:r>
              <a:rPr lang="nl-NL" dirty="0"/>
              <a:t> </a:t>
            </a:r>
            <a:r>
              <a:rPr lang="nl-NL" dirty="0" err="1"/>
              <a:t>be</a:t>
            </a:r>
            <a:r>
              <a:rPr lang="nl-NL" dirty="0"/>
              <a:t> </a:t>
            </a:r>
            <a:r>
              <a:rPr lang="nl-NL" dirty="0" err="1"/>
              <a:t>necessary</a:t>
            </a:r>
            <a:r>
              <a:rPr lang="nl-NL" dirty="0"/>
              <a:t> </a:t>
            </a:r>
            <a:r>
              <a:rPr lang="nl-NL" dirty="0" err="1"/>
              <a:t>and</a:t>
            </a:r>
            <a:r>
              <a:rPr lang="nl-NL" dirty="0"/>
              <a:t> </a:t>
            </a:r>
            <a:r>
              <a:rPr lang="nl-NL" dirty="0" err="1"/>
              <a:t>propotioniate</a:t>
            </a:r>
            <a:r>
              <a:rPr lang="nl-NL" dirty="0"/>
              <a:t>, </a:t>
            </a:r>
            <a:r>
              <a:rPr lang="nl-NL" dirty="0" err="1"/>
              <a:t>should</a:t>
            </a:r>
            <a:r>
              <a:rPr lang="nl-NL" dirty="0"/>
              <a:t> have a </a:t>
            </a:r>
            <a:r>
              <a:rPr lang="nl-NL" dirty="0" err="1"/>
              <a:t>clear</a:t>
            </a:r>
            <a:r>
              <a:rPr lang="nl-NL" dirty="0"/>
              <a:t> </a:t>
            </a:r>
            <a:r>
              <a:rPr lang="nl-NL" dirty="0" err="1"/>
              <a:t>and</a:t>
            </a:r>
            <a:r>
              <a:rPr lang="nl-NL" dirty="0"/>
              <a:t> </a:t>
            </a:r>
            <a:r>
              <a:rPr lang="nl-NL" dirty="0" err="1"/>
              <a:t>legitimate</a:t>
            </a:r>
            <a:r>
              <a:rPr lang="nl-NL" dirty="0"/>
              <a:t> goal</a:t>
            </a:r>
          </a:p>
          <a:p>
            <a:r>
              <a:rPr lang="nl-NL" dirty="0"/>
              <a:t>Technical </a:t>
            </a:r>
            <a:r>
              <a:rPr lang="nl-NL" dirty="0" err="1"/>
              <a:t>and</a:t>
            </a:r>
            <a:r>
              <a:rPr lang="nl-NL" dirty="0"/>
              <a:t> </a:t>
            </a:r>
            <a:r>
              <a:rPr lang="nl-NL" dirty="0" err="1"/>
              <a:t>organisational</a:t>
            </a:r>
            <a:r>
              <a:rPr lang="nl-NL" dirty="0"/>
              <a:t> </a:t>
            </a:r>
            <a:r>
              <a:rPr lang="nl-NL" dirty="0" err="1"/>
              <a:t>measures</a:t>
            </a:r>
            <a:r>
              <a:rPr lang="nl-NL" dirty="0"/>
              <a:t> </a:t>
            </a:r>
          </a:p>
          <a:p>
            <a:r>
              <a:rPr lang="nl-NL" dirty="0"/>
              <a:t>Personal data </a:t>
            </a:r>
            <a:r>
              <a:rPr lang="nl-NL" dirty="0" err="1"/>
              <a:t>should</a:t>
            </a:r>
            <a:r>
              <a:rPr lang="nl-NL" dirty="0"/>
              <a:t> </a:t>
            </a:r>
            <a:r>
              <a:rPr lang="nl-NL" dirty="0" err="1"/>
              <a:t>be</a:t>
            </a:r>
            <a:r>
              <a:rPr lang="nl-NL" dirty="0"/>
              <a:t> correct, complete </a:t>
            </a:r>
            <a:r>
              <a:rPr lang="nl-NL" dirty="0" err="1"/>
              <a:t>and</a:t>
            </a:r>
            <a:r>
              <a:rPr lang="nl-NL" dirty="0"/>
              <a:t> up </a:t>
            </a:r>
            <a:r>
              <a:rPr lang="nl-NL" dirty="0" err="1"/>
              <a:t>to</a:t>
            </a:r>
            <a:r>
              <a:rPr lang="nl-NL" dirty="0"/>
              <a:t> date</a:t>
            </a:r>
          </a:p>
          <a:p>
            <a:r>
              <a:rPr lang="nl-NL" dirty="0" err="1"/>
              <a:t>Transparancy</a:t>
            </a:r>
            <a:endParaRPr lang="nl-NL" dirty="0"/>
          </a:p>
        </p:txBody>
      </p:sp>
    </p:spTree>
    <p:extLst>
      <p:ext uri="{BB962C8B-B14F-4D97-AF65-F5344CB8AC3E}">
        <p14:creationId xmlns:p14="http://schemas.microsoft.com/office/powerpoint/2010/main" val="1944461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Data </a:t>
            </a:r>
            <a:r>
              <a:rPr lang="nl-NL" dirty="0" err="1"/>
              <a:t>Protection</a:t>
            </a:r>
            <a:r>
              <a:rPr lang="nl-NL" dirty="0"/>
              <a:t> Directive</a:t>
            </a:r>
          </a:p>
        </p:txBody>
      </p:sp>
      <p:sp>
        <p:nvSpPr>
          <p:cNvPr id="3" name="Content Placeholder 2"/>
          <p:cNvSpPr>
            <a:spLocks noGrp="1"/>
          </p:cNvSpPr>
          <p:nvPr>
            <p:ph idx="1"/>
          </p:nvPr>
        </p:nvSpPr>
        <p:spPr>
          <a:xfrm>
            <a:off x="1981200" y="1600200"/>
            <a:ext cx="8229600" cy="4781128"/>
          </a:xfrm>
        </p:spPr>
        <p:txBody>
          <a:bodyPr>
            <a:normAutofit fontScale="92500" lnSpcReduction="10000"/>
          </a:bodyPr>
          <a:lstStyle/>
          <a:p>
            <a:r>
              <a:rPr lang="nl-NL" dirty="0" err="1"/>
              <a:t>Only</a:t>
            </a:r>
            <a:r>
              <a:rPr lang="nl-NL" dirty="0"/>
              <a:t> </a:t>
            </a:r>
            <a:r>
              <a:rPr lang="nl-NL" dirty="0" err="1"/>
              <a:t>three</a:t>
            </a:r>
            <a:r>
              <a:rPr lang="nl-NL" dirty="0"/>
              <a:t> </a:t>
            </a:r>
            <a:r>
              <a:rPr lang="nl-NL" dirty="0" err="1"/>
              <a:t>marginal</a:t>
            </a:r>
            <a:r>
              <a:rPr lang="nl-NL" dirty="0"/>
              <a:t> ‘</a:t>
            </a:r>
            <a:r>
              <a:rPr lang="nl-NL" dirty="0" err="1"/>
              <a:t>subjective</a:t>
            </a:r>
            <a:r>
              <a:rPr lang="nl-NL" dirty="0"/>
              <a:t> </a:t>
            </a:r>
            <a:r>
              <a:rPr lang="nl-NL" dirty="0" err="1"/>
              <a:t>rights</a:t>
            </a:r>
            <a:r>
              <a:rPr lang="nl-NL" dirty="0"/>
              <a:t>’ </a:t>
            </a:r>
          </a:p>
          <a:p>
            <a:r>
              <a:rPr lang="nl-NL" dirty="0"/>
              <a:t>Right </a:t>
            </a:r>
            <a:r>
              <a:rPr lang="nl-NL" dirty="0" err="1"/>
              <a:t>to</a:t>
            </a:r>
            <a:r>
              <a:rPr lang="nl-NL" dirty="0"/>
              <a:t> acces</a:t>
            </a:r>
          </a:p>
          <a:p>
            <a:pPr lvl="1"/>
            <a:r>
              <a:rPr lang="nl-NL" dirty="0"/>
              <a:t>Richt </a:t>
            </a:r>
            <a:r>
              <a:rPr lang="nl-NL" dirty="0" err="1"/>
              <a:t>to</a:t>
            </a:r>
            <a:r>
              <a:rPr lang="nl-NL" dirty="0"/>
              <a:t> information</a:t>
            </a:r>
          </a:p>
          <a:p>
            <a:pPr lvl="1"/>
            <a:r>
              <a:rPr lang="nl-NL" dirty="0"/>
              <a:t>Right </a:t>
            </a:r>
            <a:r>
              <a:rPr lang="nl-NL" dirty="0" err="1"/>
              <a:t>to</a:t>
            </a:r>
            <a:r>
              <a:rPr lang="nl-NL" dirty="0"/>
              <a:t> </a:t>
            </a:r>
            <a:r>
              <a:rPr lang="nl-NL" dirty="0" err="1"/>
              <a:t>rectification</a:t>
            </a:r>
            <a:r>
              <a:rPr lang="nl-NL" dirty="0"/>
              <a:t> </a:t>
            </a:r>
            <a:r>
              <a:rPr lang="nl-NL" dirty="0" err="1"/>
              <a:t>if</a:t>
            </a:r>
            <a:r>
              <a:rPr lang="nl-NL" dirty="0"/>
              <a:t> data are </a:t>
            </a:r>
            <a:r>
              <a:rPr lang="nl-NL" dirty="0" err="1"/>
              <a:t>not</a:t>
            </a:r>
            <a:r>
              <a:rPr lang="nl-NL" dirty="0"/>
              <a:t> </a:t>
            </a:r>
            <a:r>
              <a:rPr lang="nl-NL" dirty="0" err="1"/>
              <a:t>processed</a:t>
            </a:r>
            <a:r>
              <a:rPr lang="nl-NL" dirty="0"/>
              <a:t> </a:t>
            </a:r>
            <a:r>
              <a:rPr lang="nl-NL" dirty="0" err="1"/>
              <a:t>according</a:t>
            </a:r>
            <a:r>
              <a:rPr lang="nl-NL" dirty="0"/>
              <a:t> </a:t>
            </a:r>
            <a:r>
              <a:rPr lang="nl-NL" dirty="0" err="1"/>
              <a:t>to</a:t>
            </a:r>
            <a:r>
              <a:rPr lang="nl-NL" dirty="0"/>
              <a:t> </a:t>
            </a:r>
            <a:r>
              <a:rPr lang="nl-NL" dirty="0" err="1"/>
              <a:t>the</a:t>
            </a:r>
            <a:r>
              <a:rPr lang="nl-NL" dirty="0"/>
              <a:t> data </a:t>
            </a:r>
            <a:r>
              <a:rPr lang="nl-NL" dirty="0" err="1"/>
              <a:t>protection</a:t>
            </a:r>
            <a:r>
              <a:rPr lang="nl-NL" dirty="0"/>
              <a:t> </a:t>
            </a:r>
            <a:r>
              <a:rPr lang="nl-NL" dirty="0" err="1"/>
              <a:t>rules</a:t>
            </a:r>
            <a:r>
              <a:rPr lang="nl-NL" dirty="0"/>
              <a:t>. </a:t>
            </a:r>
          </a:p>
          <a:p>
            <a:r>
              <a:rPr lang="nl-NL" dirty="0"/>
              <a:t>Richt </a:t>
            </a:r>
            <a:r>
              <a:rPr lang="nl-NL" dirty="0" err="1"/>
              <a:t>to</a:t>
            </a:r>
            <a:r>
              <a:rPr lang="nl-NL" dirty="0"/>
              <a:t> object</a:t>
            </a:r>
          </a:p>
          <a:p>
            <a:pPr lvl="1"/>
            <a:r>
              <a:rPr lang="en-US" dirty="0"/>
              <a:t>At least in the cases referred to in Article 7 (e) and (f), to object at any time on compelling legitimate grounds relating to his particular situation to the processing of data relating to him</a:t>
            </a:r>
          </a:p>
          <a:p>
            <a:r>
              <a:rPr lang="nl-NL" dirty="0" err="1"/>
              <a:t>Automated</a:t>
            </a:r>
            <a:r>
              <a:rPr lang="nl-NL" dirty="0"/>
              <a:t> </a:t>
            </a:r>
            <a:r>
              <a:rPr lang="nl-NL" dirty="0" err="1"/>
              <a:t>individual</a:t>
            </a:r>
            <a:r>
              <a:rPr lang="nl-NL" dirty="0"/>
              <a:t> </a:t>
            </a:r>
            <a:r>
              <a:rPr lang="nl-NL" dirty="0" err="1"/>
              <a:t>decisions</a:t>
            </a:r>
            <a:endParaRPr lang="nl-NL" dirty="0"/>
          </a:p>
          <a:p>
            <a:pPr lvl="1"/>
            <a:r>
              <a:rPr lang="en-US" dirty="0"/>
              <a:t>which produces legal effects concerning him or significantly affects him and which is based solely on automated processing of data intended to evaluate certain personal aspects relating to him</a:t>
            </a:r>
            <a:endParaRPr lang="nl-NL" dirty="0"/>
          </a:p>
        </p:txBody>
      </p:sp>
    </p:spTree>
    <p:extLst>
      <p:ext uri="{BB962C8B-B14F-4D97-AF65-F5344CB8AC3E}">
        <p14:creationId xmlns:p14="http://schemas.microsoft.com/office/powerpoint/2010/main" val="376382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Data </a:t>
            </a:r>
            <a:r>
              <a:rPr lang="nl-NL" dirty="0" err="1"/>
              <a:t>Protection</a:t>
            </a:r>
            <a:r>
              <a:rPr lang="nl-NL" dirty="0"/>
              <a:t> Directive</a:t>
            </a:r>
          </a:p>
        </p:txBody>
      </p:sp>
      <p:sp>
        <p:nvSpPr>
          <p:cNvPr id="3" name="Content Placeholder 2"/>
          <p:cNvSpPr>
            <a:spLocks noGrp="1"/>
          </p:cNvSpPr>
          <p:nvPr>
            <p:ph idx="1"/>
          </p:nvPr>
        </p:nvSpPr>
        <p:spPr/>
        <p:txBody>
          <a:bodyPr>
            <a:normAutofit/>
          </a:bodyPr>
          <a:lstStyle/>
          <a:p>
            <a:r>
              <a:rPr lang="nl-NL" dirty="0" err="1"/>
              <a:t>Only</a:t>
            </a:r>
            <a:r>
              <a:rPr lang="nl-NL" dirty="0"/>
              <a:t> a </a:t>
            </a:r>
            <a:r>
              <a:rPr lang="nl-NL" dirty="0" err="1"/>
              <a:t>marginal</a:t>
            </a:r>
            <a:r>
              <a:rPr lang="nl-NL" dirty="0"/>
              <a:t> </a:t>
            </a:r>
            <a:r>
              <a:rPr lang="nl-NL" dirty="0" err="1"/>
              <a:t>role</a:t>
            </a:r>
            <a:r>
              <a:rPr lang="nl-NL" dirty="0"/>
              <a:t> </a:t>
            </a:r>
            <a:r>
              <a:rPr lang="nl-NL" dirty="0" err="1"/>
              <a:t>for</a:t>
            </a:r>
            <a:r>
              <a:rPr lang="nl-NL" dirty="0"/>
              <a:t> </a:t>
            </a:r>
            <a:r>
              <a:rPr lang="nl-NL" dirty="0" err="1"/>
              <a:t>supervisory</a:t>
            </a:r>
            <a:r>
              <a:rPr lang="nl-NL" dirty="0"/>
              <a:t> </a:t>
            </a:r>
            <a:r>
              <a:rPr lang="nl-NL" dirty="0" err="1"/>
              <a:t>authority</a:t>
            </a:r>
            <a:endParaRPr lang="nl-NL" dirty="0"/>
          </a:p>
          <a:p>
            <a:r>
              <a:rPr lang="nl-NL" dirty="0" err="1"/>
              <a:t>Limmited</a:t>
            </a:r>
            <a:r>
              <a:rPr lang="nl-NL" dirty="0"/>
              <a:t> </a:t>
            </a:r>
            <a:r>
              <a:rPr lang="nl-NL" dirty="0" err="1"/>
              <a:t>possibilities</a:t>
            </a:r>
            <a:r>
              <a:rPr lang="nl-NL" dirty="0"/>
              <a:t> </a:t>
            </a:r>
            <a:r>
              <a:rPr lang="nl-NL" dirty="0" err="1"/>
              <a:t>for</a:t>
            </a:r>
            <a:r>
              <a:rPr lang="nl-NL" dirty="0"/>
              <a:t> remedies, </a:t>
            </a:r>
            <a:r>
              <a:rPr lang="nl-NL" dirty="0" err="1"/>
              <a:t>liability</a:t>
            </a:r>
            <a:r>
              <a:rPr lang="nl-NL" dirty="0"/>
              <a:t> </a:t>
            </a:r>
            <a:r>
              <a:rPr lang="nl-NL" dirty="0" err="1"/>
              <a:t>and</a:t>
            </a:r>
            <a:r>
              <a:rPr lang="nl-NL" dirty="0"/>
              <a:t> </a:t>
            </a:r>
            <a:r>
              <a:rPr lang="nl-NL" dirty="0" err="1"/>
              <a:t>sanctions</a:t>
            </a:r>
            <a:r>
              <a:rPr lang="nl-NL" dirty="0"/>
              <a:t> &gt; </a:t>
            </a:r>
            <a:r>
              <a:rPr lang="nl-NL" dirty="0" err="1"/>
              <a:t>left</a:t>
            </a:r>
            <a:r>
              <a:rPr lang="nl-NL" dirty="0"/>
              <a:t> </a:t>
            </a:r>
            <a:r>
              <a:rPr lang="nl-NL" dirty="0" err="1"/>
              <a:t>to</a:t>
            </a:r>
            <a:r>
              <a:rPr lang="nl-NL" dirty="0"/>
              <a:t> </a:t>
            </a:r>
            <a:r>
              <a:rPr lang="nl-NL" dirty="0" err="1"/>
              <a:t>national</a:t>
            </a:r>
            <a:r>
              <a:rPr lang="nl-NL" dirty="0"/>
              <a:t> Member </a:t>
            </a:r>
            <a:r>
              <a:rPr lang="nl-NL" dirty="0" err="1"/>
              <a:t>States</a:t>
            </a:r>
            <a:endParaRPr lang="nl-NL" dirty="0"/>
          </a:p>
          <a:p>
            <a:r>
              <a:rPr lang="nl-NL" dirty="0"/>
              <a:t>Notification </a:t>
            </a:r>
            <a:r>
              <a:rPr lang="nl-NL" dirty="0" err="1"/>
              <a:t>requirement</a:t>
            </a:r>
            <a:r>
              <a:rPr lang="nl-NL" dirty="0"/>
              <a:t> is </a:t>
            </a:r>
            <a:r>
              <a:rPr lang="nl-NL" dirty="0" err="1"/>
              <a:t>mosly</a:t>
            </a:r>
            <a:r>
              <a:rPr lang="nl-NL" dirty="0"/>
              <a:t> </a:t>
            </a:r>
            <a:r>
              <a:rPr lang="nl-NL" dirty="0" err="1"/>
              <a:t>ignored</a:t>
            </a:r>
            <a:r>
              <a:rPr lang="nl-NL" dirty="0"/>
              <a:t> </a:t>
            </a:r>
          </a:p>
          <a:p>
            <a:r>
              <a:rPr lang="nl-NL" dirty="0"/>
              <a:t>Sector </a:t>
            </a:r>
            <a:r>
              <a:rPr lang="nl-NL" dirty="0" err="1"/>
              <a:t>specific</a:t>
            </a:r>
            <a:r>
              <a:rPr lang="nl-NL" dirty="0"/>
              <a:t> codes of </a:t>
            </a:r>
            <a:r>
              <a:rPr lang="nl-NL" dirty="0" err="1"/>
              <a:t>conduct</a:t>
            </a:r>
            <a:r>
              <a:rPr lang="nl-NL" dirty="0"/>
              <a:t> are </a:t>
            </a:r>
            <a:r>
              <a:rPr lang="nl-NL" dirty="0" err="1"/>
              <a:t>very</a:t>
            </a:r>
            <a:r>
              <a:rPr lang="nl-NL" dirty="0"/>
              <a:t> few </a:t>
            </a:r>
            <a:r>
              <a:rPr lang="nl-NL" dirty="0" err="1"/>
              <a:t>and</a:t>
            </a:r>
            <a:r>
              <a:rPr lang="nl-NL" dirty="0"/>
              <a:t> far </a:t>
            </a:r>
            <a:r>
              <a:rPr lang="nl-NL" dirty="0" err="1"/>
              <a:t>between</a:t>
            </a:r>
            <a:r>
              <a:rPr lang="nl-NL" dirty="0"/>
              <a:t> </a:t>
            </a:r>
          </a:p>
          <a:p>
            <a:r>
              <a:rPr lang="nl-NL" dirty="0"/>
              <a:t>European </a:t>
            </a:r>
            <a:r>
              <a:rPr lang="nl-NL" dirty="0" err="1"/>
              <a:t>collection</a:t>
            </a:r>
            <a:r>
              <a:rPr lang="nl-NL" dirty="0"/>
              <a:t> of </a:t>
            </a:r>
            <a:r>
              <a:rPr lang="nl-NL" dirty="0" err="1"/>
              <a:t>CBP’s</a:t>
            </a:r>
            <a:r>
              <a:rPr lang="nl-NL" dirty="0"/>
              <a:t>, the </a:t>
            </a:r>
            <a:r>
              <a:rPr lang="nl-NL" dirty="0" err="1"/>
              <a:t>Working</a:t>
            </a:r>
            <a:r>
              <a:rPr lang="nl-NL" dirty="0"/>
              <a:t> Party 29, </a:t>
            </a:r>
            <a:r>
              <a:rPr lang="nl-NL" dirty="0" err="1"/>
              <a:t>may</a:t>
            </a:r>
            <a:r>
              <a:rPr lang="nl-NL" dirty="0"/>
              <a:t> </a:t>
            </a:r>
            <a:r>
              <a:rPr lang="nl-NL" dirty="0" err="1"/>
              <a:t>only</a:t>
            </a:r>
            <a:r>
              <a:rPr lang="nl-NL" dirty="0"/>
              <a:t> </a:t>
            </a:r>
            <a:r>
              <a:rPr lang="nl-NL" dirty="0" err="1"/>
              <a:t>adopt</a:t>
            </a:r>
            <a:r>
              <a:rPr lang="nl-NL" dirty="0"/>
              <a:t> non-binding </a:t>
            </a:r>
            <a:r>
              <a:rPr lang="nl-NL" dirty="0" err="1"/>
              <a:t>advisory</a:t>
            </a:r>
            <a:r>
              <a:rPr lang="nl-NL" dirty="0"/>
              <a:t> </a:t>
            </a:r>
            <a:r>
              <a:rPr lang="nl-NL" dirty="0" err="1"/>
              <a:t>opinions</a:t>
            </a:r>
            <a:endParaRPr lang="nl-NL" dirty="0"/>
          </a:p>
        </p:txBody>
      </p:sp>
    </p:spTree>
    <p:extLst>
      <p:ext uri="{BB962C8B-B14F-4D97-AF65-F5344CB8AC3E}">
        <p14:creationId xmlns:p14="http://schemas.microsoft.com/office/powerpoint/2010/main" val="2099072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Data Protection Regulation</a:t>
            </a:r>
            <a:endParaRPr lang="nl-NL" dirty="0"/>
          </a:p>
        </p:txBody>
      </p:sp>
      <p:sp>
        <p:nvSpPr>
          <p:cNvPr id="3" name="Content Placeholder 2"/>
          <p:cNvSpPr>
            <a:spLocks noGrp="1"/>
          </p:cNvSpPr>
          <p:nvPr>
            <p:ph idx="1"/>
          </p:nvPr>
        </p:nvSpPr>
        <p:spPr>
          <a:xfrm>
            <a:off x="1847528" y="1600201"/>
            <a:ext cx="8363272" cy="4525963"/>
          </a:xfrm>
        </p:spPr>
        <p:txBody>
          <a:bodyPr>
            <a:normAutofit/>
          </a:bodyPr>
          <a:lstStyle/>
          <a:p>
            <a:r>
              <a:rPr lang="nl-NL" dirty="0" err="1"/>
              <a:t>Rights</a:t>
            </a:r>
            <a:br>
              <a:rPr lang="nl-NL" dirty="0"/>
            </a:br>
            <a:endParaRPr lang="nl-NL" dirty="0"/>
          </a:p>
          <a:p>
            <a:pPr lvl="1"/>
            <a:r>
              <a:rPr lang="nl-NL" dirty="0"/>
              <a:t>Right </a:t>
            </a:r>
            <a:r>
              <a:rPr lang="nl-NL" dirty="0" err="1"/>
              <a:t>to</a:t>
            </a:r>
            <a:r>
              <a:rPr lang="nl-NL" dirty="0"/>
              <a:t> acces, object </a:t>
            </a:r>
            <a:r>
              <a:rPr lang="nl-NL" dirty="0" err="1"/>
              <a:t>and</a:t>
            </a:r>
            <a:r>
              <a:rPr lang="nl-NL" dirty="0"/>
              <a:t> </a:t>
            </a:r>
            <a:r>
              <a:rPr lang="nl-NL" dirty="0" err="1"/>
              <a:t>resist</a:t>
            </a:r>
            <a:r>
              <a:rPr lang="nl-NL" dirty="0"/>
              <a:t> automatic </a:t>
            </a:r>
            <a:r>
              <a:rPr lang="nl-NL" dirty="0" err="1"/>
              <a:t>profiling</a:t>
            </a:r>
            <a:r>
              <a:rPr lang="nl-NL" dirty="0"/>
              <a:t> have been </a:t>
            </a:r>
            <a:r>
              <a:rPr lang="nl-NL" dirty="0" err="1"/>
              <a:t>elaborated</a:t>
            </a:r>
            <a:r>
              <a:rPr lang="nl-NL" dirty="0"/>
              <a:t> on</a:t>
            </a:r>
          </a:p>
          <a:p>
            <a:pPr marL="457200" lvl="1" indent="0">
              <a:buNone/>
            </a:pPr>
            <a:endParaRPr lang="nl-NL" dirty="0"/>
          </a:p>
          <a:p>
            <a:pPr lvl="1"/>
            <a:r>
              <a:rPr lang="nl-NL" dirty="0"/>
              <a:t>Data </a:t>
            </a:r>
            <a:r>
              <a:rPr lang="nl-NL" dirty="0" err="1"/>
              <a:t>portability</a:t>
            </a:r>
            <a:br>
              <a:rPr lang="nl-NL" dirty="0"/>
            </a:br>
            <a:endParaRPr lang="nl-NL" dirty="0"/>
          </a:p>
          <a:p>
            <a:pPr lvl="1"/>
            <a:r>
              <a:rPr lang="nl-NL" dirty="0"/>
              <a:t>Right </a:t>
            </a:r>
            <a:r>
              <a:rPr lang="nl-NL" dirty="0" err="1"/>
              <a:t>to</a:t>
            </a:r>
            <a:r>
              <a:rPr lang="nl-NL" dirty="0"/>
              <a:t> </a:t>
            </a:r>
            <a:r>
              <a:rPr lang="nl-NL" dirty="0" err="1"/>
              <a:t>be</a:t>
            </a:r>
            <a:r>
              <a:rPr lang="nl-NL" dirty="0"/>
              <a:t> </a:t>
            </a:r>
            <a:r>
              <a:rPr lang="nl-NL" dirty="0" err="1"/>
              <a:t>forgotten</a:t>
            </a:r>
            <a:br>
              <a:rPr lang="nl-NL" dirty="0"/>
            </a:br>
            <a:endParaRPr lang="nl-NL" dirty="0"/>
          </a:p>
          <a:p>
            <a:pPr lvl="1"/>
            <a:r>
              <a:rPr lang="nl-NL" dirty="0" err="1"/>
              <a:t>Protection</a:t>
            </a:r>
            <a:r>
              <a:rPr lang="nl-NL" dirty="0"/>
              <a:t> </a:t>
            </a:r>
            <a:r>
              <a:rPr lang="nl-NL" dirty="0" err="1"/>
              <a:t>against</a:t>
            </a:r>
            <a:r>
              <a:rPr lang="nl-NL" dirty="0"/>
              <a:t> </a:t>
            </a:r>
            <a:r>
              <a:rPr lang="nl-NL" dirty="0" err="1"/>
              <a:t>profiling</a:t>
            </a:r>
            <a:r>
              <a:rPr lang="nl-NL" dirty="0"/>
              <a:t> </a:t>
            </a:r>
          </a:p>
        </p:txBody>
      </p:sp>
    </p:spTree>
    <p:extLst>
      <p:ext uri="{BB962C8B-B14F-4D97-AF65-F5344CB8AC3E}">
        <p14:creationId xmlns:p14="http://schemas.microsoft.com/office/powerpoint/2010/main" val="755621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nl-NL" dirty="0"/>
            </a:br>
            <a:br>
              <a:rPr lang="nl-NL" dirty="0"/>
            </a:br>
            <a:r>
              <a:rPr lang="en-US" dirty="0"/>
              <a:t>General Data Protection Regulation</a:t>
            </a:r>
            <a:br>
              <a:rPr lang="en-US" dirty="0"/>
            </a:br>
            <a:endParaRPr lang="nl-NL" dirty="0"/>
          </a:p>
        </p:txBody>
      </p:sp>
      <p:sp>
        <p:nvSpPr>
          <p:cNvPr id="3" name="Content Placeholder 2"/>
          <p:cNvSpPr>
            <a:spLocks noGrp="1"/>
          </p:cNvSpPr>
          <p:nvPr>
            <p:ph idx="1"/>
          </p:nvPr>
        </p:nvSpPr>
        <p:spPr>
          <a:xfrm>
            <a:off x="1981200" y="1600200"/>
            <a:ext cx="8363272" cy="4925144"/>
          </a:xfrm>
        </p:spPr>
        <p:txBody>
          <a:bodyPr>
            <a:normAutofit/>
          </a:bodyPr>
          <a:lstStyle/>
          <a:p>
            <a:pPr marL="0" indent="0">
              <a:buNone/>
            </a:pPr>
            <a:endParaRPr lang="en-US" dirty="0"/>
          </a:p>
          <a:p>
            <a:pPr marL="0" indent="0">
              <a:buNone/>
            </a:pPr>
            <a:r>
              <a:rPr lang="en-US" dirty="0"/>
              <a:t>Duties</a:t>
            </a:r>
          </a:p>
          <a:p>
            <a:pPr lvl="1"/>
            <a:r>
              <a:rPr lang="en-US" dirty="0"/>
              <a:t>All original duties have been retained + elaborated on</a:t>
            </a:r>
          </a:p>
          <a:p>
            <a:pPr lvl="1"/>
            <a:r>
              <a:rPr lang="en-US" dirty="0"/>
              <a:t>Accountability duty </a:t>
            </a:r>
          </a:p>
          <a:p>
            <a:pPr lvl="1"/>
            <a:r>
              <a:rPr lang="en-US" dirty="0"/>
              <a:t>Documentation</a:t>
            </a:r>
          </a:p>
          <a:p>
            <a:pPr lvl="1"/>
            <a:r>
              <a:rPr lang="en-US" dirty="0"/>
              <a:t>Risk assessments</a:t>
            </a:r>
          </a:p>
          <a:p>
            <a:pPr lvl="1"/>
            <a:r>
              <a:rPr lang="en-US" dirty="0"/>
              <a:t>Data protection officer</a:t>
            </a:r>
          </a:p>
          <a:p>
            <a:pPr lvl="1"/>
            <a:r>
              <a:rPr lang="en-US" dirty="0"/>
              <a:t>Privacy by design / by default</a:t>
            </a:r>
          </a:p>
          <a:p>
            <a:pPr lvl="1"/>
            <a:r>
              <a:rPr lang="en-US" dirty="0"/>
              <a:t>Reversal of the burden of proof for consent</a:t>
            </a:r>
          </a:p>
          <a:p>
            <a:pPr lvl="1"/>
            <a:r>
              <a:rPr lang="en-US" dirty="0"/>
              <a:t>Verification duty for consent of children</a:t>
            </a:r>
          </a:p>
          <a:p>
            <a:pPr lvl="1"/>
            <a:r>
              <a:rPr lang="nl-NL" dirty="0"/>
              <a:t>Data </a:t>
            </a:r>
            <a:r>
              <a:rPr lang="nl-NL" dirty="0" err="1"/>
              <a:t>breach</a:t>
            </a:r>
            <a:r>
              <a:rPr lang="nl-NL" dirty="0"/>
              <a:t> </a:t>
            </a:r>
            <a:r>
              <a:rPr lang="nl-NL" dirty="0" err="1"/>
              <a:t>notification</a:t>
            </a:r>
            <a:endParaRPr lang="en-US" dirty="0"/>
          </a:p>
          <a:p>
            <a:pPr lvl="1"/>
            <a:endParaRPr lang="nl-NL" dirty="0"/>
          </a:p>
          <a:p>
            <a:pPr marL="457200" lvl="1" indent="0">
              <a:buNone/>
            </a:pPr>
            <a:endParaRPr lang="nl-NL" dirty="0"/>
          </a:p>
        </p:txBody>
      </p:sp>
    </p:spTree>
    <p:extLst>
      <p:ext uri="{BB962C8B-B14F-4D97-AF65-F5344CB8AC3E}">
        <p14:creationId xmlns:p14="http://schemas.microsoft.com/office/powerpoint/2010/main" val="778079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Data Protection Regulation</a:t>
            </a:r>
            <a:endParaRPr lang="nl-NL" dirty="0"/>
          </a:p>
        </p:txBody>
      </p:sp>
      <p:sp>
        <p:nvSpPr>
          <p:cNvPr id="3" name="Content Placeholder 2"/>
          <p:cNvSpPr>
            <a:spLocks noGrp="1"/>
          </p:cNvSpPr>
          <p:nvPr>
            <p:ph idx="1"/>
          </p:nvPr>
        </p:nvSpPr>
        <p:spPr/>
        <p:txBody>
          <a:bodyPr>
            <a:normAutofit lnSpcReduction="10000"/>
          </a:bodyPr>
          <a:lstStyle/>
          <a:p>
            <a:r>
              <a:rPr lang="en-US" dirty="0"/>
              <a:t>Enforcement</a:t>
            </a:r>
            <a:br>
              <a:rPr lang="en-US" dirty="0"/>
            </a:br>
            <a:endParaRPr lang="en-US" dirty="0"/>
          </a:p>
          <a:p>
            <a:pPr lvl="1"/>
            <a:r>
              <a:rPr lang="en-US" dirty="0"/>
              <a:t>Harmonization of the rules:</a:t>
            </a:r>
          </a:p>
          <a:p>
            <a:pPr lvl="2"/>
            <a:r>
              <a:rPr lang="en-US" dirty="0"/>
              <a:t>Regulation</a:t>
            </a:r>
          </a:p>
          <a:p>
            <a:pPr lvl="2"/>
            <a:r>
              <a:rPr lang="en-US" dirty="0"/>
              <a:t>Commission</a:t>
            </a:r>
          </a:p>
          <a:p>
            <a:pPr lvl="2"/>
            <a:r>
              <a:rPr lang="en-US" dirty="0"/>
              <a:t>EDPB</a:t>
            </a:r>
            <a:br>
              <a:rPr lang="en-US" dirty="0"/>
            </a:br>
            <a:endParaRPr lang="en-US" dirty="0"/>
          </a:p>
          <a:p>
            <a:pPr lvl="1"/>
            <a:r>
              <a:rPr lang="en-US" dirty="0"/>
              <a:t>Harmonization of enforcement: One stop shop/cooperation DPAs</a:t>
            </a:r>
            <a:br>
              <a:rPr lang="en-US" dirty="0"/>
            </a:br>
            <a:endParaRPr lang="en-US" dirty="0"/>
          </a:p>
          <a:p>
            <a:pPr lvl="1"/>
            <a:r>
              <a:rPr lang="en-US" dirty="0"/>
              <a:t>Elaborated tasks and powers DPAs</a:t>
            </a:r>
            <a:br>
              <a:rPr lang="en-US" dirty="0"/>
            </a:br>
            <a:endParaRPr lang="en-US" dirty="0"/>
          </a:p>
          <a:p>
            <a:pPr lvl="1"/>
            <a:r>
              <a:rPr lang="en-US" dirty="0"/>
              <a:t>Sanctions and liability widened</a:t>
            </a:r>
          </a:p>
        </p:txBody>
      </p:sp>
    </p:spTree>
    <p:extLst>
      <p:ext uri="{BB962C8B-B14F-4D97-AF65-F5344CB8AC3E}">
        <p14:creationId xmlns:p14="http://schemas.microsoft.com/office/powerpoint/2010/main" val="2395833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83 General conditions for imposing administrative fines</a:t>
            </a:r>
          </a:p>
        </p:txBody>
      </p:sp>
      <p:sp>
        <p:nvSpPr>
          <p:cNvPr id="3" name="Content Placeholder 2"/>
          <p:cNvSpPr>
            <a:spLocks noGrp="1"/>
          </p:cNvSpPr>
          <p:nvPr>
            <p:ph idx="1"/>
          </p:nvPr>
        </p:nvSpPr>
        <p:spPr/>
        <p:txBody>
          <a:bodyPr>
            <a:normAutofit fontScale="85000" lnSpcReduction="20000"/>
          </a:bodyPr>
          <a:lstStyle/>
          <a:p>
            <a:r>
              <a:rPr lang="en-US" dirty="0"/>
              <a:t>5. Infringements of the following provisions shall, in accordance with paragraph 2, be subject to administrative fines up to 20 000 000 EUR, or in the case of an undertaking, up to 4 % of the total worldwide annual turnover of the preceding financial year, whichever is higher: (a) the basic principles for processing, including conditions for consent, pursuant to Articles 5, 6, 7 and 9; (b) the data subjects' rights pursuant to Articles 12 to 22; (c) the transfers of personal data to a recipient in a third country or an international </a:t>
            </a:r>
            <a:r>
              <a:rPr lang="en-US" dirty="0" err="1"/>
              <a:t>organisation</a:t>
            </a:r>
            <a:r>
              <a:rPr lang="en-US" dirty="0"/>
              <a:t> pursuant to Articles 44 to 49; (d) any obligations pursuant to Member State law adopted under Chapter IX; (e) non-compliance with an order or a temporary or definitive limitation on processing or the suspension of data flows by the supervisory authority pursuant to Article 58(2) or failure to provide access in violation of Article 58(1). 6.Non-compliance with an order by the supervisory authority as referred to in Article 58(2) shall, in accordance with paragraph 2 of this Article, be subject to administrative fines up to 20 000 000 EUR, or in the case of an undertaking, up to 4 % of the total worldwide annual turnover of the preceding financial year, whichever is higher. </a:t>
            </a:r>
          </a:p>
        </p:txBody>
      </p:sp>
    </p:spTree>
    <p:extLst>
      <p:ext uri="{BB962C8B-B14F-4D97-AF65-F5344CB8AC3E}">
        <p14:creationId xmlns:p14="http://schemas.microsoft.com/office/powerpoint/2010/main" val="1575182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Vragen/discussie over GDPR</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56749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Overzicht</a:t>
            </a:r>
            <a:endParaRPr lang="en-US" dirty="0"/>
          </a:p>
        </p:txBody>
      </p:sp>
      <p:sp>
        <p:nvSpPr>
          <p:cNvPr id="3" name="Content Placeholder 2"/>
          <p:cNvSpPr>
            <a:spLocks noGrp="1"/>
          </p:cNvSpPr>
          <p:nvPr>
            <p:ph idx="1"/>
          </p:nvPr>
        </p:nvSpPr>
        <p:spPr/>
        <p:txBody>
          <a:bodyPr/>
          <a:lstStyle/>
          <a:p>
            <a:r>
              <a:rPr lang="nl-NL" dirty="0"/>
              <a:t>(1) Kort interactief debat</a:t>
            </a:r>
          </a:p>
          <a:p>
            <a:r>
              <a:rPr lang="nl-NL" dirty="0"/>
              <a:t>(2) Algemene Verordening Gegevensbescherming</a:t>
            </a:r>
          </a:p>
          <a:p>
            <a:r>
              <a:rPr lang="nl-NL" dirty="0"/>
              <a:t>(3) Pauze</a:t>
            </a:r>
          </a:p>
          <a:p>
            <a:r>
              <a:rPr lang="nl-NL" dirty="0"/>
              <a:t>(4) Kort interactief debat</a:t>
            </a:r>
          </a:p>
          <a:p>
            <a:r>
              <a:rPr lang="nl-NL" dirty="0"/>
              <a:t>(5) Big Data, Open Data en Hergebruik </a:t>
            </a:r>
          </a:p>
          <a:p>
            <a:r>
              <a:rPr lang="nl-NL" dirty="0"/>
              <a:t>(6) Kort interactief debat</a:t>
            </a:r>
          </a:p>
          <a:p>
            <a:r>
              <a:rPr lang="nl-NL" dirty="0"/>
              <a:t>(7) Aansprakelijkheid internet intermediairs</a:t>
            </a:r>
          </a:p>
          <a:p>
            <a:r>
              <a:rPr lang="nl-NL" dirty="0"/>
              <a:t>(8) Afronding</a:t>
            </a:r>
            <a:endParaRPr lang="en-US" dirty="0"/>
          </a:p>
        </p:txBody>
      </p:sp>
    </p:spTree>
    <p:extLst>
      <p:ext uri="{BB962C8B-B14F-4D97-AF65-F5344CB8AC3E}">
        <p14:creationId xmlns:p14="http://schemas.microsoft.com/office/powerpoint/2010/main" val="1174281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Pauze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58403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Kort interactief debat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75141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Big Data, Open Data en Hergebruik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97198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endParaRPr lang="en-US" dirty="0"/>
          </a:p>
        </p:txBody>
      </p:sp>
      <p:sp>
        <p:nvSpPr>
          <p:cNvPr id="3" name="Content Placeholder 2"/>
          <p:cNvSpPr>
            <a:spLocks noGrp="1"/>
          </p:cNvSpPr>
          <p:nvPr>
            <p:ph idx="1"/>
          </p:nvPr>
        </p:nvSpPr>
        <p:spPr/>
        <p:txBody>
          <a:bodyPr>
            <a:normAutofit/>
          </a:bodyPr>
          <a:lstStyle/>
          <a:p>
            <a:r>
              <a:rPr lang="en-GB" dirty="0"/>
              <a:t>The </a:t>
            </a:r>
            <a:r>
              <a:rPr lang="en-GB" i="1" dirty="0"/>
              <a:t>Gartner Report</a:t>
            </a:r>
            <a:r>
              <a:rPr lang="en-GB" dirty="0"/>
              <a:t> focusses on three matters when describing Big Data: increasing volume (amount of data), velocity (speed of data processing), and variety (range of data types and sources). This is also called the 3v model or 3v theory</a:t>
            </a:r>
          </a:p>
          <a:p>
            <a:r>
              <a:rPr lang="nl-NL" dirty="0" err="1"/>
              <a:t>Authors</a:t>
            </a:r>
            <a:r>
              <a:rPr lang="nl-NL" dirty="0"/>
              <a:t> have </a:t>
            </a:r>
            <a:r>
              <a:rPr lang="nl-NL" dirty="0" err="1"/>
              <a:t>added</a:t>
            </a:r>
            <a:r>
              <a:rPr lang="nl-NL" dirty="0"/>
              <a:t> new V’s </a:t>
            </a:r>
            <a:r>
              <a:rPr lang="nl-NL" dirty="0" err="1"/>
              <a:t>such</a:t>
            </a:r>
            <a:r>
              <a:rPr lang="nl-NL" dirty="0"/>
              <a:t> as </a:t>
            </a:r>
            <a:r>
              <a:rPr lang="nl-NL" i="1" dirty="0"/>
              <a:t>Value</a:t>
            </a:r>
            <a:r>
              <a:rPr lang="nl-NL" dirty="0"/>
              <a:t> (Dijcks, 2012; </a:t>
            </a:r>
            <a:r>
              <a:rPr lang="nl-NL" dirty="0" err="1"/>
              <a:t>Dumbill</a:t>
            </a:r>
            <a:r>
              <a:rPr lang="nl-NL" dirty="0"/>
              <a:t>, 2013), </a:t>
            </a:r>
            <a:r>
              <a:rPr lang="nl-NL" i="1" dirty="0" err="1"/>
              <a:t>Variability</a:t>
            </a:r>
            <a:r>
              <a:rPr lang="nl-NL" dirty="0"/>
              <a:t> (Hopkins &amp; </a:t>
            </a:r>
            <a:r>
              <a:rPr lang="nl-NL" dirty="0" err="1"/>
              <a:t>Evelson</a:t>
            </a:r>
            <a:r>
              <a:rPr lang="nl-NL" dirty="0"/>
              <a:t>, 2011; Tech America Foundation, 2012), </a:t>
            </a:r>
            <a:r>
              <a:rPr lang="nl-NL" i="1" dirty="0" err="1"/>
              <a:t>Veracity</a:t>
            </a:r>
            <a:r>
              <a:rPr lang="nl-NL" dirty="0"/>
              <a:t> (IBM, 2015) </a:t>
            </a:r>
            <a:r>
              <a:rPr lang="nl-NL" dirty="0" err="1"/>
              <a:t>and</a:t>
            </a:r>
            <a:r>
              <a:rPr lang="nl-NL" dirty="0"/>
              <a:t> </a:t>
            </a:r>
            <a:r>
              <a:rPr lang="nl-NL" i="1" dirty="0"/>
              <a:t>Virtual</a:t>
            </a:r>
            <a:r>
              <a:rPr lang="nl-NL" dirty="0"/>
              <a:t> (</a:t>
            </a:r>
            <a:r>
              <a:rPr lang="nl-NL" dirty="0" err="1"/>
              <a:t>Zikopoulos</a:t>
            </a:r>
            <a:r>
              <a:rPr lang="nl-NL" dirty="0"/>
              <a:t> et al 11; </a:t>
            </a:r>
            <a:r>
              <a:rPr lang="nl-NL" dirty="0" err="1"/>
              <a:t>Akerkar</a:t>
            </a:r>
            <a:r>
              <a:rPr lang="nl-NL" dirty="0"/>
              <a:t> et al 2015).</a:t>
            </a:r>
          </a:p>
        </p:txBody>
      </p:sp>
    </p:spTree>
    <p:extLst>
      <p:ext uri="{BB962C8B-B14F-4D97-AF65-F5344CB8AC3E}">
        <p14:creationId xmlns:p14="http://schemas.microsoft.com/office/powerpoint/2010/main" val="2548921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92500" lnSpcReduction="20000"/>
          </a:bodyPr>
          <a:lstStyle/>
          <a:p>
            <a:pPr lvl="0"/>
            <a:r>
              <a:rPr lang="nl-NL" dirty="0"/>
              <a:t>The </a:t>
            </a:r>
            <a:r>
              <a:rPr lang="nl-NL" dirty="0" err="1"/>
              <a:t>Article</a:t>
            </a:r>
            <a:r>
              <a:rPr lang="nl-NL" dirty="0"/>
              <a:t> 29 </a:t>
            </a:r>
            <a:r>
              <a:rPr lang="nl-NL" dirty="0" err="1"/>
              <a:t>Working</a:t>
            </a:r>
            <a:r>
              <a:rPr lang="nl-NL" dirty="0"/>
              <a:t> Party: </a:t>
            </a:r>
            <a:r>
              <a:rPr lang="en-US" dirty="0"/>
              <a:t>‘Big Data is a term which refers to the enormous increase in access to and automated use of information. It refers to the gigantic amounts of digital data controlled by companies, authorities and other large organizations which are subjected to extensive analysis based on the use of algorithms.</a:t>
            </a:r>
            <a:r>
              <a:rPr lang="en-US" i="1" dirty="0"/>
              <a:t> Big Data may be used to identify general trends and correlations, but it can also be used such that it affects individuals directly.’</a:t>
            </a:r>
            <a:endParaRPr lang="nl-NL" dirty="0"/>
          </a:p>
          <a:p>
            <a:pPr lvl="0"/>
            <a:r>
              <a:rPr lang="en-US" dirty="0"/>
              <a:t>The </a:t>
            </a:r>
            <a:r>
              <a:rPr lang="en-US" i="1" dirty="0"/>
              <a:t>European Data Protection Supervisor</a:t>
            </a:r>
            <a:r>
              <a:rPr lang="en-US" dirty="0"/>
              <a:t>: ‘Big data means large amounts of different types of data produced at high speed from multiple sources, whose handling and analysis require new and more powerful processors and algorithms. Not all of these data are personal, but many players in the digital economy increasingly rely on the large scale collection of and trade in personal information. As well as benefits, these growing markets pose specific risks to individual's rights to privacy and to data protection.’</a:t>
            </a:r>
            <a:endParaRPr lang="nl-NL" dirty="0"/>
          </a:p>
        </p:txBody>
      </p:sp>
    </p:spTree>
    <p:extLst>
      <p:ext uri="{BB962C8B-B14F-4D97-AF65-F5344CB8AC3E}">
        <p14:creationId xmlns:p14="http://schemas.microsoft.com/office/powerpoint/2010/main" val="3609242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a:xfrm>
            <a:off x="1981200" y="1600200"/>
            <a:ext cx="8229600" cy="4637112"/>
          </a:xfrm>
        </p:spPr>
        <p:txBody>
          <a:bodyPr>
            <a:normAutofit fontScale="55000" lnSpcReduction="20000"/>
          </a:bodyPr>
          <a:lstStyle/>
          <a:p>
            <a:pPr lvl="0"/>
            <a:r>
              <a:rPr lang="en-US" dirty="0"/>
              <a:t>The Estonian DPA describes Big Data as ‘collected and processed open datasets, which are defined by quantity, plurality of data formats and data origination and processing speed.’</a:t>
            </a:r>
            <a:endParaRPr lang="nl-NL" dirty="0"/>
          </a:p>
          <a:p>
            <a:pPr lvl="0"/>
            <a:r>
              <a:rPr lang="en-US" dirty="0"/>
              <a:t>The Luxembourg DPA: ‘</a:t>
            </a:r>
            <a:r>
              <a:rPr lang="en-GB" dirty="0"/>
              <a:t>Big Data stems from the collection of large structured or unstructured datasets, the possible merger of such datasets as well as the analysis of these data through computer algorithms. It usually refers to datasets which cannot be stored, managed and analysed with average technical means due to their size. Personal data can also be a part of Big Data but Big Data usually extends beyond that, containing aggregated and anonymous data.’</a:t>
            </a:r>
            <a:endParaRPr lang="nl-NL" dirty="0"/>
          </a:p>
          <a:p>
            <a:pPr lvl="0"/>
            <a:r>
              <a:rPr lang="en-US" dirty="0"/>
              <a:t>The Dutch DPA: ‘Big Data is all about collecting as much information as possible ; storing it in ever larger databases ; combining data that is collected for different purposes ; and applying algorithms to find correlations and unexpected new information.’ </a:t>
            </a:r>
            <a:endParaRPr lang="nl-NL" dirty="0"/>
          </a:p>
          <a:p>
            <a:pPr lvl="0"/>
            <a:r>
              <a:rPr lang="en-GB" dirty="0"/>
              <a:t>The Slovenian DPA: ‘Big Data is a broad term for processing of large amounts of different types of data, including personal data, acquired from multiple sources in various formats. Big Data revolves around predictive analytics – acquiring new knowledge from large data sets which requires new and more powerful processing applications.’</a:t>
            </a:r>
            <a:endParaRPr lang="nl-NL" dirty="0"/>
          </a:p>
          <a:p>
            <a:pPr lvl="0"/>
            <a:r>
              <a:rPr lang="en-GB" dirty="0"/>
              <a:t>The UK DPA: </a:t>
            </a:r>
            <a:r>
              <a:rPr lang="en-US" dirty="0"/>
              <a:t>‘repurposing data; using algorithms to find correlations in datasets rather than constructing traditional queries; and bringing together data from a variety of sources, including structured and unstructured data.’ </a:t>
            </a:r>
            <a:endParaRPr lang="nl-NL" dirty="0"/>
          </a:p>
          <a:p>
            <a:pPr lvl="0"/>
            <a:r>
              <a:rPr lang="en-GB" dirty="0"/>
              <a:t>The Swedish DPA argues that </a:t>
            </a:r>
            <a:r>
              <a:rPr lang="en-US" dirty="0"/>
              <a:t>‘the concept is used for situations where large amounts of data are gathered in order to be made available for different purposes, not always precisely determined in advance.’</a:t>
            </a:r>
            <a:endParaRPr lang="nl-NL" dirty="0"/>
          </a:p>
        </p:txBody>
      </p:sp>
    </p:spTree>
    <p:extLst>
      <p:ext uri="{BB962C8B-B14F-4D97-AF65-F5344CB8AC3E}">
        <p14:creationId xmlns:p14="http://schemas.microsoft.com/office/powerpoint/2010/main" val="3014095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lnSpcReduction="10000"/>
          </a:bodyPr>
          <a:lstStyle/>
          <a:p>
            <a:pPr lvl="0"/>
            <a:r>
              <a:rPr lang="nl-NL" dirty="0" err="1"/>
              <a:t>Umbrella</a:t>
            </a:r>
            <a:r>
              <a:rPr lang="nl-NL" dirty="0"/>
              <a:t> term</a:t>
            </a:r>
          </a:p>
          <a:p>
            <a:pPr lvl="0"/>
            <a:r>
              <a:rPr lang="nl-NL" i="1" dirty="0"/>
              <a:t>Open Data: </a:t>
            </a:r>
            <a:r>
              <a:rPr lang="en-GB" dirty="0"/>
              <a:t>Lots of Big Data initiatives are linked to Open Data. Open Data is the idea, as the name suggests, that (government) data should be public. Traditionally, it is linked to the strive for transparency in the public sector and for more control over government power by media and/or citizens. In particular, the Estonian DPA is very explicit about the relationship between Open Data and Big Data. Big Data is defined as </a:t>
            </a:r>
            <a:r>
              <a:rPr lang="en-GB" b="1" dirty="0"/>
              <a:t>‘</a:t>
            </a:r>
            <a:r>
              <a:rPr lang="en-GB" dirty="0"/>
              <a:t>collected and processed open datasets, which are defined by quantity, plurality of data formats and data origination and processing speed’. The desk research also shows a clear link between the two concepts in some countries, such as Australia, France, Japan and the United Kingdom. </a:t>
            </a:r>
            <a:endParaRPr lang="nl-NL" dirty="0"/>
          </a:p>
        </p:txBody>
      </p:sp>
    </p:spTree>
    <p:extLst>
      <p:ext uri="{BB962C8B-B14F-4D97-AF65-F5344CB8AC3E}">
        <p14:creationId xmlns:p14="http://schemas.microsoft.com/office/powerpoint/2010/main" val="2989614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endParaRPr lang="en-US" dirty="0"/>
          </a:p>
        </p:txBody>
      </p:sp>
      <p:sp>
        <p:nvSpPr>
          <p:cNvPr id="3" name="Content Placeholder 2"/>
          <p:cNvSpPr>
            <a:spLocks noGrp="1"/>
          </p:cNvSpPr>
          <p:nvPr>
            <p:ph idx="1"/>
          </p:nvPr>
        </p:nvSpPr>
        <p:spPr/>
        <p:txBody>
          <a:bodyPr>
            <a:normAutofit fontScale="70000" lnSpcReduction="20000"/>
          </a:bodyPr>
          <a:lstStyle/>
          <a:p>
            <a:r>
              <a:rPr lang="en-GB" i="1" dirty="0"/>
              <a:t>Re-Use: </a:t>
            </a:r>
            <a:r>
              <a:rPr lang="en-GB" dirty="0"/>
              <a:t>Linked to Open Data is the idea of re-use of data. Yet there is one important difference. While Open Data traditionally concerned the transparency of and control on government power, there re-use of (government) data is specifically intended to promote the commercial exploitation of these data by businesses and private parties. The re-use of Public Sector Information is stimulated through the PSI Directive of the European Union. But more in general, re-use refers to the idea that data can be used for another purpose than for which they were originally collected. The Norwegian DPA, inter alia, has suggested the relationship between Big Data and the re-use of data. The Norwegians use the definition of the Working Group 29, ‘but also add what in our opinion is the key aspect of Big Data, namely that it is about the compilation of data from several different sources. In other words, it is not just the volume in itself that is of interest, but the fact that secondary value is derived from the data through reuse and analysis.’ The desk research also showed a link between the two concepts. In France, for example, Big Data is primarily seen as a phenomenon based on the re-use of data for new purposes and on the combination of different data and datasets.</a:t>
            </a:r>
            <a:r>
              <a:rPr lang="en-US" dirty="0"/>
              <a:t> Directive 2003/98/EC of the European Parliament and of the Council of 17 November 2003 on the re-use of public sector information. Directive 2013/37/EU of the European Parliament and the Council of 26 June 2013 amending Directive 2003/98/EC on the re-use of public sector information.</a:t>
            </a:r>
          </a:p>
        </p:txBody>
      </p:sp>
    </p:spTree>
    <p:extLst>
      <p:ext uri="{BB962C8B-B14F-4D97-AF65-F5344CB8AC3E}">
        <p14:creationId xmlns:p14="http://schemas.microsoft.com/office/powerpoint/2010/main" val="20013812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92500" lnSpcReduction="10000"/>
          </a:bodyPr>
          <a:lstStyle/>
          <a:p>
            <a:pPr lvl="0"/>
            <a:r>
              <a:rPr lang="nl-NL" i="1" dirty="0"/>
              <a:t>Internet of </a:t>
            </a:r>
            <a:r>
              <a:rPr lang="nl-NL" i="1" dirty="0" err="1"/>
              <a:t>things</a:t>
            </a:r>
            <a:r>
              <a:rPr lang="nl-NL" i="1" dirty="0"/>
              <a:t>: </a:t>
            </a:r>
            <a:r>
              <a:rPr lang="en-GB" dirty="0"/>
              <a:t>The term the Internet of Things refers to the idea that more and more things are connected to the Internet. This may include cars, lampposts, refrigerators, pants, or whatever object. This allows for the development of smart devices - for example, a refrigerator that records that the milk is out and automatically orders new. By providing all objects with a sensor, large quantities of data can be collected. Therefore, Big Data and the Internet of Things are often mentioned in the same breath. An example would be the DPA of the United Kingdom noting ‘that big data may involve not only data that has been consciously provided by data subjects, but also personal data that has been observed (e.g. from Internet of Things devices), derived from other data or inferred through analytics and profiling.’ </a:t>
            </a:r>
            <a:endParaRPr lang="nl-NL" dirty="0"/>
          </a:p>
        </p:txBody>
      </p:sp>
    </p:spTree>
    <p:extLst>
      <p:ext uri="{BB962C8B-B14F-4D97-AF65-F5344CB8AC3E}">
        <p14:creationId xmlns:p14="http://schemas.microsoft.com/office/powerpoint/2010/main" val="1379306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85000" lnSpcReduction="20000"/>
          </a:bodyPr>
          <a:lstStyle/>
          <a:p>
            <a:pPr lvl="0"/>
            <a:r>
              <a:rPr lang="nl-NL" i="1" dirty="0"/>
              <a:t>Smart: </a:t>
            </a:r>
            <a:r>
              <a:rPr lang="en-GB" dirty="0"/>
              <a:t>Because of the applications of the internet of things and the constantly communicating devices and computers, the development of smart products and services has spiralled. Examples of such developments are smart cities, smart devices and smart robots. The desk research indicates that in a number of countries, a link is made between such developments and Big Data systems, for example the United States and the United Kingdom. Also, the DPA from Luxembourg emphasizes the relationship with smart systems, such as smart metering.  ‘At a national level, a system of smart metering for electricity and gas has been launched. The project is however still in a testing phase. - The CNPD has not issued any decisions, reports or opinions that are directly dealing with Big Data. The Commission has however issued an opinion in a related matter, namely with regard to the problematic raised by smart metering.  In 2013, the CNPD issued an opinion on smart metering. The main argument of the opinion highlights the necessity to clearly define the purposes of the data processing as well as the retention periods of the data related to smart metering.’</a:t>
            </a:r>
            <a:endParaRPr lang="nl-NL" dirty="0"/>
          </a:p>
        </p:txBody>
      </p:sp>
    </p:spTree>
    <p:extLst>
      <p:ext uri="{BB962C8B-B14F-4D97-AF65-F5344CB8AC3E}">
        <p14:creationId xmlns:p14="http://schemas.microsoft.com/office/powerpoint/2010/main" val="1010961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Bart van der Sloot </a:t>
            </a:r>
            <a:endParaRPr lang="en-US" dirty="0"/>
          </a:p>
        </p:txBody>
      </p:sp>
      <p:sp>
        <p:nvSpPr>
          <p:cNvPr id="3" name="Content Placeholder 2"/>
          <p:cNvSpPr>
            <a:spLocks noGrp="1"/>
          </p:cNvSpPr>
          <p:nvPr>
            <p:ph idx="1"/>
          </p:nvPr>
        </p:nvSpPr>
        <p:spPr>
          <a:xfrm>
            <a:off x="838200" y="1825624"/>
            <a:ext cx="10515600" cy="4616365"/>
          </a:xfrm>
        </p:spPr>
        <p:txBody>
          <a:bodyPr>
            <a:normAutofit/>
          </a:bodyPr>
          <a:lstStyle/>
          <a:p>
            <a:r>
              <a:rPr lang="nl-NL" sz="1600" dirty="0">
                <a:effectLst/>
              </a:rPr>
              <a:t>Specialisatie op het gebied van Privacy en Big Data, de aansprakelijkheid van internet intermediairs, gegevensbescherming en internetregulering. Actuele kernpunten zijn de onlangs door de Europese Unie aangenomen Algemene Verordening Gegevensbescherming, internationale gegevensstromen, met name tussen Europa en de Verenigde Staten, en datalekken. </a:t>
            </a:r>
          </a:p>
          <a:p>
            <a:r>
              <a:rPr lang="nl-NL" sz="1600" dirty="0">
                <a:effectLst/>
              </a:rPr>
              <a:t>Heeft recht en filosofie gestudeerd in Nederland en Italië en heeft tevens met succes het </a:t>
            </a:r>
            <a:r>
              <a:rPr lang="nl-NL" sz="1600" dirty="0" err="1">
                <a:effectLst/>
              </a:rPr>
              <a:t>Honoursprogramma</a:t>
            </a:r>
            <a:r>
              <a:rPr lang="nl-NL" sz="1600" dirty="0">
                <a:effectLst/>
              </a:rPr>
              <a:t> van de Radboud Universiteit afgerond. </a:t>
            </a:r>
          </a:p>
          <a:p>
            <a:r>
              <a:rPr lang="nl-NL" sz="1600" dirty="0">
                <a:effectLst/>
              </a:rPr>
              <a:t>Werkt momenteel bij het Tilburg </a:t>
            </a:r>
            <a:r>
              <a:rPr lang="nl-NL" sz="1600" dirty="0" err="1">
                <a:effectLst/>
              </a:rPr>
              <a:t>Institute</a:t>
            </a:r>
            <a:r>
              <a:rPr lang="nl-NL" sz="1600" dirty="0">
                <a:effectLst/>
              </a:rPr>
              <a:t> </a:t>
            </a:r>
            <a:r>
              <a:rPr lang="nl-NL" sz="1600" dirty="0" err="1">
                <a:effectLst/>
              </a:rPr>
              <a:t>for</a:t>
            </a:r>
            <a:r>
              <a:rPr lang="nl-NL" sz="1600" dirty="0">
                <a:effectLst/>
              </a:rPr>
              <a:t> </a:t>
            </a:r>
            <a:r>
              <a:rPr lang="nl-NL" sz="1600" dirty="0" err="1">
                <a:effectLst/>
              </a:rPr>
              <a:t>Law</a:t>
            </a:r>
            <a:r>
              <a:rPr lang="nl-NL" sz="1600" dirty="0">
                <a:effectLst/>
              </a:rPr>
              <a:t>, Technology, </a:t>
            </a:r>
            <a:r>
              <a:rPr lang="nl-NL" sz="1600" dirty="0" err="1">
                <a:effectLst/>
              </a:rPr>
              <a:t>and</a:t>
            </a:r>
            <a:r>
              <a:rPr lang="nl-NL" sz="1600" dirty="0">
                <a:effectLst/>
              </a:rPr>
              <a:t> Society van de Tilburg University. Voorheen gewerkt bij het Instituut voor Informatierecht, Universiteit van Amsterdam.</a:t>
            </a:r>
          </a:p>
          <a:p>
            <a:r>
              <a:rPr lang="nl-NL" sz="1600" dirty="0">
                <a:effectLst/>
              </a:rPr>
              <a:t>Ook </a:t>
            </a:r>
            <a:r>
              <a:rPr lang="nl-NL" sz="1600" dirty="0" err="1">
                <a:effectLst/>
              </a:rPr>
              <a:t>part-time</a:t>
            </a:r>
            <a:r>
              <a:rPr lang="nl-NL" sz="1600" dirty="0">
                <a:effectLst/>
              </a:rPr>
              <a:t> gewerkt bij de Wetenschappelijk Raad voor Regeringsbeleid (WRR) (onderdeel van het ministerie van Algemene Zaken) aan een rapport over de regulering van Big Data in verband met veiligheid en privacy. In dat kader was hij ook de eerste editor van een wetenschappelijk boek met gastbijdrages van vooraanstaande internationale wetenschappers en de eerste auteur van een internationaal, rechtsvergelijkend onderzoek naar de regulering van Big Data.</a:t>
            </a:r>
          </a:p>
          <a:p>
            <a:r>
              <a:rPr lang="nl-NL" sz="1600" dirty="0">
                <a:effectLst/>
              </a:rPr>
              <a:t>General editor van het internationale privacy tijdschrift European Data </a:t>
            </a:r>
            <a:r>
              <a:rPr lang="nl-NL" sz="1600" dirty="0" err="1">
                <a:effectLst/>
              </a:rPr>
              <a:t>Protection</a:t>
            </a:r>
            <a:r>
              <a:rPr lang="nl-NL" sz="1600" dirty="0">
                <a:effectLst/>
              </a:rPr>
              <a:t> </a:t>
            </a:r>
            <a:r>
              <a:rPr lang="nl-NL" sz="1600" dirty="0" err="1">
                <a:effectLst/>
              </a:rPr>
              <a:t>Law</a:t>
            </a:r>
            <a:r>
              <a:rPr lang="nl-NL" sz="1600" dirty="0">
                <a:effectLst/>
              </a:rPr>
              <a:t> Review.</a:t>
            </a:r>
          </a:p>
          <a:p>
            <a:r>
              <a:rPr lang="nl-NL" sz="1600" dirty="0">
                <a:effectLst/>
              </a:rPr>
              <a:t>Proefschrift over subjectieve rechten in de Big Data wereld. </a:t>
            </a:r>
          </a:p>
          <a:p>
            <a:r>
              <a:rPr lang="nl-NL" sz="1600" dirty="0">
                <a:effectLst/>
              </a:rPr>
              <a:t>Betrokken bij het Privacy </a:t>
            </a:r>
            <a:r>
              <a:rPr lang="nl-NL" sz="1600" dirty="0" err="1">
                <a:effectLst/>
              </a:rPr>
              <a:t>and</a:t>
            </a:r>
            <a:r>
              <a:rPr lang="nl-NL" sz="1600" dirty="0">
                <a:effectLst/>
              </a:rPr>
              <a:t> Identity Lab en coördinator van het Amsterdam Platform </a:t>
            </a:r>
            <a:r>
              <a:rPr lang="nl-NL" sz="1600" dirty="0" err="1">
                <a:effectLst/>
              </a:rPr>
              <a:t>for</a:t>
            </a:r>
            <a:r>
              <a:rPr lang="nl-NL" sz="1600" dirty="0">
                <a:effectLst/>
              </a:rPr>
              <a:t> Privacy Research (APPR) en voorheen van de Amsterdam Privacy Conference 2012 en de Amsterdam Privacy Conference 2015.  </a:t>
            </a:r>
          </a:p>
          <a:p>
            <a:r>
              <a:rPr lang="nl-NL" sz="1600" dirty="0"/>
              <a:t>Meer informatie op </a:t>
            </a:r>
            <a:r>
              <a:rPr lang="nl-NL" sz="1600" dirty="0">
                <a:hlinkClick r:id="rId2"/>
              </a:rPr>
              <a:t>www.bartvandersloot.nl</a:t>
            </a:r>
            <a:r>
              <a:rPr lang="nl-NL" sz="1600" dirty="0"/>
              <a:t> </a:t>
            </a:r>
            <a:endParaRPr lang="en-US" sz="1600" dirty="0"/>
          </a:p>
        </p:txBody>
      </p:sp>
    </p:spTree>
    <p:extLst>
      <p:ext uri="{BB962C8B-B14F-4D97-AF65-F5344CB8AC3E}">
        <p14:creationId xmlns:p14="http://schemas.microsoft.com/office/powerpoint/2010/main" val="2759104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lnSpcReduction="10000"/>
          </a:bodyPr>
          <a:lstStyle/>
          <a:p>
            <a:pPr lvl="0"/>
            <a:r>
              <a:rPr lang="nl-NL" i="1" dirty="0" err="1"/>
              <a:t>Profiling</a:t>
            </a:r>
            <a:r>
              <a:rPr lang="nl-NL" i="1" dirty="0"/>
              <a:t>: </a:t>
            </a:r>
            <a:r>
              <a:rPr lang="en-GB" dirty="0"/>
              <a:t>A term that is often associated with Big Data and is sometimes included as part of the definition of Big Data is profiling. Because increasingly large data sets are collected and analysed, the conclusions and correlations are mostly formulated on a general or group level. This mainly involves statistical correlations, sometimes of a predictive nature. Germany is developing new laws on profiling and a number of DPAs emphasize the relationship of Big Data with profiling, such as the DPA of Netherlands, Slovenia, the UK and Belgium. The latter argues: ‘The general data protection law applies, and we expect that de new data protection regulation will be able to provide a partial answer (profiling) to big data issues (legal interpretation of the EU legal framework).’ </a:t>
            </a:r>
            <a:endParaRPr lang="nl-NL" dirty="0"/>
          </a:p>
        </p:txBody>
      </p:sp>
    </p:spTree>
    <p:extLst>
      <p:ext uri="{BB962C8B-B14F-4D97-AF65-F5344CB8AC3E}">
        <p14:creationId xmlns:p14="http://schemas.microsoft.com/office/powerpoint/2010/main" val="2965575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a:bodyPr>
          <a:lstStyle/>
          <a:p>
            <a:pPr lvl="0"/>
            <a:r>
              <a:rPr lang="nl-NL" i="1" dirty="0"/>
              <a:t>Algoritmes:</a:t>
            </a:r>
            <a:r>
              <a:rPr lang="nl-NL" dirty="0"/>
              <a:t> </a:t>
            </a:r>
            <a:r>
              <a:rPr lang="en-GB" dirty="0"/>
              <a:t>A term that recurs in very many definitions of Big Data is algorithms. This applies to the definition of Working Party 29, the EDPS and a number of DPAs such as that of Luxembourg, the Netherlands and the UK. A number of countries also have a special focus on algorithms. In Australia, a ‘Program Protocol’ applies to certain cases – a report may be issues in which the following elements are contained: a description of the data, a specification of each matchings algorithm, the expected risks and how they will be addressed, the means for checking the integrity and the security measures used. </a:t>
            </a:r>
            <a:endParaRPr lang="nl-NL" dirty="0"/>
          </a:p>
        </p:txBody>
      </p:sp>
    </p:spTree>
    <p:extLst>
      <p:ext uri="{BB962C8B-B14F-4D97-AF65-F5344CB8AC3E}">
        <p14:creationId xmlns:p14="http://schemas.microsoft.com/office/powerpoint/2010/main" val="23919588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92500" lnSpcReduction="20000"/>
          </a:bodyPr>
          <a:lstStyle/>
          <a:p>
            <a:pPr lvl="0"/>
            <a:r>
              <a:rPr lang="nl-NL" i="1" dirty="0"/>
              <a:t>Cloud Computing: </a:t>
            </a:r>
            <a:r>
              <a:rPr lang="en-GB" dirty="0"/>
              <a:t>Cloud computing is also often associated with Big Data processes. In particular, in China and Israel, the two terms are often connected to each other. For example, the Chinese vice-premier stressed that the government wants to make better use of technologies like Big Data and cloud computing to support innovation; according to the prime minister mobile Internet, cloud computing, Big Data and the Internet of Things are integrated with production processes, and will thus be an important engine for economic growth. In Israel, the plan is for the army to have a cloud where all data are stored in 2015 - there is even talk of a "combat computing cloud", a data </a:t>
            </a:r>
            <a:r>
              <a:rPr lang="en-GB" dirty="0" err="1"/>
              <a:t>center</a:t>
            </a:r>
            <a:r>
              <a:rPr lang="en-GB" dirty="0"/>
              <a:t> that will make available different tools to forces on the ground. Also, some DPAs suggest a relationship between cloud computing and Big Data; the Slovenian DPA states, for example, that</a:t>
            </a:r>
            <a:r>
              <a:rPr lang="en-GB" i="1" dirty="0"/>
              <a:t> </a:t>
            </a:r>
            <a:r>
              <a:rPr lang="en-GB" dirty="0"/>
              <a:t> ‘new concepts and paradigms, such as cloud computing or big data should not lower or undermine the current levels of data protection as a fundamental human right.’ </a:t>
            </a:r>
            <a:endParaRPr lang="nl-NL" dirty="0"/>
          </a:p>
        </p:txBody>
      </p:sp>
    </p:spTree>
    <p:extLst>
      <p:ext uri="{BB962C8B-B14F-4D97-AF65-F5344CB8AC3E}">
        <p14:creationId xmlns:p14="http://schemas.microsoft.com/office/powerpoint/2010/main" val="1143857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a:xfrm>
            <a:off x="1981200" y="1340768"/>
            <a:ext cx="8229600" cy="4968552"/>
          </a:xfrm>
        </p:spPr>
        <p:txBody>
          <a:bodyPr>
            <a:noAutofit/>
          </a:bodyPr>
          <a:lstStyle/>
          <a:p>
            <a:pPr lvl="0"/>
            <a:r>
              <a:rPr lang="en-GB" sz="1500" dirty="0"/>
              <a:t>In the United States, more than $ 200 million was reserved for a research and development initiative for Big Data, to be spent by six federal government departments;</a:t>
            </a:r>
            <a:r>
              <a:rPr lang="en-GB" sz="1500" baseline="30000" dirty="0"/>
              <a:t> </a:t>
            </a:r>
            <a:r>
              <a:rPr lang="en-GB" sz="1500" dirty="0"/>
              <a:t>the army invested the most in Big Data projects, namely $ 250 million;</a:t>
            </a:r>
            <a:r>
              <a:rPr lang="en-GB" sz="1500" baseline="30000" dirty="0"/>
              <a:t> </a:t>
            </a:r>
            <a:r>
              <a:rPr lang="en-GB" sz="1500" dirty="0"/>
              <a:t>$ 160 million was invested in a smart cities initiative, investing in 25 collaborations focused on data usage.</a:t>
            </a:r>
            <a:r>
              <a:rPr lang="en-GB" sz="1500" baseline="30000" dirty="0"/>
              <a:t> </a:t>
            </a:r>
            <a:endParaRPr lang="en-US" sz="1500" dirty="0"/>
          </a:p>
          <a:p>
            <a:pPr lvl="0"/>
            <a:r>
              <a:rPr lang="en-GB" sz="1500" dirty="0"/>
              <a:t> In the United Kingdom, £ 159 million was spent on high-quality computer and network infrastructure,</a:t>
            </a:r>
            <a:r>
              <a:rPr lang="en-GB" sz="1500" baseline="30000" dirty="0"/>
              <a:t> </a:t>
            </a:r>
            <a:r>
              <a:rPr lang="en-GB" sz="1500" dirty="0"/>
              <a:t>there are £ 189 million in investments to support Big Data and to develop the data infrastructure of the UK and £ 10.7 million will be spent on a </a:t>
            </a:r>
            <a:r>
              <a:rPr lang="en-GB" sz="1500" dirty="0" err="1"/>
              <a:t>center</a:t>
            </a:r>
            <a:r>
              <a:rPr lang="en-GB" sz="1500" dirty="0"/>
              <a:t> for Big Data and space technologies.</a:t>
            </a:r>
            <a:r>
              <a:rPr lang="en-GB" sz="1500" baseline="30000" dirty="0"/>
              <a:t> </a:t>
            </a:r>
            <a:r>
              <a:rPr lang="en-GB" sz="1500" dirty="0"/>
              <a:t>In addition, £ 42 million will be spent on the Alan Turing Institute for analysis and application of big data, £ 50 million for 'The Digital Catapult', where researchers and industry are brought together to come up with innovative products and lastly, the Minister of Universities and Science in February 2014 announced a new investment of £ 73 million in Big Data. This is used for bioinformatics, open data projects, research and the use of environmental data. </a:t>
            </a:r>
            <a:endParaRPr lang="en-US" sz="1500" dirty="0"/>
          </a:p>
          <a:p>
            <a:pPr lvl="0"/>
            <a:r>
              <a:rPr lang="en-GB" sz="1500" dirty="0"/>
              <a:t>In South-Africa, the government has invested 2 billion South-African Rand, approximately € 126.8 million, in the Square Kilometre Array (SKA) project. A project which revolves around very large data sets. </a:t>
            </a:r>
            <a:endParaRPr lang="en-US" sz="1500" dirty="0"/>
          </a:p>
          <a:p>
            <a:pPr lvl="0"/>
            <a:r>
              <a:rPr lang="en-GB" sz="1500" dirty="0"/>
              <a:t>In France, seven research projects related to Big Data were given € 11.5 million. </a:t>
            </a:r>
            <a:endParaRPr lang="en-US" sz="1500" dirty="0"/>
          </a:p>
          <a:p>
            <a:pPr lvl="0"/>
            <a:r>
              <a:rPr lang="en-GB" sz="1500" dirty="0"/>
              <a:t>In Germany, the Ministry of Education and Research invested € 10 million in Big Data research institutes and € 20 million in Big Data research; this ministry will also invest approximately € 6.4 million in the project </a:t>
            </a:r>
            <a:r>
              <a:rPr lang="en-GB" sz="1500" dirty="0" err="1"/>
              <a:t>Abida</a:t>
            </a:r>
            <a:r>
              <a:rPr lang="en-GB" sz="1500" dirty="0"/>
              <a:t>, a four-year interdisciplinary research project on the social and economic effects of large data sets.</a:t>
            </a:r>
            <a:endParaRPr lang="en-US" sz="1500" dirty="0"/>
          </a:p>
        </p:txBody>
      </p:sp>
    </p:spTree>
    <p:extLst>
      <p:ext uri="{BB962C8B-B14F-4D97-AF65-F5344CB8AC3E}">
        <p14:creationId xmlns:p14="http://schemas.microsoft.com/office/powerpoint/2010/main" val="21874985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lstStyle/>
          <a:p>
            <a:r>
              <a:rPr lang="nl-NL" dirty="0" err="1"/>
              <a:t>What</a:t>
            </a:r>
            <a:r>
              <a:rPr lang="nl-NL" dirty="0"/>
              <a:t> are </a:t>
            </a:r>
            <a:r>
              <a:rPr lang="nl-NL" dirty="0" err="1"/>
              <a:t>the</a:t>
            </a:r>
            <a:r>
              <a:rPr lang="nl-NL" dirty="0"/>
              <a:t> </a:t>
            </a:r>
            <a:r>
              <a:rPr lang="nl-NL" dirty="0" err="1"/>
              <a:t>areas</a:t>
            </a:r>
            <a:r>
              <a:rPr lang="nl-NL" dirty="0"/>
              <a:t> in </a:t>
            </a:r>
            <a:r>
              <a:rPr lang="nl-NL" dirty="0" err="1"/>
              <a:t>which</a:t>
            </a:r>
            <a:r>
              <a:rPr lang="nl-NL" dirty="0"/>
              <a:t> Big Data is (</a:t>
            </a:r>
            <a:r>
              <a:rPr lang="nl-NL" dirty="0" err="1"/>
              <a:t>presumably</a:t>
            </a:r>
            <a:r>
              <a:rPr lang="nl-NL" dirty="0"/>
              <a:t>) </a:t>
            </a:r>
            <a:r>
              <a:rPr lang="nl-NL" dirty="0" err="1"/>
              <a:t>used</a:t>
            </a:r>
            <a:r>
              <a:rPr lang="nl-NL" dirty="0"/>
              <a:t>? </a:t>
            </a:r>
          </a:p>
          <a:p>
            <a:pPr lvl="1"/>
            <a:r>
              <a:rPr lang="nl-NL" dirty="0"/>
              <a:t>Internet companies: </a:t>
            </a:r>
            <a:r>
              <a:rPr lang="nl-NL" dirty="0" err="1"/>
              <a:t>advertisements</a:t>
            </a:r>
            <a:endParaRPr lang="nl-NL" dirty="0"/>
          </a:p>
          <a:p>
            <a:pPr lvl="1"/>
            <a:r>
              <a:rPr lang="nl-NL" dirty="0"/>
              <a:t>Health care sector: </a:t>
            </a:r>
            <a:r>
              <a:rPr lang="nl-NL" dirty="0" err="1"/>
              <a:t>total</a:t>
            </a:r>
            <a:r>
              <a:rPr lang="nl-NL" dirty="0"/>
              <a:t> </a:t>
            </a:r>
            <a:r>
              <a:rPr lang="nl-NL" dirty="0" err="1"/>
              <a:t>genome</a:t>
            </a:r>
            <a:r>
              <a:rPr lang="nl-NL" dirty="0"/>
              <a:t> analysis</a:t>
            </a:r>
          </a:p>
          <a:p>
            <a:pPr lvl="1"/>
            <a:r>
              <a:rPr lang="nl-NL" dirty="0" err="1"/>
              <a:t>Taxs</a:t>
            </a:r>
            <a:r>
              <a:rPr lang="nl-NL" dirty="0"/>
              <a:t> </a:t>
            </a:r>
            <a:r>
              <a:rPr lang="nl-NL" dirty="0" err="1"/>
              <a:t>authorities</a:t>
            </a:r>
            <a:r>
              <a:rPr lang="nl-NL" dirty="0"/>
              <a:t>: risk </a:t>
            </a:r>
            <a:r>
              <a:rPr lang="nl-NL" dirty="0" err="1"/>
              <a:t>profiles</a:t>
            </a:r>
            <a:endParaRPr lang="nl-NL" dirty="0"/>
          </a:p>
          <a:p>
            <a:pPr lvl="1"/>
            <a:r>
              <a:rPr lang="nl-NL" dirty="0" err="1"/>
              <a:t>Police</a:t>
            </a:r>
            <a:r>
              <a:rPr lang="nl-NL" dirty="0"/>
              <a:t>: </a:t>
            </a:r>
            <a:r>
              <a:rPr lang="nl-NL" dirty="0" err="1"/>
              <a:t>predictive</a:t>
            </a:r>
            <a:r>
              <a:rPr lang="nl-NL" dirty="0"/>
              <a:t> </a:t>
            </a:r>
            <a:r>
              <a:rPr lang="nl-NL" dirty="0" err="1"/>
              <a:t>policing</a:t>
            </a:r>
            <a:endParaRPr lang="nl-NL" dirty="0"/>
          </a:p>
          <a:p>
            <a:pPr lvl="1"/>
            <a:r>
              <a:rPr lang="nl-NL" dirty="0"/>
              <a:t>Intelligence services: </a:t>
            </a:r>
            <a:r>
              <a:rPr lang="nl-NL" dirty="0" err="1"/>
              <a:t>terror</a:t>
            </a:r>
            <a:r>
              <a:rPr lang="nl-NL" dirty="0"/>
              <a:t> prevention</a:t>
            </a:r>
          </a:p>
        </p:txBody>
      </p:sp>
    </p:spTree>
    <p:extLst>
      <p:ext uri="{BB962C8B-B14F-4D97-AF65-F5344CB8AC3E}">
        <p14:creationId xmlns:p14="http://schemas.microsoft.com/office/powerpoint/2010/main" val="16798965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62500" lnSpcReduction="20000"/>
          </a:bodyPr>
          <a:lstStyle/>
          <a:p>
            <a:pPr lvl="0"/>
            <a:r>
              <a:rPr lang="en-GB" dirty="0"/>
              <a:t>Primarily in the private sector, to a lesser extent in the public sector, especially security related</a:t>
            </a:r>
          </a:p>
          <a:p>
            <a:pPr lvl="0"/>
            <a:r>
              <a:rPr lang="en-GB" dirty="0"/>
              <a:t>The Hungarian DPA, for example, emphasizes that ‘in Hungarian business sphere more and more enterprises such as banks, supermarkets, media and telecommunication companies use and take advantage of the possibilities in Big Data.’ </a:t>
            </a:r>
            <a:endParaRPr lang="en-US" dirty="0"/>
          </a:p>
          <a:p>
            <a:pPr lvl="0"/>
            <a:r>
              <a:rPr lang="en-GB" dirty="0"/>
              <a:t>The DPA from Luxembourg holds: ‘To our knowledge there are no prominent examples of the use of Big Data in the law enforcement sector or by police or intelligence services in Luxembourg. There are however other actors which deal with Big Data.’ </a:t>
            </a:r>
            <a:endParaRPr lang="en-US" dirty="0"/>
          </a:p>
          <a:p>
            <a:pPr lvl="0"/>
            <a:r>
              <a:rPr lang="en-GB" dirty="0"/>
              <a:t>The Norwegian DPA argues along the same line: ‘There are, as far as we know, no usage of big data within the law enforcement sector in Norway. In 2014, the intelligence service addressed in a public speech the need to use big data techniques in order to combat terrorism more efficiently. However, politicians across all parties reacted very negatively to this request and no formal request to use such techniques has since been launched by the intelligence service. The companies that are most advanced when it comes to using big data may be found within the telecom (</a:t>
            </a:r>
            <a:r>
              <a:rPr lang="en-GB" dirty="0" err="1"/>
              <a:t>eg</a:t>
            </a:r>
            <a:r>
              <a:rPr lang="en-GB" dirty="0"/>
              <a:t>. Telenor) and media (</a:t>
            </a:r>
            <a:r>
              <a:rPr lang="en-GB" dirty="0" err="1"/>
              <a:t>eg</a:t>
            </a:r>
            <a:r>
              <a:rPr lang="en-GB" dirty="0"/>
              <a:t>. </a:t>
            </a:r>
            <a:r>
              <a:rPr lang="en-GB" dirty="0" err="1"/>
              <a:t>Schibsted</a:t>
            </a:r>
            <a:r>
              <a:rPr lang="en-GB" dirty="0"/>
              <a:t> and </a:t>
            </a:r>
            <a:r>
              <a:rPr lang="en-GB" dirty="0" err="1"/>
              <a:t>Cxence</a:t>
            </a:r>
            <a:r>
              <a:rPr lang="en-GB" dirty="0"/>
              <a:t>) sector. The tax and customs authorities have also initiated projects in which they look at how big data can be used to enhance the efficiency of their work.’ The Norwegian DPA continues: ‘At the Norwegian DPA we are currently looking into how it affects our privacy when personal data is more and more turning into an valuable commodity in all sectors of the economy. We are writing a report on how big data is used within the advertising industry, and how the use of automated, personalised marketing triggers an </a:t>
            </a:r>
            <a:r>
              <a:rPr lang="en-GB" dirty="0" err="1"/>
              <a:t>enourmous</a:t>
            </a:r>
            <a:r>
              <a:rPr lang="en-GB" dirty="0"/>
              <a:t> appetite for and exchange of personal data.’</a:t>
            </a:r>
            <a:endParaRPr lang="en-US" dirty="0"/>
          </a:p>
        </p:txBody>
      </p:sp>
    </p:spTree>
    <p:extLst>
      <p:ext uri="{BB962C8B-B14F-4D97-AF65-F5344CB8AC3E}">
        <p14:creationId xmlns:p14="http://schemas.microsoft.com/office/powerpoint/2010/main" val="789703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62500" lnSpcReduction="20000"/>
          </a:bodyPr>
          <a:lstStyle/>
          <a:p>
            <a:pPr lvl="0"/>
            <a:r>
              <a:rPr lang="en-GB" dirty="0"/>
              <a:t>The Slovenian DPA emphasizes: ‘We have thus far not seen prominent examples of the use of Big Data in our country. To our knowledge Big Data applications are particularly of interest in insurance, banking and electronic communications sector, mostly to battle fraud and other illegal practices. Another important field is scientific and statistical research. Law enforcement use is to our knowledge currently at development stages (e.g. in the case of processing Passenger Name Records), whereas information about the use of Big Data at intelligence services is either not available or of confidential nature.’</a:t>
            </a:r>
            <a:endParaRPr lang="en-US" dirty="0"/>
          </a:p>
          <a:p>
            <a:pPr lvl="0"/>
            <a:r>
              <a:rPr lang="en-GB" dirty="0"/>
              <a:t>The Swedish DPA holds: ‘We have not carried out any specific supervision related to the concept Big Data and do not have any statistics or specific information on how this is used.  In our opinion, the law enforcement sector does not use Big Data. Their personal data processing is strictly regulated in terms of collection of data, limited purposes etc.’ </a:t>
            </a:r>
            <a:endParaRPr lang="en-US" dirty="0"/>
          </a:p>
          <a:p>
            <a:pPr lvl="0"/>
            <a:r>
              <a:rPr lang="en-GB" dirty="0"/>
              <a:t>Finally, the DPA from the United Kingdom states: ‘We have not carried out a comprehensive market assessment of big data but, from our contacts with business and our desk research, our impression is that the take up of big data is still at a relatively early stage in the UK.  Nevertheless, we know that companies are actively investigating the potential of big data, and there are some examples of big data in practice, such as the use of telematics in motor insurance, the use of mobile phone location data for market research, and the availability of data from the Twitter ‘firehose’ for analytics. We do not have any specific information on the use of big data in law enforcement or security. The UK Data Protection Act includes a wide-ranging exemption from the data protection principles where it is required for safeguarding national security.’ </a:t>
            </a:r>
            <a:endParaRPr lang="en-US" dirty="0"/>
          </a:p>
        </p:txBody>
      </p:sp>
    </p:spTree>
    <p:extLst>
      <p:ext uri="{BB962C8B-B14F-4D97-AF65-F5344CB8AC3E}">
        <p14:creationId xmlns:p14="http://schemas.microsoft.com/office/powerpoint/2010/main" val="35913819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p:txBody>
          <a:bodyPr>
            <a:normAutofit fontScale="62500" lnSpcReduction="20000"/>
          </a:bodyPr>
          <a:lstStyle/>
          <a:p>
            <a:pPr lvl="0"/>
            <a:r>
              <a:rPr lang="en-GB" b="1" dirty="0"/>
              <a:t>Power imbalance &amp; Mathew effect: </a:t>
            </a:r>
            <a:r>
              <a:rPr lang="en-GB" dirty="0"/>
              <a:t> Individuals, as a general rule, have limited power to influence how large corporations behave. Extensive use of Big Data analytics may increase the imbalance between large corporations on the one hand and the consumers on the other. It is the companies that collect personal data that extract the ever-growing value inherent in the analysis and processing of such information, and not the individuals who submit the information. Rather, the transaction may be to the consumer's disadvantage in the sense that it can ex- pose them to potential future vulnerabilities (for example, with regard to employment opportunities, bank loans, or health insurance options). </a:t>
            </a:r>
            <a:endParaRPr lang="en-US" dirty="0"/>
          </a:p>
          <a:p>
            <a:pPr lvl="0"/>
            <a:r>
              <a:rPr lang="en-GB" b="1" dirty="0"/>
              <a:t>Data determinism and discrimination:</a:t>
            </a:r>
            <a:r>
              <a:rPr lang="en-GB" dirty="0"/>
              <a:t> The “Big data-</a:t>
            </a:r>
            <a:r>
              <a:rPr lang="en-GB" dirty="0" err="1"/>
              <a:t>mindset</a:t>
            </a:r>
            <a:r>
              <a:rPr lang="en-GB" dirty="0"/>
              <a:t>” is based on the assumption that the more data you collect and have access to, the better, more reasoned and accurate decisions you will be able to make. But collection of more data may not necessarily entail more knowledge. More data may also result in more confusion and more false positives. Extensive use of automated decisions and prediction analyses may have adverse consequences for individuals. Algorithms are not neutral, but reflect choices, among others, about data, connections, inferences, interpretations, and thresholds for inclusion that advances a specific purpose. 32 Big Data may hence consolidate existing prejudices and stereotyping, as well as reinforce social exclusion and stratification. Use of correlation analysis may also yield completely incorrect results for individuals. Correlation is often mistaken for causality. If the analyses show that individuals who like X have an eighty per cent probability rating of being exposed to Y, it is impossible to conclude that this will occur in 100 per cent of the cases. Thus, discrimination on the basis of statistical analysis may become a privacy issue. A development where more and more decisions in society are based on use of algorithms may result in a ”Dictatorship of Data”, where we are no longer judged on the basis of our actual actions, but on the basis of what the data indicate will be our probable actions.</a:t>
            </a:r>
            <a:endParaRPr lang="en-US" dirty="0"/>
          </a:p>
          <a:p>
            <a:endParaRPr lang="en-US" dirty="0"/>
          </a:p>
        </p:txBody>
      </p:sp>
    </p:spTree>
    <p:extLst>
      <p:ext uri="{BB962C8B-B14F-4D97-AF65-F5344CB8AC3E}">
        <p14:creationId xmlns:p14="http://schemas.microsoft.com/office/powerpoint/2010/main" val="19077349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a:xfrm>
            <a:off x="1981200" y="1600200"/>
            <a:ext cx="8229600" cy="4781128"/>
          </a:xfrm>
        </p:spPr>
        <p:txBody>
          <a:bodyPr>
            <a:normAutofit fontScale="55000" lnSpcReduction="20000"/>
          </a:bodyPr>
          <a:lstStyle/>
          <a:p>
            <a:pPr lvl="0"/>
            <a:r>
              <a:rPr lang="en-GB" b="1" dirty="0"/>
              <a:t>The Chilling effect: </a:t>
            </a:r>
            <a:r>
              <a:rPr lang="en-GB" dirty="0"/>
              <a:t>If there is a development where credit scores and insurance premiums are based solely or primarily on the information we leave behind in various contexts on the Internet and in other arenas in our daily life, this may be of consequence for the protection of privacy and how we behave. In ten years, our children may not be able to obtain insurance coverage because we disclosed in a social network that we are predisposed for a genetic disorder, for example. This may result in us exercising restraint when we participate in society at large, or that we actively adapt our behaviour – both online and elsewhere. We may fear that the tracks we leave behind in various contexts may have an impact on future decisions, such as the possibility of finding work, obtaining loans, insurance, etc. It may even deter users from seeking out alternative points of view online for fear of being identified, profiled or discovered. With regard to the authorities' use of Big Data, uncertainty concerning which data sources are used for collecting information and how they are utilised may threaten our confidence in the authorities. This in turn may have a negative impact on the very foundation for an open and healthy democracy. Poor protection of our privacy may weaken democracy as citizens limit their participation in open exchanges of viewpoints. In a worst case scenario, extensive use of Big Data may have a chilling effect on freedom of expression if the premises for such use are not revealed and cannot be independently verified.</a:t>
            </a:r>
            <a:endParaRPr lang="en-US" dirty="0"/>
          </a:p>
          <a:p>
            <a:pPr lvl="0"/>
            <a:r>
              <a:rPr lang="en-GB" b="1" dirty="0"/>
              <a:t>Echo chambers: </a:t>
            </a:r>
            <a:r>
              <a:rPr lang="en-GB" dirty="0"/>
              <a:t>Personalisation of the web, with customised media and news services based on the individual's web behaviour, will also have an impact on the framework conditions for public debates and exchanges of ideas – important premises for a healthy democracy. This is not primarily a privacy challenge, but constitutes a challenge for society at large. The danger associated with so-called ”echo chambers” or ”filter bubbles” is that the population will only be exposed to content which confirms their own attitudes and values. The exchange of ideas and viewpoints may be curbed when individuals are more rarely exposed to viewpoints different from their own.</a:t>
            </a:r>
          </a:p>
          <a:p>
            <a:pPr lvl="0"/>
            <a:r>
              <a:rPr lang="en-GB" b="1" dirty="0"/>
              <a:t>Transparency paradox: </a:t>
            </a:r>
            <a:r>
              <a:rPr lang="en-GB" dirty="0"/>
              <a:t>The citizen is becoming more and more transparent to the government, while the government is becoming more an more in-transparent to the citizen.</a:t>
            </a:r>
            <a:endParaRPr lang="en-US" b="1" dirty="0"/>
          </a:p>
        </p:txBody>
      </p:sp>
    </p:spTree>
    <p:extLst>
      <p:ext uri="{BB962C8B-B14F-4D97-AF65-F5344CB8AC3E}">
        <p14:creationId xmlns:p14="http://schemas.microsoft.com/office/powerpoint/2010/main" val="31031705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lstStyle/>
          <a:p>
            <a:r>
              <a:rPr lang="en-US" dirty="0"/>
              <a:t>Article 6 Data protection Directive</a:t>
            </a:r>
          </a:p>
          <a:p>
            <a:r>
              <a:rPr lang="en-US" dirty="0"/>
              <a:t>1. Member States shall provide that personal data must be:</a:t>
            </a:r>
          </a:p>
          <a:p>
            <a:r>
              <a:rPr lang="en-US" dirty="0"/>
              <a:t>(a) processed fairly and lawfully;</a:t>
            </a:r>
          </a:p>
          <a:p>
            <a:endParaRPr lang="en-US" dirty="0"/>
          </a:p>
        </p:txBody>
      </p:sp>
    </p:spTree>
    <p:extLst>
      <p:ext uri="{BB962C8B-B14F-4D97-AF65-F5344CB8AC3E}">
        <p14:creationId xmlns:p14="http://schemas.microsoft.com/office/powerpoint/2010/main" val="2820060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Kort interactief debat</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222284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Article 7 </a:t>
            </a:r>
          </a:p>
          <a:p>
            <a:pPr marL="0" indent="0">
              <a:buNone/>
            </a:pPr>
            <a:r>
              <a:rPr lang="en-US" dirty="0"/>
              <a:t>Member States shall provide that personal data may be processed only if:</a:t>
            </a:r>
          </a:p>
          <a:p>
            <a:pPr marL="0" indent="0">
              <a:buNone/>
            </a:pPr>
            <a:r>
              <a:rPr lang="en-US" dirty="0"/>
              <a:t>(a) the data subject has unambiguously given his consent; or</a:t>
            </a:r>
          </a:p>
          <a:p>
            <a:pPr marL="0" indent="0">
              <a:buNone/>
            </a:pPr>
            <a:r>
              <a:rPr lang="en-US" dirty="0"/>
              <a:t>(b) processing is necessary for the performance of a contract to which the data subject is party or in order to take steps at the request of the data subject prior to entering into a contract; or</a:t>
            </a:r>
          </a:p>
          <a:p>
            <a:pPr marL="0" indent="0">
              <a:buNone/>
            </a:pPr>
            <a:r>
              <a:rPr lang="en-US" dirty="0"/>
              <a:t>(c) processing is necessary for compliance with a legal obligation to which the controller is subject; or</a:t>
            </a:r>
          </a:p>
          <a:p>
            <a:pPr marL="0" indent="0">
              <a:buNone/>
            </a:pPr>
            <a:r>
              <a:rPr lang="en-US" dirty="0"/>
              <a:t>(d) processing is necessary in order to protect the vital interests of the data subject; or</a:t>
            </a:r>
          </a:p>
          <a:p>
            <a:pPr marL="0" indent="0">
              <a:buNone/>
            </a:pPr>
            <a:r>
              <a:rPr lang="en-US" dirty="0"/>
              <a:t>(e) processing is necessary for the performance of a task carried out in the public interest or in the exercise of official authority vested in the controller or in a third party to whom the data are disclosed; or</a:t>
            </a:r>
          </a:p>
          <a:p>
            <a:pPr marL="0" indent="0">
              <a:buNone/>
            </a:pPr>
            <a:r>
              <a:rPr lang="en-US" dirty="0"/>
              <a:t>(f) processing is necessary for the purposes of the legitimate interests pursued by the controller or by the third party or parties to whom the data are disclosed, except where such interests are overridden by the interests for fundamental rights and freedoms of the data subject which require protection under Article 1 (1).</a:t>
            </a:r>
          </a:p>
          <a:p>
            <a:endParaRPr lang="en-US" dirty="0"/>
          </a:p>
        </p:txBody>
      </p:sp>
    </p:spTree>
    <p:extLst>
      <p:ext uri="{BB962C8B-B14F-4D97-AF65-F5344CB8AC3E}">
        <p14:creationId xmlns:p14="http://schemas.microsoft.com/office/powerpoint/2010/main" val="3832244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8 </a:t>
            </a:r>
          </a:p>
          <a:p>
            <a:pPr marL="0" indent="0">
              <a:buNone/>
            </a:pPr>
            <a:r>
              <a:rPr lang="en-US" dirty="0"/>
              <a:t>The processing of special categories of data</a:t>
            </a:r>
          </a:p>
          <a:p>
            <a:pPr marL="0" indent="0">
              <a:buNone/>
            </a:pPr>
            <a:r>
              <a:rPr lang="en-US" dirty="0"/>
              <a:t>1. Member States shall prohibit the processing of personal data revealing racial or ethnic origin, political opinions, religious or philosophical beliefs, trade-union membership, and the processing of data concerning health or sex life.</a:t>
            </a:r>
          </a:p>
          <a:p>
            <a:pPr marL="0" indent="0">
              <a:buNone/>
            </a:pPr>
            <a:r>
              <a:rPr lang="en-US" dirty="0"/>
              <a:t>2. Paragraph 1 shall not apply where:</a:t>
            </a:r>
          </a:p>
          <a:p>
            <a:pPr marL="0" indent="0">
              <a:buNone/>
            </a:pPr>
            <a:r>
              <a:rPr lang="en-US" dirty="0"/>
              <a:t>(a) the data subject has given his explicit consent to the processing of those data, except where the laws of the Member State provide that the prohibition referred to in paragraph 1 may not be lifted by the data subject's giving his consent; or</a:t>
            </a:r>
          </a:p>
          <a:p>
            <a:pPr marL="0" indent="0">
              <a:buNone/>
            </a:pPr>
            <a:r>
              <a:rPr lang="en-US" dirty="0"/>
              <a:t>(b) processing is necessary for the purposes of carrying out the obligations and specific rights of the controller in the field of employment law in so far as it is authorized by national law providing for adequate safeguards; or</a:t>
            </a:r>
          </a:p>
          <a:p>
            <a:pPr marL="0" indent="0">
              <a:buNone/>
            </a:pPr>
            <a:r>
              <a:rPr lang="en-US" dirty="0"/>
              <a:t>(c) processing is necessary to protect the vital interests of the data subject or of another person where the data subject is physically or legally incapable of giving his consent; or</a:t>
            </a:r>
          </a:p>
          <a:p>
            <a:pPr marL="0" indent="0">
              <a:buNone/>
            </a:pPr>
            <a:r>
              <a:rPr lang="en-US" dirty="0"/>
              <a:t>(d) processing is carried out in the course of its legitimate activities with appropriate guarantees by a foundation, association or any other non-profit-seeking body with a political, philosophical, religious or trade-union aim and on condition that the processing relates solely to the members of the body or to persons who have regular contact with it in connection with its purposes and that the data are not disclosed to a third party without the consent of the data subjects; or</a:t>
            </a:r>
          </a:p>
          <a:p>
            <a:pPr marL="0" indent="0">
              <a:buNone/>
            </a:pPr>
            <a:r>
              <a:rPr lang="en-US" dirty="0"/>
              <a:t>(e) the processing relates to data which are manifestly made public by the data subject or is necessary for the establishment, exercise or </a:t>
            </a:r>
            <a:r>
              <a:rPr lang="en-US" dirty="0" err="1"/>
              <a:t>defence</a:t>
            </a:r>
            <a:r>
              <a:rPr lang="en-US" dirty="0"/>
              <a:t> of legal claims.</a:t>
            </a:r>
          </a:p>
        </p:txBody>
      </p:sp>
    </p:spTree>
    <p:extLst>
      <p:ext uri="{BB962C8B-B14F-4D97-AF65-F5344CB8AC3E}">
        <p14:creationId xmlns:p14="http://schemas.microsoft.com/office/powerpoint/2010/main" val="32124574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nl-NL" dirty="0" err="1"/>
              <a:t>Purpose</a:t>
            </a:r>
            <a:r>
              <a:rPr lang="nl-NL" dirty="0"/>
              <a:t> </a:t>
            </a:r>
            <a:r>
              <a:rPr lang="nl-NL" dirty="0" err="1"/>
              <a:t>limitation</a:t>
            </a:r>
            <a:endParaRPr lang="en-US" dirty="0"/>
          </a:p>
        </p:txBody>
      </p:sp>
      <p:sp>
        <p:nvSpPr>
          <p:cNvPr id="3" name="Content Placeholder 2"/>
          <p:cNvSpPr>
            <a:spLocks noGrp="1"/>
          </p:cNvSpPr>
          <p:nvPr>
            <p:ph idx="1"/>
          </p:nvPr>
        </p:nvSpPr>
        <p:spPr/>
        <p:txBody>
          <a:bodyPr>
            <a:normAutofit/>
          </a:bodyPr>
          <a:lstStyle/>
          <a:p>
            <a:r>
              <a:rPr lang="en-US" dirty="0"/>
              <a:t>Article 6 </a:t>
            </a:r>
          </a:p>
          <a:p>
            <a:r>
              <a:rPr lang="en-US" dirty="0"/>
              <a:t>1. Member States shall provide that personal data must be:</a:t>
            </a:r>
          </a:p>
          <a:p>
            <a:r>
              <a:rPr lang="en-US" dirty="0"/>
              <a:t>(b) collected for specified, explicit and legitimate purposes and not further processed in a way incompatible with those purposes. Further processing of data for historical, statistical or scientific purposes shall not be considered as incompatible provided that Member States provide appropriate safeguards;</a:t>
            </a:r>
          </a:p>
          <a:p>
            <a:endParaRPr lang="en-US" dirty="0"/>
          </a:p>
        </p:txBody>
      </p:sp>
    </p:spTree>
    <p:extLst>
      <p:ext uri="{BB962C8B-B14F-4D97-AF65-F5344CB8AC3E}">
        <p14:creationId xmlns:p14="http://schemas.microsoft.com/office/powerpoint/2010/main" val="30276401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nl-NL" dirty="0" err="1"/>
              <a:t>Purpose</a:t>
            </a:r>
            <a:r>
              <a:rPr lang="nl-NL" dirty="0"/>
              <a:t> </a:t>
            </a:r>
            <a:r>
              <a:rPr lang="nl-NL" dirty="0" err="1"/>
              <a:t>limitation</a:t>
            </a:r>
            <a:endParaRPr lang="en-US" dirty="0"/>
          </a:p>
        </p:txBody>
      </p:sp>
      <p:sp>
        <p:nvSpPr>
          <p:cNvPr id="3" name="Content Placeholder 2"/>
          <p:cNvSpPr>
            <a:spLocks noGrp="1"/>
          </p:cNvSpPr>
          <p:nvPr>
            <p:ph idx="1"/>
          </p:nvPr>
        </p:nvSpPr>
        <p:spPr>
          <a:xfrm>
            <a:off x="1981200" y="1600200"/>
            <a:ext cx="8229600" cy="5069160"/>
          </a:xfrm>
        </p:spPr>
        <p:txBody>
          <a:bodyPr>
            <a:noAutofit/>
          </a:bodyPr>
          <a:lstStyle/>
          <a:p>
            <a:r>
              <a:rPr lang="en-GB" sz="1600" dirty="0"/>
              <a:t>For example, the DPA of Luxembourg emphasises: ‘From a data protection point of view it can raise many concerns, when it contains personal data, such as the respect of data subjects’ rights - for example in the context of data mining - and their ability to exercise control over the personal data or the respect fundamental principles of data protection such as that of data minimization or purpose limitation.’ </a:t>
            </a:r>
            <a:endParaRPr lang="en-US" sz="1600" dirty="0"/>
          </a:p>
          <a:p>
            <a:r>
              <a:rPr lang="en-GB" sz="1600" dirty="0"/>
              <a:t>The definition of Big Data of the Dutch DPA contains, among other elements, ‘combining data that is collected for different purposes’ and it also holds: ‘Our key concern is that data protection should be about surprise minimisation, while big data entails the risk of surprise </a:t>
            </a:r>
            <a:r>
              <a:rPr lang="en-GB" sz="1600" dirty="0" err="1"/>
              <a:t>maximation</a:t>
            </a:r>
            <a:r>
              <a:rPr lang="en-GB" sz="1600" dirty="0"/>
              <a:t>. There is a real risk that those who are involved in the development and use of Big Data are ignoring the basic principles of purpose limitation, data minimisation and transparency. And an additional frightening fact is that the statistical information, even if the data used is properly anonymised, can lead to such precise results that it essentially constitutes re-identification.’</a:t>
            </a:r>
          </a:p>
          <a:p>
            <a:r>
              <a:rPr lang="en-GB" sz="1600" dirty="0"/>
              <a:t>The Norwegian DPA states: ‘In other words, it is not just the volume in itself that is of interest, but the fact that secondary value is derived from the data through reuse and analysis. This aspect of Big Data, and the consequences it has, is in our opinion the most challenging aspect from a privacy perspective.’</a:t>
            </a:r>
            <a:endParaRPr lang="en-US" sz="1600" dirty="0"/>
          </a:p>
          <a:p>
            <a:r>
              <a:rPr lang="en-GB" sz="1600" dirty="0"/>
              <a:t>Finally, the Swedish DPA states about Big Data: ‘As we see it, the concept is used for situations where large amounts of data are gathered in order to be made available for different purposes, not always precisely determined in advance.’</a:t>
            </a:r>
            <a:endParaRPr lang="en-US" sz="1600" dirty="0"/>
          </a:p>
          <a:p>
            <a:endParaRPr lang="en-US" sz="1600" dirty="0"/>
          </a:p>
        </p:txBody>
      </p:sp>
    </p:spTree>
    <p:extLst>
      <p:ext uri="{BB962C8B-B14F-4D97-AF65-F5344CB8AC3E}">
        <p14:creationId xmlns:p14="http://schemas.microsoft.com/office/powerpoint/2010/main" val="9398783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Data minimization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a:t>Article 6 </a:t>
            </a:r>
          </a:p>
          <a:p>
            <a:r>
              <a:rPr lang="en-US" dirty="0"/>
              <a:t>1. Member States shall provide that personal data must be:</a:t>
            </a:r>
          </a:p>
          <a:p>
            <a:r>
              <a:rPr lang="en-US" dirty="0"/>
              <a:t>(b) collected for specified, explicit and legitimate purposes and not further processed in a way incompatible with those purposes. Further processing of data for historical, statistical or scientific purposes shall not be considered as incompatible provided that Member States provide appropriate safeguards;</a:t>
            </a:r>
          </a:p>
          <a:p>
            <a:r>
              <a:rPr lang="en-US" dirty="0"/>
              <a:t>(c) adequate, relevant and not excessive in relation to the purposes for which they are collected and/or further processed;</a:t>
            </a:r>
          </a:p>
          <a:p>
            <a:r>
              <a:rPr lang="en-US" dirty="0"/>
              <a:t>(e) kept in a form which permits identification of data subjects for no longer than is necessary for the purposes for which the data were collected or for which they are further processed. Member States shall lay down appropriate safeguards for personal data stored for longer periods for historical, statistical or scientific use.</a:t>
            </a:r>
          </a:p>
          <a:p>
            <a:endParaRPr lang="en-US" dirty="0"/>
          </a:p>
        </p:txBody>
      </p:sp>
    </p:spTree>
    <p:extLst>
      <p:ext uri="{BB962C8B-B14F-4D97-AF65-F5344CB8AC3E}">
        <p14:creationId xmlns:p14="http://schemas.microsoft.com/office/powerpoint/2010/main" val="36224479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Data minimization</a:t>
            </a:r>
            <a:endParaRPr lang="en-US" dirty="0"/>
          </a:p>
        </p:txBody>
      </p:sp>
      <p:sp>
        <p:nvSpPr>
          <p:cNvPr id="3" name="Content Placeholder 2"/>
          <p:cNvSpPr>
            <a:spLocks noGrp="1"/>
          </p:cNvSpPr>
          <p:nvPr>
            <p:ph idx="1"/>
          </p:nvPr>
        </p:nvSpPr>
        <p:spPr/>
        <p:txBody>
          <a:bodyPr/>
          <a:lstStyle/>
          <a:p>
            <a:r>
              <a:rPr lang="en-GB" dirty="0"/>
              <a:t>Almost all DPAs mention this principle when it comes to the dangers of Big Data. The DPA from Luxembourg, inter alia, refers to a decision in which it stressed the importance of a retention period for data storage. The Dutch DPA summarizes the tension between Big Data and data minimization in very clear words: ‘Big Data is all about collecting as much information as possible’. </a:t>
            </a:r>
            <a:endParaRPr lang="en-US" dirty="0"/>
          </a:p>
        </p:txBody>
      </p:sp>
    </p:spTree>
    <p:extLst>
      <p:ext uri="{BB962C8B-B14F-4D97-AF65-F5344CB8AC3E}">
        <p14:creationId xmlns:p14="http://schemas.microsoft.com/office/powerpoint/2010/main" val="26093777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Technical and organizational measures</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a:t>Article 16 - Confidentiality of processing</a:t>
            </a:r>
          </a:p>
          <a:p>
            <a:pPr marL="0" indent="0">
              <a:buNone/>
            </a:pPr>
            <a:endParaRPr lang="en-US" dirty="0"/>
          </a:p>
          <a:p>
            <a:pPr marL="0" indent="0">
              <a:buNone/>
            </a:pPr>
            <a:r>
              <a:rPr lang="en-US" dirty="0"/>
              <a:t>Any person acting under the authority of the controller or of the processor, including the processor himself, who has access to personal data must not process them except on instructions from the controller, unless he is required to do so by law.</a:t>
            </a:r>
          </a:p>
          <a:p>
            <a:pPr marL="0" indent="0">
              <a:buNone/>
            </a:pPr>
            <a:endParaRPr lang="en-US" dirty="0"/>
          </a:p>
          <a:p>
            <a:pPr marL="0" indent="0">
              <a:buNone/>
            </a:pPr>
            <a:r>
              <a:rPr lang="en-US" dirty="0"/>
              <a:t>Article 17 - Security of processing</a:t>
            </a:r>
          </a:p>
          <a:p>
            <a:pPr marL="0" indent="0">
              <a:buNone/>
            </a:pPr>
            <a:endParaRPr lang="en-US" dirty="0"/>
          </a:p>
          <a:p>
            <a:pPr marL="0" indent="0">
              <a:buNone/>
            </a:pPr>
            <a:r>
              <a:rPr lang="en-US" dirty="0"/>
              <a:t>1. Member States shall provide that the controller must implement appropriate technical and organizational measures to protect personal data against accidental or unlawful destruction or accidental loss, alteration, unauthorized disclosure or access, in particular where the processing involves the transmission of data over a network, and against all other unlawful forms of processing. Having regard to the state of the art and the cost of their implementation, such measures shall ensure a level of security appropriate to the risks represented by the processing and the nature of the data to be protected.</a:t>
            </a:r>
          </a:p>
          <a:p>
            <a:pPr marL="0" indent="0">
              <a:buNone/>
            </a:pPr>
            <a:r>
              <a:rPr lang="en-US" dirty="0"/>
              <a:t>2. The Member States shall provide that the controller must, where processing is carried out on his behalf, choose a processor providing sufficient guarantees in respect of the technical security measures and organizational measures governing the processing to be carried out, and must ensure compliance with those measures.</a:t>
            </a:r>
          </a:p>
          <a:p>
            <a:pPr marL="0" indent="0">
              <a:buNone/>
            </a:pPr>
            <a:r>
              <a:rPr lang="en-US" dirty="0"/>
              <a:t>3. The carrying out of processing by way of a processor must be governed by a contract or legal act binding the processor to the controller and stipulating in particular that:</a:t>
            </a:r>
          </a:p>
          <a:p>
            <a:pPr marL="0" indent="0">
              <a:buNone/>
            </a:pPr>
            <a:r>
              <a:rPr lang="en-US" dirty="0"/>
              <a:t>- the processor shall act only on instructions from the controller,</a:t>
            </a:r>
          </a:p>
          <a:p>
            <a:pPr marL="0" indent="0">
              <a:buNone/>
            </a:pPr>
            <a:r>
              <a:rPr lang="en-US" dirty="0"/>
              <a:t>- the obligations set out in paragraph 1, as defined by the law of the Member State in which the processor is established, shall also be incumbent on the processor.</a:t>
            </a:r>
          </a:p>
          <a:p>
            <a:pPr marL="0" indent="0">
              <a:buNone/>
            </a:pPr>
            <a:r>
              <a:rPr lang="en-US" dirty="0"/>
              <a:t>4. For the purposes of keeping proof, the parts of the contract or the legal act relating to data protection and the requirements relating to the measures referred to in paragraph 1 shall be in writing or in another equivalent form.</a:t>
            </a:r>
          </a:p>
          <a:p>
            <a:endParaRPr lang="en-US" dirty="0"/>
          </a:p>
        </p:txBody>
      </p:sp>
    </p:spTree>
    <p:extLst>
      <p:ext uri="{BB962C8B-B14F-4D97-AF65-F5344CB8AC3E}">
        <p14:creationId xmlns:p14="http://schemas.microsoft.com/office/powerpoint/2010/main" val="14206025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Technical and organizational measures</a:t>
            </a:r>
            <a:endParaRPr lang="en-US" dirty="0"/>
          </a:p>
        </p:txBody>
      </p:sp>
      <p:sp>
        <p:nvSpPr>
          <p:cNvPr id="3" name="Content Placeholder 2"/>
          <p:cNvSpPr>
            <a:spLocks noGrp="1"/>
          </p:cNvSpPr>
          <p:nvPr>
            <p:ph idx="1"/>
          </p:nvPr>
        </p:nvSpPr>
        <p:spPr/>
        <p:txBody>
          <a:bodyPr>
            <a:normAutofit/>
          </a:bodyPr>
          <a:lstStyle/>
          <a:p>
            <a:r>
              <a:rPr lang="en-GB" dirty="0"/>
              <a:t>Many DPAs also mention this principle when discussing the dangers of Big Data; this holds especially true for countries and DPAs that establish a link between Big Data and Open Data. The Slovenian DPA stresses about this particular tension: ‘The principles of personal data accuracy and personal data being kept up to date may also be under pressure in Big Data processing. Data may be processed by several entities and merged from different sources without proper transparency and legal ground. Processing vast quantities of personal data also brings along higher data security concerns and calls for strict and effective technical and organisational data security measures.’</a:t>
            </a:r>
            <a:endParaRPr lang="en-US" dirty="0"/>
          </a:p>
        </p:txBody>
      </p:sp>
    </p:spTree>
    <p:extLst>
      <p:ext uri="{BB962C8B-B14F-4D97-AF65-F5344CB8AC3E}">
        <p14:creationId xmlns:p14="http://schemas.microsoft.com/office/powerpoint/2010/main" val="24467314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Data quality</a:t>
            </a:r>
            <a:endParaRPr lang="en-US" dirty="0"/>
          </a:p>
        </p:txBody>
      </p:sp>
      <p:sp>
        <p:nvSpPr>
          <p:cNvPr id="3" name="Content Placeholder 2"/>
          <p:cNvSpPr>
            <a:spLocks noGrp="1"/>
          </p:cNvSpPr>
          <p:nvPr>
            <p:ph idx="1"/>
          </p:nvPr>
        </p:nvSpPr>
        <p:spPr/>
        <p:txBody>
          <a:bodyPr>
            <a:normAutofit/>
          </a:bodyPr>
          <a:lstStyle/>
          <a:p>
            <a:r>
              <a:rPr lang="en-US" dirty="0"/>
              <a:t>Article 6 </a:t>
            </a:r>
          </a:p>
          <a:p>
            <a:r>
              <a:rPr lang="en-US" dirty="0"/>
              <a:t>1. Member States shall provide that personal data must be:</a:t>
            </a:r>
          </a:p>
          <a:p>
            <a:r>
              <a:rPr lang="en-US" dirty="0"/>
              <a:t>(d) accurate and, where necessary, kept up to date; every reasonable step must be taken to ensure that data which are inaccurate or incomplete, having regard to the purposes for which they were collected or for which they are further processed, are erased or rectified;</a:t>
            </a:r>
          </a:p>
          <a:p>
            <a:endParaRPr lang="en-US" dirty="0"/>
          </a:p>
        </p:txBody>
      </p:sp>
    </p:spTree>
    <p:extLst>
      <p:ext uri="{BB962C8B-B14F-4D97-AF65-F5344CB8AC3E}">
        <p14:creationId xmlns:p14="http://schemas.microsoft.com/office/powerpoint/2010/main" val="19025172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Data quality</a:t>
            </a:r>
            <a:endParaRPr lang="en-US" dirty="0"/>
          </a:p>
        </p:txBody>
      </p:sp>
      <p:sp>
        <p:nvSpPr>
          <p:cNvPr id="3" name="Content Placeholder 2"/>
          <p:cNvSpPr>
            <a:spLocks noGrp="1"/>
          </p:cNvSpPr>
          <p:nvPr>
            <p:ph idx="1"/>
          </p:nvPr>
        </p:nvSpPr>
        <p:spPr/>
        <p:txBody>
          <a:bodyPr>
            <a:normAutofit fontScale="85000" lnSpcReduction="20000"/>
          </a:bodyPr>
          <a:lstStyle/>
          <a:p>
            <a:r>
              <a:rPr lang="en-GB" dirty="0"/>
              <a:t>Often, Big Data applications do not revolve around individual profiles, but around group profiles, not around retrospective analyses, but around probability and predictive applications with a certain margin of error. Moreover, it is supposedly becoming less and less important for data processors to work with correct and accurate data about specific individuals, as long as a large percentage of the data on which the analysis is based provides a generally correct picture. Quantity over quality of data, so the saying goes, as more and more organizations are accustomed to working with “dirty data”. In the public sector too, it seems that working with contaminated data or unreliable sources is becoming less uncommon. Reference can be made to the use by government agencies of open sources on the internet, inter alia, Facebook, websites and discussion forums. The Dutch DPA, for example, indicates: ‘There has been a lot of media attention for big data use by the Tax administration (scraping websites such as </a:t>
            </a:r>
            <a:r>
              <a:rPr lang="en-GB" dirty="0" err="1"/>
              <a:t>Marktplaats</a:t>
            </a:r>
            <a:r>
              <a:rPr lang="en-GB" dirty="0"/>
              <a:t> [an e-bay like website] to detect sales, mass collection of data about parking and driving in leased cars, including use of ANPR-data, and profiling people to detect potentially fraudulent tax filings’.</a:t>
            </a:r>
            <a:endParaRPr lang="en-US" dirty="0"/>
          </a:p>
        </p:txBody>
      </p:sp>
    </p:spTree>
    <p:extLst>
      <p:ext uri="{BB962C8B-B14F-4D97-AF65-F5344CB8AC3E}">
        <p14:creationId xmlns:p14="http://schemas.microsoft.com/office/powerpoint/2010/main" val="1307267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4000" dirty="0"/>
              <a:t>Algemene Verordening Gegevensbescherming</a:t>
            </a:r>
            <a:endParaRPr lang="en-US" sz="4000"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8057774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Article 10 Information in cases of collection of data from the data subject</a:t>
            </a:r>
          </a:p>
          <a:p>
            <a:pPr marL="0" indent="0">
              <a:buNone/>
            </a:pPr>
            <a:r>
              <a:rPr lang="en-US" dirty="0"/>
              <a:t>Member States shall provide that the controller or his representative must provide a data subject from whom data relating to himself are collected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 for which the data are intended;</a:t>
            </a:r>
          </a:p>
          <a:p>
            <a:pPr marL="0" indent="0">
              <a:buNone/>
            </a:pPr>
            <a:r>
              <a:rPr lang="en-US" dirty="0"/>
              <a:t>(c) any further information such as</a:t>
            </a:r>
          </a:p>
          <a:p>
            <a:pPr marL="0" indent="0">
              <a:buNone/>
            </a:pPr>
            <a:r>
              <a:rPr lang="en-US" dirty="0"/>
              <a:t>- the recipients or categories of recipients of the data,</a:t>
            </a:r>
          </a:p>
          <a:p>
            <a:pPr marL="0" indent="0">
              <a:buNone/>
            </a:pPr>
            <a:r>
              <a:rPr lang="en-US" dirty="0"/>
              <a:t>- whether replies to the questions are obligatory or voluntary, as well as the possible consequences of failure to reply,</a:t>
            </a:r>
          </a:p>
          <a:p>
            <a:pPr marL="0" indent="0">
              <a:buNone/>
            </a:pPr>
            <a:r>
              <a:rPr lang="en-US" dirty="0"/>
              <a:t>- the existence of the right of access to and the right to rectify the data concerning him in so far as such further information is necessary, having regard to the specific circumstances in which the data are collected, to guarantee fair processing in respect of the data subject.</a:t>
            </a:r>
          </a:p>
        </p:txBody>
      </p:sp>
    </p:spTree>
    <p:extLst>
      <p:ext uri="{BB962C8B-B14F-4D97-AF65-F5344CB8AC3E}">
        <p14:creationId xmlns:p14="http://schemas.microsoft.com/office/powerpoint/2010/main" val="26106579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Article 11 Information where the data have not been obtained from the data subject</a:t>
            </a:r>
          </a:p>
          <a:p>
            <a:pPr marL="0" indent="0">
              <a:buNone/>
            </a:pPr>
            <a:r>
              <a:rPr lang="en-US" dirty="0"/>
              <a:t>1. Where the data have not been obtained from the data subject, Member States shall provide that the controller or his representative must at the time of undertaking the recording of personal data or if a disclosure to a third party is envisaged, no later than the time when the data are first disclosed provide the data subject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a:t>
            </a:r>
          </a:p>
          <a:p>
            <a:pPr marL="0" indent="0">
              <a:buNone/>
            </a:pPr>
            <a:r>
              <a:rPr lang="en-US" dirty="0"/>
              <a:t>(c) any further information such as</a:t>
            </a:r>
          </a:p>
          <a:p>
            <a:pPr marL="0" indent="0">
              <a:buNone/>
            </a:pPr>
            <a:r>
              <a:rPr lang="en-US" dirty="0"/>
              <a:t>- the categories of data concerned,</a:t>
            </a:r>
          </a:p>
          <a:p>
            <a:pPr marL="0" indent="0">
              <a:buNone/>
            </a:pPr>
            <a:r>
              <a:rPr lang="en-US" dirty="0"/>
              <a:t>- the recipients or categories of recipients,</a:t>
            </a:r>
          </a:p>
          <a:p>
            <a:pPr marL="0" indent="0">
              <a:buNone/>
            </a:pPr>
            <a:r>
              <a:rPr lang="en-US" dirty="0"/>
              <a:t>- the existence of the right of access to and the right to rectify the data concerning him in so far as such further information is necessary, having regard to the specific circumstances in which the data are processed, to guarantee fair processing in respect of the data subject.</a:t>
            </a:r>
          </a:p>
        </p:txBody>
      </p:sp>
    </p:spTree>
    <p:extLst>
      <p:ext uri="{BB962C8B-B14F-4D97-AF65-F5344CB8AC3E}">
        <p14:creationId xmlns:p14="http://schemas.microsoft.com/office/powerpoint/2010/main" val="13553895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12 Right of access</a:t>
            </a:r>
          </a:p>
          <a:p>
            <a:pPr marL="0" indent="0">
              <a:buNone/>
            </a:pPr>
            <a:r>
              <a:rPr lang="en-US" dirty="0"/>
              <a:t>Member States shall guarantee every data subject the right to obtain from the controller:</a:t>
            </a:r>
          </a:p>
          <a:p>
            <a:pPr marL="0" indent="0">
              <a:buNone/>
            </a:pPr>
            <a:r>
              <a:rPr lang="en-US" dirty="0"/>
              <a:t>(a) without constraint at reasonable intervals and without excessive delay or expense:</a:t>
            </a:r>
          </a:p>
          <a:p>
            <a:pPr marL="0" indent="0">
              <a:buNone/>
            </a:pPr>
            <a:r>
              <a:rPr lang="en-US" dirty="0"/>
              <a:t>- confirmation as to whether or not data relating to him are being processed and information at least as to the purposes of the processing, the categories of data concerned, and the recipients or categories of recipients to whom the data are disclosed,</a:t>
            </a:r>
          </a:p>
          <a:p>
            <a:pPr marL="0" indent="0">
              <a:buNone/>
            </a:pPr>
            <a:r>
              <a:rPr lang="en-US" dirty="0"/>
              <a:t>- communication to him in an intelligible form of the data undergoing processing and of any available information as to their source,</a:t>
            </a:r>
          </a:p>
          <a:p>
            <a:pPr marL="0" indent="0">
              <a:buNone/>
            </a:pPr>
            <a:r>
              <a:rPr lang="en-US" dirty="0"/>
              <a:t>- knowledge of the logic involved in any automatic processing of data concerning him at least in the case of the automated decisions referred to in Article 15 (1);</a:t>
            </a:r>
          </a:p>
          <a:p>
            <a:pPr marL="0" indent="0">
              <a:buNone/>
            </a:pPr>
            <a:r>
              <a:rPr lang="en-US" dirty="0"/>
              <a:t>(b) as appropriate the rectification, erasure or blocking of data the processing of which does not comply with the provisions of this Directive, in particular because of the incomplete or inaccurate nature of the data;</a:t>
            </a:r>
          </a:p>
          <a:p>
            <a:pPr marL="0" indent="0">
              <a:buNone/>
            </a:pPr>
            <a:r>
              <a:rPr lang="en-US" dirty="0"/>
              <a:t>(c) notification to third parties to whom the data have been disclosed of any rectification, erasure or blocking carried out in compliance with (b), unless this proves impossible or involves a disproportionate effort.</a:t>
            </a:r>
          </a:p>
        </p:txBody>
      </p:sp>
    </p:spTree>
    <p:extLst>
      <p:ext uri="{BB962C8B-B14F-4D97-AF65-F5344CB8AC3E}">
        <p14:creationId xmlns:p14="http://schemas.microsoft.com/office/powerpoint/2010/main" val="1199061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Article 10 Information in cases of collection of data from the data subject</a:t>
            </a:r>
          </a:p>
          <a:p>
            <a:pPr marL="0" indent="0">
              <a:buNone/>
            </a:pPr>
            <a:r>
              <a:rPr lang="en-US" dirty="0"/>
              <a:t>Member States shall provide that the controller or his representative must provide a data subject from whom data relating to himself are collected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 for which the data are intended;</a:t>
            </a:r>
          </a:p>
          <a:p>
            <a:pPr marL="0" indent="0">
              <a:buNone/>
            </a:pPr>
            <a:r>
              <a:rPr lang="en-US" dirty="0"/>
              <a:t>(c) any further information such as</a:t>
            </a:r>
          </a:p>
          <a:p>
            <a:pPr marL="0" indent="0">
              <a:buNone/>
            </a:pPr>
            <a:r>
              <a:rPr lang="en-US" dirty="0"/>
              <a:t>- the recipients or categories of recipients of the data,</a:t>
            </a:r>
          </a:p>
          <a:p>
            <a:pPr marL="0" indent="0">
              <a:buNone/>
            </a:pPr>
            <a:r>
              <a:rPr lang="en-US" dirty="0"/>
              <a:t>- whether replies to the questions are obligatory or voluntary, as well as the possible consequences of failure to reply,</a:t>
            </a:r>
          </a:p>
          <a:p>
            <a:pPr marL="0" indent="0">
              <a:buNone/>
            </a:pPr>
            <a:r>
              <a:rPr lang="en-US" dirty="0"/>
              <a:t>- the existence of the right of access to and the right to rectify the data concerning him in so far as such further information is necessary, having regard to the specific circumstances in which the data are collected, to guarantee fair processing in respect of the data subject.</a:t>
            </a:r>
          </a:p>
        </p:txBody>
      </p:sp>
    </p:spTree>
    <p:extLst>
      <p:ext uri="{BB962C8B-B14F-4D97-AF65-F5344CB8AC3E}">
        <p14:creationId xmlns:p14="http://schemas.microsoft.com/office/powerpoint/2010/main" val="8153718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a:t>This principle is in tension with the rise of Big Data too, partly because data subjects often simply do not know that their data is collected and therefore are not likely to invoke their right to information. This applies equally to the flipside of the coin, the transparency obligation for data controllers. For them, it is often unclear to whom the information relates, where the information came from and how they could contact the data subjects, especially when the processes entail the connection of different databases and the re-use of information. As the Slovenian DPA emphasized: ‘Big Data has important information privacy implications. Information on personal data processing may not be known to the individual or poorly described for the individual, personal data may be used for purposes previously unknown to the individual. The individual may be profiled and decisions may be adopted in automated and non-transparent fashion having more or less severe consequences for the individual.’</a:t>
            </a:r>
            <a:endParaRPr lang="en-US" dirty="0"/>
          </a:p>
          <a:p>
            <a:pPr marL="0" indent="0">
              <a:buNone/>
            </a:pPr>
            <a:endParaRPr lang="en-US" dirty="0"/>
          </a:p>
        </p:txBody>
      </p:sp>
    </p:spTree>
    <p:extLst>
      <p:ext uri="{BB962C8B-B14F-4D97-AF65-F5344CB8AC3E}">
        <p14:creationId xmlns:p14="http://schemas.microsoft.com/office/powerpoint/2010/main" val="6557005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Article 14 The data subject's right to object</a:t>
            </a:r>
          </a:p>
          <a:p>
            <a:pPr marL="0" indent="0">
              <a:buNone/>
            </a:pPr>
            <a:r>
              <a:rPr lang="en-US" dirty="0"/>
              <a:t>Member States shall grant the data subject the right:</a:t>
            </a:r>
          </a:p>
          <a:p>
            <a:pPr marL="0" indent="0">
              <a:buNone/>
            </a:pPr>
            <a:r>
              <a:rPr lang="en-US" dirty="0"/>
              <a:t>(a) at least in the cases referred to in Article 7 (e) and (f), to object at any time on compelling legitimate grounds relating to his particular situation to the processing of data relating to him, save where otherwise provided by national legislation. Where there is a justified objection, the processing instigated by the controller may no longer involve those data;</a:t>
            </a:r>
          </a:p>
          <a:p>
            <a:pPr marL="0" indent="0">
              <a:buNone/>
            </a:pPr>
            <a:r>
              <a:rPr lang="en-US" dirty="0"/>
              <a:t>(b) to object, on request and free of charge, to the processing of personal data relating to him which the controller anticipates being processed for the purposes of direct marketing, or to be informed before personal data are disclosed for the first time to third parties or used on their behalf for the purposes of direct marketing, and to be expressly offered the right to object free of charge to such disclosures or uses.</a:t>
            </a:r>
          </a:p>
          <a:p>
            <a:pPr marL="0" indent="0">
              <a:buNone/>
            </a:pPr>
            <a:r>
              <a:rPr lang="en-US" dirty="0"/>
              <a:t>Member States shall take the necessary measures to ensure that data subjects are aware of the existence of the right referred to in the first subparagraph of (b).</a:t>
            </a:r>
          </a:p>
          <a:p>
            <a:endParaRPr lang="en-US" dirty="0"/>
          </a:p>
        </p:txBody>
      </p:sp>
    </p:spTree>
    <p:extLst>
      <p:ext uri="{BB962C8B-B14F-4D97-AF65-F5344CB8AC3E}">
        <p14:creationId xmlns:p14="http://schemas.microsoft.com/office/powerpoint/2010/main" val="8176946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70000" lnSpcReduction="20000"/>
          </a:bodyPr>
          <a:lstStyle/>
          <a:p>
            <a:r>
              <a:rPr lang="en-US" dirty="0"/>
              <a:t>Article 15 </a:t>
            </a:r>
          </a:p>
          <a:p>
            <a:r>
              <a:rPr lang="en-US" dirty="0"/>
              <a:t>Automated individual decisions</a:t>
            </a:r>
          </a:p>
          <a:p>
            <a:r>
              <a:rPr lang="en-US" dirty="0"/>
              <a:t>1. Member States shall grant the right to every person not to be subject to a decision which produces legal effects concerning him or significantly affects him and which is based solely on automated processing of data intended to evaluate certain personal aspects relating to him, such as his performance at work, creditworthiness, reliability, conduct, etc.</a:t>
            </a:r>
          </a:p>
          <a:p>
            <a:r>
              <a:rPr lang="en-US" dirty="0"/>
              <a:t>2. Subject to the other Articles of this Directive, Member States shall provide that a person may be subjected to a decision of the kind referred to in paragraph 1 if that decision:</a:t>
            </a:r>
          </a:p>
          <a:p>
            <a:r>
              <a:rPr lang="en-US" dirty="0"/>
              <a:t>(a) is taken in the course of the entering into or performance of a contract, provided the request for the entering into or the performance of the contract, lodged by the data subject, has been satisfied or that there are suitable measures to safeguard his legitimate interests, such as arrangements allowing him to put his point of view; or</a:t>
            </a:r>
          </a:p>
          <a:p>
            <a:r>
              <a:rPr lang="en-US" dirty="0"/>
              <a:t>(b) is authorized by a law which also lays down measures to safeguard the data subject's legitimate interests.</a:t>
            </a:r>
          </a:p>
          <a:p>
            <a:pPr marL="0" indent="0">
              <a:buNone/>
            </a:pPr>
            <a:endParaRPr lang="en-US" dirty="0"/>
          </a:p>
        </p:txBody>
      </p:sp>
    </p:spTree>
    <p:extLst>
      <p:ext uri="{BB962C8B-B14F-4D97-AF65-F5344CB8AC3E}">
        <p14:creationId xmlns:p14="http://schemas.microsoft.com/office/powerpoint/2010/main" val="14633130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lstStyle/>
          <a:p>
            <a:r>
              <a:rPr lang="nl-NL" dirty="0"/>
              <a:t>General Data </a:t>
            </a:r>
            <a:r>
              <a:rPr lang="nl-NL" dirty="0" err="1"/>
              <a:t>Protection</a:t>
            </a:r>
            <a:r>
              <a:rPr lang="nl-NL" dirty="0"/>
              <a:t> </a:t>
            </a:r>
            <a:r>
              <a:rPr lang="nl-NL" dirty="0" err="1"/>
              <a:t>Regulation</a:t>
            </a:r>
            <a:endParaRPr lang="nl-NL" dirty="0"/>
          </a:p>
          <a:p>
            <a:pPr lvl="1"/>
            <a:r>
              <a:rPr lang="nl-NL" dirty="0"/>
              <a:t>Right </a:t>
            </a:r>
            <a:r>
              <a:rPr lang="nl-NL" dirty="0" err="1"/>
              <a:t>to</a:t>
            </a:r>
            <a:r>
              <a:rPr lang="nl-NL" dirty="0"/>
              <a:t> </a:t>
            </a:r>
            <a:r>
              <a:rPr lang="nl-NL" dirty="0" err="1"/>
              <a:t>be</a:t>
            </a:r>
            <a:r>
              <a:rPr lang="nl-NL" dirty="0"/>
              <a:t> </a:t>
            </a:r>
            <a:r>
              <a:rPr lang="nl-NL" dirty="0" err="1"/>
              <a:t>forgotten</a:t>
            </a:r>
            <a:endParaRPr lang="nl-NL" dirty="0"/>
          </a:p>
          <a:p>
            <a:pPr lvl="1"/>
            <a:r>
              <a:rPr lang="nl-NL" dirty="0"/>
              <a:t>Right </a:t>
            </a:r>
            <a:r>
              <a:rPr lang="nl-NL" dirty="0" err="1"/>
              <a:t>to</a:t>
            </a:r>
            <a:r>
              <a:rPr lang="nl-NL" dirty="0"/>
              <a:t> data </a:t>
            </a:r>
            <a:r>
              <a:rPr lang="nl-NL" dirty="0" err="1"/>
              <a:t>portability</a:t>
            </a:r>
            <a:endParaRPr lang="nl-NL" dirty="0"/>
          </a:p>
          <a:p>
            <a:pPr lvl="1"/>
            <a:r>
              <a:rPr lang="nl-NL" dirty="0"/>
              <a:t>Right </a:t>
            </a:r>
            <a:r>
              <a:rPr lang="nl-NL" dirty="0" err="1"/>
              <a:t>to</a:t>
            </a:r>
            <a:r>
              <a:rPr lang="nl-NL" dirty="0"/>
              <a:t> </a:t>
            </a:r>
            <a:r>
              <a:rPr lang="nl-NL" dirty="0" err="1"/>
              <a:t>resist</a:t>
            </a:r>
            <a:r>
              <a:rPr lang="nl-NL" dirty="0"/>
              <a:t> </a:t>
            </a:r>
            <a:r>
              <a:rPr lang="nl-NL" dirty="0" err="1"/>
              <a:t>profiling</a:t>
            </a:r>
            <a:endParaRPr lang="en-US" dirty="0"/>
          </a:p>
        </p:txBody>
      </p:sp>
    </p:spTree>
    <p:extLst>
      <p:ext uri="{BB962C8B-B14F-4D97-AF65-F5344CB8AC3E}">
        <p14:creationId xmlns:p14="http://schemas.microsoft.com/office/powerpoint/2010/main" val="41313778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85000" lnSpcReduction="20000"/>
          </a:bodyPr>
          <a:lstStyle/>
          <a:p>
            <a:r>
              <a:rPr lang="en-GB" dirty="0"/>
              <a:t>The question is whether this focus can be attained in the age of Big Data. It is often difficult for individuals to demonstrate personal injury or an individual interest in a case, individuals are often unaware that their rights are violated and if they do know that their data is gathered, in the Big Data era, data collection will presumably be so widespread that it is impossible for the individual to assess each data process to determine whether its personal data are contained therein, if so, if the processing is lawful and if this is not the case, to go to court or file a complaint. The DPA of the United Kingdom states on this issue: ‘It may be difficult to provide meaningful privacy information to data subjects, because of the complexity of the analytics and people’s reluctance to read terms and conditions, and because it may not be possible to identify at the outset all the purposes for which the data will be used. It may be difficult to obtain valid consent, particularly in circumstances where data is being collected through being observed or gathered from connected devices, rather than being consciously provided by data subjects.’ </a:t>
            </a:r>
            <a:endParaRPr lang="en-US" dirty="0"/>
          </a:p>
        </p:txBody>
      </p:sp>
    </p:spTree>
    <p:extLst>
      <p:ext uri="{BB962C8B-B14F-4D97-AF65-F5344CB8AC3E}">
        <p14:creationId xmlns:p14="http://schemas.microsoft.com/office/powerpoint/2010/main" val="25615974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legal regulation</a:t>
            </a:r>
            <a:endParaRPr lang="en-US" dirty="0"/>
          </a:p>
        </p:txBody>
      </p:sp>
      <p:sp>
        <p:nvSpPr>
          <p:cNvPr id="3" name="Content Placeholder 2"/>
          <p:cNvSpPr>
            <a:spLocks noGrp="1"/>
          </p:cNvSpPr>
          <p:nvPr>
            <p:ph idx="1"/>
          </p:nvPr>
        </p:nvSpPr>
        <p:spPr/>
        <p:txBody>
          <a:bodyPr>
            <a:normAutofit/>
          </a:bodyPr>
          <a:lstStyle/>
          <a:p>
            <a:pPr lvl="0"/>
            <a:r>
              <a:rPr lang="en-GB" dirty="0"/>
              <a:t>The current system is primarily based on the legal regulation of rights and obligations. Big Data challenges this basis for several reasons. Data processing is becoming increasingly transnational. This implies that more and more agreements must be made between jurisdictions and states. Making legally binding is often difficult due to the different traditions and legal systems. The rapidly changing technology brings with it that specific legal provisions can easily be circumvented and that unforeseen problems and challenges arise. The legal reality this is often overtaken by events and technical developments. </a:t>
            </a:r>
            <a:endParaRPr lang="en-US" dirty="0"/>
          </a:p>
        </p:txBody>
      </p:sp>
    </p:spTree>
    <p:extLst>
      <p:ext uri="{BB962C8B-B14F-4D97-AF65-F5344CB8AC3E}">
        <p14:creationId xmlns:p14="http://schemas.microsoft.com/office/powerpoint/2010/main" val="3747518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ARTIKEL 8  EVRM</a:t>
            </a:r>
          </a:p>
        </p:txBody>
      </p:sp>
      <p:sp>
        <p:nvSpPr>
          <p:cNvPr id="3" name="Content Placeholder 2"/>
          <p:cNvSpPr>
            <a:spLocks noGrp="1"/>
          </p:cNvSpPr>
          <p:nvPr>
            <p:ph idx="1"/>
          </p:nvPr>
        </p:nvSpPr>
        <p:spPr/>
        <p:txBody>
          <a:bodyPr>
            <a:normAutofit fontScale="92500" lnSpcReduction="10000"/>
          </a:bodyPr>
          <a:lstStyle/>
          <a:p>
            <a:endParaRPr lang="en-US" dirty="0"/>
          </a:p>
          <a:p>
            <a:r>
              <a:rPr lang="nl-NL" dirty="0"/>
              <a:t>Recht op eerbiediging van privé-, familie- en gezinsleven </a:t>
            </a:r>
          </a:p>
          <a:p>
            <a:r>
              <a:rPr lang="nl-NL" dirty="0"/>
              <a:t>1. Een ieder heeft recht op respect voor zijn privé leven, zijn familie- en gezinsleven, zijn woning en zijn correspondentie. </a:t>
            </a:r>
          </a:p>
          <a:p>
            <a:r>
              <a:rPr lang="nl-NL" dirty="0"/>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en-US" dirty="0"/>
          </a:p>
        </p:txBody>
      </p:sp>
    </p:spTree>
    <p:extLst>
      <p:ext uri="{BB962C8B-B14F-4D97-AF65-F5344CB8AC3E}">
        <p14:creationId xmlns:p14="http://schemas.microsoft.com/office/powerpoint/2010/main" val="35700643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legal regulation</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The fact that many of the problems resulting from Big Data processes, as also highlighted by a number of DPAs, revolve predominantly about more general social and societal issues makes it difficult to address all of the Big Data issues within specific legal doctrines, as these legal doctrines are often aimed at protecting the interests of individuals, of legal subjects. That is why more and more national governments look for alternatives or additions to traditional black letter law when regulating Big Data – for example self-regulation, codes of conduct and ethical guidelines. The DPA of the United Kingdom states, for example:</a:t>
            </a:r>
            <a:r>
              <a:rPr lang="en-GB" b="1" dirty="0"/>
              <a:t> </a:t>
            </a:r>
            <a:r>
              <a:rPr lang="en-GB" dirty="0"/>
              <a:t>‘It is notable however that there is some evidence of a move towards self-regulation, in the sense that some companies are developing what can be described as an ‘ethical’ approach to big data, based on understanding the customer’s perspective, being transparent about the processing and building trust.’</a:t>
            </a:r>
            <a:endParaRPr lang="en-US" dirty="0"/>
          </a:p>
          <a:p>
            <a:endParaRPr lang="en-US" dirty="0"/>
          </a:p>
        </p:txBody>
      </p:sp>
    </p:spTree>
    <p:extLst>
      <p:ext uri="{BB962C8B-B14F-4D97-AF65-F5344CB8AC3E}">
        <p14:creationId xmlns:p14="http://schemas.microsoft.com/office/powerpoint/2010/main" val="11955991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548680"/>
            <a:ext cx="8229600" cy="1143000"/>
          </a:xfrm>
        </p:spPr>
        <p:txBody>
          <a:bodyPr>
            <a:normAutofit fontScale="90000"/>
          </a:bodyPr>
          <a:lstStyle/>
          <a:p>
            <a:r>
              <a:rPr lang="nl-NL" dirty="0" err="1"/>
              <a:t>Juridical</a:t>
            </a:r>
            <a:r>
              <a:rPr lang="nl-NL" dirty="0"/>
              <a:t> </a:t>
            </a:r>
            <a:r>
              <a:rPr lang="nl-NL" dirty="0" err="1"/>
              <a:t>challenges</a:t>
            </a:r>
            <a:r>
              <a:rPr lang="nl-NL" dirty="0"/>
              <a:t> of Big Data: </a:t>
            </a:r>
            <a:r>
              <a:rPr lang="en-GB" dirty="0"/>
              <a:t>Difference between non-personal data and personal data</a:t>
            </a:r>
            <a:endParaRPr lang="en-US" dirty="0"/>
          </a:p>
        </p:txBody>
      </p:sp>
      <p:sp>
        <p:nvSpPr>
          <p:cNvPr id="3" name="Content Placeholder 2"/>
          <p:cNvSpPr>
            <a:spLocks noGrp="1"/>
          </p:cNvSpPr>
          <p:nvPr>
            <p:ph idx="1"/>
          </p:nvPr>
        </p:nvSpPr>
        <p:spPr>
          <a:xfrm>
            <a:off x="1981200" y="2132857"/>
            <a:ext cx="8229600" cy="3993307"/>
          </a:xfrm>
        </p:spPr>
        <p:txBody>
          <a:bodyPr>
            <a:normAutofit/>
          </a:bodyPr>
          <a:lstStyle/>
          <a:p>
            <a:r>
              <a:rPr lang="en-US" dirty="0"/>
              <a:t>Article 2  Definitions</a:t>
            </a:r>
          </a:p>
          <a:p>
            <a:r>
              <a:rPr lang="en-US" dirty="0"/>
              <a:t>For the purposes of this Directive:</a:t>
            </a:r>
          </a:p>
          <a:p>
            <a:r>
              <a:rPr lang="en-US" dirty="0"/>
              <a:t>(a) 'personal data' shall mean any information relating to an identified or identifiable natural person ('data subject'); an identifiable person is one who can be identified, directly or indirectly, in particular by reference to an identification number or to one or more factors specific to his physical, physiological, mental, economic, cultural or social identity;</a:t>
            </a:r>
          </a:p>
          <a:p>
            <a:endParaRPr lang="en-US" dirty="0"/>
          </a:p>
        </p:txBody>
      </p:sp>
    </p:spTree>
    <p:extLst>
      <p:ext uri="{BB962C8B-B14F-4D97-AF65-F5344CB8AC3E}">
        <p14:creationId xmlns:p14="http://schemas.microsoft.com/office/powerpoint/2010/main" val="31250103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Difference between types of data</a:t>
            </a:r>
            <a:endParaRPr lang="en-US" dirty="0"/>
          </a:p>
        </p:txBody>
      </p:sp>
      <p:sp>
        <p:nvSpPr>
          <p:cNvPr id="3" name="Content Placeholder 2"/>
          <p:cNvSpPr>
            <a:spLocks noGrp="1"/>
          </p:cNvSpPr>
          <p:nvPr>
            <p:ph idx="1"/>
          </p:nvPr>
        </p:nvSpPr>
        <p:spPr/>
        <p:txBody>
          <a:bodyPr>
            <a:normAutofit/>
          </a:bodyPr>
          <a:lstStyle/>
          <a:p>
            <a:r>
              <a:rPr lang="nl-NL" dirty="0"/>
              <a:t>Private data</a:t>
            </a:r>
          </a:p>
          <a:p>
            <a:r>
              <a:rPr lang="nl-NL" dirty="0"/>
              <a:t>Privacy </a:t>
            </a:r>
            <a:r>
              <a:rPr lang="nl-NL" dirty="0" err="1"/>
              <a:t>sensitive</a:t>
            </a:r>
            <a:r>
              <a:rPr lang="nl-NL" dirty="0"/>
              <a:t> data</a:t>
            </a:r>
          </a:p>
          <a:p>
            <a:r>
              <a:rPr lang="nl-NL" dirty="0"/>
              <a:t>Personal data</a:t>
            </a:r>
          </a:p>
          <a:p>
            <a:r>
              <a:rPr lang="nl-NL" dirty="0" err="1"/>
              <a:t>Sensitive</a:t>
            </a:r>
            <a:r>
              <a:rPr lang="nl-NL" dirty="0"/>
              <a:t> personal data</a:t>
            </a:r>
          </a:p>
          <a:p>
            <a:r>
              <a:rPr lang="nl-NL" dirty="0"/>
              <a:t>Meta data</a:t>
            </a:r>
          </a:p>
          <a:p>
            <a:r>
              <a:rPr lang="nl-NL" dirty="0" err="1"/>
              <a:t>Location</a:t>
            </a:r>
            <a:r>
              <a:rPr lang="nl-NL" dirty="0"/>
              <a:t> data</a:t>
            </a:r>
          </a:p>
          <a:p>
            <a:r>
              <a:rPr lang="nl-NL" dirty="0"/>
              <a:t>Customer data</a:t>
            </a:r>
          </a:p>
          <a:p>
            <a:r>
              <a:rPr lang="nl-NL" dirty="0" err="1"/>
              <a:t>Aggregated</a:t>
            </a:r>
            <a:r>
              <a:rPr lang="nl-NL" dirty="0"/>
              <a:t> data</a:t>
            </a:r>
            <a:endParaRPr lang="en-US" dirty="0"/>
          </a:p>
        </p:txBody>
      </p:sp>
    </p:spTree>
    <p:extLst>
      <p:ext uri="{BB962C8B-B14F-4D97-AF65-F5344CB8AC3E}">
        <p14:creationId xmlns:p14="http://schemas.microsoft.com/office/powerpoint/2010/main" val="18406746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Difference between different actors</a:t>
            </a:r>
            <a:endParaRPr lang="en-US" dirty="0"/>
          </a:p>
        </p:txBody>
      </p:sp>
      <p:sp>
        <p:nvSpPr>
          <p:cNvPr id="3" name="Content Placeholder 2"/>
          <p:cNvSpPr>
            <a:spLocks noGrp="1"/>
          </p:cNvSpPr>
          <p:nvPr>
            <p:ph idx="1"/>
          </p:nvPr>
        </p:nvSpPr>
        <p:spPr/>
        <p:txBody>
          <a:bodyPr/>
          <a:lstStyle/>
          <a:p>
            <a:r>
              <a:rPr lang="nl-NL" dirty="0"/>
              <a:t>Private sector</a:t>
            </a:r>
          </a:p>
          <a:p>
            <a:r>
              <a:rPr lang="nl-NL" dirty="0"/>
              <a:t>Public sector</a:t>
            </a:r>
          </a:p>
          <a:p>
            <a:pPr lvl="1"/>
            <a:r>
              <a:rPr lang="nl-NL" dirty="0"/>
              <a:t>Intelligence services</a:t>
            </a:r>
          </a:p>
          <a:p>
            <a:pPr lvl="1"/>
            <a:r>
              <a:rPr lang="nl-NL" dirty="0" err="1"/>
              <a:t>Police</a:t>
            </a:r>
            <a:endParaRPr lang="nl-NL" dirty="0"/>
          </a:p>
          <a:p>
            <a:pPr lvl="1"/>
            <a:r>
              <a:rPr lang="nl-NL" dirty="0"/>
              <a:t>Taks </a:t>
            </a:r>
            <a:r>
              <a:rPr lang="nl-NL" dirty="0" err="1"/>
              <a:t>authorities</a:t>
            </a:r>
            <a:endParaRPr lang="nl-NL" dirty="0"/>
          </a:p>
          <a:p>
            <a:pPr lvl="1"/>
            <a:r>
              <a:rPr lang="nl-NL" dirty="0"/>
              <a:t>Etc.</a:t>
            </a:r>
          </a:p>
          <a:p>
            <a:r>
              <a:rPr lang="nl-NL" dirty="0"/>
              <a:t>International </a:t>
            </a:r>
            <a:r>
              <a:rPr lang="nl-NL" dirty="0" err="1"/>
              <a:t>differences</a:t>
            </a:r>
            <a:endParaRPr lang="en-US" dirty="0"/>
          </a:p>
        </p:txBody>
      </p:sp>
    </p:spTree>
    <p:extLst>
      <p:ext uri="{BB962C8B-B14F-4D97-AF65-F5344CB8AC3E}">
        <p14:creationId xmlns:p14="http://schemas.microsoft.com/office/powerpoint/2010/main" val="406972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Personal interests and individual rights</a:t>
            </a:r>
            <a:endParaRPr lang="en-US" dirty="0"/>
          </a:p>
        </p:txBody>
      </p:sp>
      <p:sp>
        <p:nvSpPr>
          <p:cNvPr id="3" name="Content Placeholder 2"/>
          <p:cNvSpPr>
            <a:spLocks noGrp="1"/>
          </p:cNvSpPr>
          <p:nvPr>
            <p:ph idx="1"/>
          </p:nvPr>
        </p:nvSpPr>
        <p:spPr/>
        <p:txBody>
          <a:bodyPr/>
          <a:lstStyle/>
          <a:p>
            <a:r>
              <a:rPr lang="nl-NL" dirty="0" err="1"/>
              <a:t>Ratione</a:t>
            </a:r>
            <a:r>
              <a:rPr lang="nl-NL" dirty="0"/>
              <a:t> personae</a:t>
            </a:r>
          </a:p>
          <a:p>
            <a:r>
              <a:rPr lang="nl-NL" dirty="0" err="1"/>
              <a:t>Ratione</a:t>
            </a:r>
            <a:r>
              <a:rPr lang="nl-NL" dirty="0"/>
              <a:t> </a:t>
            </a:r>
            <a:r>
              <a:rPr lang="nl-NL" dirty="0" err="1"/>
              <a:t>materiae</a:t>
            </a:r>
            <a:endParaRPr lang="nl-NL" dirty="0"/>
          </a:p>
          <a:p>
            <a:r>
              <a:rPr lang="nl-NL" dirty="0" err="1"/>
              <a:t>Subjective</a:t>
            </a:r>
            <a:r>
              <a:rPr lang="nl-NL" dirty="0"/>
              <a:t> </a:t>
            </a:r>
            <a:r>
              <a:rPr lang="nl-NL" dirty="0" err="1"/>
              <a:t>rights</a:t>
            </a:r>
            <a:r>
              <a:rPr lang="nl-NL" dirty="0"/>
              <a:t> of </a:t>
            </a:r>
            <a:r>
              <a:rPr lang="nl-NL" dirty="0" err="1"/>
              <a:t>natural</a:t>
            </a:r>
            <a:r>
              <a:rPr lang="nl-NL" dirty="0"/>
              <a:t> persons</a:t>
            </a:r>
            <a:endParaRPr lang="en-US" dirty="0"/>
          </a:p>
        </p:txBody>
      </p:sp>
    </p:spTree>
    <p:extLst>
      <p:ext uri="{BB962C8B-B14F-4D97-AF65-F5344CB8AC3E}">
        <p14:creationId xmlns:p14="http://schemas.microsoft.com/office/powerpoint/2010/main" val="35504487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nl-NL" dirty="0" err="1"/>
              <a:t>balancing</a:t>
            </a:r>
            <a:endParaRPr lang="en-US" dirty="0"/>
          </a:p>
        </p:txBody>
      </p:sp>
      <p:sp>
        <p:nvSpPr>
          <p:cNvPr id="3" name="Content Placeholder 2"/>
          <p:cNvSpPr>
            <a:spLocks noGrp="1"/>
          </p:cNvSpPr>
          <p:nvPr>
            <p:ph idx="1"/>
          </p:nvPr>
        </p:nvSpPr>
        <p:spPr/>
        <p:txBody>
          <a:bodyPr/>
          <a:lstStyle/>
          <a:p>
            <a:r>
              <a:rPr lang="nl-NL" dirty="0" err="1"/>
              <a:t>Wheighing</a:t>
            </a:r>
            <a:r>
              <a:rPr lang="nl-NL" dirty="0"/>
              <a:t> </a:t>
            </a:r>
            <a:r>
              <a:rPr lang="nl-NL" dirty="0" err="1"/>
              <a:t>one</a:t>
            </a:r>
            <a:r>
              <a:rPr lang="nl-NL" dirty="0"/>
              <a:t> interest </a:t>
            </a:r>
            <a:r>
              <a:rPr lang="nl-NL" dirty="0" err="1"/>
              <a:t>against</a:t>
            </a:r>
            <a:r>
              <a:rPr lang="nl-NL" dirty="0"/>
              <a:t> </a:t>
            </a:r>
            <a:r>
              <a:rPr lang="nl-NL" dirty="0" err="1"/>
              <a:t>another</a:t>
            </a:r>
            <a:r>
              <a:rPr lang="nl-NL" dirty="0"/>
              <a:t>, </a:t>
            </a:r>
            <a:r>
              <a:rPr lang="nl-NL" dirty="0" err="1"/>
              <a:t>for</a:t>
            </a:r>
            <a:r>
              <a:rPr lang="nl-NL" dirty="0"/>
              <a:t> </a:t>
            </a:r>
            <a:r>
              <a:rPr lang="nl-NL" dirty="0" err="1"/>
              <a:t>example</a:t>
            </a:r>
            <a:r>
              <a:rPr lang="nl-NL" dirty="0"/>
              <a:t> security </a:t>
            </a:r>
            <a:r>
              <a:rPr lang="nl-NL" dirty="0" err="1"/>
              <a:t>against</a:t>
            </a:r>
            <a:r>
              <a:rPr lang="nl-NL" dirty="0"/>
              <a:t> privacy</a:t>
            </a:r>
            <a:endParaRPr lang="en-US" dirty="0"/>
          </a:p>
        </p:txBody>
      </p:sp>
    </p:spTree>
    <p:extLst>
      <p:ext uri="{BB962C8B-B14F-4D97-AF65-F5344CB8AC3E}">
        <p14:creationId xmlns:p14="http://schemas.microsoft.com/office/powerpoint/2010/main" val="36900287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Big Data, Open Data, Hergebruik</a:t>
            </a:r>
            <a:endParaRPr lang="en-US" dirty="0"/>
          </a:p>
        </p:txBody>
      </p:sp>
      <p:sp>
        <p:nvSpPr>
          <p:cNvPr id="3" name="Content Placeholder 2"/>
          <p:cNvSpPr>
            <a:spLocks noGrp="1"/>
          </p:cNvSpPr>
          <p:nvPr>
            <p:ph idx="1"/>
          </p:nvPr>
        </p:nvSpPr>
        <p:spPr/>
        <p:txBody>
          <a:bodyPr/>
          <a:lstStyle/>
          <a:p>
            <a:r>
              <a:rPr lang="nl-NL" dirty="0"/>
              <a:t>Wet openbaarheid van bestuur</a:t>
            </a:r>
          </a:p>
          <a:p>
            <a:r>
              <a:rPr lang="nl-NL" dirty="0"/>
              <a:t>Wet hergebruik overheidsinformatie</a:t>
            </a:r>
          </a:p>
          <a:p>
            <a:r>
              <a:rPr lang="nl-NL" dirty="0"/>
              <a:t>Wet open overheid</a:t>
            </a:r>
          </a:p>
        </p:txBody>
      </p:sp>
    </p:spTree>
    <p:extLst>
      <p:ext uri="{BB962C8B-B14F-4D97-AF65-F5344CB8AC3E}">
        <p14:creationId xmlns:p14="http://schemas.microsoft.com/office/powerpoint/2010/main" val="30877555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Wet hergebruik overheidsinformatie</a:t>
            </a:r>
            <a:endParaRPr lang="en-US" dirty="0"/>
          </a:p>
        </p:txBody>
      </p:sp>
      <p:sp>
        <p:nvSpPr>
          <p:cNvPr id="3" name="Content Placeholder 2"/>
          <p:cNvSpPr>
            <a:spLocks noGrp="1"/>
          </p:cNvSpPr>
          <p:nvPr>
            <p:ph idx="1"/>
          </p:nvPr>
        </p:nvSpPr>
        <p:spPr/>
        <p:txBody>
          <a:bodyPr>
            <a:normAutofit fontScale="92500" lnSpcReduction="20000"/>
          </a:bodyPr>
          <a:lstStyle/>
          <a:p>
            <a:r>
              <a:rPr lang="nl-NL" dirty="0"/>
              <a:t>Artikel 2. Toepassingsbereik</a:t>
            </a:r>
          </a:p>
          <a:p>
            <a:r>
              <a:rPr lang="nl-NL" dirty="0"/>
              <a:t>1 Deze wet is niet van toepassing op:</a:t>
            </a:r>
          </a:p>
          <a:p>
            <a:pPr lvl="1"/>
            <a:r>
              <a:rPr lang="nl-NL" dirty="0"/>
              <a:t>a. informatie die niet openbaar is op grond van de wet;</a:t>
            </a:r>
          </a:p>
          <a:p>
            <a:pPr lvl="1"/>
            <a:r>
              <a:rPr lang="nl-NL" dirty="0" err="1"/>
              <a:t>b.</a:t>
            </a:r>
            <a:r>
              <a:rPr lang="nl-NL" dirty="0"/>
              <a:t> informatie waarvan een derde de rechthebbende is in de zin van de Auteurswet, de Wet op de naburige rechten of de Databankenwet;</a:t>
            </a:r>
          </a:p>
          <a:p>
            <a:pPr lvl="1"/>
            <a:r>
              <a:rPr lang="nl-NL" dirty="0"/>
              <a:t>c. informatie berustend bij een publieke omroep, bij een andere met een publieke omroeptaak belaste instelling of bij een instelling die werkzaam is onder verantwoordelijkheid van een publieke omroep of een andere met een publieke omroeptaak belaste instelling;</a:t>
            </a:r>
          </a:p>
          <a:p>
            <a:pPr lvl="1"/>
            <a:r>
              <a:rPr lang="nl-NL" dirty="0"/>
              <a:t>d. informatie berustend bij onderwijs- en onderzoeksinstellingen;</a:t>
            </a:r>
          </a:p>
          <a:p>
            <a:pPr lvl="1"/>
            <a:r>
              <a:rPr lang="nl-NL" dirty="0"/>
              <a:t>e. informatie berustend bij andere culturele instellingen dan bibliotheken en musea;</a:t>
            </a:r>
          </a:p>
          <a:p>
            <a:pPr lvl="1"/>
            <a:r>
              <a:rPr lang="nl-NL" dirty="0"/>
              <a:t>f. gedeelten van documenten die alleen logo’s, wapens en insignes bevatten;</a:t>
            </a:r>
          </a:p>
          <a:p>
            <a:pPr lvl="1"/>
            <a:r>
              <a:rPr lang="nl-NL" dirty="0"/>
              <a:t>g. informatie die betrekking heeft op openbare persoonsgegevens waarvan hergebruik onverenigbaar is met de doeleinden waarvoor ze zijn verkregen.</a:t>
            </a:r>
          </a:p>
          <a:p>
            <a:endParaRPr lang="en-US" dirty="0"/>
          </a:p>
        </p:txBody>
      </p:sp>
    </p:spTree>
    <p:extLst>
      <p:ext uri="{BB962C8B-B14F-4D97-AF65-F5344CB8AC3E}">
        <p14:creationId xmlns:p14="http://schemas.microsoft.com/office/powerpoint/2010/main" val="31241737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Wet open overheid</a:t>
            </a:r>
            <a:endParaRPr lang="en-US" dirty="0"/>
          </a:p>
        </p:txBody>
      </p:sp>
      <p:sp>
        <p:nvSpPr>
          <p:cNvPr id="3" name="Content Placeholder 2"/>
          <p:cNvSpPr>
            <a:spLocks noGrp="1"/>
          </p:cNvSpPr>
          <p:nvPr>
            <p:ph idx="1"/>
          </p:nvPr>
        </p:nvSpPr>
        <p:spPr/>
        <p:txBody>
          <a:bodyPr>
            <a:normAutofit fontScale="55000" lnSpcReduction="20000"/>
          </a:bodyPr>
          <a:lstStyle/>
          <a:p>
            <a:r>
              <a:rPr lang="nl-NL" dirty="0"/>
              <a:t>Nederland is achterop geraakt bij landen die recent een </a:t>
            </a:r>
            <a:r>
              <a:rPr lang="nl-NL" i="1" dirty="0" err="1"/>
              <a:t>freedom</a:t>
            </a:r>
            <a:r>
              <a:rPr lang="nl-NL" i="1" dirty="0"/>
              <a:t> of information act </a:t>
            </a:r>
            <a:r>
              <a:rPr lang="nl-NL" dirty="0"/>
              <a:t>hebben aangenomen of voortvarend aan de slag zijn gegaan met het openstellen van overheidsinformatie voor hergebruik, en heeft geen lering getrokken uit buitenlandse ervaringen. Die hebben in het afgelopen decennium een hoge vlucht genomen. In veel landen om ons heen is het recht op toegang tot publieke informatie verankerd in wetgeving en zijn praktische oplossingen gevonden om dit recht invulling te geven. Veel nadruk ligt daarbij op het actief openbaren van informatie en de mogelijkheden van een Informatiecommissaris om de brug te slaan tussen burger en overheid. Daarmee wordt erkend dat toegankelijkheid van publieke informatie vaak niet alleen een juridische kwestie is, maar ook een praktisch probleem en een mentaliteitskwestie. Dit voorstel probeert te leren van deze buitenlandse ervaringen en oplossingen. </a:t>
            </a:r>
          </a:p>
          <a:p>
            <a:r>
              <a:rPr lang="nl-NL" dirty="0"/>
              <a:t>Door beter aan te sluiten op de wensen en verlangens van burgers en bedrijven, wordt ook de mogelijkheid vergroot om economische munt te slaan uit publieke informatie; deze kansen van de digitale open data agenda laat de huidige </a:t>
            </a:r>
            <a:r>
              <a:rPr lang="nl-NL" dirty="0" err="1"/>
              <a:t>Wob</a:t>
            </a:r>
            <a:r>
              <a:rPr lang="nl-NL" dirty="0"/>
              <a:t> nu liggen. Overheden verzamelen bij hun activiteiten grote hoeveelheden gegevens die van waarde kunnen zijn voor allerhande economische activiteiten en voor verhoging van de effectiviteit van het functioneren van de overheid. Ook kunnen private partijen helpen bij het inzichtelijk en doorzoekbaar maken van complexe informatie. Voorwaarde hiervoor is wel dat de informatiehuishouding van overheden en </a:t>
            </a:r>
            <a:r>
              <a:rPr lang="nl-NL" dirty="0" err="1"/>
              <a:t>semi-overheden</a:t>
            </a:r>
            <a:r>
              <a:rPr lang="nl-NL" dirty="0"/>
              <a:t> op orde is en dat informatie goed digitaal toegankelijk is en hergebruikt kan worden. </a:t>
            </a:r>
          </a:p>
          <a:p>
            <a:r>
              <a:rPr lang="nl-NL" dirty="0"/>
              <a:t>De emancipatie van de burger jegens de overheid en de opkomst van de </a:t>
            </a:r>
            <a:r>
              <a:rPr lang="nl-NL" dirty="0" err="1"/>
              <a:t>informatie-samenleving</a:t>
            </a:r>
            <a:r>
              <a:rPr lang="nl-NL" dirty="0"/>
              <a:t> brengen met zich mee dat burgers en </a:t>
            </a:r>
            <a:r>
              <a:rPr lang="nl-NL" dirty="0" err="1"/>
              <a:t>onder-nemers</a:t>
            </a:r>
            <a:r>
              <a:rPr lang="nl-NL" dirty="0"/>
              <a:t> snel en gemakkelijk toegang willen tot allerlei soorten </a:t>
            </a:r>
            <a:r>
              <a:rPr lang="nl-NL" dirty="0" err="1"/>
              <a:t>overheids-informatie</a:t>
            </a:r>
            <a:r>
              <a:rPr lang="nl-NL" dirty="0"/>
              <a:t>. Dit stelt hoge technologische eisen aan de </a:t>
            </a:r>
            <a:r>
              <a:rPr lang="nl-NL" dirty="0" err="1"/>
              <a:t>ict</a:t>
            </a:r>
            <a:r>
              <a:rPr lang="nl-NL" dirty="0"/>
              <a:t>-capaciteit van de publieke sector. Ook de juridische infrastructuur vergt investeringen om ervoor te zorgen dat de bescherming die het recht biedt in een </a:t>
            </a:r>
            <a:r>
              <a:rPr lang="nl-NL" dirty="0" err="1"/>
              <a:t>informatie-samenleving</a:t>
            </a:r>
            <a:r>
              <a:rPr lang="nl-NL" dirty="0"/>
              <a:t> een adequaat niveau heeft voor burgers en bedrijven. Net zo goed is vereist dat een omslag in de Nederlandse bestuurscultuur wordt bewerkstelligd. Zolang het informatiemonopolie van de overheid niet doorbroken wordt en een mentaliteit dat de overheid haar informatie ten dienste van het publieke domein bezit, zal de burgerparticipatie in de politiek en in beleid een moeilijk punt blijven. </a:t>
            </a:r>
            <a:endParaRPr lang="en-US" dirty="0"/>
          </a:p>
        </p:txBody>
      </p:sp>
    </p:spTree>
    <p:extLst>
      <p:ext uri="{BB962C8B-B14F-4D97-AF65-F5344CB8AC3E}">
        <p14:creationId xmlns:p14="http://schemas.microsoft.com/office/powerpoint/2010/main" val="5159480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Vragen over Big Data, Open Data, Hergebruik</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37764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Handvest voor de Grondrechten van de Europese Unie</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t>Artikel</a:t>
            </a:r>
            <a:r>
              <a:rPr lang="en-US" dirty="0"/>
              <a:t> 7</a:t>
            </a:r>
          </a:p>
          <a:p>
            <a:r>
              <a:rPr lang="nl-NL" dirty="0"/>
              <a:t>Eerbiediging van het </a:t>
            </a:r>
            <a:r>
              <a:rPr lang="nl-NL" dirty="0" err="1"/>
              <a:t>privé-leven</a:t>
            </a:r>
            <a:r>
              <a:rPr lang="nl-NL" dirty="0"/>
              <a:t> en het familie- en gezinsleven</a:t>
            </a:r>
          </a:p>
          <a:p>
            <a:r>
              <a:rPr lang="nl-NL" dirty="0"/>
              <a:t>Eenieder heeft recht op eerbiediging van zijn </a:t>
            </a:r>
            <a:r>
              <a:rPr lang="nl-NL" dirty="0" err="1"/>
              <a:t>privé-leven</a:t>
            </a:r>
            <a:r>
              <a:rPr lang="nl-NL" dirty="0"/>
              <a:t>, zijn familie- en gezinsleven, zijn woning en </a:t>
            </a:r>
            <a:r>
              <a:rPr lang="en-US" dirty="0" err="1"/>
              <a:t>zijn</a:t>
            </a:r>
            <a:r>
              <a:rPr lang="en-US" dirty="0"/>
              <a:t> </a:t>
            </a:r>
            <a:r>
              <a:rPr lang="en-US" dirty="0" err="1"/>
              <a:t>communicatie</a:t>
            </a:r>
            <a:r>
              <a:rPr lang="en-US" dirty="0"/>
              <a:t>.</a:t>
            </a:r>
          </a:p>
          <a:p>
            <a:endParaRPr lang="en-US" dirty="0"/>
          </a:p>
          <a:p>
            <a:r>
              <a:rPr lang="en-US" dirty="0" err="1"/>
              <a:t>Artikel</a:t>
            </a:r>
            <a:r>
              <a:rPr lang="en-US" dirty="0"/>
              <a:t> 8</a:t>
            </a:r>
          </a:p>
          <a:p>
            <a:r>
              <a:rPr lang="en-US" dirty="0" err="1"/>
              <a:t>Bescherming</a:t>
            </a:r>
            <a:r>
              <a:rPr lang="en-US" dirty="0"/>
              <a:t> van </a:t>
            </a:r>
            <a:r>
              <a:rPr lang="en-US" dirty="0" err="1"/>
              <a:t>persoonsgegevens</a:t>
            </a:r>
            <a:endParaRPr lang="en-US" dirty="0"/>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endParaRPr lang="en-US" dirty="0"/>
          </a:p>
        </p:txBody>
      </p:sp>
    </p:spTree>
    <p:extLst>
      <p:ext uri="{BB962C8B-B14F-4D97-AF65-F5344CB8AC3E}">
        <p14:creationId xmlns:p14="http://schemas.microsoft.com/office/powerpoint/2010/main" val="28206456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Pauze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934058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Kort interactief debat</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5573368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Aansprakelijkheid internet intermediairs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2314232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Directive</a:t>
            </a:r>
            <a:endParaRPr lang="en-US" dirty="0"/>
          </a:p>
        </p:txBody>
      </p:sp>
      <p:sp>
        <p:nvSpPr>
          <p:cNvPr id="3" name="Content Placeholder 2"/>
          <p:cNvSpPr>
            <a:spLocks noGrp="1"/>
          </p:cNvSpPr>
          <p:nvPr>
            <p:ph idx="1"/>
          </p:nvPr>
        </p:nvSpPr>
        <p:spPr/>
        <p:txBody>
          <a:bodyPr>
            <a:normAutofit fontScale="62500" lnSpcReduction="20000"/>
          </a:bodyPr>
          <a:lstStyle/>
          <a:p>
            <a:pPr fontAlgn="base"/>
            <a:r>
              <a:rPr lang="en-US" dirty="0"/>
              <a:t>Article 1</a:t>
            </a:r>
          </a:p>
          <a:p>
            <a:pPr fontAlgn="base"/>
            <a:r>
              <a:rPr lang="en-US" dirty="0"/>
              <a:t>Objective and scope</a:t>
            </a:r>
          </a:p>
          <a:p>
            <a:pPr fontAlgn="base"/>
            <a:r>
              <a:rPr lang="en-US" dirty="0"/>
              <a:t>5. This Directive shall not apply to:</a:t>
            </a:r>
          </a:p>
          <a:p>
            <a:pPr fontAlgn="base"/>
            <a:r>
              <a:rPr lang="en-US" dirty="0"/>
              <a:t>a) the field of taxation;</a:t>
            </a:r>
          </a:p>
          <a:p>
            <a:pPr fontAlgn="base"/>
            <a:r>
              <a:rPr lang="en-US" dirty="0"/>
              <a:t>(b) questions relating to information society services covered by Directives 95/46/EC and 97/66/EC;</a:t>
            </a:r>
          </a:p>
          <a:p>
            <a:pPr fontAlgn="base"/>
            <a:r>
              <a:rPr lang="en-US" dirty="0"/>
              <a:t>(c) questions relating to agreements or practices governed by cartel law;</a:t>
            </a:r>
          </a:p>
          <a:p>
            <a:pPr fontAlgn="base"/>
            <a:r>
              <a:rPr lang="en-US" dirty="0"/>
              <a:t>(d) the following activities of information society services:</a:t>
            </a:r>
          </a:p>
          <a:p>
            <a:pPr fontAlgn="base"/>
            <a:r>
              <a:rPr lang="en-US" dirty="0"/>
              <a:t>- the activities of notaries or equivalent professions to the extent that they involve a direct and specific connection with the exercise of public authority,</a:t>
            </a:r>
          </a:p>
          <a:p>
            <a:pPr fontAlgn="base"/>
            <a:r>
              <a:rPr lang="en-US" dirty="0"/>
              <a:t>- the representation of a client and </a:t>
            </a:r>
            <a:r>
              <a:rPr lang="en-US" dirty="0" err="1"/>
              <a:t>defence</a:t>
            </a:r>
            <a:r>
              <a:rPr lang="en-US" dirty="0"/>
              <a:t> of his interests before the courts,</a:t>
            </a:r>
          </a:p>
          <a:p>
            <a:pPr fontAlgn="base"/>
            <a:r>
              <a:rPr lang="en-US" dirty="0"/>
              <a:t>- gambling activities which involve wagering a stake with monetary value in games of chance, including lotteries and betting transactions.</a:t>
            </a:r>
          </a:p>
          <a:p>
            <a:pPr fontAlgn="base"/>
            <a:r>
              <a:rPr lang="en-US" dirty="0"/>
              <a:t>6. This Directive does not affect measures taken at Community or national level, in the respect of Community law, in order to promote cultural and linguistic diversity and to ensure the </a:t>
            </a:r>
            <a:r>
              <a:rPr lang="en-US" dirty="0" err="1"/>
              <a:t>defence</a:t>
            </a:r>
            <a:r>
              <a:rPr lang="en-US" dirty="0"/>
              <a:t> of pluralism.</a:t>
            </a:r>
          </a:p>
          <a:p>
            <a:pPr fontAlgn="base"/>
            <a:endParaRPr lang="en-US" dirty="0"/>
          </a:p>
          <a:p>
            <a:endParaRPr lang="en-US" dirty="0"/>
          </a:p>
        </p:txBody>
      </p:sp>
    </p:spTree>
    <p:extLst>
      <p:ext uri="{BB962C8B-B14F-4D97-AF65-F5344CB8AC3E}">
        <p14:creationId xmlns:p14="http://schemas.microsoft.com/office/powerpoint/2010/main" val="22821256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General Data </a:t>
            </a:r>
            <a:r>
              <a:rPr lang="nl-NL" dirty="0" err="1"/>
              <a:t>Protection</a:t>
            </a:r>
            <a:r>
              <a:rPr lang="nl-NL" dirty="0"/>
              <a:t> </a:t>
            </a:r>
            <a:r>
              <a:rPr lang="nl-NL" dirty="0" err="1"/>
              <a:t>Regulation</a:t>
            </a:r>
            <a:endParaRPr lang="en-US" dirty="0"/>
          </a:p>
        </p:txBody>
      </p:sp>
      <p:sp>
        <p:nvSpPr>
          <p:cNvPr id="3" name="Content Placeholder 2"/>
          <p:cNvSpPr>
            <a:spLocks noGrp="1"/>
          </p:cNvSpPr>
          <p:nvPr>
            <p:ph idx="1"/>
          </p:nvPr>
        </p:nvSpPr>
        <p:spPr/>
        <p:txBody>
          <a:bodyPr/>
          <a:lstStyle/>
          <a:p>
            <a:r>
              <a:rPr lang="en-US" i="1" dirty="0"/>
              <a:t>Article 2 </a:t>
            </a:r>
            <a:r>
              <a:rPr lang="en-US" b="1" dirty="0"/>
              <a:t>Material scope </a:t>
            </a:r>
          </a:p>
          <a:p>
            <a:r>
              <a:rPr lang="en-US" dirty="0"/>
              <a:t>4.This Regulation shall be without prejudice to the application of Directive 2000/31/EC, in particular of the liability rules of intermediary service providers in Articles 12 to 15 of that Directive. </a:t>
            </a:r>
          </a:p>
        </p:txBody>
      </p:sp>
    </p:spTree>
    <p:extLst>
      <p:ext uri="{BB962C8B-B14F-4D97-AF65-F5344CB8AC3E}">
        <p14:creationId xmlns:p14="http://schemas.microsoft.com/office/powerpoint/2010/main" val="23445234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Directive</a:t>
            </a:r>
            <a:endParaRPr lang="en-US" dirty="0"/>
          </a:p>
        </p:txBody>
      </p:sp>
      <p:sp>
        <p:nvSpPr>
          <p:cNvPr id="3" name="Content Placeholder 2"/>
          <p:cNvSpPr>
            <a:spLocks noGrp="1"/>
          </p:cNvSpPr>
          <p:nvPr>
            <p:ph idx="1"/>
          </p:nvPr>
        </p:nvSpPr>
        <p:spPr/>
        <p:txBody>
          <a:bodyPr>
            <a:normAutofit fontScale="62500" lnSpcReduction="20000"/>
          </a:bodyPr>
          <a:lstStyle/>
          <a:p>
            <a:pPr fontAlgn="base"/>
            <a:r>
              <a:rPr lang="en-US" dirty="0"/>
              <a:t>Section 4: Liability of intermediary service providers</a:t>
            </a:r>
          </a:p>
          <a:p>
            <a:pPr fontAlgn="base"/>
            <a:r>
              <a:rPr lang="en-US" dirty="0"/>
              <a:t>Article 12</a:t>
            </a:r>
          </a:p>
          <a:p>
            <a:pPr fontAlgn="base"/>
            <a:r>
              <a:rPr lang="en-US" dirty="0"/>
              <a:t>"Mere conduit"</a:t>
            </a:r>
          </a:p>
          <a:p>
            <a:pPr fontAlgn="base"/>
            <a:r>
              <a:rPr lang="en-US" dirty="0"/>
              <a:t>1. Where an information society service is provided that consists of the transmission in a communication network of information provided by a recipient of the service, or the provision of access to a communication network, Member States shall ensure that the service provider is not liable for the information transmitted, on condition that the provider:</a:t>
            </a:r>
          </a:p>
          <a:p>
            <a:pPr fontAlgn="base"/>
            <a:r>
              <a:rPr lang="en-US" dirty="0"/>
              <a:t>(a) does not initiate the transmission;</a:t>
            </a:r>
          </a:p>
          <a:p>
            <a:pPr fontAlgn="base"/>
            <a:r>
              <a:rPr lang="en-US" dirty="0"/>
              <a:t>(b) does not select the receiver of the transmission; and</a:t>
            </a:r>
          </a:p>
          <a:p>
            <a:pPr fontAlgn="base"/>
            <a:r>
              <a:rPr lang="en-US" dirty="0"/>
              <a:t>(c) does not select or modify the information contained in the transmission.</a:t>
            </a:r>
          </a:p>
          <a:p>
            <a:pPr fontAlgn="base"/>
            <a:r>
              <a:rPr lang="en-US" dirty="0"/>
              <a:t>2. The acts of transmission and of provision of access referred to in paragraph 1 include the automatic, intermediate and transient storage of the information transmitted in so far as this takes place for the sole purpose of carrying out the transmission in the communication network, and provided that the information is not stored for any period longer than is reasonably necessary for the transmission.</a:t>
            </a:r>
          </a:p>
          <a:p>
            <a:pPr fontAlgn="base"/>
            <a:r>
              <a:rPr lang="en-US" dirty="0"/>
              <a:t>3. This Article shall not affect the possibility for a court or administrative authority, in accordance with Member States' legal systems, of requiring the service provider to terminate or prevent an infringement.</a:t>
            </a:r>
          </a:p>
          <a:p>
            <a:endParaRPr lang="en-US" dirty="0"/>
          </a:p>
        </p:txBody>
      </p:sp>
    </p:spTree>
    <p:extLst>
      <p:ext uri="{BB962C8B-B14F-4D97-AF65-F5344CB8AC3E}">
        <p14:creationId xmlns:p14="http://schemas.microsoft.com/office/powerpoint/2010/main" val="36683288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Directive</a:t>
            </a:r>
            <a:endParaRPr lang="en-US" dirty="0"/>
          </a:p>
        </p:txBody>
      </p:sp>
      <p:sp>
        <p:nvSpPr>
          <p:cNvPr id="3" name="Content Placeholder 2"/>
          <p:cNvSpPr>
            <a:spLocks noGrp="1"/>
          </p:cNvSpPr>
          <p:nvPr>
            <p:ph idx="1"/>
          </p:nvPr>
        </p:nvSpPr>
        <p:spPr/>
        <p:txBody>
          <a:bodyPr>
            <a:normAutofit fontScale="55000" lnSpcReduction="20000"/>
          </a:bodyPr>
          <a:lstStyle/>
          <a:p>
            <a:pPr fontAlgn="base"/>
            <a:r>
              <a:rPr lang="en-US" dirty="0"/>
              <a:t>Article 13</a:t>
            </a:r>
          </a:p>
          <a:p>
            <a:pPr fontAlgn="base"/>
            <a:r>
              <a:rPr lang="en-US" dirty="0"/>
              <a:t>"Caching"</a:t>
            </a:r>
          </a:p>
          <a:p>
            <a:pPr fontAlgn="base"/>
            <a:r>
              <a:rPr lang="en-US" dirty="0"/>
              <a:t>1. Where an information society service is provided that consists of the transmission in a communication network of information provided by a recipient of the service, Member States shall ensure that the service provider is not liable for the automatic, intermediate and temporary storage of that information, performed for the sole purpose of making more efficient the information's onward transmission to other recipients of the service upon their request, on condition that:</a:t>
            </a:r>
          </a:p>
          <a:p>
            <a:pPr fontAlgn="base"/>
            <a:r>
              <a:rPr lang="en-US" dirty="0"/>
              <a:t>(a) the provider does not modify the information;</a:t>
            </a:r>
          </a:p>
          <a:p>
            <a:pPr fontAlgn="base"/>
            <a:r>
              <a:rPr lang="en-US" dirty="0"/>
              <a:t>(b) the provider complies with conditions on access to the information;</a:t>
            </a:r>
          </a:p>
          <a:p>
            <a:pPr fontAlgn="base"/>
            <a:r>
              <a:rPr lang="en-US" dirty="0"/>
              <a:t>(c) the provider complies with rules regarding the updating of the information, specified in a manner widely </a:t>
            </a:r>
            <a:r>
              <a:rPr lang="en-US" dirty="0" err="1"/>
              <a:t>recognised</a:t>
            </a:r>
            <a:r>
              <a:rPr lang="en-US" dirty="0"/>
              <a:t> and used by industry;</a:t>
            </a:r>
          </a:p>
          <a:p>
            <a:pPr fontAlgn="base"/>
            <a:r>
              <a:rPr lang="en-US" dirty="0"/>
              <a:t>(d) the provider does not interfere with the lawful use of technology, widely </a:t>
            </a:r>
            <a:r>
              <a:rPr lang="en-US" dirty="0" err="1"/>
              <a:t>recognised</a:t>
            </a:r>
            <a:r>
              <a:rPr lang="en-US" dirty="0"/>
              <a:t> and used by industry, to obtain data on the use of the information; and</a:t>
            </a:r>
          </a:p>
          <a:p>
            <a:pPr fontAlgn="base"/>
            <a:r>
              <a:rPr lang="en-US" dirty="0"/>
              <a:t>(e) the provider acts expeditiously to remove or to disable access to the information it has stored upon obtaining actual knowledge of the fact that the information at the initial source of the transmission has been removed from the network, or access to it has been disabled, or that a court or an administrative authority has ordered such removal or disablement.</a:t>
            </a:r>
          </a:p>
          <a:p>
            <a:pPr fontAlgn="base"/>
            <a:r>
              <a:rPr lang="en-US" dirty="0"/>
              <a:t>2. This Article shall not affect the possibility for a court or administrative authority, in accordance with Member States' legal systems, of requiring the service provider to terminate or prevent an infringement.</a:t>
            </a:r>
          </a:p>
          <a:p>
            <a:endParaRPr lang="en-US" dirty="0"/>
          </a:p>
        </p:txBody>
      </p:sp>
    </p:spTree>
    <p:extLst>
      <p:ext uri="{BB962C8B-B14F-4D97-AF65-F5344CB8AC3E}">
        <p14:creationId xmlns:p14="http://schemas.microsoft.com/office/powerpoint/2010/main" val="103720465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Directive</a:t>
            </a:r>
            <a:endParaRPr lang="en-US" dirty="0"/>
          </a:p>
        </p:txBody>
      </p:sp>
      <p:sp>
        <p:nvSpPr>
          <p:cNvPr id="3" name="Content Placeholder 2"/>
          <p:cNvSpPr>
            <a:spLocks noGrp="1"/>
          </p:cNvSpPr>
          <p:nvPr>
            <p:ph idx="1"/>
          </p:nvPr>
        </p:nvSpPr>
        <p:spPr/>
        <p:txBody>
          <a:bodyPr>
            <a:normAutofit fontScale="70000" lnSpcReduction="20000"/>
          </a:bodyPr>
          <a:lstStyle/>
          <a:p>
            <a:pPr fontAlgn="base"/>
            <a:r>
              <a:rPr lang="en-US" dirty="0"/>
              <a:t>Article 14</a:t>
            </a:r>
          </a:p>
          <a:p>
            <a:pPr fontAlgn="base"/>
            <a:r>
              <a:rPr lang="en-US" dirty="0"/>
              <a:t>Hosting</a:t>
            </a:r>
          </a:p>
          <a:p>
            <a:pPr fontAlgn="base"/>
            <a:r>
              <a:rPr lang="en-US" dirty="0"/>
              <a:t>1. Where an information society service is provided that consists of the storage of information provided by a recipient of the service, Member States shall ensure that the service provider is not liable for the information stored at the request of a recipient of the service, on condition that:</a:t>
            </a:r>
          </a:p>
          <a:p>
            <a:pPr fontAlgn="base"/>
            <a:r>
              <a:rPr lang="en-US" dirty="0"/>
              <a:t>(a) the provider does not have actual knowledge of illegal activity or information and, as regards claims for damages, is not aware of facts or circumstances from which the illegal activity or information is apparent; or</a:t>
            </a:r>
          </a:p>
          <a:p>
            <a:pPr fontAlgn="base"/>
            <a:r>
              <a:rPr lang="en-US" dirty="0"/>
              <a:t>(b) the provider, upon obtaining such knowledge or awareness, acts expeditiously to remove or to disable access to the information.</a:t>
            </a:r>
          </a:p>
          <a:p>
            <a:pPr fontAlgn="base"/>
            <a:r>
              <a:rPr lang="en-US" dirty="0"/>
              <a:t>2. Paragraph 1 shall not apply when the recipient of the service is acting under the authority or the control of the provider.</a:t>
            </a:r>
          </a:p>
          <a:p>
            <a:pPr fontAlgn="base"/>
            <a:r>
              <a:rPr lang="en-US" dirty="0"/>
              <a:t>3. This Article shall not affect the possibility for a court or administrative authority, in accordance with Member States' legal systems, of requiring the service provider to terminate or prevent an infringement, nor does it affect the possibility for Member States of establishing procedures governing the removal or disabling of access to information.</a:t>
            </a:r>
          </a:p>
          <a:p>
            <a:endParaRPr lang="en-US" dirty="0"/>
          </a:p>
        </p:txBody>
      </p:sp>
    </p:spTree>
    <p:extLst>
      <p:ext uri="{BB962C8B-B14F-4D97-AF65-F5344CB8AC3E}">
        <p14:creationId xmlns:p14="http://schemas.microsoft.com/office/powerpoint/2010/main" val="181885793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Directive</a:t>
            </a: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dirty="0"/>
              <a:t>Article 15</a:t>
            </a:r>
          </a:p>
          <a:p>
            <a:pPr fontAlgn="base"/>
            <a:r>
              <a:rPr lang="en-US" dirty="0"/>
              <a:t>No general obligation to monitor</a:t>
            </a:r>
          </a:p>
          <a:p>
            <a:pPr fontAlgn="base"/>
            <a:r>
              <a:rPr lang="en-US" dirty="0"/>
              <a:t>1. Member States shall not impose a general obligation on providers, when providing the services covered by Articles 12, 13 and 14, to monitor the information which they transmit or store, nor a general obligation actively to seek facts or circumstances indicating illegal activity.</a:t>
            </a:r>
          </a:p>
          <a:p>
            <a:pPr fontAlgn="base"/>
            <a:r>
              <a:rPr lang="en-US" dirty="0"/>
              <a:t>2. Member States may establish obligations for information society service providers promptly to inform the competent public authorities of alleged illegal activities undertaken or information provided by recipients of their service or obligations to communicate to the competent authorities, at their request, information enabling the identification of recipients of their service with whom they have storage agreements.</a:t>
            </a:r>
          </a:p>
          <a:p>
            <a:endParaRPr lang="en-US" dirty="0"/>
          </a:p>
        </p:txBody>
      </p:sp>
    </p:spTree>
    <p:extLst>
      <p:ext uri="{BB962C8B-B14F-4D97-AF65-F5344CB8AC3E}">
        <p14:creationId xmlns:p14="http://schemas.microsoft.com/office/powerpoint/2010/main" val="290516958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Directive</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a:t>Article 21</a:t>
            </a:r>
          </a:p>
          <a:p>
            <a:pPr fontAlgn="base"/>
            <a:r>
              <a:rPr lang="en-US" dirty="0"/>
              <a:t>Re-examination</a:t>
            </a:r>
          </a:p>
          <a:p>
            <a:pPr fontAlgn="base"/>
            <a:r>
              <a:rPr lang="en-US" dirty="0"/>
              <a:t>1. Before 17 July 2003, and thereafter every two years, the Commission shall submit to the European Parliament, the Council and the Economic and Social Committee a report on the application of this Directive, accompanied, where necessary, by proposals for adapting it to legal, technical and economic developments in the field of information society services, in particular with respect to crime prevention, the protection of minors, consumer protection and to the proper functioning of the internal market.</a:t>
            </a:r>
          </a:p>
          <a:p>
            <a:pPr fontAlgn="base"/>
            <a:r>
              <a:rPr lang="en-US" dirty="0"/>
              <a:t>2. In examining the need for an adaptation of this Directive, the report shall in particular </a:t>
            </a:r>
            <a:r>
              <a:rPr lang="en-US" dirty="0" err="1"/>
              <a:t>analyse</a:t>
            </a:r>
            <a:r>
              <a:rPr lang="en-US" dirty="0"/>
              <a:t> the need for proposals concerning the liability of providers of hyperlinks and location tool services, "notice and take down" procedures and the attribution of liability following the taking down of content. The report shall also </a:t>
            </a:r>
            <a:r>
              <a:rPr lang="en-US" dirty="0" err="1"/>
              <a:t>analyse</a:t>
            </a:r>
            <a:r>
              <a:rPr lang="en-US" dirty="0"/>
              <a:t> the need for additional conditions for the exemption from liability, provided for in Articles 12 and 13, in the light of technical developments, and the possibility of applying the internal market principles to unsolicited commercial communications by electronic mail.</a:t>
            </a:r>
          </a:p>
          <a:p>
            <a:endParaRPr lang="en-US" dirty="0"/>
          </a:p>
        </p:txBody>
      </p:sp>
    </p:spTree>
    <p:extLst>
      <p:ext uri="{BB962C8B-B14F-4D97-AF65-F5344CB8AC3E}">
        <p14:creationId xmlns:p14="http://schemas.microsoft.com/office/powerpoint/2010/main" val="3386783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 Privacy en data </a:t>
            </a:r>
            <a:r>
              <a:rPr lang="nl-NL" dirty="0" err="1"/>
              <a:t>protection</a:t>
            </a:r>
            <a:endParaRPr lang="nl-NL" dirty="0"/>
          </a:p>
        </p:txBody>
      </p:sp>
      <p:graphicFrame>
        <p:nvGraphicFramePr>
          <p:cNvPr id="5" name="Content Placeholder 4"/>
          <p:cNvGraphicFramePr>
            <a:graphicFrameLocks noGrp="1"/>
          </p:cNvGraphicFramePr>
          <p:nvPr>
            <p:ph idx="1"/>
            <p:extLst/>
          </p:nvPr>
        </p:nvGraphicFramePr>
        <p:xfrm>
          <a:off x="1981200" y="1600200"/>
          <a:ext cx="8229600" cy="4895362"/>
        </p:xfrm>
        <a:graphic>
          <a:graphicData uri="http://schemas.openxmlformats.org/drawingml/2006/table">
            <a:tbl>
              <a:tblPr firstRow="1" bandRow="1">
                <a:tableStyleId>{5C22544A-7EE6-4342-B048-85BDC9FD1C3A}</a:tableStyleId>
              </a:tblPr>
              <a:tblGrid>
                <a:gridCol w="1162472">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gridCol w="2386608">
                  <a:extLst>
                    <a:ext uri="{9D8B030D-6E8A-4147-A177-3AD203B41FA5}">
                      <a16:colId xmlns:a16="http://schemas.microsoft.com/office/drawing/2014/main" val="20004"/>
                    </a:ext>
                  </a:extLst>
                </a:gridCol>
              </a:tblGrid>
              <a:tr h="725629">
                <a:tc>
                  <a:txBody>
                    <a:bodyPr/>
                    <a:lstStyle/>
                    <a:p>
                      <a:endParaRPr lang="nl-NL" dirty="0"/>
                    </a:p>
                  </a:txBody>
                  <a:tcPr/>
                </a:tc>
                <a:tc>
                  <a:txBody>
                    <a:bodyPr/>
                    <a:lstStyle/>
                    <a:p>
                      <a:r>
                        <a:rPr lang="nl-NL" dirty="0"/>
                        <a:t>Domain</a:t>
                      </a:r>
                    </a:p>
                  </a:txBody>
                  <a:tcPr/>
                </a:tc>
                <a:tc>
                  <a:txBody>
                    <a:bodyPr/>
                    <a:lstStyle/>
                    <a:p>
                      <a:r>
                        <a:rPr lang="nl-NL" dirty="0"/>
                        <a:t>Relations</a:t>
                      </a:r>
                    </a:p>
                  </a:txBody>
                  <a:tcPr/>
                </a:tc>
                <a:tc>
                  <a:txBody>
                    <a:bodyPr/>
                    <a:lstStyle/>
                    <a:p>
                      <a:r>
                        <a:rPr lang="nl-NL" dirty="0"/>
                        <a:t>Background</a:t>
                      </a:r>
                    </a:p>
                  </a:txBody>
                  <a:tcPr/>
                </a:tc>
                <a:tc>
                  <a:txBody>
                    <a:bodyPr/>
                    <a:lstStyle/>
                    <a:p>
                      <a:r>
                        <a:rPr lang="nl-NL" dirty="0" err="1"/>
                        <a:t>Character</a:t>
                      </a:r>
                      <a:endParaRPr lang="nl-NL" dirty="0"/>
                    </a:p>
                  </a:txBody>
                  <a:tcPr/>
                </a:tc>
                <a:extLst>
                  <a:ext uri="{0D108BD9-81ED-4DB2-BD59-A6C34878D82A}">
                    <a16:rowId xmlns:a16="http://schemas.microsoft.com/office/drawing/2014/main" val="10000"/>
                  </a:ext>
                </a:extLst>
              </a:tr>
              <a:tr h="1883733">
                <a:tc>
                  <a:txBody>
                    <a:bodyPr/>
                    <a:lstStyle/>
                    <a:p>
                      <a:endParaRPr lang="nl-NL" dirty="0"/>
                    </a:p>
                    <a:p>
                      <a:endParaRPr lang="nl-NL" dirty="0"/>
                    </a:p>
                    <a:p>
                      <a:r>
                        <a:rPr lang="nl-NL" b="1" dirty="0"/>
                        <a:t>Privacy</a:t>
                      </a:r>
                    </a:p>
                  </a:txBody>
                  <a:tcPr/>
                </a:tc>
                <a:tc>
                  <a:txBody>
                    <a:bodyPr/>
                    <a:lstStyle/>
                    <a:p>
                      <a:endParaRPr lang="nl-NL" dirty="0"/>
                    </a:p>
                    <a:p>
                      <a:endParaRPr lang="nl-NL" dirty="0"/>
                    </a:p>
                    <a:p>
                      <a:r>
                        <a:rPr lang="nl-NL" dirty="0" err="1"/>
                        <a:t>Primarily</a:t>
                      </a:r>
                      <a:r>
                        <a:rPr lang="nl-NL" dirty="0"/>
                        <a:t> </a:t>
                      </a:r>
                      <a:r>
                        <a:rPr lang="nl-NL" dirty="0" err="1"/>
                        <a:t>regards</a:t>
                      </a:r>
                      <a:r>
                        <a:rPr lang="nl-NL" dirty="0"/>
                        <a:t> the private</a:t>
                      </a:r>
                      <a:r>
                        <a:rPr lang="nl-NL" baseline="0" dirty="0"/>
                        <a:t> </a:t>
                      </a:r>
                      <a:r>
                        <a:rPr lang="nl-NL" baseline="0" dirty="0" err="1"/>
                        <a:t>sphere</a:t>
                      </a:r>
                      <a:endParaRPr lang="nl-NL" dirty="0"/>
                    </a:p>
                  </a:txBody>
                  <a:tcPr/>
                </a:tc>
                <a:tc>
                  <a:txBody>
                    <a:bodyPr/>
                    <a:lstStyle/>
                    <a:p>
                      <a:endParaRPr lang="nl-NL" dirty="0"/>
                    </a:p>
                    <a:p>
                      <a:endParaRPr lang="nl-NL" dirty="0"/>
                    </a:p>
                    <a:p>
                      <a:r>
                        <a:rPr lang="nl-NL" dirty="0" err="1"/>
                        <a:t>Primarily</a:t>
                      </a:r>
                      <a:r>
                        <a:rPr lang="nl-NL" dirty="0"/>
                        <a:t> </a:t>
                      </a:r>
                      <a:r>
                        <a:rPr lang="nl-NL" dirty="0" err="1"/>
                        <a:t>regards</a:t>
                      </a:r>
                      <a:r>
                        <a:rPr lang="nl-NL" dirty="0"/>
                        <a:t> </a:t>
                      </a:r>
                      <a:r>
                        <a:rPr lang="nl-NL" dirty="0" err="1"/>
                        <a:t>vertical</a:t>
                      </a:r>
                      <a:r>
                        <a:rPr lang="nl-NL" dirty="0"/>
                        <a:t> </a:t>
                      </a:r>
                      <a:r>
                        <a:rPr lang="nl-NL" dirty="0" err="1"/>
                        <a:t>relationships</a:t>
                      </a:r>
                      <a:r>
                        <a:rPr lang="nl-NL" dirty="0"/>
                        <a:t> (</a:t>
                      </a:r>
                      <a:r>
                        <a:rPr lang="nl-NL" dirty="0" err="1"/>
                        <a:t>citizen</a:t>
                      </a:r>
                      <a:r>
                        <a:rPr lang="nl-NL" baseline="0" dirty="0"/>
                        <a:t> – state)</a:t>
                      </a:r>
                      <a:endParaRPr lang="nl-NL" dirty="0"/>
                    </a:p>
                  </a:txBody>
                  <a:tcPr/>
                </a:tc>
                <a:tc>
                  <a:txBody>
                    <a:bodyPr/>
                    <a:lstStyle/>
                    <a:p>
                      <a:endParaRPr lang="nl-NL" dirty="0"/>
                    </a:p>
                    <a:p>
                      <a:endParaRPr lang="nl-NL" dirty="0"/>
                    </a:p>
                    <a:p>
                      <a:r>
                        <a:rPr lang="nl-NL" dirty="0"/>
                        <a:t>Rise</a:t>
                      </a:r>
                      <a:r>
                        <a:rPr lang="nl-NL" baseline="0" dirty="0"/>
                        <a:t> of </a:t>
                      </a:r>
                      <a:r>
                        <a:rPr lang="nl-NL" baseline="0" dirty="0" err="1"/>
                        <a:t>nation</a:t>
                      </a:r>
                      <a:r>
                        <a:rPr lang="nl-NL" baseline="0" dirty="0"/>
                        <a:t> </a:t>
                      </a:r>
                      <a:r>
                        <a:rPr lang="nl-NL" baseline="0" dirty="0" err="1"/>
                        <a:t>states</a:t>
                      </a:r>
                      <a:endParaRPr lang="nl-NL" dirty="0"/>
                    </a:p>
                  </a:txBody>
                  <a:tcPr/>
                </a:tc>
                <a:tc>
                  <a:txBody>
                    <a:bodyPr/>
                    <a:lstStyle/>
                    <a:p>
                      <a:endParaRPr lang="nl-NL" dirty="0"/>
                    </a:p>
                    <a:p>
                      <a:endParaRPr lang="nl-NL" dirty="0"/>
                    </a:p>
                    <a:p>
                      <a:r>
                        <a:rPr lang="nl-NL" dirty="0"/>
                        <a:t>Control on the </a:t>
                      </a:r>
                      <a:r>
                        <a:rPr lang="nl-NL" dirty="0" err="1"/>
                        <a:t>use</a:t>
                      </a:r>
                      <a:r>
                        <a:rPr lang="nl-NL" dirty="0"/>
                        <a:t> of power</a:t>
                      </a:r>
                      <a:r>
                        <a:rPr lang="nl-NL" baseline="0" dirty="0"/>
                        <a:t> &amp; </a:t>
                      </a:r>
                      <a:r>
                        <a:rPr lang="nl-NL" baseline="0" dirty="0" err="1"/>
                        <a:t>duties</a:t>
                      </a:r>
                      <a:r>
                        <a:rPr lang="nl-NL" baseline="0" dirty="0"/>
                        <a:t> of care</a:t>
                      </a:r>
                    </a:p>
                    <a:p>
                      <a:endParaRPr lang="nl-NL" dirty="0"/>
                    </a:p>
                    <a:p>
                      <a:r>
                        <a:rPr lang="nl-NL" dirty="0"/>
                        <a:t>Or…..</a:t>
                      </a:r>
                    </a:p>
                  </a:txBody>
                  <a:tcPr/>
                </a:tc>
                <a:extLst>
                  <a:ext uri="{0D108BD9-81ED-4DB2-BD59-A6C34878D82A}">
                    <a16:rowId xmlns:a16="http://schemas.microsoft.com/office/drawing/2014/main" val="10001"/>
                  </a:ext>
                </a:extLst>
              </a:tr>
              <a:tr h="1883733">
                <a:tc>
                  <a:txBody>
                    <a:bodyPr/>
                    <a:lstStyle/>
                    <a:p>
                      <a:endParaRPr lang="nl-NL" dirty="0"/>
                    </a:p>
                    <a:p>
                      <a:endParaRPr lang="nl-NL" dirty="0"/>
                    </a:p>
                    <a:p>
                      <a:r>
                        <a:rPr lang="nl-NL" b="1" dirty="0"/>
                        <a:t>Data </a:t>
                      </a:r>
                      <a:r>
                        <a:rPr lang="nl-NL" b="1" dirty="0" err="1"/>
                        <a:t>Protection</a:t>
                      </a:r>
                      <a:endParaRPr lang="nl-NL" b="1" dirty="0"/>
                    </a:p>
                  </a:txBody>
                  <a:tcPr/>
                </a:tc>
                <a:tc>
                  <a:txBody>
                    <a:bodyPr/>
                    <a:lstStyle/>
                    <a:p>
                      <a:endParaRPr lang="nl-NL" dirty="0"/>
                    </a:p>
                    <a:p>
                      <a:endParaRPr lang="nl-NL" dirty="0"/>
                    </a:p>
                    <a:p>
                      <a:r>
                        <a:rPr lang="nl-NL" dirty="0" err="1"/>
                        <a:t>Regards</a:t>
                      </a:r>
                      <a:r>
                        <a:rPr lang="nl-NL" dirty="0"/>
                        <a:t> </a:t>
                      </a:r>
                      <a:r>
                        <a:rPr lang="nl-NL" dirty="0" err="1"/>
                        <a:t>both</a:t>
                      </a:r>
                      <a:r>
                        <a:rPr lang="nl-NL" dirty="0"/>
                        <a:t> the private </a:t>
                      </a:r>
                      <a:r>
                        <a:rPr lang="nl-NL" dirty="0" err="1"/>
                        <a:t>and</a:t>
                      </a:r>
                      <a:r>
                        <a:rPr lang="nl-NL" dirty="0"/>
                        <a:t> the public </a:t>
                      </a:r>
                      <a:r>
                        <a:rPr lang="nl-NL" dirty="0" err="1"/>
                        <a:t>sphere</a:t>
                      </a:r>
                      <a:endParaRPr lang="nl-NL" dirty="0"/>
                    </a:p>
                  </a:txBody>
                  <a:tcPr/>
                </a:tc>
                <a:tc>
                  <a:txBody>
                    <a:bodyPr/>
                    <a:lstStyle/>
                    <a:p>
                      <a:endParaRPr lang="nl-NL" dirty="0"/>
                    </a:p>
                    <a:p>
                      <a:endParaRPr lang="nl-NL" dirty="0"/>
                    </a:p>
                    <a:p>
                      <a:r>
                        <a:rPr lang="nl-NL" dirty="0" err="1"/>
                        <a:t>Primarily</a:t>
                      </a:r>
                      <a:r>
                        <a:rPr lang="nl-NL" baseline="0" dirty="0"/>
                        <a:t> </a:t>
                      </a:r>
                      <a:r>
                        <a:rPr lang="nl-NL" baseline="0" dirty="0" err="1"/>
                        <a:t>regards</a:t>
                      </a:r>
                      <a:r>
                        <a:rPr lang="nl-NL" baseline="0" dirty="0"/>
                        <a:t> </a:t>
                      </a:r>
                      <a:r>
                        <a:rPr lang="nl-NL" baseline="0" dirty="0" err="1"/>
                        <a:t>horizontal</a:t>
                      </a:r>
                      <a:r>
                        <a:rPr lang="nl-NL" baseline="0" dirty="0"/>
                        <a:t> </a:t>
                      </a:r>
                      <a:r>
                        <a:rPr lang="nl-NL" baseline="0" dirty="0" err="1"/>
                        <a:t>relationships</a:t>
                      </a:r>
                      <a:r>
                        <a:rPr lang="nl-NL" baseline="0" dirty="0"/>
                        <a:t> (</a:t>
                      </a:r>
                      <a:r>
                        <a:rPr lang="nl-NL" baseline="0" dirty="0" err="1"/>
                        <a:t>citizen</a:t>
                      </a:r>
                      <a:r>
                        <a:rPr lang="nl-NL" baseline="0" dirty="0"/>
                        <a:t> -business) </a:t>
                      </a:r>
                      <a:endParaRPr lang="nl-NL" dirty="0"/>
                    </a:p>
                  </a:txBody>
                  <a:tcPr/>
                </a:tc>
                <a:tc>
                  <a:txBody>
                    <a:bodyPr/>
                    <a:lstStyle/>
                    <a:p>
                      <a:endParaRPr lang="nl-NL" dirty="0"/>
                    </a:p>
                    <a:p>
                      <a:endParaRPr lang="nl-NL" dirty="0"/>
                    </a:p>
                    <a:p>
                      <a:r>
                        <a:rPr lang="nl-NL" dirty="0" err="1"/>
                        <a:t>Technological</a:t>
                      </a:r>
                      <a:r>
                        <a:rPr lang="nl-NL" dirty="0"/>
                        <a:t> </a:t>
                      </a:r>
                      <a:r>
                        <a:rPr lang="nl-NL" dirty="0" err="1"/>
                        <a:t>developments</a:t>
                      </a:r>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p>
                      <a:endParaRPr lang="nl-NL" dirty="0"/>
                    </a:p>
                    <a:p>
                      <a:r>
                        <a:rPr lang="nl-NL" dirty="0"/>
                        <a:t>Control on the </a:t>
                      </a:r>
                      <a:r>
                        <a:rPr lang="nl-NL" dirty="0" err="1"/>
                        <a:t>use</a:t>
                      </a:r>
                      <a:r>
                        <a:rPr lang="nl-NL" dirty="0"/>
                        <a:t> of power</a:t>
                      </a:r>
                      <a:r>
                        <a:rPr lang="nl-NL" baseline="0" dirty="0"/>
                        <a:t> &amp; </a:t>
                      </a:r>
                      <a:r>
                        <a:rPr lang="nl-NL" baseline="0" dirty="0" err="1"/>
                        <a:t>duties</a:t>
                      </a:r>
                      <a:r>
                        <a:rPr lang="nl-NL" baseline="0" dirty="0"/>
                        <a:t> of care</a:t>
                      </a:r>
                    </a:p>
                    <a:p>
                      <a:endParaRPr lang="nl-NL" dirty="0"/>
                    </a:p>
                    <a:p>
                      <a:r>
                        <a:rPr lang="nl-NL" dirty="0"/>
                        <a:t>Or…..</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p>
                      <a:endParaRPr lang="nl-NL"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811692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i="1" dirty="0" err="1"/>
              <a:t>Scarlet</a:t>
            </a:r>
            <a:r>
              <a:rPr lang="nl-NL" i="1" dirty="0"/>
              <a:t>/</a:t>
            </a:r>
            <a:r>
              <a:rPr lang="nl-NL" i="1" dirty="0" err="1"/>
              <a:t>Sabam</a:t>
            </a:r>
            <a:r>
              <a:rPr lang="nl-NL" i="1" dirty="0"/>
              <a:t> </a:t>
            </a:r>
            <a:r>
              <a:rPr lang="nl-NL" dirty="0"/>
              <a:t>en </a:t>
            </a:r>
            <a:r>
              <a:rPr lang="nl-NL" i="1" dirty="0" err="1"/>
              <a:t>Sabam</a:t>
            </a:r>
            <a:r>
              <a:rPr lang="nl-NL" i="1" dirty="0"/>
              <a:t>/</a:t>
            </a:r>
            <a:r>
              <a:rPr lang="nl-NL" i="1" dirty="0" err="1"/>
              <a:t>Netlog</a:t>
            </a:r>
            <a:endParaRPr lang="en-US" dirty="0"/>
          </a:p>
        </p:txBody>
      </p:sp>
      <p:sp>
        <p:nvSpPr>
          <p:cNvPr id="3" name="Content Placeholder 2"/>
          <p:cNvSpPr>
            <a:spLocks noGrp="1"/>
          </p:cNvSpPr>
          <p:nvPr>
            <p:ph idx="1"/>
          </p:nvPr>
        </p:nvSpPr>
        <p:spPr/>
        <p:txBody>
          <a:bodyPr>
            <a:normAutofit fontScale="92500" lnSpcReduction="10000"/>
          </a:bodyPr>
          <a:lstStyle/>
          <a:p>
            <a:r>
              <a:rPr lang="nl-NL" dirty="0"/>
              <a:t>Het </a:t>
            </a:r>
            <a:r>
              <a:rPr lang="nl-NL" dirty="0" err="1"/>
              <a:t>HvJ</a:t>
            </a:r>
            <a:r>
              <a:rPr lang="nl-NL" dirty="0"/>
              <a:t> heeft in de zaken </a:t>
            </a:r>
            <a:r>
              <a:rPr lang="nl-NL" i="1" dirty="0" err="1"/>
              <a:t>Scarlet</a:t>
            </a:r>
            <a:r>
              <a:rPr lang="nl-NL" i="1" dirty="0"/>
              <a:t>/</a:t>
            </a:r>
            <a:r>
              <a:rPr lang="nl-NL" i="1" dirty="0" err="1"/>
              <a:t>Sabam</a:t>
            </a:r>
            <a:r>
              <a:rPr lang="nl-NL" i="1" dirty="0"/>
              <a:t> </a:t>
            </a:r>
            <a:r>
              <a:rPr lang="nl-NL" dirty="0"/>
              <a:t>en </a:t>
            </a:r>
            <a:r>
              <a:rPr lang="nl-NL" i="1" dirty="0" err="1"/>
              <a:t>Sabam</a:t>
            </a:r>
            <a:r>
              <a:rPr lang="nl-NL" i="1" dirty="0"/>
              <a:t>/</a:t>
            </a:r>
            <a:r>
              <a:rPr lang="nl-NL" i="1" dirty="0" err="1"/>
              <a:t>Netlog</a:t>
            </a:r>
            <a:r>
              <a:rPr lang="nl-NL" dirty="0"/>
              <a:t> onder meer bepaald dat de e-commercerichtlijn, in samenhang gelezen met andere richtlijnen, eraan in de weg staat ‘(...) dat een hostingdienstverlener door een nationale rechter wordt gelast een filtersysteem te installeren: – voor de informatie die de gebruikers van zijn diensten op zijn servers opslaan; dat zonder onderscheid op al die gebruikers wordt toegepast; dat preventief werkt; dat uitsluitend door hem wordt bekostigd, en dat geen beperking in de tijd kent, – waarmee elektronische bestanden die muziek-, cinematografische of audiovisuele werken bevatten waarvan de verzoekende partij stelt bepaalde </a:t>
            </a:r>
            <a:r>
              <a:rPr lang="nl-NL" dirty="0" err="1"/>
              <a:t>intellectueleeigendomsrechten</a:t>
            </a:r>
            <a:r>
              <a:rPr lang="nl-NL" dirty="0"/>
              <a:t> te bezitten, kunnen worden geïdentificeerd, zodat kan worden voorkomen dat die werken ter beschikking van het publiek worden gesteld en aldus het </a:t>
            </a:r>
            <a:r>
              <a:rPr lang="en-US" dirty="0" err="1"/>
              <a:t>auteursrecht</a:t>
            </a:r>
            <a:r>
              <a:rPr lang="en-US" dirty="0"/>
              <a:t> </a:t>
            </a:r>
            <a:r>
              <a:rPr lang="en-US" dirty="0" err="1"/>
              <a:t>wordt</a:t>
            </a:r>
            <a:r>
              <a:rPr lang="en-US" dirty="0"/>
              <a:t> </a:t>
            </a:r>
            <a:r>
              <a:rPr lang="en-US" dirty="0" err="1"/>
              <a:t>geschonden</a:t>
            </a:r>
            <a:r>
              <a:rPr lang="en-US" dirty="0"/>
              <a:t>.’</a:t>
            </a:r>
          </a:p>
        </p:txBody>
      </p:sp>
    </p:spTree>
    <p:extLst>
      <p:ext uri="{BB962C8B-B14F-4D97-AF65-F5344CB8AC3E}">
        <p14:creationId xmlns:p14="http://schemas.microsoft.com/office/powerpoint/2010/main" val="294982942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Google/Louis Vuitton</a:t>
            </a:r>
            <a:endParaRPr lang="en-US" dirty="0"/>
          </a:p>
        </p:txBody>
      </p:sp>
      <p:sp>
        <p:nvSpPr>
          <p:cNvPr id="3" name="Content Placeholder 2"/>
          <p:cNvSpPr>
            <a:spLocks noGrp="1"/>
          </p:cNvSpPr>
          <p:nvPr>
            <p:ph idx="1"/>
          </p:nvPr>
        </p:nvSpPr>
        <p:spPr/>
        <p:txBody>
          <a:bodyPr>
            <a:normAutofit lnSpcReduction="10000"/>
          </a:bodyPr>
          <a:lstStyle/>
          <a:p>
            <a:r>
              <a:rPr lang="en-US" dirty="0"/>
              <a:t>Google’s </a:t>
            </a:r>
            <a:r>
              <a:rPr lang="en-US" dirty="0" err="1"/>
              <a:t>advertentiedienst</a:t>
            </a:r>
            <a:r>
              <a:rPr lang="en-US" dirty="0"/>
              <a:t>, die in </a:t>
            </a:r>
            <a:r>
              <a:rPr lang="en-US" dirty="0" err="1"/>
              <a:t>samenhang</a:t>
            </a:r>
            <a:r>
              <a:rPr lang="en-US" dirty="0"/>
              <a:t> </a:t>
            </a:r>
            <a:r>
              <a:rPr lang="nl-NL" dirty="0"/>
              <a:t>met de zoekmachine wordt geleverd, ook onder artikel 14 kan vallen aangezien dit artikel aldus moet ‘worden uitgelegd dat de daarin genoemde regel geldt voor de verlener van een zoekmachineadvertentiedienst op internet wanneer die dienstverlener geen actieve rol heeft gehad waardoor hij kennis heeft van of controle heeft over de opgeslagen gegevens. Indien dat het geval is, kan de dienstverlener niet aansprakelijk worden gesteld voor de gegevens die hij op verzoek van een adverteerder heeft opgeslagen, tenzij hij niet snel die gegevens verwijdert of de toegang daartoe onmogelijk maakt nadat hij kennis heeft gekregen van het onwettige karakter van die gegevens of van activiteiten van die adverteerder.</a:t>
            </a:r>
            <a:endParaRPr lang="en-US" dirty="0"/>
          </a:p>
        </p:txBody>
      </p:sp>
    </p:spTree>
    <p:extLst>
      <p:ext uri="{BB962C8B-B14F-4D97-AF65-F5344CB8AC3E}">
        <p14:creationId xmlns:p14="http://schemas.microsoft.com/office/powerpoint/2010/main" val="37546603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L’Oréal/eBay</a:t>
            </a:r>
            <a:endParaRPr lang="en-US" dirty="0"/>
          </a:p>
        </p:txBody>
      </p:sp>
      <p:sp>
        <p:nvSpPr>
          <p:cNvPr id="3" name="Content Placeholder 2"/>
          <p:cNvSpPr>
            <a:spLocks noGrp="1"/>
          </p:cNvSpPr>
          <p:nvPr>
            <p:ph idx="1"/>
          </p:nvPr>
        </p:nvSpPr>
        <p:spPr/>
        <p:txBody>
          <a:bodyPr>
            <a:normAutofit fontScale="92500" lnSpcReduction="10000"/>
          </a:bodyPr>
          <a:lstStyle/>
          <a:p>
            <a:r>
              <a:rPr lang="en-US" dirty="0"/>
              <a:t>Het Hof </a:t>
            </a:r>
            <a:r>
              <a:rPr lang="en-US" dirty="0" err="1"/>
              <a:t>overweegt</a:t>
            </a:r>
            <a:r>
              <a:rPr lang="en-US" dirty="0"/>
              <a:t> </a:t>
            </a:r>
            <a:r>
              <a:rPr lang="nl-NL" dirty="0"/>
              <a:t>ten aanzien van eBay dat ‘het enkele feit dat de beheerder van een elektronische marktplaats de verkoopaanbiedingen op zijn server opslaat, bepaalt hoe zijn dienst wordt verleend, daarvoor een vergoeding ontvangt en algemene inlichtingen aan zijn klanten verstrekt, er niet toe [kan] leiden dat hij geen beroep kan doen op de in richtlijn 2000/31 voorziene vrijstellingen van aansprakelijkheid’. Toch kan een provider zich ‘niet op de vrijstelling van aansprakelijkheid als bedoeld in die bepaling beroepen wanneer hij kennis heeft gehad van feiten of omstandigheden op grond waarvan een behoedzame marktdeelnemer de onwettigheid van de betrokken verkoopaanbiedingen had moeten vaststellen en hij, ingeval hij deze kennis had, niet prompt heeft gehandeld overeenkomstig lid 1, sub b, van genoemd artikel 14’</a:t>
            </a:r>
            <a:endParaRPr lang="en-US" dirty="0"/>
          </a:p>
        </p:txBody>
      </p:sp>
    </p:spTree>
    <p:extLst>
      <p:ext uri="{BB962C8B-B14F-4D97-AF65-F5344CB8AC3E}">
        <p14:creationId xmlns:p14="http://schemas.microsoft.com/office/powerpoint/2010/main" val="49080051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Google/</a:t>
            </a:r>
            <a:r>
              <a:rPr lang="en-US" i="1" dirty="0" err="1"/>
              <a:t>Spanje</a:t>
            </a:r>
            <a:endParaRPr lang="en-US" dirty="0"/>
          </a:p>
        </p:txBody>
      </p:sp>
      <p:sp>
        <p:nvSpPr>
          <p:cNvPr id="3" name="Content Placeholder 2"/>
          <p:cNvSpPr>
            <a:spLocks noGrp="1"/>
          </p:cNvSpPr>
          <p:nvPr>
            <p:ph idx="1"/>
          </p:nvPr>
        </p:nvSpPr>
        <p:spPr/>
        <p:txBody>
          <a:bodyPr>
            <a:normAutofit lnSpcReduction="10000"/>
          </a:bodyPr>
          <a:lstStyle/>
          <a:p>
            <a:r>
              <a:rPr lang="nl-NL" dirty="0"/>
              <a:t>‘Het is de exploitant van de zoekmachine die het doel van en de middelen voor deze activiteit vaststelt en dus van de door hem zelf in dat kader verrichte verwerking van persoonsgegevens, zodat hij (...) moet worden geacht de “verantwoordelijke” voor deze verwerking </a:t>
            </a:r>
            <a:r>
              <a:rPr lang="en-US" dirty="0" err="1"/>
              <a:t>te</a:t>
            </a:r>
            <a:r>
              <a:rPr lang="en-US" dirty="0"/>
              <a:t> </a:t>
            </a:r>
            <a:r>
              <a:rPr lang="en-US" dirty="0" err="1"/>
              <a:t>zijn</a:t>
            </a:r>
            <a:r>
              <a:rPr lang="en-US" dirty="0"/>
              <a:t>.’</a:t>
            </a:r>
          </a:p>
          <a:p>
            <a:r>
              <a:rPr lang="en-US" dirty="0"/>
              <a:t>‘</a:t>
            </a:r>
            <a:r>
              <a:rPr lang="en-US" dirty="0" err="1"/>
              <a:t>Bovendien</a:t>
            </a:r>
            <a:r>
              <a:rPr lang="en-US" dirty="0"/>
              <a:t> </a:t>
            </a:r>
            <a:r>
              <a:rPr lang="nl-NL" dirty="0"/>
              <a:t>kan de verwerking door de redacteur van een webpagina, bestaande uit de publicatie van informatie betreffende een natuurlijke persoon, in voorkomend geval “voor uitsluitend journalistieke (...) doeleinden” zijn verricht en aldus krachtens artikel 9 van richtlijn 95/46 onder de uitzonderingen op de vereisten van deze richtlijn vallen, terwijl dit niet het geval is voor de door een exploitant van een zoekmachine verrichte verwerking.’</a:t>
            </a:r>
            <a:endParaRPr lang="en-US" dirty="0"/>
          </a:p>
        </p:txBody>
      </p:sp>
    </p:spTree>
    <p:extLst>
      <p:ext uri="{BB962C8B-B14F-4D97-AF65-F5344CB8AC3E}">
        <p14:creationId xmlns:p14="http://schemas.microsoft.com/office/powerpoint/2010/main" val="144014773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Lindqvist</a:t>
            </a:r>
            <a:endParaRPr lang="en-US" dirty="0"/>
          </a:p>
        </p:txBody>
      </p:sp>
      <p:sp>
        <p:nvSpPr>
          <p:cNvPr id="3" name="Content Placeholder 2"/>
          <p:cNvSpPr>
            <a:spLocks noGrp="1"/>
          </p:cNvSpPr>
          <p:nvPr>
            <p:ph idx="1"/>
          </p:nvPr>
        </p:nvSpPr>
        <p:spPr/>
        <p:txBody>
          <a:bodyPr/>
          <a:lstStyle/>
          <a:p>
            <a:r>
              <a:rPr lang="nl-NL" dirty="0"/>
              <a:t>‘Die uitzondering moet derhalve aldus worden uitgelegd, dat zij uitsluitend betrekking heeft op activiteiten die tot het persoonlijke of gezinsleven van particulieren behoren, hetgeen klaarblijkelijk niet het geval is met de verwerking van persoonsgegevens die bestaat in hun openbaarmaking op internet waardoor die gegevens voor een onbepaald aantal personen toegankelijk </a:t>
            </a:r>
            <a:r>
              <a:rPr lang="en-US" dirty="0" err="1"/>
              <a:t>worden</a:t>
            </a:r>
            <a:r>
              <a:rPr lang="en-US" dirty="0"/>
              <a:t> </a:t>
            </a:r>
            <a:r>
              <a:rPr lang="en-US" dirty="0" err="1"/>
              <a:t>gemaakt</a:t>
            </a:r>
            <a:r>
              <a:rPr lang="en-US" dirty="0"/>
              <a:t>.’</a:t>
            </a:r>
          </a:p>
        </p:txBody>
      </p:sp>
    </p:spTree>
    <p:extLst>
      <p:ext uri="{BB962C8B-B14F-4D97-AF65-F5344CB8AC3E}">
        <p14:creationId xmlns:p14="http://schemas.microsoft.com/office/powerpoint/2010/main" val="264119941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Handyside</a:t>
            </a:r>
            <a:endParaRPr lang="en-US" dirty="0"/>
          </a:p>
        </p:txBody>
      </p:sp>
      <p:sp>
        <p:nvSpPr>
          <p:cNvPr id="3" name="Content Placeholder 2"/>
          <p:cNvSpPr>
            <a:spLocks noGrp="1"/>
          </p:cNvSpPr>
          <p:nvPr>
            <p:ph idx="1"/>
          </p:nvPr>
        </p:nvSpPr>
        <p:spPr/>
        <p:txBody>
          <a:bodyPr>
            <a:normAutofit/>
          </a:bodyPr>
          <a:lstStyle/>
          <a:p>
            <a:r>
              <a:rPr lang="en-US" dirty="0"/>
              <a:t>‘Freedom of expression constitutes one of the essential foundations of such a society, one of the basic conditions for its progress and for the development of every man. Subject to paragraph 2 of Article 10, it is applicable not only to “information” or “ideas” that are </a:t>
            </a:r>
            <a:r>
              <a:rPr lang="en-US" dirty="0" err="1"/>
              <a:t>favourably</a:t>
            </a:r>
            <a:r>
              <a:rPr lang="en-US" dirty="0"/>
              <a:t> received or regarded as inoffensive or as a matter of </a:t>
            </a:r>
            <a:r>
              <a:rPr lang="en-US" dirty="0" err="1"/>
              <a:t>indif</a:t>
            </a:r>
            <a:r>
              <a:rPr lang="en-US" dirty="0"/>
              <a:t> </a:t>
            </a:r>
            <a:r>
              <a:rPr lang="en-US" dirty="0" err="1"/>
              <a:t>ference</a:t>
            </a:r>
            <a:r>
              <a:rPr lang="en-US" dirty="0"/>
              <a:t>, but also to those that offend, shock or disturb the State or any sector of the population. Such are the demands of that pluralism, tolerance and broadmindedness without which there is no “democratic society”.</a:t>
            </a:r>
          </a:p>
        </p:txBody>
      </p:sp>
    </p:spTree>
    <p:extLst>
      <p:ext uri="{BB962C8B-B14F-4D97-AF65-F5344CB8AC3E}">
        <p14:creationId xmlns:p14="http://schemas.microsoft.com/office/powerpoint/2010/main" val="17001049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Delfi</a:t>
            </a:r>
            <a:r>
              <a:rPr lang="en-US" i="1" dirty="0"/>
              <a:t>/</a:t>
            </a:r>
            <a:r>
              <a:rPr lang="en-US" i="1" dirty="0" err="1"/>
              <a:t>Estland</a:t>
            </a:r>
            <a:endParaRPr lang="en-US" dirty="0"/>
          </a:p>
        </p:txBody>
      </p:sp>
      <p:sp>
        <p:nvSpPr>
          <p:cNvPr id="3" name="Content Placeholder 2"/>
          <p:cNvSpPr>
            <a:spLocks noGrp="1"/>
          </p:cNvSpPr>
          <p:nvPr>
            <p:ph idx="1"/>
          </p:nvPr>
        </p:nvSpPr>
        <p:spPr/>
        <p:txBody>
          <a:bodyPr/>
          <a:lstStyle/>
          <a:p>
            <a:r>
              <a:rPr lang="en-US" dirty="0"/>
              <a:t>In the light of its accessibility and its capacity to store and communicate vast amounts of information, the Internet plays an important role in enhancing the public’s access to news and facilitating the dissemination of information in general. The maintenance of Internet archives is a critical aspect of this role and the Court therefore considers that such archives fall within the ambit of the protection </a:t>
            </a:r>
            <a:r>
              <a:rPr lang="en-US" dirty="0" err="1"/>
              <a:t>af</a:t>
            </a:r>
            <a:r>
              <a:rPr lang="en-US" dirty="0"/>
              <a:t> forded by Article 10.</a:t>
            </a:r>
          </a:p>
        </p:txBody>
      </p:sp>
    </p:spTree>
    <p:extLst>
      <p:ext uri="{BB962C8B-B14F-4D97-AF65-F5344CB8AC3E}">
        <p14:creationId xmlns:p14="http://schemas.microsoft.com/office/powerpoint/2010/main" val="14574109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Model</a:t>
            </a:r>
            <a:endParaRPr lang="en-US" dirty="0"/>
          </a:p>
        </p:txBody>
      </p:sp>
      <p:pic>
        <p:nvPicPr>
          <p:cNvPr id="4" name="Content Placeholder 3"/>
          <p:cNvPicPr>
            <a:picLocks noGrp="1" noChangeAspect="1"/>
          </p:cNvPicPr>
          <p:nvPr>
            <p:ph idx="1"/>
          </p:nvPr>
        </p:nvPicPr>
        <p:blipFill>
          <a:blip r:embed="rId2"/>
          <a:stretch>
            <a:fillRect/>
          </a:stretch>
        </p:blipFill>
        <p:spPr>
          <a:xfrm>
            <a:off x="1659819" y="1825625"/>
            <a:ext cx="8872361" cy="4351338"/>
          </a:xfrm>
          <a:prstGeom prst="rect">
            <a:avLst/>
          </a:prstGeom>
        </p:spPr>
      </p:pic>
    </p:spTree>
    <p:extLst>
      <p:ext uri="{BB962C8B-B14F-4D97-AF65-F5344CB8AC3E}">
        <p14:creationId xmlns:p14="http://schemas.microsoft.com/office/powerpoint/2010/main" val="129873406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Vragen en opmerkingen over aansprakelijkheid internet intermediairs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813003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Einde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91029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TREATY ESTABLISHING THE EUROPEAN COMMUNITY </a:t>
            </a:r>
          </a:p>
        </p:txBody>
      </p:sp>
      <p:sp>
        <p:nvSpPr>
          <p:cNvPr id="3" name="Content Placeholder 2"/>
          <p:cNvSpPr>
            <a:spLocks noGrp="1"/>
          </p:cNvSpPr>
          <p:nvPr>
            <p:ph idx="1"/>
          </p:nvPr>
        </p:nvSpPr>
        <p:spPr/>
        <p:txBody>
          <a:bodyPr>
            <a:normAutofit fontScale="55000" lnSpcReduction="20000"/>
          </a:bodyPr>
          <a:lstStyle/>
          <a:p>
            <a:pPr fontAlgn="base"/>
            <a:r>
              <a:rPr lang="en-US" dirty="0"/>
              <a:t>Article 100a </a:t>
            </a:r>
          </a:p>
          <a:p>
            <a:pPr fontAlgn="base"/>
            <a:r>
              <a:rPr lang="en-US" dirty="0"/>
              <a:t>1. By way of derogation from Article 100 and save where otherwise provided in this Treaty, the following provisions shall apply for the achievement of the objectives set out in Article 7a. The Council shall, acting in accordance with the procedure referred to in Article 189b and after consulting the Economic and Social Committee, adopt the measures for the approximation of the provisions laid down by law, regulation or administrative action in Member States which have as their object the establishment and functioning of the internal market. (27)()</a:t>
            </a:r>
          </a:p>
          <a:p>
            <a:pPr fontAlgn="base"/>
            <a:r>
              <a:rPr lang="en-US" dirty="0"/>
              <a:t>2. Paragraph 1 shall not apply to fiscal provisions, to those relating to the free movement of persons nor to those relating to the rights and interests of employed persons. </a:t>
            </a:r>
          </a:p>
          <a:p>
            <a:pPr fontAlgn="base"/>
            <a:r>
              <a:rPr lang="en-US" dirty="0"/>
              <a:t>3. The Commission, in its proposals envisaged in paragraph 1 concerning health, safety, environmental protection and consumer protection, will take as a base a high level of protection. </a:t>
            </a:r>
          </a:p>
          <a:p>
            <a:pPr fontAlgn="base"/>
            <a:r>
              <a:rPr lang="en-US" dirty="0"/>
              <a:t>4. If, after the adoption of a harmonization measure by the Council acting by a qualified majority, a Member State deems it necessary to apply national provisions on grounds of major needs referred to in Article 36, or relating to protection of the environment or the working environment, it shall notify the Commission of these provisions. </a:t>
            </a:r>
          </a:p>
          <a:p>
            <a:pPr fontAlgn="base"/>
            <a:r>
              <a:rPr lang="en-US" dirty="0"/>
              <a:t>The Commission shall confirm the provisions involved after having verified that they are not a means of arbitrary discrimination or a disguised restriction on trade between Member States. </a:t>
            </a:r>
          </a:p>
          <a:p>
            <a:pPr fontAlgn="base"/>
            <a:r>
              <a:rPr lang="en-US" dirty="0"/>
              <a:t>By way of derogation from the procedure laid down in Articles 169 and 170, the Commission or any Member State may bring the matter directly before the Court of Justice if it considers that another Member State is making improper use of the powers provided for in this Article. </a:t>
            </a:r>
          </a:p>
          <a:p>
            <a:pPr fontAlgn="base"/>
            <a:r>
              <a:rPr lang="en-US" dirty="0"/>
              <a:t>5. The harmonization measures referred to above shall, in appropriate cases, include a safeguard clause authorizing the Member States to take, for one or more of the non- economic reasons referred to in Article 36, provisional measures subject to a Community control procedure. </a:t>
            </a:r>
          </a:p>
          <a:p>
            <a:endParaRPr lang="en-US" dirty="0"/>
          </a:p>
        </p:txBody>
      </p:sp>
    </p:spTree>
    <p:extLst>
      <p:ext uri="{BB962C8B-B14F-4D97-AF65-F5344CB8AC3E}">
        <p14:creationId xmlns:p14="http://schemas.microsoft.com/office/powerpoint/2010/main" val="469577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TotalTime>
  <Words>11970</Words>
  <Application>Microsoft Office PowerPoint</Application>
  <PresentationFormat>Breedbeeld</PresentationFormat>
  <Paragraphs>451</Paragraphs>
  <Slides>89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89</vt:i4>
      </vt:variant>
    </vt:vector>
  </HeadingPairs>
  <TitlesOfParts>
    <vt:vector size="93" baseType="lpstr">
      <vt:lpstr>Arial</vt:lpstr>
      <vt:lpstr>Calibri</vt:lpstr>
      <vt:lpstr>Calibri Light</vt:lpstr>
      <vt:lpstr>Office Theme</vt:lpstr>
      <vt:lpstr>Privacy en Gegevensbescherming PBLQ Traineeprogramma</vt:lpstr>
      <vt:lpstr>Overzicht</vt:lpstr>
      <vt:lpstr>Bart van der Sloot </vt:lpstr>
      <vt:lpstr>Kort interactief debat</vt:lpstr>
      <vt:lpstr>Algemene Verordening Gegevensbescherming</vt:lpstr>
      <vt:lpstr>ARTIKEL 8  EVRM</vt:lpstr>
      <vt:lpstr>Handvest voor de Grondrechten van de Europese Unie</vt:lpstr>
      <vt:lpstr> Privacy en data protection</vt:lpstr>
      <vt:lpstr>TREATY ESTABLISHING THE EUROPEAN COMMUNITY </vt:lpstr>
      <vt:lpstr>Article 16 Treaty on the Functioning of the European Union</vt:lpstr>
      <vt:lpstr>Recente rechtszaken ECJ</vt:lpstr>
      <vt:lpstr>Data Protection Directive</vt:lpstr>
      <vt:lpstr>Data Protection Directive</vt:lpstr>
      <vt:lpstr>Data Protection Directive</vt:lpstr>
      <vt:lpstr>General Data Protection Regulation</vt:lpstr>
      <vt:lpstr>  General Data Protection Regulation </vt:lpstr>
      <vt:lpstr>General Data Protection Regulation</vt:lpstr>
      <vt:lpstr>Article 83 General conditions for imposing administrative fines</vt:lpstr>
      <vt:lpstr>Vragen/discussie over GDPR</vt:lpstr>
      <vt:lpstr>Pauze</vt:lpstr>
      <vt:lpstr>Kort interactief debat</vt:lpstr>
      <vt:lpstr>Big Data, Open Data en Hergebruik </vt:lpstr>
      <vt:lpstr>Defintion and delineation of Big Data</vt:lpstr>
      <vt:lpstr>Defintion and delineation of Big Data</vt:lpstr>
      <vt:lpstr>Defintion and delineation of Big Data</vt:lpstr>
      <vt:lpstr>Defintion and delineation of Big Data</vt:lpstr>
      <vt:lpstr>Defintion and delineation of Big Data</vt:lpstr>
      <vt:lpstr>Defintion and delineation of Big Data</vt:lpstr>
      <vt:lpstr>Defintion and delineation of Big Data</vt:lpstr>
      <vt:lpstr>Defintion and delineation of Big Data</vt:lpstr>
      <vt:lpstr>Defintion and delineation of Big Data</vt:lpstr>
      <vt:lpstr>Defintion and delineation of Big Data</vt:lpstr>
      <vt:lpstr>Use in practice of Big Data</vt:lpstr>
      <vt:lpstr>Use in practice of Big Data</vt:lpstr>
      <vt:lpstr>Use in practice of Big Data</vt:lpstr>
      <vt:lpstr>Use in practice of Big Data</vt:lpstr>
      <vt:lpstr>Social and ethical dangers of Big Data</vt:lpstr>
      <vt:lpstr>Social and ethical dangers of Big Data</vt:lpstr>
      <vt:lpstr>Juridical challenges of Big Data: Purpose</vt:lpstr>
      <vt:lpstr>Juridical challenges of Big Data: Purpose</vt:lpstr>
      <vt:lpstr>Juridical challenges of Big Data: Purpose</vt:lpstr>
      <vt:lpstr>Juridical challenges of Big Data: Purpose limitation</vt:lpstr>
      <vt:lpstr>Juridical challenges of Big Data: Purpose limitation</vt:lpstr>
      <vt:lpstr>Juridical challenges of Big Data: Data minimization</vt:lpstr>
      <vt:lpstr>Juridical challenges of Big Data: Data minimization</vt:lpstr>
      <vt:lpstr>Juridical challenges of Big Data: Technical and organizational measures</vt:lpstr>
      <vt:lpstr>Juridical challenges of Big Data: Technical and organizational measures</vt:lpstr>
      <vt:lpstr>Juridical challenges of Big Data: Data quality</vt:lpstr>
      <vt:lpstr>Juridical challenges of Big Data: Data quality</vt:lpstr>
      <vt:lpstr>Juridical challenges of Big Data: Transparency</vt:lpstr>
      <vt:lpstr>Juridical challenges of Big Data: Transparency</vt:lpstr>
      <vt:lpstr>Juridical challenges of Big Data: Transparency</vt:lpstr>
      <vt:lpstr>Juridical challenges of Big Data: Transparency</vt:lpstr>
      <vt:lpstr>Juridical challenges of Big Data: Transparency</vt:lpstr>
      <vt:lpstr>Juridical challenges of Big Data: Individual rights</vt:lpstr>
      <vt:lpstr>Juridical challenges of Big Data: Individual rights</vt:lpstr>
      <vt:lpstr>Juridical challenges of Big Data: Individual rights</vt:lpstr>
      <vt:lpstr>Juridical challenges of Big Data: Individual rights</vt:lpstr>
      <vt:lpstr>Juridical challenges of Big Data: legal regulation</vt:lpstr>
      <vt:lpstr>Juridical challenges of Big Data: legal regulation</vt:lpstr>
      <vt:lpstr>Juridical challenges of Big Data: Difference between non-personal data and personal data</vt:lpstr>
      <vt:lpstr>Juridical challenges of Big Data: Difference between types of data</vt:lpstr>
      <vt:lpstr>Juridical challenges of Big Data: Difference between different actors</vt:lpstr>
      <vt:lpstr>Juridical challenges of Big Data: Personal interests and individual rights</vt:lpstr>
      <vt:lpstr>Juridical challenges of Big Data: balancing</vt:lpstr>
      <vt:lpstr>Big Data, Open Data, Hergebruik</vt:lpstr>
      <vt:lpstr>Wet hergebruik overheidsinformatie</vt:lpstr>
      <vt:lpstr>Wet open overheid</vt:lpstr>
      <vt:lpstr>Vragen over Big Data, Open Data, Hergebruik</vt:lpstr>
      <vt:lpstr>Pauze</vt:lpstr>
      <vt:lpstr>Kort interactief debat</vt:lpstr>
      <vt:lpstr>Aansprakelijkheid internet intermediairs</vt:lpstr>
      <vt:lpstr>E-Commerce Directive</vt:lpstr>
      <vt:lpstr>General Data Protection Regulation</vt:lpstr>
      <vt:lpstr>E-commerce Directive</vt:lpstr>
      <vt:lpstr>E-commerce Directive</vt:lpstr>
      <vt:lpstr>E-commerce Directive</vt:lpstr>
      <vt:lpstr>E-commerce Directive</vt:lpstr>
      <vt:lpstr>E-commerce Directive</vt:lpstr>
      <vt:lpstr>Scarlet/Sabam en Sabam/Netlog</vt:lpstr>
      <vt:lpstr>Google/Louis Vuitton</vt:lpstr>
      <vt:lpstr>L’Oréal/eBay</vt:lpstr>
      <vt:lpstr>Google/Spanje</vt:lpstr>
      <vt:lpstr>Lindqvist</vt:lpstr>
      <vt:lpstr>Handyside</vt:lpstr>
      <vt:lpstr>Delfi/Estland</vt:lpstr>
      <vt:lpstr>Model</vt:lpstr>
      <vt:lpstr>Vragen en opmerkingen over aansprakelijkheid internet intermediairs</vt:lpstr>
      <vt:lpstr>Einde</vt:lpstr>
    </vt:vector>
  </TitlesOfParts>
  <Company>Tilburg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en Gegevensbescherming PBLQ Traineeprogramma</dc:title>
  <dc:creator>B. van der Sloot</dc:creator>
  <cp:lastModifiedBy>Bart Van der Sloot</cp:lastModifiedBy>
  <cp:revision>24</cp:revision>
  <dcterms:created xsi:type="dcterms:W3CDTF">2017-03-08T15:00:32Z</dcterms:created>
  <dcterms:modified xsi:type="dcterms:W3CDTF">2017-03-14T10:51:42Z</dcterms:modified>
</cp:coreProperties>
</file>