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6" r:id="rId7"/>
    <p:sldId id="268" r:id="rId8"/>
    <p:sldId id="361" r:id="rId9"/>
    <p:sldId id="365" r:id="rId10"/>
    <p:sldId id="366" r:id="rId11"/>
    <p:sldId id="363" r:id="rId12"/>
    <p:sldId id="364" r:id="rId13"/>
    <p:sldId id="362" r:id="rId14"/>
    <p:sldId id="367" r:id="rId15"/>
    <p:sldId id="371" r:id="rId16"/>
    <p:sldId id="368" r:id="rId17"/>
    <p:sldId id="369" r:id="rId18"/>
    <p:sldId id="370" r:id="rId19"/>
    <p:sldId id="274" r:id="rId20"/>
    <p:sldId id="273" r:id="rId21"/>
    <p:sldId id="275" r:id="rId22"/>
    <p:sldId id="278" r:id="rId23"/>
    <p:sldId id="279" r:id="rId24"/>
    <p:sldId id="280" r:id="rId25"/>
    <p:sldId id="282" r:id="rId26"/>
    <p:sldId id="314" r:id="rId27"/>
    <p:sldId id="315" r:id="rId28"/>
    <p:sldId id="316" r:id="rId29"/>
    <p:sldId id="317" r:id="rId30"/>
    <p:sldId id="318" r:id="rId31"/>
    <p:sldId id="319" r:id="rId32"/>
    <p:sldId id="320" r:id="rId33"/>
    <p:sldId id="321" r:id="rId34"/>
    <p:sldId id="322" r:id="rId35"/>
    <p:sldId id="323" r:id="rId36"/>
    <p:sldId id="324" r:id="rId37"/>
    <p:sldId id="325" r:id="rId38"/>
    <p:sldId id="326" r:id="rId39"/>
    <p:sldId id="327" r:id="rId40"/>
    <p:sldId id="328" r:id="rId41"/>
    <p:sldId id="329" r:id="rId42"/>
    <p:sldId id="290" r:id="rId43"/>
    <p:sldId id="292" r:id="rId44"/>
    <p:sldId id="294" r:id="rId45"/>
    <p:sldId id="296" r:id="rId46"/>
    <p:sldId id="301" r:id="rId47"/>
    <p:sldId id="305" r:id="rId48"/>
    <p:sldId id="306" r:id="rId49"/>
    <p:sldId id="307" r:id="rId50"/>
    <p:sldId id="309" r:id="rId51"/>
    <p:sldId id="310" r:id="rId52"/>
    <p:sldId id="357"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21DA59A-7D80-43AF-AFE0-B95B938400BA}"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12261-6C9C-4059-9D0F-9C1D3E3CB7DC}" type="slidenum">
              <a:rPr lang="en-US" smtClean="0"/>
              <a:t>‹#›</a:t>
            </a:fld>
            <a:endParaRPr lang="en-US"/>
          </a:p>
        </p:txBody>
      </p:sp>
    </p:spTree>
    <p:extLst>
      <p:ext uri="{BB962C8B-B14F-4D97-AF65-F5344CB8AC3E}">
        <p14:creationId xmlns:p14="http://schemas.microsoft.com/office/powerpoint/2010/main" val="2712778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1DA59A-7D80-43AF-AFE0-B95B938400BA}"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12261-6C9C-4059-9D0F-9C1D3E3CB7DC}" type="slidenum">
              <a:rPr lang="en-US" smtClean="0"/>
              <a:t>‹#›</a:t>
            </a:fld>
            <a:endParaRPr lang="en-US"/>
          </a:p>
        </p:txBody>
      </p:sp>
    </p:spTree>
    <p:extLst>
      <p:ext uri="{BB962C8B-B14F-4D97-AF65-F5344CB8AC3E}">
        <p14:creationId xmlns:p14="http://schemas.microsoft.com/office/powerpoint/2010/main" val="1999284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1DA59A-7D80-43AF-AFE0-B95B938400BA}"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12261-6C9C-4059-9D0F-9C1D3E3CB7DC}" type="slidenum">
              <a:rPr lang="en-US" smtClean="0"/>
              <a:t>‹#›</a:t>
            </a:fld>
            <a:endParaRPr lang="en-US"/>
          </a:p>
        </p:txBody>
      </p:sp>
    </p:spTree>
    <p:extLst>
      <p:ext uri="{BB962C8B-B14F-4D97-AF65-F5344CB8AC3E}">
        <p14:creationId xmlns:p14="http://schemas.microsoft.com/office/powerpoint/2010/main" val="4294542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1DA59A-7D80-43AF-AFE0-B95B938400BA}"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12261-6C9C-4059-9D0F-9C1D3E3CB7DC}" type="slidenum">
              <a:rPr lang="en-US" smtClean="0"/>
              <a:t>‹#›</a:t>
            </a:fld>
            <a:endParaRPr lang="en-US"/>
          </a:p>
        </p:txBody>
      </p:sp>
    </p:spTree>
    <p:extLst>
      <p:ext uri="{BB962C8B-B14F-4D97-AF65-F5344CB8AC3E}">
        <p14:creationId xmlns:p14="http://schemas.microsoft.com/office/powerpoint/2010/main" val="482498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1DA59A-7D80-43AF-AFE0-B95B938400BA}"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12261-6C9C-4059-9D0F-9C1D3E3CB7DC}" type="slidenum">
              <a:rPr lang="en-US" smtClean="0"/>
              <a:t>‹#›</a:t>
            </a:fld>
            <a:endParaRPr lang="en-US"/>
          </a:p>
        </p:txBody>
      </p:sp>
    </p:spTree>
    <p:extLst>
      <p:ext uri="{BB962C8B-B14F-4D97-AF65-F5344CB8AC3E}">
        <p14:creationId xmlns:p14="http://schemas.microsoft.com/office/powerpoint/2010/main" val="4074368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1DA59A-7D80-43AF-AFE0-B95B938400BA}"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C12261-6C9C-4059-9D0F-9C1D3E3CB7DC}" type="slidenum">
              <a:rPr lang="en-US" smtClean="0"/>
              <a:t>‹#›</a:t>
            </a:fld>
            <a:endParaRPr lang="en-US"/>
          </a:p>
        </p:txBody>
      </p:sp>
    </p:spTree>
    <p:extLst>
      <p:ext uri="{BB962C8B-B14F-4D97-AF65-F5344CB8AC3E}">
        <p14:creationId xmlns:p14="http://schemas.microsoft.com/office/powerpoint/2010/main" val="2538690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21DA59A-7D80-43AF-AFE0-B95B938400BA}" type="datetimeFigureOut">
              <a:rPr lang="en-US" smtClean="0"/>
              <a:t>5/24/2017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C12261-6C9C-4059-9D0F-9C1D3E3CB7DC}" type="slidenum">
              <a:rPr lang="en-US" smtClean="0"/>
              <a:t>‹#›</a:t>
            </a:fld>
            <a:endParaRPr lang="en-US"/>
          </a:p>
        </p:txBody>
      </p:sp>
    </p:spTree>
    <p:extLst>
      <p:ext uri="{BB962C8B-B14F-4D97-AF65-F5344CB8AC3E}">
        <p14:creationId xmlns:p14="http://schemas.microsoft.com/office/powerpoint/2010/main" val="1192540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21DA59A-7D80-43AF-AFE0-B95B938400BA}" type="datetimeFigureOut">
              <a:rPr lang="en-US" smtClean="0"/>
              <a:t>5/24/2017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C12261-6C9C-4059-9D0F-9C1D3E3CB7DC}" type="slidenum">
              <a:rPr lang="en-US" smtClean="0"/>
              <a:t>‹#›</a:t>
            </a:fld>
            <a:endParaRPr lang="en-US"/>
          </a:p>
        </p:txBody>
      </p:sp>
    </p:spTree>
    <p:extLst>
      <p:ext uri="{BB962C8B-B14F-4D97-AF65-F5344CB8AC3E}">
        <p14:creationId xmlns:p14="http://schemas.microsoft.com/office/powerpoint/2010/main" val="2753703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1DA59A-7D80-43AF-AFE0-B95B938400BA}" type="datetimeFigureOut">
              <a:rPr lang="en-US" smtClean="0"/>
              <a:t>5/24/2017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C12261-6C9C-4059-9D0F-9C1D3E3CB7DC}" type="slidenum">
              <a:rPr lang="en-US" smtClean="0"/>
              <a:t>‹#›</a:t>
            </a:fld>
            <a:endParaRPr lang="en-US"/>
          </a:p>
        </p:txBody>
      </p:sp>
    </p:spTree>
    <p:extLst>
      <p:ext uri="{BB962C8B-B14F-4D97-AF65-F5344CB8AC3E}">
        <p14:creationId xmlns:p14="http://schemas.microsoft.com/office/powerpoint/2010/main" val="49065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1DA59A-7D80-43AF-AFE0-B95B938400BA}"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C12261-6C9C-4059-9D0F-9C1D3E3CB7DC}" type="slidenum">
              <a:rPr lang="en-US" smtClean="0"/>
              <a:t>‹#›</a:t>
            </a:fld>
            <a:endParaRPr lang="en-US"/>
          </a:p>
        </p:txBody>
      </p:sp>
    </p:spTree>
    <p:extLst>
      <p:ext uri="{BB962C8B-B14F-4D97-AF65-F5344CB8AC3E}">
        <p14:creationId xmlns:p14="http://schemas.microsoft.com/office/powerpoint/2010/main" val="2659633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1DA59A-7D80-43AF-AFE0-B95B938400BA}"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C12261-6C9C-4059-9D0F-9C1D3E3CB7DC}" type="slidenum">
              <a:rPr lang="en-US" smtClean="0"/>
              <a:t>‹#›</a:t>
            </a:fld>
            <a:endParaRPr lang="en-US"/>
          </a:p>
        </p:txBody>
      </p:sp>
    </p:spTree>
    <p:extLst>
      <p:ext uri="{BB962C8B-B14F-4D97-AF65-F5344CB8AC3E}">
        <p14:creationId xmlns:p14="http://schemas.microsoft.com/office/powerpoint/2010/main" val="4207615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1DA59A-7D80-43AF-AFE0-B95B938400BA}" type="datetimeFigureOut">
              <a:rPr lang="en-US" smtClean="0"/>
              <a:t>5/24/2017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C12261-6C9C-4059-9D0F-9C1D3E3CB7DC}" type="slidenum">
              <a:rPr lang="en-US" smtClean="0"/>
              <a:t>‹#›</a:t>
            </a:fld>
            <a:endParaRPr lang="en-US"/>
          </a:p>
        </p:txBody>
      </p:sp>
    </p:spTree>
    <p:extLst>
      <p:ext uri="{BB962C8B-B14F-4D97-AF65-F5344CB8AC3E}">
        <p14:creationId xmlns:p14="http://schemas.microsoft.com/office/powerpoint/2010/main" val="1810388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bartvandersloot.n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68627" y="1122363"/>
            <a:ext cx="9588843" cy="2387600"/>
          </a:xfrm>
        </p:spPr>
        <p:txBody>
          <a:bodyPr>
            <a:normAutofit/>
          </a:bodyPr>
          <a:lstStyle/>
          <a:p>
            <a:r>
              <a:rPr lang="en-US" dirty="0">
                <a:effectLst/>
              </a:rPr>
              <a:t>Privacy </a:t>
            </a:r>
            <a:r>
              <a:rPr lang="en-US" dirty="0" err="1">
                <a:effectLst/>
              </a:rPr>
              <a:t>en</a:t>
            </a:r>
            <a:r>
              <a:rPr lang="en-US" dirty="0">
                <a:effectLst/>
              </a:rPr>
              <a:t> Big Data</a:t>
            </a:r>
            <a:endParaRPr lang="en-US" dirty="0"/>
          </a:p>
        </p:txBody>
      </p:sp>
      <p:sp>
        <p:nvSpPr>
          <p:cNvPr id="3" name="Subtitle 2"/>
          <p:cNvSpPr>
            <a:spLocks noGrp="1"/>
          </p:cNvSpPr>
          <p:nvPr>
            <p:ph type="subTitle" idx="1"/>
          </p:nvPr>
        </p:nvSpPr>
        <p:spPr/>
        <p:txBody>
          <a:bodyPr/>
          <a:lstStyle/>
          <a:p>
            <a:r>
              <a:rPr lang="nl-NL" dirty="0"/>
              <a:t>Bart van der Sloot</a:t>
            </a:r>
          </a:p>
          <a:p>
            <a:r>
              <a:rPr lang="en-US" dirty="0"/>
              <a:t>Senior Researcher</a:t>
            </a:r>
            <a:br>
              <a:rPr lang="en-US" dirty="0"/>
            </a:br>
            <a:r>
              <a:rPr lang="en-US" dirty="0"/>
              <a:t>Tilburg Institute for Law, Technology, and Society (TILT)</a:t>
            </a:r>
            <a:br>
              <a:rPr lang="en-US" dirty="0"/>
            </a:br>
            <a:r>
              <a:rPr lang="en-US" dirty="0"/>
              <a:t>Tilburg University, Netherlands</a:t>
            </a:r>
          </a:p>
        </p:txBody>
      </p:sp>
    </p:spTree>
    <p:extLst>
      <p:ext uri="{BB962C8B-B14F-4D97-AF65-F5344CB8AC3E}">
        <p14:creationId xmlns:p14="http://schemas.microsoft.com/office/powerpoint/2010/main" val="3481050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Legitiem doel</a:t>
            </a:r>
          </a:p>
        </p:txBody>
      </p:sp>
      <p:sp>
        <p:nvSpPr>
          <p:cNvPr id="3" name="Tijdelijke aanduiding voor inhoud 2"/>
          <p:cNvSpPr>
            <a:spLocks noGrp="1"/>
          </p:cNvSpPr>
          <p:nvPr>
            <p:ph idx="1"/>
          </p:nvPr>
        </p:nvSpPr>
        <p:spPr/>
        <p:txBody>
          <a:bodyPr>
            <a:normAutofit fontScale="62500" lnSpcReduction="20000"/>
          </a:bodyPr>
          <a:lstStyle/>
          <a:p>
            <a:r>
              <a:rPr lang="nl-NL" dirty="0"/>
              <a:t>a) de betrokkene uitdrukkelijk heeft toegestemd in een dergelijke verwerking, tenzij in de wetgeving van de </a:t>
            </a:r>
            <a:r>
              <a:rPr lang="nl-NL" dirty="0" err="1"/>
              <a:t>Lid-Staat</a:t>
            </a:r>
            <a:r>
              <a:rPr lang="nl-NL" dirty="0"/>
              <a:t> is bepaald dat het in lid 1 bedoelde verbod niet door toestemming van de betrokkene ongedaan kan worden gemaakt; of</a:t>
            </a:r>
          </a:p>
          <a:p>
            <a:r>
              <a:rPr lang="nl-NL" dirty="0"/>
              <a:t>b) de verwerking noodzakelijk is met het oog op de uitvoering van de verplichtingen en de rechten van de voor de verwerking verantwoordelijke inzake arbeidsrecht, voor zover zulks is toegestaan bij de nationale wetgeving en deze adequate garanties biedt; of</a:t>
            </a:r>
          </a:p>
          <a:p>
            <a:r>
              <a:rPr lang="nl-NL" dirty="0"/>
              <a:t>c) de verwerking noodzakelijk is ter verdediging van de vitale belangen van de betrokkene of van een andere persoon indien deze lichamelijk of juridisch niet in staat is van zijn instemming te getuigen; of</a:t>
            </a:r>
          </a:p>
          <a:p>
            <a:r>
              <a:rPr lang="nl-NL" dirty="0"/>
              <a:t>d) de verwerking wordt verricht door een stichting, een vereniging, of enige andere instantie zonder winstoogmerk die op politiek, levensbeschouwelijk, godsdienstig of vakbondsgebied werkzaam is, in het kader van hun gerechtvaardigde activiteiten en met de nodige garanties, mits de verwerking uitsluitend betrekking heeft op de leden van de stichting, de vereniging of de instantie of op de personen die in verband met haar streefdoelen regelmatige contacten met haar onderhouden, en de gegevens niet zonder de toestemming van de betrokkenen aan derden worden doorgegeven; of</a:t>
            </a:r>
          </a:p>
          <a:p>
            <a:r>
              <a:rPr lang="nl-NL" dirty="0"/>
              <a:t>e) de verwerking betrekking heeft op gegevens die duidelijk door de betrokkene openbaar zijn gemaakt of noodzakelijk is voor de vaststelling, de uitoefening of de verdediging van een recht in rechte.</a:t>
            </a:r>
          </a:p>
          <a:p>
            <a:endParaRPr lang="nl-NL" dirty="0"/>
          </a:p>
        </p:txBody>
      </p:sp>
    </p:spTree>
    <p:extLst>
      <p:ext uri="{BB962C8B-B14F-4D97-AF65-F5344CB8AC3E}">
        <p14:creationId xmlns:p14="http://schemas.microsoft.com/office/powerpoint/2010/main" val="1345765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Data minimalisatie</a:t>
            </a:r>
          </a:p>
        </p:txBody>
      </p:sp>
      <p:sp>
        <p:nvSpPr>
          <p:cNvPr id="3" name="Tijdelijke aanduiding voor inhoud 2"/>
          <p:cNvSpPr>
            <a:spLocks noGrp="1"/>
          </p:cNvSpPr>
          <p:nvPr>
            <p:ph idx="1"/>
          </p:nvPr>
        </p:nvSpPr>
        <p:spPr/>
        <p:txBody>
          <a:bodyPr/>
          <a:lstStyle/>
          <a:p>
            <a:r>
              <a:rPr lang="nl-NL" dirty="0"/>
              <a:t>toereikend, ter zake dienend en niet bovenmatig moeten zijn, uitgaande van de doeleinden waarvoor zij worden verzameld of waarvoor zij vervolgens worden verwerkt;</a:t>
            </a:r>
          </a:p>
          <a:p>
            <a:r>
              <a:rPr lang="nl-NL" dirty="0"/>
              <a:t>in een vorm die het mogelijk maakt de betrokkenen te identificeren, niet langer mogen worden bewaard dan voor de verwezenlijking van de doeleinden waarvoor zij worden verzameld of vervolgens worden verwerkt, noodzakelijk is. De </a:t>
            </a:r>
            <a:r>
              <a:rPr lang="nl-NL" dirty="0" err="1"/>
              <a:t>Lid-Staten</a:t>
            </a:r>
            <a:r>
              <a:rPr lang="nl-NL" dirty="0"/>
              <a:t> voorzien in passende waarborgen voor persoonsgegevens die langer dan hierboven bepaald voor historische, statistische of wetenschappelijke doeleinden worden bewaard.</a:t>
            </a:r>
          </a:p>
        </p:txBody>
      </p:sp>
    </p:spTree>
    <p:extLst>
      <p:ext uri="{BB962C8B-B14F-4D97-AF65-F5344CB8AC3E}">
        <p14:creationId xmlns:p14="http://schemas.microsoft.com/office/powerpoint/2010/main" val="3597277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Data kwaliteit</a:t>
            </a:r>
          </a:p>
        </p:txBody>
      </p:sp>
      <p:sp>
        <p:nvSpPr>
          <p:cNvPr id="3" name="Tijdelijke aanduiding voor inhoud 2"/>
          <p:cNvSpPr>
            <a:spLocks noGrp="1"/>
          </p:cNvSpPr>
          <p:nvPr>
            <p:ph idx="1"/>
          </p:nvPr>
        </p:nvSpPr>
        <p:spPr/>
        <p:txBody>
          <a:bodyPr/>
          <a:lstStyle/>
          <a:p>
            <a:r>
              <a:rPr lang="nl-NL" dirty="0"/>
              <a:t>nauwkeurig dienen te zijn en, zo nodig, dienen te worden bijgewerkt; alle redelijke maatregelen dienen te worden getroffen om de gegevens die, uitgaande van de doeleinden waarvoor zij worden verzameld of waarvoor zij vervolgens worden verwerkt, onnauwkeurig of onvolledig zijn, uit te wissen of te corrigeren;</a:t>
            </a:r>
          </a:p>
        </p:txBody>
      </p:sp>
    </p:spTree>
    <p:extLst>
      <p:ext uri="{BB962C8B-B14F-4D97-AF65-F5344CB8AC3E}">
        <p14:creationId xmlns:p14="http://schemas.microsoft.com/office/powerpoint/2010/main" val="1855903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Doelbinding</a:t>
            </a:r>
          </a:p>
        </p:txBody>
      </p:sp>
      <p:sp>
        <p:nvSpPr>
          <p:cNvPr id="3" name="Tijdelijke aanduiding voor inhoud 2"/>
          <p:cNvSpPr>
            <a:spLocks noGrp="1"/>
          </p:cNvSpPr>
          <p:nvPr>
            <p:ph idx="1"/>
          </p:nvPr>
        </p:nvSpPr>
        <p:spPr/>
        <p:txBody>
          <a:bodyPr/>
          <a:lstStyle/>
          <a:p>
            <a:r>
              <a:rPr lang="nl-NL" dirty="0"/>
              <a:t>voor welbepaalde, uitdrukkelijk omschreven en gerechtvaardigde doeleinden moeten worden verkregen en vervolgens niet worden verwerkt op een wijze de onverenigbaar is met die doeleinden. Verdere verwerking van de gegevens voor historische, statistische of wetenschappelijke doeleinden wordt niet als onverenigbaar beschouwd, mits de </a:t>
            </a:r>
            <a:r>
              <a:rPr lang="nl-NL" dirty="0" err="1"/>
              <a:t>Lid-Staten</a:t>
            </a:r>
            <a:r>
              <a:rPr lang="nl-NL" dirty="0"/>
              <a:t> passende garanties bieden;</a:t>
            </a:r>
          </a:p>
        </p:txBody>
      </p:sp>
    </p:spTree>
    <p:extLst>
      <p:ext uri="{BB962C8B-B14F-4D97-AF65-F5344CB8AC3E}">
        <p14:creationId xmlns:p14="http://schemas.microsoft.com/office/powerpoint/2010/main" val="424818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Transparantie</a:t>
            </a:r>
          </a:p>
        </p:txBody>
      </p:sp>
      <p:sp>
        <p:nvSpPr>
          <p:cNvPr id="3" name="Tijdelijke aanduiding voor inhoud 2"/>
          <p:cNvSpPr>
            <a:spLocks noGrp="1"/>
          </p:cNvSpPr>
          <p:nvPr>
            <p:ph idx="1"/>
          </p:nvPr>
        </p:nvSpPr>
        <p:spPr/>
        <p:txBody>
          <a:bodyPr>
            <a:normAutofit fontScale="62500" lnSpcReduction="20000"/>
          </a:bodyPr>
          <a:lstStyle/>
          <a:p>
            <a:r>
              <a:rPr lang="nl-NL" dirty="0"/>
              <a:t>Informatieverstrekking in geval van verkrijging van gegevens bij de betrokkene</a:t>
            </a:r>
          </a:p>
          <a:p>
            <a:r>
              <a:rPr lang="nl-NL" dirty="0"/>
              <a:t>De </a:t>
            </a:r>
            <a:r>
              <a:rPr lang="nl-NL" dirty="0" err="1"/>
              <a:t>Lid-Staten</a:t>
            </a:r>
            <a:r>
              <a:rPr lang="nl-NL" dirty="0"/>
              <a:t> bepalen dat de voor de verwerking verantwoordelijke of diens vertegenwoordiger aan de betrokkene, bij wie de betrokkene zelf betreffende gegevens worden verkregen, ten minste de hierna volgende informatie moet verstrekken, behalve indien de betrokkene daarvan reeds op de hoogte is:</a:t>
            </a:r>
          </a:p>
          <a:p>
            <a:r>
              <a:rPr lang="nl-NL" dirty="0"/>
              <a:t>a) de identiteit van de voor de verwerking verantwoordelijke en, in voorkomend geval, van diens vertegenwoordiger,</a:t>
            </a:r>
          </a:p>
          <a:p>
            <a:r>
              <a:rPr lang="nl-NL" dirty="0"/>
              <a:t>b) de doeleinden van de verwerking waarvoor de gegevens zijn bestemd,</a:t>
            </a:r>
          </a:p>
          <a:p>
            <a:r>
              <a:rPr lang="nl-NL" dirty="0"/>
              <a:t>c) verdere informatie zoals</a:t>
            </a:r>
          </a:p>
          <a:p>
            <a:r>
              <a:rPr lang="nl-NL" dirty="0"/>
              <a:t>- de ontvangers of de categorieën ontvangers van de gegevens;</a:t>
            </a:r>
          </a:p>
          <a:p>
            <a:r>
              <a:rPr lang="nl-NL" dirty="0"/>
              <a:t>- antwoord op de vraag of men al dan niet verplicht is om te antwoorden en de eventuele gevolgen van niet-beantwoording,</a:t>
            </a:r>
          </a:p>
          <a:p>
            <a:r>
              <a:rPr lang="nl-NL" dirty="0"/>
              <a:t>- het bestaan van een recht op toegang tot zijn eigen persoonsgegevens en op rectificatie van deze gegevens,</a:t>
            </a:r>
          </a:p>
          <a:p>
            <a:r>
              <a:rPr lang="nl-NL" dirty="0"/>
              <a:t>voor zover die, met inachtneming van de specifieke omstandigheden waaronder de verdere informatie verkregen wordt, nodig is om tegenover de betrokkene een eerlijke verwerking te waarborgen.</a:t>
            </a:r>
          </a:p>
          <a:p>
            <a:endParaRPr lang="nl-NL" dirty="0"/>
          </a:p>
        </p:txBody>
      </p:sp>
    </p:spTree>
    <p:extLst>
      <p:ext uri="{BB962C8B-B14F-4D97-AF65-F5344CB8AC3E}">
        <p14:creationId xmlns:p14="http://schemas.microsoft.com/office/powerpoint/2010/main" val="38315080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Vertrouwelijkheid van de verwerking</a:t>
            </a:r>
            <a:br>
              <a:rPr lang="nl-NL" dirty="0"/>
            </a:br>
            <a:r>
              <a:rPr lang="nl-NL" dirty="0"/>
              <a:t>Beveiliging van de verwerking</a:t>
            </a:r>
          </a:p>
        </p:txBody>
      </p:sp>
      <p:sp>
        <p:nvSpPr>
          <p:cNvPr id="3" name="Tijdelijke aanduiding voor inhoud 2"/>
          <p:cNvSpPr>
            <a:spLocks noGrp="1"/>
          </p:cNvSpPr>
          <p:nvPr>
            <p:ph idx="1"/>
          </p:nvPr>
        </p:nvSpPr>
        <p:spPr/>
        <p:txBody>
          <a:bodyPr>
            <a:normAutofit fontScale="40000" lnSpcReduction="20000"/>
          </a:bodyPr>
          <a:lstStyle/>
          <a:p>
            <a:r>
              <a:rPr lang="nl-NL" dirty="0"/>
              <a:t>Artikel 16 </a:t>
            </a:r>
          </a:p>
          <a:p>
            <a:r>
              <a:rPr lang="nl-NL" dirty="0"/>
              <a:t>Vertrouwelijkheid van de verwerking</a:t>
            </a:r>
          </a:p>
          <a:p>
            <a:r>
              <a:rPr lang="nl-NL" dirty="0"/>
              <a:t>Een ieder die handelt onder het gezag van de voor de verwerking verantwoordelijke of van de verwerker alsmede de verwerker zelf, die toegang heeft tot persoonsgegevens, mag deze slechts in opdracht van de voor de verwerking verantwoordelijke verwerken, behoudens op grond van wettelijke verplichtingen.</a:t>
            </a:r>
          </a:p>
          <a:p>
            <a:r>
              <a:rPr lang="nl-NL" dirty="0"/>
              <a:t>Artikel 17 </a:t>
            </a:r>
          </a:p>
          <a:p>
            <a:r>
              <a:rPr lang="nl-NL" dirty="0"/>
              <a:t>Beveiliging van de verwerking</a:t>
            </a:r>
          </a:p>
          <a:p>
            <a:r>
              <a:rPr lang="nl-NL" dirty="0"/>
              <a:t>1. De </a:t>
            </a:r>
            <a:r>
              <a:rPr lang="nl-NL" dirty="0" err="1"/>
              <a:t>Lid-Staten</a:t>
            </a:r>
            <a:r>
              <a:rPr lang="nl-NL" dirty="0"/>
              <a:t> bepalen dat de voor de verwerking verantwoordelijke passende technische en organisatorische maatregelen ten uitvoer dient te leggen om persoonsgegevens te beveiligen tegen vernietiging, hetzij per ongeluk, hetzij onrechtmatig, tegen verlies, vervalsing, niet-toegelaten verspreiding of toegang, met name wanneer de verwerking doorzending van gegevens in een netwerk omvat, dan wel tegen enige andere vorm van onwettige verwerking.</a:t>
            </a:r>
          </a:p>
          <a:p>
            <a:r>
              <a:rPr lang="nl-NL" dirty="0"/>
              <a:t>Deze maatregelen moeten, rekening houdend met de stand van de techniek en de kosten van de tenuitvoerlegging, een passend beveiligingsniveau garanderen gelet op de risico's die de verwerking en de aard van te beschermen gegevens met zich brengen.</a:t>
            </a:r>
          </a:p>
          <a:p>
            <a:r>
              <a:rPr lang="nl-NL" dirty="0"/>
              <a:t>2. De </a:t>
            </a:r>
            <a:r>
              <a:rPr lang="nl-NL" dirty="0" err="1"/>
              <a:t>Lid-Staten</a:t>
            </a:r>
            <a:r>
              <a:rPr lang="nl-NL" dirty="0"/>
              <a:t> bepalen dat de voor de verwerking verantwoordelijke, in geval van verwerking te zijnen behoeve, een verwerker moet kiezen die voldoende waarborgen biedt ten aanzien van de technische en organisatorische beveiligingsmaatregelen met betrekking tot de te verrichten verwerking en moet toezien op de naleving van die maatregelen.</a:t>
            </a:r>
          </a:p>
          <a:p>
            <a:r>
              <a:rPr lang="nl-NL" dirty="0"/>
              <a:t>3. De uitvoering van verwerkingen door een verwerker moet worden geregeld in een overeenkomst of een rechtsakte die de verwerker bindt jegens de voor de verwerker verantwoordelijke en waarin met name wordt bepaald dat</a:t>
            </a:r>
          </a:p>
          <a:p>
            <a:r>
              <a:rPr lang="nl-NL" dirty="0"/>
              <a:t>- de verwerker slechts handelt in opdracht van de voor de verwerking verantwoordelijke,</a:t>
            </a:r>
          </a:p>
          <a:p>
            <a:r>
              <a:rPr lang="nl-NL" dirty="0"/>
              <a:t>- de in lid 1 bedoelde verplichtingen, zoals gedefinieerd door de wetgeving van de </a:t>
            </a:r>
            <a:r>
              <a:rPr lang="nl-NL" dirty="0" err="1"/>
              <a:t>Lid-Staat</a:t>
            </a:r>
            <a:r>
              <a:rPr lang="nl-NL" dirty="0"/>
              <a:t> waarin de verwerker is gevestigd, eveneens op deze persoon rusten.</a:t>
            </a:r>
          </a:p>
          <a:p>
            <a:r>
              <a:rPr lang="nl-NL" dirty="0"/>
              <a:t>4. Met het oog op de bewaring van de bewijzen, worden de elementen van de overeenkomst of rechtsakte betreffende de bescherming van de gegevens en de vereisten inzake de in lid 1 bedoelde maatregelen schriftelijk of in een gelijkwaardige vorm vastgelegd</a:t>
            </a:r>
          </a:p>
          <a:p>
            <a:endParaRPr lang="nl-NL" dirty="0"/>
          </a:p>
        </p:txBody>
      </p:sp>
    </p:spTree>
    <p:extLst>
      <p:ext uri="{BB962C8B-B14F-4D97-AF65-F5344CB8AC3E}">
        <p14:creationId xmlns:p14="http://schemas.microsoft.com/office/powerpoint/2010/main" val="2553952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Recht van toegang</a:t>
            </a:r>
            <a:br>
              <a:rPr lang="nl-NL" dirty="0"/>
            </a:br>
            <a:endParaRPr lang="nl-NL" dirty="0"/>
          </a:p>
        </p:txBody>
      </p:sp>
      <p:sp>
        <p:nvSpPr>
          <p:cNvPr id="3" name="Tijdelijke aanduiding voor inhoud 2"/>
          <p:cNvSpPr>
            <a:spLocks noGrp="1"/>
          </p:cNvSpPr>
          <p:nvPr>
            <p:ph idx="1"/>
          </p:nvPr>
        </p:nvSpPr>
        <p:spPr/>
        <p:txBody>
          <a:bodyPr>
            <a:normAutofit fontScale="55000" lnSpcReduction="20000"/>
          </a:bodyPr>
          <a:lstStyle/>
          <a:p>
            <a:r>
              <a:rPr lang="nl-NL" dirty="0"/>
              <a:t>Recht van toegang</a:t>
            </a:r>
          </a:p>
          <a:p>
            <a:r>
              <a:rPr lang="nl-NL" dirty="0"/>
              <a:t>De </a:t>
            </a:r>
            <a:r>
              <a:rPr lang="nl-NL" dirty="0" err="1"/>
              <a:t>Lid-Staten</a:t>
            </a:r>
            <a:r>
              <a:rPr lang="nl-NL" dirty="0"/>
              <a:t> waarborgen elke betrokkene het recht van de voor de verwerking verantwoordelijke te verkrijgen:</a:t>
            </a:r>
          </a:p>
          <a:p>
            <a:r>
              <a:rPr lang="nl-NL" dirty="0"/>
              <a:t>a) vrijelijk en zonder beperking, met redelijke tussenpozen en zonder bovenmatige vertraging of kosten:</a:t>
            </a:r>
          </a:p>
          <a:p>
            <a:r>
              <a:rPr lang="nl-NL" dirty="0"/>
              <a:t>- uitsluitsel omtrent het al dan niet bestaan van verwerkingen van hem betreffende gegevens, alsmede ten minste informatie over de doeleinden van deze verwerkingen, de categorieën gegevens waarop deze verwerkingen betrekking hebben en de ontvangers of categorieën ontvangers aan wie de gegevens worden verstrekt;</a:t>
            </a:r>
          </a:p>
          <a:p>
            <a:r>
              <a:rPr lang="nl-NL" dirty="0"/>
              <a:t>- verstrekking, in begrijpelijke vorm, van de gegevens die zijn verwerkt, alsmede de beschikbare informatie over de oorsprong van de gegevens;</a:t>
            </a:r>
          </a:p>
          <a:p>
            <a:r>
              <a:rPr lang="nl-NL" dirty="0"/>
              <a:t>- mededeling van de logica die ten grondslag ligt aan de automatische verwerking van hem betreffende gegevens, in elk geval als het gaat om de geautomatiseerde besluiten als bedoeld in artikel 15, lid 1;</a:t>
            </a:r>
          </a:p>
          <a:p>
            <a:r>
              <a:rPr lang="nl-NL" dirty="0"/>
              <a:t>b) naar gelang van het geval, de rectificatie, de uitwissing of de afscherming van de gegevens waarvan de verwerking niet overeenstemt met de bepalingen van deze richtlijn, met name op grond van het onvolledige of onjuiste karakter van de gegevens;</a:t>
            </a:r>
          </a:p>
          <a:p>
            <a:r>
              <a:rPr lang="nl-NL" dirty="0"/>
              <a:t>c) kennisgeving aan derden aan wie de gegevens zijn verstrekt, van elke rectificatie, uitwissing of afscherming, uitgevoerd overeenkomstig punt b), tenzij zulks onmogelijk blijkt of onevenredig veel moeite kost.</a:t>
            </a:r>
          </a:p>
          <a:p>
            <a:endParaRPr lang="nl-NL" dirty="0"/>
          </a:p>
        </p:txBody>
      </p:sp>
    </p:spTree>
    <p:extLst>
      <p:ext uri="{BB962C8B-B14F-4D97-AF65-F5344CB8AC3E}">
        <p14:creationId xmlns:p14="http://schemas.microsoft.com/office/powerpoint/2010/main" val="1023806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Recht van verzet van de betrokkene</a:t>
            </a:r>
          </a:p>
        </p:txBody>
      </p:sp>
      <p:sp>
        <p:nvSpPr>
          <p:cNvPr id="3" name="Tijdelijke aanduiding voor inhoud 2"/>
          <p:cNvSpPr>
            <a:spLocks noGrp="1"/>
          </p:cNvSpPr>
          <p:nvPr>
            <p:ph idx="1"/>
          </p:nvPr>
        </p:nvSpPr>
        <p:spPr/>
        <p:txBody>
          <a:bodyPr>
            <a:normAutofit fontScale="70000" lnSpcReduction="20000"/>
          </a:bodyPr>
          <a:lstStyle/>
          <a:p>
            <a:r>
              <a:rPr lang="nl-NL" dirty="0"/>
              <a:t>Recht van verzet van de betrokkene</a:t>
            </a:r>
          </a:p>
          <a:p>
            <a:r>
              <a:rPr lang="nl-NL" dirty="0"/>
              <a:t>De </a:t>
            </a:r>
            <a:r>
              <a:rPr lang="nl-NL" dirty="0" err="1"/>
              <a:t>Lid-Staten</a:t>
            </a:r>
            <a:r>
              <a:rPr lang="nl-NL" dirty="0"/>
              <a:t> kennen de betrokkene het recht toe:</a:t>
            </a:r>
          </a:p>
          <a:p>
            <a:r>
              <a:rPr lang="nl-NL" dirty="0"/>
              <a:t>a) zich ten minste in de gevallen, bedoeld in artikel 7, onder e) en f), te allen tijde om zwaarwegende en gerechtvaardigde redenen die verband houden met zijn bijzondere situatie ertegen te verzetten dat hem betreffende gegevens het voorwerp van een verwerking vormen, behoudens andersluidende bepalingen in de nationale wetgeving. In geval van gerechtvaardigd verzet mag de door de voor de verwerking verantwoordelijke persoon verrichte verwerking niet langer op deze gegevens betrekking hebben;</a:t>
            </a:r>
          </a:p>
          <a:p>
            <a:r>
              <a:rPr lang="nl-NL" dirty="0"/>
              <a:t>b) zich te verzetten, op verzoek en kosteloos, tegen de voorgenomen verwerking van hem betreffende persoonsgegevens door de voor de verwerking verantwoordelijke persoon met het oog op direct marketing, of te worden ingelicht voordat persoonsgegevens voor de eerste keer aan derden worden verstrekt of voor rekening van derden worden gebruikt voor direct marketing en het recht uitdrukkelijk ter kennis gebracht te krijgen dat hij of zij zich kosteloos kan verzetten tegen deze verstrekking of dit gebruik van gegevens.</a:t>
            </a:r>
          </a:p>
          <a:p>
            <a:r>
              <a:rPr lang="nl-NL" dirty="0"/>
              <a:t>De </a:t>
            </a:r>
            <a:r>
              <a:rPr lang="nl-NL" dirty="0" err="1"/>
              <a:t>Lid-Staten</a:t>
            </a:r>
            <a:r>
              <a:rPr lang="nl-NL" dirty="0"/>
              <a:t> nemen de nodige maatregelen om te waarborgen dat de betrokkenen kennis hebben van het bestaan van het in de eerste alinea van punt b) bedoelde recht.</a:t>
            </a:r>
          </a:p>
          <a:p>
            <a:endParaRPr lang="nl-NL" dirty="0"/>
          </a:p>
        </p:txBody>
      </p:sp>
    </p:spTree>
    <p:extLst>
      <p:ext uri="{BB962C8B-B14F-4D97-AF65-F5344CB8AC3E}">
        <p14:creationId xmlns:p14="http://schemas.microsoft.com/office/powerpoint/2010/main" val="27363357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Geautomatiseerde individuele besluiten</a:t>
            </a:r>
            <a:br>
              <a:rPr lang="nl-NL" dirty="0"/>
            </a:br>
            <a:endParaRPr lang="nl-NL" dirty="0"/>
          </a:p>
        </p:txBody>
      </p:sp>
      <p:sp>
        <p:nvSpPr>
          <p:cNvPr id="3" name="Tijdelijke aanduiding voor inhoud 2"/>
          <p:cNvSpPr>
            <a:spLocks noGrp="1"/>
          </p:cNvSpPr>
          <p:nvPr>
            <p:ph idx="1"/>
          </p:nvPr>
        </p:nvSpPr>
        <p:spPr/>
        <p:txBody>
          <a:bodyPr>
            <a:normAutofit fontScale="85000" lnSpcReduction="20000"/>
          </a:bodyPr>
          <a:lstStyle/>
          <a:p>
            <a:r>
              <a:rPr lang="nl-NL" dirty="0"/>
              <a:t>1. De </a:t>
            </a:r>
            <a:r>
              <a:rPr lang="nl-NL" dirty="0" err="1"/>
              <a:t>Lid-Staten</a:t>
            </a:r>
            <a:r>
              <a:rPr lang="nl-NL" dirty="0"/>
              <a:t> kennen een ieder het recht toe niet te worden onderworpen aan een besluit waaraan voor hem rechtsgevolgen zijn verbonden of dat hem in aanmerkelijke mate treft en dat louter wordt genomen op grond van een geautomatiseerde gegevensverwerking die bestemd is om bepaalde aspecten van zijn persoonlijkheid, zoals beroepsprestatie, kredietwaardigheid, betrouwbaarheid, gedrag, enz. te evalueren.</a:t>
            </a:r>
          </a:p>
          <a:p>
            <a:r>
              <a:rPr lang="nl-NL" dirty="0"/>
              <a:t>2. Onverminderd het bepaalde in de overige artikelen van deze richtlijn bepalen de </a:t>
            </a:r>
            <a:r>
              <a:rPr lang="nl-NL" dirty="0" err="1"/>
              <a:t>Lid-Staten</a:t>
            </a:r>
            <a:r>
              <a:rPr lang="nl-NL" dirty="0"/>
              <a:t> dat een persoon aan een besluit als bedoeld in lid 1 kan worden onderworpen, indien dat besluit:</a:t>
            </a:r>
          </a:p>
          <a:p>
            <a:r>
              <a:rPr lang="nl-NL" dirty="0"/>
              <a:t>a) wordt genomen in het kader van het sluiten of uitvoeren van een overeenkomst, mits aan het verzoek van de betrokkene is voldaan of passende maatregelen, zoals de mogelijkheid zijn standpunt te doen gelden, zijn genomen ter bescherming van zijn gerechtvaardigde belang; of</a:t>
            </a:r>
          </a:p>
          <a:p>
            <a:r>
              <a:rPr lang="nl-NL" dirty="0"/>
              <a:t>b) zijn grondslag vindt in een wet waarin de maatregelen zijn omschreven die strekken tot bescherming van het gerechtvaardigde belang van de betrokkene.</a:t>
            </a:r>
          </a:p>
          <a:p>
            <a:endParaRPr lang="nl-NL" dirty="0"/>
          </a:p>
        </p:txBody>
      </p:sp>
    </p:spTree>
    <p:extLst>
      <p:ext uri="{BB962C8B-B14F-4D97-AF65-F5344CB8AC3E}">
        <p14:creationId xmlns:p14="http://schemas.microsoft.com/office/powerpoint/2010/main" val="2142012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err="1"/>
              <a:t>Algemene</a:t>
            </a:r>
            <a:r>
              <a:rPr lang="en-US" sz="4000" dirty="0"/>
              <a:t> </a:t>
            </a:r>
            <a:r>
              <a:rPr lang="en-US" sz="4000" dirty="0" err="1"/>
              <a:t>Verordening</a:t>
            </a:r>
            <a:r>
              <a:rPr lang="en-US" sz="4000" dirty="0"/>
              <a:t> </a:t>
            </a:r>
            <a:r>
              <a:rPr lang="en-US" sz="4000" dirty="0" err="1"/>
              <a:t>Gegevensbescherming</a:t>
            </a:r>
            <a:endParaRPr lang="nl-NL" sz="4000" dirty="0"/>
          </a:p>
        </p:txBody>
      </p:sp>
      <p:sp>
        <p:nvSpPr>
          <p:cNvPr id="3" name="Content Placeholder 2"/>
          <p:cNvSpPr>
            <a:spLocks noGrp="1"/>
          </p:cNvSpPr>
          <p:nvPr>
            <p:ph idx="1"/>
          </p:nvPr>
        </p:nvSpPr>
        <p:spPr>
          <a:xfrm>
            <a:off x="1847528" y="1600201"/>
            <a:ext cx="8363272" cy="4525963"/>
          </a:xfrm>
        </p:spPr>
        <p:txBody>
          <a:bodyPr>
            <a:normAutofit/>
          </a:bodyPr>
          <a:lstStyle/>
          <a:p>
            <a:pPr marL="0" indent="0">
              <a:buNone/>
            </a:pPr>
            <a:endParaRPr lang="nl-NL" dirty="0"/>
          </a:p>
          <a:p>
            <a:pPr marL="0" indent="0">
              <a:buNone/>
            </a:pPr>
            <a:r>
              <a:rPr lang="nl-NL" dirty="0"/>
              <a:t>Rechten</a:t>
            </a:r>
            <a:br>
              <a:rPr lang="nl-NL" dirty="0"/>
            </a:br>
            <a:endParaRPr lang="nl-NL" dirty="0"/>
          </a:p>
          <a:p>
            <a:pPr lvl="1"/>
            <a:r>
              <a:rPr lang="nl-NL" dirty="0"/>
              <a:t>Data </a:t>
            </a:r>
            <a:r>
              <a:rPr lang="nl-NL" dirty="0" err="1"/>
              <a:t>portabiliteit</a:t>
            </a:r>
            <a:endParaRPr lang="nl-NL" dirty="0"/>
          </a:p>
          <a:p>
            <a:pPr marL="457200" lvl="1" indent="0">
              <a:buNone/>
            </a:pPr>
            <a:endParaRPr lang="nl-NL" dirty="0"/>
          </a:p>
          <a:p>
            <a:pPr lvl="1"/>
            <a:r>
              <a:rPr lang="nl-NL" dirty="0"/>
              <a:t>Recht om vergeten te worden</a:t>
            </a:r>
            <a:br>
              <a:rPr lang="nl-NL" dirty="0"/>
            </a:br>
            <a:endParaRPr lang="nl-NL" dirty="0"/>
          </a:p>
          <a:p>
            <a:pPr lvl="1"/>
            <a:r>
              <a:rPr lang="nl-NL" dirty="0"/>
              <a:t>Verzet tegen </a:t>
            </a:r>
            <a:r>
              <a:rPr lang="nl-NL" dirty="0" err="1"/>
              <a:t>profiling</a:t>
            </a:r>
            <a:endParaRPr lang="nl-NL" dirty="0"/>
          </a:p>
        </p:txBody>
      </p:sp>
    </p:spTree>
    <p:extLst>
      <p:ext uri="{BB962C8B-B14F-4D97-AF65-F5344CB8AC3E}">
        <p14:creationId xmlns:p14="http://schemas.microsoft.com/office/powerpoint/2010/main" val="755621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Overzicht</a:t>
            </a:r>
            <a:endParaRPr lang="en-US" dirty="0"/>
          </a:p>
        </p:txBody>
      </p:sp>
      <p:sp>
        <p:nvSpPr>
          <p:cNvPr id="3" name="Content Placeholder 2"/>
          <p:cNvSpPr>
            <a:spLocks noGrp="1"/>
          </p:cNvSpPr>
          <p:nvPr>
            <p:ph idx="1"/>
          </p:nvPr>
        </p:nvSpPr>
        <p:spPr/>
        <p:txBody>
          <a:bodyPr/>
          <a:lstStyle/>
          <a:p>
            <a:r>
              <a:rPr lang="nl-NL" dirty="0"/>
              <a:t>(1) Kort interactief debat</a:t>
            </a:r>
          </a:p>
          <a:p>
            <a:r>
              <a:rPr lang="nl-NL" dirty="0"/>
              <a:t>(2) Privacy en gegevensbescherming </a:t>
            </a:r>
          </a:p>
          <a:p>
            <a:r>
              <a:rPr lang="nl-NL" dirty="0"/>
              <a:t>(3) Pauze</a:t>
            </a:r>
          </a:p>
          <a:p>
            <a:r>
              <a:rPr lang="nl-NL" dirty="0"/>
              <a:t>(4) Kort interactief debat</a:t>
            </a:r>
          </a:p>
          <a:p>
            <a:r>
              <a:rPr lang="nl-NL" dirty="0"/>
              <a:t>(5) Big Data</a:t>
            </a:r>
          </a:p>
        </p:txBody>
      </p:sp>
    </p:spTree>
    <p:extLst>
      <p:ext uri="{BB962C8B-B14F-4D97-AF65-F5344CB8AC3E}">
        <p14:creationId xmlns:p14="http://schemas.microsoft.com/office/powerpoint/2010/main" val="11742813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
            </a:r>
            <a:br>
              <a:rPr lang="nl-NL" dirty="0"/>
            </a:br>
            <a:r>
              <a:rPr lang="nl-NL" dirty="0"/>
              <a:t/>
            </a:r>
            <a:br>
              <a:rPr lang="nl-NL" dirty="0"/>
            </a:br>
            <a:r>
              <a:rPr lang="en-US" dirty="0" err="1"/>
              <a:t>Algemene</a:t>
            </a:r>
            <a:r>
              <a:rPr lang="en-US" dirty="0"/>
              <a:t> </a:t>
            </a:r>
            <a:r>
              <a:rPr lang="en-US" dirty="0" err="1"/>
              <a:t>Verordening</a:t>
            </a:r>
            <a:r>
              <a:rPr lang="en-US" dirty="0"/>
              <a:t> </a:t>
            </a:r>
            <a:r>
              <a:rPr lang="en-US" dirty="0" err="1"/>
              <a:t>Gegevensbescherming</a:t>
            </a:r>
            <a:r>
              <a:rPr lang="en-US" dirty="0"/>
              <a:t/>
            </a:r>
            <a:br>
              <a:rPr lang="en-US" dirty="0"/>
            </a:br>
            <a:endParaRPr lang="nl-NL" dirty="0"/>
          </a:p>
        </p:txBody>
      </p:sp>
      <p:sp>
        <p:nvSpPr>
          <p:cNvPr id="3" name="Content Placeholder 2"/>
          <p:cNvSpPr>
            <a:spLocks noGrp="1"/>
          </p:cNvSpPr>
          <p:nvPr>
            <p:ph idx="1"/>
          </p:nvPr>
        </p:nvSpPr>
        <p:spPr>
          <a:xfrm>
            <a:off x="1981200" y="1600200"/>
            <a:ext cx="8363272" cy="4925144"/>
          </a:xfrm>
        </p:spPr>
        <p:txBody>
          <a:bodyPr>
            <a:normAutofit/>
          </a:bodyPr>
          <a:lstStyle/>
          <a:p>
            <a:pPr marL="0" indent="0">
              <a:buNone/>
            </a:pPr>
            <a:endParaRPr lang="en-US" dirty="0"/>
          </a:p>
          <a:p>
            <a:pPr marL="0" indent="0">
              <a:buNone/>
            </a:pPr>
            <a:r>
              <a:rPr lang="en-US" dirty="0" err="1"/>
              <a:t>Plichten</a:t>
            </a:r>
            <a:endParaRPr lang="en-US" dirty="0"/>
          </a:p>
          <a:p>
            <a:pPr lvl="1"/>
            <a:r>
              <a:rPr lang="en-US" dirty="0" err="1"/>
              <a:t>Documentatie</a:t>
            </a:r>
            <a:r>
              <a:rPr lang="en-US" dirty="0"/>
              <a:t> </a:t>
            </a:r>
          </a:p>
          <a:p>
            <a:pPr lvl="1"/>
            <a:r>
              <a:rPr lang="en-US" dirty="0"/>
              <a:t>Risk Assessments</a:t>
            </a:r>
          </a:p>
          <a:p>
            <a:pPr lvl="1"/>
            <a:r>
              <a:rPr lang="en-US" dirty="0"/>
              <a:t>Data protection officer</a:t>
            </a:r>
          </a:p>
          <a:p>
            <a:pPr lvl="1"/>
            <a:r>
              <a:rPr lang="en-US" dirty="0"/>
              <a:t>Privacy by design / by default</a:t>
            </a:r>
          </a:p>
          <a:p>
            <a:pPr lvl="1"/>
            <a:r>
              <a:rPr lang="nl-NL" dirty="0"/>
              <a:t>Data lek meldplicht</a:t>
            </a:r>
            <a:endParaRPr lang="en-US" dirty="0"/>
          </a:p>
          <a:p>
            <a:pPr lvl="1"/>
            <a:endParaRPr lang="nl-NL" dirty="0"/>
          </a:p>
          <a:p>
            <a:pPr marL="457200" lvl="1" indent="0">
              <a:buNone/>
            </a:pPr>
            <a:endParaRPr lang="nl-NL" dirty="0"/>
          </a:p>
        </p:txBody>
      </p:sp>
    </p:spTree>
    <p:extLst>
      <p:ext uri="{BB962C8B-B14F-4D97-AF65-F5344CB8AC3E}">
        <p14:creationId xmlns:p14="http://schemas.microsoft.com/office/powerpoint/2010/main" val="7780793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err="1"/>
              <a:t>Algemene</a:t>
            </a:r>
            <a:r>
              <a:rPr lang="en-US" sz="4000" dirty="0"/>
              <a:t> </a:t>
            </a:r>
            <a:r>
              <a:rPr lang="en-US" sz="4000" dirty="0" err="1"/>
              <a:t>Verordening</a:t>
            </a:r>
            <a:r>
              <a:rPr lang="en-US" sz="4000" dirty="0"/>
              <a:t> </a:t>
            </a:r>
            <a:r>
              <a:rPr lang="en-US" sz="4000" dirty="0" err="1"/>
              <a:t>Gegevensbescherming</a:t>
            </a:r>
            <a:endParaRPr lang="nl-NL" sz="4000" dirty="0"/>
          </a:p>
        </p:txBody>
      </p:sp>
      <p:sp>
        <p:nvSpPr>
          <p:cNvPr id="3" name="Content Placeholder 2"/>
          <p:cNvSpPr>
            <a:spLocks noGrp="1"/>
          </p:cNvSpPr>
          <p:nvPr>
            <p:ph idx="1"/>
          </p:nvPr>
        </p:nvSpPr>
        <p:spPr/>
        <p:txBody>
          <a:bodyPr>
            <a:normAutofit lnSpcReduction="10000"/>
          </a:bodyPr>
          <a:lstStyle/>
          <a:p>
            <a:r>
              <a:rPr lang="en-US" dirty="0" err="1"/>
              <a:t>Handhaving</a:t>
            </a:r>
            <a:r>
              <a:rPr lang="en-US" dirty="0"/>
              <a:t/>
            </a:r>
            <a:br>
              <a:rPr lang="en-US" dirty="0"/>
            </a:br>
            <a:endParaRPr lang="en-US" dirty="0"/>
          </a:p>
          <a:p>
            <a:pPr lvl="1"/>
            <a:r>
              <a:rPr lang="en-US" dirty="0" err="1"/>
              <a:t>Harmonisering</a:t>
            </a:r>
            <a:r>
              <a:rPr lang="en-US" dirty="0"/>
              <a:t> van de regels:</a:t>
            </a:r>
          </a:p>
          <a:p>
            <a:pPr lvl="2"/>
            <a:r>
              <a:rPr lang="en-US" dirty="0" err="1"/>
              <a:t>Verordening</a:t>
            </a:r>
            <a:endParaRPr lang="en-US" dirty="0"/>
          </a:p>
          <a:p>
            <a:pPr lvl="2"/>
            <a:r>
              <a:rPr lang="en-US" dirty="0" err="1"/>
              <a:t>Commissie</a:t>
            </a:r>
            <a:endParaRPr lang="en-US" dirty="0"/>
          </a:p>
          <a:p>
            <a:pPr lvl="2"/>
            <a:r>
              <a:rPr lang="en-US" dirty="0"/>
              <a:t>EDPB</a:t>
            </a:r>
            <a:br>
              <a:rPr lang="en-US" dirty="0"/>
            </a:br>
            <a:endParaRPr lang="en-US" dirty="0"/>
          </a:p>
          <a:p>
            <a:pPr lvl="1"/>
            <a:r>
              <a:rPr lang="en-US" dirty="0" err="1"/>
              <a:t>Harmonisatie</a:t>
            </a:r>
            <a:r>
              <a:rPr lang="en-US" dirty="0"/>
              <a:t> van </a:t>
            </a:r>
            <a:r>
              <a:rPr lang="en-US" dirty="0" err="1"/>
              <a:t>handahving</a:t>
            </a:r>
            <a:r>
              <a:rPr lang="en-US" dirty="0"/>
              <a:t>: One stop shop/cooperation DPAs</a:t>
            </a:r>
            <a:br>
              <a:rPr lang="en-US" dirty="0"/>
            </a:br>
            <a:endParaRPr lang="en-US" dirty="0"/>
          </a:p>
          <a:p>
            <a:pPr lvl="1"/>
            <a:r>
              <a:rPr lang="en-US" dirty="0"/>
              <a:t>Meer taken </a:t>
            </a:r>
            <a:r>
              <a:rPr lang="en-US" dirty="0" err="1"/>
              <a:t>en</a:t>
            </a:r>
            <a:r>
              <a:rPr lang="en-US" dirty="0"/>
              <a:t> </a:t>
            </a:r>
            <a:r>
              <a:rPr lang="en-US" dirty="0" err="1"/>
              <a:t>bevoegdheden</a:t>
            </a:r>
            <a:r>
              <a:rPr lang="en-US" dirty="0"/>
              <a:t> DPAs</a:t>
            </a:r>
            <a:br>
              <a:rPr lang="en-US" dirty="0"/>
            </a:br>
            <a:endParaRPr lang="en-US" dirty="0"/>
          </a:p>
          <a:p>
            <a:pPr lvl="1"/>
            <a:r>
              <a:rPr lang="en-US" dirty="0" err="1"/>
              <a:t>Sancties</a:t>
            </a:r>
            <a:r>
              <a:rPr lang="en-US" dirty="0"/>
              <a:t> </a:t>
            </a:r>
            <a:r>
              <a:rPr lang="en-US" dirty="0" err="1"/>
              <a:t>en</a:t>
            </a:r>
            <a:r>
              <a:rPr lang="en-US" dirty="0"/>
              <a:t> </a:t>
            </a:r>
            <a:r>
              <a:rPr lang="en-US" dirty="0" err="1"/>
              <a:t>boetes</a:t>
            </a:r>
            <a:r>
              <a:rPr lang="en-US" dirty="0"/>
              <a:t> </a:t>
            </a:r>
            <a:r>
              <a:rPr lang="en-US" dirty="0" err="1"/>
              <a:t>verhoogd</a:t>
            </a:r>
            <a:endParaRPr lang="en-US" dirty="0"/>
          </a:p>
        </p:txBody>
      </p:sp>
    </p:spTree>
    <p:extLst>
      <p:ext uri="{BB962C8B-B14F-4D97-AF65-F5344CB8AC3E}">
        <p14:creationId xmlns:p14="http://schemas.microsoft.com/office/powerpoint/2010/main" val="23958330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Article 83 General conditions for imposing administrative fines</a:t>
            </a:r>
          </a:p>
        </p:txBody>
      </p:sp>
      <p:sp>
        <p:nvSpPr>
          <p:cNvPr id="3" name="Content Placeholder 2"/>
          <p:cNvSpPr>
            <a:spLocks noGrp="1"/>
          </p:cNvSpPr>
          <p:nvPr>
            <p:ph idx="1"/>
          </p:nvPr>
        </p:nvSpPr>
        <p:spPr/>
        <p:txBody>
          <a:bodyPr>
            <a:normAutofit fontScale="85000" lnSpcReduction="20000"/>
          </a:bodyPr>
          <a:lstStyle/>
          <a:p>
            <a:r>
              <a:rPr lang="en-US" dirty="0"/>
              <a:t>5. Infringements of the following provisions shall, in accordance with paragraph 2, be subject to administrative fines up to 20 000 000 EUR, or in the case of an undertaking, up to 4 % of the total worldwide annual turnover of the preceding financial year, whichever is higher: (a) the basic principles for processing, including conditions for consent, pursuant to Articles 5, 6, 7 and 9; (b) the data subjects' rights pursuant to Articles 12 to 22; (c) the transfers of personal data to a recipient in a third country or an international </a:t>
            </a:r>
            <a:r>
              <a:rPr lang="en-US" dirty="0" err="1"/>
              <a:t>organisation</a:t>
            </a:r>
            <a:r>
              <a:rPr lang="en-US" dirty="0"/>
              <a:t> pursuant to Articles 44 to 49; (d) any obligations pursuant to Member State law adopted under Chapter IX; (e) non-compliance with an order or a temporary or definitive limitation on processing or the suspension of data flows by the supervisory authority pursuant to Article 58(2) or failure to provide access in violation of Article 58(1). 6.Non-compliance with an order by the supervisory authority as referred to in Article 58(2) shall, in accordance with paragraph 2 of this Article, be subject to administrative fines up to 20 000 000 EUR, or in the case of an undertaking, up to 4 % of the total worldwide annual turnover of the preceding financial year, whichever is higher. </a:t>
            </a:r>
          </a:p>
        </p:txBody>
      </p:sp>
    </p:spTree>
    <p:extLst>
      <p:ext uri="{BB962C8B-B14F-4D97-AF65-F5344CB8AC3E}">
        <p14:creationId xmlns:p14="http://schemas.microsoft.com/office/powerpoint/2010/main" val="1575182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Pauze</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584038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Kort interactief debat</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75141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Big Data, Open Data en Hergebruik </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971980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Defintion</a:t>
            </a:r>
            <a:r>
              <a:rPr lang="nl-NL" dirty="0"/>
              <a:t> </a:t>
            </a:r>
            <a:r>
              <a:rPr lang="nl-NL" dirty="0" err="1"/>
              <a:t>and</a:t>
            </a:r>
            <a:r>
              <a:rPr lang="nl-NL" dirty="0"/>
              <a:t> </a:t>
            </a:r>
            <a:r>
              <a:rPr lang="nl-NL" dirty="0" err="1"/>
              <a:t>delineation</a:t>
            </a:r>
            <a:r>
              <a:rPr lang="nl-NL" dirty="0"/>
              <a:t> of Big Data</a:t>
            </a:r>
            <a:endParaRPr lang="en-US" dirty="0"/>
          </a:p>
        </p:txBody>
      </p:sp>
      <p:sp>
        <p:nvSpPr>
          <p:cNvPr id="3" name="Content Placeholder 2"/>
          <p:cNvSpPr>
            <a:spLocks noGrp="1"/>
          </p:cNvSpPr>
          <p:nvPr>
            <p:ph idx="1"/>
          </p:nvPr>
        </p:nvSpPr>
        <p:spPr/>
        <p:txBody>
          <a:bodyPr>
            <a:normAutofit/>
          </a:bodyPr>
          <a:lstStyle/>
          <a:p>
            <a:r>
              <a:rPr lang="en-GB" dirty="0"/>
              <a:t>The </a:t>
            </a:r>
            <a:r>
              <a:rPr lang="en-GB" i="1" dirty="0"/>
              <a:t>Gartner Report</a:t>
            </a:r>
            <a:r>
              <a:rPr lang="en-GB" dirty="0"/>
              <a:t> focusses on three matters when describing Big Data: increasing volume (amount of data), velocity (speed of data processing), and variety (range of data types and sources). This is also called the 3v model or 3v theory</a:t>
            </a:r>
          </a:p>
          <a:p>
            <a:r>
              <a:rPr lang="nl-NL" dirty="0" err="1"/>
              <a:t>Authors</a:t>
            </a:r>
            <a:r>
              <a:rPr lang="nl-NL" dirty="0"/>
              <a:t> have </a:t>
            </a:r>
            <a:r>
              <a:rPr lang="nl-NL" dirty="0" err="1"/>
              <a:t>added</a:t>
            </a:r>
            <a:r>
              <a:rPr lang="nl-NL" dirty="0"/>
              <a:t> new V’s </a:t>
            </a:r>
            <a:r>
              <a:rPr lang="nl-NL" dirty="0" err="1"/>
              <a:t>such</a:t>
            </a:r>
            <a:r>
              <a:rPr lang="nl-NL" dirty="0"/>
              <a:t> as </a:t>
            </a:r>
            <a:r>
              <a:rPr lang="nl-NL" i="1" dirty="0"/>
              <a:t>Value</a:t>
            </a:r>
            <a:r>
              <a:rPr lang="nl-NL" dirty="0"/>
              <a:t> (Dijcks, 2012; </a:t>
            </a:r>
            <a:r>
              <a:rPr lang="nl-NL" dirty="0" err="1"/>
              <a:t>Dumbill</a:t>
            </a:r>
            <a:r>
              <a:rPr lang="nl-NL" dirty="0"/>
              <a:t>, 2013), </a:t>
            </a:r>
            <a:r>
              <a:rPr lang="nl-NL" i="1" dirty="0" err="1"/>
              <a:t>Variability</a:t>
            </a:r>
            <a:r>
              <a:rPr lang="nl-NL" dirty="0"/>
              <a:t> (Hopkins &amp; </a:t>
            </a:r>
            <a:r>
              <a:rPr lang="nl-NL" dirty="0" err="1"/>
              <a:t>Evelson</a:t>
            </a:r>
            <a:r>
              <a:rPr lang="nl-NL" dirty="0"/>
              <a:t>, 2011; Tech America Foundation, 2012), </a:t>
            </a:r>
            <a:r>
              <a:rPr lang="nl-NL" i="1" dirty="0" err="1"/>
              <a:t>Veracity</a:t>
            </a:r>
            <a:r>
              <a:rPr lang="nl-NL" dirty="0"/>
              <a:t> (IBM, 2015) </a:t>
            </a:r>
            <a:r>
              <a:rPr lang="nl-NL" dirty="0" err="1"/>
              <a:t>and</a:t>
            </a:r>
            <a:r>
              <a:rPr lang="nl-NL" dirty="0"/>
              <a:t> </a:t>
            </a:r>
            <a:r>
              <a:rPr lang="nl-NL" i="1" dirty="0"/>
              <a:t>Virtual</a:t>
            </a:r>
            <a:r>
              <a:rPr lang="nl-NL" dirty="0"/>
              <a:t> (</a:t>
            </a:r>
            <a:r>
              <a:rPr lang="nl-NL" dirty="0" err="1"/>
              <a:t>Zikopoulos</a:t>
            </a:r>
            <a:r>
              <a:rPr lang="nl-NL" dirty="0"/>
              <a:t> et al 11; </a:t>
            </a:r>
            <a:r>
              <a:rPr lang="nl-NL" dirty="0" err="1"/>
              <a:t>Akerkar</a:t>
            </a:r>
            <a:r>
              <a:rPr lang="nl-NL" dirty="0"/>
              <a:t> et al 2015).</a:t>
            </a:r>
          </a:p>
        </p:txBody>
      </p:sp>
    </p:spTree>
    <p:extLst>
      <p:ext uri="{BB962C8B-B14F-4D97-AF65-F5344CB8AC3E}">
        <p14:creationId xmlns:p14="http://schemas.microsoft.com/office/powerpoint/2010/main" val="25489213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92500" lnSpcReduction="20000"/>
          </a:bodyPr>
          <a:lstStyle/>
          <a:p>
            <a:pPr lvl="0"/>
            <a:r>
              <a:rPr lang="nl-NL" dirty="0"/>
              <a:t>The </a:t>
            </a:r>
            <a:r>
              <a:rPr lang="nl-NL" dirty="0" err="1"/>
              <a:t>Article</a:t>
            </a:r>
            <a:r>
              <a:rPr lang="nl-NL" dirty="0"/>
              <a:t> 29 </a:t>
            </a:r>
            <a:r>
              <a:rPr lang="nl-NL" dirty="0" err="1"/>
              <a:t>Working</a:t>
            </a:r>
            <a:r>
              <a:rPr lang="nl-NL" dirty="0"/>
              <a:t> Party: </a:t>
            </a:r>
            <a:r>
              <a:rPr lang="en-US" dirty="0"/>
              <a:t>‘Big Data is a term which refers to the enormous increase in access to and automated use of information. It refers to the gigantic amounts of digital data controlled by companies, authorities and other large organizations which are subjected to extensive analysis based on the use of algorithms.</a:t>
            </a:r>
            <a:r>
              <a:rPr lang="en-US" i="1" dirty="0"/>
              <a:t> Big Data may be used to identify general trends and correlations, but it can also be used such that it affects individuals directly.’</a:t>
            </a:r>
            <a:endParaRPr lang="nl-NL" dirty="0"/>
          </a:p>
          <a:p>
            <a:pPr lvl="0"/>
            <a:r>
              <a:rPr lang="en-US" dirty="0"/>
              <a:t>The </a:t>
            </a:r>
            <a:r>
              <a:rPr lang="en-US" i="1" dirty="0"/>
              <a:t>European Data Protection Supervisor</a:t>
            </a:r>
            <a:r>
              <a:rPr lang="en-US" dirty="0"/>
              <a:t>: ‘Big data means large amounts of different types of data produced at high speed from multiple sources, whose handling and analysis require new and more powerful processors and algorithms. Not all of these data are personal, but many players in the digital economy increasingly rely on the large scale collection of and trade in personal information. As well as benefits, these growing markets pose specific risks to individual's rights to privacy and to data protection.’</a:t>
            </a:r>
            <a:endParaRPr lang="nl-NL" dirty="0"/>
          </a:p>
        </p:txBody>
      </p:sp>
    </p:spTree>
    <p:extLst>
      <p:ext uri="{BB962C8B-B14F-4D97-AF65-F5344CB8AC3E}">
        <p14:creationId xmlns:p14="http://schemas.microsoft.com/office/powerpoint/2010/main" val="36092429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a:xfrm>
            <a:off x="1981200" y="1600200"/>
            <a:ext cx="8229600" cy="4637112"/>
          </a:xfrm>
        </p:spPr>
        <p:txBody>
          <a:bodyPr>
            <a:normAutofit fontScale="55000" lnSpcReduction="20000"/>
          </a:bodyPr>
          <a:lstStyle/>
          <a:p>
            <a:pPr lvl="0"/>
            <a:r>
              <a:rPr lang="en-US" dirty="0"/>
              <a:t>The Estonian DPA describes Big Data as ‘collected and processed open datasets, which are defined by quantity, plurality of data formats and data origination and processing speed.’</a:t>
            </a:r>
            <a:endParaRPr lang="nl-NL" dirty="0"/>
          </a:p>
          <a:p>
            <a:pPr lvl="0"/>
            <a:r>
              <a:rPr lang="en-US" dirty="0"/>
              <a:t>The Luxembourg DPA: ‘</a:t>
            </a:r>
            <a:r>
              <a:rPr lang="en-GB" dirty="0"/>
              <a:t>Big Data stems from the collection of large structured or unstructured datasets, the possible merger of such datasets as well as the analysis of these data through computer algorithms. It usually refers to datasets which cannot be stored, managed and analysed with average technical means due to their size. Personal data can also be a part of Big Data but Big Data usually extends beyond that, containing aggregated and anonymous data.’</a:t>
            </a:r>
            <a:endParaRPr lang="nl-NL" dirty="0"/>
          </a:p>
          <a:p>
            <a:pPr lvl="0"/>
            <a:r>
              <a:rPr lang="en-US" dirty="0"/>
              <a:t>The Dutch DPA: ‘Big Data is all about collecting as much information as possible ; storing it in ever larger databases ; combining data that is collected for different purposes ; and applying algorithms to find correlations and unexpected new information.’ </a:t>
            </a:r>
            <a:endParaRPr lang="nl-NL" dirty="0"/>
          </a:p>
          <a:p>
            <a:pPr lvl="0"/>
            <a:r>
              <a:rPr lang="en-GB" dirty="0"/>
              <a:t>The Slovenian DPA: ‘Big Data is a broad term for processing of large amounts of different types of data, including personal data, acquired from multiple sources in various formats. Big Data revolves around predictive analytics – acquiring new knowledge from large data sets which requires new and more powerful processing applications.’</a:t>
            </a:r>
            <a:endParaRPr lang="nl-NL" dirty="0"/>
          </a:p>
          <a:p>
            <a:pPr lvl="0"/>
            <a:r>
              <a:rPr lang="en-GB" dirty="0"/>
              <a:t>The UK DPA: </a:t>
            </a:r>
            <a:r>
              <a:rPr lang="en-US" dirty="0"/>
              <a:t>‘repurposing data; using algorithms to find correlations in datasets rather than constructing traditional queries; and bringing together data from a variety of sources, including structured and unstructured data.’ </a:t>
            </a:r>
            <a:endParaRPr lang="nl-NL" dirty="0"/>
          </a:p>
          <a:p>
            <a:pPr lvl="0"/>
            <a:r>
              <a:rPr lang="en-GB" dirty="0"/>
              <a:t>The Swedish DPA argues that </a:t>
            </a:r>
            <a:r>
              <a:rPr lang="en-US" dirty="0"/>
              <a:t>‘the concept is used for situations where large amounts of data are gathered in order to be made available for different purposes, not always precisely determined in advance.’</a:t>
            </a:r>
            <a:endParaRPr lang="nl-NL" dirty="0"/>
          </a:p>
        </p:txBody>
      </p:sp>
    </p:spTree>
    <p:extLst>
      <p:ext uri="{BB962C8B-B14F-4D97-AF65-F5344CB8AC3E}">
        <p14:creationId xmlns:p14="http://schemas.microsoft.com/office/powerpoint/2010/main" val="30140959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lnSpcReduction="10000"/>
          </a:bodyPr>
          <a:lstStyle/>
          <a:p>
            <a:pPr lvl="0"/>
            <a:r>
              <a:rPr lang="nl-NL" dirty="0" err="1"/>
              <a:t>Umbrella</a:t>
            </a:r>
            <a:r>
              <a:rPr lang="nl-NL" dirty="0"/>
              <a:t> term</a:t>
            </a:r>
          </a:p>
          <a:p>
            <a:pPr lvl="0"/>
            <a:r>
              <a:rPr lang="nl-NL" i="1" dirty="0"/>
              <a:t>Open Data: </a:t>
            </a:r>
            <a:r>
              <a:rPr lang="en-GB" dirty="0"/>
              <a:t>Lots of Big Data initiatives are linked to Open Data. Open Data is the idea, as the name suggests, that (government) data should be public. Traditionally, it is linked to the strive for transparency in the public sector and for more control over government power by media and/or citizens. In particular, the Estonian DPA is very explicit about the relationship between Open Data and Big Data. Big Data is defined as </a:t>
            </a:r>
            <a:r>
              <a:rPr lang="en-GB" b="1" dirty="0"/>
              <a:t>‘</a:t>
            </a:r>
            <a:r>
              <a:rPr lang="en-GB" dirty="0"/>
              <a:t>collected and processed open datasets, which are defined by quantity, plurality of data formats and data origination and processing speed’. The desk research also shows a clear link between the two concepts in some countries, such as Australia, France, Japan and the United Kingdom. </a:t>
            </a:r>
            <a:endParaRPr lang="nl-NL" dirty="0"/>
          </a:p>
        </p:txBody>
      </p:sp>
    </p:spTree>
    <p:extLst>
      <p:ext uri="{BB962C8B-B14F-4D97-AF65-F5344CB8AC3E}">
        <p14:creationId xmlns:p14="http://schemas.microsoft.com/office/powerpoint/2010/main" val="2989614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Bart van der Sloot </a:t>
            </a:r>
            <a:endParaRPr lang="en-US" dirty="0"/>
          </a:p>
        </p:txBody>
      </p:sp>
      <p:sp>
        <p:nvSpPr>
          <p:cNvPr id="3" name="Content Placeholder 2"/>
          <p:cNvSpPr>
            <a:spLocks noGrp="1"/>
          </p:cNvSpPr>
          <p:nvPr>
            <p:ph idx="1"/>
          </p:nvPr>
        </p:nvSpPr>
        <p:spPr>
          <a:xfrm>
            <a:off x="838200" y="1825624"/>
            <a:ext cx="10515600" cy="4616365"/>
          </a:xfrm>
        </p:spPr>
        <p:txBody>
          <a:bodyPr>
            <a:normAutofit/>
          </a:bodyPr>
          <a:lstStyle/>
          <a:p>
            <a:r>
              <a:rPr lang="nl-NL" sz="1600" dirty="0">
                <a:effectLst/>
              </a:rPr>
              <a:t>Specialisatie op het gebied van Privacy en Big Data, de aansprakelijkheid van internet intermediairs, gegevensbescherming en internetregulering. Actuele kernpunten zijn de onlangs door de Europese Unie aangenomen Algemene Verordening Gegevensbescherming, internationale gegevensstromen, met name tussen Europa en de Verenigde Staten, en datalekken. </a:t>
            </a:r>
          </a:p>
          <a:p>
            <a:r>
              <a:rPr lang="nl-NL" sz="1600" dirty="0">
                <a:effectLst/>
              </a:rPr>
              <a:t>Heeft recht en filosofie gestudeerd in Nederland en Italië en heeft tevens met succes het </a:t>
            </a:r>
            <a:r>
              <a:rPr lang="nl-NL" sz="1600" dirty="0" err="1">
                <a:effectLst/>
              </a:rPr>
              <a:t>Honoursprogramma</a:t>
            </a:r>
            <a:r>
              <a:rPr lang="nl-NL" sz="1600" dirty="0">
                <a:effectLst/>
              </a:rPr>
              <a:t> van de Radboud Universiteit afgerond. </a:t>
            </a:r>
          </a:p>
          <a:p>
            <a:r>
              <a:rPr lang="nl-NL" sz="1600" dirty="0">
                <a:effectLst/>
              </a:rPr>
              <a:t>Werkt momenteel bij het Tilburg </a:t>
            </a:r>
            <a:r>
              <a:rPr lang="nl-NL" sz="1600" dirty="0" err="1">
                <a:effectLst/>
              </a:rPr>
              <a:t>Institute</a:t>
            </a:r>
            <a:r>
              <a:rPr lang="nl-NL" sz="1600" dirty="0">
                <a:effectLst/>
              </a:rPr>
              <a:t> </a:t>
            </a:r>
            <a:r>
              <a:rPr lang="nl-NL" sz="1600" dirty="0" err="1">
                <a:effectLst/>
              </a:rPr>
              <a:t>for</a:t>
            </a:r>
            <a:r>
              <a:rPr lang="nl-NL" sz="1600" dirty="0">
                <a:effectLst/>
              </a:rPr>
              <a:t> </a:t>
            </a:r>
            <a:r>
              <a:rPr lang="nl-NL" sz="1600" dirty="0" err="1">
                <a:effectLst/>
              </a:rPr>
              <a:t>Law</a:t>
            </a:r>
            <a:r>
              <a:rPr lang="nl-NL" sz="1600" dirty="0">
                <a:effectLst/>
              </a:rPr>
              <a:t>, Technology, </a:t>
            </a:r>
            <a:r>
              <a:rPr lang="nl-NL" sz="1600" dirty="0" err="1">
                <a:effectLst/>
              </a:rPr>
              <a:t>and</a:t>
            </a:r>
            <a:r>
              <a:rPr lang="nl-NL" sz="1600" dirty="0">
                <a:effectLst/>
              </a:rPr>
              <a:t> Society van de Tilburg University. Voorheen gewerkt bij het Instituut voor Informatierecht, Universiteit van Amsterdam.</a:t>
            </a:r>
          </a:p>
          <a:p>
            <a:r>
              <a:rPr lang="nl-NL" sz="1600" dirty="0">
                <a:effectLst/>
              </a:rPr>
              <a:t>Ook </a:t>
            </a:r>
            <a:r>
              <a:rPr lang="nl-NL" sz="1600" dirty="0" err="1">
                <a:effectLst/>
              </a:rPr>
              <a:t>part-time</a:t>
            </a:r>
            <a:r>
              <a:rPr lang="nl-NL" sz="1600" dirty="0">
                <a:effectLst/>
              </a:rPr>
              <a:t> gewerkt bij de Wetenschappelijk Raad voor Regeringsbeleid (WRR) (onderdeel van het ministerie van Algemene Zaken) aan een rapport over de regulering van Big Data in verband met veiligheid en privacy. In dat kader was hij ook de eerste editor van een wetenschappelijk boek met gastbijdrages van vooraanstaande internationale wetenschappers en de eerste auteur van een internationaal, rechtsvergelijkend onderzoek naar de regulering van Big Data.</a:t>
            </a:r>
          </a:p>
          <a:p>
            <a:r>
              <a:rPr lang="nl-NL" sz="1600" dirty="0">
                <a:effectLst/>
              </a:rPr>
              <a:t>General editor van het internationale privacy tijdschrift European Data </a:t>
            </a:r>
            <a:r>
              <a:rPr lang="nl-NL" sz="1600" dirty="0" err="1">
                <a:effectLst/>
              </a:rPr>
              <a:t>Protection</a:t>
            </a:r>
            <a:r>
              <a:rPr lang="nl-NL" sz="1600" dirty="0">
                <a:effectLst/>
              </a:rPr>
              <a:t> </a:t>
            </a:r>
            <a:r>
              <a:rPr lang="nl-NL" sz="1600" dirty="0" err="1">
                <a:effectLst/>
              </a:rPr>
              <a:t>Law</a:t>
            </a:r>
            <a:r>
              <a:rPr lang="nl-NL" sz="1600" dirty="0">
                <a:effectLst/>
              </a:rPr>
              <a:t> Review.</a:t>
            </a:r>
          </a:p>
          <a:p>
            <a:r>
              <a:rPr lang="nl-NL" sz="1600" dirty="0">
                <a:effectLst/>
              </a:rPr>
              <a:t>Betrokken bij het Privacy </a:t>
            </a:r>
            <a:r>
              <a:rPr lang="nl-NL" sz="1600" dirty="0" err="1">
                <a:effectLst/>
              </a:rPr>
              <a:t>and</a:t>
            </a:r>
            <a:r>
              <a:rPr lang="nl-NL" sz="1600" dirty="0">
                <a:effectLst/>
              </a:rPr>
              <a:t> Identity Lab en coördinator van het Amsterdam Platform </a:t>
            </a:r>
            <a:r>
              <a:rPr lang="nl-NL" sz="1600" dirty="0" err="1">
                <a:effectLst/>
              </a:rPr>
              <a:t>for</a:t>
            </a:r>
            <a:r>
              <a:rPr lang="nl-NL" sz="1600" dirty="0">
                <a:effectLst/>
              </a:rPr>
              <a:t> Privacy Research (APPR) en voorheen van de Amsterdam Privacy Conference 2012 en de Amsterdam Privacy Conference 2015.  </a:t>
            </a:r>
          </a:p>
          <a:p>
            <a:r>
              <a:rPr lang="nl-NL" sz="1600" dirty="0"/>
              <a:t>Meer informatie op </a:t>
            </a:r>
            <a:r>
              <a:rPr lang="nl-NL" sz="1600" dirty="0">
                <a:hlinkClick r:id="rId2"/>
              </a:rPr>
              <a:t>www.bartvandersloot.nl</a:t>
            </a:r>
            <a:r>
              <a:rPr lang="nl-NL" sz="1600" dirty="0"/>
              <a:t> </a:t>
            </a:r>
            <a:endParaRPr lang="en-US" sz="1600" dirty="0"/>
          </a:p>
        </p:txBody>
      </p:sp>
    </p:spTree>
    <p:extLst>
      <p:ext uri="{BB962C8B-B14F-4D97-AF65-F5344CB8AC3E}">
        <p14:creationId xmlns:p14="http://schemas.microsoft.com/office/powerpoint/2010/main" val="27591044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Defintion</a:t>
            </a:r>
            <a:r>
              <a:rPr lang="nl-NL" dirty="0"/>
              <a:t> </a:t>
            </a:r>
            <a:r>
              <a:rPr lang="nl-NL" dirty="0" err="1"/>
              <a:t>and</a:t>
            </a:r>
            <a:r>
              <a:rPr lang="nl-NL" dirty="0"/>
              <a:t> </a:t>
            </a:r>
            <a:r>
              <a:rPr lang="nl-NL" dirty="0" err="1"/>
              <a:t>delineation</a:t>
            </a:r>
            <a:r>
              <a:rPr lang="nl-NL" dirty="0"/>
              <a:t> of Big Data</a:t>
            </a:r>
            <a:endParaRPr lang="en-US" dirty="0"/>
          </a:p>
        </p:txBody>
      </p:sp>
      <p:sp>
        <p:nvSpPr>
          <p:cNvPr id="3" name="Content Placeholder 2"/>
          <p:cNvSpPr>
            <a:spLocks noGrp="1"/>
          </p:cNvSpPr>
          <p:nvPr>
            <p:ph idx="1"/>
          </p:nvPr>
        </p:nvSpPr>
        <p:spPr/>
        <p:txBody>
          <a:bodyPr>
            <a:normAutofit fontScale="70000" lnSpcReduction="20000"/>
          </a:bodyPr>
          <a:lstStyle/>
          <a:p>
            <a:r>
              <a:rPr lang="en-GB" i="1" dirty="0"/>
              <a:t>Re-Use: </a:t>
            </a:r>
            <a:r>
              <a:rPr lang="en-GB" dirty="0"/>
              <a:t>Linked to Open Data is the idea of re-use of data. Yet there is one important difference. While Open Data traditionally concerned the transparency of and control on government power, there re-use of (government) data is specifically intended to promote the commercial exploitation of these data by businesses and private parties. The re-use of Public Sector Information is stimulated through the PSI Directive of the European Union. But more in general, re-use refers to the idea that data can be used for another purpose than for which they were originally collected. The Norwegian DPA, inter alia, has suggested the relationship between Big Data and the re-use of data. The Norwegians use the definition of the Working Group 29, ‘but also add what in our opinion is the key aspect of Big Data, namely that it is about the compilation of data from several different sources. In other words, it is not just the volume in itself that is of interest, but the fact that secondary value is derived from the data through reuse and analysis.’ The desk research also showed a link between the two concepts. In France, for example, Big Data is primarily seen as a phenomenon based on the re-use of data for new purposes and on the combination of different data and datasets.</a:t>
            </a:r>
            <a:r>
              <a:rPr lang="en-US" dirty="0"/>
              <a:t> Directive 2003/98/EC of the European Parliament and of the Council of 17 November 2003 on the re-use of public sector information. Directive 2013/37/EU of the European Parliament and the Council of 26 June 2013 amending Directive 2003/98/EC on the re-use of public sector information.</a:t>
            </a:r>
          </a:p>
        </p:txBody>
      </p:sp>
    </p:spTree>
    <p:extLst>
      <p:ext uri="{BB962C8B-B14F-4D97-AF65-F5344CB8AC3E}">
        <p14:creationId xmlns:p14="http://schemas.microsoft.com/office/powerpoint/2010/main" val="20013812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92500" lnSpcReduction="10000"/>
          </a:bodyPr>
          <a:lstStyle/>
          <a:p>
            <a:pPr lvl="0"/>
            <a:r>
              <a:rPr lang="nl-NL" i="1" dirty="0"/>
              <a:t>Internet of </a:t>
            </a:r>
            <a:r>
              <a:rPr lang="nl-NL" i="1" dirty="0" err="1"/>
              <a:t>things</a:t>
            </a:r>
            <a:r>
              <a:rPr lang="nl-NL" i="1" dirty="0"/>
              <a:t>: </a:t>
            </a:r>
            <a:r>
              <a:rPr lang="en-GB" dirty="0"/>
              <a:t>The term the Internet of Things refers to the idea that more and more things are connected to the Internet. This may include cars, lampposts, refrigerators, pants, or whatever object. This allows for the development of smart devices - for example, a refrigerator that records that the milk is out and automatically orders new. By providing all objects with a sensor, large quantities of data can be collected. Therefore, Big Data and the Internet of Things are often mentioned in the same breath. An example would be the DPA of the United Kingdom noting ‘that big data may involve not only data that has been consciously provided by data subjects, but also personal data that has been observed (e.g. from Internet of Things devices), derived from other data or inferred through analytics and profiling.’ </a:t>
            </a:r>
            <a:endParaRPr lang="nl-NL" dirty="0"/>
          </a:p>
        </p:txBody>
      </p:sp>
    </p:spTree>
    <p:extLst>
      <p:ext uri="{BB962C8B-B14F-4D97-AF65-F5344CB8AC3E}">
        <p14:creationId xmlns:p14="http://schemas.microsoft.com/office/powerpoint/2010/main" val="13793066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85000" lnSpcReduction="20000"/>
          </a:bodyPr>
          <a:lstStyle/>
          <a:p>
            <a:pPr lvl="0"/>
            <a:r>
              <a:rPr lang="nl-NL" i="1" dirty="0"/>
              <a:t>Smart: </a:t>
            </a:r>
            <a:r>
              <a:rPr lang="en-GB" dirty="0"/>
              <a:t>Because of the applications of the internet of things and the constantly communicating devices and computers, the development of smart products and services has spiralled. Examples of such developments are smart cities, smart devices and smart robots. The desk research indicates that in a number of countries, a link is made between such developments and Big Data systems, for example the United States and the United Kingdom. Also, the DPA from Luxembourg emphasizes the relationship with smart systems, such as smart metering.  ‘At a national level, a system of smart metering for electricity and gas has been launched. The project is however still in a testing phase. - The CNPD has not issued any decisions, reports or opinions that are directly dealing with Big Data. The Commission has however issued an opinion in a related matter, namely with regard to the problematic raised by smart metering.  In 2013, the CNPD issued an opinion on smart metering. The main argument of the opinion highlights the necessity to clearly define the purposes of the data processing as well as the retention periods of the data related to smart metering.’</a:t>
            </a:r>
            <a:endParaRPr lang="nl-NL" dirty="0"/>
          </a:p>
        </p:txBody>
      </p:sp>
    </p:spTree>
    <p:extLst>
      <p:ext uri="{BB962C8B-B14F-4D97-AF65-F5344CB8AC3E}">
        <p14:creationId xmlns:p14="http://schemas.microsoft.com/office/powerpoint/2010/main" val="10109615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lnSpcReduction="10000"/>
          </a:bodyPr>
          <a:lstStyle/>
          <a:p>
            <a:pPr lvl="0"/>
            <a:r>
              <a:rPr lang="nl-NL" i="1" dirty="0" err="1"/>
              <a:t>Profiling</a:t>
            </a:r>
            <a:r>
              <a:rPr lang="nl-NL" i="1" dirty="0"/>
              <a:t>: </a:t>
            </a:r>
            <a:r>
              <a:rPr lang="en-GB" dirty="0"/>
              <a:t>A term that is often associated with Big Data and is sometimes included as part of the definition of Big Data is profiling. Because increasingly large data sets are collected and analysed, the conclusions and correlations are mostly formulated on a general or group level. This mainly involves statistical correlations, sometimes of a predictive nature. Germany is developing new laws on profiling and a number of DPAs emphasize the relationship of Big Data with profiling, such as the DPA of Netherlands, Slovenia, the UK and Belgium. The latter argues: ‘The general data protection law applies, and we expect that de new data protection regulation will be able to provide a partial answer (profiling) to big data issues (legal interpretation of the EU legal framework).’ </a:t>
            </a:r>
            <a:endParaRPr lang="nl-NL" dirty="0"/>
          </a:p>
        </p:txBody>
      </p:sp>
    </p:spTree>
    <p:extLst>
      <p:ext uri="{BB962C8B-B14F-4D97-AF65-F5344CB8AC3E}">
        <p14:creationId xmlns:p14="http://schemas.microsoft.com/office/powerpoint/2010/main" val="29655759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a:bodyPr>
          <a:lstStyle/>
          <a:p>
            <a:pPr lvl="0"/>
            <a:r>
              <a:rPr lang="nl-NL" i="1" dirty="0"/>
              <a:t>Algoritmes:</a:t>
            </a:r>
            <a:r>
              <a:rPr lang="nl-NL" dirty="0"/>
              <a:t> </a:t>
            </a:r>
            <a:r>
              <a:rPr lang="en-GB" dirty="0"/>
              <a:t>A term that recurs in very many definitions of Big Data is algorithms. This applies to the definition of Working Party 29, the EDPS and a number of DPAs such as that of Luxembourg, the Netherlands and the UK. A number of countries also have a special focus on algorithms. In Australia, a ‘Program Protocol’ applies to certain cases – a report may be issues in which the following elements are contained: a description of the data, a specification of each matchings algorithm, the expected risks and how they will be addressed, the means for checking the integrity and the security measures used. </a:t>
            </a:r>
            <a:endParaRPr lang="nl-NL" dirty="0"/>
          </a:p>
        </p:txBody>
      </p:sp>
    </p:spTree>
    <p:extLst>
      <p:ext uri="{BB962C8B-B14F-4D97-AF65-F5344CB8AC3E}">
        <p14:creationId xmlns:p14="http://schemas.microsoft.com/office/powerpoint/2010/main" val="2391958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err="1"/>
              <a:t>Defintion</a:t>
            </a:r>
            <a:r>
              <a:rPr lang="nl-NL" dirty="0"/>
              <a:t> </a:t>
            </a:r>
            <a:r>
              <a:rPr lang="nl-NL" dirty="0" err="1"/>
              <a:t>and</a:t>
            </a:r>
            <a:r>
              <a:rPr lang="nl-NL" dirty="0"/>
              <a:t> </a:t>
            </a:r>
            <a:r>
              <a:rPr lang="nl-NL" dirty="0" err="1"/>
              <a:t>delineation</a:t>
            </a:r>
            <a:r>
              <a:rPr lang="nl-NL" dirty="0"/>
              <a:t> of Big Data</a:t>
            </a:r>
          </a:p>
        </p:txBody>
      </p:sp>
      <p:sp>
        <p:nvSpPr>
          <p:cNvPr id="3" name="Tijdelijke aanduiding voor inhoud 2"/>
          <p:cNvSpPr>
            <a:spLocks noGrp="1"/>
          </p:cNvSpPr>
          <p:nvPr>
            <p:ph idx="1"/>
          </p:nvPr>
        </p:nvSpPr>
        <p:spPr/>
        <p:txBody>
          <a:bodyPr>
            <a:normAutofit fontScale="92500" lnSpcReduction="20000"/>
          </a:bodyPr>
          <a:lstStyle/>
          <a:p>
            <a:pPr lvl="0"/>
            <a:r>
              <a:rPr lang="nl-NL" i="1" dirty="0"/>
              <a:t>Cloud Computing: </a:t>
            </a:r>
            <a:r>
              <a:rPr lang="en-GB" dirty="0"/>
              <a:t>Cloud computing is also often associated with Big Data processes. In particular, in China and Israel, the two terms are often connected to each other. For example, the Chinese vice-premier stressed that the government wants to make better use of technologies like Big Data and cloud computing to support innovation; according to the prime minister mobile Internet, cloud computing, Big Data and the Internet of Things are integrated with production processes, and will thus be an important engine for economic growth. In Israel, the plan is for the army to have a cloud where all data are stored in 2015 - there is even talk of a "combat computing cloud", a data </a:t>
            </a:r>
            <a:r>
              <a:rPr lang="en-GB" dirty="0" err="1"/>
              <a:t>center</a:t>
            </a:r>
            <a:r>
              <a:rPr lang="en-GB" dirty="0"/>
              <a:t> that will make available different tools to forces on the ground. Also, some DPAs suggest a relationship between cloud computing and Big Data; the Slovenian DPA states, for example, that</a:t>
            </a:r>
            <a:r>
              <a:rPr lang="en-GB" i="1" dirty="0"/>
              <a:t> </a:t>
            </a:r>
            <a:r>
              <a:rPr lang="en-GB" dirty="0"/>
              <a:t> ‘new concepts and paradigms, such as cloud computing or big data should not lower or undermine the current levels of data protection as a fundamental human right.’ </a:t>
            </a:r>
            <a:endParaRPr lang="nl-NL" dirty="0"/>
          </a:p>
        </p:txBody>
      </p:sp>
    </p:spTree>
    <p:extLst>
      <p:ext uri="{BB962C8B-B14F-4D97-AF65-F5344CB8AC3E}">
        <p14:creationId xmlns:p14="http://schemas.microsoft.com/office/powerpoint/2010/main" val="11438573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a:xfrm>
            <a:off x="1981200" y="1340768"/>
            <a:ext cx="8229600" cy="4968552"/>
          </a:xfrm>
        </p:spPr>
        <p:txBody>
          <a:bodyPr>
            <a:noAutofit/>
          </a:bodyPr>
          <a:lstStyle/>
          <a:p>
            <a:pPr lvl="0"/>
            <a:r>
              <a:rPr lang="en-GB" sz="1500" dirty="0"/>
              <a:t>In the United States, more than $ 200 million was reserved for a research and development initiative for Big Data, to be spent by six federal government departments;</a:t>
            </a:r>
            <a:r>
              <a:rPr lang="en-GB" sz="1500" baseline="30000" dirty="0"/>
              <a:t> </a:t>
            </a:r>
            <a:r>
              <a:rPr lang="en-GB" sz="1500" dirty="0"/>
              <a:t>the army invested the most in Big Data projects, namely $ 250 million;</a:t>
            </a:r>
            <a:r>
              <a:rPr lang="en-GB" sz="1500" baseline="30000" dirty="0"/>
              <a:t> </a:t>
            </a:r>
            <a:r>
              <a:rPr lang="en-GB" sz="1500" dirty="0"/>
              <a:t>$ 160 million was invested in a smart cities initiative, investing in 25 collaborations focused on data usage.</a:t>
            </a:r>
            <a:r>
              <a:rPr lang="en-GB" sz="1500" baseline="30000" dirty="0"/>
              <a:t> </a:t>
            </a:r>
            <a:endParaRPr lang="en-US" sz="1500" dirty="0"/>
          </a:p>
          <a:p>
            <a:pPr lvl="0"/>
            <a:r>
              <a:rPr lang="en-GB" sz="1500" dirty="0"/>
              <a:t> In the United Kingdom, £ 159 million was spent on high-quality computer and network infrastructure,</a:t>
            </a:r>
            <a:r>
              <a:rPr lang="en-GB" sz="1500" baseline="30000" dirty="0"/>
              <a:t> </a:t>
            </a:r>
            <a:r>
              <a:rPr lang="en-GB" sz="1500" dirty="0"/>
              <a:t>there are £ 189 million in investments to support Big Data and to develop the data infrastructure of the UK and £ 10.7 million will be spent on a </a:t>
            </a:r>
            <a:r>
              <a:rPr lang="en-GB" sz="1500" dirty="0" err="1"/>
              <a:t>center</a:t>
            </a:r>
            <a:r>
              <a:rPr lang="en-GB" sz="1500" dirty="0"/>
              <a:t> for Big Data and space technologies.</a:t>
            </a:r>
            <a:r>
              <a:rPr lang="en-GB" sz="1500" baseline="30000" dirty="0"/>
              <a:t> </a:t>
            </a:r>
            <a:r>
              <a:rPr lang="en-GB" sz="1500" dirty="0"/>
              <a:t>In addition, £ 42 million will be spent on the Alan Turing Institute for analysis and application of big data, £ 50 million for 'The Digital Catapult', where researchers and industry are brought together to come up with innovative products and lastly, the Minister of Universities and Science in February 2014 announced a new investment of £ 73 million in Big Data. This is used for bioinformatics, open data projects, research and the use of environmental data. </a:t>
            </a:r>
            <a:endParaRPr lang="en-US" sz="1500" dirty="0"/>
          </a:p>
          <a:p>
            <a:pPr lvl="0"/>
            <a:r>
              <a:rPr lang="en-GB" sz="1500" dirty="0"/>
              <a:t>In South-Africa, the government has invested 2 billion South-African Rand, approximately € 126.8 million, in the Square Kilometre Array (SKA) project. A project which revolves around very large data sets. </a:t>
            </a:r>
            <a:endParaRPr lang="en-US" sz="1500" dirty="0"/>
          </a:p>
          <a:p>
            <a:pPr lvl="0"/>
            <a:r>
              <a:rPr lang="en-GB" sz="1500" dirty="0"/>
              <a:t>In France, seven research projects related to Big Data were given € 11.5 million. </a:t>
            </a:r>
            <a:endParaRPr lang="en-US" sz="1500" dirty="0"/>
          </a:p>
          <a:p>
            <a:pPr lvl="0"/>
            <a:r>
              <a:rPr lang="en-GB" sz="1500" dirty="0"/>
              <a:t>In Germany, the Ministry of Education and Research invested € 10 million in Big Data research institutes and € 20 million in Big Data research; this ministry will also invest approximately € 6.4 million in the project </a:t>
            </a:r>
            <a:r>
              <a:rPr lang="en-GB" sz="1500" dirty="0" err="1"/>
              <a:t>Abida</a:t>
            </a:r>
            <a:r>
              <a:rPr lang="en-GB" sz="1500" dirty="0"/>
              <a:t>, a four-year interdisciplinary research project on the social and economic effects of large data sets.</a:t>
            </a:r>
            <a:endParaRPr lang="en-US" sz="1500" dirty="0"/>
          </a:p>
        </p:txBody>
      </p:sp>
    </p:spTree>
    <p:extLst>
      <p:ext uri="{BB962C8B-B14F-4D97-AF65-F5344CB8AC3E}">
        <p14:creationId xmlns:p14="http://schemas.microsoft.com/office/powerpoint/2010/main" val="21874985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p:txBody>
          <a:bodyPr/>
          <a:lstStyle/>
          <a:p>
            <a:r>
              <a:rPr lang="nl-NL" dirty="0" err="1"/>
              <a:t>What</a:t>
            </a:r>
            <a:r>
              <a:rPr lang="nl-NL" dirty="0"/>
              <a:t> are </a:t>
            </a:r>
            <a:r>
              <a:rPr lang="nl-NL" dirty="0" err="1"/>
              <a:t>the</a:t>
            </a:r>
            <a:r>
              <a:rPr lang="nl-NL" dirty="0"/>
              <a:t> </a:t>
            </a:r>
            <a:r>
              <a:rPr lang="nl-NL" dirty="0" err="1"/>
              <a:t>areas</a:t>
            </a:r>
            <a:r>
              <a:rPr lang="nl-NL" dirty="0"/>
              <a:t> in </a:t>
            </a:r>
            <a:r>
              <a:rPr lang="nl-NL" dirty="0" err="1"/>
              <a:t>which</a:t>
            </a:r>
            <a:r>
              <a:rPr lang="nl-NL" dirty="0"/>
              <a:t> Big Data is (</a:t>
            </a:r>
            <a:r>
              <a:rPr lang="nl-NL" dirty="0" err="1"/>
              <a:t>presumably</a:t>
            </a:r>
            <a:r>
              <a:rPr lang="nl-NL" dirty="0"/>
              <a:t>) </a:t>
            </a:r>
            <a:r>
              <a:rPr lang="nl-NL" dirty="0" err="1"/>
              <a:t>used</a:t>
            </a:r>
            <a:r>
              <a:rPr lang="nl-NL" dirty="0"/>
              <a:t>? </a:t>
            </a:r>
          </a:p>
          <a:p>
            <a:pPr lvl="1"/>
            <a:r>
              <a:rPr lang="nl-NL" dirty="0"/>
              <a:t>Internet companies: </a:t>
            </a:r>
            <a:r>
              <a:rPr lang="nl-NL" dirty="0" err="1"/>
              <a:t>advertisements</a:t>
            </a:r>
            <a:endParaRPr lang="nl-NL" dirty="0"/>
          </a:p>
          <a:p>
            <a:pPr lvl="1"/>
            <a:r>
              <a:rPr lang="nl-NL" dirty="0"/>
              <a:t>Health care sector: </a:t>
            </a:r>
            <a:r>
              <a:rPr lang="nl-NL" dirty="0" err="1"/>
              <a:t>total</a:t>
            </a:r>
            <a:r>
              <a:rPr lang="nl-NL" dirty="0"/>
              <a:t> </a:t>
            </a:r>
            <a:r>
              <a:rPr lang="nl-NL" dirty="0" err="1"/>
              <a:t>genome</a:t>
            </a:r>
            <a:r>
              <a:rPr lang="nl-NL" dirty="0"/>
              <a:t> analysis</a:t>
            </a:r>
          </a:p>
          <a:p>
            <a:pPr lvl="1"/>
            <a:r>
              <a:rPr lang="nl-NL" dirty="0" err="1"/>
              <a:t>Taxs</a:t>
            </a:r>
            <a:r>
              <a:rPr lang="nl-NL" dirty="0"/>
              <a:t> </a:t>
            </a:r>
            <a:r>
              <a:rPr lang="nl-NL" dirty="0" err="1"/>
              <a:t>authorities</a:t>
            </a:r>
            <a:r>
              <a:rPr lang="nl-NL" dirty="0"/>
              <a:t>: risk </a:t>
            </a:r>
            <a:r>
              <a:rPr lang="nl-NL" dirty="0" err="1"/>
              <a:t>profiles</a:t>
            </a:r>
            <a:endParaRPr lang="nl-NL" dirty="0"/>
          </a:p>
          <a:p>
            <a:pPr lvl="1"/>
            <a:r>
              <a:rPr lang="nl-NL" dirty="0" err="1"/>
              <a:t>Police</a:t>
            </a:r>
            <a:r>
              <a:rPr lang="nl-NL" dirty="0"/>
              <a:t>: </a:t>
            </a:r>
            <a:r>
              <a:rPr lang="nl-NL" dirty="0" err="1"/>
              <a:t>predictive</a:t>
            </a:r>
            <a:r>
              <a:rPr lang="nl-NL" dirty="0"/>
              <a:t> </a:t>
            </a:r>
            <a:r>
              <a:rPr lang="nl-NL" dirty="0" err="1"/>
              <a:t>policing</a:t>
            </a:r>
            <a:endParaRPr lang="nl-NL" dirty="0"/>
          </a:p>
          <a:p>
            <a:pPr lvl="1"/>
            <a:r>
              <a:rPr lang="nl-NL" dirty="0"/>
              <a:t>Intelligence services: </a:t>
            </a:r>
            <a:r>
              <a:rPr lang="nl-NL" dirty="0" err="1"/>
              <a:t>terror</a:t>
            </a:r>
            <a:r>
              <a:rPr lang="nl-NL" dirty="0"/>
              <a:t> prevention</a:t>
            </a:r>
          </a:p>
        </p:txBody>
      </p:sp>
    </p:spTree>
    <p:extLst>
      <p:ext uri="{BB962C8B-B14F-4D97-AF65-F5344CB8AC3E}">
        <p14:creationId xmlns:p14="http://schemas.microsoft.com/office/powerpoint/2010/main" val="16798965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p:txBody>
          <a:bodyPr>
            <a:normAutofit fontScale="62500" lnSpcReduction="20000"/>
          </a:bodyPr>
          <a:lstStyle/>
          <a:p>
            <a:pPr lvl="0"/>
            <a:r>
              <a:rPr lang="en-GB" dirty="0"/>
              <a:t>Primarily in the private sector, to a lesser extent in the public sector, especially security related</a:t>
            </a:r>
          </a:p>
          <a:p>
            <a:pPr lvl="0"/>
            <a:r>
              <a:rPr lang="en-GB" dirty="0"/>
              <a:t>The Hungarian DPA, for example, emphasizes that ‘in Hungarian business sphere more and more enterprises such as banks, supermarkets, media and telecommunication companies use and take advantage of the possibilities in Big Data.’ </a:t>
            </a:r>
            <a:endParaRPr lang="en-US" dirty="0"/>
          </a:p>
          <a:p>
            <a:pPr lvl="0"/>
            <a:r>
              <a:rPr lang="en-GB" dirty="0"/>
              <a:t>The DPA from Luxembourg holds: ‘To our knowledge there are no prominent examples of the use of Big Data in the law enforcement sector or by police or intelligence services in Luxembourg. There are however other actors which deal with Big Data.’ </a:t>
            </a:r>
            <a:endParaRPr lang="en-US" dirty="0"/>
          </a:p>
          <a:p>
            <a:pPr lvl="0"/>
            <a:r>
              <a:rPr lang="en-GB" dirty="0"/>
              <a:t>The Norwegian DPA argues along the same line: ‘There are, as far as we know, no usage of big data within the law enforcement sector in Norway. In 2014, the intelligence service addressed in a public speech the need to use big data techniques in order to combat terrorism more efficiently. However, politicians across all parties reacted very negatively to this request and no formal request to use such techniques has since been launched by the intelligence service. The companies that are most advanced when it comes to using big data may be found within the telecom (</a:t>
            </a:r>
            <a:r>
              <a:rPr lang="en-GB" dirty="0" err="1"/>
              <a:t>eg</a:t>
            </a:r>
            <a:r>
              <a:rPr lang="en-GB" dirty="0"/>
              <a:t>. Telenor) and media (</a:t>
            </a:r>
            <a:r>
              <a:rPr lang="en-GB" dirty="0" err="1"/>
              <a:t>eg</a:t>
            </a:r>
            <a:r>
              <a:rPr lang="en-GB" dirty="0"/>
              <a:t>. </a:t>
            </a:r>
            <a:r>
              <a:rPr lang="en-GB" dirty="0" err="1"/>
              <a:t>Schibsted</a:t>
            </a:r>
            <a:r>
              <a:rPr lang="en-GB" dirty="0"/>
              <a:t> and </a:t>
            </a:r>
            <a:r>
              <a:rPr lang="en-GB" dirty="0" err="1"/>
              <a:t>Cxence</a:t>
            </a:r>
            <a:r>
              <a:rPr lang="en-GB" dirty="0"/>
              <a:t>) sector. The tax and customs authorities have also initiated projects in which they look at how big data can be used to enhance the efficiency of their work.’ The Norwegian DPA continues: ‘At the Norwegian DPA we are currently looking into how it affects our privacy when personal data is more and more turning into an valuable commodity in all sectors of the economy. We are writing a report on how big data is used within the advertising industry, and how the use of automated, personalised marketing triggers an </a:t>
            </a:r>
            <a:r>
              <a:rPr lang="en-GB" dirty="0" err="1"/>
              <a:t>enourmous</a:t>
            </a:r>
            <a:r>
              <a:rPr lang="en-GB" dirty="0"/>
              <a:t> appetite for and exchange of personal data.’</a:t>
            </a:r>
            <a:endParaRPr lang="en-US" dirty="0"/>
          </a:p>
        </p:txBody>
      </p:sp>
    </p:spTree>
    <p:extLst>
      <p:ext uri="{BB962C8B-B14F-4D97-AF65-F5344CB8AC3E}">
        <p14:creationId xmlns:p14="http://schemas.microsoft.com/office/powerpoint/2010/main" val="7897031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p:txBody>
          <a:bodyPr>
            <a:normAutofit fontScale="62500" lnSpcReduction="20000"/>
          </a:bodyPr>
          <a:lstStyle/>
          <a:p>
            <a:pPr lvl="0"/>
            <a:r>
              <a:rPr lang="en-GB" dirty="0"/>
              <a:t>The Slovenian DPA emphasizes: ‘We have thus far not seen prominent examples of the use of Big Data in our country. To our knowledge Big Data applications are particularly of interest in insurance, banking and electronic communications sector, mostly to battle fraud and other illegal practices. Another important field is scientific and statistical research. Law enforcement use is to our knowledge currently at development stages (e.g. in the case of processing Passenger Name Records), whereas information about the use of Big Data at intelligence services is either not available or of confidential nature.’</a:t>
            </a:r>
            <a:endParaRPr lang="en-US" dirty="0"/>
          </a:p>
          <a:p>
            <a:pPr lvl="0"/>
            <a:r>
              <a:rPr lang="en-GB" dirty="0"/>
              <a:t>The Swedish DPA holds: ‘We have not carried out any specific supervision related to the concept Big Data and do not have any statistics or specific information on how this is used.  In our opinion, the law enforcement sector does not use Big Data. Their personal data processing is strictly regulated in terms of collection of data, limited purposes etc.’ </a:t>
            </a:r>
            <a:endParaRPr lang="en-US" dirty="0"/>
          </a:p>
          <a:p>
            <a:pPr lvl="0"/>
            <a:r>
              <a:rPr lang="en-GB" dirty="0"/>
              <a:t>Finally, the DPA from the United Kingdom states: ‘We have not carried out a comprehensive market assessment of big data but, from our contacts with business and our desk research, our impression is that the take up of big data is still at a relatively early stage in the UK.  Nevertheless, we know that companies are actively investigating the potential of big data, and there are some examples of big data in practice, such as the use of telematics in motor insurance, the use of mobile phone location data for market research, and the availability of data from the Twitter ‘firehose’ for analytics. We do not have any specific information on the use of big data in law enforcement or security. The UK Data Protection Act includes a wide-ranging exemption from the data protection principles where it is required for safeguarding national security.’ </a:t>
            </a:r>
            <a:endParaRPr lang="en-US" dirty="0"/>
          </a:p>
        </p:txBody>
      </p:sp>
    </p:spTree>
    <p:extLst>
      <p:ext uri="{BB962C8B-B14F-4D97-AF65-F5344CB8AC3E}">
        <p14:creationId xmlns:p14="http://schemas.microsoft.com/office/powerpoint/2010/main" val="3591381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Kort interactief debat</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222284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Social</a:t>
            </a:r>
            <a:r>
              <a:rPr lang="nl-NL" dirty="0"/>
              <a:t> </a:t>
            </a:r>
            <a:r>
              <a:rPr lang="nl-NL" dirty="0" err="1"/>
              <a:t>and</a:t>
            </a:r>
            <a:r>
              <a:rPr lang="nl-NL" dirty="0"/>
              <a:t> </a:t>
            </a:r>
            <a:r>
              <a:rPr lang="nl-NL" dirty="0" err="1"/>
              <a:t>ethical</a:t>
            </a:r>
            <a:r>
              <a:rPr lang="nl-NL" dirty="0"/>
              <a:t> </a:t>
            </a:r>
            <a:r>
              <a:rPr lang="nl-NL" dirty="0" err="1"/>
              <a:t>dangers</a:t>
            </a:r>
            <a:r>
              <a:rPr lang="nl-NL" dirty="0"/>
              <a:t> of Big Data</a:t>
            </a:r>
            <a:endParaRPr lang="en-US" dirty="0"/>
          </a:p>
        </p:txBody>
      </p:sp>
      <p:sp>
        <p:nvSpPr>
          <p:cNvPr id="3" name="Content Placeholder 2"/>
          <p:cNvSpPr>
            <a:spLocks noGrp="1"/>
          </p:cNvSpPr>
          <p:nvPr>
            <p:ph idx="1"/>
          </p:nvPr>
        </p:nvSpPr>
        <p:spPr/>
        <p:txBody>
          <a:bodyPr>
            <a:normAutofit fontScale="62500" lnSpcReduction="20000"/>
          </a:bodyPr>
          <a:lstStyle/>
          <a:p>
            <a:pPr lvl="0"/>
            <a:r>
              <a:rPr lang="en-GB" b="1" dirty="0"/>
              <a:t>Power imbalance &amp; Mathew effect: </a:t>
            </a:r>
            <a:r>
              <a:rPr lang="en-GB" dirty="0"/>
              <a:t> Individuals, as a general rule, have limited power to influence how large corporations behave. Extensive use of Big Data analytics may increase the imbalance between large corporations on the one hand and the consumers on the other. It is the companies that collect personal data that extract the ever-growing value inherent in the analysis and processing of such information, and not the individuals who submit the information. Rather, the transaction may be to the consumer's disadvantage in the sense that it can ex- pose them to potential future vulnerabilities (for example, with regard to employment opportunities, bank loans, or health insurance options). </a:t>
            </a:r>
            <a:endParaRPr lang="en-US" dirty="0"/>
          </a:p>
          <a:p>
            <a:pPr lvl="0"/>
            <a:r>
              <a:rPr lang="en-GB" b="1" dirty="0"/>
              <a:t>Data determinism and discrimination:</a:t>
            </a:r>
            <a:r>
              <a:rPr lang="en-GB" dirty="0"/>
              <a:t> The “Big data-</a:t>
            </a:r>
            <a:r>
              <a:rPr lang="en-GB" dirty="0" err="1"/>
              <a:t>mindset</a:t>
            </a:r>
            <a:r>
              <a:rPr lang="en-GB" dirty="0"/>
              <a:t>” is based on the assumption that the more data you collect and have access to, the better, more reasoned and accurate decisions you will be able to make. But collection of more data may not necessarily entail more knowledge. More data may also result in more confusion and more false positives. Extensive use of automated decisions and prediction analyses may have adverse consequences for individuals. Algorithms are not neutral, but reflect choices, among others, about data, connections, inferences, interpretations, and thresholds for inclusion that advances a specific purpose. 32 Big Data may hence consolidate existing prejudices and stereotyping, as well as reinforce social exclusion and stratification. Use of correlation analysis may also yield completely incorrect results for individuals. Correlation is often mistaken for causality. If the analyses show that individuals who like X have an eighty per cent probability rating of being exposed to Y, it is impossible to conclude that this will occur in 100 per cent of the cases. Thus, discrimination on the basis of statistical analysis may become a privacy issue. A development where more and more decisions in society are based on use of algorithms may result in a ”Dictatorship of Data”, where we are no longer judged on the basis of our actual actions, but on the basis of what the data indicate will be our probable actions.</a:t>
            </a:r>
            <a:endParaRPr lang="en-US" dirty="0"/>
          </a:p>
          <a:p>
            <a:endParaRPr lang="en-US" dirty="0"/>
          </a:p>
        </p:txBody>
      </p:sp>
    </p:spTree>
    <p:extLst>
      <p:ext uri="{BB962C8B-B14F-4D97-AF65-F5344CB8AC3E}">
        <p14:creationId xmlns:p14="http://schemas.microsoft.com/office/powerpoint/2010/main" val="19077349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Social</a:t>
            </a:r>
            <a:r>
              <a:rPr lang="nl-NL" dirty="0"/>
              <a:t> </a:t>
            </a:r>
            <a:r>
              <a:rPr lang="nl-NL" dirty="0" err="1"/>
              <a:t>and</a:t>
            </a:r>
            <a:r>
              <a:rPr lang="nl-NL" dirty="0"/>
              <a:t> </a:t>
            </a:r>
            <a:r>
              <a:rPr lang="nl-NL" dirty="0" err="1"/>
              <a:t>ethical</a:t>
            </a:r>
            <a:r>
              <a:rPr lang="nl-NL" dirty="0"/>
              <a:t> </a:t>
            </a:r>
            <a:r>
              <a:rPr lang="nl-NL" dirty="0" err="1"/>
              <a:t>dangers</a:t>
            </a:r>
            <a:r>
              <a:rPr lang="nl-NL" dirty="0"/>
              <a:t> of Big Data</a:t>
            </a:r>
            <a:endParaRPr lang="en-US" dirty="0"/>
          </a:p>
        </p:txBody>
      </p:sp>
      <p:sp>
        <p:nvSpPr>
          <p:cNvPr id="3" name="Content Placeholder 2"/>
          <p:cNvSpPr>
            <a:spLocks noGrp="1"/>
          </p:cNvSpPr>
          <p:nvPr>
            <p:ph idx="1"/>
          </p:nvPr>
        </p:nvSpPr>
        <p:spPr>
          <a:xfrm>
            <a:off x="1981200" y="1600200"/>
            <a:ext cx="8229600" cy="4781128"/>
          </a:xfrm>
        </p:spPr>
        <p:txBody>
          <a:bodyPr>
            <a:normAutofit fontScale="55000" lnSpcReduction="20000"/>
          </a:bodyPr>
          <a:lstStyle/>
          <a:p>
            <a:pPr lvl="0"/>
            <a:r>
              <a:rPr lang="en-GB" b="1" dirty="0"/>
              <a:t>The Chilling effect: </a:t>
            </a:r>
            <a:r>
              <a:rPr lang="en-GB" dirty="0"/>
              <a:t>If there is a development where credit scores and insurance premiums are based solely or primarily on the information we leave behind in various contexts on the Internet and in other arenas in our daily life, this may be of consequence for the protection of privacy and how we behave. In ten years, our children may not be able to obtain insurance coverage because we disclosed in a social network that we are predisposed for a genetic disorder, for example. This may result in us exercising restraint when we participate in society at large, or that we actively adapt our behaviour – both online and elsewhere. We may fear that the tracks we leave behind in various contexts may have an impact on future decisions, such as the possibility of finding work, obtaining loans, insurance, etc. It may even deter users from seeking out alternative points of view online for fear of being identified, profiled or discovered. With regard to the authorities' use of Big Data, uncertainty concerning which data sources are used for collecting information and how they are utilised may threaten our confidence in the authorities. This in turn may have a negative impact on the very foundation for an open and healthy democracy. Poor protection of our privacy may weaken democracy as citizens limit their participation in open exchanges of viewpoints. In a worst case scenario, extensive use of Big Data may have a chilling effect on freedom of expression if the premises for such use are not revealed and cannot be independently verified.</a:t>
            </a:r>
            <a:endParaRPr lang="en-US" dirty="0"/>
          </a:p>
          <a:p>
            <a:pPr lvl="0"/>
            <a:r>
              <a:rPr lang="en-GB" b="1" dirty="0"/>
              <a:t>Echo chambers: </a:t>
            </a:r>
            <a:r>
              <a:rPr lang="en-GB" dirty="0"/>
              <a:t>Personalisation of the web, with customised media and news services based on the individual's web behaviour, will also have an impact on the framework conditions for public debates and exchanges of ideas – important premises for a healthy democracy. This is not primarily a privacy challenge, but constitutes a challenge for society at large. The danger associated with so-called ”echo chambers” or ”filter bubbles” is that the population will only be exposed to content which confirms their own attitudes and values. The exchange of ideas and viewpoints may be curbed when individuals are more rarely exposed to viewpoints different from their own.</a:t>
            </a:r>
          </a:p>
          <a:p>
            <a:pPr lvl="0"/>
            <a:r>
              <a:rPr lang="en-GB" b="1" dirty="0"/>
              <a:t>Transparency paradox: </a:t>
            </a:r>
            <a:r>
              <a:rPr lang="en-GB" dirty="0"/>
              <a:t>The citizen is becoming more and more transparent to the government, while the government is becoming more an more in-transparent to the citizen.</a:t>
            </a:r>
            <a:endParaRPr lang="en-US" b="1" dirty="0"/>
          </a:p>
        </p:txBody>
      </p:sp>
    </p:spTree>
    <p:extLst>
      <p:ext uri="{BB962C8B-B14F-4D97-AF65-F5344CB8AC3E}">
        <p14:creationId xmlns:p14="http://schemas.microsoft.com/office/powerpoint/2010/main" val="31031705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nl-NL" dirty="0" err="1"/>
              <a:t>Purpose</a:t>
            </a:r>
            <a:r>
              <a:rPr lang="nl-NL" dirty="0"/>
              <a:t> </a:t>
            </a:r>
            <a:r>
              <a:rPr lang="nl-NL" dirty="0" err="1"/>
              <a:t>limitation</a:t>
            </a:r>
            <a:endParaRPr lang="en-US" dirty="0"/>
          </a:p>
        </p:txBody>
      </p:sp>
      <p:sp>
        <p:nvSpPr>
          <p:cNvPr id="3" name="Content Placeholder 2"/>
          <p:cNvSpPr>
            <a:spLocks noGrp="1"/>
          </p:cNvSpPr>
          <p:nvPr>
            <p:ph idx="1"/>
          </p:nvPr>
        </p:nvSpPr>
        <p:spPr>
          <a:xfrm>
            <a:off x="1981200" y="1600200"/>
            <a:ext cx="8229600" cy="5069160"/>
          </a:xfrm>
        </p:spPr>
        <p:txBody>
          <a:bodyPr>
            <a:noAutofit/>
          </a:bodyPr>
          <a:lstStyle/>
          <a:p>
            <a:r>
              <a:rPr lang="en-GB" sz="1600" dirty="0"/>
              <a:t>For example, the DPA of Luxembourg emphasises: ‘From a data protection point of view it can raise many concerns, when it contains personal data, such as the respect of data subjects’ rights - for example in the context of data mining - and their ability to exercise control over the personal data or the respect fundamental principles of data protection such as that of data minimization or purpose limitation.’ </a:t>
            </a:r>
            <a:endParaRPr lang="en-US" sz="1600" dirty="0"/>
          </a:p>
          <a:p>
            <a:r>
              <a:rPr lang="en-GB" sz="1600" dirty="0"/>
              <a:t>The definition of Big Data of the Dutch DPA contains, among other elements, ‘combining data that is collected for different purposes’ and it also holds: ‘Our key concern is that data protection should be about surprise minimisation, while big data entails the risk of surprise </a:t>
            </a:r>
            <a:r>
              <a:rPr lang="en-GB" sz="1600" dirty="0" err="1"/>
              <a:t>maximation</a:t>
            </a:r>
            <a:r>
              <a:rPr lang="en-GB" sz="1600" dirty="0"/>
              <a:t>. There is a real risk that those who are involved in the development and use of Big Data are ignoring the basic principles of purpose limitation, data minimisation and transparency. And an additional frightening fact is that the statistical information, even if the data used is properly anonymised, can lead to such precise results that it essentially constitutes re-identification.’</a:t>
            </a:r>
          </a:p>
          <a:p>
            <a:r>
              <a:rPr lang="en-GB" sz="1600" dirty="0"/>
              <a:t>The Norwegian DPA states: ‘In other words, it is not just the volume in itself that is of interest, but the fact that secondary value is derived from the data through reuse and analysis. This aspect of Big Data, and the consequences it has, is in our opinion the most challenging aspect from a privacy perspective.’</a:t>
            </a:r>
            <a:endParaRPr lang="en-US" sz="1600" dirty="0"/>
          </a:p>
          <a:p>
            <a:r>
              <a:rPr lang="en-GB" sz="1600" dirty="0"/>
              <a:t>Finally, the Swedish DPA states about Big Data: ‘As we see it, the concept is used for situations where large amounts of data are gathered in order to be made available for different purposes, not always precisely determined in advance.’</a:t>
            </a:r>
            <a:endParaRPr lang="en-US" sz="1600" dirty="0"/>
          </a:p>
          <a:p>
            <a:endParaRPr lang="en-US" sz="1600" dirty="0"/>
          </a:p>
        </p:txBody>
      </p:sp>
    </p:spTree>
    <p:extLst>
      <p:ext uri="{BB962C8B-B14F-4D97-AF65-F5344CB8AC3E}">
        <p14:creationId xmlns:p14="http://schemas.microsoft.com/office/powerpoint/2010/main" val="9398783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Data minimization</a:t>
            </a:r>
            <a:endParaRPr lang="en-US" dirty="0"/>
          </a:p>
        </p:txBody>
      </p:sp>
      <p:sp>
        <p:nvSpPr>
          <p:cNvPr id="3" name="Content Placeholder 2"/>
          <p:cNvSpPr>
            <a:spLocks noGrp="1"/>
          </p:cNvSpPr>
          <p:nvPr>
            <p:ph idx="1"/>
          </p:nvPr>
        </p:nvSpPr>
        <p:spPr/>
        <p:txBody>
          <a:bodyPr/>
          <a:lstStyle/>
          <a:p>
            <a:r>
              <a:rPr lang="en-GB" dirty="0"/>
              <a:t>Almost all DPAs mention this principle when it comes to the dangers of Big Data. The DPA from Luxembourg, inter alia, refers to a decision in which it stressed the importance of a retention period for data storage. The Dutch DPA summarizes the tension between Big Data and data minimization in very clear words: ‘Big Data is all about collecting as much information as possible’. </a:t>
            </a:r>
            <a:endParaRPr lang="en-US" dirty="0"/>
          </a:p>
        </p:txBody>
      </p:sp>
    </p:spTree>
    <p:extLst>
      <p:ext uri="{BB962C8B-B14F-4D97-AF65-F5344CB8AC3E}">
        <p14:creationId xmlns:p14="http://schemas.microsoft.com/office/powerpoint/2010/main" val="26093777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Technical and organizational measures</a:t>
            </a:r>
            <a:endParaRPr lang="en-US" dirty="0"/>
          </a:p>
        </p:txBody>
      </p:sp>
      <p:sp>
        <p:nvSpPr>
          <p:cNvPr id="3" name="Content Placeholder 2"/>
          <p:cNvSpPr>
            <a:spLocks noGrp="1"/>
          </p:cNvSpPr>
          <p:nvPr>
            <p:ph idx="1"/>
          </p:nvPr>
        </p:nvSpPr>
        <p:spPr/>
        <p:txBody>
          <a:bodyPr>
            <a:normAutofit/>
          </a:bodyPr>
          <a:lstStyle/>
          <a:p>
            <a:r>
              <a:rPr lang="en-GB" dirty="0"/>
              <a:t>Many DPAs also mention this principle when discussing the dangers of Big Data; this holds especially true for countries and DPAs that establish a link between Big Data and Open Data. The Slovenian DPA stresses about this particular tension: ‘The principles of personal data accuracy and personal data being kept up to date may also be under pressure in Big Data processing. Data may be processed by several entities and merged from different sources without proper transparency and legal ground. Processing vast quantities of personal data also brings along higher data security concerns and calls for strict and effective technical and organisational data security measures.’</a:t>
            </a:r>
            <a:endParaRPr lang="en-US" dirty="0"/>
          </a:p>
        </p:txBody>
      </p:sp>
    </p:spTree>
    <p:extLst>
      <p:ext uri="{BB962C8B-B14F-4D97-AF65-F5344CB8AC3E}">
        <p14:creationId xmlns:p14="http://schemas.microsoft.com/office/powerpoint/2010/main" val="24467314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Data quality</a:t>
            </a:r>
            <a:endParaRPr lang="en-US" dirty="0"/>
          </a:p>
        </p:txBody>
      </p:sp>
      <p:sp>
        <p:nvSpPr>
          <p:cNvPr id="3" name="Content Placeholder 2"/>
          <p:cNvSpPr>
            <a:spLocks noGrp="1"/>
          </p:cNvSpPr>
          <p:nvPr>
            <p:ph idx="1"/>
          </p:nvPr>
        </p:nvSpPr>
        <p:spPr/>
        <p:txBody>
          <a:bodyPr>
            <a:normAutofit fontScale="85000" lnSpcReduction="20000"/>
          </a:bodyPr>
          <a:lstStyle/>
          <a:p>
            <a:r>
              <a:rPr lang="en-GB" dirty="0"/>
              <a:t>Often, Big Data applications do not revolve around individual profiles, but around group profiles, not around retrospective analyses, but around probability and predictive applications with a certain margin of error. Moreover, it is supposedly becoming less and less important for data processors to work with correct and accurate data about specific individuals, as long as a large percentage of the data on which the analysis is based provides a generally correct picture. Quantity over quality of data, so the saying goes, as more and more organizations are accustomed to working with “dirty data”. In the public sector too, it seems that working with contaminated data or unreliable sources is becoming less uncommon. Reference can be made to the use by government agencies of open sources on the internet, inter alia, Facebook, websites and discussion forums. The Dutch DPA, for example, indicates: ‘There has been a lot of media attention for big data use by the Tax administration (scraping websites such as </a:t>
            </a:r>
            <a:r>
              <a:rPr lang="en-GB" dirty="0" err="1"/>
              <a:t>Marktplaats</a:t>
            </a:r>
            <a:r>
              <a:rPr lang="en-GB" dirty="0"/>
              <a:t> [an e-bay like website] to detect sales, mass collection of data about parking and driving in leased cars, including use of ANPR-data, and profiling people to detect potentially fraudulent tax filings’.</a:t>
            </a:r>
            <a:endParaRPr lang="en-US" dirty="0"/>
          </a:p>
        </p:txBody>
      </p:sp>
    </p:spTree>
    <p:extLst>
      <p:ext uri="{BB962C8B-B14F-4D97-AF65-F5344CB8AC3E}">
        <p14:creationId xmlns:p14="http://schemas.microsoft.com/office/powerpoint/2010/main" val="13072672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92500" lnSpcReduction="20000"/>
          </a:bodyPr>
          <a:lstStyle/>
          <a:p>
            <a:pPr lvl="0"/>
            <a:r>
              <a:rPr lang="en-GB" dirty="0"/>
              <a:t>This principle is in tension with the rise of Big Data too, partly because data subjects often simply do not know that their data is collected and therefore are not likely to invoke their right to information. This applies equally to the flipside of the coin, the transparency obligation for data controllers. For them, it is often unclear to whom the information relates, where the information came from and how they could contact the data subjects, especially when the processes entail the connection of different databases and the re-use of information. As the Slovenian DPA emphasized: ‘Big Data has important information privacy implications. Information on personal data processing may not be known to the individual or poorly described for the individual, personal data may be used for purposes previously unknown to the individual. The individual may be profiled and decisions may be adopted in automated and non-transparent fashion having more or less severe consequences for the individual.’</a:t>
            </a:r>
            <a:endParaRPr lang="en-US" dirty="0"/>
          </a:p>
          <a:p>
            <a:pPr marL="0" indent="0">
              <a:buNone/>
            </a:pPr>
            <a:endParaRPr lang="en-US" dirty="0"/>
          </a:p>
        </p:txBody>
      </p:sp>
    </p:spTree>
    <p:extLst>
      <p:ext uri="{BB962C8B-B14F-4D97-AF65-F5344CB8AC3E}">
        <p14:creationId xmlns:p14="http://schemas.microsoft.com/office/powerpoint/2010/main" val="6557005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Individual rights</a:t>
            </a:r>
            <a:endParaRPr lang="en-US" dirty="0"/>
          </a:p>
        </p:txBody>
      </p:sp>
      <p:sp>
        <p:nvSpPr>
          <p:cNvPr id="3" name="Content Placeholder 2"/>
          <p:cNvSpPr>
            <a:spLocks noGrp="1"/>
          </p:cNvSpPr>
          <p:nvPr>
            <p:ph idx="1"/>
          </p:nvPr>
        </p:nvSpPr>
        <p:spPr/>
        <p:txBody>
          <a:bodyPr>
            <a:normAutofit fontScale="85000" lnSpcReduction="20000"/>
          </a:bodyPr>
          <a:lstStyle/>
          <a:p>
            <a:r>
              <a:rPr lang="en-GB" dirty="0"/>
              <a:t>The question is whether this focus can be attained in the age of Big Data. It is often difficult for individuals to demonstrate personal injury or an individual interest in a case, individuals are often unaware that their rights are violated and if they do know that their data is gathered, in the Big Data era, data collection will presumably be so widespread that it is impossible for the individual to assess each data process to determine whether its personal data are contained therein, if so, if the processing is lawful and if this is not the case, to go to court or file a complaint. The DPA of the United Kingdom states on this issue: ‘It may be difficult to provide meaningful privacy information to data subjects, because of the complexity of the analytics and people’s reluctance to read terms and conditions, and because it may not be possible to identify at the outset all the purposes for which the data will be used. It may be difficult to obtain valid consent, particularly in circumstances where data is being collected through being observed or gathered from connected devices, rather than being consciously provided by data subjects.’ </a:t>
            </a:r>
            <a:endParaRPr lang="en-US" dirty="0"/>
          </a:p>
        </p:txBody>
      </p:sp>
    </p:spTree>
    <p:extLst>
      <p:ext uri="{BB962C8B-B14F-4D97-AF65-F5344CB8AC3E}">
        <p14:creationId xmlns:p14="http://schemas.microsoft.com/office/powerpoint/2010/main" val="25615974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legal regulation</a:t>
            </a:r>
            <a:endParaRPr lang="en-US" dirty="0"/>
          </a:p>
        </p:txBody>
      </p:sp>
      <p:sp>
        <p:nvSpPr>
          <p:cNvPr id="3" name="Content Placeholder 2"/>
          <p:cNvSpPr>
            <a:spLocks noGrp="1"/>
          </p:cNvSpPr>
          <p:nvPr>
            <p:ph idx="1"/>
          </p:nvPr>
        </p:nvSpPr>
        <p:spPr/>
        <p:txBody>
          <a:bodyPr>
            <a:normAutofit/>
          </a:bodyPr>
          <a:lstStyle/>
          <a:p>
            <a:pPr lvl="0"/>
            <a:r>
              <a:rPr lang="en-GB" dirty="0"/>
              <a:t>The current system is primarily based on the legal regulation of rights and obligations. Big Data challenges this basis for several reasons. Data processing is becoming increasingly transnational. This implies that more and more agreements must be made between jurisdictions and states. Making legally binding is often difficult due to the different traditions and legal systems. The rapidly changing technology brings with it that specific legal provisions can easily be circumvented and that unforeseen problems and challenges arise. The legal reality this is often overtaken by events and technical developments. </a:t>
            </a:r>
            <a:endParaRPr lang="en-US" dirty="0"/>
          </a:p>
        </p:txBody>
      </p:sp>
    </p:spTree>
    <p:extLst>
      <p:ext uri="{BB962C8B-B14F-4D97-AF65-F5344CB8AC3E}">
        <p14:creationId xmlns:p14="http://schemas.microsoft.com/office/powerpoint/2010/main" val="37475180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legal regulation</a:t>
            </a:r>
            <a:endParaRPr lang="en-US" dirty="0"/>
          </a:p>
        </p:txBody>
      </p:sp>
      <p:sp>
        <p:nvSpPr>
          <p:cNvPr id="3" name="Content Placeholder 2"/>
          <p:cNvSpPr>
            <a:spLocks noGrp="1"/>
          </p:cNvSpPr>
          <p:nvPr>
            <p:ph idx="1"/>
          </p:nvPr>
        </p:nvSpPr>
        <p:spPr/>
        <p:txBody>
          <a:bodyPr>
            <a:normAutofit fontScale="92500" lnSpcReduction="10000"/>
          </a:bodyPr>
          <a:lstStyle/>
          <a:p>
            <a:pPr lvl="0"/>
            <a:r>
              <a:rPr lang="en-GB" dirty="0"/>
              <a:t>The fact that many of the problems resulting from Big Data processes, as also highlighted by a number of DPAs, revolve predominantly about more general social and societal issues makes it difficult to address all of the Big Data issues within specific legal doctrines, as these legal doctrines are often aimed at protecting the interests of individuals, of legal subjects. That is why more and more national governments look for alternatives or additions to traditional black letter law when regulating Big Data – for example self-regulation, codes of conduct and ethical guidelines. The DPA of the United Kingdom states, for example:</a:t>
            </a:r>
            <a:r>
              <a:rPr lang="en-GB" b="1" dirty="0"/>
              <a:t> </a:t>
            </a:r>
            <a:r>
              <a:rPr lang="en-GB" dirty="0"/>
              <a:t>‘It is notable however that there is some evidence of a move towards self-regulation, in the sense that some companies are developing what can be described as an ‘ethical’ approach to big data, based on understanding the customer’s perspective, being transparent about the processing and building trust.’</a:t>
            </a:r>
            <a:endParaRPr lang="en-US" dirty="0"/>
          </a:p>
          <a:p>
            <a:endParaRPr lang="en-US" dirty="0"/>
          </a:p>
        </p:txBody>
      </p:sp>
    </p:spTree>
    <p:extLst>
      <p:ext uri="{BB962C8B-B14F-4D97-AF65-F5344CB8AC3E}">
        <p14:creationId xmlns:p14="http://schemas.microsoft.com/office/powerpoint/2010/main" val="1195599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ARTIKEL 8  EVRM</a:t>
            </a:r>
          </a:p>
        </p:txBody>
      </p:sp>
      <p:sp>
        <p:nvSpPr>
          <p:cNvPr id="3" name="Content Placeholder 2"/>
          <p:cNvSpPr>
            <a:spLocks noGrp="1"/>
          </p:cNvSpPr>
          <p:nvPr>
            <p:ph idx="1"/>
          </p:nvPr>
        </p:nvSpPr>
        <p:spPr/>
        <p:txBody>
          <a:bodyPr>
            <a:normAutofit fontScale="92500" lnSpcReduction="10000"/>
          </a:bodyPr>
          <a:lstStyle/>
          <a:p>
            <a:endParaRPr lang="en-US" dirty="0"/>
          </a:p>
          <a:p>
            <a:r>
              <a:rPr lang="nl-NL" dirty="0"/>
              <a:t>Recht op eerbiediging van privé-, familie- en gezinsleven </a:t>
            </a:r>
          </a:p>
          <a:p>
            <a:r>
              <a:rPr lang="nl-NL" dirty="0"/>
              <a:t>1. Een ieder heeft recht op respect voor zijn privé leven, zijn familie- en gezinsleven, zijn woning en zijn correspondentie. </a:t>
            </a:r>
          </a:p>
          <a:p>
            <a:r>
              <a:rPr lang="nl-NL" dirty="0"/>
              <a:t>2. Geen inmenging van enig openbaar gezag is toegestaan in de uitoefening van dit recht, dan voor zover bij de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endParaRPr lang="en-US" dirty="0"/>
          </a:p>
        </p:txBody>
      </p:sp>
    </p:spTree>
    <p:extLst>
      <p:ext uri="{BB962C8B-B14F-4D97-AF65-F5344CB8AC3E}">
        <p14:creationId xmlns:p14="http://schemas.microsoft.com/office/powerpoint/2010/main" val="35700643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Difference between types of data</a:t>
            </a:r>
            <a:endParaRPr lang="en-US" dirty="0"/>
          </a:p>
        </p:txBody>
      </p:sp>
      <p:sp>
        <p:nvSpPr>
          <p:cNvPr id="3" name="Content Placeholder 2"/>
          <p:cNvSpPr>
            <a:spLocks noGrp="1"/>
          </p:cNvSpPr>
          <p:nvPr>
            <p:ph idx="1"/>
          </p:nvPr>
        </p:nvSpPr>
        <p:spPr/>
        <p:txBody>
          <a:bodyPr>
            <a:normAutofit/>
          </a:bodyPr>
          <a:lstStyle/>
          <a:p>
            <a:r>
              <a:rPr lang="nl-NL" dirty="0"/>
              <a:t>Private data</a:t>
            </a:r>
          </a:p>
          <a:p>
            <a:r>
              <a:rPr lang="nl-NL" dirty="0"/>
              <a:t>Privacy </a:t>
            </a:r>
            <a:r>
              <a:rPr lang="nl-NL" dirty="0" err="1"/>
              <a:t>sensitive</a:t>
            </a:r>
            <a:r>
              <a:rPr lang="nl-NL" dirty="0"/>
              <a:t> data</a:t>
            </a:r>
          </a:p>
          <a:p>
            <a:r>
              <a:rPr lang="nl-NL" dirty="0"/>
              <a:t>Personal data</a:t>
            </a:r>
          </a:p>
          <a:p>
            <a:r>
              <a:rPr lang="nl-NL" dirty="0" err="1"/>
              <a:t>Sensitive</a:t>
            </a:r>
            <a:r>
              <a:rPr lang="nl-NL" dirty="0"/>
              <a:t> personal data</a:t>
            </a:r>
          </a:p>
          <a:p>
            <a:r>
              <a:rPr lang="nl-NL" dirty="0"/>
              <a:t>Meta data</a:t>
            </a:r>
          </a:p>
          <a:p>
            <a:r>
              <a:rPr lang="nl-NL" dirty="0" err="1"/>
              <a:t>Location</a:t>
            </a:r>
            <a:r>
              <a:rPr lang="nl-NL" dirty="0"/>
              <a:t> data</a:t>
            </a:r>
          </a:p>
          <a:p>
            <a:r>
              <a:rPr lang="nl-NL" dirty="0"/>
              <a:t>Customer data</a:t>
            </a:r>
          </a:p>
          <a:p>
            <a:r>
              <a:rPr lang="nl-NL" dirty="0" err="1"/>
              <a:t>Aggregated</a:t>
            </a:r>
            <a:r>
              <a:rPr lang="nl-NL" dirty="0"/>
              <a:t> data</a:t>
            </a:r>
            <a:endParaRPr lang="en-US" dirty="0"/>
          </a:p>
        </p:txBody>
      </p:sp>
    </p:spTree>
    <p:extLst>
      <p:ext uri="{BB962C8B-B14F-4D97-AF65-F5344CB8AC3E}">
        <p14:creationId xmlns:p14="http://schemas.microsoft.com/office/powerpoint/2010/main" val="18406746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err="1"/>
              <a:t>Juridical</a:t>
            </a:r>
            <a:r>
              <a:rPr lang="nl-NL" dirty="0"/>
              <a:t> </a:t>
            </a:r>
            <a:r>
              <a:rPr lang="nl-NL" dirty="0" err="1"/>
              <a:t>challenges</a:t>
            </a:r>
            <a:r>
              <a:rPr lang="nl-NL" dirty="0"/>
              <a:t> of Big Data: </a:t>
            </a:r>
            <a:r>
              <a:rPr lang="en-GB" dirty="0"/>
              <a:t>Difference between different actors</a:t>
            </a:r>
            <a:endParaRPr lang="en-US" dirty="0"/>
          </a:p>
        </p:txBody>
      </p:sp>
      <p:sp>
        <p:nvSpPr>
          <p:cNvPr id="3" name="Content Placeholder 2"/>
          <p:cNvSpPr>
            <a:spLocks noGrp="1"/>
          </p:cNvSpPr>
          <p:nvPr>
            <p:ph idx="1"/>
          </p:nvPr>
        </p:nvSpPr>
        <p:spPr/>
        <p:txBody>
          <a:bodyPr/>
          <a:lstStyle/>
          <a:p>
            <a:r>
              <a:rPr lang="nl-NL" dirty="0"/>
              <a:t>Private sector</a:t>
            </a:r>
          </a:p>
          <a:p>
            <a:r>
              <a:rPr lang="nl-NL" dirty="0"/>
              <a:t>Public sector</a:t>
            </a:r>
          </a:p>
          <a:p>
            <a:pPr lvl="1"/>
            <a:r>
              <a:rPr lang="nl-NL" dirty="0"/>
              <a:t>Intelligence services</a:t>
            </a:r>
          </a:p>
          <a:p>
            <a:pPr lvl="1"/>
            <a:r>
              <a:rPr lang="nl-NL" dirty="0" err="1"/>
              <a:t>Police</a:t>
            </a:r>
            <a:endParaRPr lang="nl-NL" dirty="0"/>
          </a:p>
          <a:p>
            <a:pPr lvl="1"/>
            <a:r>
              <a:rPr lang="nl-NL" dirty="0"/>
              <a:t>Taks </a:t>
            </a:r>
            <a:r>
              <a:rPr lang="nl-NL" dirty="0" err="1"/>
              <a:t>authorities</a:t>
            </a:r>
            <a:endParaRPr lang="nl-NL" dirty="0"/>
          </a:p>
          <a:p>
            <a:pPr lvl="1"/>
            <a:r>
              <a:rPr lang="nl-NL" dirty="0"/>
              <a:t>Etc.</a:t>
            </a:r>
          </a:p>
          <a:p>
            <a:r>
              <a:rPr lang="nl-NL" dirty="0"/>
              <a:t>International </a:t>
            </a:r>
            <a:r>
              <a:rPr lang="nl-NL" dirty="0" err="1"/>
              <a:t>differences</a:t>
            </a:r>
            <a:endParaRPr lang="en-US" dirty="0"/>
          </a:p>
        </p:txBody>
      </p:sp>
    </p:spTree>
    <p:extLst>
      <p:ext uri="{BB962C8B-B14F-4D97-AF65-F5344CB8AC3E}">
        <p14:creationId xmlns:p14="http://schemas.microsoft.com/office/powerpoint/2010/main" val="406972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Einde</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91029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Handvest voor de Grondrechten van de Europese Unie</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a:t>Artikel</a:t>
            </a:r>
            <a:r>
              <a:rPr lang="en-US" dirty="0"/>
              <a:t> 7</a:t>
            </a:r>
          </a:p>
          <a:p>
            <a:r>
              <a:rPr lang="nl-NL" dirty="0"/>
              <a:t>Eerbiediging van het </a:t>
            </a:r>
            <a:r>
              <a:rPr lang="nl-NL" dirty="0" err="1"/>
              <a:t>privé-leven</a:t>
            </a:r>
            <a:r>
              <a:rPr lang="nl-NL" dirty="0"/>
              <a:t> en het familie- en gezinsleven</a:t>
            </a:r>
          </a:p>
          <a:p>
            <a:r>
              <a:rPr lang="nl-NL" dirty="0"/>
              <a:t>Eenieder heeft recht op eerbiediging van zijn </a:t>
            </a:r>
            <a:r>
              <a:rPr lang="nl-NL" dirty="0" err="1"/>
              <a:t>privé-leven</a:t>
            </a:r>
            <a:r>
              <a:rPr lang="nl-NL" dirty="0"/>
              <a:t>, zijn familie- en gezinsleven, zijn woning en </a:t>
            </a:r>
            <a:r>
              <a:rPr lang="en-US" dirty="0" err="1"/>
              <a:t>zijn</a:t>
            </a:r>
            <a:r>
              <a:rPr lang="en-US" dirty="0"/>
              <a:t> </a:t>
            </a:r>
            <a:r>
              <a:rPr lang="en-US" dirty="0" err="1"/>
              <a:t>communicatie</a:t>
            </a:r>
            <a:r>
              <a:rPr lang="en-US" dirty="0"/>
              <a:t>.</a:t>
            </a:r>
          </a:p>
          <a:p>
            <a:endParaRPr lang="en-US" dirty="0"/>
          </a:p>
          <a:p>
            <a:r>
              <a:rPr lang="en-US" dirty="0" err="1"/>
              <a:t>Artikel</a:t>
            </a:r>
            <a:r>
              <a:rPr lang="en-US" dirty="0"/>
              <a:t> 8</a:t>
            </a:r>
          </a:p>
          <a:p>
            <a:r>
              <a:rPr lang="en-US" dirty="0" err="1"/>
              <a:t>Bescherming</a:t>
            </a:r>
            <a:r>
              <a:rPr lang="en-US" dirty="0"/>
              <a:t> van </a:t>
            </a:r>
            <a:r>
              <a:rPr lang="en-US" dirty="0" err="1"/>
              <a:t>persoonsgegevens</a:t>
            </a:r>
            <a:endParaRPr lang="en-US" dirty="0"/>
          </a:p>
          <a:p>
            <a:r>
              <a:rPr lang="nl-NL" dirty="0"/>
              <a:t>1. Eenieder heeft recht op bescherming van de hem betreffende persoonsgegevens.</a:t>
            </a:r>
          </a:p>
          <a:p>
            <a:r>
              <a:rPr lang="nl-NL" dirty="0"/>
              <a:t>2. Deze gegevens moeten eerlijk worden verwerkt, voor bepaalde doeleinden en met toestemming van de betrokkene of op basis van een andere gerechtvaardigde grondslag waarin de wet voorziet. Eenieder heeft recht op toegang tot de over hem verzamelde gegevens en op rectificatie daarvan.</a:t>
            </a:r>
          </a:p>
          <a:p>
            <a:r>
              <a:rPr lang="nl-NL" dirty="0"/>
              <a:t>3. Een onafhankelijke autoriteit ziet toe op de naleving van deze regels.</a:t>
            </a:r>
            <a:endParaRPr lang="en-US" dirty="0"/>
          </a:p>
        </p:txBody>
      </p:sp>
    </p:spTree>
    <p:extLst>
      <p:ext uri="{BB962C8B-B14F-4D97-AF65-F5344CB8AC3E}">
        <p14:creationId xmlns:p14="http://schemas.microsoft.com/office/powerpoint/2010/main" val="282064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 Privacy en data </a:t>
            </a:r>
            <a:r>
              <a:rPr lang="nl-NL" dirty="0" err="1"/>
              <a:t>protection</a:t>
            </a:r>
            <a:endParaRPr lang="nl-NL" dirty="0"/>
          </a:p>
        </p:txBody>
      </p:sp>
      <p:graphicFrame>
        <p:nvGraphicFramePr>
          <p:cNvPr id="5" name="Content Placeholder 4"/>
          <p:cNvGraphicFramePr>
            <a:graphicFrameLocks noGrp="1"/>
          </p:cNvGraphicFramePr>
          <p:nvPr>
            <p:ph idx="1"/>
            <p:extLst/>
          </p:nvPr>
        </p:nvGraphicFramePr>
        <p:xfrm>
          <a:off x="1981200" y="1600200"/>
          <a:ext cx="8229600" cy="4895362"/>
        </p:xfrm>
        <a:graphic>
          <a:graphicData uri="http://schemas.openxmlformats.org/drawingml/2006/table">
            <a:tbl>
              <a:tblPr firstRow="1" bandRow="1">
                <a:tableStyleId>{5C22544A-7EE6-4342-B048-85BDC9FD1C3A}</a:tableStyleId>
              </a:tblPr>
              <a:tblGrid>
                <a:gridCol w="1162472">
                  <a:extLst>
                    <a:ext uri="{9D8B030D-6E8A-4147-A177-3AD203B41FA5}">
                      <a16:colId xmlns:a16="http://schemas.microsoft.com/office/drawing/2014/main" xmlns="" val="20000"/>
                    </a:ext>
                  </a:extLst>
                </a:gridCol>
                <a:gridCol w="1512168">
                  <a:extLst>
                    <a:ext uri="{9D8B030D-6E8A-4147-A177-3AD203B41FA5}">
                      <a16:colId xmlns:a16="http://schemas.microsoft.com/office/drawing/2014/main" xmlns="" val="20001"/>
                    </a:ext>
                  </a:extLst>
                </a:gridCol>
                <a:gridCol w="1656184">
                  <a:extLst>
                    <a:ext uri="{9D8B030D-6E8A-4147-A177-3AD203B41FA5}">
                      <a16:colId xmlns:a16="http://schemas.microsoft.com/office/drawing/2014/main" xmlns="" val="20002"/>
                    </a:ext>
                  </a:extLst>
                </a:gridCol>
                <a:gridCol w="1512168">
                  <a:extLst>
                    <a:ext uri="{9D8B030D-6E8A-4147-A177-3AD203B41FA5}">
                      <a16:colId xmlns:a16="http://schemas.microsoft.com/office/drawing/2014/main" xmlns="" val="20003"/>
                    </a:ext>
                  </a:extLst>
                </a:gridCol>
                <a:gridCol w="2386608">
                  <a:extLst>
                    <a:ext uri="{9D8B030D-6E8A-4147-A177-3AD203B41FA5}">
                      <a16:colId xmlns:a16="http://schemas.microsoft.com/office/drawing/2014/main" xmlns="" val="20004"/>
                    </a:ext>
                  </a:extLst>
                </a:gridCol>
              </a:tblGrid>
              <a:tr h="725629">
                <a:tc>
                  <a:txBody>
                    <a:bodyPr/>
                    <a:lstStyle/>
                    <a:p>
                      <a:endParaRPr lang="nl-NL" dirty="0"/>
                    </a:p>
                  </a:txBody>
                  <a:tcPr/>
                </a:tc>
                <a:tc>
                  <a:txBody>
                    <a:bodyPr/>
                    <a:lstStyle/>
                    <a:p>
                      <a:r>
                        <a:rPr lang="nl-NL" dirty="0"/>
                        <a:t>Domain</a:t>
                      </a:r>
                    </a:p>
                  </a:txBody>
                  <a:tcPr/>
                </a:tc>
                <a:tc>
                  <a:txBody>
                    <a:bodyPr/>
                    <a:lstStyle/>
                    <a:p>
                      <a:r>
                        <a:rPr lang="nl-NL" dirty="0"/>
                        <a:t>Relations</a:t>
                      </a:r>
                    </a:p>
                  </a:txBody>
                  <a:tcPr/>
                </a:tc>
                <a:tc>
                  <a:txBody>
                    <a:bodyPr/>
                    <a:lstStyle/>
                    <a:p>
                      <a:r>
                        <a:rPr lang="nl-NL" dirty="0"/>
                        <a:t>Background</a:t>
                      </a:r>
                    </a:p>
                  </a:txBody>
                  <a:tcPr/>
                </a:tc>
                <a:tc>
                  <a:txBody>
                    <a:bodyPr/>
                    <a:lstStyle/>
                    <a:p>
                      <a:r>
                        <a:rPr lang="nl-NL" dirty="0" err="1"/>
                        <a:t>Character</a:t>
                      </a:r>
                      <a:endParaRPr lang="nl-NL" dirty="0"/>
                    </a:p>
                  </a:txBody>
                  <a:tcPr/>
                </a:tc>
                <a:extLst>
                  <a:ext uri="{0D108BD9-81ED-4DB2-BD59-A6C34878D82A}">
                    <a16:rowId xmlns:a16="http://schemas.microsoft.com/office/drawing/2014/main" xmlns="" val="10000"/>
                  </a:ext>
                </a:extLst>
              </a:tr>
              <a:tr h="1883733">
                <a:tc>
                  <a:txBody>
                    <a:bodyPr/>
                    <a:lstStyle/>
                    <a:p>
                      <a:endParaRPr lang="nl-NL" dirty="0"/>
                    </a:p>
                    <a:p>
                      <a:endParaRPr lang="nl-NL" dirty="0"/>
                    </a:p>
                    <a:p>
                      <a:r>
                        <a:rPr lang="nl-NL" b="1" dirty="0"/>
                        <a:t>Privacy</a:t>
                      </a:r>
                    </a:p>
                  </a:txBody>
                  <a:tcPr/>
                </a:tc>
                <a:tc>
                  <a:txBody>
                    <a:bodyPr/>
                    <a:lstStyle/>
                    <a:p>
                      <a:endParaRPr lang="nl-NL" dirty="0"/>
                    </a:p>
                    <a:p>
                      <a:endParaRPr lang="nl-NL" dirty="0"/>
                    </a:p>
                    <a:p>
                      <a:r>
                        <a:rPr lang="nl-NL" dirty="0" err="1"/>
                        <a:t>Primarily</a:t>
                      </a:r>
                      <a:r>
                        <a:rPr lang="nl-NL" dirty="0"/>
                        <a:t> </a:t>
                      </a:r>
                      <a:r>
                        <a:rPr lang="nl-NL" dirty="0" err="1"/>
                        <a:t>regards</a:t>
                      </a:r>
                      <a:r>
                        <a:rPr lang="nl-NL" dirty="0"/>
                        <a:t> the private</a:t>
                      </a:r>
                      <a:r>
                        <a:rPr lang="nl-NL" baseline="0" dirty="0"/>
                        <a:t> </a:t>
                      </a:r>
                      <a:r>
                        <a:rPr lang="nl-NL" baseline="0" dirty="0" err="1"/>
                        <a:t>sphere</a:t>
                      </a:r>
                      <a:endParaRPr lang="nl-NL" dirty="0"/>
                    </a:p>
                  </a:txBody>
                  <a:tcPr/>
                </a:tc>
                <a:tc>
                  <a:txBody>
                    <a:bodyPr/>
                    <a:lstStyle/>
                    <a:p>
                      <a:endParaRPr lang="nl-NL" dirty="0"/>
                    </a:p>
                    <a:p>
                      <a:endParaRPr lang="nl-NL" dirty="0"/>
                    </a:p>
                    <a:p>
                      <a:r>
                        <a:rPr lang="nl-NL" dirty="0" err="1"/>
                        <a:t>Primarily</a:t>
                      </a:r>
                      <a:r>
                        <a:rPr lang="nl-NL" dirty="0"/>
                        <a:t> </a:t>
                      </a:r>
                      <a:r>
                        <a:rPr lang="nl-NL" dirty="0" err="1"/>
                        <a:t>regards</a:t>
                      </a:r>
                      <a:r>
                        <a:rPr lang="nl-NL" dirty="0"/>
                        <a:t> </a:t>
                      </a:r>
                      <a:r>
                        <a:rPr lang="nl-NL" dirty="0" err="1"/>
                        <a:t>vertical</a:t>
                      </a:r>
                      <a:r>
                        <a:rPr lang="nl-NL" dirty="0"/>
                        <a:t> </a:t>
                      </a:r>
                      <a:r>
                        <a:rPr lang="nl-NL" dirty="0" err="1"/>
                        <a:t>relationships</a:t>
                      </a:r>
                      <a:r>
                        <a:rPr lang="nl-NL" dirty="0"/>
                        <a:t> (</a:t>
                      </a:r>
                      <a:r>
                        <a:rPr lang="nl-NL" dirty="0" err="1"/>
                        <a:t>citizen</a:t>
                      </a:r>
                      <a:r>
                        <a:rPr lang="nl-NL" baseline="0" dirty="0"/>
                        <a:t> – state)</a:t>
                      </a:r>
                      <a:endParaRPr lang="nl-NL" dirty="0"/>
                    </a:p>
                  </a:txBody>
                  <a:tcPr/>
                </a:tc>
                <a:tc>
                  <a:txBody>
                    <a:bodyPr/>
                    <a:lstStyle/>
                    <a:p>
                      <a:endParaRPr lang="nl-NL" dirty="0"/>
                    </a:p>
                    <a:p>
                      <a:endParaRPr lang="nl-NL" dirty="0"/>
                    </a:p>
                    <a:p>
                      <a:r>
                        <a:rPr lang="nl-NL" dirty="0"/>
                        <a:t>Rise</a:t>
                      </a:r>
                      <a:r>
                        <a:rPr lang="nl-NL" baseline="0" dirty="0"/>
                        <a:t> of </a:t>
                      </a:r>
                      <a:r>
                        <a:rPr lang="nl-NL" baseline="0" dirty="0" err="1"/>
                        <a:t>nation</a:t>
                      </a:r>
                      <a:r>
                        <a:rPr lang="nl-NL" baseline="0" dirty="0"/>
                        <a:t> </a:t>
                      </a:r>
                      <a:r>
                        <a:rPr lang="nl-NL" baseline="0" dirty="0" err="1"/>
                        <a:t>states</a:t>
                      </a:r>
                      <a:endParaRPr lang="nl-NL" dirty="0"/>
                    </a:p>
                  </a:txBody>
                  <a:tcPr/>
                </a:tc>
                <a:tc>
                  <a:txBody>
                    <a:bodyPr/>
                    <a:lstStyle/>
                    <a:p>
                      <a:endParaRPr lang="nl-NL" dirty="0"/>
                    </a:p>
                    <a:p>
                      <a:endParaRPr lang="nl-NL" dirty="0"/>
                    </a:p>
                    <a:p>
                      <a:r>
                        <a:rPr lang="nl-NL" dirty="0"/>
                        <a:t>Control on the </a:t>
                      </a:r>
                      <a:r>
                        <a:rPr lang="nl-NL" dirty="0" err="1"/>
                        <a:t>use</a:t>
                      </a:r>
                      <a:r>
                        <a:rPr lang="nl-NL" dirty="0"/>
                        <a:t> of power</a:t>
                      </a:r>
                      <a:r>
                        <a:rPr lang="nl-NL" baseline="0" dirty="0"/>
                        <a:t> &amp; </a:t>
                      </a:r>
                      <a:r>
                        <a:rPr lang="nl-NL" baseline="0" dirty="0" err="1"/>
                        <a:t>duties</a:t>
                      </a:r>
                      <a:r>
                        <a:rPr lang="nl-NL" baseline="0" dirty="0"/>
                        <a:t> of care</a:t>
                      </a:r>
                    </a:p>
                    <a:p>
                      <a:endParaRPr lang="nl-NL" dirty="0"/>
                    </a:p>
                    <a:p>
                      <a:r>
                        <a:rPr lang="nl-NL" dirty="0"/>
                        <a:t>Or…..</a:t>
                      </a:r>
                    </a:p>
                  </a:txBody>
                  <a:tcPr/>
                </a:tc>
                <a:extLst>
                  <a:ext uri="{0D108BD9-81ED-4DB2-BD59-A6C34878D82A}">
                    <a16:rowId xmlns:a16="http://schemas.microsoft.com/office/drawing/2014/main" xmlns="" val="10001"/>
                  </a:ext>
                </a:extLst>
              </a:tr>
              <a:tr h="1883733">
                <a:tc>
                  <a:txBody>
                    <a:bodyPr/>
                    <a:lstStyle/>
                    <a:p>
                      <a:endParaRPr lang="nl-NL" dirty="0"/>
                    </a:p>
                    <a:p>
                      <a:endParaRPr lang="nl-NL" dirty="0"/>
                    </a:p>
                    <a:p>
                      <a:r>
                        <a:rPr lang="nl-NL" b="1" dirty="0"/>
                        <a:t>Data </a:t>
                      </a:r>
                      <a:r>
                        <a:rPr lang="nl-NL" b="1" dirty="0" err="1"/>
                        <a:t>Protection</a:t>
                      </a:r>
                      <a:endParaRPr lang="nl-NL" b="1" dirty="0"/>
                    </a:p>
                  </a:txBody>
                  <a:tcPr/>
                </a:tc>
                <a:tc>
                  <a:txBody>
                    <a:bodyPr/>
                    <a:lstStyle/>
                    <a:p>
                      <a:endParaRPr lang="nl-NL" dirty="0"/>
                    </a:p>
                    <a:p>
                      <a:endParaRPr lang="nl-NL" dirty="0"/>
                    </a:p>
                    <a:p>
                      <a:r>
                        <a:rPr lang="nl-NL" dirty="0" err="1"/>
                        <a:t>Regards</a:t>
                      </a:r>
                      <a:r>
                        <a:rPr lang="nl-NL" dirty="0"/>
                        <a:t> </a:t>
                      </a:r>
                      <a:r>
                        <a:rPr lang="nl-NL" dirty="0" err="1"/>
                        <a:t>both</a:t>
                      </a:r>
                      <a:r>
                        <a:rPr lang="nl-NL" dirty="0"/>
                        <a:t> the private </a:t>
                      </a:r>
                      <a:r>
                        <a:rPr lang="nl-NL" dirty="0" err="1"/>
                        <a:t>and</a:t>
                      </a:r>
                      <a:r>
                        <a:rPr lang="nl-NL" dirty="0"/>
                        <a:t> the public </a:t>
                      </a:r>
                      <a:r>
                        <a:rPr lang="nl-NL" dirty="0" err="1"/>
                        <a:t>sphere</a:t>
                      </a:r>
                      <a:endParaRPr lang="nl-NL" dirty="0"/>
                    </a:p>
                  </a:txBody>
                  <a:tcPr/>
                </a:tc>
                <a:tc>
                  <a:txBody>
                    <a:bodyPr/>
                    <a:lstStyle/>
                    <a:p>
                      <a:endParaRPr lang="nl-NL" dirty="0"/>
                    </a:p>
                    <a:p>
                      <a:endParaRPr lang="nl-NL" dirty="0"/>
                    </a:p>
                    <a:p>
                      <a:r>
                        <a:rPr lang="nl-NL" dirty="0" err="1"/>
                        <a:t>Primarily</a:t>
                      </a:r>
                      <a:r>
                        <a:rPr lang="nl-NL" baseline="0" dirty="0"/>
                        <a:t> </a:t>
                      </a:r>
                      <a:r>
                        <a:rPr lang="nl-NL" baseline="0" dirty="0" err="1"/>
                        <a:t>regards</a:t>
                      </a:r>
                      <a:r>
                        <a:rPr lang="nl-NL" baseline="0" dirty="0"/>
                        <a:t> </a:t>
                      </a:r>
                      <a:r>
                        <a:rPr lang="nl-NL" baseline="0" dirty="0" err="1"/>
                        <a:t>horizontal</a:t>
                      </a:r>
                      <a:r>
                        <a:rPr lang="nl-NL" baseline="0" dirty="0"/>
                        <a:t> </a:t>
                      </a:r>
                      <a:r>
                        <a:rPr lang="nl-NL" baseline="0" dirty="0" err="1"/>
                        <a:t>relationships</a:t>
                      </a:r>
                      <a:r>
                        <a:rPr lang="nl-NL" baseline="0" dirty="0"/>
                        <a:t> (</a:t>
                      </a:r>
                      <a:r>
                        <a:rPr lang="nl-NL" baseline="0" dirty="0" err="1"/>
                        <a:t>citizen</a:t>
                      </a:r>
                      <a:r>
                        <a:rPr lang="nl-NL" baseline="0" dirty="0"/>
                        <a:t> -business) </a:t>
                      </a:r>
                      <a:endParaRPr lang="nl-NL" dirty="0"/>
                    </a:p>
                  </a:txBody>
                  <a:tcPr/>
                </a:tc>
                <a:tc>
                  <a:txBody>
                    <a:bodyPr/>
                    <a:lstStyle/>
                    <a:p>
                      <a:endParaRPr lang="nl-NL" dirty="0"/>
                    </a:p>
                    <a:p>
                      <a:endParaRPr lang="nl-NL" dirty="0"/>
                    </a:p>
                    <a:p>
                      <a:r>
                        <a:rPr lang="nl-NL" dirty="0" err="1"/>
                        <a:t>Technological</a:t>
                      </a:r>
                      <a:r>
                        <a:rPr lang="nl-NL" dirty="0"/>
                        <a:t> </a:t>
                      </a:r>
                      <a:r>
                        <a:rPr lang="nl-NL" dirty="0" err="1"/>
                        <a:t>developments</a:t>
                      </a:r>
                      <a:endParaRPr lang="nl-NL"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l-NL" dirty="0"/>
                    </a:p>
                    <a:p>
                      <a:endParaRPr lang="nl-NL" dirty="0"/>
                    </a:p>
                    <a:p>
                      <a:r>
                        <a:rPr lang="nl-NL" dirty="0"/>
                        <a:t>Control on the </a:t>
                      </a:r>
                      <a:r>
                        <a:rPr lang="nl-NL" dirty="0" err="1"/>
                        <a:t>use</a:t>
                      </a:r>
                      <a:r>
                        <a:rPr lang="nl-NL" dirty="0"/>
                        <a:t> of power</a:t>
                      </a:r>
                      <a:r>
                        <a:rPr lang="nl-NL" baseline="0" dirty="0"/>
                        <a:t> &amp; </a:t>
                      </a:r>
                      <a:r>
                        <a:rPr lang="nl-NL" baseline="0" dirty="0" err="1"/>
                        <a:t>duties</a:t>
                      </a:r>
                      <a:r>
                        <a:rPr lang="nl-NL" baseline="0" dirty="0"/>
                        <a:t> of care</a:t>
                      </a:r>
                    </a:p>
                    <a:p>
                      <a:endParaRPr lang="nl-NL" dirty="0"/>
                    </a:p>
                    <a:p>
                      <a:r>
                        <a:rPr lang="nl-NL" dirty="0"/>
                        <a:t>Or…..</a:t>
                      </a:r>
                    </a:p>
                    <a:p>
                      <a:pPr marL="0" marR="0" indent="0" algn="l" defTabSz="914400" rtl="0" eaLnBrk="1" fontAlgn="auto" latinLnBrk="0" hangingPunct="1">
                        <a:lnSpc>
                          <a:spcPct val="100000"/>
                        </a:lnSpc>
                        <a:spcBef>
                          <a:spcPts val="0"/>
                        </a:spcBef>
                        <a:spcAft>
                          <a:spcPts val="0"/>
                        </a:spcAft>
                        <a:buClrTx/>
                        <a:buSzTx/>
                        <a:buFontTx/>
                        <a:buNone/>
                        <a:tabLst/>
                        <a:defRPr/>
                      </a:pPr>
                      <a:endParaRPr lang="nl-NL" dirty="0"/>
                    </a:p>
                    <a:p>
                      <a:endParaRPr lang="nl-NL" dirty="0"/>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581169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Persoonsgegeven</a:t>
            </a:r>
          </a:p>
        </p:txBody>
      </p:sp>
      <p:sp>
        <p:nvSpPr>
          <p:cNvPr id="3" name="Tijdelijke aanduiding voor inhoud 2"/>
          <p:cNvSpPr>
            <a:spLocks noGrp="1"/>
          </p:cNvSpPr>
          <p:nvPr>
            <p:ph idx="1"/>
          </p:nvPr>
        </p:nvSpPr>
        <p:spPr/>
        <p:txBody>
          <a:bodyPr/>
          <a:lstStyle/>
          <a:p>
            <a:r>
              <a:rPr lang="nl-NL" dirty="0"/>
              <a:t>"persoonsgegevens", iedere informatie betreffende een geïdentificeerde of identificeerbare natuurlijke persoon, hierna "betrokkene" te noemen; als identificeerbaar wordt beschouwd een persoon die direct of indirect kan worden geïdentificeerd, met name aan de hand van een identificatienummer of van een of meer specifieke elementen die kenmerkend zijn voor zijn of haar fysieke, fysiologische, psychische, economische, culturele of sociale identiteit;</a:t>
            </a:r>
          </a:p>
        </p:txBody>
      </p:sp>
    </p:spTree>
    <p:extLst>
      <p:ext uri="{BB962C8B-B14F-4D97-AF65-F5344CB8AC3E}">
        <p14:creationId xmlns:p14="http://schemas.microsoft.com/office/powerpoint/2010/main" val="2118530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Legitiem doel</a:t>
            </a:r>
          </a:p>
        </p:txBody>
      </p:sp>
      <p:sp>
        <p:nvSpPr>
          <p:cNvPr id="3" name="Tijdelijke aanduiding voor inhoud 2"/>
          <p:cNvSpPr>
            <a:spLocks noGrp="1"/>
          </p:cNvSpPr>
          <p:nvPr>
            <p:ph idx="1"/>
          </p:nvPr>
        </p:nvSpPr>
        <p:spPr/>
        <p:txBody>
          <a:bodyPr>
            <a:normAutofit fontScale="70000" lnSpcReduction="20000"/>
          </a:bodyPr>
          <a:lstStyle/>
          <a:p>
            <a:r>
              <a:rPr lang="nl-NL" dirty="0"/>
              <a:t>De </a:t>
            </a:r>
            <a:r>
              <a:rPr lang="nl-NL" dirty="0" err="1"/>
              <a:t>Lid-Staten</a:t>
            </a:r>
            <a:r>
              <a:rPr lang="nl-NL" dirty="0"/>
              <a:t> bepalen dat de verwerking van persoonsgegevens slechts mag geschieden indien:</a:t>
            </a:r>
          </a:p>
          <a:p>
            <a:r>
              <a:rPr lang="nl-NL" dirty="0"/>
              <a:t>a) de betrokkene daarvoor zijn ondubbelzinnige toestemming heeft verleend, of</a:t>
            </a:r>
          </a:p>
          <a:p>
            <a:r>
              <a:rPr lang="nl-NL" dirty="0"/>
              <a:t>b) de verwerking noodzakelijk is voor de uitvoering van een overeenkomst waarbij de betrokkene partij is of voor het nemen van precontractuele maatregelen naar aanleiding van een verzoek van de betrokkene, of</a:t>
            </a:r>
          </a:p>
          <a:p>
            <a:r>
              <a:rPr lang="nl-NL" dirty="0"/>
              <a:t>c) de verwerking noodzakelijk is om een wettelijke verplichting na te komen waaraan de voor de verwerking verantwoordelijke onderworpen is, of</a:t>
            </a:r>
          </a:p>
          <a:p>
            <a:r>
              <a:rPr lang="nl-NL" dirty="0"/>
              <a:t>d) de verwerking noodzakelijk is ter vrijwaring van een vitaal belang van de betrokkene, of</a:t>
            </a:r>
          </a:p>
          <a:p>
            <a:r>
              <a:rPr lang="nl-NL" dirty="0"/>
              <a:t>e) de verwerking noodzakelijk is voor de vervulling van een taak van algemeen belang of die deel uitmaakt van de uitoefening van het openbaar gezag die aan de voor de verwerking verantwoordelijke of de derde aan wie de gegevens worden verstrekt, drager is opgedragen, of</a:t>
            </a:r>
          </a:p>
          <a:p>
            <a:r>
              <a:rPr lang="nl-NL" dirty="0"/>
              <a:t>f) de verwerking noodzakelijk is voor de behartiging van het gerechtvaardigde belang van de voor de verwerking verantwoordelijke of van de derde(n) aan wie de gegevens worden verstrekt, mits het belang of de fundamentele rechten en vrijheden van de betrokkene die aanspraak maakt op bescherming uit hoofde van artikel 1, lid 1, van deze richtlijn, niet prevaleren.</a:t>
            </a:r>
          </a:p>
          <a:p>
            <a:endParaRPr lang="nl-NL" dirty="0"/>
          </a:p>
        </p:txBody>
      </p:sp>
    </p:spTree>
    <p:extLst>
      <p:ext uri="{BB962C8B-B14F-4D97-AF65-F5344CB8AC3E}">
        <p14:creationId xmlns:p14="http://schemas.microsoft.com/office/powerpoint/2010/main" val="3134170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TotalTime>
  <Words>7917</Words>
  <Application>Microsoft Office PowerPoint</Application>
  <PresentationFormat>Widescreen</PresentationFormat>
  <Paragraphs>261</Paragraphs>
  <Slides>52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Calibri Light</vt:lpstr>
      <vt:lpstr>Office Theme</vt:lpstr>
      <vt:lpstr>Privacy en Big Data</vt:lpstr>
      <vt:lpstr>Overzicht</vt:lpstr>
      <vt:lpstr>Bart van der Sloot </vt:lpstr>
      <vt:lpstr>Kort interactief debat</vt:lpstr>
      <vt:lpstr>ARTIKEL 8  EVRM</vt:lpstr>
      <vt:lpstr>Handvest voor de Grondrechten van de Europese Unie</vt:lpstr>
      <vt:lpstr> Privacy en data protection</vt:lpstr>
      <vt:lpstr>Persoonsgegeven</vt:lpstr>
      <vt:lpstr>Legitiem doel</vt:lpstr>
      <vt:lpstr>Legitiem doel</vt:lpstr>
      <vt:lpstr>Data minimalisatie</vt:lpstr>
      <vt:lpstr>Data kwaliteit</vt:lpstr>
      <vt:lpstr>Doelbinding</vt:lpstr>
      <vt:lpstr>Transparantie</vt:lpstr>
      <vt:lpstr>Vertrouwelijkheid van de verwerking Beveiliging van de verwerking</vt:lpstr>
      <vt:lpstr>Recht van toegang </vt:lpstr>
      <vt:lpstr>Recht van verzet van de betrokkene</vt:lpstr>
      <vt:lpstr>Geautomatiseerde individuele besluiten </vt:lpstr>
      <vt:lpstr>Algemene Verordening Gegevensbescherming</vt:lpstr>
      <vt:lpstr>  Algemene Verordening Gegevensbescherming </vt:lpstr>
      <vt:lpstr>Algemene Verordening Gegevensbescherming</vt:lpstr>
      <vt:lpstr>Article 83 General conditions for imposing administrative fines</vt:lpstr>
      <vt:lpstr>Pauze</vt:lpstr>
      <vt:lpstr>Kort interactief debat</vt:lpstr>
      <vt:lpstr>Big Data, Open Data en Hergebruik </vt:lpstr>
      <vt:lpstr>Defintion and delineation of Big Data</vt:lpstr>
      <vt:lpstr>Defintion and delineation of Big Data</vt:lpstr>
      <vt:lpstr>Defintion and delineation of Big Data</vt:lpstr>
      <vt:lpstr>Defintion and delineation of Big Data</vt:lpstr>
      <vt:lpstr>Defintion and delineation of Big Data</vt:lpstr>
      <vt:lpstr>Defintion and delineation of Big Data</vt:lpstr>
      <vt:lpstr>Defintion and delineation of Big Data</vt:lpstr>
      <vt:lpstr>Defintion and delineation of Big Data</vt:lpstr>
      <vt:lpstr>Defintion and delineation of Big Data</vt:lpstr>
      <vt:lpstr>Defintion and delineation of Big Data</vt:lpstr>
      <vt:lpstr>Use in practice of Big Data</vt:lpstr>
      <vt:lpstr>Use in practice of Big Data</vt:lpstr>
      <vt:lpstr>Use in practice of Big Data</vt:lpstr>
      <vt:lpstr>Use in practice of Big Data</vt:lpstr>
      <vt:lpstr>Social and ethical dangers of Big Data</vt:lpstr>
      <vt:lpstr>Social and ethical dangers of Big Data</vt:lpstr>
      <vt:lpstr>Juridical challenges of Big Data: Purpose limitation</vt:lpstr>
      <vt:lpstr>Juridical challenges of Big Data: Data minimization</vt:lpstr>
      <vt:lpstr>Juridical challenges of Big Data: Technical and organizational measures</vt:lpstr>
      <vt:lpstr>Juridical challenges of Big Data: Data quality</vt:lpstr>
      <vt:lpstr>Juridical challenges of Big Data: Transparency</vt:lpstr>
      <vt:lpstr>Juridical challenges of Big Data: Individual rights</vt:lpstr>
      <vt:lpstr>Juridical challenges of Big Data: legal regulation</vt:lpstr>
      <vt:lpstr>Juridical challenges of Big Data: legal regulation</vt:lpstr>
      <vt:lpstr>Juridical challenges of Big Data: Difference between types of data</vt:lpstr>
      <vt:lpstr>Juridical challenges of Big Data: Difference between different actors</vt:lpstr>
      <vt:lpstr>Einde</vt:lpstr>
    </vt:vector>
  </TitlesOfParts>
  <Company>Tilburg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 en Gegevensbescherming PBLQ Traineeprogramma</dc:title>
  <dc:creator>B. van der Sloot</dc:creator>
  <cp:lastModifiedBy>B. van der Sloot</cp:lastModifiedBy>
  <cp:revision>32</cp:revision>
  <dcterms:created xsi:type="dcterms:W3CDTF">2017-03-08T15:00:32Z</dcterms:created>
  <dcterms:modified xsi:type="dcterms:W3CDTF">2017-05-24T13:51:59Z</dcterms:modified>
</cp:coreProperties>
</file>