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2" r:id="rId7"/>
    <p:sldId id="260" r:id="rId8"/>
    <p:sldId id="265" r:id="rId9"/>
    <p:sldId id="266" r:id="rId10"/>
    <p:sldId id="268" r:id="rId11"/>
    <p:sldId id="271" r:id="rId12"/>
    <p:sldId id="269" r:id="rId13"/>
    <p:sldId id="272" r:id="rId14"/>
    <p:sldId id="273" r:id="rId15"/>
    <p:sldId id="274" r:id="rId16"/>
    <p:sldId id="275"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4660"/>
  </p:normalViewPr>
  <p:slideViewPr>
    <p:cSldViewPr>
      <p:cViewPr varScale="1">
        <p:scale>
          <a:sx n="103" d="100"/>
          <a:sy n="103" d="100"/>
        </p:scale>
        <p:origin x="-1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1C31AE0-E76A-4967-8151-1CC479B414E6}" type="datetimeFigureOut">
              <a:rPr lang="nl-NL" smtClean="0"/>
              <a:t>24-6-2015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195198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1C31AE0-E76A-4967-8151-1CC479B414E6}" type="datetimeFigureOut">
              <a:rPr lang="nl-NL" smtClean="0"/>
              <a:t>24-6-2015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87874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1C31AE0-E76A-4967-8151-1CC479B414E6}" type="datetimeFigureOut">
              <a:rPr lang="nl-NL" smtClean="0"/>
              <a:t>24-6-2015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2509805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1C31AE0-E76A-4967-8151-1CC479B414E6}" type="datetimeFigureOut">
              <a:rPr lang="nl-NL" smtClean="0"/>
              <a:t>24-6-2015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4006561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1C31AE0-E76A-4967-8151-1CC479B414E6}" type="datetimeFigureOut">
              <a:rPr lang="nl-NL" smtClean="0"/>
              <a:t>24-6-2015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2299107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1C31AE0-E76A-4967-8151-1CC479B414E6}" type="datetimeFigureOut">
              <a:rPr lang="nl-NL" smtClean="0"/>
              <a:t>24-6-2015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3066288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1C31AE0-E76A-4967-8151-1CC479B414E6}" type="datetimeFigureOut">
              <a:rPr lang="nl-NL" smtClean="0"/>
              <a:t>24-6-2015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406023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1C31AE0-E76A-4967-8151-1CC479B414E6}" type="datetimeFigureOut">
              <a:rPr lang="nl-NL" smtClean="0"/>
              <a:t>24-6-2015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150536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1C31AE0-E76A-4967-8151-1CC479B414E6}" type="datetimeFigureOut">
              <a:rPr lang="nl-NL" smtClean="0"/>
              <a:t>24-6-2015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278390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1C31AE0-E76A-4967-8151-1CC479B414E6}" type="datetimeFigureOut">
              <a:rPr lang="nl-NL" smtClean="0"/>
              <a:t>24-6-2015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141065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1C31AE0-E76A-4967-8151-1CC479B414E6}" type="datetimeFigureOut">
              <a:rPr lang="nl-NL" smtClean="0"/>
              <a:t>24-6-2015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AA1522B-420A-4022-B717-9F34EFA61930}" type="slidenum">
              <a:rPr lang="nl-NL" smtClean="0"/>
              <a:t>‹nr.›</a:t>
            </a:fld>
            <a:endParaRPr lang="nl-NL"/>
          </a:p>
        </p:txBody>
      </p:sp>
    </p:spTree>
    <p:extLst>
      <p:ext uri="{BB962C8B-B14F-4D97-AF65-F5344CB8AC3E}">
        <p14:creationId xmlns:p14="http://schemas.microsoft.com/office/powerpoint/2010/main" val="78332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31AE0-E76A-4967-8151-1CC479B414E6}" type="datetimeFigureOut">
              <a:rPr lang="nl-NL" smtClean="0"/>
              <a:t>24-6-2015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1522B-420A-4022-B717-9F34EFA61930}" type="slidenum">
              <a:rPr lang="nl-NL" smtClean="0"/>
              <a:t>‹nr.›</a:t>
            </a:fld>
            <a:endParaRPr lang="nl-NL"/>
          </a:p>
        </p:txBody>
      </p:sp>
    </p:spTree>
    <p:extLst>
      <p:ext uri="{BB962C8B-B14F-4D97-AF65-F5344CB8AC3E}">
        <p14:creationId xmlns:p14="http://schemas.microsoft.com/office/powerpoint/2010/main" val="3303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Privacy as a </a:t>
            </a:r>
            <a:r>
              <a:rPr lang="nl-NL" dirty="0" err="1" smtClean="0"/>
              <a:t>societal</a:t>
            </a:r>
            <a:r>
              <a:rPr lang="nl-NL" dirty="0" smtClean="0"/>
              <a:t> </a:t>
            </a:r>
            <a:r>
              <a:rPr lang="nl-NL" dirty="0" err="1" smtClean="0"/>
              <a:t>value</a:t>
            </a:r>
            <a:endParaRPr lang="nl-NL" dirty="0"/>
          </a:p>
        </p:txBody>
      </p:sp>
      <p:sp>
        <p:nvSpPr>
          <p:cNvPr id="3" name="Ondertitel 2"/>
          <p:cNvSpPr>
            <a:spLocks noGrp="1"/>
          </p:cNvSpPr>
          <p:nvPr>
            <p:ph type="subTitle" idx="1"/>
          </p:nvPr>
        </p:nvSpPr>
        <p:spPr>
          <a:xfrm>
            <a:off x="971600" y="3886200"/>
            <a:ext cx="7416824" cy="2207096"/>
          </a:xfrm>
        </p:spPr>
        <p:txBody>
          <a:bodyPr>
            <a:normAutofit fontScale="92500"/>
          </a:bodyPr>
          <a:lstStyle/>
          <a:p>
            <a:r>
              <a:rPr lang="nl-NL" dirty="0" smtClean="0"/>
              <a:t>Bart van der Sloot</a:t>
            </a:r>
          </a:p>
          <a:p>
            <a:r>
              <a:rPr lang="nl-NL" dirty="0" err="1" smtClean="0"/>
              <a:t>Institute</a:t>
            </a:r>
            <a:r>
              <a:rPr lang="nl-NL" dirty="0" smtClean="0"/>
              <a:t> </a:t>
            </a:r>
            <a:r>
              <a:rPr lang="nl-NL" dirty="0" err="1" smtClean="0"/>
              <a:t>for</a:t>
            </a:r>
            <a:r>
              <a:rPr lang="nl-NL" dirty="0" smtClean="0"/>
              <a:t> Information </a:t>
            </a:r>
            <a:r>
              <a:rPr lang="nl-NL" dirty="0" err="1" smtClean="0"/>
              <a:t>Law</a:t>
            </a:r>
            <a:r>
              <a:rPr lang="nl-NL" dirty="0" smtClean="0"/>
              <a:t>, UvA</a:t>
            </a:r>
          </a:p>
          <a:p>
            <a:r>
              <a:rPr lang="nl-NL" dirty="0" err="1" smtClean="0"/>
              <a:t>Scientific</a:t>
            </a:r>
            <a:r>
              <a:rPr lang="nl-NL" dirty="0" smtClean="0"/>
              <a:t> Council </a:t>
            </a:r>
            <a:r>
              <a:rPr lang="nl-NL" dirty="0" err="1" smtClean="0"/>
              <a:t>for</a:t>
            </a:r>
            <a:r>
              <a:rPr lang="nl-NL" dirty="0" smtClean="0"/>
              <a:t> </a:t>
            </a:r>
            <a:r>
              <a:rPr lang="nl-NL" dirty="0" err="1" smtClean="0"/>
              <a:t>Government</a:t>
            </a:r>
            <a:r>
              <a:rPr lang="nl-NL" dirty="0" smtClean="0"/>
              <a:t> Policy (WRR)</a:t>
            </a:r>
          </a:p>
          <a:p>
            <a:r>
              <a:rPr lang="nl-NL" dirty="0" smtClean="0"/>
              <a:t>Amsterdam Platform </a:t>
            </a:r>
            <a:r>
              <a:rPr lang="nl-NL" dirty="0" err="1" smtClean="0"/>
              <a:t>for</a:t>
            </a:r>
            <a:r>
              <a:rPr lang="nl-NL" dirty="0" smtClean="0"/>
              <a:t> Privacy Research</a:t>
            </a:r>
            <a:endParaRPr lang="nl-NL" dirty="0"/>
          </a:p>
        </p:txBody>
      </p:sp>
    </p:spTree>
    <p:extLst>
      <p:ext uri="{BB962C8B-B14F-4D97-AF65-F5344CB8AC3E}">
        <p14:creationId xmlns:p14="http://schemas.microsoft.com/office/powerpoint/2010/main" val="108922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a:t>
            </a:r>
            <a:r>
              <a:rPr lang="nl-NL" dirty="0" smtClean="0"/>
              <a:t>Big Data</a:t>
            </a:r>
            <a:endParaRPr lang="nl-NL" dirty="0"/>
          </a:p>
        </p:txBody>
      </p:sp>
      <p:sp>
        <p:nvSpPr>
          <p:cNvPr id="3" name="Tijdelijke aanduiding voor inhoud 2"/>
          <p:cNvSpPr>
            <a:spLocks noGrp="1"/>
          </p:cNvSpPr>
          <p:nvPr>
            <p:ph idx="1"/>
          </p:nvPr>
        </p:nvSpPr>
        <p:spPr/>
        <p:txBody>
          <a:bodyPr/>
          <a:lstStyle/>
          <a:p>
            <a:r>
              <a:rPr lang="nl-NL" dirty="0" smtClean="0"/>
              <a:t>Massive </a:t>
            </a:r>
            <a:r>
              <a:rPr lang="nl-NL" dirty="0" err="1" smtClean="0"/>
              <a:t>amounts</a:t>
            </a:r>
            <a:r>
              <a:rPr lang="nl-NL" dirty="0" smtClean="0"/>
              <a:t> of data </a:t>
            </a:r>
            <a:r>
              <a:rPr lang="nl-NL" dirty="0" err="1" smtClean="0"/>
              <a:t>stored</a:t>
            </a:r>
            <a:endParaRPr lang="nl-NL" dirty="0" smtClean="0"/>
          </a:p>
          <a:p>
            <a:r>
              <a:rPr lang="nl-NL" dirty="0" err="1" smtClean="0"/>
              <a:t>By</a:t>
            </a:r>
            <a:r>
              <a:rPr lang="nl-NL" dirty="0" smtClean="0"/>
              <a:t> </a:t>
            </a:r>
            <a:r>
              <a:rPr lang="nl-NL" dirty="0" err="1" smtClean="0"/>
              <a:t>citizens</a:t>
            </a:r>
            <a:r>
              <a:rPr lang="nl-NL" dirty="0" smtClean="0"/>
              <a:t> (</a:t>
            </a:r>
            <a:r>
              <a:rPr lang="nl-NL" dirty="0" err="1" smtClean="0"/>
              <a:t>smartphones</a:t>
            </a:r>
            <a:r>
              <a:rPr lang="nl-NL" dirty="0" smtClean="0"/>
              <a:t>), </a:t>
            </a:r>
            <a:r>
              <a:rPr lang="nl-NL" dirty="0" err="1" smtClean="0"/>
              <a:t>businesses</a:t>
            </a:r>
            <a:r>
              <a:rPr lang="nl-NL" dirty="0" smtClean="0"/>
              <a:t> (cookies) </a:t>
            </a:r>
            <a:r>
              <a:rPr lang="nl-NL" dirty="0" err="1" smtClean="0"/>
              <a:t>and</a:t>
            </a:r>
            <a:r>
              <a:rPr lang="nl-NL" dirty="0" smtClean="0"/>
              <a:t> </a:t>
            </a:r>
            <a:r>
              <a:rPr lang="nl-NL" dirty="0" err="1" smtClean="0"/>
              <a:t>states</a:t>
            </a:r>
            <a:r>
              <a:rPr lang="nl-NL" dirty="0" smtClean="0"/>
              <a:t> (covert </a:t>
            </a:r>
            <a:r>
              <a:rPr lang="nl-NL" dirty="0" err="1" smtClean="0"/>
              <a:t>surveillence</a:t>
            </a:r>
            <a:r>
              <a:rPr lang="nl-NL" dirty="0" smtClean="0"/>
              <a:t>)</a:t>
            </a:r>
          </a:p>
          <a:p>
            <a:r>
              <a:rPr lang="nl-NL" dirty="0" err="1" smtClean="0"/>
              <a:t>Use</a:t>
            </a:r>
            <a:r>
              <a:rPr lang="nl-NL" dirty="0" smtClean="0"/>
              <a:t>/goal </a:t>
            </a:r>
            <a:r>
              <a:rPr lang="nl-NL" dirty="0" err="1" smtClean="0"/>
              <a:t>only</a:t>
            </a:r>
            <a:r>
              <a:rPr lang="nl-NL" dirty="0" smtClean="0"/>
              <a:t> </a:t>
            </a:r>
            <a:r>
              <a:rPr lang="nl-NL" dirty="0" err="1" smtClean="0"/>
              <a:t>clear</a:t>
            </a:r>
            <a:r>
              <a:rPr lang="nl-NL" dirty="0" smtClean="0"/>
              <a:t> </a:t>
            </a:r>
            <a:r>
              <a:rPr lang="nl-NL" dirty="0" err="1" smtClean="0"/>
              <a:t>after</a:t>
            </a:r>
            <a:r>
              <a:rPr lang="nl-NL" dirty="0" smtClean="0"/>
              <a:t> processing</a:t>
            </a:r>
          </a:p>
          <a:p>
            <a:r>
              <a:rPr lang="nl-NL" dirty="0" err="1" smtClean="0"/>
              <a:t>Not</a:t>
            </a:r>
            <a:r>
              <a:rPr lang="nl-NL" dirty="0" smtClean="0"/>
              <a:t> </a:t>
            </a:r>
            <a:r>
              <a:rPr lang="nl-NL" dirty="0" err="1" smtClean="0"/>
              <a:t>targeted</a:t>
            </a:r>
            <a:r>
              <a:rPr lang="nl-NL" dirty="0" smtClean="0"/>
              <a:t> at </a:t>
            </a:r>
            <a:r>
              <a:rPr lang="nl-NL" dirty="0" err="1" smtClean="0"/>
              <a:t>specific</a:t>
            </a:r>
            <a:r>
              <a:rPr lang="nl-NL" dirty="0" smtClean="0"/>
              <a:t> </a:t>
            </a:r>
            <a:r>
              <a:rPr lang="nl-NL" dirty="0" err="1" smtClean="0"/>
              <a:t>individuals</a:t>
            </a:r>
            <a:endParaRPr lang="nl-NL" dirty="0" smtClean="0"/>
          </a:p>
          <a:p>
            <a:r>
              <a:rPr lang="nl-NL" dirty="0" smtClean="0"/>
              <a:t>Data </a:t>
            </a:r>
            <a:r>
              <a:rPr lang="nl-NL" dirty="0" err="1" smtClean="0"/>
              <a:t>mostly</a:t>
            </a:r>
            <a:r>
              <a:rPr lang="nl-NL" dirty="0" smtClean="0"/>
              <a:t> </a:t>
            </a:r>
            <a:r>
              <a:rPr lang="nl-NL" dirty="0" err="1" smtClean="0"/>
              <a:t>aggregated</a:t>
            </a:r>
            <a:r>
              <a:rPr lang="nl-NL" dirty="0" smtClean="0"/>
              <a:t> – </a:t>
            </a:r>
            <a:r>
              <a:rPr lang="nl-NL" dirty="0" err="1" smtClean="0"/>
              <a:t>group</a:t>
            </a:r>
            <a:r>
              <a:rPr lang="nl-NL" dirty="0" smtClean="0"/>
              <a:t> </a:t>
            </a:r>
            <a:r>
              <a:rPr lang="nl-NL" dirty="0" err="1" smtClean="0"/>
              <a:t>profiles</a:t>
            </a:r>
            <a:r>
              <a:rPr lang="nl-NL" dirty="0" smtClean="0"/>
              <a:t> </a:t>
            </a:r>
            <a:r>
              <a:rPr lang="nl-NL" dirty="0" err="1" smtClean="0"/>
              <a:t>and</a:t>
            </a:r>
            <a:r>
              <a:rPr lang="nl-NL" dirty="0" smtClean="0"/>
              <a:t> </a:t>
            </a:r>
            <a:r>
              <a:rPr lang="en-GB" dirty="0" smtClean="0"/>
              <a:t>statistical</a:t>
            </a:r>
            <a:r>
              <a:rPr lang="nl-NL" dirty="0" smtClean="0"/>
              <a:t> </a:t>
            </a:r>
            <a:r>
              <a:rPr lang="nl-NL" dirty="0" err="1" smtClean="0"/>
              <a:t>patterns</a:t>
            </a:r>
            <a:endParaRPr lang="nl-NL" dirty="0" smtClean="0"/>
          </a:p>
          <a:p>
            <a:r>
              <a:rPr lang="nl-NL" dirty="0" smtClean="0"/>
              <a:t>Datasets shared, </a:t>
            </a:r>
            <a:r>
              <a:rPr lang="nl-NL" dirty="0" err="1" smtClean="0"/>
              <a:t>connected</a:t>
            </a:r>
            <a:r>
              <a:rPr lang="nl-NL" dirty="0" smtClean="0"/>
              <a:t> </a:t>
            </a:r>
            <a:r>
              <a:rPr lang="nl-NL" dirty="0" err="1" smtClean="0"/>
              <a:t>and</a:t>
            </a:r>
            <a:r>
              <a:rPr lang="nl-NL" dirty="0" smtClean="0"/>
              <a:t> </a:t>
            </a:r>
            <a:r>
              <a:rPr lang="nl-NL" dirty="0" err="1" smtClean="0"/>
              <a:t>harvested</a:t>
            </a:r>
            <a:endParaRPr lang="nl-NL" dirty="0"/>
          </a:p>
        </p:txBody>
      </p:sp>
    </p:spTree>
    <p:extLst>
      <p:ext uri="{BB962C8B-B14F-4D97-AF65-F5344CB8AC3E}">
        <p14:creationId xmlns:p14="http://schemas.microsoft.com/office/powerpoint/2010/main" val="2429579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Big Data</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92500" lnSpcReduction="10000"/>
          </a:bodyPr>
          <a:lstStyle/>
          <a:p>
            <a:r>
              <a:rPr lang="nl-NL" dirty="0" smtClean="0"/>
              <a:t>Data </a:t>
            </a:r>
            <a:r>
              <a:rPr lang="nl-NL" dirty="0" err="1" smtClean="0"/>
              <a:t>protection</a:t>
            </a:r>
            <a:r>
              <a:rPr lang="nl-NL" dirty="0" smtClean="0"/>
              <a:t> </a:t>
            </a:r>
            <a:r>
              <a:rPr lang="nl-NL" dirty="0" err="1" smtClean="0"/>
              <a:t>rules</a:t>
            </a:r>
            <a:endParaRPr lang="nl-NL" dirty="0" smtClean="0"/>
          </a:p>
          <a:p>
            <a:endParaRPr lang="nl-NL" dirty="0" smtClean="0"/>
          </a:p>
          <a:p>
            <a:r>
              <a:rPr lang="nl-NL" dirty="0" smtClean="0"/>
              <a:t>Personal /</a:t>
            </a:r>
            <a:r>
              <a:rPr lang="nl-NL" dirty="0" err="1" smtClean="0"/>
              <a:t>sensitive</a:t>
            </a:r>
            <a:r>
              <a:rPr lang="nl-NL" dirty="0" smtClean="0"/>
              <a:t> data – </a:t>
            </a:r>
            <a:r>
              <a:rPr lang="nl-NL" dirty="0" err="1" smtClean="0"/>
              <a:t>anonimous</a:t>
            </a:r>
            <a:r>
              <a:rPr lang="nl-NL" dirty="0" smtClean="0"/>
              <a:t>/ </a:t>
            </a:r>
            <a:r>
              <a:rPr lang="nl-NL" dirty="0" err="1" smtClean="0"/>
              <a:t>metadata</a:t>
            </a:r>
            <a:r>
              <a:rPr lang="nl-NL" dirty="0" smtClean="0"/>
              <a:t> </a:t>
            </a:r>
          </a:p>
          <a:p>
            <a:pPr marL="457200" lvl="1" indent="0">
              <a:buNone/>
            </a:pPr>
            <a:r>
              <a:rPr lang="nl-NL" dirty="0" smtClean="0"/>
              <a:t>&gt; move </a:t>
            </a:r>
            <a:r>
              <a:rPr lang="nl-NL" dirty="0" err="1" smtClean="0"/>
              <a:t>towards</a:t>
            </a:r>
            <a:r>
              <a:rPr lang="nl-NL" dirty="0" smtClean="0"/>
              <a:t> </a:t>
            </a:r>
            <a:r>
              <a:rPr lang="nl-NL" dirty="0" err="1" smtClean="0"/>
              <a:t>circular</a:t>
            </a:r>
            <a:r>
              <a:rPr lang="nl-NL" dirty="0" smtClean="0"/>
              <a:t> data </a:t>
            </a:r>
            <a:r>
              <a:rPr lang="nl-NL" dirty="0" err="1" smtClean="0"/>
              <a:t>streams</a:t>
            </a:r>
            <a:endParaRPr lang="nl-NL" dirty="0" smtClean="0"/>
          </a:p>
          <a:p>
            <a:r>
              <a:rPr lang="nl-NL" dirty="0" smtClean="0"/>
              <a:t>Data </a:t>
            </a:r>
            <a:r>
              <a:rPr lang="nl-NL" dirty="0" err="1" smtClean="0"/>
              <a:t>minimisation</a:t>
            </a:r>
            <a:r>
              <a:rPr lang="nl-NL" dirty="0" smtClean="0"/>
              <a:t> </a:t>
            </a:r>
          </a:p>
          <a:p>
            <a:pPr marL="457200" lvl="1" indent="0">
              <a:buNone/>
            </a:pPr>
            <a:r>
              <a:rPr lang="nl-NL" dirty="0" smtClean="0"/>
              <a:t>&gt; move </a:t>
            </a:r>
            <a:r>
              <a:rPr lang="nl-NL" dirty="0" err="1" smtClean="0"/>
              <a:t>towards</a:t>
            </a:r>
            <a:r>
              <a:rPr lang="nl-NL" dirty="0" smtClean="0"/>
              <a:t> maximum </a:t>
            </a:r>
            <a:r>
              <a:rPr lang="nl-NL" dirty="0" err="1" smtClean="0"/>
              <a:t>gathering</a:t>
            </a:r>
            <a:r>
              <a:rPr lang="nl-NL" dirty="0" smtClean="0"/>
              <a:t> of data</a:t>
            </a:r>
          </a:p>
          <a:p>
            <a:r>
              <a:rPr lang="nl-NL" dirty="0" err="1" smtClean="0"/>
              <a:t>Purspose</a:t>
            </a:r>
            <a:r>
              <a:rPr lang="nl-NL" dirty="0" smtClean="0"/>
              <a:t> </a:t>
            </a:r>
            <a:r>
              <a:rPr lang="nl-NL" dirty="0" err="1" smtClean="0"/>
              <a:t>limitation</a:t>
            </a:r>
            <a:r>
              <a:rPr lang="nl-NL" dirty="0" smtClean="0"/>
              <a:t> </a:t>
            </a:r>
          </a:p>
          <a:p>
            <a:pPr marL="457200" lvl="1" indent="0">
              <a:buNone/>
            </a:pPr>
            <a:r>
              <a:rPr lang="nl-NL" dirty="0" smtClean="0"/>
              <a:t>&gt; move </a:t>
            </a:r>
            <a:r>
              <a:rPr lang="nl-NL" dirty="0" err="1" smtClean="0"/>
              <a:t>towards</a:t>
            </a:r>
            <a:r>
              <a:rPr lang="nl-NL" dirty="0" smtClean="0"/>
              <a:t> re-</a:t>
            </a:r>
            <a:r>
              <a:rPr lang="nl-NL" dirty="0" err="1" smtClean="0"/>
              <a:t>use</a:t>
            </a:r>
            <a:r>
              <a:rPr lang="nl-NL" dirty="0" smtClean="0"/>
              <a:t>/</a:t>
            </a:r>
            <a:r>
              <a:rPr lang="nl-NL" dirty="0" err="1" smtClean="0"/>
              <a:t>secondary</a:t>
            </a:r>
            <a:r>
              <a:rPr lang="nl-NL" dirty="0" smtClean="0"/>
              <a:t> </a:t>
            </a:r>
            <a:r>
              <a:rPr lang="nl-NL" dirty="0" err="1" smtClean="0"/>
              <a:t>use</a:t>
            </a:r>
            <a:endParaRPr lang="nl-NL" dirty="0" smtClean="0"/>
          </a:p>
          <a:p>
            <a:r>
              <a:rPr lang="nl-NL" dirty="0" smtClean="0"/>
              <a:t>Safety </a:t>
            </a:r>
            <a:r>
              <a:rPr lang="nl-NL" dirty="0" err="1" smtClean="0"/>
              <a:t>and</a:t>
            </a:r>
            <a:r>
              <a:rPr lang="nl-NL" dirty="0" smtClean="0"/>
              <a:t> </a:t>
            </a:r>
            <a:r>
              <a:rPr lang="nl-NL" dirty="0" err="1" smtClean="0"/>
              <a:t>confidentiality</a:t>
            </a:r>
            <a:r>
              <a:rPr lang="nl-NL" dirty="0" smtClean="0"/>
              <a:t> </a:t>
            </a:r>
          </a:p>
          <a:p>
            <a:pPr marL="457200" lvl="1" indent="0">
              <a:buNone/>
            </a:pPr>
            <a:r>
              <a:rPr lang="nl-NL" dirty="0" smtClean="0"/>
              <a:t>&gt; move </a:t>
            </a:r>
            <a:r>
              <a:rPr lang="nl-NL" dirty="0" err="1" smtClean="0"/>
              <a:t>towards</a:t>
            </a:r>
            <a:r>
              <a:rPr lang="nl-NL" dirty="0" smtClean="0"/>
              <a:t> </a:t>
            </a:r>
            <a:r>
              <a:rPr lang="nl-NL" dirty="0" err="1" smtClean="0"/>
              <a:t>sharing</a:t>
            </a:r>
            <a:r>
              <a:rPr lang="nl-NL" dirty="0" smtClean="0"/>
              <a:t> data </a:t>
            </a:r>
            <a:r>
              <a:rPr lang="nl-NL" dirty="0" err="1" smtClean="0"/>
              <a:t>and</a:t>
            </a:r>
            <a:r>
              <a:rPr lang="nl-NL" dirty="0" smtClean="0"/>
              <a:t> open data</a:t>
            </a:r>
          </a:p>
          <a:p>
            <a:endParaRPr lang="nl-NL" dirty="0" smtClean="0"/>
          </a:p>
          <a:p>
            <a:endParaRPr lang="nl-NL" dirty="0"/>
          </a:p>
        </p:txBody>
      </p:sp>
    </p:spTree>
    <p:extLst>
      <p:ext uri="{BB962C8B-B14F-4D97-AF65-F5344CB8AC3E}">
        <p14:creationId xmlns:p14="http://schemas.microsoft.com/office/powerpoint/2010/main" val="1046363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Big Data</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1. </a:t>
            </a:r>
            <a:r>
              <a:rPr lang="nl-NL" dirty="0" err="1" smtClean="0"/>
              <a:t>Individual</a:t>
            </a:r>
            <a:r>
              <a:rPr lang="nl-NL" dirty="0" smtClean="0"/>
              <a:t> right</a:t>
            </a:r>
          </a:p>
          <a:p>
            <a:pPr lvl="2"/>
            <a:r>
              <a:rPr lang="nl-NL" dirty="0" err="1" smtClean="0"/>
              <a:t>Unaware</a:t>
            </a:r>
            <a:r>
              <a:rPr lang="nl-NL" dirty="0" smtClean="0"/>
              <a:t> of </a:t>
            </a:r>
            <a:r>
              <a:rPr lang="nl-NL" dirty="0" err="1" smtClean="0"/>
              <a:t>potential</a:t>
            </a:r>
            <a:r>
              <a:rPr lang="nl-NL" dirty="0" smtClean="0"/>
              <a:t> </a:t>
            </a:r>
            <a:r>
              <a:rPr lang="nl-NL" dirty="0" err="1" smtClean="0"/>
              <a:t>violation</a:t>
            </a:r>
            <a:endParaRPr lang="nl-NL" dirty="0" smtClean="0"/>
          </a:p>
          <a:p>
            <a:pPr lvl="2"/>
            <a:r>
              <a:rPr lang="nl-NL" dirty="0" err="1" smtClean="0"/>
              <a:t>Unable</a:t>
            </a:r>
            <a:r>
              <a:rPr lang="nl-NL" dirty="0" smtClean="0"/>
              <a:t> </a:t>
            </a:r>
            <a:r>
              <a:rPr lang="nl-NL" dirty="0" err="1" smtClean="0"/>
              <a:t>to</a:t>
            </a:r>
            <a:r>
              <a:rPr lang="nl-NL" dirty="0" smtClean="0"/>
              <a:t> claim right (in practical sense</a:t>
            </a:r>
            <a:r>
              <a:rPr lang="nl-NL" dirty="0" smtClean="0"/>
              <a:t>)</a:t>
            </a:r>
          </a:p>
          <a:p>
            <a:pPr lvl="2"/>
            <a:r>
              <a:rPr lang="nl-NL" dirty="0" err="1" smtClean="0"/>
              <a:t>To</a:t>
            </a:r>
            <a:r>
              <a:rPr lang="nl-NL" dirty="0" smtClean="0"/>
              <a:t> </a:t>
            </a:r>
            <a:r>
              <a:rPr lang="nl-NL" dirty="0" err="1" smtClean="0"/>
              <a:t>complicated</a:t>
            </a:r>
            <a:r>
              <a:rPr lang="nl-NL" dirty="0" smtClean="0"/>
              <a:t> </a:t>
            </a:r>
            <a:r>
              <a:rPr lang="nl-NL" dirty="0" err="1" smtClean="0"/>
              <a:t>to</a:t>
            </a:r>
            <a:r>
              <a:rPr lang="nl-NL" dirty="0" smtClean="0"/>
              <a:t> </a:t>
            </a:r>
            <a:r>
              <a:rPr lang="nl-NL" dirty="0" err="1" smtClean="0"/>
              <a:t>give</a:t>
            </a:r>
            <a:r>
              <a:rPr lang="nl-NL" dirty="0" smtClean="0"/>
              <a:t> a </a:t>
            </a:r>
            <a:r>
              <a:rPr lang="nl-NL" dirty="0" err="1" smtClean="0"/>
              <a:t>realistic</a:t>
            </a:r>
            <a:r>
              <a:rPr lang="nl-NL" dirty="0" smtClean="0"/>
              <a:t> form of consent</a:t>
            </a:r>
            <a:endParaRPr lang="nl-NL" dirty="0" smtClean="0"/>
          </a:p>
          <a:p>
            <a:r>
              <a:rPr lang="nl-NL" dirty="0" smtClean="0"/>
              <a:t>2. </a:t>
            </a:r>
            <a:r>
              <a:rPr lang="nl-NL" dirty="0" err="1" smtClean="0"/>
              <a:t>Individual</a:t>
            </a:r>
            <a:r>
              <a:rPr lang="nl-NL" dirty="0" smtClean="0"/>
              <a:t> interest</a:t>
            </a:r>
          </a:p>
          <a:p>
            <a:pPr lvl="2"/>
            <a:r>
              <a:rPr lang="nl-NL" dirty="0" err="1" smtClean="0"/>
              <a:t>Individual</a:t>
            </a:r>
            <a:r>
              <a:rPr lang="nl-NL" dirty="0" smtClean="0"/>
              <a:t> interest vague </a:t>
            </a:r>
            <a:r>
              <a:rPr lang="nl-NL" dirty="0" err="1" smtClean="0"/>
              <a:t>and</a:t>
            </a:r>
            <a:r>
              <a:rPr lang="nl-NL" dirty="0" smtClean="0"/>
              <a:t> abstract</a:t>
            </a:r>
          </a:p>
          <a:p>
            <a:pPr lvl="2"/>
            <a:r>
              <a:rPr lang="nl-NL" dirty="0" err="1" smtClean="0"/>
              <a:t>Societal</a:t>
            </a:r>
            <a:r>
              <a:rPr lang="nl-NL" dirty="0" smtClean="0"/>
              <a:t> interest at </a:t>
            </a:r>
            <a:r>
              <a:rPr lang="nl-NL" dirty="0" err="1" smtClean="0"/>
              <a:t>stake</a:t>
            </a:r>
            <a:r>
              <a:rPr lang="nl-NL" dirty="0" smtClean="0"/>
              <a:t>?</a:t>
            </a:r>
          </a:p>
          <a:p>
            <a:r>
              <a:rPr lang="nl-NL" dirty="0" smtClean="0"/>
              <a:t>3. </a:t>
            </a:r>
            <a:r>
              <a:rPr lang="nl-NL" dirty="0" err="1" smtClean="0"/>
              <a:t>Balanced</a:t>
            </a:r>
            <a:r>
              <a:rPr lang="nl-NL" dirty="0" smtClean="0"/>
              <a:t> </a:t>
            </a:r>
            <a:r>
              <a:rPr lang="nl-NL" dirty="0" err="1" smtClean="0"/>
              <a:t>against</a:t>
            </a:r>
            <a:r>
              <a:rPr lang="nl-NL" dirty="0" smtClean="0"/>
              <a:t> </a:t>
            </a:r>
            <a:r>
              <a:rPr lang="nl-NL" dirty="0" err="1" smtClean="0"/>
              <a:t>each</a:t>
            </a:r>
            <a:r>
              <a:rPr lang="nl-NL" dirty="0" smtClean="0"/>
              <a:t> </a:t>
            </a:r>
            <a:r>
              <a:rPr lang="nl-NL" dirty="0" err="1" smtClean="0"/>
              <a:t>other</a:t>
            </a:r>
            <a:endParaRPr lang="nl-NL" dirty="0" smtClean="0"/>
          </a:p>
          <a:p>
            <a:pPr lvl="2"/>
            <a:r>
              <a:rPr lang="nl-NL" dirty="0" err="1" smtClean="0"/>
              <a:t>Societal</a:t>
            </a:r>
            <a:r>
              <a:rPr lang="nl-NL" dirty="0" smtClean="0"/>
              <a:t> </a:t>
            </a:r>
            <a:r>
              <a:rPr lang="nl-NL" dirty="0" err="1" smtClean="0"/>
              <a:t>interests</a:t>
            </a:r>
            <a:r>
              <a:rPr lang="nl-NL" dirty="0" smtClean="0"/>
              <a:t> vague </a:t>
            </a:r>
            <a:r>
              <a:rPr lang="nl-NL" dirty="0" err="1" smtClean="0"/>
              <a:t>and</a:t>
            </a:r>
            <a:r>
              <a:rPr lang="nl-NL" dirty="0" smtClean="0"/>
              <a:t> abstract</a:t>
            </a:r>
          </a:p>
          <a:p>
            <a:pPr lvl="2"/>
            <a:r>
              <a:rPr lang="nl-NL" dirty="0" smtClean="0"/>
              <a:t>Absolute </a:t>
            </a:r>
            <a:r>
              <a:rPr lang="nl-NL" dirty="0" err="1" smtClean="0"/>
              <a:t>norms</a:t>
            </a:r>
            <a:r>
              <a:rPr lang="nl-NL" dirty="0" smtClean="0"/>
              <a:t>?</a:t>
            </a:r>
          </a:p>
          <a:p>
            <a:r>
              <a:rPr lang="nl-NL" dirty="0" smtClean="0"/>
              <a:t>4. Legal </a:t>
            </a:r>
            <a:r>
              <a:rPr lang="nl-NL" dirty="0" err="1" smtClean="0"/>
              <a:t>regulation</a:t>
            </a:r>
            <a:endParaRPr lang="nl-NL" dirty="0" smtClean="0"/>
          </a:p>
          <a:p>
            <a:pPr lvl="2"/>
            <a:r>
              <a:rPr lang="nl-NL" dirty="0" err="1" smtClean="0"/>
              <a:t>Terrorial</a:t>
            </a:r>
            <a:r>
              <a:rPr lang="nl-NL" dirty="0" smtClean="0"/>
              <a:t> </a:t>
            </a:r>
            <a:r>
              <a:rPr lang="nl-NL" dirty="0" err="1" smtClean="0"/>
              <a:t>problem</a:t>
            </a:r>
            <a:r>
              <a:rPr lang="nl-NL" dirty="0" smtClean="0"/>
              <a:t>/</a:t>
            </a:r>
            <a:r>
              <a:rPr lang="nl-NL" dirty="0" err="1" smtClean="0"/>
              <a:t>lack</a:t>
            </a:r>
            <a:r>
              <a:rPr lang="nl-NL" dirty="0" smtClean="0"/>
              <a:t> of shared </a:t>
            </a:r>
            <a:r>
              <a:rPr lang="nl-NL" dirty="0" err="1" smtClean="0"/>
              <a:t>values</a:t>
            </a:r>
            <a:endParaRPr lang="nl-NL" dirty="0" smtClean="0"/>
          </a:p>
          <a:p>
            <a:pPr lvl="2"/>
            <a:r>
              <a:rPr lang="nl-NL" dirty="0" err="1" smtClean="0"/>
              <a:t>Societal</a:t>
            </a:r>
            <a:r>
              <a:rPr lang="nl-NL" dirty="0" smtClean="0"/>
              <a:t> </a:t>
            </a:r>
            <a:r>
              <a:rPr lang="nl-NL" dirty="0" err="1" smtClean="0"/>
              <a:t>interests</a:t>
            </a:r>
            <a:r>
              <a:rPr lang="nl-NL" dirty="0" smtClean="0"/>
              <a:t> &gt; </a:t>
            </a:r>
            <a:r>
              <a:rPr lang="nl-NL" dirty="0" err="1" smtClean="0"/>
              <a:t>political</a:t>
            </a:r>
            <a:r>
              <a:rPr lang="nl-NL" dirty="0" smtClean="0"/>
              <a:t> </a:t>
            </a:r>
            <a:r>
              <a:rPr lang="nl-NL" dirty="0" err="1" smtClean="0"/>
              <a:t>realm</a:t>
            </a:r>
            <a:endParaRPr lang="nl-NL" dirty="0" smtClean="0"/>
          </a:p>
        </p:txBody>
      </p:sp>
    </p:spTree>
    <p:extLst>
      <p:ext uri="{BB962C8B-B14F-4D97-AF65-F5344CB8AC3E}">
        <p14:creationId xmlns:p14="http://schemas.microsoft.com/office/powerpoint/2010/main" val="2426372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Privacy is </a:t>
            </a:r>
            <a:r>
              <a:rPr lang="nl-NL" dirty="0" err="1" smtClean="0"/>
              <a:t>also</a:t>
            </a:r>
            <a:r>
              <a:rPr lang="nl-NL" dirty="0" smtClean="0"/>
              <a:t> a </a:t>
            </a:r>
            <a:r>
              <a:rPr lang="nl-NL" dirty="0" err="1" smtClean="0"/>
              <a:t>societal</a:t>
            </a:r>
            <a:r>
              <a:rPr lang="nl-NL" dirty="0" smtClean="0"/>
              <a:t> interest</a:t>
            </a:r>
          </a:p>
          <a:p>
            <a:r>
              <a:rPr lang="nl-NL" dirty="0" smtClean="0"/>
              <a:t>It is </a:t>
            </a:r>
            <a:r>
              <a:rPr lang="nl-NL" dirty="0" err="1" smtClean="0"/>
              <a:t>constitutive</a:t>
            </a:r>
            <a:r>
              <a:rPr lang="nl-NL" dirty="0" smtClean="0"/>
              <a:t> </a:t>
            </a:r>
            <a:r>
              <a:rPr lang="nl-NL" dirty="0" err="1" smtClean="0"/>
              <a:t>for</a:t>
            </a:r>
            <a:endParaRPr lang="nl-NL" dirty="0" smtClean="0"/>
          </a:p>
          <a:p>
            <a:pPr lvl="1"/>
            <a:r>
              <a:rPr lang="nl-NL" dirty="0" err="1" smtClean="0"/>
              <a:t>Friendships</a:t>
            </a:r>
            <a:endParaRPr lang="nl-NL" dirty="0" smtClean="0"/>
          </a:p>
          <a:p>
            <a:pPr lvl="1"/>
            <a:r>
              <a:rPr lang="nl-NL" dirty="0" smtClean="0"/>
              <a:t>Trust in the </a:t>
            </a:r>
            <a:r>
              <a:rPr lang="nl-NL" dirty="0" err="1" smtClean="0"/>
              <a:t>government</a:t>
            </a:r>
            <a:r>
              <a:rPr lang="nl-NL" dirty="0" smtClean="0"/>
              <a:t> </a:t>
            </a:r>
            <a:r>
              <a:rPr lang="nl-NL" dirty="0" err="1" smtClean="0"/>
              <a:t>and</a:t>
            </a:r>
            <a:r>
              <a:rPr lang="nl-NL" dirty="0" smtClean="0"/>
              <a:t> </a:t>
            </a:r>
            <a:r>
              <a:rPr lang="nl-NL" dirty="0" err="1" smtClean="0"/>
              <a:t>legitimacy</a:t>
            </a:r>
            <a:r>
              <a:rPr lang="nl-NL" dirty="0" smtClean="0"/>
              <a:t> of the state</a:t>
            </a:r>
          </a:p>
          <a:p>
            <a:pPr lvl="1"/>
            <a:r>
              <a:rPr lang="nl-NL" dirty="0" err="1" smtClean="0"/>
              <a:t>Democracy</a:t>
            </a:r>
            <a:r>
              <a:rPr lang="nl-NL" dirty="0" smtClean="0"/>
              <a:t> &gt; </a:t>
            </a:r>
            <a:r>
              <a:rPr lang="nl-NL" dirty="0" err="1" smtClean="0"/>
              <a:t>secrecy</a:t>
            </a:r>
            <a:r>
              <a:rPr lang="nl-NL" dirty="0" smtClean="0"/>
              <a:t> of </a:t>
            </a:r>
            <a:r>
              <a:rPr lang="nl-NL" dirty="0" err="1" smtClean="0"/>
              <a:t>ballot</a:t>
            </a:r>
            <a:endParaRPr lang="nl-NL" dirty="0" smtClean="0"/>
          </a:p>
          <a:p>
            <a:pPr lvl="1"/>
            <a:r>
              <a:rPr lang="nl-NL" dirty="0" smtClean="0"/>
              <a:t>The </a:t>
            </a:r>
            <a:r>
              <a:rPr lang="nl-NL" dirty="0" err="1" smtClean="0"/>
              <a:t>legal</a:t>
            </a:r>
            <a:r>
              <a:rPr lang="nl-NL" dirty="0" smtClean="0"/>
              <a:t> domain &gt; </a:t>
            </a:r>
            <a:r>
              <a:rPr lang="nl-NL" dirty="0" err="1" smtClean="0"/>
              <a:t>confidentiality</a:t>
            </a:r>
            <a:r>
              <a:rPr lang="nl-NL" dirty="0" smtClean="0"/>
              <a:t> </a:t>
            </a:r>
            <a:r>
              <a:rPr lang="nl-NL" dirty="0" err="1" smtClean="0"/>
              <a:t>between</a:t>
            </a:r>
            <a:r>
              <a:rPr lang="nl-NL" dirty="0" smtClean="0"/>
              <a:t> </a:t>
            </a:r>
            <a:r>
              <a:rPr lang="nl-NL" dirty="0" err="1" smtClean="0"/>
              <a:t>lawyer</a:t>
            </a:r>
            <a:r>
              <a:rPr lang="nl-NL" dirty="0" smtClean="0"/>
              <a:t> </a:t>
            </a:r>
            <a:r>
              <a:rPr lang="nl-NL" dirty="0" err="1" smtClean="0"/>
              <a:t>and</a:t>
            </a:r>
            <a:r>
              <a:rPr lang="nl-NL" dirty="0" smtClean="0"/>
              <a:t> </a:t>
            </a:r>
            <a:r>
              <a:rPr lang="nl-NL" dirty="0" err="1" smtClean="0"/>
              <a:t>client</a:t>
            </a:r>
            <a:endParaRPr lang="nl-NL" dirty="0" smtClean="0"/>
          </a:p>
          <a:p>
            <a:pPr lvl="1"/>
            <a:r>
              <a:rPr lang="nl-NL" dirty="0" err="1" smtClean="0"/>
              <a:t>Journalism</a:t>
            </a:r>
            <a:r>
              <a:rPr lang="nl-NL" dirty="0" smtClean="0"/>
              <a:t> &gt; </a:t>
            </a:r>
            <a:r>
              <a:rPr lang="nl-NL" dirty="0" err="1" smtClean="0"/>
              <a:t>confidentiality</a:t>
            </a:r>
            <a:r>
              <a:rPr lang="nl-NL" dirty="0" smtClean="0"/>
              <a:t> sources </a:t>
            </a:r>
            <a:r>
              <a:rPr lang="nl-NL" dirty="0" err="1" smtClean="0"/>
              <a:t>and</a:t>
            </a:r>
            <a:r>
              <a:rPr lang="nl-NL" dirty="0" smtClean="0"/>
              <a:t> </a:t>
            </a:r>
            <a:r>
              <a:rPr lang="nl-NL" dirty="0" err="1" smtClean="0"/>
              <a:t>journalists</a:t>
            </a:r>
            <a:endParaRPr lang="nl-NL" dirty="0" smtClean="0"/>
          </a:p>
          <a:p>
            <a:pPr lvl="1"/>
            <a:r>
              <a:rPr lang="nl-NL" dirty="0" err="1" smtClean="0"/>
              <a:t>Medical</a:t>
            </a:r>
            <a:r>
              <a:rPr lang="nl-NL" dirty="0" smtClean="0"/>
              <a:t> sector &gt; </a:t>
            </a:r>
            <a:r>
              <a:rPr lang="nl-NL" dirty="0" err="1" smtClean="0"/>
              <a:t>confidentiality</a:t>
            </a:r>
            <a:r>
              <a:rPr lang="nl-NL" dirty="0" smtClean="0"/>
              <a:t> doctor </a:t>
            </a:r>
            <a:r>
              <a:rPr lang="nl-NL" dirty="0" err="1" smtClean="0"/>
              <a:t>and</a:t>
            </a:r>
            <a:r>
              <a:rPr lang="nl-NL" dirty="0" smtClean="0"/>
              <a:t> </a:t>
            </a:r>
            <a:r>
              <a:rPr lang="nl-NL" dirty="0" err="1" smtClean="0"/>
              <a:t>patient</a:t>
            </a:r>
            <a:endParaRPr lang="nl-NL" dirty="0"/>
          </a:p>
        </p:txBody>
      </p:sp>
    </p:spTree>
    <p:extLst>
      <p:ext uri="{BB962C8B-B14F-4D97-AF65-F5344CB8AC3E}">
        <p14:creationId xmlns:p14="http://schemas.microsoft.com/office/powerpoint/2010/main" val="1259518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a:xfrm>
            <a:off x="457200" y="1600200"/>
            <a:ext cx="8229600" cy="4853136"/>
          </a:xfrm>
        </p:spPr>
        <p:txBody>
          <a:bodyPr>
            <a:normAutofit fontScale="85000" lnSpcReduction="20000"/>
          </a:bodyPr>
          <a:lstStyle/>
          <a:p>
            <a:pPr marL="0" indent="0">
              <a:buNone/>
            </a:pPr>
            <a:r>
              <a:rPr lang="en-US" dirty="0"/>
              <a:t>Anita </a:t>
            </a:r>
            <a:r>
              <a:rPr lang="en-US" dirty="0" smtClean="0"/>
              <a:t>Allen: </a:t>
            </a:r>
            <a:r>
              <a:rPr lang="en-US" dirty="0"/>
              <a:t>‘First, confidentiality encourages </a:t>
            </a:r>
            <a:r>
              <a:rPr lang="en-US" b="1" dirty="0"/>
              <a:t>seeking medical care</a:t>
            </a:r>
            <a:r>
              <a:rPr lang="en-US" dirty="0"/>
              <a:t>. Individuals will be more inclined to seek medical attention if they believe they can do so on a confidential basis. It is reassuring to believe others will not be told without permission that one is unwell or declining, has abused illegal drugs, been unfaithful to one ’s partner, obtained an abortion, or enlarged one ’s breasts. […] Second, confidentiality contributes to </a:t>
            </a:r>
            <a:r>
              <a:rPr lang="en-US" b="1" dirty="0"/>
              <a:t>full and frank disclosures</a:t>
            </a:r>
            <a:r>
              <a:rPr lang="en-US" dirty="0"/>
              <a:t>. Individuals seeking care will be more open and honest if they believe the facts and impressions reported to health providers will remain confidential. It may be easier to speak freely about embarrassing symptoms if one believes the content of what one says will not be broadcast to the world at large.’</a:t>
            </a:r>
            <a:r>
              <a:rPr lang="nl-NL" dirty="0"/>
              <a:t> </a:t>
            </a:r>
            <a:endParaRPr lang="nl-NL" dirty="0" smtClean="0"/>
          </a:p>
        </p:txBody>
      </p:sp>
    </p:spTree>
    <p:extLst>
      <p:ext uri="{BB962C8B-B14F-4D97-AF65-F5344CB8AC3E}">
        <p14:creationId xmlns:p14="http://schemas.microsoft.com/office/powerpoint/2010/main" val="2257514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400" dirty="0" smtClean="0"/>
              <a:t>1. Privacy </a:t>
            </a:r>
            <a:r>
              <a:rPr lang="nl-NL" sz="2400" dirty="0" err="1" smtClean="0"/>
              <a:t>should</a:t>
            </a:r>
            <a:r>
              <a:rPr lang="nl-NL" sz="2400" dirty="0" smtClean="0"/>
              <a:t> </a:t>
            </a:r>
            <a:r>
              <a:rPr lang="nl-NL" sz="2400" dirty="0" err="1" smtClean="0"/>
              <a:t>not</a:t>
            </a:r>
            <a:r>
              <a:rPr lang="nl-NL" sz="2400" dirty="0" smtClean="0"/>
              <a:t> </a:t>
            </a:r>
            <a:r>
              <a:rPr lang="nl-NL" sz="2400" dirty="0" err="1" smtClean="0"/>
              <a:t>only</a:t>
            </a:r>
            <a:r>
              <a:rPr lang="nl-NL" sz="2400" dirty="0" smtClean="0"/>
              <a:t> </a:t>
            </a:r>
            <a:r>
              <a:rPr lang="nl-NL" sz="2400" dirty="0" err="1" smtClean="0"/>
              <a:t>be</a:t>
            </a:r>
            <a:r>
              <a:rPr lang="nl-NL" sz="2400" dirty="0" smtClean="0"/>
              <a:t> </a:t>
            </a:r>
            <a:r>
              <a:rPr lang="nl-NL" sz="2400" dirty="0" err="1" smtClean="0"/>
              <a:t>regarded</a:t>
            </a:r>
            <a:r>
              <a:rPr lang="nl-NL" sz="2400" dirty="0" smtClean="0"/>
              <a:t> as </a:t>
            </a:r>
            <a:r>
              <a:rPr lang="nl-NL" sz="2400" dirty="0" err="1" smtClean="0"/>
              <a:t>an</a:t>
            </a:r>
            <a:r>
              <a:rPr lang="nl-NL" sz="2400" dirty="0" smtClean="0"/>
              <a:t> </a:t>
            </a:r>
            <a:r>
              <a:rPr lang="nl-NL" sz="2400" dirty="0" err="1" smtClean="0"/>
              <a:t>individual</a:t>
            </a:r>
            <a:r>
              <a:rPr lang="nl-NL" sz="2400" dirty="0" smtClean="0"/>
              <a:t> right:</a:t>
            </a:r>
            <a:br>
              <a:rPr lang="nl-NL" sz="2400" dirty="0" smtClean="0"/>
            </a:br>
            <a:endParaRPr lang="nl-NL" sz="2400" dirty="0" smtClean="0"/>
          </a:p>
          <a:p>
            <a:pPr lvl="1"/>
            <a:r>
              <a:rPr lang="nl-NL" sz="2400" dirty="0" err="1" smtClean="0"/>
              <a:t>Duties</a:t>
            </a:r>
            <a:r>
              <a:rPr lang="nl-NL" sz="2400" dirty="0" smtClean="0"/>
              <a:t> of </a:t>
            </a:r>
            <a:r>
              <a:rPr lang="nl-NL" sz="2400" dirty="0" err="1" smtClean="0"/>
              <a:t>states</a:t>
            </a:r>
            <a:r>
              <a:rPr lang="nl-NL" sz="2400" dirty="0" smtClean="0"/>
              <a:t> </a:t>
            </a:r>
            <a:r>
              <a:rPr lang="nl-NL" sz="2400" dirty="0" err="1" smtClean="0"/>
              <a:t>and</a:t>
            </a:r>
            <a:r>
              <a:rPr lang="nl-NL" sz="2400" dirty="0" smtClean="0"/>
              <a:t> data controllers </a:t>
            </a:r>
            <a:r>
              <a:rPr lang="nl-NL" sz="2400" dirty="0" err="1" smtClean="0"/>
              <a:t>to</a:t>
            </a:r>
            <a:r>
              <a:rPr lang="nl-NL" sz="2400" dirty="0" smtClean="0"/>
              <a:t> </a:t>
            </a:r>
            <a:r>
              <a:rPr lang="nl-NL" sz="2400" dirty="0" err="1" smtClean="0"/>
              <a:t>protect</a:t>
            </a:r>
            <a:r>
              <a:rPr lang="nl-NL" sz="2400" dirty="0" smtClean="0"/>
              <a:t> the privacy</a:t>
            </a:r>
          </a:p>
          <a:p>
            <a:pPr lvl="1"/>
            <a:r>
              <a:rPr lang="nl-NL" sz="2400" dirty="0" smtClean="0"/>
              <a:t>Class actions </a:t>
            </a:r>
            <a:r>
              <a:rPr lang="nl-NL" sz="2400" dirty="0" err="1" smtClean="0"/>
              <a:t>by</a:t>
            </a:r>
            <a:r>
              <a:rPr lang="nl-NL" sz="2400" dirty="0" smtClean="0"/>
              <a:t> </a:t>
            </a:r>
            <a:r>
              <a:rPr lang="nl-NL" sz="2400" dirty="0" err="1" smtClean="0"/>
              <a:t>groups</a:t>
            </a:r>
            <a:r>
              <a:rPr lang="nl-NL" sz="2400" dirty="0" smtClean="0"/>
              <a:t> </a:t>
            </a:r>
            <a:r>
              <a:rPr lang="nl-NL" sz="2400" dirty="0" err="1" smtClean="0"/>
              <a:t>and</a:t>
            </a:r>
            <a:r>
              <a:rPr lang="nl-NL" sz="2400" dirty="0" smtClean="0"/>
              <a:t> </a:t>
            </a:r>
            <a:r>
              <a:rPr lang="nl-NL" sz="2400" dirty="0" err="1" smtClean="0"/>
              <a:t>civil</a:t>
            </a:r>
            <a:r>
              <a:rPr lang="nl-NL" sz="2400" dirty="0" smtClean="0"/>
              <a:t> society </a:t>
            </a:r>
            <a:r>
              <a:rPr lang="nl-NL" sz="2400" dirty="0" err="1" smtClean="0"/>
              <a:t>and</a:t>
            </a:r>
            <a:r>
              <a:rPr lang="nl-NL" sz="2400" dirty="0" smtClean="0"/>
              <a:t> </a:t>
            </a:r>
            <a:r>
              <a:rPr lang="nl-NL" sz="2400" dirty="0" err="1" smtClean="0"/>
              <a:t>enforcement</a:t>
            </a:r>
            <a:r>
              <a:rPr lang="nl-NL" sz="2400" dirty="0" smtClean="0"/>
              <a:t> </a:t>
            </a:r>
            <a:r>
              <a:rPr lang="nl-NL" sz="2400" dirty="0" err="1" smtClean="0"/>
              <a:t>by</a:t>
            </a:r>
            <a:r>
              <a:rPr lang="nl-NL" sz="2400" dirty="0" smtClean="0"/>
              <a:t> </a:t>
            </a:r>
            <a:r>
              <a:rPr lang="nl-NL" sz="2400" dirty="0" err="1" smtClean="0"/>
              <a:t>DPAs</a:t>
            </a:r>
            <a:endParaRPr lang="nl-NL" sz="2400" dirty="0" smtClean="0"/>
          </a:p>
          <a:p>
            <a:pPr marL="0" indent="0">
              <a:buNone/>
            </a:pPr>
            <a:endParaRPr lang="nl-NL" sz="2400" dirty="0" smtClean="0"/>
          </a:p>
          <a:p>
            <a:pPr marL="0" indent="0">
              <a:buNone/>
            </a:pPr>
            <a:r>
              <a:rPr lang="nl-NL" sz="2400" dirty="0" smtClean="0"/>
              <a:t>2. Privacy </a:t>
            </a:r>
            <a:r>
              <a:rPr lang="nl-NL" sz="2400" dirty="0" err="1" smtClean="0"/>
              <a:t>should</a:t>
            </a:r>
            <a:r>
              <a:rPr lang="nl-NL" sz="2400" dirty="0" smtClean="0"/>
              <a:t> </a:t>
            </a:r>
            <a:r>
              <a:rPr lang="nl-NL" sz="2400" dirty="0" err="1" smtClean="0"/>
              <a:t>not</a:t>
            </a:r>
            <a:r>
              <a:rPr lang="nl-NL" sz="2400" dirty="0" smtClean="0"/>
              <a:t> </a:t>
            </a:r>
            <a:r>
              <a:rPr lang="nl-NL" sz="2400" dirty="0" err="1" smtClean="0"/>
              <a:t>only</a:t>
            </a:r>
            <a:r>
              <a:rPr lang="nl-NL" sz="2400" dirty="0" smtClean="0"/>
              <a:t> </a:t>
            </a:r>
            <a:r>
              <a:rPr lang="nl-NL" sz="2400" dirty="0" err="1" smtClean="0"/>
              <a:t>be</a:t>
            </a:r>
            <a:r>
              <a:rPr lang="nl-NL" sz="2400" dirty="0" smtClean="0"/>
              <a:t> </a:t>
            </a:r>
            <a:r>
              <a:rPr lang="nl-NL" sz="2400" dirty="0" err="1" smtClean="0"/>
              <a:t>about</a:t>
            </a:r>
            <a:r>
              <a:rPr lang="nl-NL" sz="2400" dirty="0" smtClean="0"/>
              <a:t> </a:t>
            </a:r>
            <a:r>
              <a:rPr lang="nl-NL" sz="2400" dirty="0" err="1" smtClean="0"/>
              <a:t>consequences</a:t>
            </a:r>
            <a:r>
              <a:rPr lang="nl-NL" sz="2400" dirty="0" smtClean="0"/>
              <a:t> </a:t>
            </a:r>
            <a:r>
              <a:rPr lang="nl-NL" sz="2400" dirty="0" err="1" smtClean="0"/>
              <a:t>for</a:t>
            </a:r>
            <a:r>
              <a:rPr lang="nl-NL" sz="2400" dirty="0" smtClean="0"/>
              <a:t> the </a:t>
            </a:r>
            <a:r>
              <a:rPr lang="nl-NL" sz="2400" dirty="0" err="1" smtClean="0"/>
              <a:t>citizen</a:t>
            </a:r>
            <a:r>
              <a:rPr lang="nl-NL" sz="2400" dirty="0" smtClean="0"/>
              <a:t>:</a:t>
            </a:r>
          </a:p>
          <a:p>
            <a:pPr marL="457200" lvl="1" indent="0">
              <a:buNone/>
            </a:pPr>
            <a:endParaRPr lang="nl-NL" sz="2400" dirty="0" smtClean="0"/>
          </a:p>
          <a:p>
            <a:pPr lvl="1"/>
            <a:r>
              <a:rPr lang="nl-NL" sz="2400" dirty="0" err="1" smtClean="0"/>
              <a:t>Intentions</a:t>
            </a:r>
            <a:r>
              <a:rPr lang="nl-NL" sz="2400" dirty="0" smtClean="0"/>
              <a:t> </a:t>
            </a:r>
            <a:r>
              <a:rPr lang="nl-NL" sz="2400" dirty="0" err="1" smtClean="0"/>
              <a:t>and</a:t>
            </a:r>
            <a:r>
              <a:rPr lang="nl-NL" sz="2400" dirty="0" smtClean="0"/>
              <a:t> </a:t>
            </a:r>
            <a:r>
              <a:rPr lang="nl-NL" sz="2400" dirty="0" err="1" smtClean="0"/>
              <a:t>duties</a:t>
            </a:r>
            <a:r>
              <a:rPr lang="nl-NL" sz="2400" dirty="0" smtClean="0"/>
              <a:t> of care </a:t>
            </a:r>
            <a:r>
              <a:rPr lang="nl-NL" sz="2400" dirty="0" err="1" smtClean="0"/>
              <a:t>for</a:t>
            </a:r>
            <a:r>
              <a:rPr lang="nl-NL" sz="2400" dirty="0" smtClean="0"/>
              <a:t> state </a:t>
            </a:r>
            <a:r>
              <a:rPr lang="nl-NL" sz="2400" dirty="0" err="1" smtClean="0"/>
              <a:t>and</a:t>
            </a:r>
            <a:r>
              <a:rPr lang="nl-NL" sz="2400" dirty="0" smtClean="0"/>
              <a:t> data controllers</a:t>
            </a:r>
          </a:p>
          <a:p>
            <a:pPr lvl="1"/>
            <a:r>
              <a:rPr lang="nl-NL" sz="2400" dirty="0" err="1" smtClean="0"/>
              <a:t>Societal</a:t>
            </a:r>
            <a:r>
              <a:rPr lang="nl-NL" sz="2400" dirty="0" smtClean="0"/>
              <a:t> </a:t>
            </a:r>
            <a:r>
              <a:rPr lang="nl-NL" sz="2400" dirty="0" err="1" smtClean="0"/>
              <a:t>interests</a:t>
            </a:r>
            <a:r>
              <a:rPr lang="nl-NL" sz="2400" dirty="0" smtClean="0"/>
              <a:t> </a:t>
            </a:r>
            <a:r>
              <a:rPr lang="nl-NL" sz="2400" dirty="0" err="1" smtClean="0"/>
              <a:t>involved</a:t>
            </a:r>
            <a:r>
              <a:rPr lang="nl-NL" sz="2400" dirty="0" smtClean="0"/>
              <a:t> </a:t>
            </a:r>
            <a:r>
              <a:rPr lang="nl-NL" sz="2400" dirty="0" err="1" smtClean="0"/>
              <a:t>with</a:t>
            </a:r>
            <a:r>
              <a:rPr lang="nl-NL" sz="2400" dirty="0" smtClean="0"/>
              <a:t> privacy </a:t>
            </a:r>
            <a:r>
              <a:rPr lang="nl-NL" sz="2400" dirty="0" err="1" smtClean="0"/>
              <a:t>and</a:t>
            </a:r>
            <a:r>
              <a:rPr lang="nl-NL" sz="2400" dirty="0" smtClean="0"/>
              <a:t> data </a:t>
            </a:r>
            <a:r>
              <a:rPr lang="nl-NL" sz="2400" dirty="0" err="1" smtClean="0"/>
              <a:t>protection</a:t>
            </a:r>
            <a:endParaRPr lang="nl-NL" sz="2400" dirty="0" smtClean="0"/>
          </a:p>
        </p:txBody>
      </p:sp>
    </p:spTree>
    <p:extLst>
      <p:ext uri="{BB962C8B-B14F-4D97-AF65-F5344CB8AC3E}">
        <p14:creationId xmlns:p14="http://schemas.microsoft.com/office/powerpoint/2010/main" val="2892680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Privacy as </a:t>
            </a:r>
            <a:r>
              <a:rPr lang="nl-NL" dirty="0" err="1" smtClean="0"/>
              <a:t>societal</a:t>
            </a:r>
            <a:r>
              <a:rPr lang="nl-NL" dirty="0" smtClean="0"/>
              <a:t> interest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sz="3300" dirty="0" smtClean="0"/>
              <a:t>3. Cases </a:t>
            </a:r>
            <a:r>
              <a:rPr lang="nl-NL" sz="3300" dirty="0" err="1" smtClean="0"/>
              <a:t>should</a:t>
            </a:r>
            <a:r>
              <a:rPr lang="nl-NL" sz="3300" dirty="0" smtClean="0"/>
              <a:t> </a:t>
            </a:r>
            <a:r>
              <a:rPr lang="nl-NL" sz="3300" dirty="0" err="1" smtClean="0"/>
              <a:t>not</a:t>
            </a:r>
            <a:r>
              <a:rPr lang="nl-NL" sz="3300" dirty="0" smtClean="0"/>
              <a:t> </a:t>
            </a:r>
            <a:r>
              <a:rPr lang="nl-NL" sz="3300" dirty="0" err="1" smtClean="0"/>
              <a:t>only</a:t>
            </a:r>
            <a:r>
              <a:rPr lang="nl-NL" sz="3300" dirty="0" smtClean="0"/>
              <a:t> </a:t>
            </a:r>
            <a:r>
              <a:rPr lang="nl-NL" sz="3300" dirty="0" err="1" smtClean="0"/>
              <a:t>be</a:t>
            </a:r>
            <a:r>
              <a:rPr lang="nl-NL" sz="3300" dirty="0" smtClean="0"/>
              <a:t> </a:t>
            </a:r>
            <a:r>
              <a:rPr lang="nl-NL" sz="3300" dirty="0" err="1" smtClean="0"/>
              <a:t>resolved</a:t>
            </a:r>
            <a:r>
              <a:rPr lang="nl-NL" sz="3300" dirty="0" smtClean="0"/>
              <a:t> </a:t>
            </a:r>
            <a:r>
              <a:rPr lang="nl-NL" sz="3300" dirty="0" err="1" smtClean="0"/>
              <a:t>by</a:t>
            </a:r>
            <a:r>
              <a:rPr lang="nl-NL" sz="3300" dirty="0" smtClean="0"/>
              <a:t> </a:t>
            </a:r>
            <a:r>
              <a:rPr lang="nl-NL" sz="3300" dirty="0" err="1" smtClean="0"/>
              <a:t>balancing</a:t>
            </a:r>
            <a:r>
              <a:rPr lang="nl-NL" sz="3300" dirty="0" smtClean="0"/>
              <a:t> </a:t>
            </a:r>
            <a:r>
              <a:rPr lang="nl-NL" sz="3300" dirty="0" err="1" smtClean="0"/>
              <a:t>interests</a:t>
            </a:r>
            <a:r>
              <a:rPr lang="nl-NL" sz="3300" dirty="0" smtClean="0"/>
              <a:t>:</a:t>
            </a:r>
          </a:p>
          <a:p>
            <a:pPr marL="0" indent="0">
              <a:buNone/>
            </a:pPr>
            <a:endParaRPr lang="nl-NL" sz="3300" dirty="0" smtClean="0"/>
          </a:p>
          <a:p>
            <a:pPr lvl="1"/>
            <a:r>
              <a:rPr lang="nl-NL" sz="3300" dirty="0" err="1" smtClean="0"/>
              <a:t>Instrinsic</a:t>
            </a:r>
            <a:r>
              <a:rPr lang="nl-NL" sz="3300" dirty="0" smtClean="0"/>
              <a:t> </a:t>
            </a:r>
            <a:r>
              <a:rPr lang="nl-NL" sz="3300" dirty="0" err="1" smtClean="0"/>
              <a:t>assessement</a:t>
            </a:r>
            <a:r>
              <a:rPr lang="nl-NL" sz="3300" dirty="0" smtClean="0"/>
              <a:t> of the </a:t>
            </a:r>
            <a:r>
              <a:rPr lang="nl-NL" sz="3300" dirty="0" err="1" smtClean="0"/>
              <a:t>quality</a:t>
            </a:r>
            <a:r>
              <a:rPr lang="nl-NL" sz="3300" dirty="0" smtClean="0"/>
              <a:t> of </a:t>
            </a:r>
            <a:r>
              <a:rPr lang="nl-NL" sz="3300" dirty="0" err="1" smtClean="0"/>
              <a:t>laws</a:t>
            </a:r>
            <a:r>
              <a:rPr lang="nl-NL" sz="3300" dirty="0" smtClean="0"/>
              <a:t>, </a:t>
            </a:r>
            <a:r>
              <a:rPr lang="nl-NL" sz="3300" dirty="0" err="1" smtClean="0"/>
              <a:t>policies</a:t>
            </a:r>
            <a:r>
              <a:rPr lang="nl-NL" sz="3300" dirty="0" smtClean="0"/>
              <a:t> </a:t>
            </a:r>
            <a:r>
              <a:rPr lang="nl-NL" sz="3300" dirty="0" err="1" smtClean="0"/>
              <a:t>and</a:t>
            </a:r>
            <a:r>
              <a:rPr lang="nl-NL" sz="3300" dirty="0" smtClean="0"/>
              <a:t> research </a:t>
            </a:r>
            <a:r>
              <a:rPr lang="nl-NL" sz="3300" dirty="0" err="1" smtClean="0"/>
              <a:t>proposals</a:t>
            </a:r>
            <a:endParaRPr lang="nl-NL" sz="3300" dirty="0" smtClean="0"/>
          </a:p>
          <a:p>
            <a:pPr lvl="1"/>
            <a:r>
              <a:rPr lang="nl-NL" sz="3300" dirty="0" smtClean="0"/>
              <a:t>Absolute </a:t>
            </a:r>
            <a:r>
              <a:rPr lang="nl-NL" sz="3300" dirty="0" err="1" smtClean="0"/>
              <a:t>prohibitions</a:t>
            </a:r>
            <a:r>
              <a:rPr lang="nl-NL" sz="3300" dirty="0" smtClean="0"/>
              <a:t> on </a:t>
            </a:r>
            <a:r>
              <a:rPr lang="nl-NL" sz="3300" dirty="0" err="1" smtClean="0"/>
              <a:t>certain</a:t>
            </a:r>
            <a:r>
              <a:rPr lang="nl-NL" sz="3300" dirty="0" smtClean="0"/>
              <a:t> </a:t>
            </a:r>
            <a:r>
              <a:rPr lang="nl-NL" sz="3300" dirty="0" err="1" smtClean="0"/>
              <a:t>uses</a:t>
            </a:r>
            <a:r>
              <a:rPr lang="nl-NL" sz="3300" dirty="0" smtClean="0"/>
              <a:t> </a:t>
            </a:r>
            <a:r>
              <a:rPr lang="nl-NL" sz="3300" dirty="0" err="1" smtClean="0"/>
              <a:t>and</a:t>
            </a:r>
            <a:r>
              <a:rPr lang="nl-NL" sz="3300" dirty="0" smtClean="0"/>
              <a:t> </a:t>
            </a:r>
            <a:r>
              <a:rPr lang="nl-NL" sz="3300" dirty="0" err="1" smtClean="0"/>
              <a:t>practices</a:t>
            </a:r>
            <a:endParaRPr lang="nl-NL" sz="3300" dirty="0" smtClean="0"/>
          </a:p>
          <a:p>
            <a:pPr marL="0" indent="0">
              <a:buNone/>
            </a:pPr>
            <a:r>
              <a:rPr lang="nl-NL" sz="3300" dirty="0" smtClean="0"/>
              <a:t>	</a:t>
            </a:r>
          </a:p>
          <a:p>
            <a:pPr marL="0" indent="0">
              <a:buNone/>
            </a:pPr>
            <a:r>
              <a:rPr lang="nl-NL" sz="3300" dirty="0" smtClean="0"/>
              <a:t>4. Privacy </a:t>
            </a:r>
            <a:r>
              <a:rPr lang="nl-NL" sz="3300" dirty="0" err="1" smtClean="0"/>
              <a:t>should</a:t>
            </a:r>
            <a:r>
              <a:rPr lang="nl-NL" sz="3300" dirty="0" smtClean="0"/>
              <a:t> </a:t>
            </a:r>
            <a:r>
              <a:rPr lang="nl-NL" sz="3300" dirty="0" err="1" smtClean="0"/>
              <a:t>not</a:t>
            </a:r>
            <a:r>
              <a:rPr lang="nl-NL" sz="3300" dirty="0" smtClean="0"/>
              <a:t> </a:t>
            </a:r>
            <a:r>
              <a:rPr lang="nl-NL" sz="3300" dirty="0" err="1" smtClean="0"/>
              <a:t>only</a:t>
            </a:r>
            <a:r>
              <a:rPr lang="nl-NL" sz="3300" dirty="0" smtClean="0"/>
              <a:t> </a:t>
            </a:r>
            <a:r>
              <a:rPr lang="nl-NL" sz="3300" dirty="0" err="1" smtClean="0"/>
              <a:t>be</a:t>
            </a:r>
            <a:r>
              <a:rPr lang="nl-NL" sz="3300" dirty="0" smtClean="0"/>
              <a:t> </a:t>
            </a:r>
            <a:r>
              <a:rPr lang="nl-NL" sz="3300" dirty="0" err="1" smtClean="0"/>
              <a:t>regulated</a:t>
            </a:r>
            <a:r>
              <a:rPr lang="nl-NL" sz="3300" dirty="0" smtClean="0"/>
              <a:t> </a:t>
            </a:r>
            <a:r>
              <a:rPr lang="nl-NL" sz="3300" dirty="0" err="1" smtClean="0"/>
              <a:t>through</a:t>
            </a:r>
            <a:r>
              <a:rPr lang="nl-NL" sz="3300" dirty="0" smtClean="0"/>
              <a:t> black letter </a:t>
            </a:r>
            <a:r>
              <a:rPr lang="nl-NL" sz="3300" dirty="0" err="1" smtClean="0"/>
              <a:t>law</a:t>
            </a:r>
            <a:r>
              <a:rPr lang="nl-NL" sz="3300" dirty="0" smtClean="0"/>
              <a:t>:</a:t>
            </a:r>
          </a:p>
          <a:p>
            <a:pPr marL="0" indent="0">
              <a:buNone/>
            </a:pPr>
            <a:endParaRPr lang="nl-NL" sz="3300" dirty="0" smtClean="0"/>
          </a:p>
          <a:p>
            <a:pPr lvl="1"/>
            <a:r>
              <a:rPr lang="nl-NL" sz="3300" dirty="0" err="1" smtClean="0"/>
              <a:t>focussing</a:t>
            </a:r>
            <a:r>
              <a:rPr lang="nl-NL" sz="3300" dirty="0" smtClean="0"/>
              <a:t> on </a:t>
            </a:r>
            <a:r>
              <a:rPr lang="nl-NL" sz="3300" dirty="0" err="1" smtClean="0"/>
              <a:t>guidelines</a:t>
            </a:r>
            <a:r>
              <a:rPr lang="nl-NL" sz="3300" dirty="0" smtClean="0"/>
              <a:t>, codes of </a:t>
            </a:r>
            <a:r>
              <a:rPr lang="nl-NL" sz="3300" dirty="0" err="1" smtClean="0"/>
              <a:t>conduct</a:t>
            </a:r>
            <a:r>
              <a:rPr lang="nl-NL" sz="3300" dirty="0" smtClean="0"/>
              <a:t> </a:t>
            </a:r>
            <a:r>
              <a:rPr lang="nl-NL" sz="3300" dirty="0" err="1" smtClean="0"/>
              <a:t>and</a:t>
            </a:r>
            <a:r>
              <a:rPr lang="nl-NL" sz="3300" dirty="0" smtClean="0"/>
              <a:t> soft </a:t>
            </a:r>
            <a:r>
              <a:rPr lang="nl-NL" sz="3300" dirty="0" err="1" smtClean="0"/>
              <a:t>law</a:t>
            </a:r>
            <a:endParaRPr lang="nl-NL" sz="3300" dirty="0" smtClean="0"/>
          </a:p>
          <a:p>
            <a:pPr lvl="1"/>
            <a:r>
              <a:rPr lang="nl-NL" sz="3300" dirty="0" err="1" smtClean="0"/>
              <a:t>Regulation</a:t>
            </a:r>
            <a:r>
              <a:rPr lang="nl-NL" sz="3300" dirty="0" smtClean="0"/>
              <a:t> </a:t>
            </a:r>
            <a:r>
              <a:rPr lang="nl-NL" sz="3300" dirty="0" err="1" smtClean="0"/>
              <a:t>through</a:t>
            </a:r>
            <a:r>
              <a:rPr lang="nl-NL" sz="3300" dirty="0" smtClean="0"/>
              <a:t> </a:t>
            </a:r>
            <a:r>
              <a:rPr lang="nl-NL" sz="3300" dirty="0" err="1" smtClean="0"/>
              <a:t>reputation</a:t>
            </a:r>
            <a:endParaRPr lang="nl-NL" sz="3300" dirty="0" smtClean="0"/>
          </a:p>
        </p:txBody>
      </p:sp>
    </p:spTree>
    <p:extLst>
      <p:ext uri="{BB962C8B-B14F-4D97-AF65-F5344CB8AC3E}">
        <p14:creationId xmlns:p14="http://schemas.microsoft.com/office/powerpoint/2010/main" val="46715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Overview</a:t>
            </a:r>
            <a:endParaRPr lang="nl-NL" dirty="0"/>
          </a:p>
        </p:txBody>
      </p:sp>
      <p:sp>
        <p:nvSpPr>
          <p:cNvPr id="3" name="Tijdelijke aanduiding voor inhoud 2"/>
          <p:cNvSpPr>
            <a:spLocks noGrp="1"/>
          </p:cNvSpPr>
          <p:nvPr>
            <p:ph idx="1"/>
          </p:nvPr>
        </p:nvSpPr>
        <p:spPr/>
        <p:txBody>
          <a:bodyPr/>
          <a:lstStyle/>
          <a:p>
            <a:r>
              <a:rPr lang="nl-NL" dirty="0" smtClean="0"/>
              <a:t>(1) </a:t>
            </a:r>
            <a:r>
              <a:rPr lang="nl-NL" dirty="0" err="1" smtClean="0"/>
              <a:t>Current</a:t>
            </a:r>
            <a:r>
              <a:rPr lang="nl-NL" dirty="0" smtClean="0"/>
              <a:t> Privacy </a:t>
            </a:r>
            <a:r>
              <a:rPr lang="nl-NL" dirty="0" err="1" smtClean="0"/>
              <a:t>Paradigm</a:t>
            </a:r>
            <a:r>
              <a:rPr lang="nl-NL" dirty="0" smtClean="0"/>
              <a:t/>
            </a:r>
            <a:br>
              <a:rPr lang="nl-NL" dirty="0" smtClean="0"/>
            </a:br>
            <a:r>
              <a:rPr lang="nl-NL" dirty="0" smtClean="0"/>
              <a:t/>
            </a:r>
            <a:br>
              <a:rPr lang="nl-NL" dirty="0" smtClean="0"/>
            </a:br>
            <a:endParaRPr lang="nl-NL" dirty="0" smtClean="0"/>
          </a:p>
          <a:p>
            <a:r>
              <a:rPr lang="nl-NL" dirty="0" smtClean="0"/>
              <a:t>(2) Big Data</a:t>
            </a:r>
            <a:br>
              <a:rPr lang="nl-NL" dirty="0" smtClean="0"/>
            </a:br>
            <a:r>
              <a:rPr lang="nl-NL" dirty="0" smtClean="0"/>
              <a:t/>
            </a:r>
            <a:br>
              <a:rPr lang="nl-NL" dirty="0" smtClean="0"/>
            </a:br>
            <a:endParaRPr lang="nl-NL" dirty="0" smtClean="0"/>
          </a:p>
          <a:p>
            <a:r>
              <a:rPr lang="nl-NL" dirty="0" smtClean="0"/>
              <a:t>(3) Privacy as </a:t>
            </a:r>
            <a:r>
              <a:rPr lang="nl-NL" dirty="0" err="1" smtClean="0"/>
              <a:t>societal</a:t>
            </a:r>
            <a:r>
              <a:rPr lang="nl-NL" dirty="0" smtClean="0"/>
              <a:t> interest</a:t>
            </a:r>
            <a:endParaRPr lang="nl-NL" dirty="0"/>
          </a:p>
        </p:txBody>
      </p:sp>
    </p:spTree>
    <p:extLst>
      <p:ext uri="{BB962C8B-B14F-4D97-AF65-F5344CB8AC3E}">
        <p14:creationId xmlns:p14="http://schemas.microsoft.com/office/powerpoint/2010/main" val="3052972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en-US" dirty="0" smtClean="0"/>
              <a:t>European Convention on Human Rights of the Council of Europe (1950)</a:t>
            </a:r>
          </a:p>
          <a:p>
            <a:pPr marL="0" indent="0">
              <a:buNone/>
            </a:pPr>
            <a:endParaRPr lang="en-US" dirty="0" smtClean="0"/>
          </a:p>
          <a:p>
            <a:pPr marL="0" indent="0">
              <a:buNone/>
            </a:pPr>
            <a:r>
              <a:rPr lang="en-US" dirty="0" smtClean="0"/>
              <a:t>ARTICLE 8 - Right to respect for private and family life</a:t>
            </a:r>
          </a:p>
          <a:p>
            <a:pPr marL="0" indent="0">
              <a:buNone/>
            </a:pPr>
            <a:r>
              <a:rPr lang="en-US" dirty="0" smtClean="0"/>
              <a:t>1. Everyone has the right to respect for his private and family life, his home and his correspondence.</a:t>
            </a:r>
          </a:p>
          <a:p>
            <a:pPr marL="0" indent="0">
              <a:buNone/>
            </a:pPr>
            <a:r>
              <a:rPr lang="en-US" dirty="0" smtClean="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p:txBody>
      </p:sp>
    </p:spTree>
    <p:extLst>
      <p:ext uri="{BB962C8B-B14F-4D97-AF65-F5344CB8AC3E}">
        <p14:creationId xmlns:p14="http://schemas.microsoft.com/office/powerpoint/2010/main" val="1592869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en-US" dirty="0" smtClean="0"/>
              <a:t>European Charter on Fundamental Rights</a:t>
            </a:r>
          </a:p>
          <a:p>
            <a:pPr marL="0" indent="0">
              <a:buNone/>
            </a:pPr>
            <a:endParaRPr lang="en-US" dirty="0" smtClean="0"/>
          </a:p>
          <a:p>
            <a:pPr marL="0" indent="0">
              <a:buNone/>
            </a:pPr>
            <a:r>
              <a:rPr lang="en-US" dirty="0" smtClean="0"/>
              <a:t>Article 7 Respect for private and family life</a:t>
            </a:r>
          </a:p>
          <a:p>
            <a:pPr marL="0" indent="0">
              <a:buNone/>
            </a:pPr>
            <a:endParaRPr lang="en-US" dirty="0" smtClean="0"/>
          </a:p>
          <a:p>
            <a:pPr marL="0" indent="0">
              <a:buNone/>
            </a:pPr>
            <a:r>
              <a:rPr lang="en-US" dirty="0" smtClean="0"/>
              <a:t>Everyone has the right to respect for his or her private and family life, home and communications.</a:t>
            </a:r>
          </a:p>
          <a:p>
            <a:pPr marL="0" indent="0">
              <a:buNone/>
            </a:pPr>
            <a:endParaRPr lang="en-US" dirty="0" smtClean="0"/>
          </a:p>
          <a:p>
            <a:pPr marL="0" indent="0">
              <a:buNone/>
            </a:pPr>
            <a:r>
              <a:rPr lang="en-US" dirty="0" smtClean="0"/>
              <a:t>Article 8 Protection of personal data</a:t>
            </a:r>
          </a:p>
          <a:p>
            <a:pPr marL="0" indent="0">
              <a:buNone/>
            </a:pPr>
            <a:endParaRPr lang="en-US" dirty="0" smtClean="0"/>
          </a:p>
          <a:p>
            <a:pPr marL="0" indent="0">
              <a:buNone/>
            </a:pPr>
            <a:r>
              <a:rPr lang="en-US" dirty="0" smtClean="0"/>
              <a:t>1. Everyone has the right to the protection of personal data concerning him or her.</a:t>
            </a:r>
          </a:p>
          <a:p>
            <a:pPr marL="0" indent="0">
              <a:buNone/>
            </a:pPr>
            <a:r>
              <a:rPr lang="en-US" dirty="0" smtClean="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pPr marL="0" indent="0">
              <a:buNone/>
            </a:pPr>
            <a:r>
              <a:rPr lang="en-US" dirty="0" smtClean="0"/>
              <a:t>3. Compliance with these rules shall be subject to control by an independent authority.</a:t>
            </a:r>
          </a:p>
          <a:p>
            <a:endParaRPr lang="nl-NL" dirty="0"/>
          </a:p>
        </p:txBody>
      </p:sp>
    </p:spTree>
    <p:extLst>
      <p:ext uri="{BB962C8B-B14F-4D97-AF65-F5344CB8AC3E}">
        <p14:creationId xmlns:p14="http://schemas.microsoft.com/office/powerpoint/2010/main" val="2068616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err="1" smtClean="0"/>
              <a:t>Individual</a:t>
            </a:r>
            <a:r>
              <a:rPr lang="nl-NL" b="1" dirty="0" smtClean="0"/>
              <a:t> right</a:t>
            </a:r>
          </a:p>
          <a:p>
            <a:pPr marL="0" indent="0">
              <a:buNone/>
            </a:pPr>
            <a:endParaRPr lang="nl-NL" b="1" dirty="0" smtClean="0"/>
          </a:p>
          <a:p>
            <a:r>
              <a:rPr lang="en-US" dirty="0" smtClean="0"/>
              <a:t>ECHR ARTICLE 34 Individual applications</a:t>
            </a:r>
            <a:br>
              <a:rPr lang="en-US" dirty="0" smtClean="0"/>
            </a:br>
            <a:r>
              <a:rPr lang="en-US" dirty="0" smtClean="0"/>
              <a:t>The Court may receive applications from any person, nongovernmental </a:t>
            </a:r>
            <a:r>
              <a:rPr lang="en-US" dirty="0" err="1" smtClean="0"/>
              <a:t>organisation</a:t>
            </a:r>
            <a:r>
              <a:rPr lang="en-US" dirty="0" smtClean="0"/>
              <a:t> or group of individuals claiming to be the victim of a violation by one of the High Contracting Parties of the rights set forth in the Convention or the Protocols thereto. The High Contracting Parties undertake not to hinder in any way the effective exercise of this right</a:t>
            </a:r>
          </a:p>
          <a:p>
            <a:r>
              <a:rPr lang="nl-NL" dirty="0" err="1" smtClean="0"/>
              <a:t>Focussed</a:t>
            </a:r>
            <a:r>
              <a:rPr lang="nl-NL" dirty="0" smtClean="0"/>
              <a:t> on </a:t>
            </a:r>
            <a:r>
              <a:rPr lang="nl-NL" dirty="0" err="1" smtClean="0"/>
              <a:t>natural</a:t>
            </a:r>
            <a:r>
              <a:rPr lang="nl-NL" dirty="0" smtClean="0"/>
              <a:t> persons</a:t>
            </a:r>
          </a:p>
          <a:p>
            <a:r>
              <a:rPr lang="nl-NL" dirty="0" smtClean="0"/>
              <a:t>No </a:t>
            </a:r>
            <a:r>
              <a:rPr lang="nl-NL" dirty="0" err="1" smtClean="0"/>
              <a:t>actio</a:t>
            </a:r>
            <a:r>
              <a:rPr lang="nl-NL" dirty="0" smtClean="0"/>
              <a:t> </a:t>
            </a:r>
            <a:r>
              <a:rPr lang="nl-NL" dirty="0" err="1" smtClean="0"/>
              <a:t>popularis</a:t>
            </a:r>
            <a:r>
              <a:rPr lang="nl-NL" dirty="0" smtClean="0"/>
              <a:t>, </a:t>
            </a:r>
            <a:r>
              <a:rPr lang="nl-NL" dirty="0" err="1" smtClean="0"/>
              <a:t>hypothetical</a:t>
            </a:r>
            <a:r>
              <a:rPr lang="nl-NL" dirty="0" smtClean="0"/>
              <a:t> or abstract claims</a:t>
            </a:r>
            <a:endParaRPr lang="en-US" dirty="0" smtClean="0"/>
          </a:p>
          <a:p>
            <a:endParaRPr lang="nl-NL" dirty="0" smtClean="0"/>
          </a:p>
          <a:p>
            <a:endParaRPr lang="nl-NL" dirty="0"/>
          </a:p>
        </p:txBody>
      </p:sp>
    </p:spTree>
    <p:extLst>
      <p:ext uri="{BB962C8B-B14F-4D97-AF65-F5344CB8AC3E}">
        <p14:creationId xmlns:p14="http://schemas.microsoft.com/office/powerpoint/2010/main" val="366705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err="1" smtClean="0"/>
              <a:t>Individual</a:t>
            </a:r>
            <a:r>
              <a:rPr lang="nl-NL" b="1" dirty="0" smtClean="0"/>
              <a:t> right</a:t>
            </a:r>
          </a:p>
          <a:p>
            <a:pPr marL="0" indent="0">
              <a:buNone/>
            </a:pPr>
            <a:endParaRPr lang="nl-NL" b="1" dirty="0"/>
          </a:p>
          <a:p>
            <a:pPr marL="0" indent="0">
              <a:buNone/>
            </a:pPr>
            <a:r>
              <a:rPr lang="en-US" dirty="0" smtClean="0"/>
              <a:t>Data Protection Directive Article </a:t>
            </a:r>
            <a:r>
              <a:rPr lang="en-US" dirty="0"/>
              <a:t>2 </a:t>
            </a:r>
            <a:r>
              <a:rPr lang="en-US" dirty="0" smtClean="0"/>
              <a:t> Definitions</a:t>
            </a:r>
            <a:endParaRPr lang="en-US" dirty="0"/>
          </a:p>
          <a:p>
            <a:pPr marL="0" indent="0">
              <a:buNone/>
            </a:pPr>
            <a:r>
              <a:rPr lang="en-US" dirty="0"/>
              <a:t>For the purposes of this Directive:</a:t>
            </a:r>
          </a:p>
          <a:p>
            <a:pPr marL="0" indent="0">
              <a:buNone/>
            </a:pPr>
            <a:r>
              <a:rPr lang="en-US" dirty="0"/>
              <a:t>(a) 'personal data' shall mean any information relating to an identified or identifiable </a:t>
            </a:r>
            <a:r>
              <a:rPr lang="en-US" b="1" dirty="0"/>
              <a:t>natural person </a:t>
            </a:r>
            <a:r>
              <a:rPr lang="en-US" dirty="0"/>
              <a:t>('data subject'); an identifiable person is one who can be identified, directly or indirectly, in particular by reference to an identification number or to one or more factors specific to his physical, physiological, mental, economic, cultural or social identity;</a:t>
            </a:r>
          </a:p>
          <a:p>
            <a:pPr marL="0" indent="0">
              <a:buNone/>
            </a:pPr>
            <a:endParaRPr lang="nl-NL" b="1" dirty="0" smtClean="0"/>
          </a:p>
        </p:txBody>
      </p:sp>
    </p:spTree>
    <p:extLst>
      <p:ext uri="{BB962C8B-B14F-4D97-AF65-F5344CB8AC3E}">
        <p14:creationId xmlns:p14="http://schemas.microsoft.com/office/powerpoint/2010/main" val="1401847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p:txBody>
          <a:bodyPr/>
          <a:lstStyle/>
          <a:p>
            <a:pPr marL="0" indent="0">
              <a:buNone/>
            </a:pPr>
            <a:r>
              <a:rPr lang="nl-NL" b="1" dirty="0" err="1" smtClean="0"/>
              <a:t>Individual</a:t>
            </a:r>
            <a:r>
              <a:rPr lang="nl-NL" b="1" dirty="0" smtClean="0"/>
              <a:t> </a:t>
            </a:r>
            <a:r>
              <a:rPr lang="nl-NL" b="1" dirty="0" err="1" smtClean="0"/>
              <a:t>interests</a:t>
            </a:r>
            <a:endParaRPr lang="nl-NL" b="1" dirty="0"/>
          </a:p>
          <a:p>
            <a:r>
              <a:rPr lang="nl-NL" dirty="0" err="1" smtClean="0"/>
              <a:t>Originally</a:t>
            </a:r>
            <a:r>
              <a:rPr lang="nl-NL" dirty="0" smtClean="0"/>
              <a:t>, </a:t>
            </a:r>
            <a:r>
              <a:rPr lang="nl-NL" dirty="0" err="1" smtClean="0"/>
              <a:t>duties</a:t>
            </a:r>
            <a:r>
              <a:rPr lang="nl-NL" dirty="0" smtClean="0"/>
              <a:t> of care </a:t>
            </a:r>
            <a:r>
              <a:rPr lang="nl-NL" dirty="0" err="1" smtClean="0"/>
              <a:t>for</a:t>
            </a:r>
            <a:r>
              <a:rPr lang="nl-NL" dirty="0" smtClean="0"/>
              <a:t> </a:t>
            </a:r>
            <a:r>
              <a:rPr lang="nl-NL" dirty="0" err="1" smtClean="0"/>
              <a:t>governmental</a:t>
            </a:r>
            <a:r>
              <a:rPr lang="nl-NL" dirty="0" smtClean="0"/>
              <a:t> </a:t>
            </a:r>
            <a:r>
              <a:rPr lang="nl-NL" dirty="0" err="1" smtClean="0"/>
              <a:t>institutions</a:t>
            </a:r>
            <a:r>
              <a:rPr lang="nl-NL" dirty="0" smtClean="0"/>
              <a:t> </a:t>
            </a:r>
            <a:r>
              <a:rPr lang="nl-NL" dirty="0" err="1" smtClean="0"/>
              <a:t>and</a:t>
            </a:r>
            <a:r>
              <a:rPr lang="nl-NL" dirty="0" smtClean="0"/>
              <a:t> data controllers</a:t>
            </a:r>
          </a:p>
          <a:p>
            <a:pPr lvl="1"/>
            <a:r>
              <a:rPr lang="nl-NL" dirty="0" err="1" smtClean="0"/>
              <a:t>Not</a:t>
            </a:r>
            <a:r>
              <a:rPr lang="nl-NL" dirty="0" smtClean="0"/>
              <a:t> </a:t>
            </a:r>
            <a:r>
              <a:rPr lang="nl-NL" dirty="0" err="1" smtClean="0"/>
              <a:t>to</a:t>
            </a:r>
            <a:r>
              <a:rPr lang="nl-NL" dirty="0" smtClean="0"/>
              <a:t> </a:t>
            </a:r>
            <a:r>
              <a:rPr lang="nl-NL" dirty="0" err="1" smtClean="0"/>
              <a:t>interfere</a:t>
            </a:r>
            <a:r>
              <a:rPr lang="nl-NL" dirty="0" smtClean="0"/>
              <a:t> </a:t>
            </a:r>
            <a:r>
              <a:rPr lang="nl-NL" dirty="0" err="1" smtClean="0"/>
              <a:t>with</a:t>
            </a:r>
            <a:r>
              <a:rPr lang="nl-NL" dirty="0" smtClean="0"/>
              <a:t> private life, home, </a:t>
            </a:r>
            <a:r>
              <a:rPr lang="nl-NL" dirty="0" err="1" smtClean="0"/>
              <a:t>communications</a:t>
            </a:r>
            <a:r>
              <a:rPr lang="nl-NL" dirty="0" smtClean="0"/>
              <a:t>, </a:t>
            </a:r>
            <a:r>
              <a:rPr lang="nl-NL" dirty="0" err="1" smtClean="0"/>
              <a:t>except</a:t>
            </a:r>
            <a:r>
              <a:rPr lang="nl-NL" dirty="0" smtClean="0"/>
              <a:t> </a:t>
            </a:r>
            <a:r>
              <a:rPr lang="nl-NL" dirty="0" err="1" smtClean="0"/>
              <a:t>when</a:t>
            </a:r>
            <a:r>
              <a:rPr lang="nl-NL" dirty="0" smtClean="0"/>
              <a:t> </a:t>
            </a:r>
            <a:r>
              <a:rPr lang="nl-NL" dirty="0" err="1" smtClean="0"/>
              <a:t>necessary</a:t>
            </a:r>
            <a:endParaRPr lang="nl-NL" dirty="0" smtClean="0"/>
          </a:p>
          <a:p>
            <a:pPr lvl="1"/>
            <a:r>
              <a:rPr lang="nl-NL" dirty="0" err="1" smtClean="0"/>
              <a:t>To</a:t>
            </a:r>
            <a:r>
              <a:rPr lang="nl-NL" dirty="0" smtClean="0"/>
              <a:t> </a:t>
            </a:r>
            <a:r>
              <a:rPr lang="nl-NL" dirty="0" err="1" smtClean="0"/>
              <a:t>process</a:t>
            </a:r>
            <a:r>
              <a:rPr lang="nl-NL" dirty="0" smtClean="0"/>
              <a:t> data safe, </a:t>
            </a:r>
            <a:r>
              <a:rPr lang="nl-NL" dirty="0" err="1" smtClean="0"/>
              <a:t>legitimate</a:t>
            </a:r>
            <a:r>
              <a:rPr lang="nl-NL" dirty="0" smtClean="0"/>
              <a:t>, </a:t>
            </a:r>
            <a:r>
              <a:rPr lang="nl-NL" dirty="0" err="1" smtClean="0"/>
              <a:t>proportional</a:t>
            </a:r>
            <a:r>
              <a:rPr lang="nl-NL" dirty="0" smtClean="0"/>
              <a:t>, etc.</a:t>
            </a:r>
            <a:endParaRPr lang="nl-NL" dirty="0" smtClean="0"/>
          </a:p>
          <a:p>
            <a:r>
              <a:rPr lang="nl-NL" dirty="0" err="1" smtClean="0"/>
              <a:t>Now</a:t>
            </a:r>
            <a:r>
              <a:rPr lang="nl-NL" dirty="0" smtClean="0"/>
              <a:t>, </a:t>
            </a:r>
            <a:r>
              <a:rPr lang="nl-NL" dirty="0" err="1" smtClean="0"/>
              <a:t>o</a:t>
            </a:r>
            <a:r>
              <a:rPr lang="nl-NL" dirty="0" err="1" smtClean="0"/>
              <a:t>nly</a:t>
            </a:r>
            <a:r>
              <a:rPr lang="nl-NL" dirty="0" smtClean="0"/>
              <a:t> </a:t>
            </a:r>
            <a:r>
              <a:rPr lang="nl-NL" dirty="0" err="1" smtClean="0"/>
              <a:t>indivudal</a:t>
            </a:r>
            <a:r>
              <a:rPr lang="nl-NL" dirty="0" smtClean="0"/>
              <a:t> </a:t>
            </a:r>
            <a:r>
              <a:rPr lang="nl-NL" dirty="0" err="1" smtClean="0"/>
              <a:t>interests</a:t>
            </a:r>
            <a:endParaRPr lang="nl-NL" dirty="0"/>
          </a:p>
          <a:p>
            <a:r>
              <a:rPr lang="nl-NL" dirty="0" err="1" smtClean="0"/>
              <a:t>Relative</a:t>
            </a:r>
            <a:r>
              <a:rPr lang="nl-NL" dirty="0" smtClean="0"/>
              <a:t> </a:t>
            </a:r>
            <a:r>
              <a:rPr lang="nl-NL" dirty="0" err="1" smtClean="0"/>
              <a:t>interests</a:t>
            </a:r>
            <a:endParaRPr lang="nl-NL" dirty="0" smtClean="0"/>
          </a:p>
          <a:p>
            <a:endParaRPr lang="nl-NL" dirty="0"/>
          </a:p>
        </p:txBody>
      </p:sp>
    </p:spTree>
    <p:extLst>
      <p:ext uri="{BB962C8B-B14F-4D97-AF65-F5344CB8AC3E}">
        <p14:creationId xmlns:p14="http://schemas.microsoft.com/office/powerpoint/2010/main" val="3192359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85000" lnSpcReduction="20000"/>
          </a:bodyPr>
          <a:lstStyle/>
          <a:p>
            <a:pPr marL="0" indent="0">
              <a:buNone/>
            </a:pPr>
            <a:r>
              <a:rPr lang="nl-NL" b="1" dirty="0" smtClean="0"/>
              <a:t>Balan</a:t>
            </a:r>
            <a:r>
              <a:rPr lang="nl-NL" b="1" dirty="0" smtClean="0"/>
              <a:t>ce of </a:t>
            </a:r>
            <a:r>
              <a:rPr lang="nl-NL" b="1" dirty="0" err="1" smtClean="0"/>
              <a:t>interests</a:t>
            </a:r>
            <a:endParaRPr lang="nl-NL" b="1" dirty="0" smtClean="0"/>
          </a:p>
          <a:p>
            <a:endParaRPr lang="nl-NL" dirty="0" smtClean="0"/>
          </a:p>
          <a:p>
            <a:r>
              <a:rPr lang="en-US" dirty="0" smtClean="0"/>
              <a:t>There shall be no interference by a public authority with the exercise of this right except such as is in accordance with the law and is </a:t>
            </a:r>
            <a:r>
              <a:rPr lang="en-US" b="1" dirty="0" smtClean="0"/>
              <a:t>necessary in a democratic society </a:t>
            </a:r>
            <a:r>
              <a:rPr lang="en-US" dirty="0" smtClean="0"/>
              <a:t>in the interests of national security, public safety or the economic wellbeing of the country, for the prevention of disorder or crime, for the protection of health or morals, or for the protection of the rights and freedoms of others.</a:t>
            </a:r>
            <a:br>
              <a:rPr lang="en-US" dirty="0" smtClean="0"/>
            </a:br>
            <a:endParaRPr lang="en-US" dirty="0" smtClean="0"/>
          </a:p>
          <a:p>
            <a:r>
              <a:rPr lang="nl-NL" dirty="0" err="1" smtClean="0"/>
              <a:t>Mostly</a:t>
            </a:r>
            <a:r>
              <a:rPr lang="nl-NL" dirty="0" smtClean="0"/>
              <a:t> </a:t>
            </a:r>
            <a:r>
              <a:rPr lang="nl-NL" dirty="0" err="1" smtClean="0"/>
              <a:t>confliciting</a:t>
            </a:r>
            <a:r>
              <a:rPr lang="nl-NL" dirty="0" smtClean="0"/>
              <a:t> </a:t>
            </a:r>
            <a:r>
              <a:rPr lang="nl-NL" dirty="0" err="1" smtClean="0"/>
              <a:t>with</a:t>
            </a:r>
            <a:r>
              <a:rPr lang="nl-NL" dirty="0" smtClean="0"/>
              <a:t> </a:t>
            </a:r>
            <a:r>
              <a:rPr lang="nl-NL" dirty="0" err="1" smtClean="0"/>
              <a:t>societal</a:t>
            </a:r>
            <a:r>
              <a:rPr lang="nl-NL" dirty="0" smtClean="0"/>
              <a:t> interest</a:t>
            </a:r>
          </a:p>
          <a:p>
            <a:r>
              <a:rPr lang="nl-NL" dirty="0" smtClean="0"/>
              <a:t>Private </a:t>
            </a:r>
            <a:r>
              <a:rPr lang="nl-NL" dirty="0" err="1" smtClean="0"/>
              <a:t>and</a:t>
            </a:r>
            <a:r>
              <a:rPr lang="nl-NL" dirty="0" smtClean="0"/>
              <a:t> public interest are </a:t>
            </a:r>
            <a:r>
              <a:rPr lang="nl-NL" dirty="0" err="1" smtClean="0"/>
              <a:t>balanced</a:t>
            </a:r>
            <a:endParaRPr lang="nl-NL" dirty="0" smtClean="0"/>
          </a:p>
          <a:p>
            <a:endParaRPr lang="en-US" dirty="0" smtClean="0"/>
          </a:p>
        </p:txBody>
      </p:sp>
    </p:spTree>
    <p:extLst>
      <p:ext uri="{BB962C8B-B14F-4D97-AF65-F5344CB8AC3E}">
        <p14:creationId xmlns:p14="http://schemas.microsoft.com/office/powerpoint/2010/main" val="3991908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Privacy </a:t>
            </a:r>
            <a:r>
              <a:rPr lang="nl-NL" dirty="0" err="1" smtClean="0"/>
              <a:t>Paradigm</a:t>
            </a:r>
            <a:endParaRPr lang="nl-NL" dirty="0"/>
          </a:p>
        </p:txBody>
      </p:sp>
      <p:sp>
        <p:nvSpPr>
          <p:cNvPr id="3" name="Tijdelijke aanduiding voor inhoud 2"/>
          <p:cNvSpPr>
            <a:spLocks noGrp="1"/>
          </p:cNvSpPr>
          <p:nvPr>
            <p:ph idx="1"/>
          </p:nvPr>
        </p:nvSpPr>
        <p:spPr/>
        <p:txBody>
          <a:bodyPr/>
          <a:lstStyle/>
          <a:p>
            <a:r>
              <a:rPr lang="nl-NL" b="1" dirty="0" smtClean="0"/>
              <a:t>Focus on </a:t>
            </a:r>
            <a:r>
              <a:rPr lang="nl-NL" b="1" dirty="0" err="1" smtClean="0"/>
              <a:t>legal</a:t>
            </a:r>
            <a:r>
              <a:rPr lang="nl-NL" b="1" dirty="0" smtClean="0"/>
              <a:t> </a:t>
            </a:r>
            <a:r>
              <a:rPr lang="nl-NL" b="1" dirty="0" err="1" smtClean="0"/>
              <a:t>regulation</a:t>
            </a:r>
            <a:r>
              <a:rPr lang="nl-NL" b="1" dirty="0" smtClean="0"/>
              <a:t/>
            </a:r>
            <a:br>
              <a:rPr lang="nl-NL" b="1" dirty="0" smtClean="0"/>
            </a:br>
            <a:endParaRPr lang="nl-NL" b="1" dirty="0" smtClean="0"/>
          </a:p>
          <a:p>
            <a:r>
              <a:rPr lang="nl-NL" dirty="0" smtClean="0"/>
              <a:t>First </a:t>
            </a:r>
            <a:r>
              <a:rPr lang="nl-NL" dirty="0" err="1" smtClean="0"/>
              <a:t>documents</a:t>
            </a:r>
            <a:r>
              <a:rPr lang="nl-NL" dirty="0" smtClean="0"/>
              <a:t> </a:t>
            </a:r>
            <a:r>
              <a:rPr lang="nl-NL" dirty="0" err="1" smtClean="0"/>
              <a:t>were</a:t>
            </a:r>
            <a:r>
              <a:rPr lang="nl-NL" dirty="0" smtClean="0"/>
              <a:t> </a:t>
            </a:r>
            <a:r>
              <a:rPr lang="nl-NL" dirty="0" err="1" smtClean="0"/>
              <a:t>mainly</a:t>
            </a:r>
            <a:r>
              <a:rPr lang="nl-NL" dirty="0" smtClean="0"/>
              <a:t> codes of </a:t>
            </a:r>
            <a:r>
              <a:rPr lang="nl-NL" dirty="0" err="1" smtClean="0"/>
              <a:t>conduct</a:t>
            </a:r>
            <a:r>
              <a:rPr lang="nl-NL" dirty="0" smtClean="0"/>
              <a:t>, </a:t>
            </a:r>
            <a:r>
              <a:rPr lang="nl-NL" dirty="0" err="1" smtClean="0"/>
              <a:t>with</a:t>
            </a:r>
            <a:r>
              <a:rPr lang="nl-NL" dirty="0" smtClean="0"/>
              <a:t> </a:t>
            </a:r>
            <a:r>
              <a:rPr lang="nl-NL" dirty="0" err="1" smtClean="0"/>
              <a:t>only</a:t>
            </a:r>
            <a:r>
              <a:rPr lang="nl-NL" dirty="0" smtClean="0"/>
              <a:t> </a:t>
            </a:r>
            <a:r>
              <a:rPr lang="nl-NL" dirty="0" err="1" smtClean="0"/>
              <a:t>marginal</a:t>
            </a:r>
            <a:r>
              <a:rPr lang="nl-NL" dirty="0" smtClean="0"/>
              <a:t> </a:t>
            </a:r>
            <a:r>
              <a:rPr lang="nl-NL" dirty="0" err="1" smtClean="0"/>
              <a:t>legal</a:t>
            </a:r>
            <a:r>
              <a:rPr lang="nl-NL" dirty="0" smtClean="0"/>
              <a:t> </a:t>
            </a:r>
            <a:r>
              <a:rPr lang="nl-NL" dirty="0" err="1" smtClean="0"/>
              <a:t>enforcement</a:t>
            </a:r>
            <a:endParaRPr lang="nl-NL" dirty="0" smtClean="0"/>
          </a:p>
          <a:p>
            <a:r>
              <a:rPr lang="nl-NL" dirty="0" err="1" smtClean="0"/>
              <a:t>Now</a:t>
            </a:r>
            <a:r>
              <a:rPr lang="nl-NL" dirty="0" smtClean="0"/>
              <a:t>, </a:t>
            </a:r>
            <a:r>
              <a:rPr lang="nl-NL" dirty="0" err="1" smtClean="0"/>
              <a:t>there</a:t>
            </a:r>
            <a:r>
              <a:rPr lang="nl-NL" dirty="0" smtClean="0"/>
              <a:t> is </a:t>
            </a:r>
            <a:r>
              <a:rPr lang="nl-NL" dirty="0" err="1" smtClean="0"/>
              <a:t>an</a:t>
            </a:r>
            <a:r>
              <a:rPr lang="nl-NL" dirty="0" smtClean="0"/>
              <a:t> </a:t>
            </a:r>
            <a:r>
              <a:rPr lang="nl-NL" dirty="0" err="1" smtClean="0"/>
              <a:t>increased</a:t>
            </a:r>
            <a:r>
              <a:rPr lang="nl-NL" dirty="0" smtClean="0"/>
              <a:t> focus on </a:t>
            </a:r>
            <a:r>
              <a:rPr lang="nl-NL" dirty="0" err="1" smtClean="0"/>
              <a:t>legal</a:t>
            </a:r>
            <a:r>
              <a:rPr lang="nl-NL" dirty="0" smtClean="0"/>
              <a:t> </a:t>
            </a:r>
            <a:r>
              <a:rPr lang="nl-NL" dirty="0" err="1" smtClean="0"/>
              <a:t>regulation</a:t>
            </a:r>
            <a:r>
              <a:rPr lang="nl-NL" dirty="0" smtClean="0"/>
              <a:t> </a:t>
            </a:r>
            <a:r>
              <a:rPr lang="nl-NL" dirty="0" err="1" smtClean="0"/>
              <a:t>and</a:t>
            </a:r>
            <a:r>
              <a:rPr lang="nl-NL" dirty="0" smtClean="0"/>
              <a:t> </a:t>
            </a:r>
            <a:r>
              <a:rPr lang="nl-NL" dirty="0" err="1" smtClean="0"/>
              <a:t>sanctions</a:t>
            </a:r>
            <a:endParaRPr lang="nl-NL" dirty="0"/>
          </a:p>
        </p:txBody>
      </p:sp>
    </p:spTree>
    <p:extLst>
      <p:ext uri="{BB962C8B-B14F-4D97-AF65-F5344CB8AC3E}">
        <p14:creationId xmlns:p14="http://schemas.microsoft.com/office/powerpoint/2010/main" val="3664490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973</Words>
  <Application>Microsoft Office PowerPoint</Application>
  <PresentationFormat>Diavoorstelling (4:3)</PresentationFormat>
  <Paragraphs>118</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Kantoorthema</vt:lpstr>
      <vt:lpstr>Privacy as a societal value</vt:lpstr>
      <vt:lpstr>Overview</vt:lpstr>
      <vt:lpstr>(1) Current Privacy Paradigm</vt:lpstr>
      <vt:lpstr>(1) Current Privacy Paradigm</vt:lpstr>
      <vt:lpstr>(1) Current Privacy Paradigm</vt:lpstr>
      <vt:lpstr>(1) Current Privacy Paradigm</vt:lpstr>
      <vt:lpstr>(1) Current Privacy Paradigm</vt:lpstr>
      <vt:lpstr>(1) Current Privacy Paradigm</vt:lpstr>
      <vt:lpstr>(1) Current Privacy Paradigm</vt:lpstr>
      <vt:lpstr>(2) Big Data</vt:lpstr>
      <vt:lpstr>(2) Big Data</vt:lpstr>
      <vt:lpstr>(2) Big Data</vt:lpstr>
      <vt:lpstr>(3) Privacy as societal interest</vt:lpstr>
      <vt:lpstr>(3) Privacy as societal interest</vt:lpstr>
      <vt:lpstr>(3) Privacy as societal interest</vt:lpstr>
      <vt:lpstr>(3) Privacy as societal interest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as a societal value</dc:title>
  <dc:creator>HP</dc:creator>
  <cp:lastModifiedBy>HP</cp:lastModifiedBy>
  <cp:revision>22</cp:revision>
  <dcterms:created xsi:type="dcterms:W3CDTF">2015-06-24T18:31:29Z</dcterms:created>
  <dcterms:modified xsi:type="dcterms:W3CDTF">2015-06-24T20:38:18Z</dcterms:modified>
</cp:coreProperties>
</file>