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1" r:id="rId7"/>
    <p:sldId id="262" r:id="rId8"/>
    <p:sldId id="267" r:id="rId9"/>
    <p:sldId id="268"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2AF43B8-0CD4-4788-BF3F-6A21E8E2C486}" type="datetimeFigureOut">
              <a:rPr lang="nl-NL" smtClean="0"/>
              <a:t>6-11-2014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3111377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2AF43B8-0CD4-4788-BF3F-6A21E8E2C486}" type="datetimeFigureOut">
              <a:rPr lang="nl-NL" smtClean="0"/>
              <a:t>6-11-2014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262301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2AF43B8-0CD4-4788-BF3F-6A21E8E2C486}" type="datetimeFigureOut">
              <a:rPr lang="nl-NL" smtClean="0"/>
              <a:t>6-11-2014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2110121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2AF43B8-0CD4-4788-BF3F-6A21E8E2C486}" type="datetimeFigureOut">
              <a:rPr lang="nl-NL" smtClean="0"/>
              <a:t>6-11-2014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1198246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2AF43B8-0CD4-4788-BF3F-6A21E8E2C486}" type="datetimeFigureOut">
              <a:rPr lang="nl-NL" smtClean="0"/>
              <a:t>6-11-2014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2919962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2AF43B8-0CD4-4788-BF3F-6A21E8E2C486}" type="datetimeFigureOut">
              <a:rPr lang="nl-NL" smtClean="0"/>
              <a:t>6-11-2014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897914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2AF43B8-0CD4-4788-BF3F-6A21E8E2C486}" type="datetimeFigureOut">
              <a:rPr lang="nl-NL" smtClean="0"/>
              <a:t>6-11-2014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12174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2AF43B8-0CD4-4788-BF3F-6A21E8E2C486}" type="datetimeFigureOut">
              <a:rPr lang="nl-NL" smtClean="0"/>
              <a:t>6-11-2014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314904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2AF43B8-0CD4-4788-BF3F-6A21E8E2C486}" type="datetimeFigureOut">
              <a:rPr lang="nl-NL" smtClean="0"/>
              <a:t>6-11-2014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1484602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2AF43B8-0CD4-4788-BF3F-6A21E8E2C486}" type="datetimeFigureOut">
              <a:rPr lang="nl-NL" smtClean="0"/>
              <a:t>6-11-2014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3729235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2AF43B8-0CD4-4788-BF3F-6A21E8E2C486}" type="datetimeFigureOut">
              <a:rPr lang="nl-NL" smtClean="0"/>
              <a:t>6-11-2014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4D38FC0-BA94-4D88-9113-6D596A28605F}" type="slidenum">
              <a:rPr lang="nl-NL" smtClean="0"/>
              <a:t>‹nr.›</a:t>
            </a:fld>
            <a:endParaRPr lang="nl-NL"/>
          </a:p>
        </p:txBody>
      </p:sp>
    </p:spTree>
    <p:extLst>
      <p:ext uri="{BB962C8B-B14F-4D97-AF65-F5344CB8AC3E}">
        <p14:creationId xmlns:p14="http://schemas.microsoft.com/office/powerpoint/2010/main" val="3865028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F43B8-0CD4-4788-BF3F-6A21E8E2C486}" type="datetimeFigureOut">
              <a:rPr lang="nl-NL" smtClean="0"/>
              <a:t>6-11-2014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38FC0-BA94-4D88-9113-6D596A28605F}" type="slidenum">
              <a:rPr lang="nl-NL" smtClean="0"/>
              <a:t>‹nr.›</a:t>
            </a:fld>
            <a:endParaRPr lang="nl-NL"/>
          </a:p>
        </p:txBody>
      </p:sp>
    </p:spTree>
    <p:extLst>
      <p:ext uri="{BB962C8B-B14F-4D97-AF65-F5344CB8AC3E}">
        <p14:creationId xmlns:p14="http://schemas.microsoft.com/office/powerpoint/2010/main" val="356446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60648"/>
            <a:ext cx="7772400" cy="1470025"/>
          </a:xfrm>
        </p:spPr>
        <p:txBody>
          <a:bodyPr/>
          <a:lstStyle/>
          <a:p>
            <a:r>
              <a:rPr lang="en-US" dirty="0" smtClean="0"/>
              <a:t/>
            </a:r>
            <a:br>
              <a:rPr lang="en-US" dirty="0" smtClean="0"/>
            </a:br>
            <a:r>
              <a:rPr lang="en-US" dirty="0" smtClean="0"/>
              <a:t>Privacy in the Age of Big Data</a:t>
            </a:r>
            <a:endParaRPr lang="nl-NL" dirty="0"/>
          </a:p>
        </p:txBody>
      </p:sp>
      <p:sp>
        <p:nvSpPr>
          <p:cNvPr id="3" name="Ondertitel 2"/>
          <p:cNvSpPr>
            <a:spLocks noGrp="1"/>
          </p:cNvSpPr>
          <p:nvPr>
            <p:ph type="subTitle" idx="1"/>
          </p:nvPr>
        </p:nvSpPr>
        <p:spPr>
          <a:xfrm>
            <a:off x="827584" y="2780928"/>
            <a:ext cx="7632848" cy="3960440"/>
          </a:xfrm>
        </p:spPr>
        <p:txBody>
          <a:bodyPr>
            <a:normAutofit/>
          </a:bodyPr>
          <a:lstStyle/>
          <a:p>
            <a:endParaRPr lang="nl-NL" dirty="0" smtClean="0">
              <a:solidFill>
                <a:schemeClr val="tx1"/>
              </a:solidFill>
            </a:endParaRPr>
          </a:p>
          <a:p>
            <a:r>
              <a:rPr lang="nl-NL" dirty="0" smtClean="0">
                <a:solidFill>
                  <a:schemeClr val="tx1"/>
                </a:solidFill>
              </a:rPr>
              <a:t>Bart </a:t>
            </a:r>
            <a:r>
              <a:rPr lang="nl-NL" dirty="0" smtClean="0">
                <a:solidFill>
                  <a:schemeClr val="tx1"/>
                </a:solidFill>
              </a:rPr>
              <a:t>van der </a:t>
            </a:r>
            <a:r>
              <a:rPr lang="nl-NL" dirty="0" smtClean="0">
                <a:solidFill>
                  <a:schemeClr val="tx1"/>
                </a:solidFill>
              </a:rPr>
              <a:t>Sloot</a:t>
            </a:r>
          </a:p>
          <a:p>
            <a:r>
              <a:rPr lang="nl-NL" dirty="0" err="1" smtClean="0">
                <a:solidFill>
                  <a:schemeClr val="tx1"/>
                </a:solidFill>
              </a:rPr>
              <a:t>Institute</a:t>
            </a:r>
            <a:r>
              <a:rPr lang="nl-NL" dirty="0" smtClean="0">
                <a:solidFill>
                  <a:schemeClr val="tx1"/>
                </a:solidFill>
              </a:rPr>
              <a:t> </a:t>
            </a:r>
            <a:r>
              <a:rPr lang="nl-NL" dirty="0" err="1" smtClean="0">
                <a:solidFill>
                  <a:schemeClr val="tx1"/>
                </a:solidFill>
              </a:rPr>
              <a:t>for</a:t>
            </a:r>
            <a:r>
              <a:rPr lang="nl-NL" dirty="0" smtClean="0">
                <a:solidFill>
                  <a:schemeClr val="tx1"/>
                </a:solidFill>
              </a:rPr>
              <a:t> Information </a:t>
            </a:r>
            <a:r>
              <a:rPr lang="nl-NL" dirty="0" err="1" smtClean="0">
                <a:solidFill>
                  <a:schemeClr val="tx1"/>
                </a:solidFill>
              </a:rPr>
              <a:t>Law</a:t>
            </a:r>
            <a:r>
              <a:rPr lang="nl-NL" dirty="0" smtClean="0">
                <a:solidFill>
                  <a:schemeClr val="tx1"/>
                </a:solidFill>
              </a:rPr>
              <a:t> (UvA)</a:t>
            </a:r>
          </a:p>
          <a:p>
            <a:r>
              <a:rPr lang="nl-NL" dirty="0" smtClean="0">
                <a:solidFill>
                  <a:schemeClr val="tx1"/>
                </a:solidFill>
              </a:rPr>
              <a:t>Amsterdam Platform </a:t>
            </a:r>
            <a:r>
              <a:rPr lang="nl-NL" dirty="0" err="1" smtClean="0">
                <a:solidFill>
                  <a:schemeClr val="tx1"/>
                </a:solidFill>
              </a:rPr>
              <a:t>for</a:t>
            </a:r>
            <a:r>
              <a:rPr lang="nl-NL" dirty="0" smtClean="0">
                <a:solidFill>
                  <a:schemeClr val="tx1"/>
                </a:solidFill>
              </a:rPr>
              <a:t> Privacy </a:t>
            </a:r>
            <a:r>
              <a:rPr lang="nl-NL" dirty="0" err="1" smtClean="0">
                <a:solidFill>
                  <a:schemeClr val="tx1"/>
                </a:solidFill>
              </a:rPr>
              <a:t>Reserach</a:t>
            </a:r>
            <a:r>
              <a:rPr lang="nl-NL" dirty="0" smtClean="0">
                <a:solidFill>
                  <a:schemeClr val="tx1"/>
                </a:solidFill>
              </a:rPr>
              <a:t> </a:t>
            </a:r>
            <a:endParaRPr lang="nl-NL" dirty="0" smtClean="0">
              <a:solidFill>
                <a:schemeClr val="tx1"/>
              </a:solidFill>
            </a:endParaRPr>
          </a:p>
          <a:p>
            <a:r>
              <a:rPr lang="en-US" dirty="0">
                <a:solidFill>
                  <a:schemeClr val="tx1"/>
                </a:solidFill>
              </a:rPr>
              <a:t>Netherlands Scientific Council for Government Policy </a:t>
            </a:r>
            <a:endParaRPr lang="nl-NL" dirty="0" smtClean="0">
              <a:solidFill>
                <a:schemeClr val="tx1"/>
              </a:solidFill>
            </a:endParaRPr>
          </a:p>
          <a:p>
            <a:endParaRPr lang="nl-NL" dirty="0" smtClean="0">
              <a:solidFill>
                <a:schemeClr val="tx1"/>
              </a:solidFill>
            </a:endParaRPr>
          </a:p>
        </p:txBody>
      </p:sp>
    </p:spTree>
    <p:extLst>
      <p:ext uri="{BB962C8B-B14F-4D97-AF65-F5344CB8AC3E}">
        <p14:creationId xmlns:p14="http://schemas.microsoft.com/office/powerpoint/2010/main" val="2539057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Research </a:t>
            </a:r>
            <a:r>
              <a:rPr lang="nl-NL" dirty="0" err="1" smtClean="0"/>
              <a:t>interests</a:t>
            </a:r>
            <a:endParaRPr lang="nl-NL" dirty="0"/>
          </a:p>
        </p:txBody>
      </p:sp>
      <p:sp>
        <p:nvSpPr>
          <p:cNvPr id="3" name="Tijdelijke aanduiding voor inhoud 2"/>
          <p:cNvSpPr>
            <a:spLocks noGrp="1"/>
          </p:cNvSpPr>
          <p:nvPr>
            <p:ph idx="1"/>
          </p:nvPr>
        </p:nvSpPr>
        <p:spPr/>
        <p:txBody>
          <a:bodyPr/>
          <a:lstStyle/>
          <a:p>
            <a:r>
              <a:rPr lang="en-US" dirty="0"/>
              <a:t>Do data protection rules protect the individual and should they? An assessment of the proposed General Data Protection </a:t>
            </a:r>
            <a:r>
              <a:rPr lang="en-US" dirty="0" smtClean="0"/>
              <a:t>Regulation</a:t>
            </a:r>
            <a:r>
              <a:rPr lang="nl-NL" dirty="0" smtClean="0"/>
              <a:t>, </a:t>
            </a:r>
            <a:r>
              <a:rPr lang="nl-NL" i="1" dirty="0" smtClean="0"/>
              <a:t>International Data Privacy </a:t>
            </a:r>
            <a:r>
              <a:rPr lang="nl-NL" i="1" dirty="0" err="1" smtClean="0"/>
              <a:t>Law</a:t>
            </a:r>
            <a:r>
              <a:rPr lang="nl-NL" i="1" dirty="0" smtClean="0"/>
              <a:t>, 2014-4</a:t>
            </a:r>
          </a:p>
          <a:p>
            <a:r>
              <a:rPr lang="en-US" dirty="0" smtClean="0"/>
              <a:t>Privacy </a:t>
            </a:r>
            <a:r>
              <a:rPr lang="en-US" dirty="0"/>
              <a:t>in the post-</a:t>
            </a:r>
            <a:r>
              <a:rPr lang="en-US" dirty="0" err="1"/>
              <a:t>nsa</a:t>
            </a:r>
            <a:r>
              <a:rPr lang="en-US" dirty="0"/>
              <a:t> era: time for a fundamental revision</a:t>
            </a:r>
            <a:r>
              <a:rPr lang="en-US" dirty="0" smtClean="0"/>
              <a:t>?, </a:t>
            </a:r>
            <a:r>
              <a:rPr lang="en-US" i="1" dirty="0" smtClean="0"/>
              <a:t>JIPITEC, 2014-1.</a:t>
            </a:r>
          </a:p>
          <a:p>
            <a:r>
              <a:rPr lang="en-US" dirty="0" smtClean="0"/>
              <a:t>Current research: Virtue Ethical approach</a:t>
            </a:r>
          </a:p>
        </p:txBody>
      </p:sp>
    </p:spTree>
    <p:extLst>
      <p:ext uri="{BB962C8B-B14F-4D97-AF65-F5344CB8AC3E}">
        <p14:creationId xmlns:p14="http://schemas.microsoft.com/office/powerpoint/2010/main" val="28643006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Overview</a:t>
            </a:r>
            <a:endParaRPr lang="nl-NL" dirty="0"/>
          </a:p>
        </p:txBody>
      </p:sp>
      <p:sp>
        <p:nvSpPr>
          <p:cNvPr id="3" name="Tijdelijke aanduiding voor inhoud 2"/>
          <p:cNvSpPr>
            <a:spLocks noGrp="1"/>
          </p:cNvSpPr>
          <p:nvPr>
            <p:ph idx="1"/>
          </p:nvPr>
        </p:nvSpPr>
        <p:spPr/>
        <p:txBody>
          <a:bodyPr>
            <a:normAutofit/>
          </a:bodyPr>
          <a:lstStyle/>
          <a:p>
            <a:pPr marL="514350" indent="-514350">
              <a:buAutoNum type="arabicPeriod"/>
            </a:pPr>
            <a:r>
              <a:rPr lang="nl-NL" dirty="0" err="1" smtClean="0"/>
              <a:t>Current</a:t>
            </a:r>
            <a:r>
              <a:rPr lang="nl-NL" dirty="0" smtClean="0"/>
              <a:t> </a:t>
            </a:r>
            <a:r>
              <a:rPr lang="nl-NL" dirty="0" err="1" smtClean="0"/>
              <a:t>paradigm</a:t>
            </a:r>
            <a:r>
              <a:rPr lang="nl-NL" dirty="0" smtClean="0"/>
              <a:t/>
            </a:r>
            <a:br>
              <a:rPr lang="nl-NL" dirty="0" smtClean="0"/>
            </a:br>
            <a:endParaRPr lang="nl-NL" dirty="0" smtClean="0"/>
          </a:p>
          <a:p>
            <a:pPr marL="0" indent="0">
              <a:buNone/>
            </a:pPr>
            <a:endParaRPr lang="nl-NL" dirty="0" smtClean="0"/>
          </a:p>
          <a:p>
            <a:pPr marL="0" indent="0">
              <a:buNone/>
            </a:pPr>
            <a:r>
              <a:rPr lang="nl-NL" dirty="0" smtClean="0"/>
              <a:t>2. Big Data </a:t>
            </a:r>
            <a:r>
              <a:rPr lang="nl-NL" dirty="0" err="1" smtClean="0"/>
              <a:t>and</a:t>
            </a:r>
            <a:r>
              <a:rPr lang="nl-NL" dirty="0" smtClean="0"/>
              <a:t> the NSA</a:t>
            </a:r>
          </a:p>
          <a:p>
            <a:pPr marL="0" indent="0">
              <a:buNone/>
            </a:pPr>
            <a:endParaRPr lang="nl-NL" dirty="0" smtClean="0"/>
          </a:p>
          <a:p>
            <a:pPr marL="0" indent="0">
              <a:buNone/>
            </a:pPr>
            <a:endParaRPr lang="nl-NL" dirty="0"/>
          </a:p>
          <a:p>
            <a:pPr marL="0" indent="0">
              <a:buNone/>
            </a:pPr>
            <a:r>
              <a:rPr lang="nl-NL" dirty="0" smtClean="0"/>
              <a:t>3. Privacy </a:t>
            </a:r>
            <a:r>
              <a:rPr lang="nl-NL" dirty="0" err="1" smtClean="0"/>
              <a:t>and</a:t>
            </a:r>
            <a:r>
              <a:rPr lang="nl-NL" dirty="0" smtClean="0"/>
              <a:t> </a:t>
            </a:r>
            <a:r>
              <a:rPr lang="nl-NL" dirty="0" err="1" smtClean="0"/>
              <a:t>virtue</a:t>
            </a:r>
            <a:r>
              <a:rPr lang="nl-NL" dirty="0" smtClean="0"/>
              <a:t> </a:t>
            </a:r>
            <a:r>
              <a:rPr lang="nl-NL" dirty="0" err="1" smtClean="0"/>
              <a:t>ethics</a:t>
            </a:r>
            <a:endParaRPr lang="nl-NL" dirty="0"/>
          </a:p>
        </p:txBody>
      </p:sp>
    </p:spTree>
    <p:extLst>
      <p:ext uri="{BB962C8B-B14F-4D97-AF65-F5344CB8AC3E}">
        <p14:creationId xmlns:p14="http://schemas.microsoft.com/office/powerpoint/2010/main" val="3832514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Current</a:t>
            </a:r>
            <a:r>
              <a:rPr lang="nl-NL" dirty="0" smtClean="0"/>
              <a:t> </a:t>
            </a:r>
            <a:r>
              <a:rPr lang="nl-NL" dirty="0" err="1" smtClean="0"/>
              <a:t>paradigm</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en-US" dirty="0" smtClean="0"/>
              <a:t>European Convention on Human Rights of the Council of Europe (1950)</a:t>
            </a:r>
          </a:p>
          <a:p>
            <a:pPr marL="0" indent="0">
              <a:buNone/>
            </a:pPr>
            <a:endParaRPr lang="en-US" dirty="0" smtClean="0"/>
          </a:p>
          <a:p>
            <a:pPr marL="0" indent="0">
              <a:buNone/>
            </a:pPr>
            <a:r>
              <a:rPr lang="en-US" dirty="0" smtClean="0"/>
              <a:t>ARTICLE 8 - Right to respect for private and family life</a:t>
            </a:r>
          </a:p>
          <a:p>
            <a:pPr marL="0" indent="0">
              <a:buNone/>
            </a:pPr>
            <a:r>
              <a:rPr lang="en-US" dirty="0" smtClean="0"/>
              <a:t>1. Everyone has the right to respect for his private and family life, his home and his correspondence.</a:t>
            </a:r>
          </a:p>
          <a:p>
            <a:pPr marL="0" indent="0">
              <a:buNone/>
            </a:pPr>
            <a:r>
              <a:rPr lang="en-US" dirty="0" smtClean="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a:t>
            </a:r>
          </a:p>
        </p:txBody>
      </p:sp>
    </p:spTree>
    <p:extLst>
      <p:ext uri="{BB962C8B-B14F-4D97-AF65-F5344CB8AC3E}">
        <p14:creationId xmlns:p14="http://schemas.microsoft.com/office/powerpoint/2010/main" val="4202820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a:t>
            </a:r>
            <a:r>
              <a:rPr lang="nl-NL" dirty="0" err="1" smtClean="0"/>
              <a:t>Current</a:t>
            </a:r>
            <a:r>
              <a:rPr lang="nl-NL" dirty="0" smtClean="0"/>
              <a:t> </a:t>
            </a:r>
            <a:r>
              <a:rPr lang="nl-NL" dirty="0" err="1" smtClean="0"/>
              <a:t>paradigm</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1. </a:t>
            </a:r>
            <a:r>
              <a:rPr lang="nl-NL" dirty="0" err="1" smtClean="0"/>
              <a:t>Individual</a:t>
            </a:r>
            <a:r>
              <a:rPr lang="nl-NL" dirty="0" smtClean="0"/>
              <a:t> right</a:t>
            </a:r>
            <a:endParaRPr lang="nl-NL" dirty="0"/>
          </a:p>
          <a:p>
            <a:pPr lvl="2"/>
            <a:r>
              <a:rPr lang="nl-NL" dirty="0" err="1" smtClean="0"/>
              <a:t>Focussed</a:t>
            </a:r>
            <a:r>
              <a:rPr lang="nl-NL" dirty="0" smtClean="0"/>
              <a:t> on </a:t>
            </a:r>
            <a:r>
              <a:rPr lang="nl-NL" dirty="0" err="1" smtClean="0"/>
              <a:t>natural</a:t>
            </a:r>
            <a:r>
              <a:rPr lang="nl-NL" dirty="0" smtClean="0"/>
              <a:t> persons</a:t>
            </a:r>
          </a:p>
          <a:p>
            <a:pPr lvl="2"/>
            <a:r>
              <a:rPr lang="nl-NL" dirty="0" smtClean="0"/>
              <a:t>No </a:t>
            </a:r>
            <a:r>
              <a:rPr lang="nl-NL" dirty="0" err="1" smtClean="0"/>
              <a:t>actio</a:t>
            </a:r>
            <a:r>
              <a:rPr lang="nl-NL" dirty="0" smtClean="0"/>
              <a:t> </a:t>
            </a:r>
            <a:r>
              <a:rPr lang="nl-NL" dirty="0" err="1" smtClean="0"/>
              <a:t>popularis</a:t>
            </a:r>
            <a:r>
              <a:rPr lang="nl-NL" dirty="0" smtClean="0"/>
              <a:t>, </a:t>
            </a:r>
            <a:r>
              <a:rPr lang="nl-NL" dirty="0" err="1" smtClean="0"/>
              <a:t>hypothetical</a:t>
            </a:r>
            <a:r>
              <a:rPr lang="nl-NL" dirty="0" smtClean="0"/>
              <a:t> or abstract claims</a:t>
            </a:r>
            <a:br>
              <a:rPr lang="nl-NL" dirty="0" smtClean="0"/>
            </a:br>
            <a:endParaRPr lang="nl-NL" dirty="0" smtClean="0"/>
          </a:p>
          <a:p>
            <a:r>
              <a:rPr lang="nl-NL" dirty="0" smtClean="0"/>
              <a:t>2. </a:t>
            </a:r>
            <a:r>
              <a:rPr lang="nl-NL" dirty="0" err="1" smtClean="0"/>
              <a:t>Individual</a:t>
            </a:r>
            <a:r>
              <a:rPr lang="nl-NL" dirty="0" smtClean="0"/>
              <a:t> interest</a:t>
            </a:r>
            <a:endParaRPr lang="nl-NL" dirty="0"/>
          </a:p>
          <a:p>
            <a:pPr lvl="2"/>
            <a:r>
              <a:rPr lang="nl-NL" dirty="0" err="1" smtClean="0"/>
              <a:t>Only</a:t>
            </a:r>
            <a:r>
              <a:rPr lang="nl-NL" dirty="0" smtClean="0"/>
              <a:t> </a:t>
            </a:r>
            <a:r>
              <a:rPr lang="nl-NL" dirty="0" err="1" smtClean="0"/>
              <a:t>indivudal</a:t>
            </a:r>
            <a:r>
              <a:rPr lang="nl-NL" dirty="0" smtClean="0"/>
              <a:t> </a:t>
            </a:r>
            <a:r>
              <a:rPr lang="nl-NL" dirty="0" err="1" smtClean="0"/>
              <a:t>interests</a:t>
            </a:r>
            <a:endParaRPr lang="nl-NL" dirty="0" smtClean="0"/>
          </a:p>
          <a:p>
            <a:pPr lvl="2"/>
            <a:r>
              <a:rPr lang="nl-NL" dirty="0" err="1" smtClean="0"/>
              <a:t>Relative</a:t>
            </a:r>
            <a:r>
              <a:rPr lang="nl-NL" dirty="0" smtClean="0"/>
              <a:t> </a:t>
            </a:r>
            <a:r>
              <a:rPr lang="nl-NL" dirty="0" err="1" smtClean="0"/>
              <a:t>interests</a:t>
            </a:r>
            <a:endParaRPr lang="nl-NL" dirty="0" smtClean="0"/>
          </a:p>
          <a:p>
            <a:pPr lvl="2"/>
            <a:endParaRPr lang="nl-NL" dirty="0" smtClean="0"/>
          </a:p>
          <a:p>
            <a:r>
              <a:rPr lang="nl-NL" dirty="0" smtClean="0"/>
              <a:t>3. </a:t>
            </a:r>
            <a:r>
              <a:rPr lang="nl-NL" dirty="0" err="1" smtClean="0"/>
              <a:t>Balanced</a:t>
            </a:r>
            <a:r>
              <a:rPr lang="nl-NL" dirty="0" smtClean="0"/>
              <a:t> </a:t>
            </a:r>
            <a:r>
              <a:rPr lang="nl-NL" dirty="0" err="1" smtClean="0"/>
              <a:t>with</a:t>
            </a:r>
            <a:r>
              <a:rPr lang="nl-NL" dirty="0" smtClean="0"/>
              <a:t> </a:t>
            </a:r>
            <a:r>
              <a:rPr lang="nl-NL" dirty="0" err="1" smtClean="0"/>
              <a:t>societal</a:t>
            </a:r>
            <a:r>
              <a:rPr lang="nl-NL" dirty="0" smtClean="0"/>
              <a:t> interest</a:t>
            </a:r>
          </a:p>
          <a:p>
            <a:pPr lvl="2"/>
            <a:r>
              <a:rPr lang="nl-NL" dirty="0" err="1" smtClean="0"/>
              <a:t>Mostly</a:t>
            </a:r>
            <a:r>
              <a:rPr lang="nl-NL" dirty="0" smtClean="0"/>
              <a:t> </a:t>
            </a:r>
            <a:r>
              <a:rPr lang="nl-NL" dirty="0" err="1" smtClean="0"/>
              <a:t>confliciting</a:t>
            </a:r>
            <a:r>
              <a:rPr lang="nl-NL" dirty="0" smtClean="0"/>
              <a:t> </a:t>
            </a:r>
            <a:r>
              <a:rPr lang="nl-NL" dirty="0" err="1" smtClean="0"/>
              <a:t>with</a:t>
            </a:r>
            <a:r>
              <a:rPr lang="nl-NL" dirty="0" smtClean="0"/>
              <a:t> </a:t>
            </a:r>
            <a:r>
              <a:rPr lang="nl-NL" dirty="0" err="1" smtClean="0"/>
              <a:t>societal</a:t>
            </a:r>
            <a:r>
              <a:rPr lang="nl-NL" dirty="0" smtClean="0"/>
              <a:t> interest</a:t>
            </a:r>
          </a:p>
          <a:p>
            <a:pPr lvl="2"/>
            <a:r>
              <a:rPr lang="nl-NL" dirty="0" smtClean="0"/>
              <a:t>Private </a:t>
            </a:r>
            <a:r>
              <a:rPr lang="nl-NL" dirty="0" err="1" smtClean="0"/>
              <a:t>and</a:t>
            </a:r>
            <a:r>
              <a:rPr lang="nl-NL" dirty="0" smtClean="0"/>
              <a:t> public interest are </a:t>
            </a:r>
            <a:r>
              <a:rPr lang="nl-NL" dirty="0" err="1" smtClean="0"/>
              <a:t>balanced</a:t>
            </a:r>
            <a:endParaRPr lang="nl-NL" dirty="0"/>
          </a:p>
        </p:txBody>
      </p:sp>
    </p:spTree>
    <p:extLst>
      <p:ext uri="{BB962C8B-B14F-4D97-AF65-F5344CB8AC3E}">
        <p14:creationId xmlns:p14="http://schemas.microsoft.com/office/powerpoint/2010/main" val="2332389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Big Data</a:t>
            </a:r>
            <a:endParaRPr lang="nl-NL" dirty="0"/>
          </a:p>
        </p:txBody>
      </p:sp>
      <p:sp>
        <p:nvSpPr>
          <p:cNvPr id="3" name="Tijdelijke aanduiding voor inhoud 2"/>
          <p:cNvSpPr>
            <a:spLocks noGrp="1"/>
          </p:cNvSpPr>
          <p:nvPr>
            <p:ph idx="1"/>
          </p:nvPr>
        </p:nvSpPr>
        <p:spPr/>
        <p:txBody>
          <a:bodyPr/>
          <a:lstStyle/>
          <a:p>
            <a:r>
              <a:rPr lang="nl-NL" dirty="0" smtClean="0"/>
              <a:t>Massive </a:t>
            </a:r>
            <a:r>
              <a:rPr lang="nl-NL" dirty="0" err="1" smtClean="0"/>
              <a:t>amounts</a:t>
            </a:r>
            <a:r>
              <a:rPr lang="nl-NL" dirty="0" smtClean="0"/>
              <a:t> of data </a:t>
            </a:r>
            <a:r>
              <a:rPr lang="nl-NL" dirty="0" err="1" smtClean="0"/>
              <a:t>stored</a:t>
            </a:r>
            <a:endParaRPr lang="nl-NL" dirty="0" smtClean="0"/>
          </a:p>
          <a:p>
            <a:r>
              <a:rPr lang="nl-NL" dirty="0" err="1" smtClean="0"/>
              <a:t>By</a:t>
            </a:r>
            <a:r>
              <a:rPr lang="nl-NL" dirty="0" smtClean="0"/>
              <a:t> </a:t>
            </a:r>
            <a:r>
              <a:rPr lang="nl-NL" dirty="0" err="1" smtClean="0"/>
              <a:t>citizens</a:t>
            </a:r>
            <a:r>
              <a:rPr lang="nl-NL" dirty="0" smtClean="0"/>
              <a:t> (</a:t>
            </a:r>
            <a:r>
              <a:rPr lang="nl-NL" dirty="0" err="1" smtClean="0"/>
              <a:t>smartphones</a:t>
            </a:r>
            <a:r>
              <a:rPr lang="nl-NL" dirty="0" smtClean="0"/>
              <a:t>), </a:t>
            </a:r>
            <a:r>
              <a:rPr lang="nl-NL" dirty="0" err="1" smtClean="0"/>
              <a:t>businesses</a:t>
            </a:r>
            <a:r>
              <a:rPr lang="nl-NL" dirty="0" smtClean="0"/>
              <a:t> (cookies) </a:t>
            </a:r>
            <a:r>
              <a:rPr lang="nl-NL" dirty="0" err="1" smtClean="0"/>
              <a:t>and</a:t>
            </a:r>
            <a:r>
              <a:rPr lang="nl-NL" dirty="0" smtClean="0"/>
              <a:t> </a:t>
            </a:r>
            <a:r>
              <a:rPr lang="nl-NL" dirty="0" err="1" smtClean="0"/>
              <a:t>states</a:t>
            </a:r>
            <a:r>
              <a:rPr lang="nl-NL" dirty="0" smtClean="0"/>
              <a:t> (covert </a:t>
            </a:r>
            <a:r>
              <a:rPr lang="nl-NL" dirty="0" err="1" smtClean="0"/>
              <a:t>surveillence</a:t>
            </a:r>
            <a:r>
              <a:rPr lang="nl-NL" dirty="0" smtClean="0"/>
              <a:t>)</a:t>
            </a:r>
          </a:p>
          <a:p>
            <a:r>
              <a:rPr lang="nl-NL" dirty="0" err="1" smtClean="0"/>
              <a:t>Use</a:t>
            </a:r>
            <a:r>
              <a:rPr lang="nl-NL" dirty="0" smtClean="0"/>
              <a:t>/goal </a:t>
            </a:r>
            <a:r>
              <a:rPr lang="nl-NL" dirty="0" err="1" smtClean="0"/>
              <a:t>only</a:t>
            </a:r>
            <a:r>
              <a:rPr lang="nl-NL" dirty="0" smtClean="0"/>
              <a:t> </a:t>
            </a:r>
            <a:r>
              <a:rPr lang="nl-NL" dirty="0" err="1" smtClean="0"/>
              <a:t>clear</a:t>
            </a:r>
            <a:r>
              <a:rPr lang="nl-NL" dirty="0" smtClean="0"/>
              <a:t> </a:t>
            </a:r>
            <a:r>
              <a:rPr lang="nl-NL" dirty="0" err="1" smtClean="0"/>
              <a:t>after</a:t>
            </a:r>
            <a:r>
              <a:rPr lang="nl-NL" dirty="0" smtClean="0"/>
              <a:t> processing</a:t>
            </a:r>
          </a:p>
          <a:p>
            <a:r>
              <a:rPr lang="nl-NL" dirty="0" err="1" smtClean="0"/>
              <a:t>Not</a:t>
            </a:r>
            <a:r>
              <a:rPr lang="nl-NL" dirty="0" smtClean="0"/>
              <a:t> </a:t>
            </a:r>
            <a:r>
              <a:rPr lang="nl-NL" dirty="0" err="1" smtClean="0"/>
              <a:t>targeted</a:t>
            </a:r>
            <a:r>
              <a:rPr lang="nl-NL" dirty="0" smtClean="0"/>
              <a:t> at </a:t>
            </a:r>
            <a:r>
              <a:rPr lang="nl-NL" dirty="0" err="1" smtClean="0"/>
              <a:t>specific</a:t>
            </a:r>
            <a:r>
              <a:rPr lang="nl-NL" dirty="0" smtClean="0"/>
              <a:t> </a:t>
            </a:r>
            <a:r>
              <a:rPr lang="nl-NL" dirty="0" err="1" smtClean="0"/>
              <a:t>individuals</a:t>
            </a:r>
            <a:endParaRPr lang="nl-NL" dirty="0" smtClean="0"/>
          </a:p>
          <a:p>
            <a:r>
              <a:rPr lang="nl-NL" dirty="0" smtClean="0"/>
              <a:t>Data </a:t>
            </a:r>
            <a:r>
              <a:rPr lang="nl-NL" dirty="0" err="1" smtClean="0"/>
              <a:t>mostly</a:t>
            </a:r>
            <a:r>
              <a:rPr lang="nl-NL" dirty="0" smtClean="0"/>
              <a:t> </a:t>
            </a:r>
            <a:r>
              <a:rPr lang="nl-NL" dirty="0" err="1" smtClean="0"/>
              <a:t>aggregated</a:t>
            </a:r>
            <a:r>
              <a:rPr lang="nl-NL" dirty="0" smtClean="0"/>
              <a:t> – </a:t>
            </a:r>
            <a:r>
              <a:rPr lang="nl-NL" dirty="0" err="1" smtClean="0"/>
              <a:t>group</a:t>
            </a:r>
            <a:r>
              <a:rPr lang="nl-NL" dirty="0" smtClean="0"/>
              <a:t> </a:t>
            </a:r>
            <a:r>
              <a:rPr lang="nl-NL" dirty="0" err="1" smtClean="0"/>
              <a:t>profiles</a:t>
            </a:r>
            <a:r>
              <a:rPr lang="nl-NL" dirty="0" smtClean="0"/>
              <a:t> </a:t>
            </a:r>
            <a:r>
              <a:rPr lang="nl-NL" dirty="0" err="1" smtClean="0"/>
              <a:t>and</a:t>
            </a:r>
            <a:r>
              <a:rPr lang="nl-NL" dirty="0" smtClean="0"/>
              <a:t> </a:t>
            </a:r>
            <a:r>
              <a:rPr lang="en-GB" dirty="0" smtClean="0"/>
              <a:t>statistical</a:t>
            </a:r>
            <a:r>
              <a:rPr lang="nl-NL" dirty="0" smtClean="0"/>
              <a:t> </a:t>
            </a:r>
            <a:r>
              <a:rPr lang="nl-NL" dirty="0" err="1" smtClean="0"/>
              <a:t>patterns</a:t>
            </a:r>
            <a:endParaRPr lang="nl-NL" dirty="0" smtClean="0"/>
          </a:p>
          <a:p>
            <a:r>
              <a:rPr lang="nl-NL" dirty="0" smtClean="0"/>
              <a:t>Datasets shared, </a:t>
            </a:r>
            <a:r>
              <a:rPr lang="nl-NL" dirty="0" err="1" smtClean="0"/>
              <a:t>connected</a:t>
            </a:r>
            <a:r>
              <a:rPr lang="nl-NL" dirty="0" smtClean="0"/>
              <a:t> </a:t>
            </a:r>
            <a:r>
              <a:rPr lang="nl-NL" dirty="0" err="1" smtClean="0"/>
              <a:t>and</a:t>
            </a:r>
            <a:r>
              <a:rPr lang="nl-NL" dirty="0" smtClean="0"/>
              <a:t> </a:t>
            </a:r>
            <a:r>
              <a:rPr lang="nl-NL" dirty="0" err="1" smtClean="0"/>
              <a:t>harvested</a:t>
            </a:r>
            <a:endParaRPr lang="nl-NL" dirty="0"/>
          </a:p>
        </p:txBody>
      </p:sp>
    </p:spTree>
    <p:extLst>
      <p:ext uri="{BB962C8B-B14F-4D97-AF65-F5344CB8AC3E}">
        <p14:creationId xmlns:p14="http://schemas.microsoft.com/office/powerpoint/2010/main" val="46232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Big Data</a:t>
            </a:r>
            <a:endParaRPr lang="nl-NL" dirty="0"/>
          </a:p>
        </p:txBody>
      </p:sp>
      <p:sp>
        <p:nvSpPr>
          <p:cNvPr id="3" name="Tijdelijke aanduiding voor inhoud 2"/>
          <p:cNvSpPr>
            <a:spLocks noGrp="1"/>
          </p:cNvSpPr>
          <p:nvPr>
            <p:ph idx="1"/>
          </p:nvPr>
        </p:nvSpPr>
        <p:spPr/>
        <p:txBody>
          <a:bodyPr/>
          <a:lstStyle/>
          <a:p>
            <a:r>
              <a:rPr lang="nl-NL" dirty="0" smtClean="0"/>
              <a:t>1. </a:t>
            </a:r>
            <a:r>
              <a:rPr lang="nl-NL" dirty="0" err="1" smtClean="0"/>
              <a:t>Individual</a:t>
            </a:r>
            <a:r>
              <a:rPr lang="nl-NL" dirty="0" smtClean="0"/>
              <a:t> right</a:t>
            </a:r>
          </a:p>
          <a:p>
            <a:pPr lvl="2"/>
            <a:r>
              <a:rPr lang="nl-NL" dirty="0" err="1" smtClean="0"/>
              <a:t>Unaware</a:t>
            </a:r>
            <a:r>
              <a:rPr lang="nl-NL" dirty="0" smtClean="0"/>
              <a:t> of </a:t>
            </a:r>
            <a:r>
              <a:rPr lang="nl-NL" dirty="0" err="1" smtClean="0"/>
              <a:t>potential</a:t>
            </a:r>
            <a:r>
              <a:rPr lang="nl-NL" dirty="0" smtClean="0"/>
              <a:t> </a:t>
            </a:r>
            <a:r>
              <a:rPr lang="nl-NL" dirty="0" err="1" smtClean="0"/>
              <a:t>violation</a:t>
            </a:r>
            <a:endParaRPr lang="nl-NL" dirty="0" smtClean="0"/>
          </a:p>
          <a:p>
            <a:pPr lvl="2"/>
            <a:r>
              <a:rPr lang="nl-NL" dirty="0" err="1" smtClean="0"/>
              <a:t>Unable</a:t>
            </a:r>
            <a:r>
              <a:rPr lang="nl-NL" dirty="0" smtClean="0"/>
              <a:t> </a:t>
            </a:r>
            <a:r>
              <a:rPr lang="nl-NL" dirty="0" err="1" smtClean="0"/>
              <a:t>to</a:t>
            </a:r>
            <a:r>
              <a:rPr lang="nl-NL" dirty="0" smtClean="0"/>
              <a:t> claim right (in practical sense)</a:t>
            </a:r>
          </a:p>
          <a:p>
            <a:r>
              <a:rPr lang="nl-NL" dirty="0" smtClean="0"/>
              <a:t>2. </a:t>
            </a:r>
            <a:r>
              <a:rPr lang="nl-NL" dirty="0" err="1" smtClean="0"/>
              <a:t>Individual</a:t>
            </a:r>
            <a:r>
              <a:rPr lang="nl-NL" dirty="0" smtClean="0"/>
              <a:t> interest</a:t>
            </a:r>
          </a:p>
          <a:p>
            <a:pPr lvl="2"/>
            <a:r>
              <a:rPr lang="nl-NL" dirty="0" err="1" smtClean="0"/>
              <a:t>Individual</a:t>
            </a:r>
            <a:r>
              <a:rPr lang="nl-NL" dirty="0" smtClean="0"/>
              <a:t> interest vague </a:t>
            </a:r>
            <a:r>
              <a:rPr lang="nl-NL" dirty="0" err="1" smtClean="0"/>
              <a:t>and</a:t>
            </a:r>
            <a:r>
              <a:rPr lang="nl-NL" dirty="0" smtClean="0"/>
              <a:t> abstract</a:t>
            </a:r>
          </a:p>
          <a:p>
            <a:pPr lvl="2"/>
            <a:r>
              <a:rPr lang="nl-NL" dirty="0" err="1" smtClean="0"/>
              <a:t>Societal</a:t>
            </a:r>
            <a:r>
              <a:rPr lang="nl-NL" dirty="0" smtClean="0"/>
              <a:t> interest at </a:t>
            </a:r>
            <a:r>
              <a:rPr lang="nl-NL" dirty="0" err="1" smtClean="0"/>
              <a:t>stake</a:t>
            </a:r>
            <a:r>
              <a:rPr lang="nl-NL" dirty="0" smtClean="0"/>
              <a:t>?</a:t>
            </a:r>
          </a:p>
          <a:p>
            <a:r>
              <a:rPr lang="nl-NL" dirty="0" smtClean="0"/>
              <a:t>3. </a:t>
            </a:r>
            <a:r>
              <a:rPr lang="nl-NL" dirty="0" err="1" smtClean="0"/>
              <a:t>Balanced</a:t>
            </a:r>
            <a:r>
              <a:rPr lang="nl-NL" dirty="0" smtClean="0"/>
              <a:t> </a:t>
            </a:r>
            <a:r>
              <a:rPr lang="nl-NL" dirty="0" err="1" smtClean="0"/>
              <a:t>against</a:t>
            </a:r>
            <a:r>
              <a:rPr lang="nl-NL" dirty="0" smtClean="0"/>
              <a:t> </a:t>
            </a:r>
            <a:r>
              <a:rPr lang="nl-NL" dirty="0" err="1" smtClean="0"/>
              <a:t>each</a:t>
            </a:r>
            <a:r>
              <a:rPr lang="nl-NL" dirty="0" smtClean="0"/>
              <a:t> </a:t>
            </a:r>
            <a:r>
              <a:rPr lang="nl-NL" dirty="0" err="1" smtClean="0"/>
              <a:t>other</a:t>
            </a:r>
            <a:endParaRPr lang="nl-NL" dirty="0" smtClean="0"/>
          </a:p>
          <a:p>
            <a:pPr lvl="2"/>
            <a:r>
              <a:rPr lang="nl-NL" dirty="0" err="1" smtClean="0"/>
              <a:t>Societal</a:t>
            </a:r>
            <a:r>
              <a:rPr lang="nl-NL" dirty="0" smtClean="0"/>
              <a:t> </a:t>
            </a:r>
            <a:r>
              <a:rPr lang="nl-NL" dirty="0" err="1" smtClean="0"/>
              <a:t>interests</a:t>
            </a:r>
            <a:r>
              <a:rPr lang="nl-NL" dirty="0" smtClean="0"/>
              <a:t> vague </a:t>
            </a:r>
            <a:r>
              <a:rPr lang="nl-NL" dirty="0" err="1" smtClean="0"/>
              <a:t>and</a:t>
            </a:r>
            <a:r>
              <a:rPr lang="nl-NL" dirty="0" smtClean="0"/>
              <a:t> abstract</a:t>
            </a:r>
          </a:p>
          <a:p>
            <a:pPr lvl="2"/>
            <a:r>
              <a:rPr lang="nl-NL" dirty="0" smtClean="0"/>
              <a:t>Absolute </a:t>
            </a:r>
            <a:r>
              <a:rPr lang="nl-NL" dirty="0" err="1" smtClean="0"/>
              <a:t>norms</a:t>
            </a:r>
            <a:r>
              <a:rPr lang="nl-NL" dirty="0" smtClean="0"/>
              <a:t>?</a:t>
            </a:r>
            <a:endParaRPr lang="nl-NL" dirty="0"/>
          </a:p>
        </p:txBody>
      </p:sp>
    </p:spTree>
    <p:extLst>
      <p:ext uri="{BB962C8B-B14F-4D97-AF65-F5344CB8AC3E}">
        <p14:creationId xmlns:p14="http://schemas.microsoft.com/office/powerpoint/2010/main" val="1259746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a:t>
            </a:r>
            <a:r>
              <a:rPr lang="nl-NL" dirty="0" err="1" smtClean="0"/>
              <a:t>Virtue</a:t>
            </a:r>
            <a:r>
              <a:rPr lang="nl-NL" dirty="0" smtClean="0"/>
              <a:t> </a:t>
            </a:r>
            <a:r>
              <a:rPr lang="nl-NL" dirty="0" err="1" smtClean="0"/>
              <a:t>ethics</a:t>
            </a:r>
            <a:endParaRPr lang="nl-NL" dirty="0"/>
          </a:p>
        </p:txBody>
      </p:sp>
      <p:sp>
        <p:nvSpPr>
          <p:cNvPr id="3" name="Tijdelijke aanduiding voor inhoud 2"/>
          <p:cNvSpPr>
            <a:spLocks noGrp="1"/>
          </p:cNvSpPr>
          <p:nvPr>
            <p:ph idx="1"/>
          </p:nvPr>
        </p:nvSpPr>
        <p:spPr/>
        <p:txBody>
          <a:bodyPr>
            <a:normAutofit/>
          </a:bodyPr>
          <a:lstStyle/>
          <a:p>
            <a:r>
              <a:rPr lang="nl-NL" dirty="0" smtClean="0"/>
              <a:t>1. Focus on </a:t>
            </a:r>
            <a:r>
              <a:rPr lang="nl-NL" dirty="0"/>
              <a:t>agent: Shift of </a:t>
            </a:r>
            <a:r>
              <a:rPr lang="nl-NL" dirty="0" err="1"/>
              <a:t>burden</a:t>
            </a:r>
            <a:r>
              <a:rPr lang="nl-NL" dirty="0"/>
              <a:t> of </a:t>
            </a:r>
            <a:r>
              <a:rPr lang="nl-NL" dirty="0" err="1"/>
              <a:t>proof</a:t>
            </a:r>
            <a:r>
              <a:rPr lang="nl-NL" dirty="0"/>
              <a:t> </a:t>
            </a:r>
            <a:r>
              <a:rPr lang="nl-NL" dirty="0" err="1"/>
              <a:t>and</a:t>
            </a:r>
            <a:r>
              <a:rPr lang="nl-NL" dirty="0"/>
              <a:t> focus on the </a:t>
            </a:r>
            <a:r>
              <a:rPr lang="nl-NL" dirty="0" err="1"/>
              <a:t>quality</a:t>
            </a:r>
            <a:r>
              <a:rPr lang="nl-NL" dirty="0"/>
              <a:t> of the action</a:t>
            </a:r>
            <a:r>
              <a:rPr lang="nl-NL" dirty="0" smtClean="0"/>
              <a:t/>
            </a:r>
            <a:br>
              <a:rPr lang="nl-NL" dirty="0" smtClean="0"/>
            </a:br>
            <a:r>
              <a:rPr lang="nl-NL" dirty="0" smtClean="0"/>
              <a:t/>
            </a:r>
            <a:br>
              <a:rPr lang="nl-NL" dirty="0" smtClean="0"/>
            </a:br>
            <a:r>
              <a:rPr lang="nl-NL" dirty="0" smtClean="0"/>
              <a:t>2. Focus on </a:t>
            </a:r>
            <a:r>
              <a:rPr lang="nl-NL" dirty="0" err="1" smtClean="0"/>
              <a:t>character</a:t>
            </a:r>
            <a:r>
              <a:rPr lang="nl-NL" dirty="0" smtClean="0"/>
              <a:t> (</a:t>
            </a:r>
            <a:r>
              <a:rPr lang="nl-NL" dirty="0" err="1" smtClean="0"/>
              <a:t>consequences</a:t>
            </a:r>
            <a:r>
              <a:rPr lang="nl-NL" dirty="0" smtClean="0"/>
              <a:t> </a:t>
            </a:r>
            <a:r>
              <a:rPr lang="nl-NL" dirty="0" err="1" smtClean="0"/>
              <a:t>and</a:t>
            </a:r>
            <a:r>
              <a:rPr lang="nl-NL" dirty="0" smtClean="0"/>
              <a:t> </a:t>
            </a:r>
            <a:r>
              <a:rPr lang="nl-NL" dirty="0" err="1" smtClean="0"/>
              <a:t>intentions</a:t>
            </a:r>
            <a:r>
              <a:rPr lang="nl-NL" dirty="0" smtClean="0"/>
              <a:t>)</a:t>
            </a:r>
          </a:p>
          <a:p>
            <a:pPr marL="0" indent="0">
              <a:buNone/>
            </a:pPr>
            <a:endParaRPr lang="nl-NL" dirty="0"/>
          </a:p>
          <a:p>
            <a:r>
              <a:rPr lang="nl-NL" dirty="0" smtClean="0"/>
              <a:t>3. Focus on </a:t>
            </a:r>
            <a:r>
              <a:rPr lang="nl-NL" dirty="0" err="1" smtClean="0"/>
              <a:t>virtues</a:t>
            </a:r>
            <a:r>
              <a:rPr lang="nl-NL" dirty="0"/>
              <a:t>: </a:t>
            </a:r>
            <a:r>
              <a:rPr lang="nl-NL" dirty="0" err="1"/>
              <a:t>Virtues</a:t>
            </a:r>
            <a:r>
              <a:rPr lang="nl-NL" dirty="0"/>
              <a:t> of </a:t>
            </a:r>
            <a:r>
              <a:rPr lang="nl-NL" dirty="0" err="1"/>
              <a:t>Temperence</a:t>
            </a:r>
            <a:r>
              <a:rPr lang="nl-NL" dirty="0"/>
              <a:t>, </a:t>
            </a:r>
            <a:r>
              <a:rPr lang="nl-NL" dirty="0" err="1"/>
              <a:t>Honesty</a:t>
            </a:r>
            <a:r>
              <a:rPr lang="nl-NL" dirty="0"/>
              <a:t> </a:t>
            </a:r>
            <a:r>
              <a:rPr lang="nl-NL" dirty="0" err="1"/>
              <a:t>and</a:t>
            </a:r>
            <a:r>
              <a:rPr lang="nl-NL" dirty="0"/>
              <a:t> </a:t>
            </a:r>
            <a:r>
              <a:rPr lang="nl-NL" dirty="0" err="1" smtClean="0"/>
              <a:t>Prudence</a:t>
            </a:r>
            <a:endParaRPr lang="nl-NL" dirty="0"/>
          </a:p>
        </p:txBody>
      </p:sp>
    </p:spTree>
    <p:extLst>
      <p:ext uri="{BB962C8B-B14F-4D97-AF65-F5344CB8AC3E}">
        <p14:creationId xmlns:p14="http://schemas.microsoft.com/office/powerpoint/2010/main" val="300307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a:t>
            </a:r>
            <a:r>
              <a:rPr lang="nl-NL" dirty="0" err="1" smtClean="0"/>
              <a:t>Virtue</a:t>
            </a:r>
            <a:r>
              <a:rPr lang="nl-NL" dirty="0" smtClean="0"/>
              <a:t> </a:t>
            </a:r>
            <a:r>
              <a:rPr lang="nl-NL" dirty="0" err="1" smtClean="0"/>
              <a:t>ethics</a:t>
            </a: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smtClean="0"/>
              <a:t>1. Privacy </a:t>
            </a:r>
            <a:r>
              <a:rPr lang="nl-NL" dirty="0" err="1" smtClean="0"/>
              <a:t>should</a:t>
            </a:r>
            <a:r>
              <a:rPr lang="nl-NL" dirty="0" smtClean="0"/>
              <a:t> </a:t>
            </a:r>
            <a:r>
              <a:rPr lang="nl-NL" dirty="0" err="1" smtClean="0"/>
              <a:t>not</a:t>
            </a:r>
            <a:r>
              <a:rPr lang="nl-NL" dirty="0" smtClean="0"/>
              <a:t> </a:t>
            </a:r>
            <a:r>
              <a:rPr lang="nl-NL" dirty="0" err="1" smtClean="0"/>
              <a:t>only</a:t>
            </a:r>
            <a:r>
              <a:rPr lang="nl-NL" dirty="0" smtClean="0"/>
              <a:t> </a:t>
            </a:r>
            <a:r>
              <a:rPr lang="nl-NL" dirty="0" err="1" smtClean="0"/>
              <a:t>be</a:t>
            </a:r>
            <a:r>
              <a:rPr lang="nl-NL" dirty="0" smtClean="0"/>
              <a:t> </a:t>
            </a:r>
            <a:r>
              <a:rPr lang="nl-NL" dirty="0" err="1" smtClean="0"/>
              <a:t>regarded</a:t>
            </a:r>
            <a:r>
              <a:rPr lang="nl-NL" dirty="0" smtClean="0"/>
              <a:t> as </a:t>
            </a:r>
            <a:r>
              <a:rPr lang="nl-NL" dirty="0" err="1" smtClean="0"/>
              <a:t>an</a:t>
            </a:r>
            <a:r>
              <a:rPr lang="nl-NL" dirty="0" smtClean="0"/>
              <a:t> </a:t>
            </a:r>
            <a:r>
              <a:rPr lang="nl-NL" dirty="0" err="1" smtClean="0"/>
              <a:t>individual</a:t>
            </a:r>
            <a:r>
              <a:rPr lang="nl-NL" dirty="0" smtClean="0"/>
              <a:t> right, but </a:t>
            </a:r>
            <a:r>
              <a:rPr lang="nl-NL" dirty="0" err="1" smtClean="0"/>
              <a:t>also</a:t>
            </a:r>
            <a:r>
              <a:rPr lang="nl-NL" dirty="0" smtClean="0"/>
              <a:t> a </a:t>
            </a:r>
            <a:r>
              <a:rPr lang="nl-NL" dirty="0" err="1" smtClean="0"/>
              <a:t>general</a:t>
            </a:r>
            <a:r>
              <a:rPr lang="nl-NL" dirty="0" smtClean="0"/>
              <a:t> </a:t>
            </a:r>
            <a:r>
              <a:rPr lang="nl-NL" dirty="0" err="1" smtClean="0"/>
              <a:t>virtue</a:t>
            </a:r>
            <a:r>
              <a:rPr lang="nl-NL" dirty="0" smtClean="0"/>
              <a:t> of the state (class actions, DPA, </a:t>
            </a:r>
            <a:r>
              <a:rPr lang="nl-NL" dirty="0" err="1" smtClean="0"/>
              <a:t>civil</a:t>
            </a:r>
            <a:r>
              <a:rPr lang="nl-NL" dirty="0" smtClean="0"/>
              <a:t> society)</a:t>
            </a:r>
          </a:p>
          <a:p>
            <a:endParaRPr lang="nl-NL" dirty="0"/>
          </a:p>
          <a:p>
            <a:r>
              <a:rPr lang="nl-NL" dirty="0" smtClean="0"/>
              <a:t>2. Privacy </a:t>
            </a:r>
            <a:r>
              <a:rPr lang="nl-NL" dirty="0" err="1" smtClean="0"/>
              <a:t>should</a:t>
            </a:r>
            <a:r>
              <a:rPr lang="nl-NL" dirty="0" smtClean="0"/>
              <a:t> </a:t>
            </a:r>
            <a:r>
              <a:rPr lang="nl-NL" dirty="0" err="1" smtClean="0"/>
              <a:t>not</a:t>
            </a:r>
            <a:r>
              <a:rPr lang="nl-NL" dirty="0" smtClean="0"/>
              <a:t> </a:t>
            </a:r>
            <a:r>
              <a:rPr lang="nl-NL" dirty="0" err="1" smtClean="0"/>
              <a:t>only</a:t>
            </a:r>
            <a:r>
              <a:rPr lang="nl-NL" dirty="0" smtClean="0"/>
              <a:t> </a:t>
            </a:r>
            <a:r>
              <a:rPr lang="nl-NL" dirty="0" err="1" smtClean="0"/>
              <a:t>be</a:t>
            </a:r>
            <a:r>
              <a:rPr lang="nl-NL" dirty="0" smtClean="0"/>
              <a:t> </a:t>
            </a:r>
            <a:r>
              <a:rPr lang="nl-NL" dirty="0" err="1" smtClean="0"/>
              <a:t>about</a:t>
            </a:r>
            <a:r>
              <a:rPr lang="nl-NL" dirty="0" smtClean="0"/>
              <a:t> the </a:t>
            </a:r>
            <a:r>
              <a:rPr lang="nl-NL" dirty="0" err="1" smtClean="0"/>
              <a:t>consequences</a:t>
            </a:r>
            <a:r>
              <a:rPr lang="nl-NL" dirty="0" smtClean="0"/>
              <a:t> </a:t>
            </a:r>
            <a:r>
              <a:rPr lang="nl-NL" dirty="0" err="1" smtClean="0"/>
              <a:t>for</a:t>
            </a:r>
            <a:r>
              <a:rPr lang="nl-NL" dirty="0" smtClean="0"/>
              <a:t> the </a:t>
            </a:r>
            <a:r>
              <a:rPr lang="nl-NL" dirty="0" err="1" smtClean="0"/>
              <a:t>citizen</a:t>
            </a:r>
            <a:r>
              <a:rPr lang="nl-NL" dirty="0" smtClean="0"/>
              <a:t>, but </a:t>
            </a:r>
            <a:r>
              <a:rPr lang="nl-NL" dirty="0" err="1" smtClean="0"/>
              <a:t>also</a:t>
            </a:r>
            <a:r>
              <a:rPr lang="nl-NL" dirty="0" smtClean="0"/>
              <a:t> </a:t>
            </a:r>
            <a:r>
              <a:rPr lang="nl-NL" dirty="0" err="1" smtClean="0"/>
              <a:t>about</a:t>
            </a:r>
            <a:r>
              <a:rPr lang="nl-NL" dirty="0" smtClean="0"/>
              <a:t> the </a:t>
            </a:r>
            <a:r>
              <a:rPr lang="nl-NL" dirty="0" err="1" smtClean="0"/>
              <a:t>good</a:t>
            </a:r>
            <a:r>
              <a:rPr lang="nl-NL" dirty="0" smtClean="0"/>
              <a:t> </a:t>
            </a:r>
            <a:r>
              <a:rPr lang="nl-NL" dirty="0" err="1" smtClean="0"/>
              <a:t>character</a:t>
            </a:r>
            <a:r>
              <a:rPr lang="nl-NL" dirty="0" smtClean="0"/>
              <a:t> of the state (</a:t>
            </a:r>
            <a:r>
              <a:rPr lang="nl-NL" dirty="0" err="1" smtClean="0"/>
              <a:t>hypothetical</a:t>
            </a:r>
            <a:r>
              <a:rPr lang="nl-NL" dirty="0" smtClean="0"/>
              <a:t>, abstract </a:t>
            </a:r>
            <a:r>
              <a:rPr lang="nl-NL" dirty="0" err="1" smtClean="0"/>
              <a:t>and</a:t>
            </a:r>
            <a:r>
              <a:rPr lang="nl-NL" dirty="0" smtClean="0"/>
              <a:t> </a:t>
            </a:r>
            <a:r>
              <a:rPr lang="nl-NL" dirty="0" err="1" smtClean="0"/>
              <a:t>a-priori</a:t>
            </a:r>
            <a:r>
              <a:rPr lang="nl-NL" smtClean="0"/>
              <a:t> claims</a:t>
            </a:r>
            <a:r>
              <a:rPr lang="nl-NL" dirty="0" smtClean="0"/>
              <a:t>) </a:t>
            </a:r>
            <a:r>
              <a:rPr lang="nl-NL" dirty="0" err="1" smtClean="0"/>
              <a:t>and</a:t>
            </a:r>
            <a:r>
              <a:rPr lang="nl-NL" dirty="0" smtClean="0"/>
              <a:t> on the </a:t>
            </a:r>
            <a:r>
              <a:rPr lang="nl-NL" dirty="0" err="1" smtClean="0"/>
              <a:t>ulterior</a:t>
            </a:r>
            <a:r>
              <a:rPr lang="nl-NL" dirty="0" smtClean="0"/>
              <a:t> </a:t>
            </a:r>
            <a:r>
              <a:rPr lang="nl-NL" dirty="0" err="1" smtClean="0"/>
              <a:t>interests</a:t>
            </a:r>
            <a:r>
              <a:rPr lang="nl-NL" dirty="0" smtClean="0"/>
              <a:t> of the </a:t>
            </a:r>
            <a:r>
              <a:rPr lang="nl-NL" dirty="0" err="1" smtClean="0"/>
              <a:t>citizens</a:t>
            </a:r>
            <a:endParaRPr lang="nl-NL" dirty="0" smtClean="0"/>
          </a:p>
          <a:p>
            <a:endParaRPr lang="nl-NL" dirty="0"/>
          </a:p>
          <a:p>
            <a:r>
              <a:rPr lang="nl-NL" dirty="0" smtClean="0"/>
              <a:t>3. Privacy cases </a:t>
            </a:r>
            <a:r>
              <a:rPr lang="nl-NL" dirty="0" err="1" smtClean="0"/>
              <a:t>should</a:t>
            </a:r>
            <a:r>
              <a:rPr lang="nl-NL" dirty="0" smtClean="0"/>
              <a:t> </a:t>
            </a:r>
            <a:r>
              <a:rPr lang="nl-NL" dirty="0" err="1" smtClean="0"/>
              <a:t>not</a:t>
            </a:r>
            <a:r>
              <a:rPr lang="nl-NL" dirty="0" smtClean="0"/>
              <a:t> </a:t>
            </a:r>
            <a:r>
              <a:rPr lang="nl-NL" dirty="0" err="1" smtClean="0"/>
              <a:t>only</a:t>
            </a:r>
            <a:r>
              <a:rPr lang="nl-NL" dirty="0" smtClean="0"/>
              <a:t> </a:t>
            </a:r>
            <a:r>
              <a:rPr lang="nl-NL" dirty="0" err="1" smtClean="0"/>
              <a:t>be</a:t>
            </a:r>
            <a:r>
              <a:rPr lang="nl-NL" dirty="0" smtClean="0"/>
              <a:t> </a:t>
            </a:r>
            <a:r>
              <a:rPr lang="nl-NL" dirty="0" err="1" smtClean="0"/>
              <a:t>resolved</a:t>
            </a:r>
            <a:r>
              <a:rPr lang="nl-NL" dirty="0" smtClean="0"/>
              <a:t> </a:t>
            </a:r>
            <a:r>
              <a:rPr lang="nl-NL" dirty="0" err="1" smtClean="0"/>
              <a:t>by</a:t>
            </a:r>
            <a:r>
              <a:rPr lang="nl-NL" dirty="0" smtClean="0"/>
              <a:t> </a:t>
            </a:r>
            <a:r>
              <a:rPr lang="nl-NL" dirty="0" err="1" smtClean="0"/>
              <a:t>balancing</a:t>
            </a:r>
            <a:r>
              <a:rPr lang="nl-NL" dirty="0" smtClean="0"/>
              <a:t> different </a:t>
            </a:r>
            <a:r>
              <a:rPr lang="nl-NL" dirty="0" err="1" smtClean="0"/>
              <a:t>interests</a:t>
            </a:r>
            <a:r>
              <a:rPr lang="nl-NL" dirty="0" smtClean="0"/>
              <a:t>, but </a:t>
            </a:r>
            <a:r>
              <a:rPr lang="nl-NL" dirty="0" err="1" smtClean="0"/>
              <a:t>also</a:t>
            </a:r>
            <a:r>
              <a:rPr lang="nl-NL" dirty="0" smtClean="0"/>
              <a:t> </a:t>
            </a:r>
            <a:r>
              <a:rPr lang="nl-NL" dirty="0" err="1" smtClean="0"/>
              <a:t>by</a:t>
            </a:r>
            <a:r>
              <a:rPr lang="nl-NL" dirty="0" smtClean="0"/>
              <a:t> </a:t>
            </a:r>
            <a:r>
              <a:rPr lang="nl-NL" dirty="0" err="1" smtClean="0"/>
              <a:t>assessing</a:t>
            </a:r>
            <a:r>
              <a:rPr lang="nl-NL" dirty="0" smtClean="0"/>
              <a:t> the </a:t>
            </a:r>
            <a:r>
              <a:rPr lang="nl-NL" dirty="0" err="1" smtClean="0"/>
              <a:t>virtuousness</a:t>
            </a:r>
            <a:r>
              <a:rPr lang="nl-NL" dirty="0" smtClean="0"/>
              <a:t> of actions as </a:t>
            </a:r>
            <a:r>
              <a:rPr lang="nl-NL" dirty="0" err="1" smtClean="0"/>
              <a:t>such</a:t>
            </a:r>
            <a:r>
              <a:rPr lang="nl-NL" dirty="0"/>
              <a:t> </a:t>
            </a:r>
            <a:r>
              <a:rPr lang="nl-NL" dirty="0" smtClean="0"/>
              <a:t>(</a:t>
            </a:r>
            <a:r>
              <a:rPr lang="nl-NL" dirty="0" err="1" smtClean="0"/>
              <a:t>intrinsic</a:t>
            </a:r>
            <a:r>
              <a:rPr lang="nl-NL" dirty="0" smtClean="0"/>
              <a:t> </a:t>
            </a:r>
            <a:r>
              <a:rPr lang="nl-NL" dirty="0" err="1" smtClean="0"/>
              <a:t>assessement</a:t>
            </a:r>
            <a:r>
              <a:rPr lang="nl-NL" dirty="0" smtClean="0"/>
              <a:t>) </a:t>
            </a:r>
            <a:endParaRPr lang="nl-NL" dirty="0"/>
          </a:p>
        </p:txBody>
      </p:sp>
    </p:spTree>
    <p:extLst>
      <p:ext uri="{BB962C8B-B14F-4D97-AF65-F5344CB8AC3E}">
        <p14:creationId xmlns:p14="http://schemas.microsoft.com/office/powerpoint/2010/main" val="196405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TotalTime>
  <Words>440</Words>
  <Application>Microsoft Office PowerPoint</Application>
  <PresentationFormat>Diavoorstelling (4:3)</PresentationFormat>
  <Paragraphs>61</Paragraphs>
  <Slides>9</Slides>
  <Notes>0</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Kantoorthema</vt:lpstr>
      <vt:lpstr> Privacy in the Age of Big Data</vt:lpstr>
      <vt:lpstr>Research interests</vt:lpstr>
      <vt:lpstr>Overview</vt:lpstr>
      <vt:lpstr>1. Current paradigm</vt:lpstr>
      <vt:lpstr>1. Current paradigm</vt:lpstr>
      <vt:lpstr>2. Big Data</vt:lpstr>
      <vt:lpstr>2. Big Data</vt:lpstr>
      <vt:lpstr>3. Virtue ethics</vt:lpstr>
      <vt:lpstr>3. Virtue ethics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Groot_inquisiteur</dc:creator>
  <cp:lastModifiedBy>HP</cp:lastModifiedBy>
  <cp:revision>60</cp:revision>
  <dcterms:created xsi:type="dcterms:W3CDTF">2014-10-15T12:09:10Z</dcterms:created>
  <dcterms:modified xsi:type="dcterms:W3CDTF">2014-11-06T20:57:46Z</dcterms:modified>
</cp:coreProperties>
</file>