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336" r:id="rId3"/>
    <p:sldId id="260" r:id="rId4"/>
    <p:sldId id="292" r:id="rId5"/>
    <p:sldId id="308" r:id="rId6"/>
    <p:sldId id="309" r:id="rId7"/>
    <p:sldId id="311" r:id="rId8"/>
    <p:sldId id="312" r:id="rId9"/>
    <p:sldId id="269" r:id="rId10"/>
    <p:sldId id="272" r:id="rId11"/>
    <p:sldId id="273" r:id="rId12"/>
    <p:sldId id="315" r:id="rId13"/>
    <p:sldId id="314" r:id="rId14"/>
    <p:sldId id="276" r:id="rId15"/>
    <p:sldId id="316" r:id="rId16"/>
    <p:sldId id="317" r:id="rId17"/>
    <p:sldId id="319" r:id="rId18"/>
    <p:sldId id="321" r:id="rId19"/>
    <p:sldId id="322" r:id="rId20"/>
    <p:sldId id="284" r:id="rId21"/>
    <p:sldId id="323" r:id="rId22"/>
    <p:sldId id="334" r:id="rId23"/>
    <p:sldId id="327" r:id="rId24"/>
    <p:sldId id="329" r:id="rId25"/>
    <p:sldId id="330" r:id="rId26"/>
    <p:sldId id="331" r:id="rId27"/>
    <p:sldId id="332" r:id="rId28"/>
    <p:sldId id="337" r:id="rId29"/>
    <p:sldId id="333" r:id="rId30"/>
    <p:sldId id="33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9156" autoAdjust="0"/>
    <p:restoredTop sz="94660"/>
  </p:normalViewPr>
  <p:slideViewPr>
    <p:cSldViewPr snapToGrid="0">
      <p:cViewPr varScale="1">
        <p:scale>
          <a:sx n="103" d="100"/>
          <a:sy n="103" d="100"/>
        </p:scale>
        <p:origin x="114"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nl-NL"/>
              <a:t>Klik om stijl te bewerken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1B1A81CC-4E89-42F4-86A4-78074BBE02E5}" type="datetimeFigureOut">
              <a:rPr lang="nl-NL" smtClean="0"/>
              <a:t>12-11-2018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D03939B-6DCC-4C42-9913-1BF73595B7AA}" type="slidenum">
              <a:rPr lang="nl-NL" smtClean="0"/>
              <a:t>‹nr.›</a:t>
            </a:fld>
            <a:endParaRPr lang="nl-NL"/>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882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Date Placeholder 2"/>
          <p:cNvSpPr>
            <a:spLocks noGrp="1"/>
          </p:cNvSpPr>
          <p:nvPr>
            <p:ph type="dt" sz="half" idx="10"/>
          </p:nvPr>
        </p:nvSpPr>
        <p:spPr/>
        <p:txBody>
          <a:bodyPr/>
          <a:lstStyle/>
          <a:p>
            <a:fld id="{1B1A81CC-4E89-42F4-86A4-78074BBE02E5}" type="datetimeFigureOut">
              <a:rPr lang="nl-NL" smtClean="0"/>
              <a:t>12-11-2018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4D03939B-6DCC-4C42-9913-1BF73595B7AA}" type="slidenum">
              <a:rPr lang="nl-NL" smtClean="0"/>
              <a:t>‹nr.›</a:t>
            </a:fld>
            <a:endParaRPr lang="nl-NL"/>
          </a:p>
        </p:txBody>
      </p:sp>
    </p:spTree>
    <p:extLst>
      <p:ext uri="{BB962C8B-B14F-4D97-AF65-F5344CB8AC3E}">
        <p14:creationId xmlns:p14="http://schemas.microsoft.com/office/powerpoint/2010/main" val="3580095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nl-NL"/>
              <a:t>Klik om stijl te bewerken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1B1A81CC-4E89-42F4-86A4-78074BBE02E5}" type="datetimeFigureOut">
              <a:rPr lang="nl-NL" smtClean="0"/>
              <a:t>12-11-2018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D03939B-6DCC-4C42-9913-1BF73595B7AA}" type="slidenum">
              <a:rPr lang="nl-NL" smtClean="0"/>
              <a:t>‹nr.›</a:t>
            </a:fld>
            <a:endParaRPr lang="nl-NL"/>
          </a:p>
        </p:txBody>
      </p:sp>
    </p:spTree>
    <p:extLst>
      <p:ext uri="{BB962C8B-B14F-4D97-AF65-F5344CB8AC3E}">
        <p14:creationId xmlns:p14="http://schemas.microsoft.com/office/powerpoint/2010/main" val="2824145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1B1A81CC-4E89-42F4-86A4-78074BBE02E5}" type="datetimeFigureOut">
              <a:rPr lang="nl-NL" smtClean="0"/>
              <a:t>12-11-2018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D03939B-6DCC-4C42-9913-1BF73595B7AA}" type="slidenum">
              <a:rPr lang="nl-NL" smtClean="0"/>
              <a:t>‹nr.›</a:t>
            </a:fld>
            <a:endParaRPr lang="nl-NL"/>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434863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nl-NL"/>
              <a:t>Klik om stijl te bewerken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1B1A81CC-4E89-42F4-86A4-78074BBE02E5}" type="datetimeFigureOut">
              <a:rPr lang="nl-NL" smtClean="0"/>
              <a:t>12-11-2018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D03939B-6DCC-4C42-9913-1BF73595B7AA}" type="slidenum">
              <a:rPr lang="nl-NL" smtClean="0"/>
              <a:t>‹nr.›</a:t>
            </a:fld>
            <a:endParaRPr lang="nl-NL"/>
          </a:p>
        </p:txBody>
      </p:sp>
    </p:spTree>
    <p:extLst>
      <p:ext uri="{BB962C8B-B14F-4D97-AF65-F5344CB8AC3E}">
        <p14:creationId xmlns:p14="http://schemas.microsoft.com/office/powerpoint/2010/main" val="3399702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nl-NL"/>
              <a:t>Tekststijl van het model bewerken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1B1A81CC-4E89-42F4-86A4-78074BBE02E5}" type="datetimeFigureOut">
              <a:rPr lang="nl-NL" smtClean="0"/>
              <a:t>12-11-2018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D03939B-6DCC-4C42-9913-1BF73595B7AA}" type="slidenum">
              <a:rPr lang="nl-NL" smtClean="0"/>
              <a:t>‹nr.›</a:t>
            </a:fld>
            <a:endParaRPr lang="nl-NL"/>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53039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nl-NL"/>
              <a:t>Klik om stijl te bewerken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nl-NL"/>
              <a:t>Tekststijl van het model bewerken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1B1A81CC-4E89-42F4-86A4-78074BBE02E5}" type="datetimeFigureOut">
              <a:rPr lang="nl-NL" smtClean="0"/>
              <a:t>12-11-2018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D03939B-6DCC-4C42-9913-1BF73595B7AA}" type="slidenum">
              <a:rPr lang="nl-NL" smtClean="0"/>
              <a:t>‹nr.›</a:t>
            </a:fld>
            <a:endParaRPr lang="nl-NL"/>
          </a:p>
        </p:txBody>
      </p:sp>
    </p:spTree>
    <p:extLst>
      <p:ext uri="{BB962C8B-B14F-4D97-AF65-F5344CB8AC3E}">
        <p14:creationId xmlns:p14="http://schemas.microsoft.com/office/powerpoint/2010/main" val="1398733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B1A81CC-4E89-42F4-86A4-78074BBE02E5}" type="datetimeFigureOut">
              <a:rPr lang="nl-NL" smtClean="0"/>
              <a:t>12-11-2018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D03939B-6DCC-4C42-9913-1BF73595B7AA}" type="slidenum">
              <a:rPr lang="nl-NL" smtClean="0"/>
              <a:t>‹nr.›</a:t>
            </a:fld>
            <a:endParaRPr lang="nl-NL"/>
          </a:p>
        </p:txBody>
      </p:sp>
    </p:spTree>
    <p:extLst>
      <p:ext uri="{BB962C8B-B14F-4D97-AF65-F5344CB8AC3E}">
        <p14:creationId xmlns:p14="http://schemas.microsoft.com/office/powerpoint/2010/main" val="2875706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B1A81CC-4E89-42F4-86A4-78074BBE02E5}" type="datetimeFigureOut">
              <a:rPr lang="nl-NL" smtClean="0"/>
              <a:t>12-11-2018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D03939B-6DCC-4C42-9913-1BF73595B7AA}" type="slidenum">
              <a:rPr lang="nl-NL" smtClean="0"/>
              <a:t>‹nr.›</a:t>
            </a:fld>
            <a:endParaRPr lang="nl-NL"/>
          </a:p>
        </p:txBody>
      </p:sp>
    </p:spTree>
    <p:extLst>
      <p:ext uri="{BB962C8B-B14F-4D97-AF65-F5344CB8AC3E}">
        <p14:creationId xmlns:p14="http://schemas.microsoft.com/office/powerpoint/2010/main" val="1539427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ct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B1A81CC-4E89-42F4-86A4-78074BBE02E5}" type="datetimeFigureOut">
              <a:rPr lang="nl-NL" smtClean="0"/>
              <a:t>12-11-2018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D03939B-6DCC-4C42-9913-1BF73595B7AA}" type="slidenum">
              <a:rPr lang="nl-NL" smtClean="0"/>
              <a:t>‹nr.›</a:t>
            </a:fld>
            <a:endParaRPr lang="nl-NL"/>
          </a:p>
        </p:txBody>
      </p:sp>
    </p:spTree>
    <p:extLst>
      <p:ext uri="{BB962C8B-B14F-4D97-AF65-F5344CB8AC3E}">
        <p14:creationId xmlns:p14="http://schemas.microsoft.com/office/powerpoint/2010/main" val="739906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nl-NL"/>
              <a:t>Klik om stijl te bewerken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1B1A81CC-4E89-42F4-86A4-78074BBE02E5}" type="datetimeFigureOut">
              <a:rPr lang="nl-NL" smtClean="0"/>
              <a:t>12-11-2018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D03939B-6DCC-4C42-9913-1BF73595B7AA}" type="slidenum">
              <a:rPr lang="nl-NL" smtClean="0"/>
              <a:t>‹nr.›</a:t>
            </a:fld>
            <a:endParaRPr lang="nl-NL"/>
          </a:p>
        </p:txBody>
      </p:sp>
    </p:spTree>
    <p:extLst>
      <p:ext uri="{BB962C8B-B14F-4D97-AF65-F5344CB8AC3E}">
        <p14:creationId xmlns:p14="http://schemas.microsoft.com/office/powerpoint/2010/main" val="181258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B1A81CC-4E89-42F4-86A4-78074BBE02E5}" type="datetimeFigureOut">
              <a:rPr lang="nl-NL" smtClean="0"/>
              <a:t>12-11-2018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D03939B-6DCC-4C42-9913-1BF73595B7AA}" type="slidenum">
              <a:rPr lang="nl-NL" smtClean="0"/>
              <a:t>‹nr.›</a:t>
            </a:fld>
            <a:endParaRPr lang="nl-NL"/>
          </a:p>
        </p:txBody>
      </p:sp>
    </p:spTree>
    <p:extLst>
      <p:ext uri="{BB962C8B-B14F-4D97-AF65-F5344CB8AC3E}">
        <p14:creationId xmlns:p14="http://schemas.microsoft.com/office/powerpoint/2010/main" val="3384712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B1A81CC-4E89-42F4-86A4-78074BBE02E5}" type="datetimeFigureOut">
              <a:rPr lang="nl-NL" smtClean="0"/>
              <a:t>12-11-2018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4D03939B-6DCC-4C42-9913-1BF73595B7AA}" type="slidenum">
              <a:rPr lang="nl-NL" smtClean="0"/>
              <a:t>‹nr.›</a:t>
            </a:fld>
            <a:endParaRPr lang="nl-NL"/>
          </a:p>
        </p:txBody>
      </p:sp>
    </p:spTree>
    <p:extLst>
      <p:ext uri="{BB962C8B-B14F-4D97-AF65-F5344CB8AC3E}">
        <p14:creationId xmlns:p14="http://schemas.microsoft.com/office/powerpoint/2010/main" val="1299449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B1A81CC-4E89-42F4-86A4-78074BBE02E5}" type="datetimeFigureOut">
              <a:rPr lang="nl-NL" smtClean="0"/>
              <a:t>12-11-2018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4D03939B-6DCC-4C42-9913-1BF73595B7AA}" type="slidenum">
              <a:rPr lang="nl-NL" smtClean="0"/>
              <a:t>‹nr.›</a:t>
            </a:fld>
            <a:endParaRPr lang="nl-NL"/>
          </a:p>
        </p:txBody>
      </p:sp>
    </p:spTree>
    <p:extLst>
      <p:ext uri="{BB962C8B-B14F-4D97-AF65-F5344CB8AC3E}">
        <p14:creationId xmlns:p14="http://schemas.microsoft.com/office/powerpoint/2010/main" val="3558387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1A81CC-4E89-42F4-86A4-78074BBE02E5}" type="datetimeFigureOut">
              <a:rPr lang="nl-NL" smtClean="0"/>
              <a:t>12-11-2018</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4D03939B-6DCC-4C42-9913-1BF73595B7AA}" type="slidenum">
              <a:rPr lang="nl-NL" smtClean="0"/>
              <a:t>‹nr.›</a:t>
            </a:fld>
            <a:endParaRPr lang="nl-NL"/>
          </a:p>
        </p:txBody>
      </p:sp>
    </p:spTree>
    <p:extLst>
      <p:ext uri="{BB962C8B-B14F-4D97-AF65-F5344CB8AC3E}">
        <p14:creationId xmlns:p14="http://schemas.microsoft.com/office/powerpoint/2010/main" val="851841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1B1A81CC-4E89-42F4-86A4-78074BBE02E5}" type="datetimeFigureOut">
              <a:rPr lang="nl-NL" smtClean="0"/>
              <a:t>12-11-2018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D03939B-6DCC-4C42-9913-1BF73595B7AA}" type="slidenum">
              <a:rPr lang="nl-NL" smtClean="0"/>
              <a:t>‹nr.›</a:t>
            </a:fld>
            <a:endParaRPr lang="nl-NL"/>
          </a:p>
        </p:txBody>
      </p:sp>
    </p:spTree>
    <p:extLst>
      <p:ext uri="{BB962C8B-B14F-4D97-AF65-F5344CB8AC3E}">
        <p14:creationId xmlns:p14="http://schemas.microsoft.com/office/powerpoint/2010/main" val="403864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nl-NL"/>
              <a:t>Klik om stijl te bewerken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1B1A81CC-4E89-42F4-86A4-78074BBE02E5}" type="datetimeFigureOut">
              <a:rPr lang="nl-NL" smtClean="0"/>
              <a:t>12-11-2018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D03939B-6DCC-4C42-9913-1BF73595B7AA}" type="slidenum">
              <a:rPr lang="nl-NL" smtClean="0"/>
              <a:t>‹nr.›</a:t>
            </a:fld>
            <a:endParaRPr lang="nl-NL"/>
          </a:p>
        </p:txBody>
      </p:sp>
    </p:spTree>
    <p:extLst>
      <p:ext uri="{BB962C8B-B14F-4D97-AF65-F5344CB8AC3E}">
        <p14:creationId xmlns:p14="http://schemas.microsoft.com/office/powerpoint/2010/main" val="1589023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B1A81CC-4E89-42F4-86A4-78074BBE02E5}" type="datetimeFigureOut">
              <a:rPr lang="nl-NL" smtClean="0"/>
              <a:t>12-11-2018</a:t>
            </a:fld>
            <a:endParaRPr lang="nl-NL"/>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nl-NL"/>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D03939B-6DCC-4C42-9913-1BF73595B7AA}" type="slidenum">
              <a:rPr lang="nl-NL" smtClean="0"/>
              <a:t>‹nr.›</a:t>
            </a:fld>
            <a:endParaRPr lang="nl-NL"/>
          </a:p>
        </p:txBody>
      </p:sp>
    </p:spTree>
    <p:extLst>
      <p:ext uri="{BB962C8B-B14F-4D97-AF65-F5344CB8AC3E}">
        <p14:creationId xmlns:p14="http://schemas.microsoft.com/office/powerpoint/2010/main" val="2207128538"/>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bartvandersloot.n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hyperlink" Target="https://www.google.nl/url?sa=i&amp;rct=j&amp;q=&amp;esrc=s&amp;source=images&amp;cd=&amp;cad=rja&amp;uact=8&amp;ved=2ahUKEwjWlZn57NXYAhXCZlAKHbZkBucQjRx6BAgAEAY&amp;url=https://commons.wikimedia.org/wiki/File:Chinese-abacus.jpg&amp;psig=AOvVaw0CadQqBYZW0-hhrsQX2-nR&amp;ust=1515964202491355" TargetMode="External"/><Relationship Id="rId1" Type="http://schemas.openxmlformats.org/officeDocument/2006/relationships/slideLayout" Target="../slideLayouts/slideLayout2.xml"/><Relationship Id="rId6" Type="http://schemas.openxmlformats.org/officeDocument/2006/relationships/hyperlink" Target="https://www.google.nl/url?sa=i&amp;rct=j&amp;q=&amp;esrc=s&amp;source=images&amp;cd=&amp;cad=rja&amp;uact=8&amp;ved=2ahUKEwjh7fnU7dXYAhXELVAKHZJ_Cd4QjRx6BAgAEAY&amp;url=https://www.flickr.com/photos/nasa_goddard/6559334541&amp;psig=AOvVaw1HS4QtbD2PTzINldHMOslA&amp;ust=1515964373404453" TargetMode="External"/><Relationship Id="rId5" Type="http://schemas.openxmlformats.org/officeDocument/2006/relationships/image" Target="../media/image16.jpeg"/><Relationship Id="rId4" Type="http://schemas.openxmlformats.org/officeDocument/2006/relationships/hyperlink" Target="https://www.google.nl/url?sa=i&amp;rct=j&amp;q=&amp;esrc=s&amp;source=images&amp;cd=&amp;cad=rja&amp;uact=8&amp;ved=2ahUKEwjfqeWU7dXYAhUKZVAKHcBfAuAQjRx6BAgAEAY&amp;url=https://commons.wikimedia.org/wiki/File:Babbage_Difference_Engine.jpg&amp;psig=AOvVaw3WbC9HznTDgDV8YoKr4Cdz&amp;ust=151596427065634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google.bg/url?sa=i&amp;rct=j&amp;q=&amp;esrc=s&amp;source=images&amp;cd=&amp;ved=2ahUKEwjSz9up5fDYAhVO26QKHeXVAOkQjRx6BAgAEAY&amp;url=https://commons.wikimedia.org/wiki/File:Panopticon.jpg&amp;psig=AOvVaw19a29yTxL60Vs_vc5NIiLf&amp;ust=1516889877087039"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es/url?sa=i&amp;rct=j&amp;q=&amp;esrc=s&amp;source=images&amp;cd=&amp;cad=rja&amp;uact=8&amp;ved=0ahUKEwj3pIWClLnYAhWL7BQKHVmGCPIQjRwIBw&amp;url=https://commons.wikimedia.org/wiki/File:Criminaliteits_Anticipatie_Systeem.png&amp;psig=AOvVaw0VJ_pbNgZWVsrPCzJjWmy0&amp;ust=1514978262492366"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es/url?sa=i&amp;rct=j&amp;q=&amp;esrc=s&amp;source=images&amp;cd=&amp;cad=rja&amp;uact=8&amp;ved=0ahUKEwiEmuruvrnYAhWE0RQKHbNLCAEQjRwIBw&amp;url=https://vimeo.com/219820643&amp;psig=AOvVaw13_LVOnXhBZacOpt2-TzzK&amp;ust=1514989735507603"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hyperlink" Target="https://www.google.es/url?sa=i&amp;rct=j&amp;q=&amp;esrc=s&amp;source=images&amp;cd=&amp;cad=rja&amp;uact=8&amp;ved=0ahUKEwiz8qac7LvYAhUjleAKHdVEDg0QjRwIBw&amp;url=https://hi.wikipedia.org/wiki/%E0%A4%AA%E0%A5%89%E0%A4%9C%E0%A4%BF%E0%A4%BC%E0%A4%9F%E0%A5%8D%E0%A4%B0%E0%A4%BE%E0%A4%A8_%E0%A4%89%E0%A4%A4%E0%A5%8D%E0%A4%B8%E0%A4%B0%E0%A5%8D%E0%A4%9C%E0%A4%A8_%E0%A4%9F%E0%A5%8B%E0%A4%AE%E0%A5%8B%E0%A4%97%E0%A5%8D%E0%A4%B0%E0%A4%BE%E0%A4%AB%E0%A5%80&amp;psig=AOvVaw0Pcyyvnbpi1uppFFqlCBCI&amp;ust=1515070646925605" TargetMode="External"/><Relationship Id="rId1" Type="http://schemas.openxmlformats.org/officeDocument/2006/relationships/slideLayout" Target="../slideLayouts/slideLayout2.xml"/><Relationship Id="rId6" Type="http://schemas.openxmlformats.org/officeDocument/2006/relationships/hyperlink" Target="https://www.sleepcycle.com/wp-content/uploads/2016/06/microphone.jpg" TargetMode="External"/><Relationship Id="rId5" Type="http://schemas.openxmlformats.org/officeDocument/2006/relationships/image" Target="../media/image7.jpeg"/><Relationship Id="rId4" Type="http://schemas.openxmlformats.org/officeDocument/2006/relationships/hyperlink" Target="https://www.google.es/url?sa=i&amp;rct=j&amp;q=&amp;esrc=s&amp;source=images&amp;cd=&amp;cad=rja&amp;uact=8&amp;ved=0ahUKEwj_1uqt9bvYAhXBY98KHZQkAb4QjRwIBw&amp;url=https://www.flickr.com/photos/andrikoolme/28266998101&amp;psig=AOvVaw2BC8l0W8hpN2L1e8knzv9T&amp;ust=151507310334249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hyperlink" Target="https://www.google.nl/url?sa=i&amp;rct=j&amp;q=&amp;esrc=s&amp;source=images&amp;cd=&amp;cad=rja&amp;uact=8&amp;ved=2ahUKEwi6guTqpM7YAhVL46QKHZekC1YQjRx6BAgAEAY&amp;url=https://commons.wikimedia.org/wiki/File:Shadow_200_UAV_(2).jpg&amp;psig=AOvVaw20r7X02TOTepYoZcf1YVep&amp;ust=1515704335670253" TargetMode="External"/><Relationship Id="rId1" Type="http://schemas.openxmlformats.org/officeDocument/2006/relationships/slideLayout" Target="../slideLayouts/slideLayout2.xml"/><Relationship Id="rId6" Type="http://schemas.openxmlformats.org/officeDocument/2006/relationships/hyperlink" Target="https://www.google.es/url?sa=i&amp;rct=j&amp;q=&amp;esrc=s&amp;source=images&amp;cd=&amp;cad=rja&amp;uact=8&amp;ved=0ahUKEwit_bach7zYAhVnB8AKHf6yCsgQjRwIBw&amp;url=https://pixabay.com/en/smart-home-home-technology-2769239/&amp;psig=AOvVaw0XnF-hT2EyH_iBkwK7M1rx&amp;ust=1515077238968135" TargetMode="External"/><Relationship Id="rId5" Type="http://schemas.openxmlformats.org/officeDocument/2006/relationships/image" Target="../media/image10.jpeg"/><Relationship Id="rId4" Type="http://schemas.openxmlformats.org/officeDocument/2006/relationships/hyperlink" Target="https://www.google.nl/url?sa=i&amp;rct=j&amp;q=&amp;esrc=s&amp;source=images&amp;cd=&amp;cad=rja&amp;uact=8&amp;ved=2ahUKEwjBuL6Npc7YAhXH4aQKHeV6AfgQjRx6BAgAEAY&amp;url=https://www.flickr.com/photos/smoothgroover22/15104006386&amp;psig=AOvVaw2thBt7CQzal3ogAw1rLX3e&amp;ust=151570440492510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google.es/url?sa=i&amp;rct=j&amp;q=&amp;esrc=s&amp;source=images&amp;cd=&amp;cad=rja&amp;uact=8&amp;ved=0ahUKEwjN9OTGt7nYAhVFzRQKHV77CpcQjRwIBw&amp;url=https://commons.wikimedia.org/wiki/File:Graph_of_Martin-Quinn_Scores_of_Supreme_Court_Justices_1937-Now.png&amp;psig=AOvVaw0NpxEMoliwhY6R1MsNGNF1&amp;ust=151498781256134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nl/url?sa=i&amp;rct=j&amp;q=&amp;esrc=s&amp;source=images&amp;cd=&amp;cad=rja&amp;uact=8&amp;ved=0ahUKEwjs2qPK_OvZAhXDKewKHb4dCIMQjRwIBg&amp;url=https://technode.com/2017/08/23/chinas-social-credit-system-ai-driven-panopticon-or-fragmented-foundation-for-a-sincerity-culture/&amp;psig=AOvVaw2ZUgvSkuI_R3aTci3aF0bU&amp;ust=152112195918621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D1B5ED-010E-4D6B-B843-43BCFC927D3F}"/>
              </a:ext>
            </a:extLst>
          </p:cNvPr>
          <p:cNvSpPr>
            <a:spLocks noGrp="1"/>
          </p:cNvSpPr>
          <p:nvPr>
            <p:ph type="ctrTitle"/>
          </p:nvPr>
        </p:nvSpPr>
        <p:spPr/>
        <p:txBody>
          <a:bodyPr/>
          <a:lstStyle/>
          <a:p>
            <a:r>
              <a:rPr lang="nl-NL" dirty="0"/>
              <a:t>Privacy &amp; Veiligheid</a:t>
            </a:r>
          </a:p>
        </p:txBody>
      </p:sp>
      <p:sp>
        <p:nvSpPr>
          <p:cNvPr id="3" name="Ondertitel 2">
            <a:extLst>
              <a:ext uri="{FF2B5EF4-FFF2-40B4-BE49-F238E27FC236}">
                <a16:creationId xmlns:a16="http://schemas.microsoft.com/office/drawing/2014/main" id="{89EC0254-CF41-459E-B68C-69F1DC99E994}"/>
              </a:ext>
            </a:extLst>
          </p:cNvPr>
          <p:cNvSpPr>
            <a:spLocks noGrp="1"/>
          </p:cNvSpPr>
          <p:nvPr>
            <p:ph type="subTitle" idx="1"/>
          </p:nvPr>
        </p:nvSpPr>
        <p:spPr/>
        <p:txBody>
          <a:bodyPr>
            <a:normAutofit lnSpcReduction="10000"/>
          </a:bodyPr>
          <a:lstStyle/>
          <a:p>
            <a:r>
              <a:rPr lang="nl-NL" dirty="0"/>
              <a:t>Bart van der Sloot</a:t>
            </a:r>
          </a:p>
          <a:p>
            <a:r>
              <a:rPr lang="en-US" dirty="0"/>
              <a:t>Tilburg Institute for Law, Technology, and Society (TILT)</a:t>
            </a:r>
            <a:br>
              <a:rPr lang="en-US" dirty="0"/>
            </a:br>
            <a:r>
              <a:rPr lang="en-US" dirty="0"/>
              <a:t>Tilburg University, Netherlands</a:t>
            </a:r>
          </a:p>
          <a:p>
            <a:r>
              <a:rPr lang="en-US" dirty="0">
                <a:hlinkClick r:id="rId2"/>
              </a:rPr>
              <a:t>www.bartvandersloot.nl</a:t>
            </a:r>
            <a:r>
              <a:rPr lang="en-US" dirty="0"/>
              <a:t> </a:t>
            </a:r>
            <a:endParaRPr lang="nl-NL" dirty="0"/>
          </a:p>
        </p:txBody>
      </p:sp>
    </p:spTree>
    <p:extLst>
      <p:ext uri="{BB962C8B-B14F-4D97-AF65-F5344CB8AC3E}">
        <p14:creationId xmlns:p14="http://schemas.microsoft.com/office/powerpoint/2010/main" val="2175271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56A0E2-5761-4DD0-8351-EA3EA6961FFE}"/>
              </a:ext>
            </a:extLst>
          </p:cNvPr>
          <p:cNvSpPr>
            <a:spLocks noGrp="1"/>
          </p:cNvSpPr>
          <p:nvPr>
            <p:ph type="title"/>
          </p:nvPr>
        </p:nvSpPr>
        <p:spPr/>
        <p:txBody>
          <a:bodyPr/>
          <a:lstStyle/>
          <a:p>
            <a:endParaRPr lang="nl-NL"/>
          </a:p>
        </p:txBody>
      </p:sp>
      <p:pic>
        <p:nvPicPr>
          <p:cNvPr id="4" name="Tijdelijke aanduiding voor inhoud 3">
            <a:extLst>
              <a:ext uri="{FF2B5EF4-FFF2-40B4-BE49-F238E27FC236}">
                <a16:creationId xmlns:a16="http://schemas.microsoft.com/office/drawing/2014/main" id="{A2E2956C-145D-4743-AB2F-72C6C811F6CD}"/>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6111" y="607077"/>
            <a:ext cx="9404723" cy="5307585"/>
          </a:xfrm>
          <a:prstGeom prst="rect">
            <a:avLst/>
          </a:prstGeom>
          <a:noFill/>
          <a:ln>
            <a:noFill/>
          </a:ln>
        </p:spPr>
      </p:pic>
    </p:spTree>
    <p:extLst>
      <p:ext uri="{BB962C8B-B14F-4D97-AF65-F5344CB8AC3E}">
        <p14:creationId xmlns:p14="http://schemas.microsoft.com/office/powerpoint/2010/main" val="2990171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BE5D86-59A5-4575-9964-9534A8D397CD}"/>
              </a:ext>
            </a:extLst>
          </p:cNvPr>
          <p:cNvSpPr>
            <a:spLocks noGrp="1"/>
          </p:cNvSpPr>
          <p:nvPr>
            <p:ph type="title"/>
          </p:nvPr>
        </p:nvSpPr>
        <p:spPr>
          <a:xfrm>
            <a:off x="1103312" y="288557"/>
            <a:ext cx="8534400" cy="1507067"/>
          </a:xfrm>
        </p:spPr>
        <p:txBody>
          <a:bodyPr/>
          <a:lstStyle/>
          <a:p>
            <a:r>
              <a:rPr lang="nl-NL" dirty="0"/>
              <a:t>Koepelterm</a:t>
            </a:r>
          </a:p>
        </p:txBody>
      </p:sp>
      <p:sp>
        <p:nvSpPr>
          <p:cNvPr id="3" name="Tijdelijke aanduiding voor inhoud 2">
            <a:extLst>
              <a:ext uri="{FF2B5EF4-FFF2-40B4-BE49-F238E27FC236}">
                <a16:creationId xmlns:a16="http://schemas.microsoft.com/office/drawing/2014/main" id="{0686AFEA-37C7-4BFC-9854-9B1F311BCA12}"/>
              </a:ext>
            </a:extLst>
          </p:cNvPr>
          <p:cNvSpPr>
            <a:spLocks noGrp="1"/>
          </p:cNvSpPr>
          <p:nvPr>
            <p:ph idx="1"/>
          </p:nvPr>
        </p:nvSpPr>
        <p:spPr>
          <a:xfrm>
            <a:off x="1103312" y="1331090"/>
            <a:ext cx="8946541" cy="4917310"/>
          </a:xfrm>
        </p:spPr>
        <p:txBody>
          <a:bodyPr/>
          <a:lstStyle/>
          <a:p>
            <a:r>
              <a:rPr lang="nl-NL" dirty="0">
                <a:solidFill>
                  <a:schemeClr val="bg1"/>
                </a:solidFill>
              </a:rPr>
              <a:t>‘Open Data’, </a:t>
            </a:r>
          </a:p>
          <a:p>
            <a:r>
              <a:rPr lang="nl-NL" dirty="0">
                <a:solidFill>
                  <a:schemeClr val="bg1"/>
                </a:solidFill>
              </a:rPr>
              <a:t>‘Hergebruik’, </a:t>
            </a:r>
          </a:p>
          <a:p>
            <a:r>
              <a:rPr lang="nl-NL" dirty="0">
                <a:solidFill>
                  <a:schemeClr val="bg1"/>
                </a:solidFill>
              </a:rPr>
              <a:t>‘Internet der Dingen’, </a:t>
            </a:r>
          </a:p>
          <a:p>
            <a:r>
              <a:rPr lang="nl-NL" dirty="0">
                <a:solidFill>
                  <a:schemeClr val="bg1"/>
                </a:solidFill>
              </a:rPr>
              <a:t>‘Slimme Toepassingen’, </a:t>
            </a:r>
          </a:p>
          <a:p>
            <a:r>
              <a:rPr lang="nl-NL" dirty="0">
                <a:solidFill>
                  <a:schemeClr val="bg1"/>
                </a:solidFill>
              </a:rPr>
              <a:t>‘Profileren’, </a:t>
            </a:r>
          </a:p>
          <a:p>
            <a:r>
              <a:rPr lang="nl-NL" dirty="0">
                <a:solidFill>
                  <a:schemeClr val="bg1"/>
                </a:solidFill>
              </a:rPr>
              <a:t>‘Algoritmes’ </a:t>
            </a:r>
          </a:p>
          <a:p>
            <a:r>
              <a:rPr lang="nl-NL" dirty="0">
                <a:solidFill>
                  <a:schemeClr val="bg1"/>
                </a:solidFill>
              </a:rPr>
              <a:t>‘Cloud Computing’</a:t>
            </a:r>
          </a:p>
          <a:p>
            <a:r>
              <a:rPr lang="nl-NL" dirty="0">
                <a:solidFill>
                  <a:schemeClr val="bg1"/>
                </a:solidFill>
              </a:rPr>
              <a:t>Machine </a:t>
            </a:r>
            <a:r>
              <a:rPr lang="nl-NL" dirty="0" err="1">
                <a:solidFill>
                  <a:schemeClr val="bg1"/>
                </a:solidFill>
              </a:rPr>
              <a:t>learning</a:t>
            </a:r>
            <a:r>
              <a:rPr lang="nl-NL" dirty="0">
                <a:solidFill>
                  <a:schemeClr val="bg1"/>
                </a:solidFill>
              </a:rPr>
              <a:t> </a:t>
            </a:r>
          </a:p>
          <a:p>
            <a:r>
              <a:rPr lang="nl-NL" dirty="0" err="1">
                <a:solidFill>
                  <a:schemeClr val="bg1"/>
                </a:solidFill>
              </a:rPr>
              <a:t>Datafication</a:t>
            </a:r>
            <a:endParaRPr lang="nl-NL" dirty="0">
              <a:solidFill>
                <a:schemeClr val="bg1"/>
              </a:solidFill>
            </a:endParaRPr>
          </a:p>
          <a:p>
            <a:r>
              <a:rPr lang="nl-NL" dirty="0" err="1">
                <a:solidFill>
                  <a:schemeClr val="bg1"/>
                </a:solidFill>
              </a:rPr>
              <a:t>Commodification</a:t>
            </a:r>
            <a:endParaRPr lang="nl-NL" dirty="0">
              <a:solidFill>
                <a:schemeClr val="bg1"/>
              </a:solidFill>
            </a:endParaRPr>
          </a:p>
          <a:p>
            <a:r>
              <a:rPr lang="nl-NL" dirty="0" err="1">
                <a:solidFill>
                  <a:schemeClr val="bg1"/>
                </a:solidFill>
              </a:rPr>
              <a:t>Securitisation</a:t>
            </a:r>
            <a:endParaRPr lang="nl-NL" dirty="0">
              <a:solidFill>
                <a:schemeClr val="bg1"/>
              </a:solidFill>
            </a:endParaRPr>
          </a:p>
        </p:txBody>
      </p:sp>
    </p:spTree>
    <p:extLst>
      <p:ext uri="{BB962C8B-B14F-4D97-AF65-F5344CB8AC3E}">
        <p14:creationId xmlns:p14="http://schemas.microsoft.com/office/powerpoint/2010/main" val="3988740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56872B-6CA1-40C9-932A-5A5A33C4C035}"/>
              </a:ext>
            </a:extLst>
          </p:cNvPr>
          <p:cNvSpPr>
            <a:spLocks noGrp="1"/>
          </p:cNvSpPr>
          <p:nvPr>
            <p:ph type="title"/>
          </p:nvPr>
        </p:nvSpPr>
        <p:spPr>
          <a:xfrm>
            <a:off x="982792" y="685800"/>
            <a:ext cx="8534400" cy="1507067"/>
          </a:xfrm>
        </p:spPr>
        <p:txBody>
          <a:bodyPr/>
          <a:lstStyle/>
          <a:p>
            <a:r>
              <a:rPr lang="nl-NL" dirty="0"/>
              <a:t>Graduele factoren</a:t>
            </a:r>
          </a:p>
        </p:txBody>
      </p:sp>
      <p:sp>
        <p:nvSpPr>
          <p:cNvPr id="3" name="Tijdelijke aanduiding voor inhoud 2">
            <a:extLst>
              <a:ext uri="{FF2B5EF4-FFF2-40B4-BE49-F238E27FC236}">
                <a16:creationId xmlns:a16="http://schemas.microsoft.com/office/drawing/2014/main" id="{273E5283-48A6-4D22-BB17-288788CD6C88}"/>
              </a:ext>
            </a:extLst>
          </p:cNvPr>
          <p:cNvSpPr>
            <a:spLocks noGrp="1"/>
          </p:cNvSpPr>
          <p:nvPr>
            <p:ph idx="1"/>
          </p:nvPr>
        </p:nvSpPr>
        <p:spPr>
          <a:xfrm>
            <a:off x="982792" y="1964094"/>
            <a:ext cx="10226416" cy="3615267"/>
          </a:xfrm>
        </p:spPr>
        <p:txBody>
          <a:bodyPr/>
          <a:lstStyle/>
          <a:p>
            <a:r>
              <a:rPr lang="nl-NL" dirty="0"/>
              <a:t>Weinig data             ------------------------------------------------------ Veel data </a:t>
            </a:r>
          </a:p>
          <a:p>
            <a:r>
              <a:rPr lang="nl-NL" dirty="0"/>
              <a:t>Weinig databronnen --------------------------------------- Veel databronnen</a:t>
            </a:r>
          </a:p>
          <a:p>
            <a:r>
              <a:rPr lang="nl-NL" dirty="0"/>
              <a:t>Lage analysesnelheid ---------------------------------- Hoge analysesnelheid </a:t>
            </a:r>
          </a:p>
          <a:p>
            <a:endParaRPr lang="nl-NL" dirty="0"/>
          </a:p>
        </p:txBody>
      </p:sp>
    </p:spTree>
    <p:extLst>
      <p:ext uri="{BB962C8B-B14F-4D97-AF65-F5344CB8AC3E}">
        <p14:creationId xmlns:p14="http://schemas.microsoft.com/office/powerpoint/2010/main" val="812018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Afbeeldingsresultaat voor abacus computer">
            <a:hlinkClick r:id="rId2" tgtFrame="&quot;_blank&quot;"/>
            <a:extLst>
              <a:ext uri="{FF2B5EF4-FFF2-40B4-BE49-F238E27FC236}">
                <a16:creationId xmlns:a16="http://schemas.microsoft.com/office/drawing/2014/main" id="{CC9D6D4F-8DD3-4CBE-ADB0-4A5A2CC377C5}"/>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96311" y="452718"/>
            <a:ext cx="4581309" cy="2976282"/>
          </a:xfrm>
          <a:prstGeom prst="rect">
            <a:avLst/>
          </a:prstGeom>
          <a:noFill/>
          <a:ln>
            <a:noFill/>
          </a:ln>
        </p:spPr>
      </p:pic>
      <p:pic>
        <p:nvPicPr>
          <p:cNvPr id="5" name="Afbeelding 4" descr="Afbeeldingsresultaat voor babbage">
            <a:hlinkClick r:id="rId4" tgtFrame="&quot;_blank&quot;"/>
            <a:extLst>
              <a:ext uri="{FF2B5EF4-FFF2-40B4-BE49-F238E27FC236}">
                <a16:creationId xmlns:a16="http://schemas.microsoft.com/office/drawing/2014/main" id="{F2BB2958-8220-4FF1-80D0-2AFC326AF66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7620" y="451852"/>
            <a:ext cx="4865033" cy="2977148"/>
          </a:xfrm>
          <a:prstGeom prst="rect">
            <a:avLst/>
          </a:prstGeom>
          <a:noFill/>
          <a:ln>
            <a:noFill/>
          </a:ln>
        </p:spPr>
      </p:pic>
      <p:pic>
        <p:nvPicPr>
          <p:cNvPr id="6" name="Afbeelding 5" descr="Afbeeldingsresultaat voor babbage">
            <a:hlinkClick r:id="rId4" tgtFrame="&quot;_blank&quot;"/>
            <a:extLst>
              <a:ext uri="{FF2B5EF4-FFF2-40B4-BE49-F238E27FC236}">
                <a16:creationId xmlns:a16="http://schemas.microsoft.com/office/drawing/2014/main" id="{9313D1EC-1B0D-42B2-9D3A-D35CBE1BF9A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311" y="3550232"/>
            <a:ext cx="4581309" cy="2976282"/>
          </a:xfrm>
          <a:prstGeom prst="rect">
            <a:avLst/>
          </a:prstGeom>
          <a:noFill/>
          <a:ln>
            <a:noFill/>
          </a:ln>
        </p:spPr>
      </p:pic>
      <p:pic>
        <p:nvPicPr>
          <p:cNvPr id="7" name="Afbeelding 6" descr="Afbeeldingsresultaat voor supercomputer">
            <a:hlinkClick r:id="rId6" tgtFrame="&quot;_blank&quot;"/>
            <a:extLst>
              <a:ext uri="{FF2B5EF4-FFF2-40B4-BE49-F238E27FC236}">
                <a16:creationId xmlns:a16="http://schemas.microsoft.com/office/drawing/2014/main" id="{4F05CE0C-C39B-4F60-9BD7-95B7690865BE}"/>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77619" y="3550232"/>
            <a:ext cx="4865033" cy="2976282"/>
          </a:xfrm>
          <a:prstGeom prst="rect">
            <a:avLst/>
          </a:prstGeom>
          <a:noFill/>
          <a:ln>
            <a:noFill/>
          </a:ln>
        </p:spPr>
      </p:pic>
    </p:spTree>
    <p:extLst>
      <p:ext uri="{BB962C8B-B14F-4D97-AF65-F5344CB8AC3E}">
        <p14:creationId xmlns:p14="http://schemas.microsoft.com/office/powerpoint/2010/main" val="3725099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D5366A-8AB6-4BAB-858D-4B9A6D65EBED}"/>
              </a:ext>
            </a:extLst>
          </p:cNvPr>
          <p:cNvSpPr>
            <a:spLocks noGrp="1"/>
          </p:cNvSpPr>
          <p:nvPr>
            <p:ph type="title"/>
          </p:nvPr>
        </p:nvSpPr>
        <p:spPr>
          <a:xfrm>
            <a:off x="964130" y="316549"/>
            <a:ext cx="8534400" cy="1507067"/>
          </a:xfrm>
        </p:spPr>
        <p:txBody>
          <a:bodyPr/>
          <a:lstStyle/>
          <a:p>
            <a:r>
              <a:rPr lang="nl-NL" dirty="0"/>
              <a:t>Drie fases</a:t>
            </a:r>
          </a:p>
        </p:txBody>
      </p:sp>
      <p:sp>
        <p:nvSpPr>
          <p:cNvPr id="3" name="Tijdelijke aanduiding voor inhoud 2">
            <a:extLst>
              <a:ext uri="{FF2B5EF4-FFF2-40B4-BE49-F238E27FC236}">
                <a16:creationId xmlns:a16="http://schemas.microsoft.com/office/drawing/2014/main" id="{DDDDCA87-8C0A-453D-8C34-2E0AB1FEA8A1}"/>
              </a:ext>
            </a:extLst>
          </p:cNvPr>
          <p:cNvSpPr>
            <a:spLocks noGrp="1"/>
          </p:cNvSpPr>
          <p:nvPr>
            <p:ph idx="1"/>
          </p:nvPr>
        </p:nvSpPr>
        <p:spPr>
          <a:xfrm>
            <a:off x="964130" y="1712168"/>
            <a:ext cx="8534400" cy="3615267"/>
          </a:xfrm>
        </p:spPr>
        <p:txBody>
          <a:bodyPr/>
          <a:lstStyle/>
          <a:p>
            <a:pPr lvl="0"/>
            <a:r>
              <a:rPr lang="nl-NL" dirty="0"/>
              <a:t>Verzamelen: in de eerste fase worden gegevens verzameld uit verschillende bronnen en vervolgens opslagen, al dan niet in de </a:t>
            </a:r>
            <a:r>
              <a:rPr lang="nl-NL" dirty="0" err="1"/>
              <a:t>cloud</a:t>
            </a:r>
            <a:r>
              <a:rPr lang="nl-NL" dirty="0"/>
              <a:t>.</a:t>
            </a:r>
          </a:p>
          <a:p>
            <a:pPr lvl="0"/>
            <a:r>
              <a:rPr lang="nl-NL" dirty="0"/>
              <a:t>Analyseren: in de tweede fase worden de verzamelde gegevens gecategoriseerd, geanalyseerd, bijvoorbeeld door middel van slimme algoritmes, en vervolgens in patronen of profielen gegoten.</a:t>
            </a:r>
          </a:p>
          <a:p>
            <a:pPr lvl="0"/>
            <a:r>
              <a:rPr lang="nl-NL" dirty="0"/>
              <a:t>Gebruik: in de derde fase worden de algemene profielen, verbanden en patronen gebruikt voor het maken van beslissingen en keuzes.</a:t>
            </a:r>
          </a:p>
          <a:p>
            <a:endParaRPr lang="nl-NL" dirty="0"/>
          </a:p>
        </p:txBody>
      </p:sp>
    </p:spTree>
    <p:extLst>
      <p:ext uri="{BB962C8B-B14F-4D97-AF65-F5344CB8AC3E}">
        <p14:creationId xmlns:p14="http://schemas.microsoft.com/office/powerpoint/2010/main" val="441741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BCB37A-B21D-41AE-A803-EAEC42206BCE}"/>
              </a:ext>
            </a:extLst>
          </p:cNvPr>
          <p:cNvSpPr>
            <a:spLocks noGrp="1"/>
          </p:cNvSpPr>
          <p:nvPr>
            <p:ph type="title"/>
          </p:nvPr>
        </p:nvSpPr>
        <p:spPr>
          <a:xfrm>
            <a:off x="730865" y="0"/>
            <a:ext cx="8534400" cy="1507067"/>
          </a:xfrm>
        </p:spPr>
        <p:txBody>
          <a:bodyPr/>
          <a:lstStyle/>
          <a:p>
            <a:r>
              <a:rPr lang="nl-NL" dirty="0"/>
              <a:t>Tien adagia</a:t>
            </a:r>
          </a:p>
        </p:txBody>
      </p:sp>
      <p:sp>
        <p:nvSpPr>
          <p:cNvPr id="3" name="Tijdelijke aanduiding voor inhoud 2">
            <a:extLst>
              <a:ext uri="{FF2B5EF4-FFF2-40B4-BE49-F238E27FC236}">
                <a16:creationId xmlns:a16="http://schemas.microsoft.com/office/drawing/2014/main" id="{EE1003F2-B20E-4E90-A4A3-550FF1E2FAE2}"/>
              </a:ext>
            </a:extLst>
          </p:cNvPr>
          <p:cNvSpPr>
            <a:spLocks noGrp="1"/>
          </p:cNvSpPr>
          <p:nvPr>
            <p:ph idx="1"/>
          </p:nvPr>
        </p:nvSpPr>
        <p:spPr>
          <a:xfrm>
            <a:off x="416689" y="1400537"/>
            <a:ext cx="11458935" cy="4869633"/>
          </a:xfrm>
        </p:spPr>
        <p:txBody>
          <a:bodyPr>
            <a:normAutofit/>
          </a:bodyPr>
          <a:lstStyle/>
          <a:p>
            <a:pPr lvl="0"/>
            <a:r>
              <a:rPr lang="nl-NL" u="sng" dirty="0"/>
              <a:t>The more, </a:t>
            </a:r>
            <a:r>
              <a:rPr lang="nl-NL" u="sng" dirty="0" err="1"/>
              <a:t>the</a:t>
            </a:r>
            <a:r>
              <a:rPr lang="nl-NL" u="sng" dirty="0"/>
              <a:t> </a:t>
            </a:r>
            <a:r>
              <a:rPr lang="nl-NL" u="sng" dirty="0" err="1"/>
              <a:t>merrier</a:t>
            </a:r>
            <a:r>
              <a:rPr lang="nl-NL" u="sng" dirty="0"/>
              <a:t>:</a:t>
            </a:r>
            <a:r>
              <a:rPr lang="nl-NL" dirty="0"/>
              <a:t> </a:t>
            </a:r>
          </a:p>
          <a:p>
            <a:pPr lvl="0"/>
            <a:r>
              <a:rPr lang="nl-NL" u="sng" dirty="0" err="1"/>
              <a:t>Quantity</a:t>
            </a:r>
            <a:r>
              <a:rPr lang="nl-NL" u="sng" dirty="0"/>
              <a:t> over </a:t>
            </a:r>
            <a:r>
              <a:rPr lang="nl-NL" u="sng" dirty="0" err="1"/>
              <a:t>quality</a:t>
            </a:r>
            <a:r>
              <a:rPr lang="nl-NL" u="sng" dirty="0"/>
              <a:t>:</a:t>
            </a:r>
            <a:r>
              <a:rPr lang="nl-NL" dirty="0"/>
              <a:t> </a:t>
            </a:r>
          </a:p>
          <a:p>
            <a:pPr lvl="0"/>
            <a:r>
              <a:rPr lang="nl-NL" u="sng" dirty="0"/>
              <a:t>Dirty data is hot:</a:t>
            </a:r>
            <a:r>
              <a:rPr lang="nl-NL" dirty="0"/>
              <a:t> </a:t>
            </a:r>
          </a:p>
          <a:p>
            <a:pPr lvl="0"/>
            <a:r>
              <a:rPr lang="nl-NL" u="sng" dirty="0"/>
              <a:t>Old data is new data:</a:t>
            </a:r>
            <a:r>
              <a:rPr lang="nl-NL" dirty="0"/>
              <a:t> </a:t>
            </a:r>
          </a:p>
          <a:p>
            <a:pPr lvl="0"/>
            <a:r>
              <a:rPr lang="nl-NL" u="sng" dirty="0" err="1"/>
              <a:t>Gathering</a:t>
            </a:r>
            <a:r>
              <a:rPr lang="nl-NL" u="sng" dirty="0"/>
              <a:t> data is </a:t>
            </a:r>
            <a:r>
              <a:rPr lang="nl-NL" u="sng" dirty="0" err="1"/>
              <a:t>cheap</a:t>
            </a:r>
            <a:r>
              <a:rPr lang="nl-NL" u="sng" dirty="0"/>
              <a:t>, storing is </a:t>
            </a:r>
            <a:r>
              <a:rPr lang="nl-NL" u="sng" dirty="0" err="1"/>
              <a:t>cheaper</a:t>
            </a:r>
            <a:r>
              <a:rPr lang="nl-NL" u="sng" dirty="0"/>
              <a:t>, </a:t>
            </a:r>
            <a:r>
              <a:rPr lang="nl-NL" u="sng" dirty="0" err="1"/>
              <a:t>analysing</a:t>
            </a:r>
            <a:r>
              <a:rPr lang="nl-NL" u="sng" dirty="0"/>
              <a:t> is </a:t>
            </a:r>
            <a:r>
              <a:rPr lang="nl-NL" u="sng" dirty="0" err="1"/>
              <a:t>cheapest</a:t>
            </a:r>
            <a:r>
              <a:rPr lang="nl-NL" u="sng" dirty="0"/>
              <a:t>:</a:t>
            </a:r>
            <a:r>
              <a:rPr lang="nl-NL" dirty="0"/>
              <a:t> </a:t>
            </a:r>
          </a:p>
          <a:p>
            <a:pPr lvl="0"/>
            <a:r>
              <a:rPr lang="nl-NL" u="sng" dirty="0" err="1"/>
              <a:t>Correlation</a:t>
            </a:r>
            <a:r>
              <a:rPr lang="nl-NL" u="sng" dirty="0"/>
              <a:t> over </a:t>
            </a:r>
            <a:r>
              <a:rPr lang="nl-NL" u="sng" dirty="0" err="1"/>
              <a:t>causation</a:t>
            </a:r>
            <a:r>
              <a:rPr lang="nl-NL" u="sng" dirty="0"/>
              <a:t>:</a:t>
            </a:r>
            <a:r>
              <a:rPr lang="nl-NL" dirty="0"/>
              <a:t> </a:t>
            </a:r>
          </a:p>
          <a:p>
            <a:pPr lvl="0"/>
            <a:r>
              <a:rPr lang="nl-NL" u="sng" dirty="0" err="1"/>
              <a:t>Anything</a:t>
            </a:r>
            <a:r>
              <a:rPr lang="nl-NL" u="sng" dirty="0"/>
              <a:t> </a:t>
            </a:r>
            <a:r>
              <a:rPr lang="nl-NL" u="sng" dirty="0" err="1"/>
              <a:t>can</a:t>
            </a:r>
            <a:r>
              <a:rPr lang="nl-NL" u="sng" dirty="0"/>
              <a:t> say </a:t>
            </a:r>
            <a:r>
              <a:rPr lang="nl-NL" u="sng" dirty="0" err="1"/>
              <a:t>something</a:t>
            </a:r>
            <a:r>
              <a:rPr lang="nl-NL" u="sng" dirty="0"/>
              <a:t> </a:t>
            </a:r>
            <a:r>
              <a:rPr lang="nl-NL" u="sng" dirty="0" err="1"/>
              <a:t>about</a:t>
            </a:r>
            <a:r>
              <a:rPr lang="nl-NL" u="sng" dirty="0"/>
              <a:t> </a:t>
            </a:r>
            <a:r>
              <a:rPr lang="nl-NL" u="sng" dirty="0" err="1"/>
              <a:t>everything</a:t>
            </a:r>
            <a:r>
              <a:rPr lang="nl-NL" u="sng" dirty="0"/>
              <a:t> </a:t>
            </a:r>
            <a:r>
              <a:rPr lang="nl-NL" u="sng" dirty="0" err="1"/>
              <a:t>and</a:t>
            </a:r>
            <a:r>
              <a:rPr lang="nl-NL" u="sng" dirty="0"/>
              <a:t> </a:t>
            </a:r>
            <a:r>
              <a:rPr lang="nl-NL" u="sng" dirty="0" err="1"/>
              <a:t>everything</a:t>
            </a:r>
            <a:r>
              <a:rPr lang="nl-NL" u="sng" dirty="0"/>
              <a:t> </a:t>
            </a:r>
            <a:r>
              <a:rPr lang="nl-NL" u="sng" dirty="0" err="1"/>
              <a:t>can</a:t>
            </a:r>
            <a:r>
              <a:rPr lang="nl-NL" u="sng" dirty="0"/>
              <a:t> say </a:t>
            </a:r>
            <a:r>
              <a:rPr lang="nl-NL" u="sng" dirty="0" err="1"/>
              <a:t>something</a:t>
            </a:r>
            <a:r>
              <a:rPr lang="nl-NL" u="sng" dirty="0"/>
              <a:t> </a:t>
            </a:r>
            <a:r>
              <a:rPr lang="nl-NL" u="sng" dirty="0" err="1"/>
              <a:t>about</a:t>
            </a:r>
            <a:r>
              <a:rPr lang="nl-NL" u="sng" dirty="0"/>
              <a:t> </a:t>
            </a:r>
            <a:r>
              <a:rPr lang="nl-NL" u="sng" dirty="0" err="1"/>
              <a:t>anything</a:t>
            </a:r>
            <a:r>
              <a:rPr lang="nl-NL" u="sng" dirty="0"/>
              <a:t>:</a:t>
            </a:r>
            <a:r>
              <a:rPr lang="nl-NL" dirty="0"/>
              <a:t> </a:t>
            </a:r>
          </a:p>
          <a:p>
            <a:pPr lvl="0"/>
            <a:r>
              <a:rPr lang="nl-NL" u="sng" dirty="0"/>
              <a:t>The </a:t>
            </a:r>
            <a:r>
              <a:rPr lang="nl-NL" u="sng" dirty="0" err="1"/>
              <a:t>future</a:t>
            </a:r>
            <a:r>
              <a:rPr lang="nl-NL" u="sng" dirty="0"/>
              <a:t> is </a:t>
            </a:r>
            <a:r>
              <a:rPr lang="nl-NL" u="sng" dirty="0" err="1"/>
              <a:t>now</a:t>
            </a:r>
            <a:r>
              <a:rPr lang="nl-NL" dirty="0"/>
              <a:t>: </a:t>
            </a:r>
          </a:p>
          <a:p>
            <a:pPr lvl="0"/>
            <a:r>
              <a:rPr lang="nl-NL" u="sng" dirty="0"/>
              <a:t>No </a:t>
            </a:r>
            <a:r>
              <a:rPr lang="nl-NL" u="sng" dirty="0" err="1"/>
              <a:t>harm</a:t>
            </a:r>
            <a:r>
              <a:rPr lang="nl-NL" u="sng" dirty="0"/>
              <a:t> in </a:t>
            </a:r>
            <a:r>
              <a:rPr lang="nl-NL" u="sng" dirty="0" err="1"/>
              <a:t>trying</a:t>
            </a:r>
            <a:r>
              <a:rPr lang="nl-NL" u="sng" dirty="0"/>
              <a:t>:</a:t>
            </a:r>
            <a:r>
              <a:rPr lang="nl-NL" dirty="0"/>
              <a:t> </a:t>
            </a:r>
          </a:p>
          <a:p>
            <a:r>
              <a:rPr lang="en-US" u="sng" dirty="0"/>
              <a:t>No mountain too high:</a:t>
            </a:r>
            <a:r>
              <a:rPr lang="en-US" dirty="0"/>
              <a:t> </a:t>
            </a:r>
          </a:p>
          <a:p>
            <a:endParaRPr lang="nl-NL" dirty="0"/>
          </a:p>
        </p:txBody>
      </p:sp>
    </p:spTree>
    <p:extLst>
      <p:ext uri="{BB962C8B-B14F-4D97-AF65-F5344CB8AC3E}">
        <p14:creationId xmlns:p14="http://schemas.microsoft.com/office/powerpoint/2010/main" val="2678590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363216-63A4-462E-9F85-41C3D9BE2542}"/>
              </a:ext>
            </a:extLst>
          </p:cNvPr>
          <p:cNvSpPr>
            <a:spLocks noGrp="1"/>
          </p:cNvSpPr>
          <p:nvPr>
            <p:ph type="title"/>
          </p:nvPr>
        </p:nvSpPr>
        <p:spPr>
          <a:xfrm>
            <a:off x="814840" y="685800"/>
            <a:ext cx="8534400" cy="1507067"/>
          </a:xfrm>
        </p:spPr>
        <p:txBody>
          <a:bodyPr/>
          <a:lstStyle/>
          <a:p>
            <a:r>
              <a:rPr lang="nl-NL" dirty="0"/>
              <a:t>Risico’s</a:t>
            </a:r>
          </a:p>
        </p:txBody>
      </p:sp>
      <p:sp>
        <p:nvSpPr>
          <p:cNvPr id="3" name="Tijdelijke aanduiding voor inhoud 2">
            <a:extLst>
              <a:ext uri="{FF2B5EF4-FFF2-40B4-BE49-F238E27FC236}">
                <a16:creationId xmlns:a16="http://schemas.microsoft.com/office/drawing/2014/main" id="{5E09C772-FA3E-4DEE-901E-0D47A221992A}"/>
              </a:ext>
            </a:extLst>
          </p:cNvPr>
          <p:cNvSpPr>
            <a:spLocks noGrp="1"/>
          </p:cNvSpPr>
          <p:nvPr>
            <p:ph idx="1"/>
          </p:nvPr>
        </p:nvSpPr>
        <p:spPr>
          <a:xfrm>
            <a:off x="814840" y="2122714"/>
            <a:ext cx="8534400" cy="3615267"/>
          </a:xfrm>
        </p:spPr>
        <p:txBody>
          <a:bodyPr>
            <a:normAutofit fontScale="92500" lnSpcReduction="20000"/>
          </a:bodyPr>
          <a:lstStyle/>
          <a:p>
            <a:r>
              <a:rPr lang="nl-NL" dirty="0">
                <a:solidFill>
                  <a:schemeClr val="bg1"/>
                </a:solidFill>
              </a:rPr>
              <a:t>Effectiviteit</a:t>
            </a:r>
          </a:p>
          <a:p>
            <a:pPr lvl="1"/>
            <a:r>
              <a:rPr lang="nl-NL" dirty="0">
                <a:solidFill>
                  <a:schemeClr val="bg1"/>
                </a:solidFill>
              </a:rPr>
              <a:t>Mass Surveillance</a:t>
            </a:r>
          </a:p>
          <a:p>
            <a:pPr lvl="1"/>
            <a:r>
              <a:rPr lang="nl-NL" dirty="0" err="1">
                <a:solidFill>
                  <a:schemeClr val="bg1"/>
                </a:solidFill>
              </a:rPr>
              <a:t>Predictive</a:t>
            </a:r>
            <a:r>
              <a:rPr lang="nl-NL" dirty="0">
                <a:solidFill>
                  <a:schemeClr val="bg1"/>
                </a:solidFill>
              </a:rPr>
              <a:t> </a:t>
            </a:r>
            <a:r>
              <a:rPr lang="nl-NL" dirty="0" err="1">
                <a:solidFill>
                  <a:schemeClr val="bg1"/>
                </a:solidFill>
              </a:rPr>
              <a:t>Policing</a:t>
            </a:r>
            <a:r>
              <a:rPr lang="nl-NL" dirty="0">
                <a:solidFill>
                  <a:schemeClr val="bg1"/>
                </a:solidFill>
              </a:rPr>
              <a:t>: </a:t>
            </a:r>
            <a:r>
              <a:rPr lang="nl-NL" dirty="0" err="1">
                <a:solidFill>
                  <a:schemeClr val="bg1"/>
                </a:solidFill>
              </a:rPr>
              <a:t>Aanwĳ</a:t>
            </a:r>
            <a:r>
              <a:rPr lang="nl-NL" dirty="0">
                <a:solidFill>
                  <a:schemeClr val="bg1"/>
                </a:solidFill>
              </a:rPr>
              <a:t> zingen dat </a:t>
            </a:r>
            <a:r>
              <a:rPr lang="nl-NL" dirty="0" err="1">
                <a:solidFill>
                  <a:schemeClr val="bg1"/>
                </a:solidFill>
              </a:rPr>
              <a:t>predictive</a:t>
            </a:r>
            <a:r>
              <a:rPr lang="nl-NL" dirty="0">
                <a:solidFill>
                  <a:schemeClr val="bg1"/>
                </a:solidFill>
              </a:rPr>
              <a:t> </a:t>
            </a:r>
            <a:r>
              <a:rPr lang="nl-NL" dirty="0" err="1">
                <a:solidFill>
                  <a:schemeClr val="bg1"/>
                </a:solidFill>
              </a:rPr>
              <a:t>policing</a:t>
            </a:r>
            <a:r>
              <a:rPr lang="nl-NL" dirty="0">
                <a:solidFill>
                  <a:schemeClr val="bg1"/>
                </a:solidFill>
              </a:rPr>
              <a:t> </a:t>
            </a:r>
            <a:r>
              <a:rPr lang="nl-NL" dirty="0" err="1">
                <a:solidFill>
                  <a:schemeClr val="bg1"/>
                </a:solidFill>
              </a:rPr>
              <a:t>uiteindelĳk</a:t>
            </a:r>
            <a:r>
              <a:rPr lang="nl-NL" dirty="0">
                <a:solidFill>
                  <a:schemeClr val="bg1"/>
                </a:solidFill>
              </a:rPr>
              <a:t> leidt tot minder (</a:t>
            </a:r>
            <a:r>
              <a:rPr lang="nl-NL" dirty="0" err="1">
                <a:solidFill>
                  <a:schemeClr val="bg1"/>
                </a:solidFill>
              </a:rPr>
              <a:t>stĳ</a:t>
            </a:r>
            <a:r>
              <a:rPr lang="nl-NL" dirty="0">
                <a:solidFill>
                  <a:schemeClr val="bg1"/>
                </a:solidFill>
              </a:rPr>
              <a:t> </a:t>
            </a:r>
            <a:r>
              <a:rPr lang="nl-NL" dirty="0" err="1">
                <a:solidFill>
                  <a:schemeClr val="bg1"/>
                </a:solidFill>
              </a:rPr>
              <a:t>gende</a:t>
            </a:r>
            <a:r>
              <a:rPr lang="nl-NL" dirty="0">
                <a:solidFill>
                  <a:schemeClr val="bg1"/>
                </a:solidFill>
              </a:rPr>
              <a:t>) criminaliteit hebben we niet kunnen vinden (Politieacademie 2017).</a:t>
            </a:r>
          </a:p>
          <a:p>
            <a:pPr lvl="1"/>
            <a:r>
              <a:rPr lang="nl-NL" dirty="0">
                <a:solidFill>
                  <a:schemeClr val="bg1"/>
                </a:solidFill>
              </a:rPr>
              <a:t>Belastingdienst: ‘Uit analyse van de 42 projecten in de Investeringsagenda-projectportfolio blijkt dat 36% van de projecten de status ‘vertraagd’ of ‘geannuleerd’ heeft. Als we meer in detail kijken naar wijzigingen van planningsdata (ook van inmiddels afgeronde projecten), dan blijkt dat bijna 60% van de projecten vertraging heeft opgelopen of is geannuleerd.’</a:t>
            </a:r>
          </a:p>
          <a:p>
            <a:pPr lvl="1"/>
            <a:r>
              <a:rPr lang="nl-NL" dirty="0">
                <a:solidFill>
                  <a:schemeClr val="bg1"/>
                </a:solidFill>
              </a:rPr>
              <a:t>Google </a:t>
            </a:r>
            <a:r>
              <a:rPr lang="nl-NL" dirty="0" err="1">
                <a:solidFill>
                  <a:schemeClr val="bg1"/>
                </a:solidFill>
              </a:rPr>
              <a:t>Flu</a:t>
            </a:r>
            <a:endParaRPr lang="nl-NL" dirty="0">
              <a:solidFill>
                <a:schemeClr val="bg1"/>
              </a:solidFill>
            </a:endParaRPr>
          </a:p>
          <a:p>
            <a:pPr lvl="1"/>
            <a:r>
              <a:rPr lang="nl-NL" dirty="0">
                <a:solidFill>
                  <a:schemeClr val="bg1"/>
                </a:solidFill>
              </a:rPr>
              <a:t>Reclames</a:t>
            </a:r>
          </a:p>
        </p:txBody>
      </p:sp>
    </p:spTree>
    <p:extLst>
      <p:ext uri="{BB962C8B-B14F-4D97-AF65-F5344CB8AC3E}">
        <p14:creationId xmlns:p14="http://schemas.microsoft.com/office/powerpoint/2010/main" val="2002714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EC0B5E-AAA6-411D-BEBD-88D380BA1DC9}"/>
              </a:ext>
            </a:extLst>
          </p:cNvPr>
          <p:cNvSpPr>
            <a:spLocks noGrp="1"/>
          </p:cNvSpPr>
          <p:nvPr>
            <p:ph type="title"/>
          </p:nvPr>
        </p:nvSpPr>
        <p:spPr>
          <a:xfrm>
            <a:off x="824172" y="475169"/>
            <a:ext cx="8534400" cy="1507067"/>
          </a:xfrm>
        </p:spPr>
        <p:txBody>
          <a:bodyPr/>
          <a:lstStyle/>
          <a:p>
            <a:r>
              <a:rPr lang="nl-NL" dirty="0"/>
              <a:t>Gebrekkige analyse</a:t>
            </a:r>
          </a:p>
        </p:txBody>
      </p:sp>
      <p:sp>
        <p:nvSpPr>
          <p:cNvPr id="3" name="Tijdelijke aanduiding voor inhoud 2">
            <a:extLst>
              <a:ext uri="{FF2B5EF4-FFF2-40B4-BE49-F238E27FC236}">
                <a16:creationId xmlns:a16="http://schemas.microsoft.com/office/drawing/2014/main" id="{C0AC92AF-7857-4B49-A5B1-F0940D981F9A}"/>
              </a:ext>
            </a:extLst>
          </p:cNvPr>
          <p:cNvSpPr>
            <a:spLocks noGrp="1"/>
          </p:cNvSpPr>
          <p:nvPr>
            <p:ph idx="1"/>
          </p:nvPr>
        </p:nvSpPr>
        <p:spPr>
          <a:xfrm>
            <a:off x="824171" y="1730829"/>
            <a:ext cx="10036661" cy="4652002"/>
          </a:xfrm>
        </p:spPr>
        <p:txBody>
          <a:bodyPr>
            <a:normAutofit/>
          </a:bodyPr>
          <a:lstStyle/>
          <a:p>
            <a:r>
              <a:rPr lang="nl-NL" dirty="0">
                <a:solidFill>
                  <a:schemeClr val="bg1"/>
                </a:solidFill>
              </a:rPr>
              <a:t>de representativiteit van de data </a:t>
            </a:r>
          </a:p>
          <a:p>
            <a:r>
              <a:rPr lang="nl-NL" dirty="0">
                <a:solidFill>
                  <a:schemeClr val="bg1"/>
                </a:solidFill>
              </a:rPr>
              <a:t>Onderzoeksmethodologie</a:t>
            </a:r>
          </a:p>
          <a:p>
            <a:r>
              <a:rPr lang="nl-NL" dirty="0">
                <a:solidFill>
                  <a:schemeClr val="bg1"/>
                </a:solidFill>
              </a:rPr>
              <a:t>Wijze van vragen stellen &gt; open sources</a:t>
            </a:r>
          </a:p>
          <a:p>
            <a:r>
              <a:rPr lang="nl-NL" dirty="0">
                <a:solidFill>
                  <a:schemeClr val="bg1"/>
                </a:solidFill>
              </a:rPr>
              <a:t>Algoritmes zelf </a:t>
            </a:r>
            <a:r>
              <a:rPr lang="nl-NL" dirty="0" err="1">
                <a:solidFill>
                  <a:schemeClr val="bg1"/>
                </a:solidFill>
              </a:rPr>
              <a:t>gebiased</a:t>
            </a:r>
            <a:endParaRPr lang="nl-NL" dirty="0">
              <a:solidFill>
                <a:schemeClr val="bg1"/>
              </a:solidFill>
            </a:endParaRPr>
          </a:p>
          <a:p>
            <a:r>
              <a:rPr lang="nl-NL" dirty="0">
                <a:solidFill>
                  <a:schemeClr val="bg1"/>
                </a:solidFill>
              </a:rPr>
              <a:t>updaten van datasets</a:t>
            </a:r>
          </a:p>
          <a:p>
            <a:r>
              <a:rPr lang="nl-NL" dirty="0">
                <a:solidFill>
                  <a:schemeClr val="bg1"/>
                </a:solidFill>
              </a:rPr>
              <a:t>Bij veel databases ontbreken de zogenoemde meta-data </a:t>
            </a:r>
          </a:p>
          <a:p>
            <a:r>
              <a:rPr lang="nl-NL" dirty="0">
                <a:solidFill>
                  <a:schemeClr val="bg1"/>
                </a:solidFill>
              </a:rPr>
              <a:t>Categoriseren van data is niet neutraal</a:t>
            </a:r>
          </a:p>
          <a:p>
            <a:r>
              <a:rPr lang="nl-NL" dirty="0">
                <a:solidFill>
                  <a:schemeClr val="bg1"/>
                </a:solidFill>
              </a:rPr>
              <a:t>Dirty Data werkt niet</a:t>
            </a:r>
          </a:p>
          <a:p>
            <a:r>
              <a:rPr lang="nl-NL" dirty="0">
                <a:solidFill>
                  <a:schemeClr val="bg1"/>
                </a:solidFill>
              </a:rPr>
              <a:t>Statische correlaties zijn geen causale verbanden</a:t>
            </a:r>
          </a:p>
          <a:p>
            <a:r>
              <a:rPr lang="nl-NL" dirty="0">
                <a:solidFill>
                  <a:schemeClr val="bg1"/>
                </a:solidFill>
              </a:rPr>
              <a:t>Falsificatie ontbreekt</a:t>
            </a:r>
          </a:p>
        </p:txBody>
      </p:sp>
    </p:spTree>
    <p:extLst>
      <p:ext uri="{BB962C8B-B14F-4D97-AF65-F5344CB8AC3E}">
        <p14:creationId xmlns:p14="http://schemas.microsoft.com/office/powerpoint/2010/main" val="4016482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AD1D0C-DF79-4B66-989C-0E157511ED94}"/>
              </a:ext>
            </a:extLst>
          </p:cNvPr>
          <p:cNvSpPr>
            <a:spLocks noGrp="1"/>
          </p:cNvSpPr>
          <p:nvPr>
            <p:ph type="title"/>
          </p:nvPr>
        </p:nvSpPr>
        <p:spPr/>
        <p:txBody>
          <a:bodyPr/>
          <a:lstStyle/>
          <a:p>
            <a:endParaRPr lang="nl-NL"/>
          </a:p>
        </p:txBody>
      </p:sp>
      <p:pic>
        <p:nvPicPr>
          <p:cNvPr id="4" name="Tijdelijke aanduiding voor inhoud 3" descr="Afbeeldingsresultaat voor panopticon">
            <a:hlinkClick r:id="rId2" tgtFrame="&quot;_blank&quot;"/>
            <a:extLst>
              <a:ext uri="{FF2B5EF4-FFF2-40B4-BE49-F238E27FC236}">
                <a16:creationId xmlns:a16="http://schemas.microsoft.com/office/drawing/2014/main" id="{3140395F-F17A-477C-B45C-50EC39A1F2F2}"/>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69147" y="206550"/>
            <a:ext cx="9978620" cy="6651450"/>
          </a:xfrm>
          <a:prstGeom prst="rect">
            <a:avLst/>
          </a:prstGeom>
          <a:noFill/>
          <a:ln>
            <a:noFill/>
          </a:ln>
        </p:spPr>
      </p:pic>
    </p:spTree>
    <p:extLst>
      <p:ext uri="{BB962C8B-B14F-4D97-AF65-F5344CB8AC3E}">
        <p14:creationId xmlns:p14="http://schemas.microsoft.com/office/powerpoint/2010/main" val="442989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D6C4E0-EC55-4BB1-BA37-5CE349F64E0F}"/>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C32DC8CB-7DA3-407E-A8EB-D52EE447D9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235870"/>
            <a:ext cx="10282585" cy="5767888"/>
          </a:xfrm>
        </p:spPr>
      </p:pic>
    </p:spTree>
    <p:extLst>
      <p:ext uri="{BB962C8B-B14F-4D97-AF65-F5344CB8AC3E}">
        <p14:creationId xmlns:p14="http://schemas.microsoft.com/office/powerpoint/2010/main" val="214475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3E4E0E88-E128-429F-817D-4326FD7315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9147" y="818147"/>
            <a:ext cx="9328428" cy="5221705"/>
          </a:xfrm>
        </p:spPr>
      </p:pic>
    </p:spTree>
    <p:extLst>
      <p:ext uri="{BB962C8B-B14F-4D97-AF65-F5344CB8AC3E}">
        <p14:creationId xmlns:p14="http://schemas.microsoft.com/office/powerpoint/2010/main" val="1014992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68512319-A99C-4232-A8B0-CD9EFECEA5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91" y="1499465"/>
            <a:ext cx="10857970" cy="4299756"/>
          </a:xfrm>
        </p:spPr>
      </p:pic>
    </p:spTree>
    <p:extLst>
      <p:ext uri="{BB962C8B-B14F-4D97-AF65-F5344CB8AC3E}">
        <p14:creationId xmlns:p14="http://schemas.microsoft.com/office/powerpoint/2010/main" val="4205362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78DB958B-D0F1-4D9A-BD24-36F3D50A1E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1342" y="267810"/>
            <a:ext cx="4154489" cy="6322379"/>
          </a:xfrm>
        </p:spPr>
      </p:pic>
    </p:spTree>
    <p:extLst>
      <p:ext uri="{BB962C8B-B14F-4D97-AF65-F5344CB8AC3E}">
        <p14:creationId xmlns:p14="http://schemas.microsoft.com/office/powerpoint/2010/main" val="1457402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BD808AB-2F24-4EF6-86F1-368808E2FE9D}"/>
              </a:ext>
            </a:extLst>
          </p:cNvPr>
          <p:cNvSpPr>
            <a:spLocks noGrp="1"/>
          </p:cNvSpPr>
          <p:nvPr>
            <p:ph idx="1"/>
          </p:nvPr>
        </p:nvSpPr>
        <p:spPr>
          <a:xfrm>
            <a:off x="684212" y="685800"/>
            <a:ext cx="8534400" cy="5565710"/>
          </a:xfrm>
        </p:spPr>
        <p:txBody>
          <a:bodyPr>
            <a:normAutofit/>
          </a:bodyPr>
          <a:lstStyle/>
          <a:p>
            <a:r>
              <a:rPr lang="nl-NL" sz="4400" b="1" i="1" dirty="0"/>
              <a:t>De Algemene Verordening Gegevensbescherming</a:t>
            </a:r>
            <a:endParaRPr lang="nl-NL" sz="4400" b="1" dirty="0"/>
          </a:p>
        </p:txBody>
      </p:sp>
    </p:spTree>
    <p:extLst>
      <p:ext uri="{BB962C8B-B14F-4D97-AF65-F5344CB8AC3E}">
        <p14:creationId xmlns:p14="http://schemas.microsoft.com/office/powerpoint/2010/main" val="4088762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BD808AB-2F24-4EF6-86F1-368808E2FE9D}"/>
              </a:ext>
            </a:extLst>
          </p:cNvPr>
          <p:cNvSpPr>
            <a:spLocks noGrp="1"/>
          </p:cNvSpPr>
          <p:nvPr>
            <p:ph idx="1"/>
          </p:nvPr>
        </p:nvSpPr>
        <p:spPr>
          <a:xfrm>
            <a:off x="684212" y="685800"/>
            <a:ext cx="8534400" cy="5565710"/>
          </a:xfrm>
        </p:spPr>
        <p:txBody>
          <a:bodyPr>
            <a:normAutofit/>
          </a:bodyPr>
          <a:lstStyle/>
          <a:p>
            <a:r>
              <a:rPr lang="nl-NL" sz="2800" i="1" dirty="0">
                <a:solidFill>
                  <a:schemeClr val="bg1"/>
                </a:solidFill>
              </a:rPr>
              <a:t>Artikel 5 </a:t>
            </a:r>
            <a:r>
              <a:rPr lang="nl-NL" sz="2800" b="1" dirty="0">
                <a:solidFill>
                  <a:schemeClr val="bg1"/>
                </a:solidFill>
              </a:rPr>
              <a:t>Beginselen inzake verwerking van persoonsgegevens </a:t>
            </a:r>
          </a:p>
          <a:p>
            <a:endParaRPr lang="nl-NL" sz="2800" b="1" dirty="0">
              <a:solidFill>
                <a:schemeClr val="bg1"/>
              </a:solidFill>
            </a:endParaRPr>
          </a:p>
          <a:p>
            <a:r>
              <a:rPr lang="nl-NL" sz="2800" dirty="0">
                <a:solidFill>
                  <a:schemeClr val="bg1"/>
                </a:solidFill>
              </a:rPr>
              <a:t>1.Persoonsgegevens moeten: </a:t>
            </a:r>
          </a:p>
          <a:p>
            <a:endParaRPr lang="nl-NL" sz="2800" dirty="0">
              <a:solidFill>
                <a:schemeClr val="bg1"/>
              </a:solidFill>
            </a:endParaRPr>
          </a:p>
          <a:p>
            <a:r>
              <a:rPr lang="nl-NL" sz="2800" dirty="0">
                <a:solidFill>
                  <a:schemeClr val="bg1"/>
                </a:solidFill>
              </a:rPr>
              <a:t>b) voor welbepaalde, uitdrukkelijk omschreven en gerechtvaardigde doeleinden worden verzameld en mogen vervolgens niet verder op een met die doeleinden onverenigbare wijze worden verwerkt</a:t>
            </a:r>
          </a:p>
        </p:txBody>
      </p:sp>
    </p:spTree>
    <p:extLst>
      <p:ext uri="{BB962C8B-B14F-4D97-AF65-F5344CB8AC3E}">
        <p14:creationId xmlns:p14="http://schemas.microsoft.com/office/powerpoint/2010/main" val="1287452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BD808AB-2F24-4EF6-86F1-368808E2FE9D}"/>
              </a:ext>
            </a:extLst>
          </p:cNvPr>
          <p:cNvSpPr>
            <a:spLocks noGrp="1"/>
          </p:cNvSpPr>
          <p:nvPr>
            <p:ph idx="1"/>
          </p:nvPr>
        </p:nvSpPr>
        <p:spPr>
          <a:xfrm>
            <a:off x="684212" y="685800"/>
            <a:ext cx="8534400" cy="5565710"/>
          </a:xfrm>
        </p:spPr>
        <p:txBody>
          <a:bodyPr>
            <a:normAutofit/>
          </a:bodyPr>
          <a:lstStyle/>
          <a:p>
            <a:r>
              <a:rPr lang="nl-NL" sz="2800" i="1" dirty="0">
                <a:solidFill>
                  <a:schemeClr val="bg1"/>
                </a:solidFill>
              </a:rPr>
              <a:t>Artikel 5 </a:t>
            </a:r>
            <a:r>
              <a:rPr lang="nl-NL" sz="2800" b="1" dirty="0">
                <a:solidFill>
                  <a:schemeClr val="bg1"/>
                </a:solidFill>
              </a:rPr>
              <a:t>Beginselen inzake verwerking van persoonsgegevens </a:t>
            </a:r>
          </a:p>
          <a:p>
            <a:endParaRPr lang="nl-NL" sz="2800" b="1" dirty="0">
              <a:solidFill>
                <a:schemeClr val="bg1"/>
              </a:solidFill>
            </a:endParaRPr>
          </a:p>
          <a:p>
            <a:r>
              <a:rPr lang="nl-NL" sz="2800" dirty="0">
                <a:solidFill>
                  <a:schemeClr val="bg1"/>
                </a:solidFill>
              </a:rPr>
              <a:t>1.Persoonsgegevens moeten: </a:t>
            </a:r>
          </a:p>
          <a:p>
            <a:endParaRPr lang="nl-NL" sz="2800" dirty="0">
              <a:solidFill>
                <a:schemeClr val="bg1"/>
              </a:solidFill>
            </a:endParaRPr>
          </a:p>
          <a:p>
            <a:r>
              <a:rPr lang="nl-NL" sz="2800" dirty="0">
                <a:solidFill>
                  <a:schemeClr val="bg1"/>
                </a:solidFill>
              </a:rPr>
              <a:t>c) toereikend zijn, ter zake dienend en beperkt tot wat noodzakelijk is voor de doeleinden waarvoor zij worden verwerkt („minimale gegevensverwerking”); </a:t>
            </a:r>
            <a:endParaRPr lang="nl-NL" sz="3600" dirty="0">
              <a:solidFill>
                <a:schemeClr val="bg1"/>
              </a:solidFill>
            </a:endParaRPr>
          </a:p>
        </p:txBody>
      </p:sp>
    </p:spTree>
    <p:extLst>
      <p:ext uri="{BB962C8B-B14F-4D97-AF65-F5344CB8AC3E}">
        <p14:creationId xmlns:p14="http://schemas.microsoft.com/office/powerpoint/2010/main" val="3892817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BD808AB-2F24-4EF6-86F1-368808E2FE9D}"/>
              </a:ext>
            </a:extLst>
          </p:cNvPr>
          <p:cNvSpPr>
            <a:spLocks noGrp="1"/>
          </p:cNvSpPr>
          <p:nvPr>
            <p:ph idx="1"/>
          </p:nvPr>
        </p:nvSpPr>
        <p:spPr>
          <a:xfrm>
            <a:off x="684212" y="685800"/>
            <a:ext cx="8534400" cy="5565710"/>
          </a:xfrm>
        </p:spPr>
        <p:txBody>
          <a:bodyPr>
            <a:noAutofit/>
          </a:bodyPr>
          <a:lstStyle/>
          <a:p>
            <a:r>
              <a:rPr lang="nl-NL" i="1" dirty="0">
                <a:solidFill>
                  <a:schemeClr val="bg1"/>
                </a:solidFill>
              </a:rPr>
              <a:t>Artikel 5 </a:t>
            </a:r>
            <a:r>
              <a:rPr lang="nl-NL" b="1" dirty="0">
                <a:solidFill>
                  <a:schemeClr val="bg1"/>
                </a:solidFill>
              </a:rPr>
              <a:t>Beginselen inzake verwerking van persoonsgegevens </a:t>
            </a:r>
          </a:p>
          <a:p>
            <a:endParaRPr lang="nl-NL" b="1" dirty="0">
              <a:solidFill>
                <a:schemeClr val="bg1"/>
              </a:solidFill>
            </a:endParaRPr>
          </a:p>
          <a:p>
            <a:r>
              <a:rPr lang="nl-NL" dirty="0">
                <a:solidFill>
                  <a:schemeClr val="bg1"/>
                </a:solidFill>
              </a:rPr>
              <a:t>1.Persoonsgegevens moeten: </a:t>
            </a:r>
          </a:p>
          <a:p>
            <a:endParaRPr lang="nl-NL" dirty="0">
              <a:solidFill>
                <a:schemeClr val="bg1"/>
              </a:solidFill>
            </a:endParaRPr>
          </a:p>
          <a:p>
            <a:r>
              <a:rPr lang="nl-NL" dirty="0">
                <a:solidFill>
                  <a:schemeClr val="bg1"/>
                </a:solidFill>
              </a:rPr>
              <a:t>e) worden bewaard in een vorm die het mogelijk maakt de betrokkenen niet langer te identificeren dan voor de doeleinden waarvoor de persoonsgegevens worden verwerkt noodzakelijk is; persoonsgegevens mogen voor langere perioden worden opgeslagen voor zover de persoonsgegevens louter met het oog op archivering in het algemeen belang, wetenschappelijk of historisch onderzoek of statistische doeleinden worden verwerkt overeenkomstig artikel 89, lid 1, mits de bij deze verordening vereiste passende technische en organisatorische maatregelen worden getroffen om de rechten en vrijheden van de betrokkene te beschermen („opslagbeperking”); </a:t>
            </a:r>
          </a:p>
        </p:txBody>
      </p:sp>
    </p:spTree>
    <p:extLst>
      <p:ext uri="{BB962C8B-B14F-4D97-AF65-F5344CB8AC3E}">
        <p14:creationId xmlns:p14="http://schemas.microsoft.com/office/powerpoint/2010/main" val="3099277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BD808AB-2F24-4EF6-86F1-368808E2FE9D}"/>
              </a:ext>
            </a:extLst>
          </p:cNvPr>
          <p:cNvSpPr>
            <a:spLocks noGrp="1"/>
          </p:cNvSpPr>
          <p:nvPr>
            <p:ph idx="1"/>
          </p:nvPr>
        </p:nvSpPr>
        <p:spPr>
          <a:xfrm>
            <a:off x="684212" y="685800"/>
            <a:ext cx="8534400" cy="5565710"/>
          </a:xfrm>
        </p:spPr>
        <p:txBody>
          <a:bodyPr>
            <a:normAutofit/>
          </a:bodyPr>
          <a:lstStyle/>
          <a:p>
            <a:r>
              <a:rPr lang="nl-NL" sz="2400" i="1" dirty="0">
                <a:solidFill>
                  <a:schemeClr val="bg1"/>
                </a:solidFill>
              </a:rPr>
              <a:t>Artikel 5 </a:t>
            </a:r>
            <a:r>
              <a:rPr lang="nl-NL" sz="2400" b="1" dirty="0">
                <a:solidFill>
                  <a:schemeClr val="bg1"/>
                </a:solidFill>
              </a:rPr>
              <a:t>Beginselen inzake verwerking van persoonsgegevens </a:t>
            </a:r>
          </a:p>
          <a:p>
            <a:endParaRPr lang="nl-NL" sz="2400" b="1" dirty="0">
              <a:solidFill>
                <a:schemeClr val="bg1"/>
              </a:solidFill>
            </a:endParaRPr>
          </a:p>
          <a:p>
            <a:r>
              <a:rPr lang="nl-NL" sz="2400" dirty="0">
                <a:solidFill>
                  <a:schemeClr val="bg1"/>
                </a:solidFill>
              </a:rPr>
              <a:t>1.Persoonsgegevens moeten: </a:t>
            </a:r>
          </a:p>
          <a:p>
            <a:endParaRPr lang="nl-NL" sz="2400" dirty="0">
              <a:solidFill>
                <a:schemeClr val="bg1"/>
              </a:solidFill>
            </a:endParaRPr>
          </a:p>
          <a:p>
            <a:r>
              <a:rPr lang="nl-NL" sz="2400" dirty="0">
                <a:solidFill>
                  <a:schemeClr val="bg1"/>
                </a:solidFill>
              </a:rPr>
              <a:t>d) juist zijn en zo nodig worden geactualiseerd; alle redelijke maatregelen moeten worden genomen om de persoonsgegevens die, gelet op de doeleinden waarvoor zij worden verwerkt, onjuist zijn, onverwijld te wissen of te rectificeren („juistheid”); </a:t>
            </a:r>
          </a:p>
        </p:txBody>
      </p:sp>
    </p:spTree>
    <p:extLst>
      <p:ext uri="{BB962C8B-B14F-4D97-AF65-F5344CB8AC3E}">
        <p14:creationId xmlns:p14="http://schemas.microsoft.com/office/powerpoint/2010/main" val="1701939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BD808AB-2F24-4EF6-86F1-368808E2FE9D}"/>
              </a:ext>
            </a:extLst>
          </p:cNvPr>
          <p:cNvSpPr>
            <a:spLocks noGrp="1"/>
          </p:cNvSpPr>
          <p:nvPr>
            <p:ph idx="1"/>
          </p:nvPr>
        </p:nvSpPr>
        <p:spPr>
          <a:xfrm>
            <a:off x="684212" y="685800"/>
            <a:ext cx="8534400" cy="5565710"/>
          </a:xfrm>
        </p:spPr>
        <p:txBody>
          <a:bodyPr>
            <a:normAutofit/>
          </a:bodyPr>
          <a:lstStyle/>
          <a:p>
            <a:r>
              <a:rPr lang="nl-NL" sz="2400" i="1" dirty="0">
                <a:solidFill>
                  <a:schemeClr val="bg1"/>
                </a:solidFill>
              </a:rPr>
              <a:t>Artikel 5 </a:t>
            </a:r>
            <a:r>
              <a:rPr lang="nl-NL" sz="2400" b="1" dirty="0">
                <a:solidFill>
                  <a:schemeClr val="bg1"/>
                </a:solidFill>
              </a:rPr>
              <a:t>Beginselen inzake verwerking van persoonsgegevens </a:t>
            </a:r>
          </a:p>
          <a:p>
            <a:endParaRPr lang="nl-NL" sz="2400" b="1" dirty="0">
              <a:solidFill>
                <a:schemeClr val="bg1"/>
              </a:solidFill>
            </a:endParaRPr>
          </a:p>
          <a:p>
            <a:r>
              <a:rPr lang="nl-NL" sz="2400" dirty="0">
                <a:solidFill>
                  <a:schemeClr val="bg1"/>
                </a:solidFill>
              </a:rPr>
              <a:t>1.Persoonsgegevens moeten: </a:t>
            </a:r>
          </a:p>
          <a:p>
            <a:endParaRPr lang="nl-NL" sz="2400" dirty="0">
              <a:solidFill>
                <a:schemeClr val="bg1"/>
              </a:solidFill>
            </a:endParaRPr>
          </a:p>
          <a:p>
            <a:r>
              <a:rPr lang="nl-NL" sz="2400" dirty="0">
                <a:solidFill>
                  <a:schemeClr val="bg1"/>
                </a:solidFill>
              </a:rPr>
              <a:t>f) door het nemen van passende technische of organisatorische maatregelen op een dusdanige manier worden verwerkt dat een passende beveiliging ervan gewaarborgd is, en dat zij onder meer beschermd zijn tegen ongeoorloofde of onrechtmatige verwerking en tegen onopzettelijk verlies, vernietiging of beschadiging („integriteit en vertrouwelijkheid”). </a:t>
            </a:r>
          </a:p>
        </p:txBody>
      </p:sp>
    </p:spTree>
    <p:extLst>
      <p:ext uri="{BB962C8B-B14F-4D97-AF65-F5344CB8AC3E}">
        <p14:creationId xmlns:p14="http://schemas.microsoft.com/office/powerpoint/2010/main" val="1767479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6019B8C-AB9F-4017-8168-86A71BC07FCD}"/>
              </a:ext>
            </a:extLst>
          </p:cNvPr>
          <p:cNvSpPr>
            <a:spLocks noGrp="1"/>
          </p:cNvSpPr>
          <p:nvPr>
            <p:ph idx="1"/>
          </p:nvPr>
        </p:nvSpPr>
        <p:spPr>
          <a:xfrm>
            <a:off x="684212" y="685800"/>
            <a:ext cx="8534400" cy="5425751"/>
          </a:xfrm>
        </p:spPr>
        <p:txBody>
          <a:bodyPr/>
          <a:lstStyle/>
          <a:p>
            <a:r>
              <a:rPr lang="nl-NL" i="1" dirty="0">
                <a:solidFill>
                  <a:schemeClr val="bg1"/>
                </a:solidFill>
              </a:rPr>
              <a:t>Artikel 5 </a:t>
            </a:r>
            <a:r>
              <a:rPr lang="nl-NL" b="1" dirty="0">
                <a:solidFill>
                  <a:schemeClr val="bg1"/>
                </a:solidFill>
              </a:rPr>
              <a:t>Beginselen inzake verwerking van persoonsgegevens </a:t>
            </a:r>
          </a:p>
          <a:p>
            <a:endParaRPr lang="nl-NL" b="1" dirty="0">
              <a:solidFill>
                <a:schemeClr val="bg1"/>
              </a:solidFill>
            </a:endParaRPr>
          </a:p>
          <a:p>
            <a:r>
              <a:rPr lang="nl-NL" dirty="0">
                <a:solidFill>
                  <a:schemeClr val="bg1"/>
                </a:solidFill>
              </a:rPr>
              <a:t>1.Persoonsgegevens moeten: </a:t>
            </a:r>
          </a:p>
          <a:p>
            <a:endParaRPr lang="nl-NL" dirty="0">
              <a:solidFill>
                <a:schemeClr val="bg1"/>
              </a:solidFill>
            </a:endParaRPr>
          </a:p>
          <a:p>
            <a:r>
              <a:rPr lang="nl-NL" dirty="0">
                <a:solidFill>
                  <a:schemeClr val="bg1"/>
                </a:solidFill>
              </a:rPr>
              <a:t>a)worden verwerkt op een wijze die ten aanzien van de betrokkene rechtmatig, behoorlijk en transparant is („rechtmatigheid, behoorlijkheid en transparantie”); </a:t>
            </a:r>
          </a:p>
          <a:p>
            <a:endParaRPr lang="nl-NL" dirty="0"/>
          </a:p>
        </p:txBody>
      </p:sp>
    </p:spTree>
    <p:extLst>
      <p:ext uri="{BB962C8B-B14F-4D97-AF65-F5344CB8AC3E}">
        <p14:creationId xmlns:p14="http://schemas.microsoft.com/office/powerpoint/2010/main" val="1611521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BD808AB-2F24-4EF6-86F1-368808E2FE9D}"/>
              </a:ext>
            </a:extLst>
          </p:cNvPr>
          <p:cNvSpPr>
            <a:spLocks noGrp="1"/>
          </p:cNvSpPr>
          <p:nvPr>
            <p:ph idx="1"/>
          </p:nvPr>
        </p:nvSpPr>
        <p:spPr>
          <a:xfrm>
            <a:off x="684212" y="685800"/>
            <a:ext cx="9887372" cy="5565710"/>
          </a:xfrm>
        </p:spPr>
        <p:txBody>
          <a:bodyPr>
            <a:normAutofit fontScale="85000" lnSpcReduction="20000"/>
          </a:bodyPr>
          <a:lstStyle/>
          <a:p>
            <a:r>
              <a:rPr lang="nl-NL" i="1" dirty="0">
                <a:solidFill>
                  <a:schemeClr val="bg1"/>
                </a:solidFill>
              </a:rPr>
              <a:t>Artikel 22 </a:t>
            </a:r>
            <a:r>
              <a:rPr lang="nl-NL" b="1" dirty="0">
                <a:solidFill>
                  <a:schemeClr val="bg1"/>
                </a:solidFill>
              </a:rPr>
              <a:t>Geautomatiseerde individuele besluitvorming, waaronder profilering </a:t>
            </a:r>
          </a:p>
          <a:p>
            <a:r>
              <a:rPr lang="nl-NL" dirty="0">
                <a:solidFill>
                  <a:schemeClr val="bg1"/>
                </a:solidFill>
              </a:rPr>
              <a:t>1.De betrokkene heeft het recht niet te worden onderworpen aan een uitsluitend op geautomatiseerde verwerking, waaronder profilering, gebaseerd besluit waaraan voor hem rechtsgevolgen zijn verbonden of dat hem anderszins in aanmerkelijke mate treft. </a:t>
            </a:r>
          </a:p>
          <a:p>
            <a:r>
              <a:rPr lang="nl-NL" dirty="0">
                <a:solidFill>
                  <a:schemeClr val="bg1"/>
                </a:solidFill>
              </a:rPr>
              <a:t>2.Lid 1 geldt niet indien het besluit: </a:t>
            </a:r>
          </a:p>
          <a:p>
            <a:r>
              <a:rPr lang="nl-NL" dirty="0">
                <a:solidFill>
                  <a:schemeClr val="bg1"/>
                </a:solidFill>
              </a:rPr>
              <a:t>a)noodzakelijk is voor de totstandkoming of de uitvoering van een overeenkomst tussen de betrokkene en een verwerkingsverantwoordelijke; </a:t>
            </a:r>
          </a:p>
          <a:p>
            <a:r>
              <a:rPr lang="nl-NL" dirty="0">
                <a:solidFill>
                  <a:schemeClr val="bg1"/>
                </a:solidFill>
              </a:rPr>
              <a:t>b) is toegestaan bij een Unierechtelijke of lidstaatrechtelijke bepaling die op de verwerkingsverantwoordelijke van toepassing is en die ook voorziet in passende maatregelen ter bescherming van de rechten en vrijheden en gerechtvaardigde belangen van de betrokkene; of </a:t>
            </a:r>
          </a:p>
          <a:p>
            <a:r>
              <a:rPr lang="nl-NL" dirty="0">
                <a:solidFill>
                  <a:schemeClr val="bg1"/>
                </a:solidFill>
              </a:rPr>
              <a:t>c) berust op de uitdrukkelijke toestemming van de betrokkene. </a:t>
            </a:r>
          </a:p>
          <a:p>
            <a:r>
              <a:rPr lang="nl-NL" dirty="0">
                <a:solidFill>
                  <a:schemeClr val="bg1"/>
                </a:solidFill>
              </a:rPr>
              <a:t>3.In de in lid 2, punten a) en c), bedoelde gevallen treft de verwerkingsverantwoordelijke passende maatregelen ter bescherming van de rechten en vrijheden en gerechtvaardigde belangen van de betrokkene, waaronder ten minste het recht op menselijke tussenkomst van de verwerkingsverantwoordelijke, het recht om zijn standpunt kenbaar te maken en het recht om het besluit aan te vechten. </a:t>
            </a:r>
          </a:p>
          <a:p>
            <a:r>
              <a:rPr lang="nl-NL" dirty="0">
                <a:solidFill>
                  <a:schemeClr val="bg1"/>
                </a:solidFill>
              </a:rPr>
              <a:t>4.De in lid 2 bedoelde besluiten worden niet gebaseerd op de in artikel 9, lid 1, bedoelde bijzondere categorieën van persoonsgegevens, tenzij artikel 9, lid 2, punt a) of g), van toepassing is en er passende maatregelen ter bescherming van de gerechtvaardigde belangen van de betrokkene zijn getroffen. </a:t>
            </a:r>
            <a:endParaRPr lang="nl-NL" sz="2800" dirty="0">
              <a:solidFill>
                <a:schemeClr val="bg1"/>
              </a:solidFill>
            </a:endParaRPr>
          </a:p>
        </p:txBody>
      </p:sp>
    </p:spTree>
    <p:extLst>
      <p:ext uri="{BB962C8B-B14F-4D97-AF65-F5344CB8AC3E}">
        <p14:creationId xmlns:p14="http://schemas.microsoft.com/office/powerpoint/2010/main" val="203802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Afbeeldingsresultaat voor predictive policing">
            <a:hlinkClick r:id="rId2" tgtFrame="&quot;_blank&quot;"/>
            <a:extLst>
              <a:ext uri="{FF2B5EF4-FFF2-40B4-BE49-F238E27FC236}">
                <a16:creationId xmlns:a16="http://schemas.microsoft.com/office/drawing/2014/main" id="{EB82C5E1-ED61-4586-8358-AB833B32DD4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0384" y="847362"/>
            <a:ext cx="8963601" cy="5183047"/>
          </a:xfrm>
          <a:prstGeom prst="rect">
            <a:avLst/>
          </a:prstGeom>
          <a:noFill/>
          <a:ln>
            <a:noFill/>
          </a:ln>
        </p:spPr>
      </p:pic>
    </p:spTree>
    <p:extLst>
      <p:ext uri="{BB962C8B-B14F-4D97-AF65-F5344CB8AC3E}">
        <p14:creationId xmlns:p14="http://schemas.microsoft.com/office/powerpoint/2010/main" val="3170093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BD808AB-2F24-4EF6-86F1-368808E2FE9D}"/>
              </a:ext>
            </a:extLst>
          </p:cNvPr>
          <p:cNvSpPr>
            <a:spLocks noGrp="1"/>
          </p:cNvSpPr>
          <p:nvPr>
            <p:ph idx="1"/>
          </p:nvPr>
        </p:nvSpPr>
        <p:spPr>
          <a:xfrm>
            <a:off x="684212" y="685800"/>
            <a:ext cx="10129968" cy="5565710"/>
          </a:xfrm>
        </p:spPr>
        <p:txBody>
          <a:bodyPr>
            <a:normAutofit lnSpcReduction="10000"/>
          </a:bodyPr>
          <a:lstStyle/>
          <a:p>
            <a:r>
              <a:rPr lang="nl-NL" sz="2400" i="1" dirty="0"/>
              <a:t>Artikel 44 </a:t>
            </a:r>
            <a:r>
              <a:rPr lang="nl-NL" sz="2400" b="1" dirty="0"/>
              <a:t>Algemeen beginsel inzake doorgiften </a:t>
            </a:r>
          </a:p>
          <a:p>
            <a:endParaRPr lang="nl-NL" sz="2400" b="1" dirty="0"/>
          </a:p>
          <a:p>
            <a:r>
              <a:rPr lang="nl-NL" sz="2400" dirty="0"/>
              <a:t>Persoonsgegevens die worden verwerkt of die zijn bestemd om na doorgifte aan een derde land of een internationale organisatie te worden verwerkt, mogen slechts worden doorgegeven indien, onverminderd de overige bepalingen van deze verordening, de verwerkingsverantwoordelijke en de verwerker aan de in dit hoofdstuk neergelegde voorwaarden hebben voldaan; dit geldt ook voor verdere doorgiften van persoonsgegevens vanuit het derde land of een internationale organisatie aan een ander derde land of een andere internationale organisatie. Alle bepalingen van dit hoofdstuk worden toegepast opdat het door deze verordening voor natuurlijke personen gewaarborgde beschermingsniveau niet wordt ondermijnd. </a:t>
            </a:r>
            <a:endParaRPr lang="nl-NL" sz="3200" dirty="0"/>
          </a:p>
        </p:txBody>
      </p:sp>
    </p:spTree>
    <p:extLst>
      <p:ext uri="{BB962C8B-B14F-4D97-AF65-F5344CB8AC3E}">
        <p14:creationId xmlns:p14="http://schemas.microsoft.com/office/powerpoint/2010/main" val="1866775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4">
            <a:extLst>
              <a:ext uri="{FF2B5EF4-FFF2-40B4-BE49-F238E27FC236}">
                <a16:creationId xmlns:a16="http://schemas.microsoft.com/office/drawing/2014/main" id="{2F470D9D-A6F6-49B8-8569-57680DA92F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049" y="636040"/>
            <a:ext cx="10117497" cy="5605640"/>
          </a:xfrm>
        </p:spPr>
      </p:pic>
    </p:spTree>
    <p:extLst>
      <p:ext uri="{BB962C8B-B14F-4D97-AF65-F5344CB8AC3E}">
        <p14:creationId xmlns:p14="http://schemas.microsoft.com/office/powerpoint/2010/main" val="1008695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https://adwords.google.com/intl/nl_nl/home/images/hiw-videoads-reach_1x.png">
            <a:extLst>
              <a:ext uri="{FF2B5EF4-FFF2-40B4-BE49-F238E27FC236}">
                <a16:creationId xmlns:a16="http://schemas.microsoft.com/office/drawing/2014/main" id="{B3E7DA1F-F95D-4BBA-8D75-73BF44B9986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40271" y="496312"/>
            <a:ext cx="9437105" cy="5302604"/>
          </a:xfrm>
          <a:prstGeom prst="rect">
            <a:avLst/>
          </a:prstGeom>
          <a:noFill/>
          <a:ln>
            <a:noFill/>
          </a:ln>
        </p:spPr>
      </p:pic>
      <p:pic>
        <p:nvPicPr>
          <p:cNvPr id="3" name="Afbeelding 2" descr="Afbeeldingsresultaat voor data advertising">
            <a:hlinkClick r:id="rId3" tgtFrame="&quot;_blank&quot;"/>
            <a:extLst>
              <a:ext uri="{FF2B5EF4-FFF2-40B4-BE49-F238E27FC236}">
                <a16:creationId xmlns:a16="http://schemas.microsoft.com/office/drawing/2014/main" id="{46EA7CB2-2044-47FF-AA24-D533C99F471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353" y="496312"/>
            <a:ext cx="10103252" cy="5865376"/>
          </a:xfrm>
          <a:prstGeom prst="rect">
            <a:avLst/>
          </a:prstGeom>
          <a:noFill/>
          <a:ln>
            <a:noFill/>
          </a:ln>
        </p:spPr>
      </p:pic>
    </p:spTree>
    <p:extLst>
      <p:ext uri="{BB962C8B-B14F-4D97-AF65-F5344CB8AC3E}">
        <p14:creationId xmlns:p14="http://schemas.microsoft.com/office/powerpoint/2010/main" val="2517079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sresultaat voor full body scan">
            <a:hlinkClick r:id="rId2" tgtFrame="&quot;_blank&quot;"/>
            <a:extLst>
              <a:ext uri="{FF2B5EF4-FFF2-40B4-BE49-F238E27FC236}">
                <a16:creationId xmlns:a16="http://schemas.microsoft.com/office/drawing/2014/main" id="{92C13E96-7FB3-4150-A6B8-4367A468C16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225" y="660119"/>
            <a:ext cx="3993073" cy="3854008"/>
          </a:xfrm>
          <a:prstGeom prst="rect">
            <a:avLst/>
          </a:prstGeom>
          <a:noFill/>
          <a:ln>
            <a:noFill/>
          </a:ln>
        </p:spPr>
      </p:pic>
      <p:pic>
        <p:nvPicPr>
          <p:cNvPr id="3" name="Afbeelding 2" descr="Afbeeldingsresultaat voor fit bit">
            <a:hlinkClick r:id="rId4" tgtFrame="&quot;_blank&quot;"/>
            <a:extLst>
              <a:ext uri="{FF2B5EF4-FFF2-40B4-BE49-F238E27FC236}">
                <a16:creationId xmlns:a16="http://schemas.microsoft.com/office/drawing/2014/main" id="{CFCC4569-1884-46BC-BF70-E01602783D2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9713" y="1807278"/>
            <a:ext cx="6927259" cy="4269431"/>
          </a:xfrm>
          <a:prstGeom prst="rect">
            <a:avLst/>
          </a:prstGeom>
          <a:noFill/>
          <a:ln>
            <a:noFill/>
          </a:ln>
        </p:spPr>
      </p:pic>
      <p:pic>
        <p:nvPicPr>
          <p:cNvPr id="4" name="Afbeelding 3" descr="https://www.sleepcycle.com/wp-content/uploads/2016/06/microphone.jpg">
            <a:hlinkClick r:id="rId6"/>
            <a:extLst>
              <a:ext uri="{FF2B5EF4-FFF2-40B4-BE49-F238E27FC236}">
                <a16:creationId xmlns:a16="http://schemas.microsoft.com/office/drawing/2014/main" id="{6AE42912-CE44-4ED4-A7FE-D5F13B2BED2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14284" y="244696"/>
            <a:ext cx="3953433" cy="4269431"/>
          </a:xfrm>
          <a:prstGeom prst="rect">
            <a:avLst/>
          </a:prstGeom>
          <a:noFill/>
          <a:ln>
            <a:noFill/>
          </a:ln>
        </p:spPr>
      </p:pic>
    </p:spTree>
    <p:extLst>
      <p:ext uri="{BB962C8B-B14F-4D97-AF65-F5344CB8AC3E}">
        <p14:creationId xmlns:p14="http://schemas.microsoft.com/office/powerpoint/2010/main" val="1397986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sresultaat voor drones war">
            <a:hlinkClick r:id="rId2" tgtFrame="&quot;_blank&quot;"/>
            <a:extLst>
              <a:ext uri="{FF2B5EF4-FFF2-40B4-BE49-F238E27FC236}">
                <a16:creationId xmlns:a16="http://schemas.microsoft.com/office/drawing/2014/main" id="{78BDF77D-C295-4492-B207-6E029EBBF37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001" y="547024"/>
            <a:ext cx="3896746" cy="2881976"/>
          </a:xfrm>
          <a:prstGeom prst="rect">
            <a:avLst/>
          </a:prstGeom>
          <a:noFill/>
          <a:ln>
            <a:noFill/>
          </a:ln>
        </p:spPr>
      </p:pic>
      <p:pic>
        <p:nvPicPr>
          <p:cNvPr id="3" name="Afbeelding 2" descr="Afbeeldingsresultaat voor self driving car">
            <a:hlinkClick r:id="rId4" tgtFrame="&quot;_blank&quot;"/>
            <a:extLst>
              <a:ext uri="{FF2B5EF4-FFF2-40B4-BE49-F238E27FC236}">
                <a16:creationId xmlns:a16="http://schemas.microsoft.com/office/drawing/2014/main" id="{03DA6772-F572-4533-A666-FFCA55C7971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6549" y="547024"/>
            <a:ext cx="5163755" cy="3210107"/>
          </a:xfrm>
          <a:prstGeom prst="rect">
            <a:avLst/>
          </a:prstGeom>
          <a:noFill/>
          <a:ln>
            <a:noFill/>
          </a:ln>
        </p:spPr>
      </p:pic>
      <p:pic>
        <p:nvPicPr>
          <p:cNvPr id="4" name="Afbeelding 3" descr="Afbeeldingsresultaat voor smart home">
            <a:hlinkClick r:id="rId6" tgtFrame="&quot;_blank&quot;"/>
            <a:extLst>
              <a:ext uri="{FF2B5EF4-FFF2-40B4-BE49-F238E27FC236}">
                <a16:creationId xmlns:a16="http://schemas.microsoft.com/office/drawing/2014/main" id="{F4CA90EF-A5BE-42A2-9943-D0362BAE6762}"/>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774750" y="3757131"/>
            <a:ext cx="8642500" cy="2992056"/>
          </a:xfrm>
          <a:prstGeom prst="rect">
            <a:avLst/>
          </a:prstGeom>
          <a:noFill/>
          <a:ln>
            <a:noFill/>
          </a:ln>
        </p:spPr>
      </p:pic>
    </p:spTree>
    <p:extLst>
      <p:ext uri="{BB962C8B-B14F-4D97-AF65-F5344CB8AC3E}">
        <p14:creationId xmlns:p14="http://schemas.microsoft.com/office/powerpoint/2010/main" val="534314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sresultaat voor court data">
            <a:hlinkClick r:id="rId2" tgtFrame="&quot;_blank&quot;"/>
            <a:extLst>
              <a:ext uri="{FF2B5EF4-FFF2-40B4-BE49-F238E27FC236}">
                <a16:creationId xmlns:a16="http://schemas.microsoft.com/office/drawing/2014/main" id="{05BFCC48-A823-42D1-BB7A-275913BFEA9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342" y="568064"/>
            <a:ext cx="9345954" cy="5554944"/>
          </a:xfrm>
          <a:prstGeom prst="rect">
            <a:avLst/>
          </a:prstGeom>
          <a:noFill/>
          <a:ln>
            <a:noFill/>
          </a:ln>
        </p:spPr>
      </p:pic>
    </p:spTree>
    <p:extLst>
      <p:ext uri="{BB962C8B-B14F-4D97-AF65-F5344CB8AC3E}">
        <p14:creationId xmlns:p14="http://schemas.microsoft.com/office/powerpoint/2010/main" val="3561117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sresultaat voor social credit score">
            <a:hlinkClick r:id="rId2" tgtFrame="&quot;_blank&quot;"/>
            <a:extLst>
              <a:ext uri="{FF2B5EF4-FFF2-40B4-BE49-F238E27FC236}">
                <a16:creationId xmlns:a16="http://schemas.microsoft.com/office/drawing/2014/main" id="{9AEE19FA-A394-457D-B4C9-E08705963CC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3463" y="543844"/>
            <a:ext cx="9724856" cy="5590738"/>
          </a:xfrm>
          <a:prstGeom prst="rect">
            <a:avLst/>
          </a:prstGeom>
          <a:noFill/>
          <a:ln>
            <a:noFill/>
          </a:ln>
        </p:spPr>
      </p:pic>
    </p:spTree>
    <p:extLst>
      <p:ext uri="{BB962C8B-B14F-4D97-AF65-F5344CB8AC3E}">
        <p14:creationId xmlns:p14="http://schemas.microsoft.com/office/powerpoint/2010/main" val="2805425994"/>
      </p:ext>
    </p:extLst>
  </p:cSld>
  <p:clrMapOvr>
    <a:masterClrMapping/>
  </p:clrMapOvr>
</p:sld>
</file>

<file path=ppt/theme/theme1.xml><?xml version="1.0" encoding="utf-8"?>
<a:theme xmlns:a="http://schemas.openxmlformats.org/drawingml/2006/main" name="Segment">
  <a:themeElements>
    <a:clrScheme name="Segment">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gmen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gment">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287</TotalTime>
  <Words>1049</Words>
  <Application>Microsoft Office PowerPoint</Application>
  <PresentationFormat>Breedbeeld</PresentationFormat>
  <Paragraphs>95</Paragraphs>
  <Slides>30</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30</vt:i4>
      </vt:variant>
    </vt:vector>
  </HeadingPairs>
  <TitlesOfParts>
    <vt:vector size="33" baseType="lpstr">
      <vt:lpstr>Century Gothic</vt:lpstr>
      <vt:lpstr>Wingdings 3</vt:lpstr>
      <vt:lpstr>Segment</vt:lpstr>
      <vt:lpstr>Privacy &amp; Veiligheid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Koepelterm</vt:lpstr>
      <vt:lpstr>Graduele factoren</vt:lpstr>
      <vt:lpstr>PowerPoint-presentatie</vt:lpstr>
      <vt:lpstr>Drie fases</vt:lpstr>
      <vt:lpstr>Tien adagia</vt:lpstr>
      <vt:lpstr>Risico’s</vt:lpstr>
      <vt:lpstr>Gebrekkige analyse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Algemene Verordening Gegevensbescherming</dc:title>
  <dc:creator>Bart Van der Sloot</dc:creator>
  <cp:lastModifiedBy>HP</cp:lastModifiedBy>
  <cp:revision>50</cp:revision>
  <dcterms:created xsi:type="dcterms:W3CDTF">2017-10-30T18:11:02Z</dcterms:created>
  <dcterms:modified xsi:type="dcterms:W3CDTF">2018-11-12T10:40:41Z</dcterms:modified>
</cp:coreProperties>
</file>