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4" r:id="rId3"/>
    <p:sldId id="285" r:id="rId4"/>
    <p:sldId id="287" r:id="rId5"/>
    <p:sldId id="288" r:id="rId6"/>
    <p:sldId id="291" r:id="rId7"/>
    <p:sldId id="292" r:id="rId8"/>
    <p:sldId id="294" r:id="rId9"/>
    <p:sldId id="299" r:id="rId10"/>
    <p:sldId id="300" r:id="rId11"/>
    <p:sldId id="302" r:id="rId12"/>
    <p:sldId id="305" r:id="rId13"/>
    <p:sldId id="268" r:id="rId14"/>
    <p:sldId id="307"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9636" autoAdjust="0"/>
  </p:normalViewPr>
  <p:slideViewPr>
    <p:cSldViewPr>
      <p:cViewPr>
        <p:scale>
          <a:sx n="110" d="100"/>
          <a:sy n="110" d="100"/>
        </p:scale>
        <p:origin x="-72"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7F0C2632-83D2-4BF0-9BF0-C85390C8D153}" type="datetimeFigureOut">
              <a:rPr lang="nl-NL" smtClean="0"/>
              <a:t>20-10-2013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F503AD0-8A3A-462C-BA38-78EF3F41FA77}" type="slidenum">
              <a:rPr lang="nl-NL" smtClean="0"/>
              <a:t>‹#›</a:t>
            </a:fld>
            <a:endParaRPr lang="nl-NL"/>
          </a:p>
        </p:txBody>
      </p:sp>
    </p:spTree>
    <p:extLst>
      <p:ext uri="{BB962C8B-B14F-4D97-AF65-F5344CB8AC3E}">
        <p14:creationId xmlns:p14="http://schemas.microsoft.com/office/powerpoint/2010/main" val="167040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7F0C2632-83D2-4BF0-9BF0-C85390C8D153}" type="datetimeFigureOut">
              <a:rPr lang="nl-NL" smtClean="0"/>
              <a:t>20-10-2013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F503AD0-8A3A-462C-BA38-78EF3F41FA77}" type="slidenum">
              <a:rPr lang="nl-NL" smtClean="0"/>
              <a:t>‹#›</a:t>
            </a:fld>
            <a:endParaRPr lang="nl-NL"/>
          </a:p>
        </p:txBody>
      </p:sp>
    </p:spTree>
    <p:extLst>
      <p:ext uri="{BB962C8B-B14F-4D97-AF65-F5344CB8AC3E}">
        <p14:creationId xmlns:p14="http://schemas.microsoft.com/office/powerpoint/2010/main" val="286017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7F0C2632-83D2-4BF0-9BF0-C85390C8D153}" type="datetimeFigureOut">
              <a:rPr lang="nl-NL" smtClean="0"/>
              <a:t>20-10-2013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F503AD0-8A3A-462C-BA38-78EF3F41FA77}" type="slidenum">
              <a:rPr lang="nl-NL" smtClean="0"/>
              <a:t>‹#›</a:t>
            </a:fld>
            <a:endParaRPr lang="nl-NL"/>
          </a:p>
        </p:txBody>
      </p:sp>
    </p:spTree>
    <p:extLst>
      <p:ext uri="{BB962C8B-B14F-4D97-AF65-F5344CB8AC3E}">
        <p14:creationId xmlns:p14="http://schemas.microsoft.com/office/powerpoint/2010/main" val="188210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7F0C2632-83D2-4BF0-9BF0-C85390C8D153}" type="datetimeFigureOut">
              <a:rPr lang="nl-NL" smtClean="0"/>
              <a:t>20-10-2013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F503AD0-8A3A-462C-BA38-78EF3F41FA77}" type="slidenum">
              <a:rPr lang="nl-NL" smtClean="0"/>
              <a:t>‹#›</a:t>
            </a:fld>
            <a:endParaRPr lang="nl-NL"/>
          </a:p>
        </p:txBody>
      </p:sp>
    </p:spTree>
    <p:extLst>
      <p:ext uri="{BB962C8B-B14F-4D97-AF65-F5344CB8AC3E}">
        <p14:creationId xmlns:p14="http://schemas.microsoft.com/office/powerpoint/2010/main" val="2681184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0C2632-83D2-4BF0-9BF0-C85390C8D153}" type="datetimeFigureOut">
              <a:rPr lang="nl-NL" smtClean="0"/>
              <a:t>20-10-2013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F503AD0-8A3A-462C-BA38-78EF3F41FA77}" type="slidenum">
              <a:rPr lang="nl-NL" smtClean="0"/>
              <a:t>‹#›</a:t>
            </a:fld>
            <a:endParaRPr lang="nl-NL"/>
          </a:p>
        </p:txBody>
      </p:sp>
    </p:spTree>
    <p:extLst>
      <p:ext uri="{BB962C8B-B14F-4D97-AF65-F5344CB8AC3E}">
        <p14:creationId xmlns:p14="http://schemas.microsoft.com/office/powerpoint/2010/main" val="565121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7F0C2632-83D2-4BF0-9BF0-C85390C8D153}" type="datetimeFigureOut">
              <a:rPr lang="nl-NL" smtClean="0"/>
              <a:t>20-10-2013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F503AD0-8A3A-462C-BA38-78EF3F41FA77}" type="slidenum">
              <a:rPr lang="nl-NL" smtClean="0"/>
              <a:t>‹#›</a:t>
            </a:fld>
            <a:endParaRPr lang="nl-NL"/>
          </a:p>
        </p:txBody>
      </p:sp>
    </p:spTree>
    <p:extLst>
      <p:ext uri="{BB962C8B-B14F-4D97-AF65-F5344CB8AC3E}">
        <p14:creationId xmlns:p14="http://schemas.microsoft.com/office/powerpoint/2010/main" val="1741291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7F0C2632-83D2-4BF0-9BF0-C85390C8D153}" type="datetimeFigureOut">
              <a:rPr lang="nl-NL" smtClean="0"/>
              <a:t>20-10-2013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7F503AD0-8A3A-462C-BA38-78EF3F41FA77}" type="slidenum">
              <a:rPr lang="nl-NL" smtClean="0"/>
              <a:t>‹#›</a:t>
            </a:fld>
            <a:endParaRPr lang="nl-NL"/>
          </a:p>
        </p:txBody>
      </p:sp>
    </p:spTree>
    <p:extLst>
      <p:ext uri="{BB962C8B-B14F-4D97-AF65-F5344CB8AC3E}">
        <p14:creationId xmlns:p14="http://schemas.microsoft.com/office/powerpoint/2010/main" val="27545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7F0C2632-83D2-4BF0-9BF0-C85390C8D153}" type="datetimeFigureOut">
              <a:rPr lang="nl-NL" smtClean="0"/>
              <a:t>20-10-2013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7F503AD0-8A3A-462C-BA38-78EF3F41FA77}" type="slidenum">
              <a:rPr lang="nl-NL" smtClean="0"/>
              <a:t>‹#›</a:t>
            </a:fld>
            <a:endParaRPr lang="nl-NL"/>
          </a:p>
        </p:txBody>
      </p:sp>
    </p:spTree>
    <p:extLst>
      <p:ext uri="{BB962C8B-B14F-4D97-AF65-F5344CB8AC3E}">
        <p14:creationId xmlns:p14="http://schemas.microsoft.com/office/powerpoint/2010/main" val="1049861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C2632-83D2-4BF0-9BF0-C85390C8D153}" type="datetimeFigureOut">
              <a:rPr lang="nl-NL" smtClean="0"/>
              <a:t>20-10-2013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7F503AD0-8A3A-462C-BA38-78EF3F41FA77}" type="slidenum">
              <a:rPr lang="nl-NL" smtClean="0"/>
              <a:t>‹#›</a:t>
            </a:fld>
            <a:endParaRPr lang="nl-NL"/>
          </a:p>
        </p:txBody>
      </p:sp>
    </p:spTree>
    <p:extLst>
      <p:ext uri="{BB962C8B-B14F-4D97-AF65-F5344CB8AC3E}">
        <p14:creationId xmlns:p14="http://schemas.microsoft.com/office/powerpoint/2010/main" val="671234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C2632-83D2-4BF0-9BF0-C85390C8D153}" type="datetimeFigureOut">
              <a:rPr lang="nl-NL" smtClean="0"/>
              <a:t>20-10-2013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F503AD0-8A3A-462C-BA38-78EF3F41FA77}" type="slidenum">
              <a:rPr lang="nl-NL" smtClean="0"/>
              <a:t>‹#›</a:t>
            </a:fld>
            <a:endParaRPr lang="nl-NL"/>
          </a:p>
        </p:txBody>
      </p:sp>
    </p:spTree>
    <p:extLst>
      <p:ext uri="{BB962C8B-B14F-4D97-AF65-F5344CB8AC3E}">
        <p14:creationId xmlns:p14="http://schemas.microsoft.com/office/powerpoint/2010/main" val="937825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C2632-83D2-4BF0-9BF0-C85390C8D153}" type="datetimeFigureOut">
              <a:rPr lang="nl-NL" smtClean="0"/>
              <a:t>20-10-2013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F503AD0-8A3A-462C-BA38-78EF3F41FA77}" type="slidenum">
              <a:rPr lang="nl-NL" smtClean="0"/>
              <a:t>‹#›</a:t>
            </a:fld>
            <a:endParaRPr lang="nl-NL"/>
          </a:p>
        </p:txBody>
      </p:sp>
    </p:spTree>
    <p:extLst>
      <p:ext uri="{BB962C8B-B14F-4D97-AF65-F5344CB8AC3E}">
        <p14:creationId xmlns:p14="http://schemas.microsoft.com/office/powerpoint/2010/main" val="2603520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C2632-83D2-4BF0-9BF0-C85390C8D153}" type="datetimeFigureOut">
              <a:rPr lang="nl-NL" smtClean="0"/>
              <a:t>20-10-2013</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03AD0-8A3A-462C-BA38-78EF3F41FA77}" type="slidenum">
              <a:rPr lang="nl-NL" smtClean="0"/>
              <a:t>‹#›</a:t>
            </a:fld>
            <a:endParaRPr lang="nl-NL"/>
          </a:p>
        </p:txBody>
      </p:sp>
    </p:spTree>
    <p:extLst>
      <p:ext uri="{BB962C8B-B14F-4D97-AF65-F5344CB8AC3E}">
        <p14:creationId xmlns:p14="http://schemas.microsoft.com/office/powerpoint/2010/main" val="860104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771"/>
            <a:ext cx="8229600" cy="1143000"/>
          </a:xfrm>
        </p:spPr>
        <p:txBody>
          <a:bodyPr/>
          <a:lstStyle/>
          <a:p>
            <a:r>
              <a:rPr lang="nl-NL" dirty="0" smtClean="0"/>
              <a:t>Overzicht</a:t>
            </a:r>
            <a:endParaRPr lang="nl-NL" dirty="0"/>
          </a:p>
        </p:txBody>
      </p:sp>
      <p:sp>
        <p:nvSpPr>
          <p:cNvPr id="3" name="Content Placeholder 2"/>
          <p:cNvSpPr>
            <a:spLocks noGrp="1"/>
          </p:cNvSpPr>
          <p:nvPr>
            <p:ph idx="1"/>
          </p:nvPr>
        </p:nvSpPr>
        <p:spPr>
          <a:xfrm>
            <a:off x="395536" y="836712"/>
            <a:ext cx="8229600" cy="5904656"/>
          </a:xfrm>
        </p:spPr>
        <p:txBody>
          <a:bodyPr>
            <a:normAutofit fontScale="70000" lnSpcReduction="20000"/>
          </a:bodyPr>
          <a:lstStyle/>
          <a:p>
            <a:pPr marL="0" indent="0">
              <a:buNone/>
            </a:pPr>
            <a:endParaRPr lang="nl-NL" dirty="0" smtClean="0"/>
          </a:p>
          <a:p>
            <a:pPr marL="514350" indent="-514350">
              <a:buAutoNum type="arabicPeriod"/>
            </a:pPr>
            <a:r>
              <a:rPr lang="nl-NL" dirty="0" smtClean="0"/>
              <a:t>Privacy: </a:t>
            </a:r>
            <a:r>
              <a:rPr lang="nl-NL" dirty="0" err="1" smtClean="0"/>
              <a:t>ratione</a:t>
            </a:r>
            <a:r>
              <a:rPr lang="nl-NL" dirty="0" smtClean="0"/>
              <a:t> personae (Privacy = recht van individu)</a:t>
            </a:r>
          </a:p>
          <a:p>
            <a:pPr marL="914400" lvl="1" indent="-514350">
              <a:buAutoNum type="arabicPeriod"/>
            </a:pPr>
            <a:r>
              <a:rPr lang="nl-NL" dirty="0" smtClean="0"/>
              <a:t>Groepen</a:t>
            </a:r>
          </a:p>
          <a:p>
            <a:pPr marL="914400" lvl="1" indent="-514350">
              <a:buAutoNum type="arabicPeriod"/>
            </a:pPr>
            <a:r>
              <a:rPr lang="nl-NL" dirty="0" smtClean="0"/>
              <a:t>Rechtspersonen</a:t>
            </a:r>
          </a:p>
          <a:p>
            <a:pPr marL="914400" lvl="1" indent="-514350">
              <a:buAutoNum type="arabicPeriod"/>
            </a:pPr>
            <a:r>
              <a:rPr lang="nl-NL" dirty="0" smtClean="0"/>
              <a:t>Individuen</a:t>
            </a:r>
            <a:br>
              <a:rPr lang="nl-NL" dirty="0" smtClean="0"/>
            </a:br>
            <a:endParaRPr lang="nl-NL" dirty="0" smtClean="0"/>
          </a:p>
          <a:p>
            <a:pPr marL="514350" indent="-514350">
              <a:buAutoNum type="arabicPeriod"/>
            </a:pPr>
            <a:r>
              <a:rPr lang="nl-NL" dirty="0" smtClean="0"/>
              <a:t>Privacy: </a:t>
            </a:r>
            <a:r>
              <a:rPr lang="nl-NL" dirty="0" err="1" smtClean="0"/>
              <a:t>ratione</a:t>
            </a:r>
            <a:r>
              <a:rPr lang="nl-NL" dirty="0" smtClean="0"/>
              <a:t> </a:t>
            </a:r>
            <a:r>
              <a:rPr lang="nl-NL" dirty="0" err="1" smtClean="0"/>
              <a:t>materiae</a:t>
            </a:r>
            <a:r>
              <a:rPr lang="nl-NL" dirty="0" smtClean="0"/>
              <a:t> (Privacy = instrumenteel aan persoonlijk belang)</a:t>
            </a:r>
          </a:p>
          <a:p>
            <a:pPr marL="914400" lvl="1" indent="-514350">
              <a:buAutoNum type="arabicPeriod"/>
            </a:pPr>
            <a:r>
              <a:rPr lang="nl-NL" dirty="0" smtClean="0"/>
              <a:t>Wat is privacy?</a:t>
            </a:r>
          </a:p>
          <a:p>
            <a:pPr marL="914400" lvl="1" indent="-514350">
              <a:buAutoNum type="arabicPeriod"/>
            </a:pPr>
            <a:r>
              <a:rPr lang="nl-NL" dirty="0" smtClean="0"/>
              <a:t>In verhouding tot andere artikelen </a:t>
            </a:r>
          </a:p>
          <a:p>
            <a:pPr marL="914400" lvl="1" indent="-514350">
              <a:buAutoNum type="arabicPeriod"/>
            </a:pPr>
            <a:r>
              <a:rPr lang="nl-NL" dirty="0" smtClean="0"/>
              <a:t>In </a:t>
            </a:r>
            <a:r>
              <a:rPr lang="nl-NL" dirty="0"/>
              <a:t>verhouding tot n</a:t>
            </a:r>
            <a:r>
              <a:rPr lang="nl-NL" dirty="0" smtClean="0"/>
              <a:t>ieuwe ontwikkelingen</a:t>
            </a:r>
            <a:br>
              <a:rPr lang="nl-NL" dirty="0" smtClean="0"/>
            </a:br>
            <a:endParaRPr lang="nl-NL" dirty="0" smtClean="0"/>
          </a:p>
          <a:p>
            <a:pPr marL="514350" indent="-514350">
              <a:buAutoNum type="arabicPeriod"/>
            </a:pPr>
            <a:r>
              <a:rPr lang="nl-NL" dirty="0"/>
              <a:t>Beperking van </a:t>
            </a:r>
            <a:r>
              <a:rPr lang="nl-NL" dirty="0" smtClean="0"/>
              <a:t>Privacy (Privacy = relatief: afweging publieke belangen)</a:t>
            </a:r>
            <a:endParaRPr lang="nl-NL" dirty="0"/>
          </a:p>
          <a:p>
            <a:pPr marL="914400" lvl="1" indent="-514350">
              <a:buAutoNum type="arabicPeriod"/>
            </a:pPr>
            <a:r>
              <a:rPr lang="nl-NL" dirty="0"/>
              <a:t>Bij wet voorzien</a:t>
            </a:r>
          </a:p>
          <a:p>
            <a:pPr marL="914400" lvl="1" indent="-514350">
              <a:buAutoNum type="arabicPeriod"/>
            </a:pPr>
            <a:r>
              <a:rPr lang="nl-NL" dirty="0"/>
              <a:t>Doel</a:t>
            </a:r>
          </a:p>
          <a:p>
            <a:pPr marL="914400" lvl="1" indent="-514350">
              <a:buAutoNum type="arabicPeriod"/>
            </a:pPr>
            <a:r>
              <a:rPr lang="nl-NL" dirty="0" smtClean="0"/>
              <a:t>Noodzakelijk/proportioneel</a:t>
            </a:r>
            <a:br>
              <a:rPr lang="nl-NL" dirty="0" smtClean="0"/>
            </a:br>
            <a:endParaRPr lang="nl-NL" dirty="0"/>
          </a:p>
          <a:p>
            <a:pPr marL="514350" indent="-514350">
              <a:buAutoNum type="arabicPeriod"/>
            </a:pPr>
            <a:r>
              <a:rPr lang="nl-NL" dirty="0" smtClean="0"/>
              <a:t>Evaluatie</a:t>
            </a:r>
          </a:p>
        </p:txBody>
      </p:sp>
    </p:spTree>
    <p:extLst>
      <p:ext uri="{BB962C8B-B14F-4D97-AF65-F5344CB8AC3E}">
        <p14:creationId xmlns:p14="http://schemas.microsoft.com/office/powerpoint/2010/main" val="3704823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2 </a:t>
            </a:r>
            <a:r>
              <a:rPr lang="nl-NL" dirty="0" err="1"/>
              <a:t>ratione</a:t>
            </a:r>
            <a:r>
              <a:rPr lang="nl-NL" dirty="0"/>
              <a:t> </a:t>
            </a:r>
            <a:r>
              <a:rPr lang="nl-NL" dirty="0" err="1" smtClean="0"/>
              <a:t>materiae</a:t>
            </a:r>
            <a:r>
              <a:rPr lang="nl-NL" dirty="0" smtClean="0"/>
              <a:t> (Andere arts.)</a:t>
            </a:r>
            <a:endParaRPr lang="nl-NL" dirty="0"/>
          </a:p>
        </p:txBody>
      </p:sp>
      <p:sp>
        <p:nvSpPr>
          <p:cNvPr id="3" name="Content Placeholder 2"/>
          <p:cNvSpPr>
            <a:spLocks noGrp="1"/>
          </p:cNvSpPr>
          <p:nvPr>
            <p:ph idx="1"/>
          </p:nvPr>
        </p:nvSpPr>
        <p:spPr>
          <a:xfrm>
            <a:off x="457200" y="1412776"/>
            <a:ext cx="8229600" cy="5040560"/>
          </a:xfrm>
        </p:spPr>
        <p:txBody>
          <a:bodyPr>
            <a:normAutofit fontScale="92500"/>
          </a:bodyPr>
          <a:lstStyle/>
          <a:p>
            <a:pPr>
              <a:buFontTx/>
              <a:buChar char="-"/>
            </a:pPr>
            <a:r>
              <a:rPr lang="nl-NL" dirty="0" smtClean="0"/>
              <a:t>Lichamelijke integriteit Artikel 2 en 3 </a:t>
            </a:r>
          </a:p>
          <a:p>
            <a:pPr>
              <a:buFontTx/>
              <a:buChar char="-"/>
            </a:pPr>
            <a:r>
              <a:rPr lang="nl-NL" dirty="0" smtClean="0"/>
              <a:t>Artikel 6: (fair proces) &amp; 13 (recht op petitie)</a:t>
            </a:r>
          </a:p>
          <a:p>
            <a:pPr>
              <a:buFontTx/>
              <a:buChar char="-"/>
            </a:pPr>
            <a:r>
              <a:rPr lang="nl-NL" dirty="0" smtClean="0"/>
              <a:t>Artikel 10.2: de </a:t>
            </a:r>
            <a:r>
              <a:rPr lang="nl-NL" dirty="0"/>
              <a:t>bescherming van de goede naam of de rechten van anderen </a:t>
            </a:r>
            <a:endParaRPr lang="nl-NL" dirty="0" smtClean="0"/>
          </a:p>
          <a:p>
            <a:r>
              <a:rPr lang="nl-NL" dirty="0"/>
              <a:t>Artikel 12: </a:t>
            </a:r>
            <a:r>
              <a:rPr lang="nl-NL" dirty="0" smtClean="0"/>
              <a:t>Recht om te trouwen en een gezin te stichten. </a:t>
            </a:r>
          </a:p>
          <a:p>
            <a:r>
              <a:rPr lang="nl-NL" dirty="0" smtClean="0"/>
              <a:t>Art</a:t>
            </a:r>
            <a:r>
              <a:rPr lang="nl-NL" dirty="0"/>
              <a:t>. 1 Eerste Protocol (Recht op eigendom)</a:t>
            </a:r>
          </a:p>
          <a:p>
            <a:r>
              <a:rPr lang="nl-NL" dirty="0"/>
              <a:t>Art. 2 Eerste Protocol (Recht op educatie)</a:t>
            </a:r>
          </a:p>
          <a:p>
            <a:r>
              <a:rPr lang="nl-NL" dirty="0"/>
              <a:t>Persoonlijkheidsrecht &gt; </a:t>
            </a:r>
            <a:r>
              <a:rPr lang="nl-NL" dirty="0" smtClean="0"/>
              <a:t>o.a. Art</a:t>
            </a:r>
            <a:r>
              <a:rPr lang="nl-NL" dirty="0"/>
              <a:t>. 22 </a:t>
            </a:r>
            <a:r>
              <a:rPr lang="nl-NL" dirty="0" smtClean="0"/>
              <a:t>&amp;</a:t>
            </a:r>
            <a:r>
              <a:rPr lang="en-US" dirty="0" smtClean="0"/>
              <a:t> </a:t>
            </a:r>
            <a:r>
              <a:rPr lang="en-US" dirty="0"/>
              <a:t>29 </a:t>
            </a:r>
            <a:r>
              <a:rPr lang="en-US" dirty="0" smtClean="0"/>
              <a:t>UDHR</a:t>
            </a:r>
            <a:endParaRPr lang="nl-NL" dirty="0"/>
          </a:p>
        </p:txBody>
      </p:sp>
    </p:spTree>
    <p:extLst>
      <p:ext uri="{BB962C8B-B14F-4D97-AF65-F5344CB8AC3E}">
        <p14:creationId xmlns:p14="http://schemas.microsoft.com/office/powerpoint/2010/main" val="2292401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2 </a:t>
            </a:r>
            <a:r>
              <a:rPr lang="nl-NL" dirty="0" err="1"/>
              <a:t>ratione</a:t>
            </a:r>
            <a:r>
              <a:rPr lang="nl-NL" dirty="0"/>
              <a:t> </a:t>
            </a:r>
            <a:r>
              <a:rPr lang="nl-NL" dirty="0" err="1" smtClean="0"/>
              <a:t>materiae</a:t>
            </a:r>
            <a:r>
              <a:rPr lang="nl-NL" dirty="0" smtClean="0"/>
              <a:t> (nieuwe ontwikkelingen)</a:t>
            </a:r>
            <a:endParaRPr lang="nl-NL" dirty="0"/>
          </a:p>
        </p:txBody>
      </p:sp>
      <p:sp>
        <p:nvSpPr>
          <p:cNvPr id="3" name="Content Placeholder 2"/>
          <p:cNvSpPr>
            <a:spLocks noGrp="1"/>
          </p:cNvSpPr>
          <p:nvPr>
            <p:ph idx="1"/>
          </p:nvPr>
        </p:nvSpPr>
        <p:spPr/>
        <p:txBody>
          <a:bodyPr>
            <a:normAutofit fontScale="70000" lnSpcReduction="20000"/>
          </a:bodyPr>
          <a:lstStyle/>
          <a:p>
            <a:r>
              <a:rPr lang="nl-NL" dirty="0" smtClean="0"/>
              <a:t>1. </a:t>
            </a:r>
            <a:r>
              <a:rPr lang="nl-NL" dirty="0" err="1" smtClean="0"/>
              <a:t>Minority</a:t>
            </a:r>
            <a:r>
              <a:rPr lang="nl-NL" dirty="0" smtClean="0"/>
              <a:t> rights</a:t>
            </a:r>
          </a:p>
          <a:p>
            <a:pPr marL="0" indent="0">
              <a:buNone/>
            </a:pPr>
            <a:endParaRPr lang="nl-NL" dirty="0" smtClean="0"/>
          </a:p>
          <a:p>
            <a:r>
              <a:rPr lang="nl-NL" dirty="0" smtClean="0"/>
              <a:t>2. </a:t>
            </a:r>
            <a:r>
              <a:rPr lang="nl-NL" dirty="0" err="1" smtClean="0"/>
              <a:t>Environmental</a:t>
            </a:r>
            <a:r>
              <a:rPr lang="nl-NL" dirty="0" smtClean="0"/>
              <a:t> </a:t>
            </a:r>
            <a:r>
              <a:rPr lang="nl-NL" dirty="0" smtClean="0"/>
              <a:t>rights</a:t>
            </a:r>
            <a:br>
              <a:rPr lang="nl-NL" dirty="0" smtClean="0"/>
            </a:br>
            <a:endParaRPr lang="nl-NL" dirty="0" smtClean="0"/>
          </a:p>
          <a:p>
            <a:r>
              <a:rPr lang="nl-NL" dirty="0" smtClean="0"/>
              <a:t>3</a:t>
            </a:r>
            <a:r>
              <a:rPr lang="nl-NL" dirty="0" smtClean="0"/>
              <a:t>. Data </a:t>
            </a:r>
            <a:r>
              <a:rPr lang="nl-NL" dirty="0"/>
              <a:t>protectie </a:t>
            </a:r>
            <a:r>
              <a:rPr lang="nl-NL" dirty="0" smtClean="0"/>
              <a:t>(Charter </a:t>
            </a:r>
            <a:r>
              <a:rPr lang="nl-NL" dirty="0"/>
              <a:t>of </a:t>
            </a:r>
            <a:r>
              <a:rPr lang="nl-NL" dirty="0" err="1"/>
              <a:t>Fundamental</a:t>
            </a:r>
            <a:r>
              <a:rPr lang="nl-NL" dirty="0"/>
              <a:t> </a:t>
            </a:r>
            <a:r>
              <a:rPr lang="en-US" dirty="0"/>
              <a:t>Rights of the European </a:t>
            </a:r>
            <a:r>
              <a:rPr lang="en-US" dirty="0" smtClean="0"/>
              <a:t>Union </a:t>
            </a:r>
            <a:r>
              <a:rPr lang="en-US" dirty="0" err="1" smtClean="0"/>
              <a:t>Artikel</a:t>
            </a:r>
            <a:r>
              <a:rPr lang="en-US" dirty="0" smtClean="0"/>
              <a:t> </a:t>
            </a:r>
            <a:r>
              <a:rPr lang="en-US" dirty="0"/>
              <a:t>7: Everyone has the right to respect for his private and family life, home, and communications. </a:t>
            </a:r>
            <a:r>
              <a:rPr lang="en-US" dirty="0" err="1" smtClean="0"/>
              <a:t>Artikel</a:t>
            </a:r>
            <a:r>
              <a:rPr lang="en-US" dirty="0" smtClean="0"/>
              <a:t> </a:t>
            </a:r>
            <a:r>
              <a:rPr lang="en-US" dirty="0"/>
              <a:t>8 of the ECHR: </a:t>
            </a:r>
            <a:r>
              <a:rPr lang="en-US" dirty="0"/>
              <a:t>1. Everyone has the right to the protection of personal data concerning him or her</a:t>
            </a:r>
            <a:r>
              <a:rPr lang="en-US" dirty="0" smtClean="0"/>
              <a:t>. 2</a:t>
            </a:r>
            <a:r>
              <a:rPr lang="en-US" dirty="0"/>
              <a:t>. Such data must be processed fairly for specified purposes and on the basis of the consent of </a:t>
            </a:r>
            <a:r>
              <a:rPr lang="en-US" dirty="0" smtClean="0"/>
              <a:t>the person </a:t>
            </a:r>
            <a:r>
              <a:rPr lang="en-US" dirty="0"/>
              <a:t>concerned or some other legitimate basis laid down by law. Everyone has the right of access </a:t>
            </a:r>
            <a:r>
              <a:rPr lang="en-US" dirty="0" smtClean="0"/>
              <a:t>to data </a:t>
            </a:r>
            <a:r>
              <a:rPr lang="en-US" dirty="0"/>
              <a:t>which has been collected concerning him or her, and the right to have it rectified</a:t>
            </a:r>
            <a:r>
              <a:rPr lang="en-US" dirty="0" smtClean="0"/>
              <a:t>. 3</a:t>
            </a:r>
            <a:r>
              <a:rPr lang="en-US" dirty="0"/>
              <a:t>. Compliance with these rules shall be subject to control by an independent authority</a:t>
            </a:r>
            <a:r>
              <a:rPr lang="en-US" dirty="0" smtClean="0"/>
              <a:t>.) &gt; </a:t>
            </a:r>
            <a:r>
              <a:rPr lang="en-US" dirty="0" err="1" smtClean="0"/>
              <a:t>Zie</a:t>
            </a:r>
            <a:r>
              <a:rPr lang="en-US" dirty="0" smtClean="0"/>
              <a:t> </a:t>
            </a:r>
            <a:r>
              <a:rPr lang="en-US" dirty="0" err="1" smtClean="0"/>
              <a:t>ook</a:t>
            </a:r>
            <a:r>
              <a:rPr lang="en-US" dirty="0" smtClean="0"/>
              <a:t> </a:t>
            </a:r>
            <a:r>
              <a:rPr lang="en-US" dirty="0" err="1" smtClean="0"/>
              <a:t>voorstel</a:t>
            </a:r>
            <a:r>
              <a:rPr lang="en-US" dirty="0" smtClean="0"/>
              <a:t> </a:t>
            </a:r>
            <a:r>
              <a:rPr lang="en-US" dirty="0" err="1" smtClean="0"/>
              <a:t>nieuwe</a:t>
            </a:r>
            <a:r>
              <a:rPr lang="en-US" dirty="0" smtClean="0"/>
              <a:t> </a:t>
            </a:r>
            <a:r>
              <a:rPr lang="en-US" dirty="0" err="1" smtClean="0"/>
              <a:t>verordening</a:t>
            </a:r>
            <a:r>
              <a:rPr lang="en-US" dirty="0" smtClean="0"/>
              <a:t>.</a:t>
            </a:r>
            <a:endParaRPr lang="nl-NL" dirty="0"/>
          </a:p>
        </p:txBody>
      </p:sp>
    </p:spTree>
    <p:extLst>
      <p:ext uri="{BB962C8B-B14F-4D97-AF65-F5344CB8AC3E}">
        <p14:creationId xmlns:p14="http://schemas.microsoft.com/office/powerpoint/2010/main" val="2378690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 Beperkingen</a:t>
            </a:r>
            <a:endParaRPr lang="nl-NL" dirty="0"/>
          </a:p>
        </p:txBody>
      </p:sp>
      <p:sp>
        <p:nvSpPr>
          <p:cNvPr id="3" name="Content Placeholder 2"/>
          <p:cNvSpPr>
            <a:spLocks noGrp="1"/>
          </p:cNvSpPr>
          <p:nvPr>
            <p:ph idx="1"/>
          </p:nvPr>
        </p:nvSpPr>
        <p:spPr/>
        <p:txBody>
          <a:bodyPr/>
          <a:lstStyle/>
          <a:p>
            <a:r>
              <a:rPr lang="nl-NL" dirty="0" smtClean="0"/>
              <a:t>1. Bij wet voorzien</a:t>
            </a:r>
          </a:p>
          <a:p>
            <a:endParaRPr lang="nl-NL" dirty="0"/>
          </a:p>
          <a:p>
            <a:r>
              <a:rPr lang="nl-NL" dirty="0" smtClean="0"/>
              <a:t>2. Legitiem doel</a:t>
            </a:r>
          </a:p>
          <a:p>
            <a:endParaRPr lang="nl-NL" dirty="0"/>
          </a:p>
          <a:p>
            <a:r>
              <a:rPr lang="nl-NL" dirty="0" smtClean="0"/>
              <a:t>3. Noodzakelijke, proportioneel, etc.</a:t>
            </a:r>
            <a:endParaRPr lang="nl-NL" dirty="0"/>
          </a:p>
        </p:txBody>
      </p:sp>
    </p:spTree>
    <p:extLst>
      <p:ext uri="{BB962C8B-B14F-4D97-AF65-F5344CB8AC3E}">
        <p14:creationId xmlns:p14="http://schemas.microsoft.com/office/powerpoint/2010/main" val="2514468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3.2 Beperkingen (doel)</a:t>
            </a:r>
            <a:endParaRPr lang="nl-NL" dirty="0"/>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pPr marL="0" indent="0">
              <a:buNone/>
            </a:pPr>
            <a:r>
              <a:rPr lang="nl-NL" dirty="0" smtClean="0"/>
              <a:t>Legitiem doel:</a:t>
            </a:r>
          </a:p>
          <a:p>
            <a:pPr marL="0" indent="0">
              <a:buNone/>
            </a:pPr>
            <a:endParaRPr lang="nl-NL" dirty="0" smtClean="0"/>
          </a:p>
          <a:p>
            <a:pPr marL="0" indent="0">
              <a:buNone/>
            </a:pPr>
            <a:r>
              <a:rPr lang="nl-NL" dirty="0" smtClean="0"/>
              <a:t>Geen </a:t>
            </a:r>
            <a:r>
              <a:rPr lang="nl-NL" dirty="0"/>
              <a:t>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 </a:t>
            </a:r>
          </a:p>
        </p:txBody>
      </p:sp>
    </p:spTree>
    <p:extLst>
      <p:ext uri="{BB962C8B-B14F-4D97-AF65-F5344CB8AC3E}">
        <p14:creationId xmlns:p14="http://schemas.microsoft.com/office/powerpoint/2010/main" val="2838580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4. Evaluatie</a:t>
            </a:r>
            <a:endParaRPr lang="nl-NL" dirty="0"/>
          </a:p>
        </p:txBody>
      </p:sp>
      <p:sp>
        <p:nvSpPr>
          <p:cNvPr id="3" name="Content Placeholder 2"/>
          <p:cNvSpPr>
            <a:spLocks noGrp="1"/>
          </p:cNvSpPr>
          <p:nvPr>
            <p:ph idx="1"/>
          </p:nvPr>
        </p:nvSpPr>
        <p:spPr>
          <a:xfrm>
            <a:off x="457200" y="1600200"/>
            <a:ext cx="8229600" cy="4925144"/>
          </a:xfrm>
        </p:spPr>
        <p:txBody>
          <a:bodyPr>
            <a:normAutofit lnSpcReduction="10000"/>
          </a:bodyPr>
          <a:lstStyle/>
          <a:p>
            <a:r>
              <a:rPr lang="nl-NL" dirty="0" smtClean="0"/>
              <a:t>Afweging private en publieke belangen mogelijk?</a:t>
            </a:r>
          </a:p>
          <a:p>
            <a:r>
              <a:rPr lang="nl-NL" dirty="0" smtClean="0"/>
              <a:t>Is het realistisch in het kader van de nieuwe ontwikkelingen?</a:t>
            </a:r>
            <a:endParaRPr lang="nl-NL" dirty="0" smtClean="0"/>
          </a:p>
          <a:p>
            <a:r>
              <a:rPr lang="nl-NL" dirty="0" smtClean="0"/>
              <a:t>Alternatief: </a:t>
            </a:r>
          </a:p>
          <a:p>
            <a:r>
              <a:rPr lang="nl-NL" dirty="0" smtClean="0"/>
              <a:t>Individueel recht &gt; Plicht staat</a:t>
            </a:r>
          </a:p>
          <a:p>
            <a:r>
              <a:rPr lang="nl-NL" dirty="0" smtClean="0"/>
              <a:t>Individueel belang &gt; Belang van legitieme rechtsorde</a:t>
            </a:r>
          </a:p>
          <a:p>
            <a:r>
              <a:rPr lang="nl-NL" dirty="0" smtClean="0"/>
              <a:t>Belangen afwegingen &gt; Intrinsiek afweging</a:t>
            </a:r>
            <a:endParaRPr lang="nl-NL" dirty="0"/>
          </a:p>
        </p:txBody>
      </p:sp>
    </p:spTree>
    <p:extLst>
      <p:ext uri="{BB962C8B-B14F-4D97-AF65-F5344CB8AC3E}">
        <p14:creationId xmlns:p14="http://schemas.microsoft.com/office/powerpoint/2010/main" val="2909384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Ontvankelijkheid klacht</a:t>
            </a:r>
            <a:endParaRPr lang="nl-NL" dirty="0"/>
          </a:p>
        </p:txBody>
      </p:sp>
      <p:sp>
        <p:nvSpPr>
          <p:cNvPr id="3" name="Content Placeholder 2"/>
          <p:cNvSpPr>
            <a:spLocks noGrp="1"/>
          </p:cNvSpPr>
          <p:nvPr>
            <p:ph idx="1"/>
          </p:nvPr>
        </p:nvSpPr>
        <p:spPr/>
        <p:txBody>
          <a:bodyPr/>
          <a:lstStyle/>
          <a:p>
            <a:r>
              <a:rPr lang="nl-NL" dirty="0" smtClean="0"/>
              <a:t>Uitputtingsregel</a:t>
            </a:r>
          </a:p>
          <a:p>
            <a:r>
              <a:rPr lang="nl-NL" dirty="0" smtClean="0"/>
              <a:t>Termijnen</a:t>
            </a:r>
          </a:p>
          <a:p>
            <a:r>
              <a:rPr lang="nl-NL" dirty="0" err="1" smtClean="0"/>
              <a:t>Manifestly</a:t>
            </a:r>
            <a:r>
              <a:rPr lang="nl-NL" dirty="0" smtClean="0"/>
              <a:t> </a:t>
            </a:r>
            <a:r>
              <a:rPr lang="nl-NL" dirty="0" err="1" smtClean="0"/>
              <a:t>Ill-founded</a:t>
            </a:r>
            <a:endParaRPr lang="nl-NL" dirty="0" smtClean="0"/>
          </a:p>
          <a:p>
            <a:r>
              <a:rPr lang="nl-NL" dirty="0" smtClean="0"/>
              <a:t>Competentie</a:t>
            </a:r>
          </a:p>
          <a:p>
            <a:pPr lvl="1"/>
            <a:r>
              <a:rPr lang="nl-NL" dirty="0" err="1" smtClean="0"/>
              <a:t>Ratione</a:t>
            </a:r>
            <a:r>
              <a:rPr lang="nl-NL" dirty="0" smtClean="0"/>
              <a:t> </a:t>
            </a:r>
            <a:r>
              <a:rPr lang="nl-NL" dirty="0" err="1" smtClean="0"/>
              <a:t>loci</a:t>
            </a:r>
            <a:endParaRPr lang="nl-NL" dirty="0" smtClean="0"/>
          </a:p>
          <a:p>
            <a:pPr lvl="1"/>
            <a:r>
              <a:rPr lang="nl-NL" dirty="0" err="1" smtClean="0"/>
              <a:t>Ratione</a:t>
            </a:r>
            <a:r>
              <a:rPr lang="nl-NL" dirty="0" smtClean="0"/>
              <a:t> </a:t>
            </a:r>
            <a:r>
              <a:rPr lang="nl-NL" dirty="0" err="1" smtClean="0"/>
              <a:t>temporis</a:t>
            </a:r>
            <a:endParaRPr lang="nl-NL" dirty="0" smtClean="0"/>
          </a:p>
          <a:p>
            <a:pPr lvl="1"/>
            <a:r>
              <a:rPr lang="nl-NL" dirty="0" err="1" smtClean="0"/>
              <a:t>Ratione</a:t>
            </a:r>
            <a:r>
              <a:rPr lang="nl-NL" dirty="0" smtClean="0"/>
              <a:t> personae</a:t>
            </a:r>
          </a:p>
          <a:p>
            <a:pPr lvl="1"/>
            <a:r>
              <a:rPr lang="nl-NL" dirty="0" err="1" smtClean="0"/>
              <a:t>Ratione</a:t>
            </a:r>
            <a:r>
              <a:rPr lang="nl-NL" dirty="0" smtClean="0"/>
              <a:t> </a:t>
            </a:r>
            <a:r>
              <a:rPr lang="nl-NL" dirty="0" err="1" smtClean="0"/>
              <a:t>materiae</a:t>
            </a:r>
            <a:endParaRPr lang="nl-NL" dirty="0"/>
          </a:p>
        </p:txBody>
      </p:sp>
    </p:spTree>
    <p:extLst>
      <p:ext uri="{BB962C8B-B14F-4D97-AF65-F5344CB8AC3E}">
        <p14:creationId xmlns:p14="http://schemas.microsoft.com/office/powerpoint/2010/main" val="1971234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1. </a:t>
            </a:r>
            <a:r>
              <a:rPr lang="nl-NL" dirty="0" err="1" smtClean="0"/>
              <a:t>Ratione</a:t>
            </a:r>
            <a:r>
              <a:rPr lang="nl-NL" dirty="0" smtClean="0"/>
              <a:t> </a:t>
            </a:r>
            <a:r>
              <a:rPr lang="nl-NL" dirty="0"/>
              <a:t>personae</a:t>
            </a:r>
            <a:r>
              <a:rPr lang="nl-NL" dirty="0" smtClean="0"/>
              <a:t> </a:t>
            </a:r>
            <a:endParaRPr lang="nl-NL" dirty="0"/>
          </a:p>
        </p:txBody>
      </p:sp>
      <p:sp>
        <p:nvSpPr>
          <p:cNvPr id="3" name="Content Placeholder 2"/>
          <p:cNvSpPr>
            <a:spLocks noGrp="1"/>
          </p:cNvSpPr>
          <p:nvPr>
            <p:ph idx="1"/>
          </p:nvPr>
        </p:nvSpPr>
        <p:spPr/>
        <p:txBody>
          <a:bodyPr>
            <a:normAutofit fontScale="92500" lnSpcReduction="20000"/>
          </a:bodyPr>
          <a:lstStyle/>
          <a:p>
            <a:r>
              <a:rPr lang="nl-NL" dirty="0" smtClean="0"/>
              <a:t>Artikel 33: Interstatelijke klachten</a:t>
            </a:r>
          </a:p>
          <a:p>
            <a:r>
              <a:rPr lang="nl-NL" dirty="0" smtClean="0"/>
              <a:t>Artikel 34:</a:t>
            </a:r>
          </a:p>
          <a:p>
            <a:pPr marL="0" indent="0">
              <a:buNone/>
            </a:pPr>
            <a:r>
              <a:rPr lang="nl-NL" dirty="0" smtClean="0"/>
              <a:t>Het </a:t>
            </a:r>
            <a:r>
              <a:rPr lang="nl-NL" dirty="0"/>
              <a:t>Hof kan verzoekschriften ontvangen van ieder </a:t>
            </a:r>
            <a:r>
              <a:rPr lang="nl-NL" b="1" dirty="0"/>
              <a:t>natuurlijk persoon</a:t>
            </a:r>
            <a:r>
              <a:rPr lang="nl-NL" dirty="0"/>
              <a:t>, iedere </a:t>
            </a:r>
            <a:r>
              <a:rPr lang="nl-NL" b="1" dirty="0"/>
              <a:t>niet-gouvernementele organisatie</a:t>
            </a:r>
            <a:r>
              <a:rPr lang="nl-NL" dirty="0"/>
              <a:t> of </a:t>
            </a:r>
            <a:r>
              <a:rPr lang="nl-NL" b="1" dirty="0"/>
              <a:t>iedere groep personen</a:t>
            </a:r>
            <a:r>
              <a:rPr lang="nl-NL" dirty="0"/>
              <a:t> die beweert slachtoffer te zijn van een schending door een van de Hoge Verdragsluitende Partijen van de rechten die in het Verdrag of de Protocollen daarbij zijn vervat. De Hoge Verdragsluitende Partijen verplichten zich ertoe de doeltreffende uitoefening van dit recht op generlei wijze te belemmeren.</a:t>
            </a:r>
          </a:p>
        </p:txBody>
      </p:sp>
    </p:spTree>
    <p:extLst>
      <p:ext uri="{BB962C8B-B14F-4D97-AF65-F5344CB8AC3E}">
        <p14:creationId xmlns:p14="http://schemas.microsoft.com/office/powerpoint/2010/main" val="4048135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1.1 </a:t>
            </a:r>
            <a:r>
              <a:rPr lang="nl-NL" dirty="0" err="1"/>
              <a:t>Ratione</a:t>
            </a:r>
            <a:r>
              <a:rPr lang="nl-NL" dirty="0"/>
              <a:t> </a:t>
            </a:r>
            <a:r>
              <a:rPr lang="nl-NL" dirty="0" smtClean="0"/>
              <a:t>personae (groepen)</a:t>
            </a:r>
            <a:endParaRPr lang="nl-NL" dirty="0"/>
          </a:p>
        </p:txBody>
      </p:sp>
      <p:sp>
        <p:nvSpPr>
          <p:cNvPr id="3" name="Content Placeholder 2"/>
          <p:cNvSpPr>
            <a:spLocks noGrp="1"/>
          </p:cNvSpPr>
          <p:nvPr>
            <p:ph idx="1"/>
          </p:nvPr>
        </p:nvSpPr>
        <p:spPr>
          <a:xfrm>
            <a:off x="539552" y="1484784"/>
            <a:ext cx="8229600" cy="4525963"/>
          </a:xfrm>
        </p:spPr>
        <p:txBody>
          <a:bodyPr/>
          <a:lstStyle/>
          <a:p>
            <a:r>
              <a:rPr lang="nl-NL" dirty="0" smtClean="0"/>
              <a:t>Kunnen groepen een beroep doen op privacy?</a:t>
            </a:r>
            <a:br>
              <a:rPr lang="nl-NL" dirty="0" smtClean="0"/>
            </a:br>
            <a:endParaRPr lang="nl-NL" dirty="0" smtClean="0"/>
          </a:p>
          <a:p>
            <a:r>
              <a:rPr lang="nl-NL" dirty="0" smtClean="0"/>
              <a:t>Ratio achter de opname: WO II</a:t>
            </a:r>
          </a:p>
          <a:p>
            <a:r>
              <a:rPr lang="nl-NL" dirty="0" smtClean="0"/>
              <a:t>Hof vereist ieder lid individuele schade</a:t>
            </a:r>
          </a:p>
          <a:p>
            <a:r>
              <a:rPr lang="nl-NL" dirty="0" smtClean="0"/>
              <a:t>Toekomst kentering </a:t>
            </a:r>
            <a:r>
              <a:rPr lang="nl-NL" dirty="0" err="1" smtClean="0"/>
              <a:t>ivm</a:t>
            </a:r>
            <a:r>
              <a:rPr lang="nl-NL" dirty="0" smtClean="0"/>
              <a:t> discriminatie/stigmatisering groepen</a:t>
            </a:r>
          </a:p>
        </p:txBody>
      </p:sp>
    </p:spTree>
    <p:extLst>
      <p:ext uri="{BB962C8B-B14F-4D97-AF65-F5344CB8AC3E}">
        <p14:creationId xmlns:p14="http://schemas.microsoft.com/office/powerpoint/2010/main" val="2373362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1.2 </a:t>
            </a:r>
            <a:r>
              <a:rPr lang="nl-NL" dirty="0" err="1"/>
              <a:t>Ratione</a:t>
            </a:r>
            <a:r>
              <a:rPr lang="nl-NL" dirty="0"/>
              <a:t> personae (rechtspersonen)</a:t>
            </a:r>
          </a:p>
        </p:txBody>
      </p:sp>
      <p:sp>
        <p:nvSpPr>
          <p:cNvPr id="3" name="Content Placeholder 2"/>
          <p:cNvSpPr>
            <a:spLocks noGrp="1"/>
          </p:cNvSpPr>
          <p:nvPr>
            <p:ph idx="1"/>
          </p:nvPr>
        </p:nvSpPr>
        <p:spPr>
          <a:xfrm>
            <a:off x="457200" y="1268760"/>
            <a:ext cx="8229600" cy="5328592"/>
          </a:xfrm>
        </p:spPr>
        <p:txBody>
          <a:bodyPr>
            <a:normAutofit fontScale="92500"/>
          </a:bodyPr>
          <a:lstStyle/>
          <a:p>
            <a:r>
              <a:rPr lang="nl-NL" dirty="0" err="1" smtClean="0"/>
              <a:t>Scientology</a:t>
            </a:r>
            <a:r>
              <a:rPr lang="nl-NL" dirty="0" smtClean="0"/>
              <a:t>: </a:t>
            </a:r>
            <a:r>
              <a:rPr lang="en-US" dirty="0" smtClean="0"/>
              <a:t>It </a:t>
            </a:r>
            <a:r>
              <a:rPr lang="en-US" dirty="0"/>
              <a:t>is true that under Article 9 of the Convention a church is capable of possessing and exercising the right to freedom of religion in its own capacity as a representative of its members and the entire functioning of churches depends on respect for this </a:t>
            </a:r>
            <a:r>
              <a:rPr lang="en-US" dirty="0" smtClean="0"/>
              <a:t>right. </a:t>
            </a:r>
            <a:r>
              <a:rPr lang="en-US" dirty="0"/>
              <a:t>However, unlike Article 9, </a:t>
            </a:r>
            <a:r>
              <a:rPr lang="nl-NL" dirty="0"/>
              <a:t> </a:t>
            </a:r>
            <a:r>
              <a:rPr lang="en-US" dirty="0" smtClean="0"/>
              <a:t>Article </a:t>
            </a:r>
            <a:r>
              <a:rPr lang="en-US" dirty="0"/>
              <a:t>8 of the Convention has more an individual than a collective character, the essential object of Article 8 of the Convention being to protect the individual against arbitrary action by the public </a:t>
            </a:r>
            <a:r>
              <a:rPr lang="en-US" dirty="0" smtClean="0"/>
              <a:t>authorities.</a:t>
            </a:r>
            <a:endParaRPr lang="nl-NL" dirty="0"/>
          </a:p>
        </p:txBody>
      </p:sp>
    </p:spTree>
    <p:extLst>
      <p:ext uri="{BB962C8B-B14F-4D97-AF65-F5344CB8AC3E}">
        <p14:creationId xmlns:p14="http://schemas.microsoft.com/office/powerpoint/2010/main" val="2417594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fontScale="90000"/>
          </a:bodyPr>
          <a:lstStyle/>
          <a:p>
            <a:r>
              <a:rPr lang="nl-NL" dirty="0" smtClean="0"/>
              <a:t>1.2 </a:t>
            </a:r>
            <a:r>
              <a:rPr lang="nl-NL" dirty="0" err="1"/>
              <a:t>Ratione</a:t>
            </a:r>
            <a:r>
              <a:rPr lang="nl-NL" dirty="0"/>
              <a:t> </a:t>
            </a:r>
            <a:r>
              <a:rPr lang="nl-NL" dirty="0" smtClean="0"/>
              <a:t>personae (rechtspersonen)</a:t>
            </a:r>
            <a:endParaRPr lang="nl-NL" dirty="0"/>
          </a:p>
        </p:txBody>
      </p:sp>
      <p:sp>
        <p:nvSpPr>
          <p:cNvPr id="3" name="Content Placeholder 2"/>
          <p:cNvSpPr>
            <a:spLocks noGrp="1"/>
          </p:cNvSpPr>
          <p:nvPr>
            <p:ph idx="1"/>
          </p:nvPr>
        </p:nvSpPr>
        <p:spPr>
          <a:xfrm>
            <a:off x="457200" y="1556792"/>
            <a:ext cx="8229600" cy="5112568"/>
          </a:xfrm>
        </p:spPr>
        <p:txBody>
          <a:bodyPr>
            <a:normAutofit fontScale="85000" lnSpcReduction="20000"/>
          </a:bodyPr>
          <a:lstStyle/>
          <a:p>
            <a:r>
              <a:rPr lang="nl-NL" dirty="0" smtClean="0"/>
              <a:t>Moderne jurisprudentie:</a:t>
            </a:r>
          </a:p>
          <a:p>
            <a:r>
              <a:rPr lang="nl-NL" dirty="0" smtClean="0"/>
              <a:t>Sterke uitbereiding materiele reikwijdte van “privé leven” en “huis”</a:t>
            </a:r>
          </a:p>
          <a:p>
            <a:r>
              <a:rPr lang="nl-NL" dirty="0" err="1" smtClean="0"/>
              <a:t>Stes</a:t>
            </a:r>
            <a:r>
              <a:rPr lang="nl-NL" dirty="0" smtClean="0"/>
              <a:t> </a:t>
            </a:r>
            <a:r>
              <a:rPr lang="nl-NL" dirty="0" err="1" smtClean="0"/>
              <a:t>Colas</a:t>
            </a:r>
            <a:r>
              <a:rPr lang="nl-NL" dirty="0" smtClean="0"/>
              <a:t>: </a:t>
            </a:r>
            <a:r>
              <a:rPr lang="en-US" dirty="0"/>
              <a:t>The Court reiterates that the Convention is a living instrument which must be interpreted in the light of present-day </a:t>
            </a:r>
            <a:r>
              <a:rPr lang="en-US" dirty="0" smtClean="0"/>
              <a:t>conditions. [] Building </a:t>
            </a:r>
            <a:r>
              <a:rPr lang="en-US" dirty="0"/>
              <a:t>on its dynamic interpretation of the Convention, the Court considers that the time has come to hold that in certain circumstances the rights guaranteed by Article 8 of the Convention may be construed as including the right to respect for a company's registered office, branches or other business </a:t>
            </a:r>
            <a:r>
              <a:rPr lang="en-US" dirty="0" smtClean="0"/>
              <a:t>premises. </a:t>
            </a:r>
          </a:p>
          <a:p>
            <a:r>
              <a:rPr lang="en-US" dirty="0" err="1" smtClean="0"/>
              <a:t>Vooralsnog</a:t>
            </a:r>
            <a:r>
              <a:rPr lang="en-US" dirty="0" smtClean="0"/>
              <a:t> </a:t>
            </a:r>
            <a:r>
              <a:rPr lang="en-US" dirty="0" err="1" smtClean="0"/>
              <a:t>slechts</a:t>
            </a:r>
            <a:r>
              <a:rPr lang="en-US" dirty="0" smtClean="0"/>
              <a:t> </a:t>
            </a:r>
            <a:r>
              <a:rPr lang="en-US" dirty="0" err="1" smtClean="0"/>
              <a:t>negatieve</a:t>
            </a:r>
            <a:r>
              <a:rPr lang="en-US" dirty="0" smtClean="0"/>
              <a:t> </a:t>
            </a:r>
            <a:r>
              <a:rPr lang="en-US" dirty="0" err="1" smtClean="0"/>
              <a:t>rechten</a:t>
            </a:r>
            <a:endParaRPr lang="nl-NL" dirty="0"/>
          </a:p>
        </p:txBody>
      </p:sp>
    </p:spTree>
    <p:extLst>
      <p:ext uri="{BB962C8B-B14F-4D97-AF65-F5344CB8AC3E}">
        <p14:creationId xmlns:p14="http://schemas.microsoft.com/office/powerpoint/2010/main" val="215621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1.3 </a:t>
            </a:r>
            <a:r>
              <a:rPr lang="nl-NL" dirty="0" err="1"/>
              <a:t>Ratione</a:t>
            </a:r>
            <a:r>
              <a:rPr lang="nl-NL" dirty="0"/>
              <a:t> personae (individuen)</a:t>
            </a:r>
          </a:p>
        </p:txBody>
      </p:sp>
      <p:sp>
        <p:nvSpPr>
          <p:cNvPr id="3" name="Content Placeholder 2"/>
          <p:cNvSpPr>
            <a:spLocks noGrp="1"/>
          </p:cNvSpPr>
          <p:nvPr>
            <p:ph idx="1"/>
          </p:nvPr>
        </p:nvSpPr>
        <p:spPr/>
        <p:txBody>
          <a:bodyPr>
            <a:normAutofit lnSpcReduction="10000"/>
          </a:bodyPr>
          <a:lstStyle/>
          <a:p>
            <a:r>
              <a:rPr lang="nl-NL" dirty="0" smtClean="0"/>
              <a:t>Wat is schade bij </a:t>
            </a:r>
            <a:r>
              <a:rPr lang="nl-NL" dirty="0" err="1" smtClean="0"/>
              <a:t>privacyschending</a:t>
            </a:r>
            <a:r>
              <a:rPr lang="nl-NL" dirty="0" smtClean="0"/>
              <a:t> eigenlijk?</a:t>
            </a:r>
          </a:p>
          <a:p>
            <a:r>
              <a:rPr lang="nl-NL" dirty="0" smtClean="0"/>
              <a:t>Warren </a:t>
            </a:r>
            <a:r>
              <a:rPr lang="nl-NL" dirty="0" err="1" smtClean="0"/>
              <a:t>and</a:t>
            </a:r>
            <a:r>
              <a:rPr lang="nl-NL" dirty="0" smtClean="0"/>
              <a:t> </a:t>
            </a:r>
            <a:r>
              <a:rPr lang="nl-NL" dirty="0" err="1" smtClean="0"/>
              <a:t>Brandeis</a:t>
            </a:r>
            <a:r>
              <a:rPr lang="nl-NL" dirty="0" smtClean="0"/>
              <a:t>: “</a:t>
            </a:r>
            <a:r>
              <a:rPr lang="en-US" dirty="0" smtClean="0"/>
              <a:t>If </a:t>
            </a:r>
            <a:r>
              <a:rPr lang="en-US" dirty="0"/>
              <a:t>the invasion of privacy constitutes a legal </a:t>
            </a:r>
            <a:r>
              <a:rPr lang="en-US" dirty="0" err="1"/>
              <a:t>injuria</a:t>
            </a:r>
            <a:r>
              <a:rPr lang="en-US" dirty="0"/>
              <a:t>, the elements for demanding redress exist, since already the value of mental suffering, caused by an act wrongful in itself, is recognized as a basis for </a:t>
            </a:r>
            <a:r>
              <a:rPr lang="en-US" dirty="0" smtClean="0"/>
              <a:t>compensation.”</a:t>
            </a:r>
          </a:p>
          <a:p>
            <a:r>
              <a:rPr lang="nl-NL" dirty="0" err="1"/>
              <a:t>Herbecq</a:t>
            </a:r>
            <a:r>
              <a:rPr lang="nl-NL" dirty="0" smtClean="0"/>
              <a:t>: Geen schade als </a:t>
            </a:r>
            <a:r>
              <a:rPr lang="nl-NL" dirty="0" smtClean="0"/>
              <a:t>data niet </a:t>
            </a:r>
            <a:r>
              <a:rPr lang="nl-NL" dirty="0" smtClean="0"/>
              <a:t>opgeslagen</a:t>
            </a:r>
            <a:endParaRPr lang="en-US" dirty="0" smtClean="0"/>
          </a:p>
        </p:txBody>
      </p:sp>
    </p:spTree>
    <p:extLst>
      <p:ext uri="{BB962C8B-B14F-4D97-AF65-F5344CB8AC3E}">
        <p14:creationId xmlns:p14="http://schemas.microsoft.com/office/powerpoint/2010/main" val="1017089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1.3 </a:t>
            </a:r>
            <a:r>
              <a:rPr lang="nl-NL" dirty="0" err="1"/>
              <a:t>Ratione</a:t>
            </a:r>
            <a:r>
              <a:rPr lang="nl-NL" dirty="0"/>
              <a:t> personae (individuen)</a:t>
            </a:r>
          </a:p>
        </p:txBody>
      </p:sp>
      <p:sp>
        <p:nvSpPr>
          <p:cNvPr id="3" name="Content Placeholder 2"/>
          <p:cNvSpPr>
            <a:spLocks noGrp="1"/>
          </p:cNvSpPr>
          <p:nvPr>
            <p:ph idx="1"/>
          </p:nvPr>
        </p:nvSpPr>
        <p:spPr/>
        <p:txBody>
          <a:bodyPr>
            <a:normAutofit fontScale="92500" lnSpcReduction="10000"/>
          </a:bodyPr>
          <a:lstStyle/>
          <a:p>
            <a:r>
              <a:rPr lang="nl-NL" dirty="0" smtClean="0"/>
              <a:t>2 Belangrijke uitzondingen:</a:t>
            </a:r>
          </a:p>
          <a:p>
            <a:pPr marL="0" indent="0">
              <a:buNone/>
            </a:pPr>
            <a:endParaRPr lang="nl-NL" dirty="0" smtClean="0"/>
          </a:p>
          <a:p>
            <a:r>
              <a:rPr lang="nl-NL" dirty="0" smtClean="0"/>
              <a:t>1. Verbod op homoseksualiteit</a:t>
            </a:r>
            <a:br>
              <a:rPr lang="nl-NL" dirty="0" smtClean="0"/>
            </a:br>
            <a:endParaRPr lang="nl-NL" dirty="0" smtClean="0"/>
          </a:p>
          <a:p>
            <a:r>
              <a:rPr lang="nl-NL" dirty="0" smtClean="0"/>
              <a:t>2. Data surveillance (</a:t>
            </a:r>
            <a:r>
              <a:rPr lang="en-US" dirty="0" err="1"/>
              <a:t>Klass</a:t>
            </a:r>
            <a:r>
              <a:rPr lang="en-US" dirty="0"/>
              <a:t>: Court finds it unacceptable that the assurance of the enjoyment of a right guaranteed by the Convention could be removed by the simple fact that the person concerned is kept unaware of its violation</a:t>
            </a:r>
            <a:r>
              <a:rPr lang="en-US" dirty="0" smtClean="0"/>
              <a:t>.</a:t>
            </a:r>
            <a:r>
              <a:rPr lang="nl-NL" dirty="0" smtClean="0"/>
              <a:t>)</a:t>
            </a:r>
          </a:p>
        </p:txBody>
      </p:sp>
    </p:spTree>
    <p:extLst>
      <p:ext uri="{BB962C8B-B14F-4D97-AF65-F5344CB8AC3E}">
        <p14:creationId xmlns:p14="http://schemas.microsoft.com/office/powerpoint/2010/main" val="712565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2 </a:t>
            </a:r>
            <a:r>
              <a:rPr lang="nl-NL" dirty="0" err="1"/>
              <a:t>ratione</a:t>
            </a:r>
            <a:r>
              <a:rPr lang="nl-NL" dirty="0"/>
              <a:t> </a:t>
            </a:r>
            <a:r>
              <a:rPr lang="nl-NL" dirty="0" err="1" smtClean="0"/>
              <a:t>materiae</a:t>
            </a:r>
            <a:endParaRPr lang="nl-NL" dirty="0"/>
          </a:p>
        </p:txBody>
      </p:sp>
      <p:sp>
        <p:nvSpPr>
          <p:cNvPr id="3" name="Content Placeholder 2"/>
          <p:cNvSpPr>
            <a:spLocks noGrp="1"/>
          </p:cNvSpPr>
          <p:nvPr>
            <p:ph idx="1"/>
          </p:nvPr>
        </p:nvSpPr>
        <p:spPr/>
        <p:txBody>
          <a:bodyPr>
            <a:normAutofit fontScale="92500" lnSpcReduction="20000"/>
          </a:bodyPr>
          <a:lstStyle/>
          <a:p>
            <a:r>
              <a:rPr lang="nl-NL" dirty="0" smtClean="0"/>
              <a:t>Privéleven (zelfstadig begrip?), Familie- </a:t>
            </a:r>
            <a:r>
              <a:rPr lang="nl-NL" dirty="0"/>
              <a:t>en </a:t>
            </a:r>
            <a:r>
              <a:rPr lang="nl-NL" dirty="0" smtClean="0"/>
              <a:t>gezinsleven, Correspondentie (privé?), Huis (</a:t>
            </a:r>
            <a:r>
              <a:rPr lang="nl-NL" dirty="0" err="1" smtClean="0"/>
              <a:t>domicile</a:t>
            </a:r>
            <a:r>
              <a:rPr lang="nl-NL" dirty="0" smtClean="0"/>
              <a:t>): Alle begrippen zijn zeer sterk gegroeid in reikwijdte </a:t>
            </a:r>
          </a:p>
          <a:p>
            <a:r>
              <a:rPr lang="nl-NL" dirty="0"/>
              <a:t>X/ICELAND: T</a:t>
            </a:r>
            <a:r>
              <a:rPr lang="en-US" dirty="0"/>
              <a:t>he right to respect for private life does not end there. It comprises also, to a certain degree, the </a:t>
            </a:r>
            <a:r>
              <a:rPr lang="en-US" b="1" dirty="0"/>
              <a:t>right to establish and to develop relationships with other human beings</a:t>
            </a:r>
            <a:r>
              <a:rPr lang="en-US" dirty="0"/>
              <a:t>, especially in the emotional field for the development and fulfillment of one's own personality. </a:t>
            </a:r>
            <a:endParaRPr lang="nl-NL" dirty="0" smtClean="0"/>
          </a:p>
          <a:p>
            <a:endParaRPr lang="nl-NL" dirty="0" smtClean="0"/>
          </a:p>
          <a:p>
            <a:endParaRPr lang="nl-NL" dirty="0"/>
          </a:p>
        </p:txBody>
      </p:sp>
    </p:spTree>
    <p:extLst>
      <p:ext uri="{BB962C8B-B14F-4D97-AF65-F5344CB8AC3E}">
        <p14:creationId xmlns:p14="http://schemas.microsoft.com/office/powerpoint/2010/main" val="3881676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729</Words>
  <Application>Microsoft Office PowerPoint</Application>
  <PresentationFormat>On-screen Show (4:3)</PresentationFormat>
  <Paragraphs>82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Overzicht</vt:lpstr>
      <vt:lpstr>Ontvankelijkheid klacht</vt:lpstr>
      <vt:lpstr>1. Ratione personae </vt:lpstr>
      <vt:lpstr>1.1 Ratione personae (groepen)</vt:lpstr>
      <vt:lpstr>1.2 Ratione personae (rechtspersonen)</vt:lpstr>
      <vt:lpstr>1.2 Ratione personae (rechtspersonen)</vt:lpstr>
      <vt:lpstr>1.3 Ratione personae (individuen)</vt:lpstr>
      <vt:lpstr>1.3 Ratione personae (individuen)</vt:lpstr>
      <vt:lpstr>2 ratione materiae</vt:lpstr>
      <vt:lpstr>2 ratione materiae (Andere arts.)</vt:lpstr>
      <vt:lpstr>2 ratione materiae (nieuwe ontwikkelingen)</vt:lpstr>
      <vt:lpstr>3. Beperkingen</vt:lpstr>
      <vt:lpstr>3.2 Beperkingen (doel)</vt:lpstr>
      <vt:lpstr>4. Evaluatie</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Overzicht</dc:title>
  <dc:creator>Sloot, Bart van der</dc:creator>
  <cp:lastModifiedBy>Sloot, Bart van der</cp:lastModifiedBy>
  <cp:revision>75</cp:revision>
  <cp:lastPrinted>2012-09-26T17:59:05Z</cp:lastPrinted>
  <dcterms:created xsi:type="dcterms:W3CDTF">2012-09-24T17:56:49Z</dcterms:created>
  <dcterms:modified xsi:type="dcterms:W3CDTF">2013-10-20T15:55:37Z</dcterms:modified>
</cp:coreProperties>
</file>