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4" r:id="rId3"/>
    <p:sldId id="285" r:id="rId4"/>
    <p:sldId id="287" r:id="rId5"/>
    <p:sldId id="288" r:id="rId6"/>
    <p:sldId id="291" r:id="rId7"/>
    <p:sldId id="292" r:id="rId8"/>
    <p:sldId id="294" r:id="rId9"/>
    <p:sldId id="299" r:id="rId10"/>
    <p:sldId id="300" r:id="rId11"/>
    <p:sldId id="302" r:id="rId12"/>
    <p:sldId id="305" r:id="rId13"/>
    <p:sldId id="268" r:id="rId14"/>
    <p:sldId id="307"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9636" autoAdjust="0"/>
  </p:normalViewPr>
  <p:slideViewPr>
    <p:cSldViewPr>
      <p:cViewPr>
        <p:scale>
          <a:sx n="110" d="100"/>
          <a:sy n="110" d="100"/>
        </p:scale>
        <p:origin x="-72"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7F0C2632-83D2-4BF0-9BF0-C85390C8D153}" type="datetimeFigureOut">
              <a:rPr lang="nl-NL" smtClean="0"/>
              <a:t>20-10-2013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167040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7F0C2632-83D2-4BF0-9BF0-C85390C8D153}" type="datetimeFigureOut">
              <a:rPr lang="nl-NL" smtClean="0"/>
              <a:t>20-10-2013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286017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7F0C2632-83D2-4BF0-9BF0-C85390C8D153}" type="datetimeFigureOut">
              <a:rPr lang="nl-NL" smtClean="0"/>
              <a:t>20-10-2013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188210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7F0C2632-83D2-4BF0-9BF0-C85390C8D153}" type="datetimeFigureOut">
              <a:rPr lang="nl-NL" smtClean="0"/>
              <a:t>20-10-2013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2681184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0C2632-83D2-4BF0-9BF0-C85390C8D153}" type="datetimeFigureOut">
              <a:rPr lang="nl-NL" smtClean="0"/>
              <a:t>20-10-2013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565121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7F0C2632-83D2-4BF0-9BF0-C85390C8D153}" type="datetimeFigureOut">
              <a:rPr lang="nl-NL" smtClean="0"/>
              <a:t>20-10-2013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174129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7F0C2632-83D2-4BF0-9BF0-C85390C8D153}" type="datetimeFigureOut">
              <a:rPr lang="nl-NL" smtClean="0"/>
              <a:t>20-10-2013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275458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7F0C2632-83D2-4BF0-9BF0-C85390C8D153}" type="datetimeFigureOut">
              <a:rPr lang="nl-NL" smtClean="0"/>
              <a:t>20-10-2013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104986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C2632-83D2-4BF0-9BF0-C85390C8D153}" type="datetimeFigureOut">
              <a:rPr lang="nl-NL" smtClean="0"/>
              <a:t>20-10-2013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671234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C2632-83D2-4BF0-9BF0-C85390C8D153}" type="datetimeFigureOut">
              <a:rPr lang="nl-NL" smtClean="0"/>
              <a:t>20-10-2013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937825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0C2632-83D2-4BF0-9BF0-C85390C8D153}" type="datetimeFigureOut">
              <a:rPr lang="nl-NL" smtClean="0"/>
              <a:t>20-10-2013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F503AD0-8A3A-462C-BA38-78EF3F41FA77}" type="slidenum">
              <a:rPr lang="nl-NL" smtClean="0"/>
              <a:t>‹#›</a:t>
            </a:fld>
            <a:endParaRPr lang="nl-NL"/>
          </a:p>
        </p:txBody>
      </p:sp>
    </p:spTree>
    <p:extLst>
      <p:ext uri="{BB962C8B-B14F-4D97-AF65-F5344CB8AC3E}">
        <p14:creationId xmlns:p14="http://schemas.microsoft.com/office/powerpoint/2010/main" val="260352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C2632-83D2-4BF0-9BF0-C85390C8D153}" type="datetimeFigureOut">
              <a:rPr lang="nl-NL" smtClean="0"/>
              <a:t>20-10-2013</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03AD0-8A3A-462C-BA38-78EF3F41FA77}" type="slidenum">
              <a:rPr lang="nl-NL" smtClean="0"/>
              <a:t>‹#›</a:t>
            </a:fld>
            <a:endParaRPr lang="nl-NL"/>
          </a:p>
        </p:txBody>
      </p:sp>
    </p:spTree>
    <p:extLst>
      <p:ext uri="{BB962C8B-B14F-4D97-AF65-F5344CB8AC3E}">
        <p14:creationId xmlns:p14="http://schemas.microsoft.com/office/powerpoint/2010/main" val="860104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771"/>
            <a:ext cx="8229600" cy="1143000"/>
          </a:xfrm>
        </p:spPr>
        <p:txBody>
          <a:bodyPr/>
          <a:lstStyle/>
          <a:p>
            <a:r>
              <a:rPr lang="nl-NL" dirty="0" smtClean="0"/>
              <a:t>Overzicht</a:t>
            </a:r>
            <a:endParaRPr lang="nl-NL" dirty="0"/>
          </a:p>
        </p:txBody>
      </p:sp>
      <p:sp>
        <p:nvSpPr>
          <p:cNvPr id="3" name="Content Placeholder 2"/>
          <p:cNvSpPr>
            <a:spLocks noGrp="1"/>
          </p:cNvSpPr>
          <p:nvPr>
            <p:ph idx="1"/>
          </p:nvPr>
        </p:nvSpPr>
        <p:spPr>
          <a:xfrm>
            <a:off x="395536" y="836712"/>
            <a:ext cx="8229600" cy="5904656"/>
          </a:xfrm>
        </p:spPr>
        <p:txBody>
          <a:bodyPr>
            <a:normAutofit fontScale="70000" lnSpcReduction="20000"/>
          </a:bodyPr>
          <a:lstStyle/>
          <a:p>
            <a:pPr marL="0" indent="0">
              <a:buNone/>
            </a:pPr>
            <a:endParaRPr lang="nl-NL" dirty="0" smtClean="0"/>
          </a:p>
          <a:p>
            <a:pPr marL="514350" indent="-514350">
              <a:buAutoNum type="arabicPeriod"/>
            </a:pPr>
            <a:r>
              <a:rPr lang="nl-NL" dirty="0" smtClean="0"/>
              <a:t>Privacy: </a:t>
            </a:r>
            <a:r>
              <a:rPr lang="nl-NL" dirty="0" err="1" smtClean="0"/>
              <a:t>ratione</a:t>
            </a:r>
            <a:r>
              <a:rPr lang="nl-NL" dirty="0" smtClean="0"/>
              <a:t> personae (Privacy = recht van individu)</a:t>
            </a:r>
          </a:p>
          <a:p>
            <a:pPr marL="914400" lvl="1" indent="-514350">
              <a:buAutoNum type="arabicPeriod"/>
            </a:pPr>
            <a:r>
              <a:rPr lang="nl-NL" dirty="0" smtClean="0"/>
              <a:t>Groepen</a:t>
            </a:r>
          </a:p>
          <a:p>
            <a:pPr marL="914400" lvl="1" indent="-514350">
              <a:buAutoNum type="arabicPeriod"/>
            </a:pPr>
            <a:r>
              <a:rPr lang="nl-NL" dirty="0" smtClean="0"/>
              <a:t>Rechtspersonen</a:t>
            </a:r>
          </a:p>
          <a:p>
            <a:pPr marL="914400" lvl="1" indent="-514350">
              <a:buAutoNum type="arabicPeriod"/>
            </a:pPr>
            <a:r>
              <a:rPr lang="nl-NL" dirty="0" smtClean="0"/>
              <a:t>Individuen</a:t>
            </a:r>
            <a:br>
              <a:rPr lang="nl-NL" dirty="0" smtClean="0"/>
            </a:br>
            <a:endParaRPr lang="nl-NL" dirty="0" smtClean="0"/>
          </a:p>
          <a:p>
            <a:pPr marL="514350" indent="-514350">
              <a:buAutoNum type="arabicPeriod"/>
            </a:pPr>
            <a:r>
              <a:rPr lang="nl-NL" dirty="0" smtClean="0"/>
              <a:t>Privacy: </a:t>
            </a:r>
            <a:r>
              <a:rPr lang="nl-NL" dirty="0" err="1" smtClean="0"/>
              <a:t>ratione</a:t>
            </a:r>
            <a:r>
              <a:rPr lang="nl-NL" dirty="0" smtClean="0"/>
              <a:t> </a:t>
            </a:r>
            <a:r>
              <a:rPr lang="nl-NL" dirty="0" err="1" smtClean="0"/>
              <a:t>materiae</a:t>
            </a:r>
            <a:r>
              <a:rPr lang="nl-NL" dirty="0" smtClean="0"/>
              <a:t> (Privacy = instrumenteel aan persoonlijk belang)</a:t>
            </a:r>
          </a:p>
          <a:p>
            <a:pPr marL="914400" lvl="1" indent="-514350">
              <a:buAutoNum type="arabicPeriod"/>
            </a:pPr>
            <a:r>
              <a:rPr lang="nl-NL" dirty="0" smtClean="0"/>
              <a:t>Wat is privacy?</a:t>
            </a:r>
          </a:p>
          <a:p>
            <a:pPr marL="914400" lvl="1" indent="-514350">
              <a:buAutoNum type="arabicPeriod"/>
            </a:pPr>
            <a:r>
              <a:rPr lang="nl-NL" dirty="0" smtClean="0"/>
              <a:t>In verhouding tot andere artikelen </a:t>
            </a:r>
          </a:p>
          <a:p>
            <a:pPr marL="914400" lvl="1" indent="-514350">
              <a:buAutoNum type="arabicPeriod"/>
            </a:pPr>
            <a:r>
              <a:rPr lang="nl-NL" dirty="0" smtClean="0"/>
              <a:t>In </a:t>
            </a:r>
            <a:r>
              <a:rPr lang="nl-NL" dirty="0"/>
              <a:t>verhouding tot n</a:t>
            </a:r>
            <a:r>
              <a:rPr lang="nl-NL" dirty="0" smtClean="0"/>
              <a:t>ieuwe ontwikkelingen</a:t>
            </a:r>
            <a:br>
              <a:rPr lang="nl-NL" dirty="0" smtClean="0"/>
            </a:br>
            <a:endParaRPr lang="nl-NL" dirty="0" smtClean="0"/>
          </a:p>
          <a:p>
            <a:pPr marL="514350" indent="-514350">
              <a:buAutoNum type="arabicPeriod"/>
            </a:pPr>
            <a:r>
              <a:rPr lang="nl-NL" dirty="0"/>
              <a:t>Beperking van </a:t>
            </a:r>
            <a:r>
              <a:rPr lang="nl-NL" dirty="0" smtClean="0"/>
              <a:t>Privacy (Privacy = relatief: afweging publieke belangen)</a:t>
            </a:r>
            <a:endParaRPr lang="nl-NL" dirty="0"/>
          </a:p>
          <a:p>
            <a:pPr marL="914400" lvl="1" indent="-514350">
              <a:buAutoNum type="arabicPeriod"/>
            </a:pPr>
            <a:r>
              <a:rPr lang="nl-NL" dirty="0"/>
              <a:t>Bij wet voorzien</a:t>
            </a:r>
          </a:p>
          <a:p>
            <a:pPr marL="914400" lvl="1" indent="-514350">
              <a:buAutoNum type="arabicPeriod"/>
            </a:pPr>
            <a:r>
              <a:rPr lang="nl-NL" dirty="0"/>
              <a:t>Doel</a:t>
            </a:r>
          </a:p>
          <a:p>
            <a:pPr marL="914400" lvl="1" indent="-514350">
              <a:buAutoNum type="arabicPeriod"/>
            </a:pPr>
            <a:r>
              <a:rPr lang="nl-NL" dirty="0" smtClean="0"/>
              <a:t>Noodzakelijk/proportioneel</a:t>
            </a:r>
            <a:br>
              <a:rPr lang="nl-NL" dirty="0" smtClean="0"/>
            </a:br>
            <a:endParaRPr lang="nl-NL" dirty="0"/>
          </a:p>
          <a:p>
            <a:pPr marL="514350" indent="-514350">
              <a:buAutoNum type="arabicPeriod"/>
            </a:pPr>
            <a:r>
              <a:rPr lang="nl-NL" dirty="0" smtClean="0"/>
              <a:t>Evaluatie</a:t>
            </a:r>
          </a:p>
        </p:txBody>
      </p:sp>
    </p:spTree>
    <p:extLst>
      <p:ext uri="{BB962C8B-B14F-4D97-AF65-F5344CB8AC3E}">
        <p14:creationId xmlns:p14="http://schemas.microsoft.com/office/powerpoint/2010/main" val="3704823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2 </a:t>
            </a:r>
            <a:r>
              <a:rPr lang="nl-NL" dirty="0" err="1"/>
              <a:t>ratione</a:t>
            </a:r>
            <a:r>
              <a:rPr lang="nl-NL" dirty="0"/>
              <a:t> </a:t>
            </a:r>
            <a:r>
              <a:rPr lang="nl-NL" dirty="0" err="1" smtClean="0"/>
              <a:t>materiae</a:t>
            </a:r>
            <a:r>
              <a:rPr lang="nl-NL" dirty="0" smtClean="0"/>
              <a:t> (Andere arts.)</a:t>
            </a:r>
            <a:endParaRPr lang="nl-NL" dirty="0"/>
          </a:p>
        </p:txBody>
      </p:sp>
      <p:sp>
        <p:nvSpPr>
          <p:cNvPr id="3" name="Content Placeholder 2"/>
          <p:cNvSpPr>
            <a:spLocks noGrp="1"/>
          </p:cNvSpPr>
          <p:nvPr>
            <p:ph idx="1"/>
          </p:nvPr>
        </p:nvSpPr>
        <p:spPr>
          <a:xfrm>
            <a:off x="457200" y="1412776"/>
            <a:ext cx="8229600" cy="5040560"/>
          </a:xfrm>
        </p:spPr>
        <p:txBody>
          <a:bodyPr>
            <a:normAutofit fontScale="92500"/>
          </a:bodyPr>
          <a:lstStyle/>
          <a:p>
            <a:pPr>
              <a:buFontTx/>
              <a:buChar char="-"/>
            </a:pPr>
            <a:r>
              <a:rPr lang="nl-NL" dirty="0" smtClean="0"/>
              <a:t>Lichamelijke integriteit Artikel 2 en 3 </a:t>
            </a:r>
          </a:p>
          <a:p>
            <a:pPr>
              <a:buFontTx/>
              <a:buChar char="-"/>
            </a:pPr>
            <a:r>
              <a:rPr lang="nl-NL" dirty="0" smtClean="0"/>
              <a:t>Artikel 6: (fair proces) &amp; 13 (recht op petitie)</a:t>
            </a:r>
          </a:p>
          <a:p>
            <a:pPr>
              <a:buFontTx/>
              <a:buChar char="-"/>
            </a:pPr>
            <a:r>
              <a:rPr lang="nl-NL" dirty="0" smtClean="0"/>
              <a:t>Artikel 10.2: de </a:t>
            </a:r>
            <a:r>
              <a:rPr lang="nl-NL" dirty="0"/>
              <a:t>bescherming van de goede naam of de rechten van anderen </a:t>
            </a:r>
            <a:endParaRPr lang="nl-NL" dirty="0" smtClean="0"/>
          </a:p>
          <a:p>
            <a:r>
              <a:rPr lang="nl-NL" dirty="0"/>
              <a:t>Artikel 12: </a:t>
            </a:r>
            <a:r>
              <a:rPr lang="nl-NL" dirty="0" smtClean="0"/>
              <a:t>Recht om te trouwen en een gezin te stichten. </a:t>
            </a:r>
          </a:p>
          <a:p>
            <a:r>
              <a:rPr lang="nl-NL" dirty="0" smtClean="0"/>
              <a:t>Art</a:t>
            </a:r>
            <a:r>
              <a:rPr lang="nl-NL" dirty="0"/>
              <a:t>. 1 Eerste Protocol (Recht op eigendom)</a:t>
            </a:r>
          </a:p>
          <a:p>
            <a:r>
              <a:rPr lang="nl-NL" dirty="0"/>
              <a:t>Art. 2 Eerste Protocol (Recht op educatie)</a:t>
            </a:r>
          </a:p>
          <a:p>
            <a:r>
              <a:rPr lang="nl-NL" dirty="0"/>
              <a:t>Persoonlijkheidsrecht &gt; </a:t>
            </a:r>
            <a:r>
              <a:rPr lang="nl-NL" dirty="0" smtClean="0"/>
              <a:t>o.a. Art</a:t>
            </a:r>
            <a:r>
              <a:rPr lang="nl-NL" dirty="0"/>
              <a:t>. 22 </a:t>
            </a:r>
            <a:r>
              <a:rPr lang="nl-NL" dirty="0" smtClean="0"/>
              <a:t>&amp;</a:t>
            </a:r>
            <a:r>
              <a:rPr lang="en-US" dirty="0" smtClean="0"/>
              <a:t> </a:t>
            </a:r>
            <a:r>
              <a:rPr lang="en-US" dirty="0"/>
              <a:t>29 </a:t>
            </a:r>
            <a:r>
              <a:rPr lang="en-US" dirty="0" smtClean="0"/>
              <a:t>UDHR</a:t>
            </a:r>
            <a:endParaRPr lang="nl-NL" dirty="0"/>
          </a:p>
        </p:txBody>
      </p:sp>
    </p:spTree>
    <p:extLst>
      <p:ext uri="{BB962C8B-B14F-4D97-AF65-F5344CB8AC3E}">
        <p14:creationId xmlns:p14="http://schemas.microsoft.com/office/powerpoint/2010/main" val="2292401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2 </a:t>
            </a:r>
            <a:r>
              <a:rPr lang="nl-NL" dirty="0" err="1"/>
              <a:t>ratione</a:t>
            </a:r>
            <a:r>
              <a:rPr lang="nl-NL" dirty="0"/>
              <a:t> </a:t>
            </a:r>
            <a:r>
              <a:rPr lang="nl-NL" dirty="0" err="1" smtClean="0"/>
              <a:t>materiae</a:t>
            </a:r>
            <a:r>
              <a:rPr lang="nl-NL" dirty="0" smtClean="0"/>
              <a:t> (nieuwe ontwikkelingen)</a:t>
            </a:r>
            <a:endParaRPr lang="nl-NL" dirty="0"/>
          </a:p>
        </p:txBody>
      </p:sp>
      <p:sp>
        <p:nvSpPr>
          <p:cNvPr id="3" name="Content Placeholder 2"/>
          <p:cNvSpPr>
            <a:spLocks noGrp="1"/>
          </p:cNvSpPr>
          <p:nvPr>
            <p:ph idx="1"/>
          </p:nvPr>
        </p:nvSpPr>
        <p:spPr/>
        <p:txBody>
          <a:bodyPr>
            <a:normAutofit fontScale="70000" lnSpcReduction="20000"/>
          </a:bodyPr>
          <a:lstStyle/>
          <a:p>
            <a:r>
              <a:rPr lang="nl-NL" dirty="0" smtClean="0"/>
              <a:t>1. </a:t>
            </a:r>
            <a:r>
              <a:rPr lang="nl-NL" dirty="0" err="1" smtClean="0"/>
              <a:t>Minority</a:t>
            </a:r>
            <a:r>
              <a:rPr lang="nl-NL" dirty="0" smtClean="0"/>
              <a:t> rights</a:t>
            </a:r>
          </a:p>
          <a:p>
            <a:pPr marL="0" indent="0">
              <a:buNone/>
            </a:pPr>
            <a:endParaRPr lang="nl-NL" dirty="0" smtClean="0"/>
          </a:p>
          <a:p>
            <a:r>
              <a:rPr lang="nl-NL" dirty="0" smtClean="0"/>
              <a:t>2. </a:t>
            </a:r>
            <a:r>
              <a:rPr lang="nl-NL" dirty="0" err="1" smtClean="0"/>
              <a:t>Environmental</a:t>
            </a:r>
            <a:r>
              <a:rPr lang="nl-NL" dirty="0" smtClean="0"/>
              <a:t> </a:t>
            </a:r>
            <a:r>
              <a:rPr lang="nl-NL" dirty="0" smtClean="0"/>
              <a:t>rights</a:t>
            </a:r>
            <a:br>
              <a:rPr lang="nl-NL" dirty="0" smtClean="0"/>
            </a:br>
            <a:endParaRPr lang="nl-NL" dirty="0" smtClean="0"/>
          </a:p>
          <a:p>
            <a:r>
              <a:rPr lang="nl-NL" dirty="0" smtClean="0"/>
              <a:t>3</a:t>
            </a:r>
            <a:r>
              <a:rPr lang="nl-NL" dirty="0" smtClean="0"/>
              <a:t>. Data </a:t>
            </a:r>
            <a:r>
              <a:rPr lang="nl-NL" dirty="0"/>
              <a:t>protectie </a:t>
            </a:r>
            <a:r>
              <a:rPr lang="nl-NL" dirty="0" smtClean="0"/>
              <a:t>(Charter </a:t>
            </a:r>
            <a:r>
              <a:rPr lang="nl-NL" dirty="0"/>
              <a:t>of </a:t>
            </a:r>
            <a:r>
              <a:rPr lang="nl-NL" dirty="0" err="1"/>
              <a:t>Fundamental</a:t>
            </a:r>
            <a:r>
              <a:rPr lang="nl-NL" dirty="0"/>
              <a:t> </a:t>
            </a:r>
            <a:r>
              <a:rPr lang="en-US" dirty="0"/>
              <a:t>Rights of the European </a:t>
            </a:r>
            <a:r>
              <a:rPr lang="en-US" dirty="0" smtClean="0"/>
              <a:t>Union </a:t>
            </a:r>
            <a:r>
              <a:rPr lang="en-US" dirty="0" err="1" smtClean="0"/>
              <a:t>Artikel</a:t>
            </a:r>
            <a:r>
              <a:rPr lang="en-US" dirty="0" smtClean="0"/>
              <a:t> </a:t>
            </a:r>
            <a:r>
              <a:rPr lang="en-US" dirty="0"/>
              <a:t>7: Everyone has the right to respect for his private and family life, home, and communications. </a:t>
            </a:r>
            <a:r>
              <a:rPr lang="en-US" dirty="0" err="1" smtClean="0"/>
              <a:t>Artikel</a:t>
            </a:r>
            <a:r>
              <a:rPr lang="en-US" dirty="0" smtClean="0"/>
              <a:t> </a:t>
            </a:r>
            <a:r>
              <a:rPr lang="en-US" dirty="0"/>
              <a:t>8 of the ECHR: </a:t>
            </a:r>
            <a:r>
              <a:rPr lang="en-US" dirty="0"/>
              <a:t>1. Everyone has the right to the protection of personal data concerning him or her</a:t>
            </a:r>
            <a:r>
              <a:rPr lang="en-US" dirty="0" smtClean="0"/>
              <a:t>. 2</a:t>
            </a:r>
            <a:r>
              <a:rPr lang="en-US" dirty="0"/>
              <a:t>. Such data must be processed fairly for specified purposes and on the basis of the consent of </a:t>
            </a:r>
            <a:r>
              <a:rPr lang="en-US" dirty="0" smtClean="0"/>
              <a:t>the person </a:t>
            </a:r>
            <a:r>
              <a:rPr lang="en-US" dirty="0"/>
              <a:t>concerned or some other legitimate basis laid down by law. Everyone has the right of access </a:t>
            </a:r>
            <a:r>
              <a:rPr lang="en-US" dirty="0" smtClean="0"/>
              <a:t>to data </a:t>
            </a:r>
            <a:r>
              <a:rPr lang="en-US" dirty="0"/>
              <a:t>which has been collected concerning him or her, and the right to have it rectified</a:t>
            </a:r>
            <a:r>
              <a:rPr lang="en-US" dirty="0" smtClean="0"/>
              <a:t>. 3</a:t>
            </a:r>
            <a:r>
              <a:rPr lang="en-US" dirty="0"/>
              <a:t>. Compliance with these rules shall be subject to control by an independent authority</a:t>
            </a:r>
            <a:r>
              <a:rPr lang="en-US" dirty="0" smtClean="0"/>
              <a:t>.) &gt; </a:t>
            </a:r>
            <a:r>
              <a:rPr lang="en-US" dirty="0" err="1" smtClean="0"/>
              <a:t>Zie</a:t>
            </a:r>
            <a:r>
              <a:rPr lang="en-US" dirty="0" smtClean="0"/>
              <a:t> </a:t>
            </a:r>
            <a:r>
              <a:rPr lang="en-US" dirty="0" err="1" smtClean="0"/>
              <a:t>ook</a:t>
            </a:r>
            <a:r>
              <a:rPr lang="en-US" dirty="0" smtClean="0"/>
              <a:t> </a:t>
            </a:r>
            <a:r>
              <a:rPr lang="en-US" dirty="0" err="1" smtClean="0"/>
              <a:t>voorstel</a:t>
            </a:r>
            <a:r>
              <a:rPr lang="en-US" dirty="0" smtClean="0"/>
              <a:t> </a:t>
            </a:r>
            <a:r>
              <a:rPr lang="en-US" dirty="0" err="1" smtClean="0"/>
              <a:t>nieuwe</a:t>
            </a:r>
            <a:r>
              <a:rPr lang="en-US" dirty="0" smtClean="0"/>
              <a:t> </a:t>
            </a:r>
            <a:r>
              <a:rPr lang="en-US" dirty="0" err="1" smtClean="0"/>
              <a:t>verordening</a:t>
            </a:r>
            <a:r>
              <a:rPr lang="en-US" dirty="0" smtClean="0"/>
              <a:t>.</a:t>
            </a:r>
            <a:endParaRPr lang="nl-NL" dirty="0"/>
          </a:p>
        </p:txBody>
      </p:sp>
    </p:spTree>
    <p:extLst>
      <p:ext uri="{BB962C8B-B14F-4D97-AF65-F5344CB8AC3E}">
        <p14:creationId xmlns:p14="http://schemas.microsoft.com/office/powerpoint/2010/main" val="2378690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Beperkingen</a:t>
            </a:r>
            <a:endParaRPr lang="nl-NL" dirty="0"/>
          </a:p>
        </p:txBody>
      </p:sp>
      <p:sp>
        <p:nvSpPr>
          <p:cNvPr id="3" name="Content Placeholder 2"/>
          <p:cNvSpPr>
            <a:spLocks noGrp="1"/>
          </p:cNvSpPr>
          <p:nvPr>
            <p:ph idx="1"/>
          </p:nvPr>
        </p:nvSpPr>
        <p:spPr/>
        <p:txBody>
          <a:bodyPr/>
          <a:lstStyle/>
          <a:p>
            <a:r>
              <a:rPr lang="nl-NL" dirty="0" smtClean="0"/>
              <a:t>1. Bij wet voorzien</a:t>
            </a:r>
          </a:p>
          <a:p>
            <a:endParaRPr lang="nl-NL" dirty="0"/>
          </a:p>
          <a:p>
            <a:r>
              <a:rPr lang="nl-NL" dirty="0" smtClean="0"/>
              <a:t>2. Legitiem doel</a:t>
            </a:r>
          </a:p>
          <a:p>
            <a:endParaRPr lang="nl-NL" dirty="0"/>
          </a:p>
          <a:p>
            <a:r>
              <a:rPr lang="nl-NL" dirty="0" smtClean="0"/>
              <a:t>3. Noodzakelijke, proportioneel, etc.</a:t>
            </a:r>
            <a:endParaRPr lang="nl-NL" dirty="0"/>
          </a:p>
        </p:txBody>
      </p:sp>
    </p:spTree>
    <p:extLst>
      <p:ext uri="{BB962C8B-B14F-4D97-AF65-F5344CB8AC3E}">
        <p14:creationId xmlns:p14="http://schemas.microsoft.com/office/powerpoint/2010/main" val="2514468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3.2 Beperkingen (doel)</a:t>
            </a:r>
            <a:endParaRPr lang="nl-NL" dirty="0"/>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pPr marL="0" indent="0">
              <a:buNone/>
            </a:pPr>
            <a:r>
              <a:rPr lang="nl-NL" dirty="0" smtClean="0"/>
              <a:t>Legitiem doel:</a:t>
            </a:r>
          </a:p>
          <a:p>
            <a:pPr marL="0" indent="0">
              <a:buNone/>
            </a:pPr>
            <a:endParaRPr lang="nl-NL" dirty="0" smtClean="0"/>
          </a:p>
          <a:p>
            <a:pPr marL="0" indent="0">
              <a:buNone/>
            </a:pPr>
            <a:r>
              <a:rPr lang="nl-NL" dirty="0" smtClean="0"/>
              <a:t>Geen </a:t>
            </a:r>
            <a:r>
              <a:rPr lang="nl-NL" dirty="0"/>
              <a:t>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 </a:t>
            </a:r>
          </a:p>
        </p:txBody>
      </p:sp>
    </p:spTree>
    <p:extLst>
      <p:ext uri="{BB962C8B-B14F-4D97-AF65-F5344CB8AC3E}">
        <p14:creationId xmlns:p14="http://schemas.microsoft.com/office/powerpoint/2010/main" val="2838580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4. Evaluatie</a:t>
            </a:r>
            <a:endParaRPr lang="nl-NL" dirty="0"/>
          </a:p>
        </p:txBody>
      </p:sp>
      <p:sp>
        <p:nvSpPr>
          <p:cNvPr id="3" name="Content Placeholder 2"/>
          <p:cNvSpPr>
            <a:spLocks noGrp="1"/>
          </p:cNvSpPr>
          <p:nvPr>
            <p:ph idx="1"/>
          </p:nvPr>
        </p:nvSpPr>
        <p:spPr>
          <a:xfrm>
            <a:off x="457200" y="1600200"/>
            <a:ext cx="8229600" cy="4925144"/>
          </a:xfrm>
        </p:spPr>
        <p:txBody>
          <a:bodyPr>
            <a:normAutofit lnSpcReduction="10000"/>
          </a:bodyPr>
          <a:lstStyle/>
          <a:p>
            <a:r>
              <a:rPr lang="nl-NL" dirty="0" smtClean="0"/>
              <a:t>Afweging private en publieke belangen mogelijk?</a:t>
            </a:r>
          </a:p>
          <a:p>
            <a:r>
              <a:rPr lang="nl-NL" dirty="0" smtClean="0"/>
              <a:t>Is het realistisch in het kader van de nieuwe ontwikkelingen?</a:t>
            </a:r>
            <a:endParaRPr lang="nl-NL" dirty="0" smtClean="0"/>
          </a:p>
          <a:p>
            <a:r>
              <a:rPr lang="nl-NL" dirty="0" smtClean="0"/>
              <a:t>Alternatief: </a:t>
            </a:r>
          </a:p>
          <a:p>
            <a:r>
              <a:rPr lang="nl-NL" dirty="0" smtClean="0"/>
              <a:t>Individueel recht &gt; Plicht staat</a:t>
            </a:r>
          </a:p>
          <a:p>
            <a:r>
              <a:rPr lang="nl-NL" dirty="0" smtClean="0"/>
              <a:t>Individueel belang &gt; Belang van legitieme rechtsorde</a:t>
            </a:r>
          </a:p>
          <a:p>
            <a:r>
              <a:rPr lang="nl-NL" dirty="0" smtClean="0"/>
              <a:t>Belangen afwegingen &gt; Intrinsiek afweging</a:t>
            </a:r>
            <a:endParaRPr lang="nl-NL" dirty="0"/>
          </a:p>
        </p:txBody>
      </p:sp>
    </p:spTree>
    <p:extLst>
      <p:ext uri="{BB962C8B-B14F-4D97-AF65-F5344CB8AC3E}">
        <p14:creationId xmlns:p14="http://schemas.microsoft.com/office/powerpoint/2010/main" val="2909384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Ontvankelijkheid klacht</a:t>
            </a:r>
            <a:endParaRPr lang="nl-NL" dirty="0"/>
          </a:p>
        </p:txBody>
      </p:sp>
      <p:sp>
        <p:nvSpPr>
          <p:cNvPr id="3" name="Content Placeholder 2"/>
          <p:cNvSpPr>
            <a:spLocks noGrp="1"/>
          </p:cNvSpPr>
          <p:nvPr>
            <p:ph idx="1"/>
          </p:nvPr>
        </p:nvSpPr>
        <p:spPr/>
        <p:txBody>
          <a:bodyPr/>
          <a:lstStyle/>
          <a:p>
            <a:r>
              <a:rPr lang="nl-NL" dirty="0" smtClean="0"/>
              <a:t>Uitputtingsregel</a:t>
            </a:r>
          </a:p>
          <a:p>
            <a:r>
              <a:rPr lang="nl-NL" dirty="0" smtClean="0"/>
              <a:t>Termijnen</a:t>
            </a:r>
          </a:p>
          <a:p>
            <a:r>
              <a:rPr lang="nl-NL" dirty="0" err="1" smtClean="0"/>
              <a:t>Manifestly</a:t>
            </a:r>
            <a:r>
              <a:rPr lang="nl-NL" dirty="0" smtClean="0"/>
              <a:t> </a:t>
            </a:r>
            <a:r>
              <a:rPr lang="nl-NL" dirty="0" err="1" smtClean="0"/>
              <a:t>Ill-founded</a:t>
            </a:r>
            <a:endParaRPr lang="nl-NL" dirty="0" smtClean="0"/>
          </a:p>
          <a:p>
            <a:r>
              <a:rPr lang="nl-NL" dirty="0" smtClean="0"/>
              <a:t>Competentie</a:t>
            </a:r>
          </a:p>
          <a:p>
            <a:pPr lvl="1"/>
            <a:r>
              <a:rPr lang="nl-NL" dirty="0" err="1" smtClean="0"/>
              <a:t>Ratione</a:t>
            </a:r>
            <a:r>
              <a:rPr lang="nl-NL" dirty="0" smtClean="0"/>
              <a:t> </a:t>
            </a:r>
            <a:r>
              <a:rPr lang="nl-NL" dirty="0" err="1" smtClean="0"/>
              <a:t>loci</a:t>
            </a:r>
            <a:endParaRPr lang="nl-NL" dirty="0" smtClean="0"/>
          </a:p>
          <a:p>
            <a:pPr lvl="1"/>
            <a:r>
              <a:rPr lang="nl-NL" dirty="0" err="1" smtClean="0"/>
              <a:t>Ratione</a:t>
            </a:r>
            <a:r>
              <a:rPr lang="nl-NL" dirty="0" smtClean="0"/>
              <a:t> </a:t>
            </a:r>
            <a:r>
              <a:rPr lang="nl-NL" dirty="0" err="1" smtClean="0"/>
              <a:t>temporis</a:t>
            </a:r>
            <a:endParaRPr lang="nl-NL" dirty="0" smtClean="0"/>
          </a:p>
          <a:p>
            <a:pPr lvl="1"/>
            <a:r>
              <a:rPr lang="nl-NL" dirty="0" err="1" smtClean="0"/>
              <a:t>Ratione</a:t>
            </a:r>
            <a:r>
              <a:rPr lang="nl-NL" dirty="0" smtClean="0"/>
              <a:t> personae</a:t>
            </a:r>
          </a:p>
          <a:p>
            <a:pPr lvl="1"/>
            <a:r>
              <a:rPr lang="nl-NL" dirty="0" err="1" smtClean="0"/>
              <a:t>Ratione</a:t>
            </a:r>
            <a:r>
              <a:rPr lang="nl-NL" dirty="0" smtClean="0"/>
              <a:t> </a:t>
            </a:r>
            <a:r>
              <a:rPr lang="nl-NL" dirty="0" err="1" smtClean="0"/>
              <a:t>materiae</a:t>
            </a:r>
            <a:endParaRPr lang="nl-NL" dirty="0"/>
          </a:p>
        </p:txBody>
      </p:sp>
    </p:spTree>
    <p:extLst>
      <p:ext uri="{BB962C8B-B14F-4D97-AF65-F5344CB8AC3E}">
        <p14:creationId xmlns:p14="http://schemas.microsoft.com/office/powerpoint/2010/main" val="1971234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a:t>
            </a:r>
            <a:r>
              <a:rPr lang="nl-NL" dirty="0" err="1" smtClean="0"/>
              <a:t>Ratione</a:t>
            </a:r>
            <a:r>
              <a:rPr lang="nl-NL" dirty="0" smtClean="0"/>
              <a:t> </a:t>
            </a:r>
            <a:r>
              <a:rPr lang="nl-NL" dirty="0"/>
              <a:t>personae</a:t>
            </a:r>
            <a:r>
              <a:rPr lang="nl-NL" dirty="0" smtClean="0"/>
              <a:t> </a:t>
            </a:r>
            <a:endParaRPr lang="nl-NL" dirty="0"/>
          </a:p>
        </p:txBody>
      </p:sp>
      <p:sp>
        <p:nvSpPr>
          <p:cNvPr id="3" name="Content Placeholder 2"/>
          <p:cNvSpPr>
            <a:spLocks noGrp="1"/>
          </p:cNvSpPr>
          <p:nvPr>
            <p:ph idx="1"/>
          </p:nvPr>
        </p:nvSpPr>
        <p:spPr/>
        <p:txBody>
          <a:bodyPr>
            <a:normAutofit fontScale="92500" lnSpcReduction="20000"/>
          </a:bodyPr>
          <a:lstStyle/>
          <a:p>
            <a:r>
              <a:rPr lang="nl-NL" dirty="0" smtClean="0"/>
              <a:t>Artikel 33: Interstatelijke klachten</a:t>
            </a:r>
          </a:p>
          <a:p>
            <a:r>
              <a:rPr lang="nl-NL" dirty="0" smtClean="0"/>
              <a:t>Artikel 34:</a:t>
            </a:r>
          </a:p>
          <a:p>
            <a:pPr marL="0" indent="0">
              <a:buNone/>
            </a:pPr>
            <a:r>
              <a:rPr lang="nl-NL" dirty="0" smtClean="0"/>
              <a:t>Het </a:t>
            </a:r>
            <a:r>
              <a:rPr lang="nl-NL" dirty="0"/>
              <a:t>Hof kan verzoekschriften ontvangen van ieder </a:t>
            </a:r>
            <a:r>
              <a:rPr lang="nl-NL" b="1" dirty="0"/>
              <a:t>natuurlijk persoon</a:t>
            </a:r>
            <a:r>
              <a:rPr lang="nl-NL" dirty="0"/>
              <a:t>, iedere </a:t>
            </a:r>
            <a:r>
              <a:rPr lang="nl-NL" b="1" dirty="0"/>
              <a:t>niet-gouvernementele organisatie</a:t>
            </a:r>
            <a:r>
              <a:rPr lang="nl-NL" dirty="0"/>
              <a:t> of </a:t>
            </a:r>
            <a:r>
              <a:rPr lang="nl-NL" b="1" dirty="0"/>
              <a:t>iedere groep personen</a:t>
            </a:r>
            <a:r>
              <a:rPr lang="nl-NL" dirty="0"/>
              <a:t>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a:t>
            </a:r>
          </a:p>
        </p:txBody>
      </p:sp>
    </p:spTree>
    <p:extLst>
      <p:ext uri="{BB962C8B-B14F-4D97-AF65-F5344CB8AC3E}">
        <p14:creationId xmlns:p14="http://schemas.microsoft.com/office/powerpoint/2010/main" val="4048135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1.1 </a:t>
            </a:r>
            <a:r>
              <a:rPr lang="nl-NL" dirty="0" err="1"/>
              <a:t>Ratione</a:t>
            </a:r>
            <a:r>
              <a:rPr lang="nl-NL" dirty="0"/>
              <a:t> </a:t>
            </a:r>
            <a:r>
              <a:rPr lang="nl-NL" dirty="0" smtClean="0"/>
              <a:t>personae (groepen)</a:t>
            </a:r>
            <a:endParaRPr lang="nl-NL" dirty="0"/>
          </a:p>
        </p:txBody>
      </p:sp>
      <p:sp>
        <p:nvSpPr>
          <p:cNvPr id="3" name="Content Placeholder 2"/>
          <p:cNvSpPr>
            <a:spLocks noGrp="1"/>
          </p:cNvSpPr>
          <p:nvPr>
            <p:ph idx="1"/>
          </p:nvPr>
        </p:nvSpPr>
        <p:spPr>
          <a:xfrm>
            <a:off x="539552" y="1484784"/>
            <a:ext cx="8229600" cy="4525963"/>
          </a:xfrm>
        </p:spPr>
        <p:txBody>
          <a:bodyPr/>
          <a:lstStyle/>
          <a:p>
            <a:r>
              <a:rPr lang="nl-NL" dirty="0" smtClean="0"/>
              <a:t>Kunnen groepen een beroep doen op privacy?</a:t>
            </a:r>
            <a:br>
              <a:rPr lang="nl-NL" dirty="0" smtClean="0"/>
            </a:br>
            <a:endParaRPr lang="nl-NL" dirty="0" smtClean="0"/>
          </a:p>
          <a:p>
            <a:r>
              <a:rPr lang="nl-NL" dirty="0" smtClean="0"/>
              <a:t>Ratio achter de opname: WO II</a:t>
            </a:r>
          </a:p>
          <a:p>
            <a:r>
              <a:rPr lang="nl-NL" dirty="0" smtClean="0"/>
              <a:t>Hof vereist ieder lid individuele schade</a:t>
            </a:r>
          </a:p>
          <a:p>
            <a:r>
              <a:rPr lang="nl-NL" dirty="0" smtClean="0"/>
              <a:t>Toekomst kentering </a:t>
            </a:r>
            <a:r>
              <a:rPr lang="nl-NL" dirty="0" err="1" smtClean="0"/>
              <a:t>ivm</a:t>
            </a:r>
            <a:r>
              <a:rPr lang="nl-NL" dirty="0" smtClean="0"/>
              <a:t> discriminatie/stigmatisering groepen</a:t>
            </a:r>
          </a:p>
        </p:txBody>
      </p:sp>
    </p:spTree>
    <p:extLst>
      <p:ext uri="{BB962C8B-B14F-4D97-AF65-F5344CB8AC3E}">
        <p14:creationId xmlns:p14="http://schemas.microsoft.com/office/powerpoint/2010/main" val="237336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1.2 </a:t>
            </a:r>
            <a:r>
              <a:rPr lang="nl-NL" dirty="0" err="1"/>
              <a:t>Ratione</a:t>
            </a:r>
            <a:r>
              <a:rPr lang="nl-NL" dirty="0"/>
              <a:t> personae (rechtspersonen)</a:t>
            </a:r>
          </a:p>
        </p:txBody>
      </p:sp>
      <p:sp>
        <p:nvSpPr>
          <p:cNvPr id="3" name="Content Placeholder 2"/>
          <p:cNvSpPr>
            <a:spLocks noGrp="1"/>
          </p:cNvSpPr>
          <p:nvPr>
            <p:ph idx="1"/>
          </p:nvPr>
        </p:nvSpPr>
        <p:spPr>
          <a:xfrm>
            <a:off x="457200" y="1268760"/>
            <a:ext cx="8229600" cy="5328592"/>
          </a:xfrm>
        </p:spPr>
        <p:txBody>
          <a:bodyPr>
            <a:normAutofit fontScale="92500"/>
          </a:bodyPr>
          <a:lstStyle/>
          <a:p>
            <a:r>
              <a:rPr lang="nl-NL" dirty="0" err="1" smtClean="0"/>
              <a:t>Scientology</a:t>
            </a:r>
            <a:r>
              <a:rPr lang="nl-NL" dirty="0" smtClean="0"/>
              <a:t>: </a:t>
            </a:r>
            <a:r>
              <a:rPr lang="en-US" dirty="0" smtClean="0"/>
              <a:t>It </a:t>
            </a:r>
            <a:r>
              <a:rPr lang="en-US" dirty="0"/>
              <a:t>is true that under Article 9 of the Convention a church is capable of possessing and exercising the right to freedom of religion in its own capacity as a representative of its members and the entire functioning of churches depends on respect for this </a:t>
            </a:r>
            <a:r>
              <a:rPr lang="en-US" dirty="0" smtClean="0"/>
              <a:t>right. </a:t>
            </a:r>
            <a:r>
              <a:rPr lang="en-US" dirty="0"/>
              <a:t>However, unlike Article 9, </a:t>
            </a:r>
            <a:r>
              <a:rPr lang="nl-NL" dirty="0"/>
              <a:t> </a:t>
            </a:r>
            <a:r>
              <a:rPr lang="en-US" dirty="0" smtClean="0"/>
              <a:t>Article </a:t>
            </a:r>
            <a:r>
              <a:rPr lang="en-US" dirty="0"/>
              <a:t>8 of the Convention has more an individual than a collective character, the essential object of Article 8 of the Convention being to protect the individual against arbitrary action by the public </a:t>
            </a:r>
            <a:r>
              <a:rPr lang="en-US" dirty="0" smtClean="0"/>
              <a:t>authorities.</a:t>
            </a:r>
            <a:endParaRPr lang="nl-NL" dirty="0"/>
          </a:p>
        </p:txBody>
      </p:sp>
    </p:spTree>
    <p:extLst>
      <p:ext uri="{BB962C8B-B14F-4D97-AF65-F5344CB8AC3E}">
        <p14:creationId xmlns:p14="http://schemas.microsoft.com/office/powerpoint/2010/main" val="241759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nl-NL" dirty="0" smtClean="0"/>
              <a:t>1.2 </a:t>
            </a:r>
            <a:r>
              <a:rPr lang="nl-NL" dirty="0" err="1"/>
              <a:t>Ratione</a:t>
            </a:r>
            <a:r>
              <a:rPr lang="nl-NL" dirty="0"/>
              <a:t> </a:t>
            </a:r>
            <a:r>
              <a:rPr lang="nl-NL" dirty="0" smtClean="0"/>
              <a:t>personae (rechtspersonen)</a:t>
            </a:r>
            <a:endParaRPr lang="nl-NL" dirty="0"/>
          </a:p>
        </p:txBody>
      </p:sp>
      <p:sp>
        <p:nvSpPr>
          <p:cNvPr id="3" name="Content Placeholder 2"/>
          <p:cNvSpPr>
            <a:spLocks noGrp="1"/>
          </p:cNvSpPr>
          <p:nvPr>
            <p:ph idx="1"/>
          </p:nvPr>
        </p:nvSpPr>
        <p:spPr>
          <a:xfrm>
            <a:off x="457200" y="1556792"/>
            <a:ext cx="8229600" cy="5112568"/>
          </a:xfrm>
        </p:spPr>
        <p:txBody>
          <a:bodyPr>
            <a:normAutofit fontScale="85000" lnSpcReduction="20000"/>
          </a:bodyPr>
          <a:lstStyle/>
          <a:p>
            <a:r>
              <a:rPr lang="nl-NL" dirty="0" smtClean="0"/>
              <a:t>Moderne jurisprudentie:</a:t>
            </a:r>
          </a:p>
          <a:p>
            <a:r>
              <a:rPr lang="nl-NL" dirty="0" smtClean="0"/>
              <a:t>Sterke uitbereiding materiele reikwijdte van “privé leven” en “huis”</a:t>
            </a:r>
          </a:p>
          <a:p>
            <a:r>
              <a:rPr lang="nl-NL" dirty="0" err="1" smtClean="0"/>
              <a:t>Stes</a:t>
            </a:r>
            <a:r>
              <a:rPr lang="nl-NL" dirty="0" smtClean="0"/>
              <a:t> </a:t>
            </a:r>
            <a:r>
              <a:rPr lang="nl-NL" dirty="0" err="1" smtClean="0"/>
              <a:t>Colas</a:t>
            </a:r>
            <a:r>
              <a:rPr lang="nl-NL" dirty="0" smtClean="0"/>
              <a:t>: </a:t>
            </a:r>
            <a:r>
              <a:rPr lang="en-US" dirty="0"/>
              <a:t>The Court reiterates that the Convention is a living instrument which must be interpreted in the light of present-day </a:t>
            </a:r>
            <a:r>
              <a:rPr lang="en-US" dirty="0" smtClean="0"/>
              <a:t>conditions. [] Building </a:t>
            </a:r>
            <a:r>
              <a:rPr lang="en-US" dirty="0"/>
              <a:t>on its dynamic interpretation of the Convention, the Court considers that the time has come to hold that in certain circumstances the rights guaranteed by Article 8 of the Convention may be construed as including the right to respect for a company's registered office, branches or other business </a:t>
            </a:r>
            <a:r>
              <a:rPr lang="en-US" dirty="0" smtClean="0"/>
              <a:t>premises. </a:t>
            </a:r>
          </a:p>
          <a:p>
            <a:r>
              <a:rPr lang="en-US" dirty="0" err="1" smtClean="0"/>
              <a:t>Vooralsnog</a:t>
            </a:r>
            <a:r>
              <a:rPr lang="en-US" dirty="0" smtClean="0"/>
              <a:t> </a:t>
            </a:r>
            <a:r>
              <a:rPr lang="en-US" dirty="0" err="1" smtClean="0"/>
              <a:t>slechts</a:t>
            </a:r>
            <a:r>
              <a:rPr lang="en-US" dirty="0" smtClean="0"/>
              <a:t> </a:t>
            </a:r>
            <a:r>
              <a:rPr lang="en-US" dirty="0" err="1" smtClean="0"/>
              <a:t>negatieve</a:t>
            </a:r>
            <a:r>
              <a:rPr lang="en-US" dirty="0" smtClean="0"/>
              <a:t> </a:t>
            </a:r>
            <a:r>
              <a:rPr lang="en-US" dirty="0" err="1" smtClean="0"/>
              <a:t>rechten</a:t>
            </a:r>
            <a:endParaRPr lang="nl-NL" dirty="0"/>
          </a:p>
        </p:txBody>
      </p:sp>
    </p:spTree>
    <p:extLst>
      <p:ext uri="{BB962C8B-B14F-4D97-AF65-F5344CB8AC3E}">
        <p14:creationId xmlns:p14="http://schemas.microsoft.com/office/powerpoint/2010/main" val="215621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1.3 </a:t>
            </a:r>
            <a:r>
              <a:rPr lang="nl-NL" dirty="0" err="1"/>
              <a:t>Ratione</a:t>
            </a:r>
            <a:r>
              <a:rPr lang="nl-NL" dirty="0"/>
              <a:t> personae (individuen)</a:t>
            </a:r>
          </a:p>
        </p:txBody>
      </p:sp>
      <p:sp>
        <p:nvSpPr>
          <p:cNvPr id="3" name="Content Placeholder 2"/>
          <p:cNvSpPr>
            <a:spLocks noGrp="1"/>
          </p:cNvSpPr>
          <p:nvPr>
            <p:ph idx="1"/>
          </p:nvPr>
        </p:nvSpPr>
        <p:spPr/>
        <p:txBody>
          <a:bodyPr>
            <a:normAutofit lnSpcReduction="10000"/>
          </a:bodyPr>
          <a:lstStyle/>
          <a:p>
            <a:r>
              <a:rPr lang="nl-NL" dirty="0" smtClean="0"/>
              <a:t>Wat is schade bij </a:t>
            </a:r>
            <a:r>
              <a:rPr lang="nl-NL" dirty="0" err="1" smtClean="0"/>
              <a:t>privacyschending</a:t>
            </a:r>
            <a:r>
              <a:rPr lang="nl-NL" dirty="0" smtClean="0"/>
              <a:t> eigenlijk?</a:t>
            </a:r>
          </a:p>
          <a:p>
            <a:r>
              <a:rPr lang="nl-NL" dirty="0" smtClean="0"/>
              <a:t>Warren </a:t>
            </a:r>
            <a:r>
              <a:rPr lang="nl-NL" dirty="0" err="1" smtClean="0"/>
              <a:t>and</a:t>
            </a:r>
            <a:r>
              <a:rPr lang="nl-NL" dirty="0" smtClean="0"/>
              <a:t> </a:t>
            </a:r>
            <a:r>
              <a:rPr lang="nl-NL" dirty="0" err="1" smtClean="0"/>
              <a:t>Brandeis</a:t>
            </a:r>
            <a:r>
              <a:rPr lang="nl-NL" dirty="0" smtClean="0"/>
              <a:t>: “</a:t>
            </a:r>
            <a:r>
              <a:rPr lang="en-US" dirty="0" smtClean="0"/>
              <a:t>If </a:t>
            </a:r>
            <a:r>
              <a:rPr lang="en-US" dirty="0"/>
              <a:t>the invasion of privacy constitutes a legal </a:t>
            </a:r>
            <a:r>
              <a:rPr lang="en-US" dirty="0" err="1"/>
              <a:t>injuria</a:t>
            </a:r>
            <a:r>
              <a:rPr lang="en-US" dirty="0"/>
              <a:t>, the elements for demanding redress exist, since already the value of mental suffering, caused by an act wrongful in itself, is recognized as a basis for </a:t>
            </a:r>
            <a:r>
              <a:rPr lang="en-US" dirty="0" smtClean="0"/>
              <a:t>compensation.”</a:t>
            </a:r>
          </a:p>
          <a:p>
            <a:r>
              <a:rPr lang="nl-NL" dirty="0" err="1"/>
              <a:t>Herbecq</a:t>
            </a:r>
            <a:r>
              <a:rPr lang="nl-NL" dirty="0" smtClean="0"/>
              <a:t>: Geen schade als </a:t>
            </a:r>
            <a:r>
              <a:rPr lang="nl-NL" dirty="0" smtClean="0"/>
              <a:t>data niet </a:t>
            </a:r>
            <a:r>
              <a:rPr lang="nl-NL" dirty="0" smtClean="0"/>
              <a:t>opgeslagen</a:t>
            </a:r>
            <a:endParaRPr lang="en-US" dirty="0" smtClean="0"/>
          </a:p>
        </p:txBody>
      </p:sp>
    </p:spTree>
    <p:extLst>
      <p:ext uri="{BB962C8B-B14F-4D97-AF65-F5344CB8AC3E}">
        <p14:creationId xmlns:p14="http://schemas.microsoft.com/office/powerpoint/2010/main" val="1017089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1.3 </a:t>
            </a:r>
            <a:r>
              <a:rPr lang="nl-NL" dirty="0" err="1"/>
              <a:t>Ratione</a:t>
            </a:r>
            <a:r>
              <a:rPr lang="nl-NL" dirty="0"/>
              <a:t> personae (individuen)</a:t>
            </a:r>
          </a:p>
        </p:txBody>
      </p:sp>
      <p:sp>
        <p:nvSpPr>
          <p:cNvPr id="3" name="Content Placeholder 2"/>
          <p:cNvSpPr>
            <a:spLocks noGrp="1"/>
          </p:cNvSpPr>
          <p:nvPr>
            <p:ph idx="1"/>
          </p:nvPr>
        </p:nvSpPr>
        <p:spPr/>
        <p:txBody>
          <a:bodyPr>
            <a:normAutofit fontScale="92500" lnSpcReduction="10000"/>
          </a:bodyPr>
          <a:lstStyle/>
          <a:p>
            <a:r>
              <a:rPr lang="nl-NL" dirty="0" smtClean="0"/>
              <a:t>2 Belangrijke uitzondingen:</a:t>
            </a:r>
          </a:p>
          <a:p>
            <a:pPr marL="0" indent="0">
              <a:buNone/>
            </a:pPr>
            <a:endParaRPr lang="nl-NL" dirty="0" smtClean="0"/>
          </a:p>
          <a:p>
            <a:r>
              <a:rPr lang="nl-NL" dirty="0" smtClean="0"/>
              <a:t>1. Verbod op homoseksualiteit</a:t>
            </a:r>
            <a:br>
              <a:rPr lang="nl-NL" dirty="0" smtClean="0"/>
            </a:br>
            <a:endParaRPr lang="nl-NL" dirty="0" smtClean="0"/>
          </a:p>
          <a:p>
            <a:r>
              <a:rPr lang="nl-NL" dirty="0" smtClean="0"/>
              <a:t>2. Data surveillance (</a:t>
            </a:r>
            <a:r>
              <a:rPr lang="en-US" dirty="0" err="1"/>
              <a:t>Klass</a:t>
            </a:r>
            <a:r>
              <a:rPr lang="en-US" dirty="0"/>
              <a:t>: Court finds it unacceptable that the assurance of the enjoyment of a right guaranteed by the Convention could be removed by the simple fact that the person concerned is kept unaware of its violation</a:t>
            </a:r>
            <a:r>
              <a:rPr lang="en-US" dirty="0" smtClean="0"/>
              <a:t>.</a:t>
            </a:r>
            <a:r>
              <a:rPr lang="nl-NL" dirty="0" smtClean="0"/>
              <a:t>)</a:t>
            </a:r>
          </a:p>
        </p:txBody>
      </p:sp>
    </p:spTree>
    <p:extLst>
      <p:ext uri="{BB962C8B-B14F-4D97-AF65-F5344CB8AC3E}">
        <p14:creationId xmlns:p14="http://schemas.microsoft.com/office/powerpoint/2010/main" val="712565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2 </a:t>
            </a:r>
            <a:r>
              <a:rPr lang="nl-NL" dirty="0" err="1"/>
              <a:t>ratione</a:t>
            </a:r>
            <a:r>
              <a:rPr lang="nl-NL" dirty="0"/>
              <a:t> </a:t>
            </a:r>
            <a:r>
              <a:rPr lang="nl-NL" dirty="0" err="1" smtClean="0"/>
              <a:t>materiae</a:t>
            </a:r>
            <a:endParaRPr lang="nl-NL" dirty="0"/>
          </a:p>
        </p:txBody>
      </p:sp>
      <p:sp>
        <p:nvSpPr>
          <p:cNvPr id="3" name="Content Placeholder 2"/>
          <p:cNvSpPr>
            <a:spLocks noGrp="1"/>
          </p:cNvSpPr>
          <p:nvPr>
            <p:ph idx="1"/>
          </p:nvPr>
        </p:nvSpPr>
        <p:spPr/>
        <p:txBody>
          <a:bodyPr>
            <a:normAutofit fontScale="92500" lnSpcReduction="20000"/>
          </a:bodyPr>
          <a:lstStyle/>
          <a:p>
            <a:r>
              <a:rPr lang="nl-NL" dirty="0" smtClean="0"/>
              <a:t>Privéleven (zelfstadig begrip?), Familie- </a:t>
            </a:r>
            <a:r>
              <a:rPr lang="nl-NL" dirty="0"/>
              <a:t>en </a:t>
            </a:r>
            <a:r>
              <a:rPr lang="nl-NL" dirty="0" smtClean="0"/>
              <a:t>gezinsleven, Correspondentie (privé?), Huis (</a:t>
            </a:r>
            <a:r>
              <a:rPr lang="nl-NL" dirty="0" err="1" smtClean="0"/>
              <a:t>domicile</a:t>
            </a:r>
            <a:r>
              <a:rPr lang="nl-NL" dirty="0" smtClean="0"/>
              <a:t>): Alle begrippen zijn zeer sterk gegroeid in reikwijdte </a:t>
            </a:r>
          </a:p>
          <a:p>
            <a:r>
              <a:rPr lang="nl-NL" dirty="0"/>
              <a:t>X/ICELAND: T</a:t>
            </a:r>
            <a:r>
              <a:rPr lang="en-US" dirty="0"/>
              <a:t>he right to respect for private life does not end there. It comprises also, to a certain degree, the </a:t>
            </a:r>
            <a:r>
              <a:rPr lang="en-US" b="1" dirty="0"/>
              <a:t>right to establish and to develop relationships with other human beings</a:t>
            </a:r>
            <a:r>
              <a:rPr lang="en-US" dirty="0"/>
              <a:t>, especially in the emotional field for the development and fulfillment of one's own personality. </a:t>
            </a:r>
            <a:endParaRPr lang="nl-NL" dirty="0" smtClean="0"/>
          </a:p>
          <a:p>
            <a:endParaRPr lang="nl-NL" dirty="0" smtClean="0"/>
          </a:p>
          <a:p>
            <a:endParaRPr lang="nl-NL" dirty="0"/>
          </a:p>
        </p:txBody>
      </p:sp>
    </p:spTree>
    <p:extLst>
      <p:ext uri="{BB962C8B-B14F-4D97-AF65-F5344CB8AC3E}">
        <p14:creationId xmlns:p14="http://schemas.microsoft.com/office/powerpoint/2010/main" val="388167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729</Words>
  <Application>Microsoft Office PowerPoint</Application>
  <PresentationFormat>On-screen Show (4:3)</PresentationFormat>
  <Paragraphs>82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Overzicht</vt:lpstr>
      <vt:lpstr>Ontvankelijkheid klacht</vt:lpstr>
      <vt:lpstr>1. Ratione personae </vt:lpstr>
      <vt:lpstr>1.1 Ratione personae (groepen)</vt:lpstr>
      <vt:lpstr>1.2 Ratione personae (rechtspersonen)</vt:lpstr>
      <vt:lpstr>1.2 Ratione personae (rechtspersonen)</vt:lpstr>
      <vt:lpstr>1.3 Ratione personae (individuen)</vt:lpstr>
      <vt:lpstr>1.3 Ratione personae (individuen)</vt:lpstr>
      <vt:lpstr>2 ratione materiae</vt:lpstr>
      <vt:lpstr>2 ratione materiae (Andere arts.)</vt:lpstr>
      <vt:lpstr>2 ratione materiae (nieuwe ontwikkelingen)</vt:lpstr>
      <vt:lpstr>3. Beperkingen</vt:lpstr>
      <vt:lpstr>3.2 Beperkingen (doel)</vt:lpstr>
      <vt:lpstr>4. Evaluatie</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Overzicht</dc:title>
  <dc:creator>Sloot, Bart van der</dc:creator>
  <cp:lastModifiedBy>Sloot, Bart van der</cp:lastModifiedBy>
  <cp:revision>75</cp:revision>
  <cp:lastPrinted>2012-09-26T17:59:05Z</cp:lastPrinted>
  <dcterms:created xsi:type="dcterms:W3CDTF">2012-09-24T17:56:49Z</dcterms:created>
  <dcterms:modified xsi:type="dcterms:W3CDTF">2013-10-20T15:55:37Z</dcterms:modified>
</cp:coreProperties>
</file>