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0" r:id="rId5"/>
    <p:sldId id="281" r:id="rId6"/>
    <p:sldId id="282" r:id="rId7"/>
    <p:sldId id="291" r:id="rId8"/>
    <p:sldId id="292" r:id="rId9"/>
    <p:sldId id="296" r:id="rId10"/>
    <p:sldId id="297" r:id="rId11"/>
    <p:sldId id="299" r:id="rId12"/>
    <p:sldId id="306" r:id="rId13"/>
    <p:sldId id="300" r:id="rId14"/>
    <p:sldId id="301" r:id="rId15"/>
    <p:sldId id="302" r:id="rId16"/>
    <p:sldId id="303" r:id="rId17"/>
    <p:sldId id="304" r:id="rId18"/>
    <p:sldId id="307" r:id="rId19"/>
    <p:sldId id="309" r:id="rId20"/>
    <p:sldId id="310" r:id="rId21"/>
    <p:sldId id="311" r:id="rId22"/>
    <p:sldId id="348" r:id="rId23"/>
    <p:sldId id="349" r:id="rId24"/>
    <p:sldId id="350" r:id="rId25"/>
    <p:sldId id="351" r:id="rId26"/>
    <p:sldId id="354" r:id="rId27"/>
    <p:sldId id="355" r:id="rId28"/>
    <p:sldId id="352" r:id="rId29"/>
    <p:sldId id="353" r:id="rId30"/>
    <p:sldId id="357" r:id="rId31"/>
    <p:sldId id="358" r:id="rId32"/>
    <p:sldId id="359" r:id="rId33"/>
    <p:sldId id="360" r:id="rId34"/>
    <p:sldId id="361" r:id="rId35"/>
    <p:sldId id="362" r:id="rId36"/>
    <p:sldId id="363" r:id="rId37"/>
    <p:sldId id="364" r:id="rId38"/>
    <p:sldId id="365" r:id="rId39"/>
    <p:sldId id="366" r:id="rId40"/>
    <p:sldId id="367" r:id="rId41"/>
    <p:sldId id="368" r:id="rId42"/>
    <p:sldId id="369" r:id="rId43"/>
    <p:sldId id="370" r:id="rId44"/>
    <p:sldId id="371" r:id="rId45"/>
    <p:sldId id="372" r:id="rId46"/>
    <p:sldId id="373" r:id="rId47"/>
    <p:sldId id="374" r:id="rId48"/>
    <p:sldId id="375" r:id="rId49"/>
    <p:sldId id="376" r:id="rId50"/>
    <p:sldId id="377" r:id="rId51"/>
    <p:sldId id="378" r:id="rId52"/>
    <p:sldId id="383" r:id="rId53"/>
    <p:sldId id="384" r:id="rId54"/>
    <p:sldId id="385" r:id="rId55"/>
    <p:sldId id="386" r:id="rId56"/>
    <p:sldId id="387" r:id="rId57"/>
    <p:sldId id="388" r:id="rId58"/>
    <p:sldId id="389" r:id="rId59"/>
    <p:sldId id="390" r:id="rId60"/>
    <p:sldId id="379" r:id="rId61"/>
    <p:sldId id="308" r:id="rId62"/>
    <p:sldId id="312" r:id="rId63"/>
    <p:sldId id="391" r:id="rId6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DF0456-A9ED-4CA8-A5D5-1ED879AFEE5A}"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81320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911686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52214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45932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DF0456-A9ED-4CA8-A5D5-1ED879AFEE5A}"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47366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DF0456-A9ED-4CA8-A5D5-1ED879AFEE5A}" type="datetimeFigureOut">
              <a:rPr lang="en-US" smtClean="0"/>
              <a:t>6/20/2016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3078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F0456-A9ED-4CA8-A5D5-1ED879AFEE5A}" type="datetimeFigureOut">
              <a:rPr lang="en-US" smtClean="0"/>
              <a:t>6/20/2016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215352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DF0456-A9ED-4CA8-A5D5-1ED879AFEE5A}" type="datetimeFigureOut">
              <a:rPr lang="en-US" smtClean="0"/>
              <a:t>6/20/2016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686363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F0456-A9ED-4CA8-A5D5-1ED879AFEE5A}" type="datetimeFigureOut">
              <a:rPr lang="en-US" smtClean="0"/>
              <a:t>6/20/2016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45947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6/20/2016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380662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6/20/2016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193716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DF0456-A9ED-4CA8-A5D5-1ED879AFEE5A}" type="datetimeFigureOut">
              <a:rPr lang="en-US" smtClean="0"/>
              <a:t>6/20/2016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F9FF2-77DD-4211-A16E-4B539751AC75}" type="slidenum">
              <a:rPr lang="en-US" smtClean="0"/>
              <a:t>‹#›</a:t>
            </a:fld>
            <a:endParaRPr lang="en-US"/>
          </a:p>
        </p:txBody>
      </p:sp>
    </p:spTree>
    <p:extLst>
      <p:ext uri="{BB962C8B-B14F-4D97-AF65-F5344CB8AC3E}">
        <p14:creationId xmlns:p14="http://schemas.microsoft.com/office/powerpoint/2010/main" val="1410489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a:t>Big Data </a:t>
            </a:r>
            <a:r>
              <a:rPr lang="nl-NL" dirty="0" err="1"/>
              <a:t>and</a:t>
            </a:r>
            <a:r>
              <a:rPr lang="nl-NL" dirty="0"/>
              <a:t> privacy</a:t>
            </a:r>
            <a:endParaRPr lang="en-US" dirty="0"/>
          </a:p>
        </p:txBody>
      </p:sp>
      <p:sp>
        <p:nvSpPr>
          <p:cNvPr id="3" name="Subtitle 2"/>
          <p:cNvSpPr>
            <a:spLocks noGrp="1"/>
          </p:cNvSpPr>
          <p:nvPr>
            <p:ph type="subTitle" idx="1"/>
          </p:nvPr>
        </p:nvSpPr>
        <p:spPr>
          <a:xfrm>
            <a:off x="755576" y="3886200"/>
            <a:ext cx="7560840" cy="2423120"/>
          </a:xfrm>
        </p:spPr>
        <p:txBody>
          <a:bodyPr>
            <a:normAutofit fontScale="85000" lnSpcReduction="20000"/>
          </a:bodyPr>
          <a:lstStyle/>
          <a:p>
            <a:r>
              <a:rPr lang="nl-NL" dirty="0"/>
              <a:t>Bart van der Sloot</a:t>
            </a:r>
          </a:p>
          <a:p>
            <a:r>
              <a:rPr lang="nl-NL" dirty="0"/>
              <a:t>Instituut voor Informatierecht, Universiteit van Amsterdam</a:t>
            </a:r>
          </a:p>
          <a:p>
            <a:r>
              <a:rPr lang="nl-NL" dirty="0"/>
              <a:t>Wetenschappelijke Raad voor Regeringsbeleid</a:t>
            </a:r>
          </a:p>
          <a:p>
            <a:r>
              <a:rPr lang="nl-NL" dirty="0" err="1"/>
              <a:t>Coordinator</a:t>
            </a:r>
            <a:r>
              <a:rPr lang="nl-NL" dirty="0"/>
              <a:t> van </a:t>
            </a:r>
            <a:r>
              <a:rPr lang="nl-NL" dirty="0" err="1"/>
              <a:t>hetAmsterdam</a:t>
            </a:r>
            <a:r>
              <a:rPr lang="nl-NL" dirty="0"/>
              <a:t> Platform </a:t>
            </a:r>
            <a:r>
              <a:rPr lang="nl-NL" dirty="0" err="1"/>
              <a:t>for</a:t>
            </a:r>
            <a:r>
              <a:rPr lang="nl-NL" dirty="0"/>
              <a:t> Privacy Research</a:t>
            </a:r>
            <a:endParaRPr lang="en-US" dirty="0"/>
          </a:p>
        </p:txBody>
      </p:sp>
    </p:spTree>
    <p:extLst>
      <p:ext uri="{BB962C8B-B14F-4D97-AF65-F5344CB8AC3E}">
        <p14:creationId xmlns:p14="http://schemas.microsoft.com/office/powerpoint/2010/main" val="4118362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Big Data</a:t>
            </a:r>
          </a:p>
        </p:txBody>
      </p:sp>
      <p:sp>
        <p:nvSpPr>
          <p:cNvPr id="3" name="Tijdelijke aanduiding voor inhoud 2"/>
          <p:cNvSpPr>
            <a:spLocks noGrp="1"/>
          </p:cNvSpPr>
          <p:nvPr>
            <p:ph idx="1"/>
          </p:nvPr>
        </p:nvSpPr>
        <p:spPr>
          <a:xfrm>
            <a:off x="457200" y="1600200"/>
            <a:ext cx="8229600" cy="4277072"/>
          </a:xfrm>
        </p:spPr>
        <p:txBody>
          <a:bodyPr>
            <a:normAutofit fontScale="47500" lnSpcReduction="20000"/>
          </a:bodyPr>
          <a:lstStyle/>
          <a:p>
            <a:pPr lvl="0"/>
            <a:r>
              <a:rPr lang="en-US" dirty="0"/>
              <a:t>The Estonian DPA describes Big Data as ‘collected and processed open datasets, which are defined by quantity, plurality of data formats and data origination and processing speed.’</a:t>
            </a:r>
            <a:endParaRPr lang="nl-NL" dirty="0"/>
          </a:p>
          <a:p>
            <a:pPr lvl="0"/>
            <a:r>
              <a:rPr lang="en-US" dirty="0"/>
              <a:t>The Luxembourg DPA: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The Dutch DPA: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The Slovenian DPA: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The UK DPA: </a:t>
            </a:r>
            <a:r>
              <a:rPr lang="en-US" dirty="0"/>
              <a:t>‘repurposing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The Swedish DPA argues that </a:t>
            </a:r>
            <a:r>
              <a:rPr lang="en-US" dirty="0"/>
              <a:t>‘the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4114506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Big Data</a:t>
            </a:r>
          </a:p>
        </p:txBody>
      </p:sp>
      <p:sp>
        <p:nvSpPr>
          <p:cNvPr id="3" name="Tijdelijke aanduiding voor inhoud 2"/>
          <p:cNvSpPr>
            <a:spLocks noGrp="1"/>
          </p:cNvSpPr>
          <p:nvPr>
            <p:ph idx="1"/>
          </p:nvPr>
        </p:nvSpPr>
        <p:spPr/>
        <p:txBody>
          <a:bodyPr>
            <a:normAutofit fontScale="77500" lnSpcReduction="20000"/>
          </a:bodyPr>
          <a:lstStyle/>
          <a:p>
            <a:pPr lvl="0"/>
            <a:r>
              <a:rPr lang="nl-NL" dirty="0" err="1"/>
              <a:t>Umbrella</a:t>
            </a:r>
            <a:r>
              <a:rPr lang="nl-NL" dirty="0"/>
              <a:t> term</a:t>
            </a:r>
          </a:p>
          <a:p>
            <a:pPr lvl="0"/>
            <a:r>
              <a:rPr lang="nl-NL" i="1" dirty="0"/>
              <a:t>Open Data: </a:t>
            </a:r>
            <a:r>
              <a:rPr lang="en-GB" dirty="0"/>
              <a:t>Lots of Big Data initiatives are linked to Open Data. Open Data is the idea, as the name suggests, that (government) data should be public. Traditionally, it is linked to the strive for transparency in the public sector and for more control over government power by media and/or citizens. In particular, the Estonian DPA is very explicit about the relationship between Open Data and Big Data. Big Data is defined as </a:t>
            </a:r>
            <a:r>
              <a:rPr lang="en-GB" b="1" dirty="0"/>
              <a:t>‘</a:t>
            </a:r>
            <a:r>
              <a:rPr lang="en-GB" dirty="0"/>
              <a:t>collected and processed open datasets, which are defined by quantity, plurality of data formats and data origination and processing speed’. The desk research also shows a clear link between the two concepts in some countries, such as Australia, France, Japan and the United Kingdom. </a:t>
            </a:r>
            <a:endParaRPr lang="nl-NL" dirty="0"/>
          </a:p>
        </p:txBody>
      </p:sp>
    </p:spTree>
    <p:extLst>
      <p:ext uri="{BB962C8B-B14F-4D97-AF65-F5344CB8AC3E}">
        <p14:creationId xmlns:p14="http://schemas.microsoft.com/office/powerpoint/2010/main" val="2746446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(2) Big Data</a:t>
            </a:r>
            <a:endParaRPr lang="en-US" dirty="0"/>
          </a:p>
        </p:txBody>
      </p:sp>
      <p:sp>
        <p:nvSpPr>
          <p:cNvPr id="3" name="Content Placeholder 2"/>
          <p:cNvSpPr>
            <a:spLocks noGrp="1"/>
          </p:cNvSpPr>
          <p:nvPr>
            <p:ph idx="1"/>
          </p:nvPr>
        </p:nvSpPr>
        <p:spPr/>
        <p:txBody>
          <a:bodyPr>
            <a:normAutofit fontScale="55000" lnSpcReduction="20000"/>
          </a:bodyPr>
          <a:lstStyle/>
          <a:p>
            <a:r>
              <a:rPr lang="en-GB" i="1" dirty="0"/>
              <a:t>Re-Use: </a:t>
            </a:r>
            <a:r>
              <a:rPr lang="en-GB" dirty="0"/>
              <a:t>Linked to Open Data is the idea of re-use of data. Yet there is one important difference. While Open Data traditionally concerned the transparency of and control on government power, there re-use of (government) data is specifically intended to promote the commercial exploitation of these data by businesses and private parties. The re-use of Public Sector Information is stimulated through the PSI Directive of the European Union. But more in general, re-use refers to the idea that data can be used for another purpose than for which they were originally collected. The Norwegian DPA, inter alia, has suggested the relationship between Big Data and the re-use of data. The Norwegians use the definition of the Working Group 29, ‘but also add what in our opinion is the key aspect of Big Data, namely that it is about the compilation of data from several different sources. In other words, it is not just the volume in itself that is of interest, but the fact that secondary value is derived from the data through reuse and analysis.’ The desk research also showed a link between the two concepts. In France, for example, Big Data is primarily seen as a phenomenon based on the re-use of data for new purposes and on the combination of different data and datasets.</a:t>
            </a:r>
            <a:r>
              <a:rPr lang="en-US" dirty="0"/>
              <a:t> Directive 2003/98/EC of the European Parliament and of the Council of 17 November 2003 on the re-use of public sector information. Directive 2013/37/EU of the European Parliament and the Council of 26 June 2013 amending Directive 2003/98/EC on the re-use of public sector information.</a:t>
            </a:r>
          </a:p>
        </p:txBody>
      </p:sp>
    </p:spTree>
    <p:extLst>
      <p:ext uri="{BB962C8B-B14F-4D97-AF65-F5344CB8AC3E}">
        <p14:creationId xmlns:p14="http://schemas.microsoft.com/office/powerpoint/2010/main" val="495834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Internet of </a:t>
            </a:r>
            <a:r>
              <a:rPr lang="nl-NL" i="1" dirty="0" err="1"/>
              <a:t>things</a:t>
            </a:r>
            <a:r>
              <a:rPr lang="nl-NL" i="1" dirty="0"/>
              <a:t>: </a:t>
            </a:r>
            <a:r>
              <a:rPr lang="en-GB" dirty="0"/>
              <a:t>The term the Internet of Things refers to the idea that more and more things are connected to the Internet. This may include cars, lampposts, refrigerators, pants, or whatever object. This allows for the development of smart devices - for example, a refrigerator that records that the milk is out and automatically orders new. By providing all objects with a sensor, large quantities of data can be collected. Therefore, Big Data and the Internet of Things are often mentioned in the same breath. An example would be the DPA of the United Kingdom noting ‘that big data may involve not only data that has been consciously provided by data subjects, but also personal data that has been observed (e.g.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2262759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Big Data</a:t>
            </a:r>
          </a:p>
        </p:txBody>
      </p:sp>
      <p:sp>
        <p:nvSpPr>
          <p:cNvPr id="3" name="Tijdelijke aanduiding voor inhoud 2"/>
          <p:cNvSpPr>
            <a:spLocks noGrp="1"/>
          </p:cNvSpPr>
          <p:nvPr>
            <p:ph idx="1"/>
          </p:nvPr>
        </p:nvSpPr>
        <p:spPr/>
        <p:txBody>
          <a:bodyPr>
            <a:normAutofit fontScale="62500" lnSpcReduction="20000"/>
          </a:bodyPr>
          <a:lstStyle/>
          <a:p>
            <a:pPr lvl="0"/>
            <a:r>
              <a:rPr lang="nl-NL" i="1" dirty="0"/>
              <a:t>Smart: </a:t>
            </a:r>
            <a:r>
              <a:rPr lang="en-GB" dirty="0"/>
              <a:t>Because of the applications of the internet of things and the constantly communicating devices and computers, the development of smart products and services has spiralled. Examples of such developments are smart cities, smart devices and smart robots. The desk research indicates that in a number of countries, a link is made between such developments and Big Data systems, for example the United States and the United Kingdom. Also, the DPA from Luxembourg emphasizes the relationship with smart systems, such as smart metering.  ‘At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192376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Big Data</a:t>
            </a:r>
          </a:p>
        </p:txBody>
      </p:sp>
      <p:sp>
        <p:nvSpPr>
          <p:cNvPr id="3" name="Tijdelijke aanduiding voor inhoud 2"/>
          <p:cNvSpPr>
            <a:spLocks noGrp="1"/>
          </p:cNvSpPr>
          <p:nvPr>
            <p:ph idx="1"/>
          </p:nvPr>
        </p:nvSpPr>
        <p:spPr/>
        <p:txBody>
          <a:bodyPr>
            <a:normAutofit fontScale="77500" lnSpcReduction="20000"/>
          </a:bodyPr>
          <a:lstStyle/>
          <a:p>
            <a:pPr lvl="0"/>
            <a:r>
              <a:rPr lang="nl-NL" i="1" dirty="0" err="1"/>
              <a:t>Profiling</a:t>
            </a:r>
            <a:r>
              <a:rPr lang="nl-NL" i="1" dirty="0"/>
              <a:t>: </a:t>
            </a:r>
            <a:r>
              <a:rPr lang="en-GB" dirty="0"/>
              <a:t>A term that is often associated with Big Data and is sometimes included as part of the definition of Big Data is profiling. Because increasingly large data sets are collected and analysed, the conclusions and correlations are mostly formulated on a general or group level. This mainly involves statistical correlations, sometimes of a predictive nature. Germany is developing new laws on profiling and a number of DPAs emphasize the relationship of Big Data with profiling, such as the DPA of Netherlands, Slovenia, the UK and Belgium. The latter argues: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2649529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Big Data</a:t>
            </a:r>
          </a:p>
        </p:txBody>
      </p:sp>
      <p:sp>
        <p:nvSpPr>
          <p:cNvPr id="3" name="Tijdelijke aanduiding voor inhoud 2"/>
          <p:cNvSpPr>
            <a:spLocks noGrp="1"/>
          </p:cNvSpPr>
          <p:nvPr>
            <p:ph idx="1"/>
          </p:nvPr>
        </p:nvSpPr>
        <p:spPr/>
        <p:txBody>
          <a:bodyPr>
            <a:normAutofit fontScale="85000" lnSpcReduction="20000"/>
          </a:bodyPr>
          <a:lstStyle/>
          <a:p>
            <a:pPr lvl="0"/>
            <a:r>
              <a:rPr lang="nl-NL" i="1" dirty="0"/>
              <a:t>Algoritmes:</a:t>
            </a:r>
            <a:r>
              <a:rPr lang="nl-NL" dirty="0"/>
              <a:t> </a:t>
            </a:r>
            <a:r>
              <a:rPr lang="en-GB" dirty="0"/>
              <a:t>A term that recurs in very many definitions of Big Data is algorithms. This applies to the definition of Working Party 29, the EDPS and a number of DPAs such as that of Luxembourg, the Netherlands and the UK. A number of countries also have a special focus on algorithms. In Australia, a ‘Program Protocol’ applies to certain cases – a report may be issues in which the following elements are contained: a description of the data, a specification of each matchings algorithm, the expected risks and how they will be addressed, the means for checking the integrity and the security measures used. </a:t>
            </a:r>
            <a:endParaRPr lang="nl-NL" dirty="0"/>
          </a:p>
        </p:txBody>
      </p:sp>
    </p:spTree>
    <p:extLst>
      <p:ext uri="{BB962C8B-B14F-4D97-AF65-F5344CB8AC3E}">
        <p14:creationId xmlns:p14="http://schemas.microsoft.com/office/powerpoint/2010/main" val="3711050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Cloud Computing: </a:t>
            </a:r>
            <a:r>
              <a:rPr lang="en-GB" dirty="0"/>
              <a:t>Cloud computing is also often associated with Big Data processes. In particular, in China and Israel, the two terms are often connected to each other. For example, the Chinese vice-premier stressed that the government wants to make better use of technologies like Big Data and cloud computing to support innovation; according to the prime minister mobile Internet, cloud computing, Big Data and the Internet of Things are integrated with production processes, and will thus be an important engine for economic growth. In Israel, the plan is for the army to have a cloud where all data are stored in 2015 - there is even talk of a "combat computing cloud", a data </a:t>
            </a:r>
            <a:r>
              <a:rPr lang="en-GB" dirty="0" err="1"/>
              <a:t>center</a:t>
            </a:r>
            <a:r>
              <a:rPr lang="en-GB" dirty="0"/>
              <a:t> that will make available different tools to forces on the ground. Also, some DPAs suggest a relationship between cloud computing and Big Data; the Slovenian DPA states, for example, that</a:t>
            </a:r>
            <a:r>
              <a:rPr lang="en-GB" i="1" dirty="0"/>
              <a:t> </a:t>
            </a:r>
            <a:r>
              <a:rPr lang="en-GB" dirty="0"/>
              <a:t> ‘new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3811376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(2) Big Data</a:t>
            </a:r>
            <a:endParaRPr lang="en-US" dirty="0"/>
          </a:p>
        </p:txBody>
      </p:sp>
      <p:sp>
        <p:nvSpPr>
          <p:cNvPr id="3" name="Content Placeholder 2"/>
          <p:cNvSpPr>
            <a:spLocks noGrp="1"/>
          </p:cNvSpPr>
          <p:nvPr>
            <p:ph idx="1"/>
          </p:nvPr>
        </p:nvSpPr>
        <p:spPr>
          <a:xfrm>
            <a:off x="457200" y="1340768"/>
            <a:ext cx="8229600" cy="4968552"/>
          </a:xfrm>
        </p:spPr>
        <p:txBody>
          <a:bodyPr>
            <a:noAutofit/>
          </a:bodyPr>
          <a:lstStyle/>
          <a:p>
            <a:pPr lvl="0"/>
            <a:r>
              <a:rPr lang="en-GB" sz="1500" dirty="0"/>
              <a:t>In the United States, more than $ 200 million was reserved for a research and development initiative for Big Data, to be spent by six federal government departments;</a:t>
            </a:r>
            <a:r>
              <a:rPr lang="en-GB" sz="1500" baseline="30000" dirty="0"/>
              <a:t> </a:t>
            </a:r>
            <a:r>
              <a:rPr lang="en-GB" sz="1500" dirty="0"/>
              <a:t>the army invested the most in Big Data projects, namely $ 250 million;</a:t>
            </a:r>
            <a:r>
              <a:rPr lang="en-GB" sz="1500" baseline="30000" dirty="0"/>
              <a:t> </a:t>
            </a:r>
            <a:r>
              <a:rPr lang="en-GB" sz="1500" dirty="0"/>
              <a:t>$ 160 million was invested in a smart cities initiative, investing in 25 collaborations focused on data usage.</a:t>
            </a:r>
            <a:r>
              <a:rPr lang="en-GB" sz="1500" baseline="30000" dirty="0"/>
              <a:t> </a:t>
            </a:r>
            <a:endParaRPr lang="en-US" sz="1500" dirty="0"/>
          </a:p>
          <a:p>
            <a:pPr lvl="0"/>
            <a:r>
              <a:rPr lang="en-GB" sz="1500" dirty="0"/>
              <a:t> In the United Kingdom, £ 159 million was spent on high-quality computer and network infrastructure,</a:t>
            </a:r>
            <a:r>
              <a:rPr lang="en-GB" sz="1500" baseline="30000" dirty="0"/>
              <a:t> </a:t>
            </a:r>
            <a:r>
              <a:rPr lang="en-GB" sz="1500" dirty="0"/>
              <a:t>there are £ 189 million in investments to support Big Data and to develop the data infrastructure of the UK and £ 10.7 million will be spent on a </a:t>
            </a:r>
            <a:r>
              <a:rPr lang="en-GB" sz="1500" dirty="0" err="1"/>
              <a:t>center</a:t>
            </a:r>
            <a:r>
              <a:rPr lang="en-GB" sz="1500" dirty="0"/>
              <a:t> for Big Data and space technologies.</a:t>
            </a:r>
            <a:r>
              <a:rPr lang="en-GB" sz="1500" baseline="30000" dirty="0"/>
              <a:t> </a:t>
            </a:r>
            <a:r>
              <a:rPr lang="en-GB" sz="1500" dirty="0"/>
              <a:t>In addition, £ 42 million will be spent on the Alan Turing Institute for analysis and application of big data, £ 50 million for 'The Digital Catapult', where researchers and industry are brought together to come up with innovative products and lastly, the Minister of Universities and Science in February 2014 announced a new investment of £ 73 million in Big Data. This is used for bioinformatics, open data projects, research and the use of environmental data. </a:t>
            </a:r>
            <a:endParaRPr lang="en-US" sz="1500" dirty="0"/>
          </a:p>
          <a:p>
            <a:pPr lvl="0"/>
            <a:r>
              <a:rPr lang="en-GB" sz="1500" dirty="0"/>
              <a:t>In South-Africa, the government has invested 2 billion South-African Rand, approximately € 126.8 million, in the Square Kilometre Array (SKA) project. A project which revolves around very large data sets. </a:t>
            </a:r>
            <a:endParaRPr lang="en-US" sz="1500" dirty="0"/>
          </a:p>
          <a:p>
            <a:pPr lvl="0"/>
            <a:r>
              <a:rPr lang="en-GB" sz="1500" dirty="0"/>
              <a:t>In France, seven research projects related to Big Data were given € 11.5 million. </a:t>
            </a:r>
            <a:endParaRPr lang="en-US" sz="1500" dirty="0"/>
          </a:p>
          <a:p>
            <a:pPr lvl="0"/>
            <a:r>
              <a:rPr lang="en-GB" sz="1500" dirty="0"/>
              <a:t>In Germany, the Ministry of Education and Research invested € 10 million in Big Data research institutes and € 20 million in Big Data research; this ministry will also invest approximately € 6.4 million in the project </a:t>
            </a:r>
            <a:r>
              <a:rPr lang="en-GB" sz="1500" dirty="0" err="1"/>
              <a:t>Abida</a:t>
            </a:r>
            <a:r>
              <a:rPr lang="en-GB" sz="1500" dirty="0"/>
              <a:t>, a four-year interdisciplinary research project on the social and economic effects of large data sets.</a:t>
            </a:r>
            <a:endParaRPr lang="en-US" sz="1500" dirty="0"/>
          </a:p>
        </p:txBody>
      </p:sp>
    </p:spTree>
    <p:extLst>
      <p:ext uri="{BB962C8B-B14F-4D97-AF65-F5344CB8AC3E}">
        <p14:creationId xmlns:p14="http://schemas.microsoft.com/office/powerpoint/2010/main" val="2565335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Big Data</a:t>
            </a:r>
            <a:endParaRPr lang="en-US" dirty="0"/>
          </a:p>
        </p:txBody>
      </p:sp>
      <p:sp>
        <p:nvSpPr>
          <p:cNvPr id="3" name="Content Placeholder 2"/>
          <p:cNvSpPr>
            <a:spLocks noGrp="1"/>
          </p:cNvSpPr>
          <p:nvPr>
            <p:ph idx="1"/>
          </p:nvPr>
        </p:nvSpPr>
        <p:spPr/>
        <p:txBody>
          <a:bodyPr/>
          <a:lstStyle/>
          <a:p>
            <a:r>
              <a:rPr lang="nl-NL" dirty="0"/>
              <a:t>Waar wordt Big Data toegepast?</a:t>
            </a:r>
          </a:p>
          <a:p>
            <a:pPr lvl="1"/>
            <a:r>
              <a:rPr lang="nl-NL" dirty="0"/>
              <a:t>Internet bedrijven: advertenties</a:t>
            </a:r>
          </a:p>
          <a:p>
            <a:pPr lvl="1"/>
            <a:r>
              <a:rPr lang="nl-NL" dirty="0"/>
              <a:t>Medische sector: </a:t>
            </a:r>
            <a:r>
              <a:rPr lang="nl-NL" dirty="0" err="1"/>
              <a:t>whole</a:t>
            </a:r>
            <a:r>
              <a:rPr lang="nl-NL" dirty="0"/>
              <a:t> </a:t>
            </a:r>
            <a:r>
              <a:rPr lang="nl-NL" dirty="0" err="1"/>
              <a:t>genome</a:t>
            </a:r>
            <a:r>
              <a:rPr lang="nl-NL" dirty="0"/>
              <a:t> analysis</a:t>
            </a:r>
          </a:p>
          <a:p>
            <a:pPr lvl="1"/>
            <a:r>
              <a:rPr lang="nl-NL" dirty="0"/>
              <a:t>Belastingdienst: risicoprofielen</a:t>
            </a:r>
          </a:p>
          <a:p>
            <a:pPr lvl="1"/>
            <a:r>
              <a:rPr lang="nl-NL" dirty="0"/>
              <a:t>Politie: </a:t>
            </a:r>
            <a:r>
              <a:rPr lang="nl-NL" dirty="0" err="1"/>
              <a:t>predictive</a:t>
            </a:r>
            <a:r>
              <a:rPr lang="nl-NL" dirty="0"/>
              <a:t> </a:t>
            </a:r>
            <a:r>
              <a:rPr lang="nl-NL" dirty="0" err="1"/>
              <a:t>policing</a:t>
            </a:r>
            <a:endParaRPr lang="nl-NL" dirty="0"/>
          </a:p>
          <a:p>
            <a:pPr lvl="1"/>
            <a:r>
              <a:rPr lang="nl-NL" dirty="0"/>
              <a:t>Inlichtingendiensten: terreurbestrijding</a:t>
            </a:r>
          </a:p>
        </p:txBody>
      </p:sp>
    </p:spTree>
    <p:extLst>
      <p:ext uri="{BB962C8B-B14F-4D97-AF65-F5344CB8AC3E}">
        <p14:creationId xmlns:p14="http://schemas.microsoft.com/office/powerpoint/2010/main" val="3455025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Overzicht</a:t>
            </a:r>
            <a:endParaRPr lang="en-US" dirty="0"/>
          </a:p>
        </p:txBody>
      </p:sp>
      <p:sp>
        <p:nvSpPr>
          <p:cNvPr id="3" name="Content Placeholder 2"/>
          <p:cNvSpPr>
            <a:spLocks noGrp="1"/>
          </p:cNvSpPr>
          <p:nvPr>
            <p:ph idx="1"/>
          </p:nvPr>
        </p:nvSpPr>
        <p:spPr>
          <a:xfrm>
            <a:off x="467544" y="1556792"/>
            <a:ext cx="8229600" cy="4525963"/>
          </a:xfrm>
        </p:spPr>
        <p:txBody>
          <a:bodyPr>
            <a:normAutofit fontScale="70000" lnSpcReduction="20000"/>
          </a:bodyPr>
          <a:lstStyle/>
          <a:p>
            <a:r>
              <a:rPr lang="nl-NL" dirty="0"/>
              <a:t>14.00-14.20 Algemene introductie en korte discussie met publiek over een aantal actuele privacy issues</a:t>
            </a:r>
            <a:br>
              <a:rPr lang="nl-NL" dirty="0"/>
            </a:br>
            <a:endParaRPr lang="nl-NL" dirty="0"/>
          </a:p>
          <a:p>
            <a:r>
              <a:rPr lang="nl-NL" dirty="0"/>
              <a:t>14.20-14.40 Bespreking van het fenomeen Big Data en de concrete toepassing daarvan in de praktijk</a:t>
            </a:r>
            <a:br>
              <a:rPr lang="nl-NL" dirty="0"/>
            </a:br>
            <a:endParaRPr lang="nl-NL" dirty="0"/>
          </a:p>
          <a:p>
            <a:r>
              <a:rPr lang="nl-NL" dirty="0"/>
              <a:t>14.40-15.00 Bespreking van het huidige juridische kader (Richtlijn bescherming persoonsgegevens, EVRM, etc.)</a:t>
            </a:r>
            <a:br>
              <a:rPr lang="nl-NL" dirty="0"/>
            </a:br>
            <a:endParaRPr lang="nl-NL" dirty="0"/>
          </a:p>
          <a:p>
            <a:r>
              <a:rPr lang="nl-NL" dirty="0"/>
              <a:t>15.00-15.20 Bespreking van aantal actuele ontwikkelingen (Algemene Verordening, Privacy </a:t>
            </a:r>
            <a:r>
              <a:rPr lang="nl-NL" dirty="0" err="1"/>
              <a:t>Shield</a:t>
            </a:r>
            <a:r>
              <a:rPr lang="nl-NL" dirty="0"/>
              <a:t>, </a:t>
            </a:r>
            <a:r>
              <a:rPr lang="nl-NL" dirty="0" err="1"/>
              <a:t>Zakharov</a:t>
            </a:r>
            <a:r>
              <a:rPr lang="nl-NL" dirty="0"/>
              <a:t>)</a:t>
            </a:r>
            <a:br>
              <a:rPr lang="nl-NL" dirty="0"/>
            </a:br>
            <a:endParaRPr lang="nl-NL" dirty="0"/>
          </a:p>
          <a:p>
            <a:r>
              <a:rPr lang="nl-NL" dirty="0"/>
              <a:t>15.20-15.40 Bespreking van uitdagingen en spanningsvelden tussen Big Data en privacy/gegevensbescherming</a:t>
            </a:r>
          </a:p>
        </p:txBody>
      </p:sp>
    </p:spTree>
    <p:extLst>
      <p:ext uri="{BB962C8B-B14F-4D97-AF65-F5344CB8AC3E}">
        <p14:creationId xmlns:p14="http://schemas.microsoft.com/office/powerpoint/2010/main" val="2848604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Primarily in the private sector, to a lesser extent in the public sector, especially security related</a:t>
            </a:r>
          </a:p>
          <a:p>
            <a:pPr lvl="0"/>
            <a:r>
              <a:rPr lang="en-GB" dirty="0"/>
              <a:t>The Hungarian DPA, for example, emphasizes that ‘in Hungarian business sphere more and more enterprises such as banks, supermarkets, media and telecommunication companies use and take advantage of the possibilities in Big Data.’ </a:t>
            </a:r>
            <a:endParaRPr lang="en-US" dirty="0"/>
          </a:p>
          <a:p>
            <a:pPr lvl="0"/>
            <a:r>
              <a:rPr lang="en-GB" dirty="0"/>
              <a:t>The DPA from Luxembourg holds: ‘To our knowledge there are no prominent examples of the use of Big Data in the law enforcement sector or by police or intelligence services in Luxembourg. There are however other actors which deal with Big Data.’ </a:t>
            </a:r>
            <a:endParaRPr lang="en-US" dirty="0"/>
          </a:p>
          <a:p>
            <a:pPr lvl="0"/>
            <a:r>
              <a:rPr lang="en-GB" dirty="0"/>
              <a:t>The Norwegian DPA argues along the same line: ‘There are, as far as we know, no usage of big data within the law enforcement sector in Norway. In 2014, the intelligence service addressed in a public speech the need to use big data techniques in order to combat terrorism more efficiently. However, politicians across all parties reacted very negatively to this request and no formal request to use such techniques has since been launched by the intelligence service. The companies that are most advanced when it comes to using big data may be found within the telecom (</a:t>
            </a:r>
            <a:r>
              <a:rPr lang="en-GB" dirty="0" err="1"/>
              <a:t>eg</a:t>
            </a:r>
            <a:r>
              <a:rPr lang="en-GB" dirty="0"/>
              <a:t>. Telenor) and media (</a:t>
            </a:r>
            <a:r>
              <a:rPr lang="en-GB" dirty="0" err="1"/>
              <a:t>eg</a:t>
            </a:r>
            <a:r>
              <a:rPr lang="en-GB" dirty="0"/>
              <a:t>. </a:t>
            </a:r>
            <a:r>
              <a:rPr lang="en-GB" dirty="0" err="1"/>
              <a:t>Schibsted</a:t>
            </a:r>
            <a:r>
              <a:rPr lang="en-GB" dirty="0"/>
              <a:t> and </a:t>
            </a:r>
            <a:r>
              <a:rPr lang="en-GB" dirty="0" err="1"/>
              <a:t>Cxence</a:t>
            </a:r>
            <a:r>
              <a:rPr lang="en-GB" dirty="0"/>
              <a:t>) sector. The tax and customs authorities have also initiated projects in which they look at how big data can be used to enhance the efficiency of their work.’ The Norwegian DPA continues: ‘At the Norwegian DPA we are currently looking into how it affects our privacy when personal data is more and more turning into an valuable commodity in all sectors of the economy. We are writing a report on how big data is used within the advertising industry, and how the use of automated, personalised marketing triggers an </a:t>
            </a:r>
            <a:r>
              <a:rPr lang="en-GB" dirty="0" err="1"/>
              <a:t>enourmous</a:t>
            </a:r>
            <a:r>
              <a:rPr lang="en-GB" dirty="0"/>
              <a:t> appetite for and exchange of personal data.’</a:t>
            </a:r>
            <a:endParaRPr lang="en-US" dirty="0"/>
          </a:p>
        </p:txBody>
      </p:sp>
    </p:spTree>
    <p:extLst>
      <p:ext uri="{BB962C8B-B14F-4D97-AF65-F5344CB8AC3E}">
        <p14:creationId xmlns:p14="http://schemas.microsoft.com/office/powerpoint/2010/main" val="594611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The Slovenian DPA emphasizes: ‘We have thus far not seen prominent examples of the use of Big Data in our country. To our knowledge Big Data applications are particularly of interest in insurance, banking and electronic communications sector, mostly to battle fraud and other illegal practices. Another important field is scientific and statistical research. Law enforcement use is to our knowledge currently at development stages (e.g. in the case of processing Passenger Name Records), whereas information about the use of Big Data at intelligence services is either not available or of confidential nature.’</a:t>
            </a:r>
            <a:endParaRPr lang="en-US" dirty="0"/>
          </a:p>
          <a:p>
            <a:pPr lvl="0"/>
            <a:r>
              <a:rPr lang="en-GB" dirty="0"/>
              <a:t>The Swedish DPA holds: ‘We have not carried out any specific supervision related to the concept Big Data and do not have any statistics or specific information on how this is used.  In our opinion, the law enforcement sector does not use Big Data. Their personal data processing is strictly regulated in terms of collection of data, limited purposes etc.’ </a:t>
            </a:r>
            <a:endParaRPr lang="en-US" dirty="0"/>
          </a:p>
          <a:p>
            <a:pPr lvl="0"/>
            <a:r>
              <a:rPr lang="en-GB" dirty="0"/>
              <a:t>Finally, the DPA from the United Kingdom states: ‘We have not carried out a comprehensive market assessment of big data but, from our contacts with business and our desk research, our impression is that the take up of big data is still at a relatively early stage in the UK.  Nevertheless, we know that companies are actively investigating the potential of big data, and there are some examples of big data in practice, such as the use of telematics in motor insurance, the use of mobile phone location data for market research, and the availability of data from the Twitter ‘firehose’ for analytics. We do not have any specific information on the use of big data in law enforcement or security. The UK Data Protection Act includes a wide-ranging exemption from the data protection principles where it is required for safeguarding national security.’ </a:t>
            </a:r>
            <a:endParaRPr lang="en-US" dirty="0"/>
          </a:p>
        </p:txBody>
      </p:sp>
    </p:spTree>
    <p:extLst>
      <p:ext uri="{BB962C8B-B14F-4D97-AF65-F5344CB8AC3E}">
        <p14:creationId xmlns:p14="http://schemas.microsoft.com/office/powerpoint/2010/main" val="27207742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Juridisch Kader</a:t>
            </a:r>
          </a:p>
        </p:txBody>
      </p:sp>
      <p:sp>
        <p:nvSpPr>
          <p:cNvPr id="3" name="Tijdelijke aanduiding voor inhoud 2"/>
          <p:cNvSpPr>
            <a:spLocks noGrp="1"/>
          </p:cNvSpPr>
          <p:nvPr>
            <p:ph idx="1"/>
          </p:nvPr>
        </p:nvSpPr>
        <p:spPr/>
        <p:txBody>
          <a:bodyPr/>
          <a:lstStyle/>
          <a:p>
            <a:r>
              <a:rPr lang="nl-NL" dirty="0"/>
              <a:t>Europees Verdrag voor de Rechten van de Mens = Raad van Europa</a:t>
            </a:r>
          </a:p>
          <a:p>
            <a:r>
              <a:rPr lang="nl-NL" dirty="0"/>
              <a:t>Handvest voor de grondrechten van de Europese Unie = Europese Unie</a:t>
            </a:r>
          </a:p>
          <a:p>
            <a:r>
              <a:rPr lang="nl-NL" dirty="0"/>
              <a:t>Richtlijn bescherming persoonsgegevens = Europese Unie</a:t>
            </a:r>
          </a:p>
          <a:p>
            <a:r>
              <a:rPr lang="nl-NL" dirty="0"/>
              <a:t>Wet bescherming persoonsgegevens = NL</a:t>
            </a:r>
          </a:p>
          <a:p>
            <a:r>
              <a:rPr lang="nl-NL" dirty="0"/>
              <a:t>Diverse </a:t>
            </a:r>
            <a:r>
              <a:rPr lang="nl-NL" dirty="0" err="1"/>
              <a:t>sector-specifieke</a:t>
            </a:r>
            <a:r>
              <a:rPr lang="nl-NL" dirty="0"/>
              <a:t> wetgeving</a:t>
            </a:r>
          </a:p>
        </p:txBody>
      </p:sp>
    </p:spTree>
    <p:extLst>
      <p:ext uri="{BB962C8B-B14F-4D97-AF65-F5344CB8AC3E}">
        <p14:creationId xmlns:p14="http://schemas.microsoft.com/office/powerpoint/2010/main" val="2311501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Juridisch Kader</a:t>
            </a:r>
          </a:p>
        </p:txBody>
      </p:sp>
      <p:sp>
        <p:nvSpPr>
          <p:cNvPr id="3" name="Tijdelijke aanduiding voor inhoud 2"/>
          <p:cNvSpPr>
            <a:spLocks noGrp="1"/>
          </p:cNvSpPr>
          <p:nvPr>
            <p:ph idx="1"/>
          </p:nvPr>
        </p:nvSpPr>
        <p:spPr/>
        <p:txBody>
          <a:bodyPr>
            <a:normAutofit fontScale="77500" lnSpcReduction="20000"/>
          </a:bodyPr>
          <a:lstStyle/>
          <a:p>
            <a:r>
              <a:rPr lang="nl-NL" dirty="0"/>
              <a:t>EVRM ARTIKEL 8 Recht op eerbiediging van privé-, familie- en gezinsleven </a:t>
            </a:r>
          </a:p>
          <a:p>
            <a:r>
              <a:rPr lang="nl-NL" dirty="0"/>
              <a:t>1. Een ieder heeft recht op respect voor zijn privé leven, zijn familie- en gezinsleven, zijn woning en zijn correspondentie. </a:t>
            </a:r>
          </a:p>
          <a:p>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p:txBody>
      </p:sp>
    </p:spTree>
    <p:extLst>
      <p:ext uri="{BB962C8B-B14F-4D97-AF65-F5344CB8AC3E}">
        <p14:creationId xmlns:p14="http://schemas.microsoft.com/office/powerpoint/2010/main" val="2988210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Juridisch Kader</a:t>
            </a:r>
          </a:p>
        </p:txBody>
      </p:sp>
      <p:sp>
        <p:nvSpPr>
          <p:cNvPr id="3" name="Tijdelijke aanduiding voor inhoud 2"/>
          <p:cNvSpPr>
            <a:spLocks noGrp="1"/>
          </p:cNvSpPr>
          <p:nvPr>
            <p:ph idx="1"/>
          </p:nvPr>
        </p:nvSpPr>
        <p:spPr>
          <a:xfrm>
            <a:off x="457200" y="1600200"/>
            <a:ext cx="8229600" cy="4637112"/>
          </a:xfrm>
        </p:spPr>
        <p:txBody>
          <a:bodyPr>
            <a:normAutofit fontScale="77500" lnSpcReduction="20000"/>
          </a:bodyPr>
          <a:lstStyle/>
          <a:p>
            <a:r>
              <a:rPr lang="nl-NL" dirty="0"/>
              <a:t>EVRM, vier belangrijke ontwikkelingen</a:t>
            </a:r>
          </a:p>
          <a:p>
            <a:pPr lvl="1"/>
            <a:r>
              <a:rPr lang="nl-NL" dirty="0"/>
              <a:t>(1) Alleen subjectieve rechten</a:t>
            </a:r>
          </a:p>
          <a:p>
            <a:pPr lvl="1"/>
            <a:r>
              <a:rPr lang="nl-NL" dirty="0"/>
              <a:t>ARTIKEL 33 Interstatelijke zaken </a:t>
            </a:r>
            <a:br>
              <a:rPr lang="nl-NL" dirty="0"/>
            </a:br>
            <a:r>
              <a:rPr lang="nl-NL" dirty="0"/>
              <a:t>Elke Hoge Verdragsluitende Partij kan elke vermeende </a:t>
            </a:r>
            <a:r>
              <a:rPr lang="nl-NL" dirty="0" smtClean="0"/>
              <a:t>niet nakoming </a:t>
            </a:r>
            <a:r>
              <a:rPr lang="nl-NL" dirty="0"/>
              <a:t>van de bepalingen van het Verdrag en de Protocollen daarbij door een andere Hoge Verdragsluitende Partij bij het Hof aanhangig maken.</a:t>
            </a:r>
          </a:p>
          <a:p>
            <a:pPr lvl="1"/>
            <a:r>
              <a:rPr lang="nl-NL" dirty="0"/>
              <a:t>ARTIKEL 34 Individuele verzoekschriften </a:t>
            </a:r>
            <a:br>
              <a:rPr lang="nl-NL" dirty="0"/>
            </a:br>
            <a:r>
              <a:rPr lang="nl-NL" dirty="0"/>
              <a:t>Het Hof kan verzoekschriften ontvangen van ieder natuurlijk persoon, iedere niet-gouvernementele organisatie of iedere groep personen die beweert slachtoffer te zijn van een schending door een van de Hoge Verdragsluitende Partijen van de rechten die in het Verdrag of de Protocollen daarbij zijn vervat. De Hoge Verdragsluitende Partijen verplichten zich ertoe de doeltreffende uitoefening van dit recht op generlei wijze te belemmeren</a:t>
            </a:r>
          </a:p>
        </p:txBody>
      </p:sp>
    </p:spTree>
    <p:extLst>
      <p:ext uri="{BB962C8B-B14F-4D97-AF65-F5344CB8AC3E}">
        <p14:creationId xmlns:p14="http://schemas.microsoft.com/office/powerpoint/2010/main" val="7254596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Juridisch Kader</a:t>
            </a:r>
          </a:p>
        </p:txBody>
      </p:sp>
      <p:sp>
        <p:nvSpPr>
          <p:cNvPr id="3" name="Tijdelijke aanduiding voor inhoud 2"/>
          <p:cNvSpPr>
            <a:spLocks noGrp="1"/>
          </p:cNvSpPr>
          <p:nvPr>
            <p:ph idx="1"/>
          </p:nvPr>
        </p:nvSpPr>
        <p:spPr/>
        <p:txBody>
          <a:bodyPr>
            <a:normAutofit/>
          </a:bodyPr>
          <a:lstStyle/>
          <a:p>
            <a:r>
              <a:rPr lang="nl-NL" dirty="0"/>
              <a:t>EVRM, vier belangrijke ontwikkelingen</a:t>
            </a:r>
          </a:p>
          <a:p>
            <a:pPr lvl="1"/>
            <a:r>
              <a:rPr lang="nl-NL" dirty="0"/>
              <a:t>(2) Alleen individuele belangen</a:t>
            </a:r>
          </a:p>
          <a:p>
            <a:pPr lvl="1"/>
            <a:r>
              <a:rPr lang="nl-NL" dirty="0"/>
              <a:t>X/ICELAND: T</a:t>
            </a:r>
            <a:r>
              <a:rPr lang="en-US" dirty="0"/>
              <a:t>he right to respect for private life does not end there. It comprises also, to a certain degree, the </a:t>
            </a:r>
            <a:r>
              <a:rPr lang="en-US" b="1" dirty="0"/>
              <a:t>right to establish and to develop relationships with other human beings</a:t>
            </a:r>
            <a:r>
              <a:rPr lang="en-US" dirty="0"/>
              <a:t>, especially in the emotional field for the development and fulfillment of one's own personality. </a:t>
            </a:r>
          </a:p>
          <a:p>
            <a:pPr lvl="1"/>
            <a:endParaRPr lang="nl-NL" dirty="0"/>
          </a:p>
        </p:txBody>
      </p:sp>
    </p:spTree>
    <p:extLst>
      <p:ext uri="{BB962C8B-B14F-4D97-AF65-F5344CB8AC3E}">
        <p14:creationId xmlns:p14="http://schemas.microsoft.com/office/powerpoint/2010/main" val="4209672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Juridisch Kader</a:t>
            </a:r>
          </a:p>
        </p:txBody>
      </p:sp>
      <p:sp>
        <p:nvSpPr>
          <p:cNvPr id="3" name="Tijdelijke aanduiding voor inhoud 2"/>
          <p:cNvSpPr>
            <a:spLocks noGrp="1"/>
          </p:cNvSpPr>
          <p:nvPr>
            <p:ph idx="1"/>
          </p:nvPr>
        </p:nvSpPr>
        <p:spPr/>
        <p:txBody>
          <a:bodyPr/>
          <a:lstStyle/>
          <a:p>
            <a:r>
              <a:rPr lang="nl-NL" dirty="0"/>
              <a:t>EVRM, vier belangrijke ontwikkelingen</a:t>
            </a:r>
          </a:p>
          <a:p>
            <a:pPr lvl="1"/>
            <a:r>
              <a:rPr lang="nl-NL" dirty="0"/>
              <a:t>(3) Focus op belangenafweging</a:t>
            </a:r>
          </a:p>
          <a:p>
            <a:pPr lvl="1"/>
            <a:r>
              <a:rPr lang="nl-NL" dirty="0"/>
              <a:t>Individuele belang dat met privacy is gemoeid</a:t>
            </a:r>
          </a:p>
          <a:p>
            <a:pPr lvl="1"/>
            <a:r>
              <a:rPr lang="nl-NL" dirty="0"/>
              <a:t>Afgewogen tegen algemene belang dat met de </a:t>
            </a:r>
            <a:r>
              <a:rPr lang="nl-NL" dirty="0" err="1"/>
              <a:t>privacyschending</a:t>
            </a:r>
            <a:r>
              <a:rPr lang="nl-NL" dirty="0"/>
              <a:t> is gemoeid, bijvoorbeeld nationale veiligheid</a:t>
            </a:r>
          </a:p>
        </p:txBody>
      </p:sp>
    </p:spTree>
    <p:extLst>
      <p:ext uri="{BB962C8B-B14F-4D97-AF65-F5344CB8AC3E}">
        <p14:creationId xmlns:p14="http://schemas.microsoft.com/office/powerpoint/2010/main" val="21656889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Juridisch Kader</a:t>
            </a:r>
          </a:p>
        </p:txBody>
      </p:sp>
      <p:sp>
        <p:nvSpPr>
          <p:cNvPr id="3" name="Tijdelijke aanduiding voor inhoud 2"/>
          <p:cNvSpPr>
            <a:spLocks noGrp="1"/>
          </p:cNvSpPr>
          <p:nvPr>
            <p:ph idx="1"/>
          </p:nvPr>
        </p:nvSpPr>
        <p:spPr/>
        <p:txBody>
          <a:bodyPr/>
          <a:lstStyle/>
          <a:p>
            <a:r>
              <a:rPr lang="nl-NL" dirty="0"/>
              <a:t>EVRM, vier belangrijke ontwikkelingen</a:t>
            </a:r>
          </a:p>
          <a:p>
            <a:pPr lvl="1"/>
            <a:r>
              <a:rPr lang="nl-NL" dirty="0"/>
              <a:t>(4) Focus op juridische oplossingen</a:t>
            </a:r>
          </a:p>
          <a:p>
            <a:pPr lvl="1"/>
            <a:r>
              <a:rPr lang="nl-NL" dirty="0"/>
              <a:t>Minder schikkingen</a:t>
            </a:r>
          </a:p>
          <a:p>
            <a:pPr lvl="1"/>
            <a:r>
              <a:rPr lang="nl-NL" dirty="0"/>
              <a:t>Meer zaken geaccepteerd onder het EVRM</a:t>
            </a:r>
          </a:p>
        </p:txBody>
      </p:sp>
    </p:spTree>
    <p:extLst>
      <p:ext uri="{BB962C8B-B14F-4D97-AF65-F5344CB8AC3E}">
        <p14:creationId xmlns:p14="http://schemas.microsoft.com/office/powerpoint/2010/main" val="489842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Juridisch Kader</a:t>
            </a:r>
          </a:p>
        </p:txBody>
      </p:sp>
      <p:sp>
        <p:nvSpPr>
          <p:cNvPr id="3" name="Tijdelijke aanduiding voor inhoud 2"/>
          <p:cNvSpPr>
            <a:spLocks noGrp="1"/>
          </p:cNvSpPr>
          <p:nvPr>
            <p:ph idx="1"/>
          </p:nvPr>
        </p:nvSpPr>
        <p:spPr/>
        <p:txBody>
          <a:bodyPr>
            <a:normAutofit fontScale="62500" lnSpcReduction="20000"/>
          </a:bodyPr>
          <a:lstStyle/>
          <a:p>
            <a:r>
              <a:rPr lang="nl-NL" dirty="0"/>
              <a:t>Handvest van de grondrechten van de Europese Unie</a:t>
            </a:r>
            <a:br>
              <a:rPr lang="nl-NL" dirty="0"/>
            </a:br>
            <a:endParaRPr lang="nl-NL" dirty="0"/>
          </a:p>
          <a:p>
            <a:r>
              <a:rPr lang="nl-NL" dirty="0"/>
              <a:t>Artikel 7 Eerbiediging van het </a:t>
            </a:r>
            <a:r>
              <a:rPr lang="nl-NL" dirty="0" err="1"/>
              <a:t>privé-leven</a:t>
            </a:r>
            <a:r>
              <a:rPr lang="nl-NL" dirty="0"/>
              <a:t> en het familie- en gezinsleven</a:t>
            </a:r>
          </a:p>
          <a:p>
            <a:r>
              <a:rPr lang="nl-NL" dirty="0"/>
              <a:t>Eenieder heeft recht op eerbiediging van zijn </a:t>
            </a:r>
            <a:r>
              <a:rPr lang="nl-NL" dirty="0" err="1"/>
              <a:t>privØ</a:t>
            </a:r>
            <a:r>
              <a:rPr lang="nl-NL" dirty="0"/>
              <a:t>-leven, zijn familie- en gezinsleven, zijn woning en zijn communicatie.</a:t>
            </a:r>
            <a:br>
              <a:rPr lang="nl-NL" dirty="0"/>
            </a:br>
            <a:endParaRPr lang="nl-NL" dirty="0"/>
          </a:p>
          <a:p>
            <a:r>
              <a:rPr lang="nl-NL" dirty="0"/>
              <a:t>Artikel 8 Bescherming van persoonsgegevens</a:t>
            </a:r>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p>
          <a:p>
            <a:endParaRPr lang="nl-NL" dirty="0"/>
          </a:p>
        </p:txBody>
      </p:sp>
    </p:spTree>
    <p:extLst>
      <p:ext uri="{BB962C8B-B14F-4D97-AF65-F5344CB8AC3E}">
        <p14:creationId xmlns:p14="http://schemas.microsoft.com/office/powerpoint/2010/main" val="1278721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Juridisch Kader</a:t>
            </a:r>
          </a:p>
        </p:txBody>
      </p:sp>
      <p:sp>
        <p:nvSpPr>
          <p:cNvPr id="3" name="Tijdelijke aanduiding voor inhoud 2"/>
          <p:cNvSpPr>
            <a:spLocks noGrp="1"/>
          </p:cNvSpPr>
          <p:nvPr>
            <p:ph idx="1"/>
          </p:nvPr>
        </p:nvSpPr>
        <p:spPr/>
        <p:txBody>
          <a:bodyPr>
            <a:normAutofit fontScale="92500" lnSpcReduction="10000"/>
          </a:bodyPr>
          <a:lstStyle/>
          <a:p>
            <a:r>
              <a:rPr lang="nl-NL" dirty="0"/>
              <a:t>Richtlijn bescherming persoonsgegevens</a:t>
            </a:r>
          </a:p>
          <a:p>
            <a:pPr lvl="1"/>
            <a:r>
              <a:rPr lang="nl-NL" dirty="0"/>
              <a:t>"persoonsgegevens", iedere informatie betreffende een geïdentificeerde of identificeerbare natuurlijke persoon, hierna "betrokkene" te noemen; als identificeerbaar wordt beschouwd een persoon die direct of indirect kan worden geïdentificeerd, met name aan de hand van een identificatienummer of van een of meer specifieke elementen die kenmerkend zijn voor zijn of haar fysieke, fysiologische, psychische, economische, culturele of sociale identiteit;</a:t>
            </a:r>
          </a:p>
          <a:p>
            <a:endParaRPr lang="nl-NL" dirty="0"/>
          </a:p>
        </p:txBody>
      </p:sp>
    </p:spTree>
    <p:extLst>
      <p:ext uri="{BB962C8B-B14F-4D97-AF65-F5344CB8AC3E}">
        <p14:creationId xmlns:p14="http://schemas.microsoft.com/office/powerpoint/2010/main" val="1044597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 Interactief debat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734148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Juridisch Kader</a:t>
            </a:r>
          </a:p>
        </p:txBody>
      </p:sp>
      <p:sp>
        <p:nvSpPr>
          <p:cNvPr id="3" name="Tijdelijke aanduiding voor inhoud 2"/>
          <p:cNvSpPr>
            <a:spLocks noGrp="1"/>
          </p:cNvSpPr>
          <p:nvPr>
            <p:ph idx="1"/>
          </p:nvPr>
        </p:nvSpPr>
        <p:spPr/>
        <p:txBody>
          <a:bodyPr>
            <a:normAutofit/>
          </a:bodyPr>
          <a:lstStyle/>
          <a:p>
            <a:r>
              <a:rPr lang="nl-NL" dirty="0"/>
              <a:t>(1) Vereiste van een helder en concreet doel</a:t>
            </a:r>
          </a:p>
          <a:p>
            <a:pPr lvl="1"/>
            <a:r>
              <a:rPr lang="nl-NL" dirty="0"/>
              <a:t>Artikel 6 (b) </a:t>
            </a:r>
            <a:r>
              <a:rPr lang="nl-NL" dirty="0" err="1"/>
              <a:t>Rbp</a:t>
            </a:r>
            <a:r>
              <a:rPr lang="nl-NL" dirty="0"/>
              <a:t> - voor welbepaalde, uitdrukkelijk omschreven en gerechtvaardigde doeleinden moeten worden verkregen</a:t>
            </a:r>
          </a:p>
        </p:txBody>
      </p:sp>
    </p:spTree>
    <p:extLst>
      <p:ext uri="{BB962C8B-B14F-4D97-AF65-F5344CB8AC3E}">
        <p14:creationId xmlns:p14="http://schemas.microsoft.com/office/powerpoint/2010/main" val="8426073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Juridisch Kader</a:t>
            </a:r>
          </a:p>
        </p:txBody>
      </p:sp>
      <p:sp>
        <p:nvSpPr>
          <p:cNvPr id="3" name="Tijdelijke aanduiding voor inhoud 2"/>
          <p:cNvSpPr>
            <a:spLocks noGrp="1"/>
          </p:cNvSpPr>
          <p:nvPr>
            <p:ph idx="1"/>
          </p:nvPr>
        </p:nvSpPr>
        <p:spPr>
          <a:xfrm>
            <a:off x="457200" y="1600200"/>
            <a:ext cx="8229600" cy="5257800"/>
          </a:xfrm>
        </p:spPr>
        <p:txBody>
          <a:bodyPr>
            <a:normAutofit fontScale="55000" lnSpcReduction="20000"/>
          </a:bodyPr>
          <a:lstStyle/>
          <a:p>
            <a:pPr marL="0" indent="0">
              <a:buNone/>
            </a:pPr>
            <a:r>
              <a:rPr lang="nl-NL" dirty="0"/>
              <a:t>(2) Vereiste van een legitiem doel</a:t>
            </a:r>
          </a:p>
          <a:p>
            <a:pPr marL="0" indent="0">
              <a:buNone/>
            </a:pPr>
            <a:r>
              <a:rPr lang="nl-NL" dirty="0"/>
              <a:t>Artikel 7  </a:t>
            </a:r>
          </a:p>
          <a:p>
            <a:pPr marL="0" indent="0">
              <a:buNone/>
            </a:pPr>
            <a:r>
              <a:rPr lang="nl-NL" dirty="0"/>
              <a:t>De </a:t>
            </a:r>
            <a:r>
              <a:rPr lang="nl-NL" dirty="0" err="1"/>
              <a:t>Lid-Staten</a:t>
            </a:r>
            <a:r>
              <a:rPr lang="nl-NL" dirty="0"/>
              <a:t> bepalen dat de verwerking van persoonsgegevens slechts mag geschieden indien:</a:t>
            </a:r>
          </a:p>
          <a:p>
            <a:pPr marL="0" indent="0">
              <a:buNone/>
            </a:pPr>
            <a:r>
              <a:rPr lang="nl-NL" dirty="0"/>
              <a:t>a) de betrokkene daarvoor zijn ondubbelzinnige toestemming heeft verleend, of</a:t>
            </a:r>
          </a:p>
          <a:p>
            <a:pPr marL="0" indent="0">
              <a:buNone/>
            </a:pPr>
            <a:r>
              <a:rPr lang="nl-NL" dirty="0"/>
              <a:t>b) de verwerking noodzakelijk is voor de uitvoering van een overeenkomst waarbij de betrokkene partij is of voor het nemen van precontractuele maatregelen naar aanleiding van een verzoek van de betrokkene, of</a:t>
            </a:r>
          </a:p>
          <a:p>
            <a:pPr marL="0" indent="0">
              <a:buNone/>
            </a:pPr>
            <a:r>
              <a:rPr lang="nl-NL" dirty="0"/>
              <a:t>c) de verwerking noodzakelijk is om een wettelijke verplichting na te komen waaraan de voor de verwerking verantwoordelijke onderworpen is, of</a:t>
            </a:r>
          </a:p>
          <a:p>
            <a:pPr marL="0" indent="0">
              <a:buNone/>
            </a:pPr>
            <a:r>
              <a:rPr lang="nl-NL" dirty="0"/>
              <a:t>d) de verwerking noodzakelijk is ter vrijwaring van een vitaal belang van de betrokkene, of</a:t>
            </a:r>
          </a:p>
          <a:p>
            <a:pPr marL="0" indent="0">
              <a:buNone/>
            </a:pPr>
            <a:r>
              <a:rPr lang="nl-NL" dirty="0"/>
              <a:t>e) de verwerking noodzakelijk is voor de vervulling van een taak van algemeen belang of die deel uitmaakt van de uitoefening van het openbaar gezag die aan de voor de verwerking verantwoordelijke of de derde aan wie de gegevens worden verstrekt, drager is opgedragen, of</a:t>
            </a:r>
          </a:p>
          <a:p>
            <a:pPr marL="0" indent="0">
              <a:buNone/>
            </a:pPr>
            <a:r>
              <a:rPr lang="nl-NL" dirty="0"/>
              <a:t>f) de verwerking noodzakelijk is voor de behartiging van het gerechtvaardigde belang van de voor de verwerking verantwoordelijke of van de derde(n) aan wie de gegevens worden verstrekt, mits het belang of de fundamentele rechten en vrijheden van de betrokkene die aanspraak maakt op bescherming uit hoofde van artikel 1, lid 1, van deze richtlijn, niet prevaleren.</a:t>
            </a:r>
          </a:p>
          <a:p>
            <a:pPr marL="0" indent="0">
              <a:buNone/>
            </a:pPr>
            <a:endParaRPr lang="nl-NL" dirty="0"/>
          </a:p>
        </p:txBody>
      </p:sp>
    </p:spTree>
    <p:extLst>
      <p:ext uri="{BB962C8B-B14F-4D97-AF65-F5344CB8AC3E}">
        <p14:creationId xmlns:p14="http://schemas.microsoft.com/office/powerpoint/2010/main" val="3089148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Juridisch Kader</a:t>
            </a:r>
          </a:p>
        </p:txBody>
      </p:sp>
      <p:sp>
        <p:nvSpPr>
          <p:cNvPr id="3" name="Tijdelijke aanduiding voor inhoud 2"/>
          <p:cNvSpPr>
            <a:spLocks noGrp="1"/>
          </p:cNvSpPr>
          <p:nvPr>
            <p:ph idx="1"/>
          </p:nvPr>
        </p:nvSpPr>
        <p:spPr/>
        <p:txBody>
          <a:bodyPr/>
          <a:lstStyle/>
          <a:p>
            <a:pPr marL="0" indent="0">
              <a:buNone/>
            </a:pPr>
            <a:r>
              <a:rPr lang="nl-NL" dirty="0"/>
              <a:t>(3) Vereiste van doelbinding</a:t>
            </a:r>
          </a:p>
          <a:p>
            <a:r>
              <a:rPr lang="nl-NL" dirty="0"/>
              <a:t>Artikel 6 (b) - en vervolgens niet worden verwerkt op een wijze de onverenigbaar is met die doeleinden. </a:t>
            </a:r>
          </a:p>
        </p:txBody>
      </p:sp>
    </p:spTree>
    <p:extLst>
      <p:ext uri="{BB962C8B-B14F-4D97-AF65-F5344CB8AC3E}">
        <p14:creationId xmlns:p14="http://schemas.microsoft.com/office/powerpoint/2010/main" val="297589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Juridisch Kader</a:t>
            </a:r>
          </a:p>
        </p:txBody>
      </p:sp>
      <p:sp>
        <p:nvSpPr>
          <p:cNvPr id="3" name="Tijdelijke aanduiding voor inhoud 2"/>
          <p:cNvSpPr>
            <a:spLocks noGrp="1"/>
          </p:cNvSpPr>
          <p:nvPr>
            <p:ph idx="1"/>
          </p:nvPr>
        </p:nvSpPr>
        <p:spPr>
          <a:xfrm>
            <a:off x="457200" y="1600200"/>
            <a:ext cx="8229600" cy="5141168"/>
          </a:xfrm>
        </p:spPr>
        <p:txBody>
          <a:bodyPr>
            <a:normAutofit fontScale="92500" lnSpcReduction="20000"/>
          </a:bodyPr>
          <a:lstStyle/>
          <a:p>
            <a:pPr marL="0" indent="0">
              <a:buNone/>
            </a:pPr>
            <a:r>
              <a:rPr lang="nl-NL" dirty="0"/>
              <a:t>(4) Vereiste van dataminimalisatie</a:t>
            </a:r>
          </a:p>
          <a:p>
            <a:pPr marL="0" indent="0">
              <a:buNone/>
            </a:pPr>
            <a:endParaRPr lang="nl-NL" dirty="0"/>
          </a:p>
          <a:p>
            <a:pPr marL="0" indent="0">
              <a:buNone/>
            </a:pPr>
            <a:r>
              <a:rPr lang="nl-NL" dirty="0" err="1"/>
              <a:t>Rbp</a:t>
            </a:r>
            <a:r>
              <a:rPr lang="nl-NL" dirty="0"/>
              <a:t> 6 (c) toereikend, ter zake dienend en niet bovenmatig moeten zijn, uitgaande van de doeleinden waarvoor zij worden verzameld of waarvoor zij vervolgens worden verwerkt;</a:t>
            </a:r>
          </a:p>
          <a:p>
            <a:pPr marL="0" indent="0">
              <a:buNone/>
            </a:pPr>
            <a:endParaRPr lang="nl-NL" dirty="0"/>
          </a:p>
          <a:p>
            <a:pPr marL="0" indent="0">
              <a:buNone/>
            </a:pPr>
            <a:r>
              <a:rPr lang="nl-NL" dirty="0" err="1"/>
              <a:t>Rbp</a:t>
            </a:r>
            <a:r>
              <a:rPr lang="nl-NL" dirty="0"/>
              <a:t> (e) in een vorm die het mogelijk maakt de betrokkenen te identificeren, niet langer mogen worden bewaard dan voor de verwezenlijking van de doeleinden waarvoor zij worden verzameld of vervolgens worden verwerkt, noodzakelijk is. </a:t>
            </a:r>
          </a:p>
          <a:p>
            <a:endParaRPr lang="nl-NL" dirty="0"/>
          </a:p>
        </p:txBody>
      </p:sp>
    </p:spTree>
    <p:extLst>
      <p:ext uri="{BB962C8B-B14F-4D97-AF65-F5344CB8AC3E}">
        <p14:creationId xmlns:p14="http://schemas.microsoft.com/office/powerpoint/2010/main" val="28462626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Juridisch Kader</a:t>
            </a:r>
          </a:p>
        </p:txBody>
      </p:sp>
      <p:sp>
        <p:nvSpPr>
          <p:cNvPr id="3" name="Tijdelijke aanduiding voor inhoud 2"/>
          <p:cNvSpPr>
            <a:spLocks noGrp="1"/>
          </p:cNvSpPr>
          <p:nvPr>
            <p:ph idx="1"/>
          </p:nvPr>
        </p:nvSpPr>
        <p:spPr/>
        <p:txBody>
          <a:bodyPr>
            <a:normAutofit lnSpcReduction="10000"/>
          </a:bodyPr>
          <a:lstStyle/>
          <a:p>
            <a:pPr marL="0" indent="0">
              <a:buNone/>
            </a:pPr>
            <a:r>
              <a:rPr lang="nl-NL" dirty="0"/>
              <a:t>(5) Vereiste van kwaliteit van data</a:t>
            </a:r>
          </a:p>
          <a:p>
            <a:pPr marL="0" indent="0">
              <a:buNone/>
            </a:pPr>
            <a:endParaRPr lang="nl-NL" dirty="0"/>
          </a:p>
          <a:p>
            <a:pPr marL="0" indent="0">
              <a:buNone/>
            </a:pPr>
            <a:r>
              <a:rPr lang="nl-NL" dirty="0" err="1"/>
              <a:t>Rbp</a:t>
            </a:r>
            <a:r>
              <a:rPr lang="nl-NL" dirty="0"/>
              <a:t> 6 (d) nauwkeurig dienen te zijn en, zo nodig, dienen te worden bijgewerkt; alle redelijke maatregelen dienen te worden getroffen om de gegevens die, uitgaande van de doeleinden waarvoor zij worden verzameld of waarvoor zij vervolgens worden verwerkt, onnauwkeurig of onvolledig zijn, uit te wissen of te corrigeren;</a:t>
            </a:r>
          </a:p>
          <a:p>
            <a:pPr marL="0" indent="0">
              <a:buNone/>
            </a:pPr>
            <a:endParaRPr lang="nl-NL" dirty="0"/>
          </a:p>
          <a:p>
            <a:endParaRPr lang="nl-NL" dirty="0"/>
          </a:p>
        </p:txBody>
      </p:sp>
    </p:spTree>
    <p:extLst>
      <p:ext uri="{BB962C8B-B14F-4D97-AF65-F5344CB8AC3E}">
        <p14:creationId xmlns:p14="http://schemas.microsoft.com/office/powerpoint/2010/main" val="972647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Juridisch Kader</a:t>
            </a:r>
          </a:p>
        </p:txBody>
      </p:sp>
      <p:sp>
        <p:nvSpPr>
          <p:cNvPr id="3" name="Tijdelijke aanduiding voor inhoud 2"/>
          <p:cNvSpPr>
            <a:spLocks noGrp="1"/>
          </p:cNvSpPr>
          <p:nvPr>
            <p:ph idx="1"/>
          </p:nvPr>
        </p:nvSpPr>
        <p:spPr>
          <a:xfrm>
            <a:off x="457200" y="1556792"/>
            <a:ext cx="8229600" cy="4680520"/>
          </a:xfrm>
        </p:spPr>
        <p:txBody>
          <a:bodyPr>
            <a:normAutofit fontScale="55000" lnSpcReduction="20000"/>
          </a:bodyPr>
          <a:lstStyle/>
          <a:p>
            <a:pPr marL="0" indent="0">
              <a:buNone/>
            </a:pPr>
            <a:r>
              <a:rPr lang="nl-NL" dirty="0"/>
              <a:t>(6) Vereiste van vertrouwelijkheid en veiligheid</a:t>
            </a:r>
          </a:p>
          <a:p>
            <a:pPr marL="0" indent="0">
              <a:buNone/>
            </a:pPr>
            <a:endParaRPr lang="nl-NL" dirty="0"/>
          </a:p>
          <a:p>
            <a:pPr marL="0" indent="0">
              <a:buNone/>
            </a:pPr>
            <a:r>
              <a:rPr lang="nl-NL" dirty="0"/>
              <a:t>Artikel 16  Vertrouwelijkheid van de verwerking</a:t>
            </a:r>
          </a:p>
          <a:p>
            <a:pPr marL="0" indent="0">
              <a:buNone/>
            </a:pPr>
            <a:r>
              <a:rPr lang="nl-NL" dirty="0"/>
              <a:t>Een ieder die handelt onder het gezag van de voor de verwerking verantwoordelijke of van de verwerker alsmede de verwerker zelf, die toegang heeft tot persoonsgegevens, mag deze slechts in opdracht van de voor de verwerking verantwoordelijke verwerken, behoudens op grond van wettelijke verplichtingen.</a:t>
            </a:r>
          </a:p>
          <a:p>
            <a:pPr marL="0" indent="0">
              <a:buNone/>
            </a:pPr>
            <a:endParaRPr lang="nl-NL" dirty="0"/>
          </a:p>
          <a:p>
            <a:pPr marL="0" indent="0">
              <a:buNone/>
            </a:pPr>
            <a:r>
              <a:rPr lang="nl-NL" dirty="0"/>
              <a:t>Artikel 17  Beveiliging van de verwerking</a:t>
            </a:r>
          </a:p>
          <a:p>
            <a:pPr marL="0" indent="0">
              <a:buNone/>
            </a:pPr>
            <a:r>
              <a:rPr lang="nl-NL" dirty="0"/>
              <a:t>1. De </a:t>
            </a:r>
            <a:r>
              <a:rPr lang="nl-NL" dirty="0" err="1"/>
              <a:t>Lid-Staten</a:t>
            </a:r>
            <a:r>
              <a:rPr lang="nl-NL" dirty="0"/>
              <a:t> bepalen dat de voor de verwerking verantwoordelijke passende technische en organisatorische maatregelen ten uitvoer dient te leggen om persoonsgegevens te beveiligen tegen vernietiging, hetzij per ongeluk, hetzij onrechtmatig, tegen verlies, vervalsing, niet-toegelaten verspreiding of toegang, met name wanneer de verwerking doorzending van gegevens in een netwerk omvat, dan wel tegen enige andere vorm van onwettige verwerking.</a:t>
            </a:r>
          </a:p>
          <a:p>
            <a:pPr marL="0" indent="0">
              <a:buNone/>
            </a:pPr>
            <a:r>
              <a:rPr lang="nl-NL" dirty="0"/>
              <a:t>Deze maatregelen moeten, rekening houdend met de stand van de techniek en de kosten van de tenuitvoerlegging, een passend beveiligingsniveau garanderen gelet op de risico's die de verwerking en de aard van te beschermen gegevens met zich brengen.</a:t>
            </a:r>
          </a:p>
          <a:p>
            <a:endParaRPr lang="nl-NL" dirty="0"/>
          </a:p>
        </p:txBody>
      </p:sp>
    </p:spTree>
    <p:extLst>
      <p:ext uri="{BB962C8B-B14F-4D97-AF65-F5344CB8AC3E}">
        <p14:creationId xmlns:p14="http://schemas.microsoft.com/office/powerpoint/2010/main" val="2860999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Juridisch Kader</a:t>
            </a:r>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dirty="0"/>
              <a:t>Weinig regels aangaande het gebruik</a:t>
            </a:r>
          </a:p>
          <a:p>
            <a:pPr marL="0" indent="0">
              <a:buNone/>
            </a:pPr>
            <a:endParaRPr lang="nl-NL" dirty="0"/>
          </a:p>
          <a:p>
            <a:pPr marL="0" indent="0">
              <a:buNone/>
            </a:pPr>
            <a:r>
              <a:rPr lang="nl-NL" dirty="0"/>
              <a:t>Artikel 15  Geautomatiseerde individuele besluiten</a:t>
            </a:r>
          </a:p>
          <a:p>
            <a:pPr marL="0" indent="0">
              <a:buNone/>
            </a:pPr>
            <a:r>
              <a:rPr lang="nl-NL" dirty="0"/>
              <a:t>1. De </a:t>
            </a:r>
            <a:r>
              <a:rPr lang="nl-NL" dirty="0" err="1"/>
              <a:t>Lid-Staten</a:t>
            </a:r>
            <a:r>
              <a:rPr lang="nl-NL" dirty="0"/>
              <a:t> kennen een ieder het recht toe niet te worden onderworpen aan een besluit waaraan voor hem rechtsgevolgen zijn verbonden of dat hem in aanmerkelijke mate treft en dat louter wordt genomen op grond van een geautomatiseerde gegevensverwerking die bestemd is om bepaalde aspecten van zijn persoonlijkheid, zoals beroepsprestatie, kredietwaardigheid, betrouwbaarheid, gedrag, enz. te evalueren.</a:t>
            </a:r>
          </a:p>
          <a:p>
            <a:pPr marL="0" indent="0">
              <a:buNone/>
            </a:pPr>
            <a:r>
              <a:rPr lang="nl-NL" dirty="0"/>
              <a:t>2. Onverminderd het bepaalde in de overige artikelen van deze richtlijn bepalen de </a:t>
            </a:r>
            <a:r>
              <a:rPr lang="nl-NL" dirty="0" err="1"/>
              <a:t>Lid-Staten</a:t>
            </a:r>
            <a:r>
              <a:rPr lang="nl-NL" dirty="0"/>
              <a:t> dat een persoon aan een besluit als bedoeld in lid 1 kan worden onderworpen, indien dat besluit:</a:t>
            </a:r>
          </a:p>
          <a:p>
            <a:pPr marL="0" indent="0">
              <a:buNone/>
            </a:pPr>
            <a:r>
              <a:rPr lang="nl-NL" dirty="0"/>
              <a:t>a) wordt genomen in het kader van het sluiten of uitvoeren van een overeenkomst, mits aan het verzoek van de betrokkene is voldaan of passende maatregelen, zoals de mogelijkheid zijn standpunt te doen gelden, zijn genomen ter bescherming van zijn gerechtvaardigde belang; of</a:t>
            </a:r>
          </a:p>
          <a:p>
            <a:pPr marL="0" indent="0">
              <a:buNone/>
            </a:pPr>
            <a:r>
              <a:rPr lang="nl-NL" dirty="0"/>
              <a:t>b) zijn grondslag vindt in een wet waarin de maatregelen zijn omschreven die strekken tot bescherming van het gerechtvaardigde belang van de betrokkene.</a:t>
            </a:r>
          </a:p>
          <a:p>
            <a:endParaRPr lang="nl-NL" dirty="0"/>
          </a:p>
        </p:txBody>
      </p:sp>
    </p:spTree>
    <p:extLst>
      <p:ext uri="{BB962C8B-B14F-4D97-AF65-F5344CB8AC3E}">
        <p14:creationId xmlns:p14="http://schemas.microsoft.com/office/powerpoint/2010/main" val="421919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Juridisch Kader</a:t>
            </a:r>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Artikel 8: Verwerkingen die bijzondere categorieën gegevens betreffen</a:t>
            </a:r>
          </a:p>
          <a:p>
            <a:pPr marL="0" indent="0">
              <a:buNone/>
            </a:pPr>
            <a:r>
              <a:rPr lang="nl-NL" dirty="0"/>
              <a:t>1. De </a:t>
            </a:r>
            <a:r>
              <a:rPr lang="nl-NL" dirty="0" err="1"/>
              <a:t>Lid-Staten</a:t>
            </a:r>
            <a:r>
              <a:rPr lang="nl-NL" dirty="0"/>
              <a:t> verbieden de verwerking van persoonlijke gegevens waaruit de raciale of etnische afkomst, de politieke opvattingen, de godsdienstige of levensbeschouwelijke overtuiging, of het lidmaatschap van een vakvereniging blijkt, alsook de verwerking van gegevens die de gezondheid of het seksuele leven betreffen.</a:t>
            </a:r>
          </a:p>
          <a:p>
            <a:pPr marL="0" indent="0">
              <a:buNone/>
            </a:pPr>
            <a:r>
              <a:rPr lang="nl-NL" dirty="0"/>
              <a:t>2. Lid 1 is niet van toepassing wanneer:</a:t>
            </a:r>
          </a:p>
          <a:p>
            <a:pPr marL="0" indent="0">
              <a:buNone/>
            </a:pPr>
            <a:r>
              <a:rPr lang="nl-NL" dirty="0"/>
              <a:t>a) de betrokkene uitdrukkelijk heeft toegestemd in een dergelijke verwerking, tenzij in de wetgeving van de </a:t>
            </a:r>
            <a:r>
              <a:rPr lang="nl-NL" dirty="0" err="1"/>
              <a:t>Lid-Staat</a:t>
            </a:r>
            <a:r>
              <a:rPr lang="nl-NL" dirty="0"/>
              <a:t> is bepaald dat het in lid 1 bedoelde verbod niet door toestemming van de betrokkene ongedaan kan worden gemaakt; of</a:t>
            </a:r>
          </a:p>
          <a:p>
            <a:pPr marL="0" indent="0">
              <a:buNone/>
            </a:pPr>
            <a:r>
              <a:rPr lang="nl-NL" dirty="0"/>
              <a:t>b) de verwerking noodzakelijk is met het oog op de uitvoering van de verplichtingen en de rechten van de voor de verwerking verantwoordelijke inzake arbeidsrecht, voor zover zulks is toegestaan bij de nationale wetgeving en deze adequate garanties biedt; of</a:t>
            </a:r>
          </a:p>
          <a:p>
            <a:pPr marL="0" indent="0">
              <a:buNone/>
            </a:pPr>
            <a:r>
              <a:rPr lang="nl-NL" dirty="0"/>
              <a:t>c) de verwerking noodzakelijk is ter verdediging van de vitale belangen van de betrokkene of van een andere persoon indien deze lichamelijk of juridisch niet in staat is van zijn instemming te getuigen; of</a:t>
            </a:r>
          </a:p>
          <a:p>
            <a:pPr marL="0" indent="0">
              <a:buNone/>
            </a:pPr>
            <a:r>
              <a:rPr lang="nl-NL" dirty="0"/>
              <a:t>d) de verwerking wordt verricht door een stichting, een vereniging, of enige andere instantie zonder winstoogmerk die op politiek, levensbeschouwelijk, godsdienstig of vakbondsgebied werkzaam is, in het kader van hun gerechtvaardigde activiteiten en met de nodige garanties, mits de verwerking uitsluitend betrekking heeft op de leden van de stichting, de vereniging of de instantie of op de personen die in verband met haar streefdoelen regelmatige contacten met haar onderhouden, en de gegevens niet zonder de toestemming van de betrokkenen aan derden worden doorgegeven; of</a:t>
            </a:r>
          </a:p>
          <a:p>
            <a:pPr marL="0" indent="0">
              <a:buNone/>
            </a:pPr>
            <a:r>
              <a:rPr lang="nl-NL" dirty="0"/>
              <a:t>e) de verwerking betrekking heeft op gegevens die duidelijk door de betrokkene openbaar zijn gemaakt of noodzakelijk is voor de vaststelling, de uitoefening of de verdediging van een recht in rechte.</a:t>
            </a:r>
          </a:p>
          <a:p>
            <a:endParaRPr lang="nl-NL" dirty="0"/>
          </a:p>
        </p:txBody>
      </p:sp>
    </p:spTree>
    <p:extLst>
      <p:ext uri="{BB962C8B-B14F-4D97-AF65-F5344CB8AC3E}">
        <p14:creationId xmlns:p14="http://schemas.microsoft.com/office/powerpoint/2010/main" val="17082990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8582658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376193"/>
            <a:ext cx="1670670" cy="5065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340768"/>
            <a:ext cx="1670670" cy="507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2361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(2) Big Data</a:t>
            </a:r>
            <a:endParaRPr lang="en-US" dirty="0"/>
          </a:p>
        </p:txBody>
      </p:sp>
      <p:sp>
        <p:nvSpPr>
          <p:cNvPr id="3" name="Content Placeholder 2"/>
          <p:cNvSpPr>
            <a:spLocks noGrp="1"/>
          </p:cNvSpPr>
          <p:nvPr>
            <p:ph idx="1"/>
          </p:nvPr>
        </p:nvSpPr>
        <p:spPr>
          <a:xfrm>
            <a:off x="457200" y="1600200"/>
            <a:ext cx="8229600" cy="4853136"/>
          </a:xfrm>
        </p:spPr>
        <p:txBody>
          <a:bodyPr>
            <a:normAutofit/>
          </a:bodyPr>
          <a:lstStyle/>
          <a:p>
            <a:endParaRPr lang="en-US" dirty="0"/>
          </a:p>
        </p:txBody>
      </p:sp>
    </p:spTree>
    <p:extLst>
      <p:ext uri="{BB962C8B-B14F-4D97-AF65-F5344CB8AC3E}">
        <p14:creationId xmlns:p14="http://schemas.microsoft.com/office/powerpoint/2010/main" val="26169951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289364"/>
            <a:ext cx="4320480" cy="468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309915"/>
            <a:ext cx="4320480" cy="4667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95246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sp>
        <p:nvSpPr>
          <p:cNvPr id="3" name="Tijdelijke aanduiding voor inhoud 2"/>
          <p:cNvSpPr>
            <a:spLocks noGrp="1"/>
          </p:cNvSpPr>
          <p:nvPr>
            <p:ph idx="1"/>
          </p:nvPr>
        </p:nvSpPr>
        <p:spPr/>
        <p:txBody>
          <a:bodyPr/>
          <a:lstStyle/>
          <a:p>
            <a:r>
              <a:rPr lang="nl-NL" dirty="0" err="1"/>
              <a:t>Regulation</a:t>
            </a:r>
            <a:r>
              <a:rPr lang="nl-NL" dirty="0"/>
              <a:t/>
            </a:r>
            <a:br>
              <a:rPr lang="nl-NL" dirty="0"/>
            </a:br>
            <a:endParaRPr lang="nl-NL" dirty="0"/>
          </a:p>
          <a:p>
            <a:pPr lvl="1"/>
            <a:r>
              <a:rPr lang="nl-NL" dirty="0"/>
              <a:t>Meer Plichten</a:t>
            </a:r>
            <a:br>
              <a:rPr lang="nl-NL" dirty="0"/>
            </a:br>
            <a:endParaRPr lang="nl-NL" dirty="0"/>
          </a:p>
          <a:p>
            <a:pPr lvl="1"/>
            <a:r>
              <a:rPr lang="nl-NL" dirty="0"/>
              <a:t>Meer Rechten</a:t>
            </a:r>
            <a:br>
              <a:rPr lang="nl-NL" dirty="0"/>
            </a:br>
            <a:endParaRPr lang="nl-NL" dirty="0"/>
          </a:p>
          <a:p>
            <a:pPr lvl="1"/>
            <a:r>
              <a:rPr lang="nl-NL" dirty="0"/>
              <a:t>Meer Handhaving</a:t>
            </a:r>
          </a:p>
        </p:txBody>
      </p:sp>
    </p:spTree>
    <p:extLst>
      <p:ext uri="{BB962C8B-B14F-4D97-AF65-F5344CB8AC3E}">
        <p14:creationId xmlns:p14="http://schemas.microsoft.com/office/powerpoint/2010/main" val="34457680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sp>
        <p:nvSpPr>
          <p:cNvPr id="3" name="Tijdelijke aanduiding voor inhoud 2"/>
          <p:cNvSpPr>
            <a:spLocks noGrp="1"/>
          </p:cNvSpPr>
          <p:nvPr>
            <p:ph idx="1"/>
          </p:nvPr>
        </p:nvSpPr>
        <p:spPr/>
        <p:txBody>
          <a:bodyPr/>
          <a:lstStyle/>
          <a:p>
            <a:r>
              <a:rPr lang="nl-NL" dirty="0"/>
              <a:t>Regulering, plichten</a:t>
            </a:r>
          </a:p>
          <a:p>
            <a:pPr lvl="1"/>
            <a:r>
              <a:rPr lang="nl-NL" dirty="0"/>
              <a:t>Accountability-verplichting</a:t>
            </a:r>
          </a:p>
          <a:p>
            <a:pPr lvl="1"/>
            <a:r>
              <a:rPr lang="nl-NL" dirty="0"/>
              <a:t>Documentatie</a:t>
            </a:r>
          </a:p>
          <a:p>
            <a:pPr lvl="1"/>
            <a:r>
              <a:rPr lang="nl-NL" dirty="0"/>
              <a:t>Omdraaiing bewijslast</a:t>
            </a:r>
          </a:p>
          <a:p>
            <a:pPr lvl="1"/>
            <a:r>
              <a:rPr lang="nl-NL" dirty="0"/>
              <a:t>Verdere maatregelen aangaande privacy </a:t>
            </a:r>
            <a:r>
              <a:rPr lang="nl-NL" dirty="0" err="1"/>
              <a:t>by</a:t>
            </a:r>
            <a:r>
              <a:rPr lang="nl-NL" dirty="0"/>
              <a:t> design en privacy </a:t>
            </a:r>
            <a:r>
              <a:rPr lang="nl-NL" dirty="0" err="1"/>
              <a:t>by</a:t>
            </a:r>
            <a:r>
              <a:rPr lang="nl-NL" dirty="0"/>
              <a:t> default</a:t>
            </a:r>
          </a:p>
        </p:txBody>
      </p:sp>
    </p:spTree>
    <p:extLst>
      <p:ext uri="{BB962C8B-B14F-4D97-AF65-F5344CB8AC3E}">
        <p14:creationId xmlns:p14="http://schemas.microsoft.com/office/powerpoint/2010/main" val="37236076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sp>
        <p:nvSpPr>
          <p:cNvPr id="3" name="Tijdelijke aanduiding voor inhoud 2"/>
          <p:cNvSpPr>
            <a:spLocks noGrp="1"/>
          </p:cNvSpPr>
          <p:nvPr>
            <p:ph idx="1"/>
          </p:nvPr>
        </p:nvSpPr>
        <p:spPr/>
        <p:txBody>
          <a:bodyPr/>
          <a:lstStyle/>
          <a:p>
            <a:r>
              <a:rPr lang="nl-NL" dirty="0"/>
              <a:t>Regulering, meer rechten</a:t>
            </a:r>
          </a:p>
          <a:p>
            <a:pPr lvl="1"/>
            <a:r>
              <a:rPr lang="nl-NL" dirty="0"/>
              <a:t>Recht om vergeten te worden (rechtszaak </a:t>
            </a:r>
            <a:r>
              <a:rPr lang="nl-NL" dirty="0" err="1"/>
              <a:t>HvJ</a:t>
            </a:r>
            <a:r>
              <a:rPr lang="nl-NL" dirty="0"/>
              <a:t>)</a:t>
            </a:r>
          </a:p>
          <a:p>
            <a:pPr lvl="1"/>
            <a:r>
              <a:rPr lang="nl-NL" dirty="0"/>
              <a:t>Recht op </a:t>
            </a:r>
            <a:r>
              <a:rPr lang="nl-NL" dirty="0" err="1"/>
              <a:t>dataportabiliteit</a:t>
            </a:r>
            <a:endParaRPr lang="nl-NL" dirty="0"/>
          </a:p>
          <a:p>
            <a:pPr lvl="1"/>
            <a:r>
              <a:rPr lang="nl-NL" dirty="0"/>
              <a:t>Recht om te verzetten tegen </a:t>
            </a:r>
            <a:r>
              <a:rPr lang="nl-NL" dirty="0" err="1"/>
              <a:t>profiling</a:t>
            </a:r>
            <a:endParaRPr lang="nl-NL" dirty="0"/>
          </a:p>
        </p:txBody>
      </p:sp>
    </p:spTree>
    <p:extLst>
      <p:ext uri="{BB962C8B-B14F-4D97-AF65-F5344CB8AC3E}">
        <p14:creationId xmlns:p14="http://schemas.microsoft.com/office/powerpoint/2010/main" val="16137155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sp>
        <p:nvSpPr>
          <p:cNvPr id="3" name="Tijdelijke aanduiding voor inhoud 2"/>
          <p:cNvSpPr>
            <a:spLocks noGrp="1"/>
          </p:cNvSpPr>
          <p:nvPr>
            <p:ph idx="1"/>
          </p:nvPr>
        </p:nvSpPr>
        <p:spPr/>
        <p:txBody>
          <a:bodyPr>
            <a:normAutofit lnSpcReduction="10000"/>
          </a:bodyPr>
          <a:lstStyle/>
          <a:p>
            <a:r>
              <a:rPr lang="nl-NL" dirty="0"/>
              <a:t>Regulering, meer handhaving</a:t>
            </a:r>
          </a:p>
          <a:p>
            <a:pPr lvl="1"/>
            <a:r>
              <a:rPr lang="nl-NL" dirty="0"/>
              <a:t>Meer samenwerking tussen handhavende organisaties</a:t>
            </a:r>
          </a:p>
          <a:p>
            <a:pPr lvl="1"/>
            <a:r>
              <a:rPr lang="nl-NL" dirty="0"/>
              <a:t>Harmonisering Regels</a:t>
            </a:r>
          </a:p>
          <a:p>
            <a:pPr lvl="1"/>
            <a:r>
              <a:rPr lang="nl-NL" dirty="0"/>
              <a:t>Hoge boetes: </a:t>
            </a:r>
            <a:r>
              <a:rPr lang="en-US" dirty="0"/>
              <a:t>Infringements of the following provisions shall, in accordance with paragraph 2, be subject to administrative fines up to 20 000 000 EUR, or in the case of an undertaking, up to 4 % of the total worldwide annual turnover of the preceding financial year, whichever is higher: </a:t>
            </a:r>
            <a:endParaRPr lang="nl-NL" dirty="0"/>
          </a:p>
          <a:p>
            <a:pPr lvl="1"/>
            <a:endParaRPr lang="nl-NL" dirty="0"/>
          </a:p>
        </p:txBody>
      </p:sp>
    </p:spTree>
    <p:extLst>
      <p:ext uri="{BB962C8B-B14F-4D97-AF65-F5344CB8AC3E}">
        <p14:creationId xmlns:p14="http://schemas.microsoft.com/office/powerpoint/2010/main" val="23210394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sp>
        <p:nvSpPr>
          <p:cNvPr id="3" name="Tijdelijke aanduiding voor inhoud 2"/>
          <p:cNvSpPr>
            <a:spLocks noGrp="1"/>
          </p:cNvSpPr>
          <p:nvPr>
            <p:ph idx="1"/>
          </p:nvPr>
        </p:nvSpPr>
        <p:spPr/>
        <p:txBody>
          <a:bodyPr>
            <a:normAutofit fontScale="47500" lnSpcReduction="20000"/>
          </a:bodyPr>
          <a:lstStyle/>
          <a:p>
            <a:r>
              <a:rPr lang="nl-NL" dirty="0"/>
              <a:t>Internationale verkeersstromen</a:t>
            </a:r>
          </a:p>
          <a:p>
            <a:pPr marL="0" indent="0">
              <a:buNone/>
            </a:pPr>
            <a:r>
              <a:rPr lang="nl-NL" dirty="0"/>
              <a:t>Artikel 4 Toepasselijk nationaal recht</a:t>
            </a:r>
          </a:p>
          <a:p>
            <a:pPr marL="0" indent="0">
              <a:buNone/>
            </a:pPr>
            <a:r>
              <a:rPr lang="nl-NL" dirty="0"/>
              <a:t>1. Elke </a:t>
            </a:r>
            <a:r>
              <a:rPr lang="nl-NL" dirty="0" err="1"/>
              <a:t>Lid-Staat</a:t>
            </a:r>
            <a:r>
              <a:rPr lang="nl-NL" dirty="0"/>
              <a:t> past zijn nationale, ter uitvoering van deze richtlijn vastgestelde bepalingen toe op de verwerking van persoonsgegevens indien:</a:t>
            </a:r>
          </a:p>
          <a:p>
            <a:pPr marL="0" indent="0">
              <a:buNone/>
            </a:pPr>
            <a:r>
              <a:rPr lang="nl-NL" dirty="0"/>
              <a:t>a) die wordt verricht in het kader van de activiteiten van een vestiging op het grondgebied van de </a:t>
            </a:r>
            <a:r>
              <a:rPr lang="nl-NL" dirty="0" err="1"/>
              <a:t>Lid-Staat</a:t>
            </a:r>
            <a:r>
              <a:rPr lang="nl-NL" dirty="0"/>
              <a:t> van de voor de verwerking verantwoordelijke; wanneer dezelfde verantwoordelijke een vestiging heeft op het grondgebied van verscheidene </a:t>
            </a:r>
            <a:r>
              <a:rPr lang="nl-NL" dirty="0" err="1"/>
              <a:t>Lid-Staten</a:t>
            </a:r>
            <a:r>
              <a:rPr lang="nl-NL" dirty="0"/>
              <a:t>, dient hij de nodige maatregelen te treffen om ervoor te zorgen dat elk van die vestigingen voldoet aan de verplichtingen die worden opgelegd door de toepasselijke nationale wetgeving;</a:t>
            </a:r>
          </a:p>
          <a:p>
            <a:pPr marL="0" indent="0">
              <a:buNone/>
            </a:pPr>
            <a:r>
              <a:rPr lang="nl-NL" dirty="0"/>
              <a:t>b) de voor de verwerking verantwoordelijke niet gevestigd is op het grondgebied van de </a:t>
            </a:r>
            <a:r>
              <a:rPr lang="nl-NL" dirty="0" err="1"/>
              <a:t>Lid-Staat</a:t>
            </a:r>
            <a:r>
              <a:rPr lang="nl-NL" dirty="0"/>
              <a:t>, maar in een plaats waar de nationale wet uit hoofde van het internationale publiekrecht van toepassing is;</a:t>
            </a:r>
          </a:p>
          <a:p>
            <a:pPr marL="0" indent="0">
              <a:buNone/>
            </a:pPr>
            <a:r>
              <a:rPr lang="nl-NL" dirty="0"/>
              <a:t>c) de voor de verwerking verantwoordelijke persoon niet gevestigd is op het grondgebied van de Gemeenschap en voor de verwerking van persoonsgegevens gebruik maakt van al dan niet geautomatiseerde middelen die zich op het grondgebied van genoemde </a:t>
            </a:r>
            <a:r>
              <a:rPr lang="nl-NL" dirty="0" err="1"/>
              <a:t>Lid-Staat</a:t>
            </a:r>
            <a:r>
              <a:rPr lang="nl-NL" dirty="0"/>
              <a:t> bevinden, behalve indien deze middelen op het grondgebied van de Europese Gemeenschap slechts voor doorvoer worden gebruikt.</a:t>
            </a:r>
          </a:p>
          <a:p>
            <a:pPr marL="0" indent="0">
              <a:buNone/>
            </a:pPr>
            <a:r>
              <a:rPr lang="nl-NL" dirty="0"/>
              <a:t>2. In de in lid 1, onder c), bedoelde omstandigheden moet de voor de verwerking verantwoordelijke een op het grondgebied van de betrokken </a:t>
            </a:r>
            <a:r>
              <a:rPr lang="nl-NL" dirty="0" err="1"/>
              <a:t>Lid-Staat</a:t>
            </a:r>
            <a:r>
              <a:rPr lang="nl-NL" dirty="0"/>
              <a:t> gevestigde vertegenwoordiger aanwijzen, onverminderd rechtsvorderingen die tegen de voor de verwerking verantwoordelijke zelf kunnen worden ingesteld.</a:t>
            </a:r>
          </a:p>
          <a:p>
            <a:endParaRPr lang="nl-NL" dirty="0"/>
          </a:p>
        </p:txBody>
      </p:sp>
    </p:spTree>
    <p:extLst>
      <p:ext uri="{BB962C8B-B14F-4D97-AF65-F5344CB8AC3E}">
        <p14:creationId xmlns:p14="http://schemas.microsoft.com/office/powerpoint/2010/main" val="18175800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sp>
        <p:nvSpPr>
          <p:cNvPr id="3" name="Tijdelijke aanduiding voor inhoud 2"/>
          <p:cNvSpPr>
            <a:spLocks noGrp="1"/>
          </p:cNvSpPr>
          <p:nvPr>
            <p:ph idx="1"/>
          </p:nvPr>
        </p:nvSpPr>
        <p:spPr/>
        <p:txBody>
          <a:bodyPr>
            <a:normAutofit fontScale="40000" lnSpcReduction="20000"/>
          </a:bodyPr>
          <a:lstStyle/>
          <a:p>
            <a:pPr marL="0" indent="0">
              <a:buNone/>
            </a:pPr>
            <a:r>
              <a:rPr lang="nl-NL" dirty="0"/>
              <a:t>Artikel 25 Beginselen</a:t>
            </a:r>
          </a:p>
          <a:p>
            <a:pPr marL="0" indent="0">
              <a:buNone/>
            </a:pPr>
            <a:r>
              <a:rPr lang="nl-NL" dirty="0"/>
              <a:t>1. De </a:t>
            </a:r>
            <a:r>
              <a:rPr lang="nl-NL" dirty="0" err="1"/>
              <a:t>Lid-Staten</a:t>
            </a:r>
            <a:r>
              <a:rPr lang="nl-NL" dirty="0"/>
              <a:t> bepalen dat persoonsgegevens die aan een verwerking worden onderworpen of die bestemd zijn om na doorgifte te worden verwerkt, slechts naar een derde land mogen worden doorgegeven indien, onverminderd de naleving van de nationale bepalingen die zijn vastgesteld ter uitvoering van de andere bepalingen van deze richtlijn, dat land een passend beschermingsniveau waarborgt.</a:t>
            </a:r>
          </a:p>
          <a:p>
            <a:pPr marL="0" indent="0">
              <a:buNone/>
            </a:pPr>
            <a:r>
              <a:rPr lang="nl-NL" dirty="0"/>
              <a:t>2. Het passend karakter van het door een derde land geboden beschermingsniveau wordt beoordeeld met inachtneming van alle omstandigheden die op de doorgifte van gegevens of op een categorie gegevensdoorgiften van invloed zijn; in het bijzonder wordt rekening gehouden met de aard van de gegevens, met het doeleinde en met de duur van de voorgenomen verwerking of verwerkingen, het land van herkomst en het land van eindbestemming, de algemene en </a:t>
            </a:r>
            <a:r>
              <a:rPr lang="nl-NL" dirty="0" err="1"/>
              <a:t>sectoriële</a:t>
            </a:r>
            <a:r>
              <a:rPr lang="nl-NL" dirty="0"/>
              <a:t> rechtsregels die in het betrokken derde land gelden, alsmede de beroepscodes en de veiligheidsmaatregelen die in die landen worden nageleefd.</a:t>
            </a:r>
          </a:p>
          <a:p>
            <a:pPr marL="0" indent="0">
              <a:buNone/>
            </a:pPr>
            <a:r>
              <a:rPr lang="nl-NL" dirty="0"/>
              <a:t>3. De </a:t>
            </a:r>
            <a:r>
              <a:rPr lang="nl-NL" dirty="0" err="1"/>
              <a:t>Lid-Staten</a:t>
            </a:r>
            <a:r>
              <a:rPr lang="nl-NL" dirty="0"/>
              <a:t> en de Commissie brengen elkaar op de hoogte van de gevallen waarin, naar hun oordeel, een derde land geen waarborgen voor een passend beschermingsniveau in de zin van lid 2 biedt.</a:t>
            </a:r>
          </a:p>
          <a:p>
            <a:pPr marL="0" indent="0">
              <a:buNone/>
            </a:pPr>
            <a:r>
              <a:rPr lang="nl-NL" dirty="0"/>
              <a:t>4. Wanneer de Commissie volgens de procedure van artikel 31, lid 2, constateert dat een derde land geen waarborgen voor een passend beschermingsniveau in de zin van lid 2 biedt, nemen de </a:t>
            </a:r>
            <a:r>
              <a:rPr lang="nl-NL" dirty="0" err="1"/>
              <a:t>Lid-Staten</a:t>
            </a:r>
            <a:r>
              <a:rPr lang="nl-NL" dirty="0"/>
              <a:t> de nodige maatregelen om doorgifte van gegevens van dezelfde aard naar het betrokken land te voorkomen.</a:t>
            </a:r>
          </a:p>
          <a:p>
            <a:pPr marL="0" indent="0">
              <a:buNone/>
            </a:pPr>
            <a:r>
              <a:rPr lang="nl-NL" dirty="0"/>
              <a:t>5. De Commissie opent op het gepaste ogenblik onderhandelingen ter </a:t>
            </a:r>
            <a:r>
              <a:rPr lang="nl-NL" dirty="0" err="1"/>
              <a:t>verhelping</a:t>
            </a:r>
            <a:r>
              <a:rPr lang="nl-NL" dirty="0"/>
              <a:t> van de situatie die voortvloeit uit de in lid 4 bedoelde constatering.</a:t>
            </a:r>
          </a:p>
          <a:p>
            <a:pPr marL="0" indent="0">
              <a:buNone/>
            </a:pPr>
            <a:r>
              <a:rPr lang="nl-NL" dirty="0"/>
              <a:t>6. De Commissie kan volgens de procedure van artikel 31, lid 2, constateren dat een derde land, op grond van zijn nationale wetgeving of zijn internationale verbintenissen, die het met name na de in lid 5 bedoelde onderhandelingen is aangegaan, waarborgen voor een passend beschermingsniveau in de zin van lid 2 biedt met het oog op de bescherming van de persoonlijke levenssfeer en de fundamentele vrijheden en rechten van personen.</a:t>
            </a:r>
          </a:p>
          <a:p>
            <a:pPr marL="0" indent="0">
              <a:buNone/>
            </a:pPr>
            <a:r>
              <a:rPr lang="nl-NL" dirty="0"/>
              <a:t>De </a:t>
            </a:r>
            <a:r>
              <a:rPr lang="nl-NL" dirty="0" err="1"/>
              <a:t>Lid-Staten</a:t>
            </a:r>
            <a:r>
              <a:rPr lang="nl-NL" dirty="0"/>
              <a:t> nemen de nodige maatregelen om zich naar het besluit van de Commissie te voegen.</a:t>
            </a:r>
          </a:p>
          <a:p>
            <a:endParaRPr lang="nl-NL" dirty="0"/>
          </a:p>
        </p:txBody>
      </p:sp>
    </p:spTree>
    <p:extLst>
      <p:ext uri="{BB962C8B-B14F-4D97-AF65-F5344CB8AC3E}">
        <p14:creationId xmlns:p14="http://schemas.microsoft.com/office/powerpoint/2010/main" val="13493095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sp>
        <p:nvSpPr>
          <p:cNvPr id="3" name="Tijdelijke aanduiding voor inhoud 2"/>
          <p:cNvSpPr>
            <a:spLocks noGrp="1"/>
          </p:cNvSpPr>
          <p:nvPr>
            <p:ph idx="1"/>
          </p:nvPr>
        </p:nvSpPr>
        <p:spPr/>
        <p:txBody>
          <a:bodyPr/>
          <a:lstStyle/>
          <a:p>
            <a:r>
              <a:rPr lang="nl-NL" dirty="0"/>
              <a:t>Safe </a:t>
            </a:r>
            <a:r>
              <a:rPr lang="nl-NL" dirty="0" err="1"/>
              <a:t>Harbour</a:t>
            </a:r>
            <a:r>
              <a:rPr lang="nl-NL" dirty="0"/>
              <a:t> agreement</a:t>
            </a:r>
          </a:p>
          <a:p>
            <a:r>
              <a:rPr lang="nl-NL" dirty="0" err="1"/>
              <a:t>Schrems</a:t>
            </a:r>
            <a:r>
              <a:rPr lang="nl-NL" dirty="0"/>
              <a:t> Zaak</a:t>
            </a:r>
          </a:p>
          <a:p>
            <a:r>
              <a:rPr lang="nl-NL" dirty="0"/>
              <a:t>Privacy </a:t>
            </a:r>
            <a:r>
              <a:rPr lang="nl-NL" dirty="0" err="1"/>
              <a:t>Shield</a:t>
            </a:r>
            <a:r>
              <a:rPr lang="nl-NL" dirty="0"/>
              <a:t> </a:t>
            </a:r>
            <a:r>
              <a:rPr lang="nl-NL" dirty="0" err="1"/>
              <a:t>negotiations</a:t>
            </a:r>
            <a:endParaRPr lang="nl-NL" dirty="0"/>
          </a:p>
        </p:txBody>
      </p:sp>
    </p:spTree>
    <p:extLst>
      <p:ext uri="{BB962C8B-B14F-4D97-AF65-F5344CB8AC3E}">
        <p14:creationId xmlns:p14="http://schemas.microsoft.com/office/powerpoint/2010/main" val="24873560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Actuele juridische ontwikkelingen</a:t>
            </a:r>
          </a:p>
        </p:txBody>
      </p:sp>
      <p:sp>
        <p:nvSpPr>
          <p:cNvPr id="3" name="Tijdelijke aanduiding voor inhoud 2"/>
          <p:cNvSpPr>
            <a:spLocks noGrp="1"/>
          </p:cNvSpPr>
          <p:nvPr>
            <p:ph idx="1"/>
          </p:nvPr>
        </p:nvSpPr>
        <p:spPr/>
        <p:txBody>
          <a:bodyPr>
            <a:normAutofit fontScale="47500" lnSpcReduction="20000"/>
          </a:bodyPr>
          <a:lstStyle/>
          <a:p>
            <a:r>
              <a:rPr lang="nl-NL" dirty="0" err="1"/>
              <a:t>Zakharov</a:t>
            </a:r>
            <a:r>
              <a:rPr lang="nl-NL" dirty="0"/>
              <a:t>: </a:t>
            </a:r>
            <a:r>
              <a:rPr lang="en-US" dirty="0"/>
              <a:t>the ECtHR specified that ‘the Court accepts that an applicant can claim to be the victim of a violation occasioned by the mere existence of secret surveillance measures, or legislation permitting secret surveillance measures, if the following conditions are satisfied. Firstly, the Court will take into account the scope of the legislation permitting secret surveillance measures by examining whether the applicant can possibly be affected by it, either because he or she belongs to a group of persons targeted by the contested legislation or because the legislation directly affects all users of communication services by instituting a system where any person can have his or her communications intercepted. Secondly, the Court will take into account the availability of remedies at the national level and will adjust the degree of scrutiny depending on the effectiveness of such remedies. As the Court underlined in </a:t>
            </a:r>
            <a:r>
              <a:rPr lang="en-US" i="1" dirty="0"/>
              <a:t>Kennedy</a:t>
            </a:r>
            <a:r>
              <a:rPr lang="en-US" dirty="0"/>
              <a:t>, where the domestic system does not afford an effective remedy to the person who suspects that he or she was subjected to secret surveillance, widespread suspicion and concern among the general public that secret surveillance powers are being abused cannot be said to be unjustified. In such circumstances the menace of surveillance can be claimed in itself to restrict free communication through the postal and telecommunication services, thereby constituting for all users or potential users a direct interference with the right guaranteed by Article 8. There is therefore a greater need for scrutiny by the Court and an exception to the rule, which denies individuals the right to challenge a law </a:t>
            </a:r>
            <a:r>
              <a:rPr lang="en-US" i="1" dirty="0"/>
              <a:t>in </a:t>
            </a:r>
            <a:r>
              <a:rPr lang="en-US" i="1" dirty="0" err="1"/>
              <a:t>abstracto</a:t>
            </a:r>
            <a:r>
              <a:rPr lang="en-US" i="1" dirty="0"/>
              <a:t>, </a:t>
            </a:r>
            <a:r>
              <a:rPr lang="en-US" dirty="0"/>
              <a:t>is justified. In such cases the individual does not need to demonstrate the existence of any risk that secret surveillance measures were applied to him. By contrast, if the national system provides for effective remedies, a widespread suspicion of abuse is more difficult to justify. In such cases, the individual may claim to be a victim of a violation occasioned by the mere existence of secret measures or of legislation permitting secret measures only if he is able to show that, due to his personal situation, he is potentially at risk of being subjected to such measures.’</a:t>
            </a:r>
            <a:r>
              <a:rPr lang="nl-NL" dirty="0"/>
              <a:t> </a:t>
            </a:r>
            <a:r>
              <a:rPr lang="nl-NL" dirty="0" err="1"/>
              <a:t>Zakharov</a:t>
            </a:r>
            <a:r>
              <a:rPr lang="nl-NL" dirty="0"/>
              <a:t>, paragraaf 171. </a:t>
            </a:r>
          </a:p>
          <a:p>
            <a:endParaRPr lang="nl-NL" dirty="0"/>
          </a:p>
        </p:txBody>
      </p:sp>
    </p:spTree>
    <p:extLst>
      <p:ext uri="{BB962C8B-B14F-4D97-AF65-F5344CB8AC3E}">
        <p14:creationId xmlns:p14="http://schemas.microsoft.com/office/powerpoint/2010/main" val="28105159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 Big Data en Privacy</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561065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(2) Big Data</a:t>
            </a:r>
            <a:endParaRPr lang="en-US" dirty="0"/>
          </a:p>
        </p:txBody>
      </p:sp>
      <p:sp>
        <p:nvSpPr>
          <p:cNvPr id="3" name="Content Placeholder 2"/>
          <p:cNvSpPr>
            <a:spLocks noGrp="1"/>
          </p:cNvSpPr>
          <p:nvPr>
            <p:ph idx="1"/>
          </p:nvPr>
        </p:nvSpPr>
        <p:spPr/>
        <p:txBody>
          <a:bodyPr/>
          <a:lstStyle/>
          <a:p>
            <a:r>
              <a:rPr lang="nl-NL" dirty="0"/>
              <a:t>WRR</a:t>
            </a:r>
          </a:p>
          <a:p>
            <a:pPr lvl="1"/>
            <a:r>
              <a:rPr lang="nl-NL" dirty="0"/>
              <a:t>Advies</a:t>
            </a:r>
          </a:p>
          <a:p>
            <a:pPr lvl="1"/>
            <a:r>
              <a:rPr lang="nl-NL" dirty="0"/>
              <a:t>Boek</a:t>
            </a:r>
          </a:p>
          <a:p>
            <a:pPr lvl="1"/>
            <a:r>
              <a:rPr lang="nl-NL" dirty="0"/>
              <a:t>4 </a:t>
            </a:r>
            <a:r>
              <a:rPr lang="nl-NL" dirty="0" err="1"/>
              <a:t>working</a:t>
            </a:r>
            <a:r>
              <a:rPr lang="nl-NL" dirty="0"/>
              <a:t> papers</a:t>
            </a:r>
          </a:p>
        </p:txBody>
      </p:sp>
    </p:spTree>
    <p:extLst>
      <p:ext uri="{BB962C8B-B14F-4D97-AF65-F5344CB8AC3E}">
        <p14:creationId xmlns:p14="http://schemas.microsoft.com/office/powerpoint/2010/main" val="18648529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 Big Data en Privacy</a:t>
            </a:r>
          </a:p>
        </p:txBody>
      </p:sp>
      <p:sp>
        <p:nvSpPr>
          <p:cNvPr id="3" name="Tijdelijke aanduiding voor inhoud 2"/>
          <p:cNvSpPr>
            <a:spLocks noGrp="1"/>
          </p:cNvSpPr>
          <p:nvPr>
            <p:ph idx="1"/>
          </p:nvPr>
        </p:nvSpPr>
        <p:spPr/>
        <p:txBody>
          <a:bodyPr/>
          <a:lstStyle/>
          <a:p>
            <a:r>
              <a:rPr lang="nl-NL" dirty="0"/>
              <a:t>Onder het EVRM:</a:t>
            </a:r>
          </a:p>
          <a:p>
            <a:r>
              <a:rPr lang="nl-NL" dirty="0"/>
              <a:t>(1) Individueel recht</a:t>
            </a:r>
          </a:p>
          <a:p>
            <a:r>
              <a:rPr lang="nl-NL" dirty="0"/>
              <a:t>(2) Individuele belagen</a:t>
            </a:r>
          </a:p>
          <a:p>
            <a:r>
              <a:rPr lang="nl-NL" dirty="0"/>
              <a:t>(3) Belangenafweging</a:t>
            </a:r>
          </a:p>
          <a:p>
            <a:r>
              <a:rPr lang="nl-NL" dirty="0"/>
              <a:t>(4) Juridische regeling</a:t>
            </a:r>
          </a:p>
        </p:txBody>
      </p:sp>
    </p:spTree>
    <p:extLst>
      <p:ext uri="{BB962C8B-B14F-4D97-AF65-F5344CB8AC3E}">
        <p14:creationId xmlns:p14="http://schemas.microsoft.com/office/powerpoint/2010/main" val="5302885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 Big Data en Privacy</a:t>
            </a:r>
          </a:p>
        </p:txBody>
      </p:sp>
      <p:sp>
        <p:nvSpPr>
          <p:cNvPr id="3" name="Tijdelijke aanduiding voor inhoud 2"/>
          <p:cNvSpPr>
            <a:spLocks noGrp="1"/>
          </p:cNvSpPr>
          <p:nvPr>
            <p:ph idx="1"/>
          </p:nvPr>
        </p:nvSpPr>
        <p:spPr/>
        <p:txBody>
          <a:bodyPr>
            <a:normAutofit fontScale="92500" lnSpcReduction="20000"/>
          </a:bodyPr>
          <a:lstStyle/>
          <a:p>
            <a:r>
              <a:rPr lang="nl-NL" dirty="0"/>
              <a:t>Onder het gegevensbeschermingsrecht</a:t>
            </a:r>
          </a:p>
          <a:p>
            <a:r>
              <a:rPr lang="nl-NL" dirty="0"/>
              <a:t>(1) Verschil tussen type gegevens</a:t>
            </a:r>
          </a:p>
          <a:p>
            <a:r>
              <a:rPr lang="nl-NL" dirty="0"/>
              <a:t>(2) Legitiem doel</a:t>
            </a:r>
          </a:p>
          <a:p>
            <a:r>
              <a:rPr lang="nl-NL" dirty="0"/>
              <a:t>(3) Doelbinding</a:t>
            </a:r>
          </a:p>
          <a:p>
            <a:r>
              <a:rPr lang="nl-NL" dirty="0"/>
              <a:t>(4) Dataminimalisatie</a:t>
            </a:r>
          </a:p>
          <a:p>
            <a:r>
              <a:rPr lang="nl-NL" dirty="0"/>
              <a:t>(5) Datakwaliteit</a:t>
            </a:r>
          </a:p>
          <a:p>
            <a:r>
              <a:rPr lang="nl-NL" dirty="0"/>
              <a:t>(6) Transparantie</a:t>
            </a:r>
          </a:p>
          <a:p>
            <a:r>
              <a:rPr lang="nl-NL" dirty="0"/>
              <a:t>(7) Individuele rechten</a:t>
            </a:r>
          </a:p>
          <a:p>
            <a:r>
              <a:rPr lang="nl-NL" dirty="0"/>
              <a:t>(8) Verantwoordelijkheidsverdeling</a:t>
            </a:r>
          </a:p>
        </p:txBody>
      </p:sp>
    </p:spTree>
    <p:extLst>
      <p:ext uri="{BB962C8B-B14F-4D97-AF65-F5344CB8AC3E}">
        <p14:creationId xmlns:p14="http://schemas.microsoft.com/office/powerpoint/2010/main" val="1614617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a:xfrm>
            <a:off x="457200" y="1600200"/>
            <a:ext cx="8229600" cy="5069160"/>
          </a:xfrm>
        </p:spPr>
        <p:txBody>
          <a:bodyPr>
            <a:noAutofit/>
          </a:bodyPr>
          <a:lstStyle/>
          <a:p>
            <a:r>
              <a:rPr lang="en-GB" sz="1600" dirty="0"/>
              <a:t>For example, the DPA of Luxembourg emphasises: ‘From a data protection point of view it can raise many concerns, when it contains personal data, such as the respect of data subjects’ rights - for example in the context of data mining - and their ability to exercise control over the personal data or the respect fundamental principles of data protection such as that of data minimization or purpose limitation.’ </a:t>
            </a:r>
            <a:endParaRPr lang="en-US" sz="1600" dirty="0"/>
          </a:p>
          <a:p>
            <a:r>
              <a:rPr lang="en-GB" sz="1600" dirty="0"/>
              <a:t>The definition of Big Data of the Dutch DPA contains, among other elements, ‘combining data that is collected for different purposes’ and it also holds: ‘Our key concern is that data protection should be about surprise minimisation, while big data entails the risk of surprise </a:t>
            </a:r>
            <a:r>
              <a:rPr lang="en-GB" sz="1600" dirty="0" err="1"/>
              <a:t>maximation</a:t>
            </a:r>
            <a:r>
              <a:rPr lang="en-GB" sz="1600" dirty="0"/>
              <a:t>. There is a real risk that those who are involved in the development and use of Big Data are ignoring the basic principles of purpose limitation, data minimisation and transparency. And an additional frightening fact is that the statistical information, even if the data used is properly anonymised, can lead to such precise results that it essentially constitutes re-identification.’</a:t>
            </a:r>
          </a:p>
          <a:p>
            <a:r>
              <a:rPr lang="en-GB" sz="1600" dirty="0"/>
              <a:t>The Norwegian DPA states: ‘In other words, it is not just the volume in itself that is of interest, but the fact that secondary value is derived from the data through reuse and analysis. This aspect of Big Data, and the consequences it has, is in our opinion the most challenging aspect from a privacy perspective.’</a:t>
            </a:r>
            <a:endParaRPr lang="en-US" sz="1600" dirty="0"/>
          </a:p>
          <a:p>
            <a:r>
              <a:rPr lang="en-GB" sz="1600" dirty="0"/>
              <a:t>Finally, the Swedish DPA states about Big Data: ‘As we see it, the concept is used for situations where large amounts of data are gathered in order to be made available for different purposes, not always precisely determined in advance.’</a:t>
            </a:r>
            <a:endParaRPr lang="en-US" sz="1600" dirty="0"/>
          </a:p>
          <a:p>
            <a:endParaRPr lang="en-US" sz="1600" dirty="0"/>
          </a:p>
        </p:txBody>
      </p:sp>
    </p:spTree>
    <p:extLst>
      <p:ext uri="{BB962C8B-B14F-4D97-AF65-F5344CB8AC3E}">
        <p14:creationId xmlns:p14="http://schemas.microsoft.com/office/powerpoint/2010/main" val="12472946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p:txBody>
          <a:bodyPr/>
          <a:lstStyle/>
          <a:p>
            <a:r>
              <a:rPr lang="en-GB" dirty="0"/>
              <a:t>Almost all DPAs mention this principle when it comes to the dangers of Big Data. The DPA from Luxembourg, inter alia, refers to a decision in which it stressed the importance of a retention period for data storage. The Dutch DPA summarizes the tension between Big Data and data minimization in very clear words: ‘Big Data is all about collecting as much information as possible’. </a:t>
            </a:r>
            <a:endParaRPr lang="en-US" dirty="0"/>
          </a:p>
        </p:txBody>
      </p:sp>
    </p:spTree>
    <p:extLst>
      <p:ext uri="{BB962C8B-B14F-4D97-AF65-F5344CB8AC3E}">
        <p14:creationId xmlns:p14="http://schemas.microsoft.com/office/powerpoint/2010/main" val="31670287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p:txBody>
          <a:bodyPr>
            <a:normAutofit fontScale="85000" lnSpcReduction="20000"/>
          </a:bodyPr>
          <a:lstStyle/>
          <a:p>
            <a:r>
              <a:rPr lang="en-GB" dirty="0"/>
              <a:t>Many DPAs also mention this principle when discussing the dangers of Big Data; this holds especially true for countries and DPAs that establish a link between Big Data and Open Data. The Slovenian DPA stresses about this particular tension: ‘The principles of personal data accuracy and personal data being kept up to date may also be under pressure in Big Data processing. Data may be processed by several entities and merged from different sources without proper transparency and legal ground. Processing vast quantities of personal data also brings along higher data security concerns and calls for strict and effective technical and organisational data security measures.’</a:t>
            </a:r>
            <a:endParaRPr lang="en-US" dirty="0"/>
          </a:p>
        </p:txBody>
      </p:sp>
    </p:spTree>
    <p:extLst>
      <p:ext uri="{BB962C8B-B14F-4D97-AF65-F5344CB8AC3E}">
        <p14:creationId xmlns:p14="http://schemas.microsoft.com/office/powerpoint/2010/main" val="39335078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p:txBody>
          <a:bodyPr>
            <a:normAutofit fontScale="62500" lnSpcReduction="20000"/>
          </a:bodyPr>
          <a:lstStyle/>
          <a:p>
            <a:r>
              <a:rPr lang="en-GB" dirty="0"/>
              <a:t>Often, Big Data applications do not revolve around individual profiles, but around group profiles, not around retrospective analyses, but around probability and predictive applications with a certain margin of error. Moreover, it is supposedly becoming less and less important for data processors to work with correct and accurate data about specific individuals, as long as a large percentage of the data on which the analysis is based provides a generally correct picture. Quantity over quality of data, so the saying goes, as more and more organizations are accustomed to working with “dirty data”. In the public sector too, it seems that working with contaminated data or unreliable sources is becoming less uncommon. Reference can be made to the use by government agencies of open sources on the internet, inter alia, Facebook, websites and discussion forums. The Dutch DPA, for example, indicates: ‘There has been a lot of media attention for big data use by the Tax administration (scraping websites such as </a:t>
            </a:r>
            <a:r>
              <a:rPr lang="en-GB" dirty="0" err="1"/>
              <a:t>Marktplaats</a:t>
            </a:r>
            <a:r>
              <a:rPr lang="en-GB" dirty="0"/>
              <a:t> [an e-bay like website] to detect sales, mass collection of data about parking and driving in leased cars, including use of ANPR-data, and profiling people to detect potentially fraudulent tax filings’.</a:t>
            </a:r>
            <a:endParaRPr lang="en-US" dirty="0"/>
          </a:p>
        </p:txBody>
      </p:sp>
    </p:spTree>
    <p:extLst>
      <p:ext uri="{BB962C8B-B14F-4D97-AF65-F5344CB8AC3E}">
        <p14:creationId xmlns:p14="http://schemas.microsoft.com/office/powerpoint/2010/main" val="2795691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This principle is in tension with the rise of Big Data too, partly because data subjects often simply do not know that their data is collected and therefore are not likely to invoke their right to information. This applies equally to the flipside of the coin, the transparency obligation for data controllers. For them, it is often unclear to whom the information relates, where the information came from and how they could contact the data subjects, especially when the processes entail the connection of different databases and the re-use of information. As the Slovenian DPA emphasized: ‘Big Data has important information privacy implications. Information on personal data processing may not be known to the individual or poorly described for the individual, personal data may be used for purposes previously unknown to the individual. The individual may be profiled and decisions may be adopted in automated and non-transparent fashion having more or less severe consequences for the individual.’</a:t>
            </a:r>
            <a:endParaRPr lang="en-US" dirty="0"/>
          </a:p>
          <a:p>
            <a:pPr marL="0" indent="0">
              <a:buNone/>
            </a:pPr>
            <a:endParaRPr lang="en-US" dirty="0"/>
          </a:p>
        </p:txBody>
      </p:sp>
    </p:spTree>
    <p:extLst>
      <p:ext uri="{BB962C8B-B14F-4D97-AF65-F5344CB8AC3E}">
        <p14:creationId xmlns:p14="http://schemas.microsoft.com/office/powerpoint/2010/main" val="38455284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p:txBody>
          <a:bodyPr>
            <a:normAutofit fontScale="62500" lnSpcReduction="20000"/>
          </a:bodyPr>
          <a:lstStyle/>
          <a:p>
            <a:r>
              <a:rPr lang="en-GB" dirty="0"/>
              <a:t>The question is whether this focus can be attained in the age of Big Data. It is often difficult for individuals to demonstrate personal injury or an individual interest in a case, individuals are often unaware that their rights are violated and if they do know that their data is gathered, in the Big Data era, data collection will presumably be so widespread that it is impossible for the individual to assess each data process to determine whether its personal data are contained therein, if so, if the processing is lawful and if this is not the case, to go to court or file a complaint. The DPA of the United Kingdom states on this issue: ‘It may be difficult to provide meaningful privacy information to data subjects, because of the complexity of the analytics and people’s reluctance to read terms and conditions, and because it may not be possible to identify at the outset all the purposes for which the data will be used. It may be difficult to obtain valid consent, particularly in circumstances where data is being collected through being observed or gathered from connected devices, rather than being consciously provided by data subjects.’ </a:t>
            </a:r>
            <a:endParaRPr lang="en-US" dirty="0"/>
          </a:p>
        </p:txBody>
      </p:sp>
    </p:spTree>
    <p:extLst>
      <p:ext uri="{BB962C8B-B14F-4D97-AF65-F5344CB8AC3E}">
        <p14:creationId xmlns:p14="http://schemas.microsoft.com/office/powerpoint/2010/main" val="2003002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a:t>The current system is primarily based on the legal regulation of rights and obligations. Big Data challenges this basis for several reasons. Data processing is becoming increasingly transnational. This implies that more and more agreements must be made between jurisdictions and states. Making legally binding is often difficult due to the different traditions and legal systems. The rapidly changing technology brings with it that specific legal provisions can easily be circumvented and that unforeseen problems and challenges arise. The legal reality this is often overtaken by events and technical developments. </a:t>
            </a:r>
            <a:endParaRPr lang="en-US" dirty="0"/>
          </a:p>
        </p:txBody>
      </p:sp>
    </p:spTree>
    <p:extLst>
      <p:ext uri="{BB962C8B-B14F-4D97-AF65-F5344CB8AC3E}">
        <p14:creationId xmlns:p14="http://schemas.microsoft.com/office/powerpoint/2010/main" val="34766941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The fact that many of the problems resulting from Big Data processes, as also highlighted by a number of DPAs, revolve predominantly about more general social and societal issues makes it difficult to address all of the Big Data issues within specific legal doctrines, as these legal doctrines are often aimed at protecting the interests of individuals, of legal subjects. That is why more and more national governments look for alternatives or additions to traditional black letter law when regulating Big Data – for example self-regulation, codes of conduct and ethical guidelines. The DPA of the United Kingdom states, for example:</a:t>
            </a:r>
            <a:r>
              <a:rPr lang="en-GB" b="1" dirty="0"/>
              <a:t> </a:t>
            </a:r>
            <a:r>
              <a:rPr lang="en-GB" dirty="0"/>
              <a:t>‘It is notable however that there is some evidence of a move towards self-regulation, in the sense that some companies are developing what can be described as an ‘ethical’ approach to big data, based on understanding the customer’s perspective, being transparent about the processing and building trust.’</a:t>
            </a:r>
            <a:endParaRPr lang="en-US" dirty="0"/>
          </a:p>
          <a:p>
            <a:endParaRPr lang="en-US" dirty="0"/>
          </a:p>
        </p:txBody>
      </p:sp>
    </p:spTree>
    <p:extLst>
      <p:ext uri="{BB962C8B-B14F-4D97-AF65-F5344CB8AC3E}">
        <p14:creationId xmlns:p14="http://schemas.microsoft.com/office/powerpoint/2010/main" val="3476039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(2) Big Data</a:t>
            </a:r>
            <a:endParaRPr lang="en-US" dirty="0"/>
          </a:p>
        </p:txBody>
      </p:sp>
      <p:sp>
        <p:nvSpPr>
          <p:cNvPr id="3" name="Content Placeholder 2"/>
          <p:cNvSpPr>
            <a:spLocks noGrp="1"/>
          </p:cNvSpPr>
          <p:nvPr>
            <p:ph idx="1"/>
          </p:nvPr>
        </p:nvSpPr>
        <p:spPr/>
        <p:txBody>
          <a:bodyPr>
            <a:normAutofit/>
          </a:bodyPr>
          <a:lstStyle/>
          <a:p>
            <a:r>
              <a:rPr lang="nl-NL" dirty="0"/>
              <a:t>Verzoek van de Regering</a:t>
            </a:r>
          </a:p>
          <a:p>
            <a:r>
              <a:rPr lang="nl-NL" dirty="0"/>
              <a:t>(1) Verschil verzamelen en gebruik gegevens</a:t>
            </a:r>
          </a:p>
          <a:p>
            <a:r>
              <a:rPr lang="nl-NL" dirty="0"/>
              <a:t>(2) Gebruik van </a:t>
            </a:r>
            <a:r>
              <a:rPr lang="nl-NL" dirty="0" err="1"/>
              <a:t>profiling</a:t>
            </a:r>
            <a:r>
              <a:rPr lang="nl-NL" dirty="0"/>
              <a:t> en algoritmes</a:t>
            </a:r>
          </a:p>
          <a:p>
            <a:r>
              <a:rPr lang="nl-NL" dirty="0"/>
              <a:t>(3) Gebruik van </a:t>
            </a:r>
            <a:r>
              <a:rPr lang="nl-NL" dirty="0" err="1"/>
              <a:t>quantum</a:t>
            </a:r>
            <a:r>
              <a:rPr lang="nl-NL" dirty="0"/>
              <a:t> computing: encryptie/</a:t>
            </a:r>
            <a:r>
              <a:rPr lang="nl-NL" dirty="0" err="1"/>
              <a:t>decryptie</a:t>
            </a:r>
            <a:r>
              <a:rPr lang="nl-NL" dirty="0"/>
              <a:t> </a:t>
            </a:r>
          </a:p>
          <a:p>
            <a:r>
              <a:rPr lang="nl-NL" dirty="0"/>
              <a:t>(4) Rechten van burgers</a:t>
            </a:r>
          </a:p>
        </p:txBody>
      </p:sp>
    </p:spTree>
    <p:extLst>
      <p:ext uri="{BB962C8B-B14F-4D97-AF65-F5344CB8AC3E}">
        <p14:creationId xmlns:p14="http://schemas.microsoft.com/office/powerpoint/2010/main" val="177753963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 Big Data en Privacy</a:t>
            </a:r>
          </a:p>
        </p:txBody>
      </p:sp>
      <p:sp>
        <p:nvSpPr>
          <p:cNvPr id="3" name="Tijdelijke aanduiding voor inhoud 2"/>
          <p:cNvSpPr>
            <a:spLocks noGrp="1"/>
          </p:cNvSpPr>
          <p:nvPr>
            <p:ph idx="1"/>
          </p:nvPr>
        </p:nvSpPr>
        <p:spPr/>
        <p:txBody>
          <a:bodyPr/>
          <a:lstStyle/>
          <a:p>
            <a:r>
              <a:rPr lang="nl-NL" dirty="0"/>
              <a:t>Maatschappelijke problemen van Big Data</a:t>
            </a:r>
          </a:p>
          <a:p>
            <a:pPr lvl="1"/>
            <a:r>
              <a:rPr lang="nl-NL" dirty="0"/>
              <a:t>Machtsongelijkheid &amp; Mattheus effect</a:t>
            </a:r>
          </a:p>
          <a:p>
            <a:pPr lvl="1"/>
            <a:r>
              <a:rPr lang="nl-NL" dirty="0"/>
              <a:t>Data-determinisme &amp; Discriminatie</a:t>
            </a:r>
          </a:p>
          <a:p>
            <a:pPr lvl="1"/>
            <a:r>
              <a:rPr lang="nl-NL" dirty="0"/>
              <a:t>Filter </a:t>
            </a:r>
            <a:r>
              <a:rPr lang="nl-NL" dirty="0" err="1"/>
              <a:t>buble</a:t>
            </a:r>
            <a:r>
              <a:rPr lang="nl-NL" dirty="0"/>
              <a:t> &amp; </a:t>
            </a:r>
            <a:r>
              <a:rPr lang="nl-NL" dirty="0" err="1"/>
              <a:t>Echo-kamers</a:t>
            </a:r>
            <a:endParaRPr lang="nl-NL" dirty="0"/>
          </a:p>
          <a:p>
            <a:pPr lvl="1"/>
            <a:r>
              <a:rPr lang="nl-NL" dirty="0" err="1"/>
              <a:t>Chilling</a:t>
            </a:r>
            <a:r>
              <a:rPr lang="nl-NL" dirty="0"/>
              <a:t> effect &amp; Transparantie-paradox</a:t>
            </a:r>
          </a:p>
          <a:p>
            <a:pPr lvl="1"/>
            <a:endParaRPr lang="nl-NL" dirty="0"/>
          </a:p>
        </p:txBody>
      </p:sp>
    </p:spTree>
    <p:extLst>
      <p:ext uri="{BB962C8B-B14F-4D97-AF65-F5344CB8AC3E}">
        <p14:creationId xmlns:p14="http://schemas.microsoft.com/office/powerpoint/2010/main" val="20857021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p:txBody>
          <a:bodyPr>
            <a:normAutofit fontScale="47500" lnSpcReduction="20000"/>
          </a:bodyPr>
          <a:lstStyle/>
          <a:p>
            <a:pPr lvl="0"/>
            <a:r>
              <a:rPr lang="en-GB" b="1" dirty="0"/>
              <a:t>Power imbalance &amp; Mathew effect: </a:t>
            </a:r>
            <a:r>
              <a:rPr lang="en-GB" dirty="0"/>
              <a:t> Individuals, as a general rule, have limited power to influence how large corporations behave. Extensive use of Big Data analytics may increase the imbalance between large corporations on the one hand and the consumers on the other. It is the companies that collect personal data that extract the ever-growing value inherent in the analysis and processing of such information, and not the individuals who submit the information. Rather, the transaction may be to the consumer's disadvantage in the sense that it can ex- pose them to potential future vulnerabilities (for example, with regard to employment opportunities, bank loans, or health insurance options). </a:t>
            </a:r>
            <a:endParaRPr lang="en-US" dirty="0"/>
          </a:p>
          <a:p>
            <a:pPr lvl="0"/>
            <a:r>
              <a:rPr lang="en-GB" b="1" dirty="0"/>
              <a:t>Data determinism and discrimination:</a:t>
            </a:r>
            <a:r>
              <a:rPr lang="en-GB" dirty="0"/>
              <a:t> The “Big data-</a:t>
            </a:r>
            <a:r>
              <a:rPr lang="en-GB" dirty="0" err="1"/>
              <a:t>mindset</a:t>
            </a:r>
            <a:r>
              <a:rPr lang="en-GB" dirty="0"/>
              <a:t>” is based on the assumption that the more data you collect and have access to, the better, more reasoned and accurate decisions you will be able to make. But collection of more data may not necessarily entail more knowledge. More data may also result in more confusion and more false positives. Extensive use of automated decisions and prediction analyses may have adverse consequences for individuals. Algorithms are not neutral, but reflect choices, among others, about data, connections, inferences, interpretations, and thresholds for inclusion that advances a specific purpose. 32 Big Data may hence consolidate existing prejudices and stereotyping, as well as reinforce social exclusion and stratification. Use of correlation analysis may also yield completely incorrect results for individuals. Correlation is often mistaken for causality. If the analyses show that individuals who like X have an eighty per cent probability rating of being exposed to Y, it is impossible to conclude that this will occur in 100 per cent of the cases. Thus, discrimination on the basis of statistical analysis may become a privacy issue. A development where more and more decisions in society are based on use of algorithms may result in a ”Dictatorship of Data”, where we are no longer judged on the basis of our actual actions, but on the basis of what the data indicate will be our probable actions.</a:t>
            </a:r>
            <a:endParaRPr lang="en-US" dirty="0"/>
          </a:p>
          <a:p>
            <a:endParaRPr lang="en-US" dirty="0"/>
          </a:p>
        </p:txBody>
      </p:sp>
    </p:spTree>
    <p:extLst>
      <p:ext uri="{BB962C8B-B14F-4D97-AF65-F5344CB8AC3E}">
        <p14:creationId xmlns:p14="http://schemas.microsoft.com/office/powerpoint/2010/main" val="10536671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Big Data en Privacy</a:t>
            </a:r>
            <a:endParaRPr lang="en-US" dirty="0"/>
          </a:p>
        </p:txBody>
      </p:sp>
      <p:sp>
        <p:nvSpPr>
          <p:cNvPr id="3" name="Content Placeholder 2"/>
          <p:cNvSpPr>
            <a:spLocks noGrp="1"/>
          </p:cNvSpPr>
          <p:nvPr>
            <p:ph idx="1"/>
          </p:nvPr>
        </p:nvSpPr>
        <p:spPr>
          <a:xfrm>
            <a:off x="457200" y="1600200"/>
            <a:ext cx="8229600" cy="4781128"/>
          </a:xfrm>
        </p:spPr>
        <p:txBody>
          <a:bodyPr>
            <a:normAutofit fontScale="47500" lnSpcReduction="20000"/>
          </a:bodyPr>
          <a:lstStyle/>
          <a:p>
            <a:pPr lvl="0"/>
            <a:r>
              <a:rPr lang="en-GB" b="1" dirty="0"/>
              <a:t>The Chilling effect: </a:t>
            </a:r>
            <a:r>
              <a:rPr lang="en-GB" dirty="0"/>
              <a:t>If there is a development where credit scores and insurance premiums are based solely or primarily on the information we leave behind in various contexts on the Internet and in other arenas in our daily life, this may be of consequence for the protection of privacy and how we behave. In ten years, our children may not be able to obtain insurance coverage because we disclosed in a social network that we are predisposed for a genetic disorder, for example. This may result in us exercising restraint when we participate in society at large, or that we actively adapt our behaviour – both online and elsewhere. We may fear that the tracks we leave behind in various contexts may have an impact on future decisions, such as the possibility of finding work, obtaining loans, insurance, etc. It may even deter users from seeking out alternative points of view online for fear of being identified, profiled or discovered. With regard to the authorities' use of Big Data, uncertainty concerning which data sources are used for collecting information and how they are utilised may threaten our confidence in the authorities. This in turn may have a negative impact on the very foundation for an open and healthy democracy. Poor protection of our privacy may weaken democracy as citizens limit their participation in open exchanges of viewpoints. In a worst case scenario, extensive use of Big Data may have a chilling effect on freedom of expression if the premises for such use are not revealed and cannot be independently verified.</a:t>
            </a:r>
            <a:endParaRPr lang="en-US" dirty="0"/>
          </a:p>
          <a:p>
            <a:pPr lvl="0"/>
            <a:r>
              <a:rPr lang="en-GB" b="1" dirty="0"/>
              <a:t>Echo chambers: </a:t>
            </a:r>
            <a:r>
              <a:rPr lang="en-GB" dirty="0"/>
              <a:t>Personalisation of the web, with customised media and news services based on the individual's web behaviour, will also have an impact on the framework conditions for public debates and exchanges of ideas – important premises for a healthy democracy. This is not primarily a privacy challenge, but constitutes a challenge for society at large. The danger associated with so-called ”echo chambers” or ”filter bubbles” is that the population will only be exposed to content which confirms their own attitudes and values. The exchange of ideas and viewpoints may be curbed when individuals are more rarely exposed to viewpoints different from their own.</a:t>
            </a:r>
          </a:p>
          <a:p>
            <a:pPr lvl="0"/>
            <a:r>
              <a:rPr lang="en-GB" b="1" dirty="0"/>
              <a:t>Transparency paradox: </a:t>
            </a:r>
            <a:r>
              <a:rPr lang="en-GB" dirty="0"/>
              <a:t>The citizen is becoming more and more transparent to the government, while the government is becoming more an more in-transparent to the citizen.</a:t>
            </a:r>
            <a:endParaRPr lang="en-US" b="1" dirty="0"/>
          </a:p>
        </p:txBody>
      </p:sp>
    </p:spTree>
    <p:extLst>
      <p:ext uri="{BB962C8B-B14F-4D97-AF65-F5344CB8AC3E}">
        <p14:creationId xmlns:p14="http://schemas.microsoft.com/office/powerpoint/2010/main" val="371424331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 Big Data en Privacy</a:t>
            </a:r>
          </a:p>
        </p:txBody>
      </p:sp>
      <p:sp>
        <p:nvSpPr>
          <p:cNvPr id="3" name="Tijdelijke aanduiding voor inhoud 2"/>
          <p:cNvSpPr>
            <a:spLocks noGrp="1"/>
          </p:cNvSpPr>
          <p:nvPr>
            <p:ph idx="1"/>
          </p:nvPr>
        </p:nvSpPr>
        <p:spPr/>
        <p:txBody>
          <a:bodyPr>
            <a:normAutofit/>
          </a:bodyPr>
          <a:lstStyle/>
          <a:p>
            <a:r>
              <a:rPr lang="nl-NL" dirty="0"/>
              <a:t>Mogelijke oplossingen:</a:t>
            </a:r>
          </a:p>
          <a:p>
            <a:pPr lvl="1"/>
            <a:r>
              <a:rPr lang="nl-NL" dirty="0"/>
              <a:t>Reguleer ‘data’</a:t>
            </a:r>
          </a:p>
          <a:p>
            <a:pPr lvl="1"/>
            <a:r>
              <a:rPr lang="nl-NL" dirty="0"/>
              <a:t>Sta class actions toe</a:t>
            </a:r>
          </a:p>
          <a:p>
            <a:pPr lvl="1"/>
            <a:r>
              <a:rPr lang="nl-NL" dirty="0"/>
              <a:t>Reguleer de analyse-fase</a:t>
            </a:r>
          </a:p>
          <a:p>
            <a:pPr lvl="2"/>
            <a:r>
              <a:rPr lang="nl-NL" dirty="0"/>
              <a:t>Kwaliteit van de data</a:t>
            </a:r>
          </a:p>
          <a:p>
            <a:pPr lvl="2"/>
            <a:r>
              <a:rPr lang="nl-NL" dirty="0"/>
              <a:t>Gemaakte keuzes in black-box</a:t>
            </a:r>
          </a:p>
          <a:p>
            <a:pPr lvl="2"/>
            <a:r>
              <a:rPr lang="nl-NL" dirty="0"/>
              <a:t>Controle op uitkomsten (context, causaliteit en discriminatie)</a:t>
            </a:r>
          </a:p>
          <a:p>
            <a:pPr lvl="1"/>
            <a:r>
              <a:rPr lang="nl-NL" dirty="0"/>
              <a:t>Reguleer de gebruiksfase</a:t>
            </a:r>
          </a:p>
        </p:txBody>
      </p:sp>
    </p:spTree>
    <p:extLst>
      <p:ext uri="{BB962C8B-B14F-4D97-AF65-F5344CB8AC3E}">
        <p14:creationId xmlns:p14="http://schemas.microsoft.com/office/powerpoint/2010/main" val="2650851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(2) Big Data</a:t>
            </a:r>
            <a:endParaRPr lang="en-US" dirty="0"/>
          </a:p>
        </p:txBody>
      </p:sp>
      <p:sp>
        <p:nvSpPr>
          <p:cNvPr id="3" name="Content Placeholder 2"/>
          <p:cNvSpPr>
            <a:spLocks noGrp="1"/>
          </p:cNvSpPr>
          <p:nvPr>
            <p:ph idx="1"/>
          </p:nvPr>
        </p:nvSpPr>
        <p:spPr/>
        <p:txBody>
          <a:bodyPr>
            <a:normAutofit lnSpcReduction="10000"/>
          </a:bodyPr>
          <a:lstStyle/>
          <a:p>
            <a:r>
              <a:rPr lang="nl-NL" dirty="0"/>
              <a:t>Internet publicaties</a:t>
            </a:r>
          </a:p>
          <a:p>
            <a:pPr lvl="1"/>
            <a:r>
              <a:rPr lang="nl-NL" dirty="0"/>
              <a:t>Sascha van Schendel: Analyse van het gebruik van Big Data door de MIVD en AIVD 2015</a:t>
            </a:r>
          </a:p>
          <a:p>
            <a:pPr lvl="1"/>
            <a:r>
              <a:rPr lang="nl-NL" dirty="0" err="1"/>
              <a:t>Rosamunde</a:t>
            </a:r>
            <a:r>
              <a:rPr lang="nl-NL" dirty="0"/>
              <a:t> van Brakel: Case </a:t>
            </a:r>
            <a:r>
              <a:rPr lang="nl-NL" dirty="0" err="1"/>
              <a:t>Study</a:t>
            </a:r>
            <a:r>
              <a:rPr lang="nl-NL" dirty="0"/>
              <a:t> gebruik Big Data door de politie in Nederland</a:t>
            </a:r>
          </a:p>
          <a:p>
            <a:pPr lvl="1"/>
            <a:r>
              <a:rPr lang="nl-NL" dirty="0"/>
              <a:t>Peter </a:t>
            </a:r>
            <a:r>
              <a:rPr lang="nl-NL" dirty="0" err="1"/>
              <a:t>Olsthorn</a:t>
            </a:r>
            <a:r>
              <a:rPr lang="nl-NL" dirty="0"/>
              <a:t>: Big Data bij de belastingdienst</a:t>
            </a:r>
          </a:p>
          <a:p>
            <a:pPr lvl="1"/>
            <a:r>
              <a:rPr lang="nl-NL" dirty="0"/>
              <a:t>Leo Ottes: Big Data in de zorg</a:t>
            </a:r>
          </a:p>
          <a:p>
            <a:pPr lvl="1"/>
            <a:r>
              <a:rPr lang="nl-NL" dirty="0"/>
              <a:t>Bart van der Sloot &amp; Sascha van Schendel: International </a:t>
            </a:r>
            <a:r>
              <a:rPr lang="nl-NL" dirty="0" err="1"/>
              <a:t>and</a:t>
            </a:r>
            <a:r>
              <a:rPr lang="nl-NL" dirty="0"/>
              <a:t> </a:t>
            </a:r>
            <a:r>
              <a:rPr lang="nl-NL" dirty="0" err="1"/>
              <a:t>comparative</a:t>
            </a:r>
            <a:r>
              <a:rPr lang="nl-NL" dirty="0"/>
              <a:t> </a:t>
            </a:r>
            <a:r>
              <a:rPr lang="nl-NL" dirty="0" err="1"/>
              <a:t>legal</a:t>
            </a:r>
            <a:r>
              <a:rPr lang="nl-NL" dirty="0"/>
              <a:t> </a:t>
            </a:r>
            <a:r>
              <a:rPr lang="nl-NL" dirty="0" err="1"/>
              <a:t>study</a:t>
            </a:r>
            <a:r>
              <a:rPr lang="nl-NL" dirty="0"/>
              <a:t> on Big Data</a:t>
            </a:r>
            <a:endParaRPr lang="en-US" dirty="0"/>
          </a:p>
        </p:txBody>
      </p:sp>
    </p:spTree>
    <p:extLst>
      <p:ext uri="{BB962C8B-B14F-4D97-AF65-F5344CB8AC3E}">
        <p14:creationId xmlns:p14="http://schemas.microsoft.com/office/powerpoint/2010/main" val="235787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(2) Big Data</a:t>
            </a:r>
            <a:endParaRPr lang="en-US" dirty="0"/>
          </a:p>
        </p:txBody>
      </p:sp>
      <p:sp>
        <p:nvSpPr>
          <p:cNvPr id="3" name="Content Placeholder 2"/>
          <p:cNvSpPr>
            <a:spLocks noGrp="1"/>
          </p:cNvSpPr>
          <p:nvPr>
            <p:ph idx="1"/>
          </p:nvPr>
        </p:nvSpPr>
        <p:spPr/>
        <p:txBody>
          <a:bodyPr>
            <a:normAutofit fontScale="92500" lnSpcReduction="20000"/>
          </a:bodyPr>
          <a:lstStyle/>
          <a:p>
            <a:r>
              <a:rPr lang="en-GB" dirty="0"/>
              <a:t>The </a:t>
            </a:r>
            <a:r>
              <a:rPr lang="en-GB" i="1" dirty="0"/>
              <a:t>Gartner Report</a:t>
            </a:r>
            <a:r>
              <a:rPr lang="en-GB" dirty="0"/>
              <a:t> focusses on three matters when describing Big Data: increasing volume (amount of data), velocity (speed of data processing), and variety (range of data types and sources). This is also called the 3v model or 3v theory</a:t>
            </a:r>
          </a:p>
          <a:p>
            <a:r>
              <a:rPr lang="nl-NL" dirty="0" err="1"/>
              <a:t>Authors</a:t>
            </a:r>
            <a:r>
              <a:rPr lang="nl-NL" dirty="0"/>
              <a:t> have </a:t>
            </a:r>
            <a:r>
              <a:rPr lang="nl-NL" dirty="0" err="1"/>
              <a:t>added</a:t>
            </a:r>
            <a:r>
              <a:rPr lang="nl-NL" dirty="0"/>
              <a:t> new V’s </a:t>
            </a:r>
            <a:r>
              <a:rPr lang="nl-NL" dirty="0" err="1"/>
              <a:t>such</a:t>
            </a:r>
            <a:r>
              <a:rPr lang="nl-NL" dirty="0"/>
              <a:t> as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a:t>
            </a:r>
            <a:r>
              <a:rPr lang="nl-NL" dirty="0" err="1"/>
              <a:t>and</a:t>
            </a:r>
            <a:r>
              <a:rPr lang="nl-NL" dirty="0"/>
              <a:t> </a:t>
            </a:r>
            <a:r>
              <a:rPr lang="nl-NL" i="1" dirty="0"/>
              <a:t>Virtual</a:t>
            </a:r>
            <a:r>
              <a:rPr lang="nl-NL" dirty="0"/>
              <a:t> (</a:t>
            </a:r>
            <a:r>
              <a:rPr lang="nl-NL" dirty="0" err="1"/>
              <a:t>Zikopoulos</a:t>
            </a:r>
            <a:r>
              <a:rPr lang="nl-NL" dirty="0"/>
              <a:t> et al 11; </a:t>
            </a:r>
            <a:r>
              <a:rPr lang="nl-NL" dirty="0" err="1"/>
              <a:t>Akerkar</a:t>
            </a:r>
            <a:r>
              <a:rPr lang="nl-NL" dirty="0"/>
              <a:t> et al 2015).</a:t>
            </a:r>
          </a:p>
        </p:txBody>
      </p:sp>
    </p:spTree>
    <p:extLst>
      <p:ext uri="{BB962C8B-B14F-4D97-AF65-F5344CB8AC3E}">
        <p14:creationId xmlns:p14="http://schemas.microsoft.com/office/powerpoint/2010/main" val="705906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Big Data</a:t>
            </a:r>
          </a:p>
        </p:txBody>
      </p:sp>
      <p:sp>
        <p:nvSpPr>
          <p:cNvPr id="3" name="Tijdelijke aanduiding voor inhoud 2"/>
          <p:cNvSpPr>
            <a:spLocks noGrp="1"/>
          </p:cNvSpPr>
          <p:nvPr>
            <p:ph idx="1"/>
          </p:nvPr>
        </p:nvSpPr>
        <p:spPr/>
        <p:txBody>
          <a:bodyPr>
            <a:normAutofit fontScale="70000" lnSpcReduction="20000"/>
          </a:bodyPr>
          <a:lstStyle/>
          <a:p>
            <a:pPr lvl="0"/>
            <a:r>
              <a:rPr lang="nl-NL" dirty="0"/>
              <a:t>The </a:t>
            </a:r>
            <a:r>
              <a:rPr lang="nl-NL" dirty="0" err="1"/>
              <a:t>Article</a:t>
            </a:r>
            <a:r>
              <a:rPr lang="nl-NL" dirty="0"/>
              <a:t> 29 </a:t>
            </a:r>
            <a:r>
              <a:rPr lang="nl-NL" dirty="0" err="1"/>
              <a:t>Working</a:t>
            </a:r>
            <a:r>
              <a:rPr lang="nl-NL" dirty="0"/>
              <a:t> Party: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The </a:t>
            </a:r>
            <a:r>
              <a:rPr lang="en-US" i="1" dirty="0"/>
              <a:t>European Data Protection Supervisor</a:t>
            </a:r>
            <a:r>
              <a:rPr lang="en-US" dirty="0"/>
              <a:t>: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4210767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8137</Words>
  <Application>Microsoft Office PowerPoint</Application>
  <PresentationFormat>On-screen Show (4:3)</PresentationFormat>
  <Paragraphs>278</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Big Data and privacy</vt:lpstr>
      <vt:lpstr>Overzicht</vt:lpstr>
      <vt:lpstr>(1) Interactief debat</vt:lpstr>
      <vt:lpstr>(2) Big Data</vt:lpstr>
      <vt:lpstr>(2) Big Data</vt:lpstr>
      <vt:lpstr>(2) Big Data</vt:lpstr>
      <vt:lpstr>(2) Big Data</vt:lpstr>
      <vt:lpstr>(2) Big Data</vt:lpstr>
      <vt:lpstr>(2) Big Data</vt:lpstr>
      <vt:lpstr>(2) Big Data</vt:lpstr>
      <vt:lpstr>(2) Big Data</vt:lpstr>
      <vt:lpstr>(2) Big Data</vt:lpstr>
      <vt:lpstr>(2) Big Data</vt:lpstr>
      <vt:lpstr>(2) Big Data</vt:lpstr>
      <vt:lpstr>(2) Big Data</vt:lpstr>
      <vt:lpstr>(2) Big Data</vt:lpstr>
      <vt:lpstr>(2) Big Data</vt:lpstr>
      <vt:lpstr>(2) Big Data</vt:lpstr>
      <vt:lpstr>(2) Big Data</vt:lpstr>
      <vt:lpstr>(2) Big Data</vt:lpstr>
      <vt:lpstr>(2) Big Data</vt:lpstr>
      <vt:lpstr>(3) Juridisch Kader</vt:lpstr>
      <vt:lpstr>(3) Juridisch Kader</vt:lpstr>
      <vt:lpstr>(3) Juridisch Kader</vt:lpstr>
      <vt:lpstr>(3) Juridisch Kader</vt:lpstr>
      <vt:lpstr>(3) Juridisch Kader</vt:lpstr>
      <vt:lpstr>(3) Juridisch Kader</vt:lpstr>
      <vt:lpstr>(3) Juridisch Kader</vt:lpstr>
      <vt:lpstr>(3) Juridisch Kader</vt:lpstr>
      <vt:lpstr>(3) Juridisch Kader</vt:lpstr>
      <vt:lpstr>(3) Juridisch Kader</vt:lpstr>
      <vt:lpstr>(3) Juridisch Kader</vt:lpstr>
      <vt:lpstr>(3) Juridisch Kader</vt:lpstr>
      <vt:lpstr>(3) Juridisch Kader</vt:lpstr>
      <vt:lpstr>(3) Juridisch Kader</vt:lpstr>
      <vt:lpstr>(3) Juridisch Kader</vt:lpstr>
      <vt:lpstr>(3) Juridisch Kader</vt:lpstr>
      <vt:lpstr>(4) Actuele juridische ontwikkelingen</vt:lpstr>
      <vt:lpstr>(4) Actuele juridische ontwikkelingen</vt:lpstr>
      <vt:lpstr>(4) Actuele juridische ontwikkelingen</vt:lpstr>
      <vt:lpstr>(4) Actuele juridische ontwikkelingen</vt:lpstr>
      <vt:lpstr>(4) Actuele juridische ontwikkelingen</vt:lpstr>
      <vt:lpstr>(4) Actuele juridische ontwikkelingen</vt:lpstr>
      <vt:lpstr>(4) Actuele juridische ontwikkelingen</vt:lpstr>
      <vt:lpstr>(4) Actuele juridische ontwikkelingen</vt:lpstr>
      <vt:lpstr>(4) Actuele juridische ontwikkelingen</vt:lpstr>
      <vt:lpstr>(4) Actuele juridische ontwikkelingen</vt:lpstr>
      <vt:lpstr>(4) Actuele juridische ontwikkelingen</vt:lpstr>
      <vt:lpstr>(5) Big Data en Privacy</vt:lpstr>
      <vt:lpstr>(5) Big Data en Privacy</vt:lpstr>
      <vt:lpstr>(5) Big Data en Privacy</vt:lpstr>
      <vt:lpstr>(5) Big Data en Privacy</vt:lpstr>
      <vt:lpstr>(5) Big Data en Privacy</vt:lpstr>
      <vt:lpstr>(5) Big Data en Privacy</vt:lpstr>
      <vt:lpstr>(5) Big Data en Privacy</vt:lpstr>
      <vt:lpstr>(5) Big Data en Privacy</vt:lpstr>
      <vt:lpstr>(5) Big Data en Privacy</vt:lpstr>
      <vt:lpstr>(5) Big Data en Privacy</vt:lpstr>
      <vt:lpstr>(5) Big Data en Privacy</vt:lpstr>
      <vt:lpstr>(5) Big Data en Privacy</vt:lpstr>
      <vt:lpstr>(5) Big Data en Privacy</vt:lpstr>
      <vt:lpstr>(5) Big Data en Privacy</vt:lpstr>
      <vt:lpstr>(5) Big Data en Privacy</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dc:title>
  <dc:creator>Sloot, Bart van der</dc:creator>
  <cp:lastModifiedBy>Sloot, Bart van der</cp:lastModifiedBy>
  <cp:revision>63</cp:revision>
  <cp:lastPrinted>2016-02-03T19:32:14Z</cp:lastPrinted>
  <dcterms:created xsi:type="dcterms:W3CDTF">2016-02-02T20:12:59Z</dcterms:created>
  <dcterms:modified xsi:type="dcterms:W3CDTF">2016-06-20T17:17:26Z</dcterms:modified>
</cp:coreProperties>
</file>