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436" r:id="rId6"/>
    <p:sldId id="433" r:id="rId7"/>
    <p:sldId id="434" r:id="rId8"/>
    <p:sldId id="435" r:id="rId9"/>
    <p:sldId id="437" r:id="rId10"/>
    <p:sldId id="438" r:id="rId11"/>
    <p:sldId id="445" r:id="rId12"/>
    <p:sldId id="446" r:id="rId13"/>
    <p:sldId id="447" r:id="rId14"/>
    <p:sldId id="448" r:id="rId15"/>
    <p:sldId id="449" r:id="rId16"/>
    <p:sldId id="439" r:id="rId17"/>
    <p:sldId id="440" r:id="rId18"/>
    <p:sldId id="441" r:id="rId19"/>
    <p:sldId id="442" r:id="rId20"/>
    <p:sldId id="443" r:id="rId21"/>
    <p:sldId id="444" r:id="rId22"/>
    <p:sldId id="450" r:id="rId23"/>
    <p:sldId id="451" r:id="rId24"/>
    <p:sldId id="452" r:id="rId25"/>
    <p:sldId id="453" r:id="rId26"/>
    <p:sldId id="454" r:id="rId27"/>
    <p:sldId id="455" r:id="rId28"/>
    <p:sldId id="267" r:id="rId29"/>
    <p:sldId id="282" r:id="rId30"/>
    <p:sldId id="456" r:id="rId31"/>
    <p:sldId id="457" r:id="rId32"/>
    <p:sldId id="458" r:id="rId33"/>
    <p:sldId id="459" r:id="rId34"/>
    <p:sldId id="460" r:id="rId35"/>
    <p:sldId id="461" r:id="rId36"/>
    <p:sldId id="462" r:id="rId37"/>
    <p:sldId id="463" r:id="rId38"/>
    <p:sldId id="464" r:id="rId39"/>
    <p:sldId id="465" r:id="rId40"/>
    <p:sldId id="466" r:id="rId41"/>
    <p:sldId id="467" r:id="rId42"/>
    <p:sldId id="468" r:id="rId43"/>
    <p:sldId id="469" r:id="rId44"/>
    <p:sldId id="470" r:id="rId45"/>
    <p:sldId id="471" r:id="rId46"/>
    <p:sldId id="472" r:id="rId47"/>
    <p:sldId id="473" r:id="rId48"/>
    <p:sldId id="478" r:id="rId49"/>
    <p:sldId id="474" r:id="rId50"/>
    <p:sldId id="475" r:id="rId51"/>
    <p:sldId id="476" r:id="rId52"/>
    <p:sldId id="477" r:id="rId53"/>
    <p:sldId id="289" r:id="rId54"/>
    <p:sldId id="332"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3920" autoAdjust="0"/>
  </p:normalViewPr>
  <p:slideViewPr>
    <p:cSldViewPr snapToGrid="0">
      <p:cViewPr varScale="1">
        <p:scale>
          <a:sx n="66" d="100"/>
          <a:sy n="66" d="100"/>
        </p:scale>
        <p:origin x="1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EC93879-1153-42D3-8EC7-7A3CC94658D3}"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82E1496-D8B1-4FDC-98A5-AD2561A2EE12}"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8AD3855-5B08-4570-810C-DE4498675D2C}"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95FC1B1A-3400-4A09-B018-5620D6ADA4AF}"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33EE65E-8B04-4250-B4A9-5C65F355F1A2}" type="datetimeFigureOut">
              <a:rPr lang="en-US" dirty="0"/>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84F5881F-8E44-4F15-AB98-80B7869E49CA}" type="datetimeFigureOut">
              <a:rPr lang="en-US" dirty="0"/>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1/22/2018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B40B886-74BB-4D5E-9EA9-584482FE40E6}"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2B8E44C4-3D72-4D6E-86A4-F5491DC49E6D}"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06B8EA14-E6AC-4B59-973C-7A06B0EDE3E3}"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1/22/2018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BEB90-95B5-4B2D-BC3B-83E1D1974901}"/>
              </a:ext>
            </a:extLst>
          </p:cNvPr>
          <p:cNvSpPr>
            <a:spLocks noGrp="1"/>
          </p:cNvSpPr>
          <p:nvPr>
            <p:ph type="ctrTitle"/>
          </p:nvPr>
        </p:nvSpPr>
        <p:spPr/>
        <p:txBody>
          <a:bodyPr/>
          <a:lstStyle/>
          <a:p>
            <a:r>
              <a:rPr lang="nl-NL" sz="5200" dirty="0"/>
              <a:t>Plichten</a:t>
            </a:r>
          </a:p>
        </p:txBody>
      </p:sp>
      <p:sp>
        <p:nvSpPr>
          <p:cNvPr id="3" name="Ondertitel 2">
            <a:extLst>
              <a:ext uri="{FF2B5EF4-FFF2-40B4-BE49-F238E27FC236}">
                <a16:creationId xmlns:a16="http://schemas.microsoft.com/office/drawing/2014/main" id="{44AEFACB-89B2-49C5-A212-7114F73D6622}"/>
              </a:ext>
            </a:extLst>
          </p:cNvPr>
          <p:cNvSpPr>
            <a:spLocks noGrp="1"/>
          </p:cNvSpPr>
          <p:nvPr>
            <p:ph type="subTitle" idx="1"/>
          </p:nvPr>
        </p:nvSpPr>
        <p:spPr/>
        <p:txBody>
          <a:bodyPr>
            <a:normAutofit fontScale="92500" lnSpcReduction="20000"/>
          </a:bodyPr>
          <a:lstStyle/>
          <a:p>
            <a:r>
              <a:rPr lang="nl-NL" dirty="0"/>
              <a:t>Bart van der Sloot</a:t>
            </a:r>
            <a:br>
              <a:rPr lang="nl-NL" dirty="0"/>
            </a:br>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 (TILT)</a:t>
            </a:r>
            <a:br>
              <a:rPr lang="nl-NL" dirty="0"/>
            </a:br>
            <a:r>
              <a:rPr lang="nl-NL"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209863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DBDAD6-16E4-40B7-81B9-52F3E892AAD6}"/>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30312224-1165-4A45-A1EB-2E55EFFAB81F}"/>
              </a:ext>
            </a:extLst>
          </p:cNvPr>
          <p:cNvSpPr>
            <a:spLocks noGrp="1"/>
          </p:cNvSpPr>
          <p:nvPr>
            <p:ph idx="1"/>
          </p:nvPr>
        </p:nvSpPr>
        <p:spPr/>
        <p:txBody>
          <a:bodyPr>
            <a:normAutofit fontScale="85000" lnSpcReduction="20000"/>
          </a:bodyPr>
          <a:lstStyle/>
          <a:p>
            <a:r>
              <a:rPr lang="nl-NL" i="1" dirty="0"/>
              <a:t>Artikel 37 </a:t>
            </a:r>
            <a:r>
              <a:rPr lang="nl-NL" b="1" dirty="0"/>
              <a:t>Aanwijzing van de functionaris voor gegevensbescherming </a:t>
            </a:r>
          </a:p>
          <a:p>
            <a:r>
              <a:rPr lang="nl-NL" dirty="0"/>
              <a:t>1.De verwerkingsverantwoordelijke en de verwerker wijzen een functionaris voor gegevensbescherming aan in elk geval waarin: </a:t>
            </a:r>
          </a:p>
          <a:p>
            <a:r>
              <a:rPr lang="nl-NL" dirty="0"/>
              <a:t>a) de verwerking wordt verricht door een overheidsinstantie of overheidsorgaan, behalve in het geval van gerechten bij de uitoefening van hun rechterlijke taken; </a:t>
            </a:r>
          </a:p>
          <a:p>
            <a:r>
              <a:rPr lang="nl-NL" dirty="0"/>
              <a:t>b) een verwerkingsverantwoordelijke of de verwerker hoofdzakelijk is belast met verwerkingen die vanwege hun aard, hun omvang en/of hun doeleinden regelmatige en stelselmatige observatie op grote schaal van betrokkenen vereisen; of </a:t>
            </a:r>
          </a:p>
          <a:p>
            <a:r>
              <a:rPr lang="nl-NL" dirty="0"/>
              <a:t>c) de verwerkingsverantwoordelijke of de verwerker hoofdzakelijk is belast met grootschalige verwerking van bijzondere categorieën van gegevens uit hoofde van artikel 9 en van persoonsgegevens met betrekking tot strafrechtelijke veroordelingen en strafbare feiten als bedoeld in artikel 10. </a:t>
            </a:r>
          </a:p>
        </p:txBody>
      </p:sp>
    </p:spTree>
    <p:extLst>
      <p:ext uri="{BB962C8B-B14F-4D97-AF65-F5344CB8AC3E}">
        <p14:creationId xmlns:p14="http://schemas.microsoft.com/office/powerpoint/2010/main" val="2409185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61BC69-4D35-4724-BBFA-19C657AC57A9}"/>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B97FF37E-32FE-4AD1-926B-2075B2FB1A5A}"/>
              </a:ext>
            </a:extLst>
          </p:cNvPr>
          <p:cNvSpPr>
            <a:spLocks noGrp="1"/>
          </p:cNvSpPr>
          <p:nvPr>
            <p:ph idx="1"/>
          </p:nvPr>
        </p:nvSpPr>
        <p:spPr/>
        <p:txBody>
          <a:bodyPr>
            <a:normAutofit fontScale="77500" lnSpcReduction="20000"/>
          </a:bodyPr>
          <a:lstStyle/>
          <a:p>
            <a:r>
              <a:rPr lang="nl-NL" dirty="0"/>
              <a:t>2.Een concern kan één functionaris voor gegevensbescherming benoemen, mits de functionaris voor gegevensbescherming vanuit elke vestiging makkelijk te contacteren is. </a:t>
            </a:r>
          </a:p>
          <a:p>
            <a:r>
              <a:rPr lang="nl-NL" dirty="0"/>
              <a:t>3.Wanneer de verwerkingsverantwoordelijke of de verwerker een overheidsinstantie of overheidsorgaan is, kan één functionaris voor gegevensbescherming worden aangewezen voor verschillende dergelijke instanties of organen, met inachtneming van hun organisatiestructuur en omvang. </a:t>
            </a:r>
          </a:p>
          <a:p>
            <a:r>
              <a:rPr lang="nl-NL" dirty="0"/>
              <a:t>4.In andere dan de in lid 1 bedoelde gevallen kunnen of, indien dat Unierechtelijk of lidstaatrechtelijk is verplicht, moeten de verwerkingsverantwoordelijke of de verwerker of verenigingen en andere organen die categorieën van verwerkingsverantwoordelijken of verwerkers vertegenwoordigen, een functionaris voor gegevensbescherming aanwijzen. De functionaris voor gegevensbescherming kan optreden voor dergelijke verenigingen en andere organen die categorieën van verwerkingsverantwoordelijken of verwerkers vertegenwoordigen. </a:t>
            </a:r>
          </a:p>
        </p:txBody>
      </p:sp>
    </p:spTree>
    <p:extLst>
      <p:ext uri="{BB962C8B-B14F-4D97-AF65-F5344CB8AC3E}">
        <p14:creationId xmlns:p14="http://schemas.microsoft.com/office/powerpoint/2010/main" val="2918652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9648DC-E6E9-4F9F-A7EA-2B2BE332CEC0}"/>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75A933CF-8D0E-42D9-8706-B1EA1BDAE993}"/>
              </a:ext>
            </a:extLst>
          </p:cNvPr>
          <p:cNvSpPr>
            <a:spLocks noGrp="1"/>
          </p:cNvSpPr>
          <p:nvPr>
            <p:ph idx="1"/>
          </p:nvPr>
        </p:nvSpPr>
        <p:spPr/>
        <p:txBody>
          <a:bodyPr>
            <a:normAutofit fontScale="92500" lnSpcReduction="10000"/>
          </a:bodyPr>
          <a:lstStyle/>
          <a:p>
            <a:r>
              <a:rPr lang="nl-NL" dirty="0"/>
              <a:t>5.De functionaris voor gegevensbescherming wordt aangewezen op grond van zijn professionele kwaliteiten en, in het bijzonder, zijn deskundigheid op het gebied van de wetgeving en de praktijk inzake gegevensbescherming en zijn vermogen de in artikel 39 bedoelde taken te vervullen. </a:t>
            </a:r>
          </a:p>
          <a:p>
            <a:r>
              <a:rPr lang="nl-NL" dirty="0"/>
              <a:t>6.De functionaris voor gegevensbescherming kan een personeelslid van de verwerkingsverantwoordelijke of de verwerker zijn, of kan de taken op grond van een dienstverleningsovereenkomst verrichten. </a:t>
            </a:r>
          </a:p>
          <a:p>
            <a:r>
              <a:rPr lang="nl-NL" dirty="0"/>
              <a:t>7.De verwerkingsverantwoordelijke of de verwerker maakt de contactgegevens van de functionaris voor gegevensbescherming bekend en deelt die mee aan de toezichthoudende autoriteit. </a:t>
            </a:r>
          </a:p>
        </p:txBody>
      </p:sp>
    </p:spTree>
    <p:extLst>
      <p:ext uri="{BB962C8B-B14F-4D97-AF65-F5344CB8AC3E}">
        <p14:creationId xmlns:p14="http://schemas.microsoft.com/office/powerpoint/2010/main" val="680100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CCFCA0-3729-439D-9B6E-C1C40ABF7D39}"/>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5CA038FE-D4D2-4026-9322-B16E0E466735}"/>
              </a:ext>
            </a:extLst>
          </p:cNvPr>
          <p:cNvSpPr>
            <a:spLocks noGrp="1"/>
          </p:cNvSpPr>
          <p:nvPr>
            <p:ph idx="1"/>
          </p:nvPr>
        </p:nvSpPr>
        <p:spPr/>
        <p:txBody>
          <a:bodyPr/>
          <a:lstStyle/>
          <a:p>
            <a:r>
              <a:rPr lang="nl-NL" i="1" dirty="0"/>
              <a:t>Artikel 38 </a:t>
            </a:r>
            <a:r>
              <a:rPr lang="nl-NL" b="1" dirty="0"/>
              <a:t>Positie van de functionaris voor gegevensbescherming </a:t>
            </a:r>
          </a:p>
          <a:p>
            <a:r>
              <a:rPr lang="nl-NL" dirty="0"/>
              <a:t>1.De verwerkingsverantwoordelijke en de verwerker zorgen ervoor dat de functionaris voor gegevensbescherming naar behoren en tijdig wordt betrokken bij alle aangelegenheden die verband houden met de bescherming van persoonsgegevens. 4.5.2016 L 119/55 Publicatieblad van de Europese Unie NL </a:t>
            </a:r>
          </a:p>
        </p:txBody>
      </p:sp>
    </p:spTree>
    <p:extLst>
      <p:ext uri="{BB962C8B-B14F-4D97-AF65-F5344CB8AC3E}">
        <p14:creationId xmlns:p14="http://schemas.microsoft.com/office/powerpoint/2010/main" val="1867524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CB031E-583B-4A69-9EC5-E2A26442DAF0}"/>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54009BFE-0A3D-48F3-9838-A27B7CA5CE72}"/>
              </a:ext>
            </a:extLst>
          </p:cNvPr>
          <p:cNvSpPr>
            <a:spLocks noGrp="1"/>
          </p:cNvSpPr>
          <p:nvPr>
            <p:ph idx="1"/>
          </p:nvPr>
        </p:nvSpPr>
        <p:spPr/>
        <p:txBody>
          <a:bodyPr>
            <a:normAutofit fontScale="92500" lnSpcReduction="20000"/>
          </a:bodyPr>
          <a:lstStyle/>
          <a:p>
            <a:r>
              <a:rPr lang="nl-NL" dirty="0"/>
              <a:t>2.De verwerkingsverantwoordelijke en de verwerker ondersteunen de functionaris voor gegevensbescherming bij de vervulling van de in artikel 39 bedoelde taken door hem toegang te verschaffen tot persoonsgegevens en verwerkingsactiviteiten en door hem de benodigde middelen ter beschikking te stellen voor het vervullen van deze taken en het in stand houden van zijn deskundigheid. </a:t>
            </a:r>
          </a:p>
          <a:p>
            <a:r>
              <a:rPr lang="nl-NL" dirty="0"/>
              <a:t>3.De verwerkingsverantwoordelijke en de verwerker zorgen ervoor dat de functionaris voor gegevensbescherming geen instructies ontvangt met betrekking tot de uitvoering van die taken. Hij wordt door de verwerkingsverantwoordelijke of de verwerker niet ontslagen of gestraft voor de uitvoering van zijn taken. De functionaris voor gegevensbescherming brengt rechtstreeks verslag uit aan de hoogste leidinggevende van de verwerkingsverantwoordelijke of de verwerker. </a:t>
            </a:r>
          </a:p>
        </p:txBody>
      </p:sp>
    </p:spTree>
    <p:extLst>
      <p:ext uri="{BB962C8B-B14F-4D97-AF65-F5344CB8AC3E}">
        <p14:creationId xmlns:p14="http://schemas.microsoft.com/office/powerpoint/2010/main" val="3078166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E3BC21-7CDF-46EC-A8A6-3E5A97036AE8}"/>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82502F2F-35E3-4F5A-A730-255FD2C6AB42}"/>
              </a:ext>
            </a:extLst>
          </p:cNvPr>
          <p:cNvSpPr>
            <a:spLocks noGrp="1"/>
          </p:cNvSpPr>
          <p:nvPr>
            <p:ph idx="1"/>
          </p:nvPr>
        </p:nvSpPr>
        <p:spPr/>
        <p:txBody>
          <a:bodyPr>
            <a:normAutofit fontScale="92500" lnSpcReduction="10000"/>
          </a:bodyPr>
          <a:lstStyle/>
          <a:p>
            <a:r>
              <a:rPr lang="nl-NL" dirty="0"/>
              <a:t>4.Betrokkenen kunnen met de functionaris voor gegevensbescherming contact opnemen over alle aangelegenheden die verband houden met de verwerking van hun gegevens en met de uitoefening van hun rechten uit hoofde van deze verordening. </a:t>
            </a:r>
          </a:p>
          <a:p>
            <a:r>
              <a:rPr lang="nl-NL" dirty="0"/>
              <a:t>5.De functionaris voor gegevensbescherming is met betrekking tot de uitvoering van zijn taken overeenkomstig het Unierecht of het </a:t>
            </a:r>
            <a:r>
              <a:rPr lang="nl-NL" dirty="0" err="1"/>
              <a:t>lidstatelijk</a:t>
            </a:r>
            <a:r>
              <a:rPr lang="nl-NL" dirty="0"/>
              <a:t> recht tot geheimhouding of vertrouwelijkheid gehouden. </a:t>
            </a:r>
          </a:p>
          <a:p>
            <a:r>
              <a:rPr lang="nl-NL" dirty="0"/>
              <a:t>6.De functionaris voor gegevensbescherming kan andere taken en plichten vervullen. De verwerkingsverantwoordelijke of de verwerker zorgt ervoor dat deze taken of plichten niet tot een belangenconflict leiden. </a:t>
            </a:r>
          </a:p>
        </p:txBody>
      </p:sp>
    </p:spTree>
    <p:extLst>
      <p:ext uri="{BB962C8B-B14F-4D97-AF65-F5344CB8AC3E}">
        <p14:creationId xmlns:p14="http://schemas.microsoft.com/office/powerpoint/2010/main" val="1659995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874F1-D11A-4DA1-BB53-26118618A3D0}"/>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54750850-2EF4-426D-9921-56616D890F34}"/>
              </a:ext>
            </a:extLst>
          </p:cNvPr>
          <p:cNvSpPr>
            <a:spLocks noGrp="1"/>
          </p:cNvSpPr>
          <p:nvPr>
            <p:ph idx="1"/>
          </p:nvPr>
        </p:nvSpPr>
        <p:spPr>
          <a:xfrm>
            <a:off x="680321" y="2071868"/>
            <a:ext cx="9613861" cy="4409955"/>
          </a:xfrm>
        </p:spPr>
        <p:txBody>
          <a:bodyPr>
            <a:normAutofit fontScale="62500" lnSpcReduction="20000"/>
          </a:bodyPr>
          <a:lstStyle/>
          <a:p>
            <a:r>
              <a:rPr lang="nl-NL" i="1" dirty="0"/>
              <a:t>Artikel 39 </a:t>
            </a:r>
            <a:r>
              <a:rPr lang="nl-NL" b="1" dirty="0"/>
              <a:t>Taken van de functionaris voor gegevensbescherming </a:t>
            </a:r>
          </a:p>
          <a:p>
            <a:r>
              <a:rPr lang="nl-NL" dirty="0"/>
              <a:t>1.De functionaris voor gegevensbescherming vervult ten minste de volgende taken: </a:t>
            </a:r>
          </a:p>
          <a:p>
            <a:r>
              <a:rPr lang="nl-NL" dirty="0"/>
              <a:t>a) de verwerkingsverantwoordelijke of de verwerker en de werknemers die verwerken, informeren en adviseren over hun verplichtingen uit hoofde van deze verordening en andere Unierechtelijke of lidstaatrechtelijke gegevensbeschermingsbepalingen; </a:t>
            </a:r>
          </a:p>
          <a:p>
            <a:r>
              <a:rPr lang="nl-NL" dirty="0"/>
              <a:t>b)toezien op naleving van deze verordening, van andere Unierechtelijke of lidstaatrechtelijke gegevensbeschermingsbepalingen en van het beleid van de verwerkingsverantwoordelijke of de verwerker met betrekking tot de bescherming van persoonsgegevens, met inbegrip van de toewijzing van verantwoordelijkheden, bewustmaking en opleiding van het bij de verwerking betrokken personeel en de betreffende audits; </a:t>
            </a:r>
          </a:p>
          <a:p>
            <a:r>
              <a:rPr lang="nl-NL" dirty="0"/>
              <a:t>c) desgevraagd advies verstrekken met betrekking tot de gegevensbeschermingseffect-beoordeling en toezien op de uitvoering daarvan in overeenstemming met artikel 35; </a:t>
            </a:r>
          </a:p>
          <a:p>
            <a:r>
              <a:rPr lang="nl-NL" dirty="0"/>
              <a:t>d) met de toezichthoudende autoriteit samenwerken;</a:t>
            </a:r>
          </a:p>
          <a:p>
            <a:r>
              <a:rPr lang="nl-NL" dirty="0"/>
              <a:t>e)optreden als contactpunt voor de toezichthoudende autoriteit inzake met verwerking verband houdende aangelegenheden, met inbegrip van de in artikel 36 bedoelde voorafgaande raadpleging, en, waar passend, overleg plegen over enige andere aangelegenheid. </a:t>
            </a:r>
          </a:p>
          <a:p>
            <a:r>
              <a:rPr lang="nl-NL" dirty="0"/>
              <a:t>2.De functionaris voor gegevensbescherming houdt bij de uitvoering van zijn taken naar behoren rekening met het aan verwerkingen verbonden risico, en met de aard, de omvang, de context en de verwerkingsdoeleinden. </a:t>
            </a:r>
          </a:p>
        </p:txBody>
      </p:sp>
    </p:spTree>
    <p:extLst>
      <p:ext uri="{BB962C8B-B14F-4D97-AF65-F5344CB8AC3E}">
        <p14:creationId xmlns:p14="http://schemas.microsoft.com/office/powerpoint/2010/main" val="2775062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291E96-C66D-4C5B-8CEC-3242DBFD8227}"/>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F7542007-0E04-40C3-BDBB-5F0B3579B131}"/>
              </a:ext>
            </a:extLst>
          </p:cNvPr>
          <p:cNvSpPr>
            <a:spLocks noGrp="1"/>
          </p:cNvSpPr>
          <p:nvPr>
            <p:ph idx="1"/>
          </p:nvPr>
        </p:nvSpPr>
        <p:spPr>
          <a:xfrm>
            <a:off x="680321" y="2336872"/>
            <a:ext cx="9613861" cy="4434317"/>
          </a:xfrm>
        </p:spPr>
        <p:txBody>
          <a:bodyPr>
            <a:normAutofit fontScale="62500" lnSpcReduction="20000"/>
          </a:bodyPr>
          <a:lstStyle/>
          <a:p>
            <a:r>
              <a:rPr lang="nl-NL" dirty="0"/>
              <a:t>Een functionaris moet in ieder geval aan de volgende voorwaarden voldoen.</a:t>
            </a:r>
          </a:p>
          <a:p>
            <a:pPr lvl="0"/>
            <a:r>
              <a:rPr lang="nl-NL" u="sng" dirty="0"/>
              <a:t>Capabel: </a:t>
            </a:r>
            <a:r>
              <a:rPr lang="nl-NL" dirty="0"/>
              <a:t>De functionaris moet capabel zijn en expertise hebben op het gebied van gegevensbescherming. Het mag dus niet gaan om de conciërge die een driedaagse cursus heeft gevolgd. </a:t>
            </a:r>
          </a:p>
          <a:p>
            <a:pPr lvl="0"/>
            <a:r>
              <a:rPr lang="nl-NL" u="sng" dirty="0"/>
              <a:t>Onafhankelijk: </a:t>
            </a:r>
            <a:r>
              <a:rPr lang="nl-NL" dirty="0"/>
              <a:t>De functionaris moet onafhankelijk zijn. Het mag niet zo zijn dat het management of de board een functionaris kan opbellen om hem te bewegen bepaalde handelingen wel of niet te verrichten. De functionaris mag ook geen andere functie binnen de organisatie hebben die zou kunnen leiden tot belangenverstrengeling – bijvoorbeeld het hoofd van de afdeling business </a:t>
            </a:r>
            <a:r>
              <a:rPr lang="nl-NL" dirty="0" err="1"/>
              <a:t>and</a:t>
            </a:r>
            <a:r>
              <a:rPr lang="nl-NL" dirty="0"/>
              <a:t> development die één dag per week ook als functionaris voor de gegevensbescherming optreedt. De functie van functionaris is in deze zin te vergelijken met die van een bedrijfsarts. De functionaris mag dan ook niet worden ontslagen of onder druk worden gezet als hij onwelgevallige beslissingen neemt of adviezen uitbrengt.</a:t>
            </a:r>
          </a:p>
          <a:p>
            <a:pPr lvl="0"/>
            <a:r>
              <a:rPr lang="nl-NL" u="sng" dirty="0"/>
              <a:t>Middelen: </a:t>
            </a:r>
            <a:r>
              <a:rPr lang="nl-NL" dirty="0"/>
              <a:t>De functionaris moet voldoende middelen en mogelijkheden hebben om zijn taken uit te voeren. Het aanstellen van een functionaris voor 0,2 fte binnen een grote medische organisatie is bijvoorbeeld niet afdoende.</a:t>
            </a:r>
          </a:p>
          <a:p>
            <a:pPr lvl="0"/>
            <a:r>
              <a:rPr lang="nl-NL" u="sng" dirty="0"/>
              <a:t>Toegang: </a:t>
            </a:r>
            <a:r>
              <a:rPr lang="nl-NL" dirty="0"/>
              <a:t>De functionaris moet toegang hebben tot alle relevante databases, registers en bestanden waarin persoonsgegevens (kunnen) staan.</a:t>
            </a:r>
          </a:p>
          <a:p>
            <a:pPr lvl="0"/>
            <a:r>
              <a:rPr lang="nl-NL" u="sng" dirty="0"/>
              <a:t>Betrokkenheid: </a:t>
            </a:r>
            <a:r>
              <a:rPr lang="nl-NL" dirty="0"/>
              <a:t>De functionaris wordt altijd vroegtijdig op de hoogte gesteld van plannen en beslissingen op het gebied van het verwerken van persoonsgegevens. De functionaris is zodoende betrokken bij het inrichten van het gegevensverwerkingsproces. </a:t>
            </a:r>
          </a:p>
          <a:p>
            <a:pPr lvl="0"/>
            <a:r>
              <a:rPr lang="nl-NL" u="sng" dirty="0"/>
              <a:t>Contactpersoon: </a:t>
            </a:r>
            <a:r>
              <a:rPr lang="nl-NL" dirty="0"/>
              <a:t>De functionaris wordt als contactpersoon vermeld op de website en in andere communicatie voor klanten en andere datasubjecten, zodat die zich met vragen of klachten kunnen wenden tot de onafhankelijke functionaris voor de gegevensbescherming.</a:t>
            </a:r>
          </a:p>
          <a:p>
            <a:endParaRPr lang="nl-NL" dirty="0"/>
          </a:p>
        </p:txBody>
      </p:sp>
    </p:spTree>
    <p:extLst>
      <p:ext uri="{BB962C8B-B14F-4D97-AF65-F5344CB8AC3E}">
        <p14:creationId xmlns:p14="http://schemas.microsoft.com/office/powerpoint/2010/main" val="1027826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CFB766-7E0E-46F3-8A35-AA880F6B1AE6}"/>
              </a:ext>
            </a:extLst>
          </p:cNvPr>
          <p:cNvSpPr>
            <a:spLocks noGrp="1"/>
          </p:cNvSpPr>
          <p:nvPr>
            <p:ph type="title"/>
          </p:nvPr>
        </p:nvSpPr>
        <p:spPr/>
        <p:txBody>
          <a:bodyPr/>
          <a:lstStyle/>
          <a:p>
            <a:r>
              <a:rPr lang="nl-NL" dirty="0"/>
              <a:t>2. Functionaris</a:t>
            </a:r>
          </a:p>
        </p:txBody>
      </p:sp>
      <p:sp>
        <p:nvSpPr>
          <p:cNvPr id="3" name="Tijdelijke aanduiding voor inhoud 2">
            <a:extLst>
              <a:ext uri="{FF2B5EF4-FFF2-40B4-BE49-F238E27FC236}">
                <a16:creationId xmlns:a16="http://schemas.microsoft.com/office/drawing/2014/main" id="{F5758286-3197-4B78-8DDE-AB23943A3F75}"/>
              </a:ext>
            </a:extLst>
          </p:cNvPr>
          <p:cNvSpPr>
            <a:spLocks noGrp="1"/>
          </p:cNvSpPr>
          <p:nvPr>
            <p:ph idx="1"/>
          </p:nvPr>
        </p:nvSpPr>
        <p:spPr/>
        <p:txBody>
          <a:bodyPr>
            <a:normAutofit fontScale="70000" lnSpcReduction="20000"/>
          </a:bodyPr>
          <a:lstStyle/>
          <a:p>
            <a:pPr lvl="0"/>
            <a:r>
              <a:rPr lang="nl-NL" u="sng" dirty="0"/>
              <a:t>Contactpersoon binnen de organisatie</a:t>
            </a:r>
            <a:r>
              <a:rPr lang="nl-NL" dirty="0"/>
              <a:t>: de functionaris verstrekt informatie en adviseert binnen de organisatie over de Algemene Verordening Gegevensbescherming en de daarin vervatte regels. Hij fungeert als vraagbaak binnen de organisatie en wordt betrokken als er beslissingen worden genomen die betrekking hebben op het verwerken van persoonsgegevens. </a:t>
            </a:r>
          </a:p>
          <a:p>
            <a:pPr lvl="0"/>
            <a:r>
              <a:rPr lang="nl-NL" u="sng" dirty="0"/>
              <a:t>Contactpersoon voor datasubjecten:</a:t>
            </a:r>
            <a:r>
              <a:rPr lang="nl-NL" dirty="0"/>
              <a:t> de functionaris is het eerste aanspreekpunt voor datasubjecten die vragen of klachten hebben met betrekking tot de wijze waarop een organisatie persoonsgegevens verwerkt. Gezien zijn onafhankelijkheid en expertise wordt zo gewaarborgd dat de eventuele vragen en klachten goed en adequaat worden afgehandeld.</a:t>
            </a:r>
          </a:p>
          <a:p>
            <a:pPr lvl="0"/>
            <a:r>
              <a:rPr lang="nl-NL" u="sng" dirty="0"/>
              <a:t>Contactpersoon voor de Autoriteit Persoonsgegevens</a:t>
            </a:r>
            <a:r>
              <a:rPr lang="nl-NL" dirty="0"/>
              <a:t>: de functionaris is het primaire aanspreekpunt voor de AP binnen een organisatie. De functionaris werkt samen met de Autoriteit Persoonsgegevens als dat wordt vereist, bijvoorbeeld bij audits of controles. </a:t>
            </a:r>
          </a:p>
          <a:p>
            <a:pPr lvl="0"/>
            <a:r>
              <a:rPr lang="nl-NL" u="sng" dirty="0"/>
              <a:t>Toezicht en controle</a:t>
            </a:r>
            <a:r>
              <a:rPr lang="nl-NL" dirty="0"/>
              <a:t>: De functionaris controleert of en in hoeverre de organisatie zich houdt aan de AVG. </a:t>
            </a:r>
          </a:p>
        </p:txBody>
      </p:sp>
    </p:spTree>
    <p:extLst>
      <p:ext uri="{BB962C8B-B14F-4D97-AF65-F5344CB8AC3E}">
        <p14:creationId xmlns:p14="http://schemas.microsoft.com/office/powerpoint/2010/main" val="1038667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775086-F035-474F-B8D2-B74ABE571D88}"/>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228651BE-825E-46C2-88EE-026FFBC17E7B}"/>
              </a:ext>
            </a:extLst>
          </p:cNvPr>
          <p:cNvSpPr>
            <a:spLocks noGrp="1"/>
          </p:cNvSpPr>
          <p:nvPr>
            <p:ph idx="1"/>
          </p:nvPr>
        </p:nvSpPr>
        <p:spPr>
          <a:xfrm>
            <a:off x="680321" y="2336872"/>
            <a:ext cx="9613861" cy="4168099"/>
          </a:xfrm>
        </p:spPr>
        <p:txBody>
          <a:bodyPr>
            <a:normAutofit fontScale="62500" lnSpcReduction="20000"/>
          </a:bodyPr>
          <a:lstStyle/>
          <a:p>
            <a:r>
              <a:rPr lang="nl-NL" i="1" dirty="0"/>
              <a:t>Artikel 35 </a:t>
            </a:r>
            <a:r>
              <a:rPr lang="nl-NL" b="1" dirty="0" err="1"/>
              <a:t>Gegevensbeschermingseffectbeoordeling</a:t>
            </a:r>
            <a:r>
              <a:rPr lang="nl-NL" b="1" dirty="0"/>
              <a:t> </a:t>
            </a:r>
          </a:p>
          <a:p>
            <a:r>
              <a:rPr lang="nl-NL" dirty="0"/>
              <a:t>1.Wanneer een soort verwerking, in het bijzonder een verwerking waarbij nieuwe technologieën worden gebruikt, gelet op de aard, de omvang, de context en de doeleinden daarvan waarschijnlijk een hoog risico inhoudt voor de rechten en vrijheden van natuurlijke personen voert de verwerkingsverantwoordelijke vóór de verwerking een beoordeling uit van het effect van de beoogde verwerkingsactiviteiten op de bescherming van persoonsgegevens. Eén beoordeling kan een reeks vergelijkbare verwerkingen bestrijken die vergelijkbare hoge risico's inhouden. </a:t>
            </a:r>
          </a:p>
          <a:p>
            <a:r>
              <a:rPr lang="nl-NL" dirty="0"/>
              <a:t>2.Wanneer een functionaris voor gegevensbescherming is aangewezen, wint de verwerkingsverantwoordelijke bij het uitvoeren van een </a:t>
            </a:r>
            <a:r>
              <a:rPr lang="nl-NL" dirty="0" err="1"/>
              <a:t>gegevensbeschermingseffectbeoordeling</a:t>
            </a:r>
            <a:r>
              <a:rPr lang="nl-NL" dirty="0"/>
              <a:t> diens advies in. </a:t>
            </a:r>
          </a:p>
          <a:p>
            <a:r>
              <a:rPr lang="nl-NL" dirty="0"/>
              <a:t>3.Een </a:t>
            </a:r>
            <a:r>
              <a:rPr lang="nl-NL" dirty="0" err="1"/>
              <a:t>gegevensbeschermingseffectbeoordeling</a:t>
            </a:r>
            <a:r>
              <a:rPr lang="nl-NL" dirty="0"/>
              <a:t> als bedoeld in lid 1 is met name vereist in de volgende gevallen: </a:t>
            </a:r>
          </a:p>
          <a:p>
            <a:r>
              <a:rPr lang="nl-NL" dirty="0"/>
              <a:t>a) een systematische en uitgebreide beoordeling van persoonlijke aspecten van natuurlijke personen, die is gebaseerd op geautomatiseerde verwerking, waaronder profilering, en waarop besluiten worden gebaseerd waaraan voor de natuurlijke persoon rechtsgevolgen zijn verbonden of die de natuurlijke persoon op vergelijkbare wijze wezenlijk treffen; </a:t>
            </a:r>
          </a:p>
          <a:p>
            <a:r>
              <a:rPr lang="nl-NL" dirty="0"/>
              <a:t>b) grootschalige verwerking van bijzondere categorieën van persoonsgegevens als bedoeld in artikel 9, lid 1, of van gegevens met betrekking tot strafrechtelijke veroordelingen en strafbare feiten als bedoeld in artikel 10; </a:t>
            </a:r>
          </a:p>
          <a:p>
            <a:r>
              <a:rPr lang="nl-NL" dirty="0"/>
              <a:t>of c) stelselmatige en grootschalige monitoring van openbaar toegankelijke ruimten. </a:t>
            </a:r>
          </a:p>
        </p:txBody>
      </p:sp>
    </p:spTree>
    <p:extLst>
      <p:ext uri="{BB962C8B-B14F-4D97-AF65-F5344CB8AC3E}">
        <p14:creationId xmlns:p14="http://schemas.microsoft.com/office/powerpoint/2010/main" val="11204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55FBC-CD94-45FE-8976-965303202FFA}"/>
              </a:ext>
            </a:extLst>
          </p:cNvPr>
          <p:cNvSpPr>
            <a:spLocks noGrp="1"/>
          </p:cNvSpPr>
          <p:nvPr>
            <p:ph type="title"/>
          </p:nvPr>
        </p:nvSpPr>
        <p:spPr/>
        <p:txBody>
          <a:bodyPr/>
          <a:lstStyle/>
          <a:p>
            <a:r>
              <a:rPr lang="nl-NL" dirty="0"/>
              <a:t>Overzicht vier weken</a:t>
            </a:r>
          </a:p>
        </p:txBody>
      </p:sp>
      <p:sp>
        <p:nvSpPr>
          <p:cNvPr id="3" name="Tijdelijke aanduiding voor inhoud 2">
            <a:extLst>
              <a:ext uri="{FF2B5EF4-FFF2-40B4-BE49-F238E27FC236}">
                <a16:creationId xmlns:a16="http://schemas.microsoft.com/office/drawing/2014/main" id="{92986335-1B6D-471D-B701-E5DFD21D78EB}"/>
              </a:ext>
            </a:extLst>
          </p:cNvPr>
          <p:cNvSpPr>
            <a:spLocks noGrp="1"/>
          </p:cNvSpPr>
          <p:nvPr>
            <p:ph idx="1"/>
          </p:nvPr>
        </p:nvSpPr>
        <p:spPr/>
        <p:txBody>
          <a:bodyPr/>
          <a:lstStyle/>
          <a:p>
            <a:r>
              <a:rPr lang="nl-NL" dirty="0"/>
              <a:t>8  januari   14.00-17.00 	C187 	Achtergrond AVG en aanpalende 					   	wetgeving</a:t>
            </a:r>
            <a:br>
              <a:rPr lang="nl-NL" dirty="0"/>
            </a:br>
            <a:endParaRPr lang="nl-NL" dirty="0"/>
          </a:p>
          <a:p>
            <a:r>
              <a:rPr lang="nl-NL" dirty="0"/>
              <a:t>16 januari  14.00-17.00 	C22  	Toepasselijkheid AVG en </a:t>
            </a:r>
          </a:p>
          <a:p>
            <a:pPr marL="0" indent="0">
              <a:buNone/>
            </a:pPr>
            <a:r>
              <a:rPr lang="nl-NL" dirty="0"/>
              <a:t>					algemene beginselen</a:t>
            </a:r>
            <a:br>
              <a:rPr lang="nl-NL" dirty="0"/>
            </a:br>
            <a:endParaRPr lang="nl-NL" dirty="0"/>
          </a:p>
          <a:p>
            <a:r>
              <a:rPr lang="nl-NL" dirty="0"/>
              <a:t>22 januari 14.00-17.00  	C22   	Verplichtingen in de AVG</a:t>
            </a:r>
            <a:br>
              <a:rPr lang="nl-NL" dirty="0"/>
            </a:br>
            <a:endParaRPr lang="nl-NL" dirty="0"/>
          </a:p>
          <a:p>
            <a:r>
              <a:rPr lang="nl-NL" dirty="0"/>
              <a:t>30 januari  9.00-12.00 	C15	Rechten in de AVG</a:t>
            </a:r>
          </a:p>
        </p:txBody>
      </p:sp>
    </p:spTree>
    <p:extLst>
      <p:ext uri="{BB962C8B-B14F-4D97-AF65-F5344CB8AC3E}">
        <p14:creationId xmlns:p14="http://schemas.microsoft.com/office/powerpoint/2010/main" val="361493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49202A-D945-49EE-BB03-66F8EBBB66BA}"/>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10B283E0-AA43-438E-AE30-921152F9E766}"/>
              </a:ext>
            </a:extLst>
          </p:cNvPr>
          <p:cNvSpPr>
            <a:spLocks noGrp="1"/>
          </p:cNvSpPr>
          <p:nvPr>
            <p:ph idx="1"/>
          </p:nvPr>
        </p:nvSpPr>
        <p:spPr/>
        <p:txBody>
          <a:bodyPr>
            <a:normAutofit fontScale="85000" lnSpcReduction="20000"/>
          </a:bodyPr>
          <a:lstStyle/>
          <a:p>
            <a:r>
              <a:rPr lang="nl-NL" dirty="0"/>
              <a:t>4.De toezichthoudende autoriteit stelt een lijst op van het soort verwerkingen waarvoor een </a:t>
            </a:r>
            <a:r>
              <a:rPr lang="nl-NL" dirty="0" err="1"/>
              <a:t>gegevensbeschermingseffectbeoordeling</a:t>
            </a:r>
            <a:r>
              <a:rPr lang="nl-NL" dirty="0"/>
              <a:t> overeenkomstig lid 1 verplicht is, en maakt deze openbaar. De toezichthoudende autoriteit deelt die lijsten mee aan het in artikel 68 bedoelde Comité. </a:t>
            </a:r>
          </a:p>
          <a:p>
            <a:r>
              <a:rPr lang="nl-NL" dirty="0"/>
              <a:t>5.De toezichthoudende autoriteit kan ook een lijst opstellen en openbaar maken van het soort verwerking waarvoor geen </a:t>
            </a:r>
            <a:r>
              <a:rPr lang="nl-NL" dirty="0" err="1"/>
              <a:t>gegevensbeschermingseffectbeoordeling</a:t>
            </a:r>
            <a:r>
              <a:rPr lang="nl-NL" dirty="0"/>
              <a:t> is vereist. De toezichthoudende autoriteit deelt deze lijst mee aan het Comité. </a:t>
            </a:r>
          </a:p>
          <a:p>
            <a:r>
              <a:rPr lang="nl-NL" dirty="0"/>
              <a:t>6.Wanneer de in de leden 4 en 5 bedoelde lijsten betrekking hebben op verwerkingen met betrekking tot het aanbieden van goederen of diensten aan betrokkenen of op het observeren van hun gedrag in verschillende lidstaten, of op verwerkingen die het vrije verkeer van persoonsgegevens in de Unie wezenlijk kunnen beïnvloeden, past de bevoegde toezichthoudende autoriteit voorafgaand aan de vaststelling van die lijsten het in artikel 63 bedoelde coherentiemechanisme toe. </a:t>
            </a:r>
          </a:p>
        </p:txBody>
      </p:sp>
    </p:spTree>
    <p:extLst>
      <p:ext uri="{BB962C8B-B14F-4D97-AF65-F5344CB8AC3E}">
        <p14:creationId xmlns:p14="http://schemas.microsoft.com/office/powerpoint/2010/main" val="2412774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9B903-3909-406D-88E8-96E772193D6F}"/>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6D5466D7-7828-4528-AA22-EFBD43435520}"/>
              </a:ext>
            </a:extLst>
          </p:cNvPr>
          <p:cNvSpPr>
            <a:spLocks noGrp="1"/>
          </p:cNvSpPr>
          <p:nvPr>
            <p:ph idx="1"/>
          </p:nvPr>
        </p:nvSpPr>
        <p:spPr/>
        <p:txBody>
          <a:bodyPr>
            <a:normAutofit fontScale="85000" lnSpcReduction="20000"/>
          </a:bodyPr>
          <a:lstStyle/>
          <a:p>
            <a:r>
              <a:rPr lang="nl-NL" dirty="0"/>
              <a:t>7.De beoordeling bevat ten minste: </a:t>
            </a:r>
          </a:p>
          <a:p>
            <a:r>
              <a:rPr lang="nl-NL" dirty="0"/>
              <a:t>a) een systematische beschrijving van de beoogde verwerkingen en de verwerkingsdoeleinden, waaronder, in voorkomend geval, de gerechtvaardigde belangen die door de verwerkingsverantwoordelijke worden behartigd; </a:t>
            </a:r>
          </a:p>
          <a:p>
            <a:r>
              <a:rPr lang="nl-NL" dirty="0"/>
              <a:t>b) een beoordeling van de noodzaak en de evenredigheid van de verwerkingen met betrekking tot de doeleinden; </a:t>
            </a:r>
          </a:p>
          <a:p>
            <a:r>
              <a:rPr lang="nl-NL" dirty="0"/>
              <a:t>c) een beoordeling van de in lid 1 bedoelde risico's voor de rechten en vrijheden van betrokkenen; en </a:t>
            </a:r>
          </a:p>
          <a:p>
            <a:r>
              <a:rPr lang="nl-NL" dirty="0"/>
              <a:t>d) de beoogde maatregelen om de risico's aan te pakken, waaronder waarborgen, veiligheidsmaatregelen en mechanismen om de bescherming van persoonsgegevens te garanderen en om aan te tonen dat aan deze verordening is voldaan, met inachtneming van de rechten en gerechtvaardigde belangen van de betrokkenen en andere personen in kwestie. </a:t>
            </a:r>
          </a:p>
        </p:txBody>
      </p:sp>
    </p:spTree>
    <p:extLst>
      <p:ext uri="{BB962C8B-B14F-4D97-AF65-F5344CB8AC3E}">
        <p14:creationId xmlns:p14="http://schemas.microsoft.com/office/powerpoint/2010/main" val="1907573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775086-F035-474F-B8D2-B74ABE571D88}"/>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228651BE-825E-46C2-88EE-026FFBC17E7B}"/>
              </a:ext>
            </a:extLst>
          </p:cNvPr>
          <p:cNvSpPr>
            <a:spLocks noGrp="1"/>
          </p:cNvSpPr>
          <p:nvPr>
            <p:ph idx="1"/>
          </p:nvPr>
        </p:nvSpPr>
        <p:spPr>
          <a:xfrm>
            <a:off x="680320" y="2020862"/>
            <a:ext cx="9613861" cy="4449386"/>
          </a:xfrm>
        </p:spPr>
        <p:txBody>
          <a:bodyPr>
            <a:normAutofit fontScale="70000" lnSpcReduction="20000"/>
          </a:bodyPr>
          <a:lstStyle/>
          <a:p>
            <a:r>
              <a:rPr lang="nl-NL" dirty="0"/>
              <a:t>8.Bij het beoordelen van het effect van de door een verwerkingsverantwoordelijke of verwerker verrichte verwerkingen, en met name ter wille van een </a:t>
            </a:r>
            <a:r>
              <a:rPr lang="nl-NL" dirty="0" err="1"/>
              <a:t>gegevensbeschermingseffectbeoordeling</a:t>
            </a:r>
            <a:r>
              <a:rPr lang="nl-NL" dirty="0"/>
              <a:t>, wordt de naleving van de in artikel 40 bedoelde goedgekeurde gedragscodes naar behoren in aanmerking genomen. </a:t>
            </a:r>
          </a:p>
          <a:p>
            <a:r>
              <a:rPr lang="nl-NL" dirty="0"/>
              <a:t>9.De verwerkingsverantwoordelijke vraagt in voorkomend geval de betrokkenen of hun vertegenwoordigers naar hun mening over de voorgenomen verwerking, met inachtneming van de bescherming van commerciële of algemene belangen of de beveiliging van verwerkingen. </a:t>
            </a:r>
          </a:p>
          <a:p>
            <a:r>
              <a:rPr lang="nl-NL" dirty="0"/>
              <a:t>10.Wanneer verwerking uit hoofde van artikel 6, lid 1, onder c) of e), haar rechtsgrond heeft in het Unierecht of in het recht van de lidstaat dat op de verwerkingsverantwoordelijke van toepassing is, de specifieke verwerking of geheel van verwerkingen in kwestie daarbij wordt geregeld, en er reeds als onderdeel van een algemene effectbeoordeling in het kader van de vaststelling van deze rechtsgrond een </a:t>
            </a:r>
            <a:r>
              <a:rPr lang="nl-NL" dirty="0" err="1"/>
              <a:t>gegevensbeschermingseffectbeoordeling</a:t>
            </a:r>
            <a:r>
              <a:rPr lang="nl-NL" dirty="0"/>
              <a:t> is uitgevoerd, zijn de leden 1 tot en met 7 niet van toepassing, tenzij de lidstaten het noodzakelijk achten om voorafgaand aan de verwerkingen een dergelijke beoordeling uit te voeren. </a:t>
            </a:r>
          </a:p>
          <a:p>
            <a:r>
              <a:rPr lang="nl-NL" dirty="0"/>
              <a:t>11.Indien nodig verricht de verwerkingsverantwoordelijke een toetsing om te beoordelen of de verwerking overeenkomstig de </a:t>
            </a:r>
            <a:r>
              <a:rPr lang="nl-NL" dirty="0" err="1"/>
              <a:t>gegevensbeschermingseffectbeoordeling</a:t>
            </a:r>
            <a:r>
              <a:rPr lang="nl-NL" dirty="0"/>
              <a:t> wordt uitgevoerd, zulks ten minste wanneer sprake is van een verandering van het risico dat de verwerkingen inhouden. </a:t>
            </a:r>
          </a:p>
        </p:txBody>
      </p:sp>
    </p:spTree>
    <p:extLst>
      <p:ext uri="{BB962C8B-B14F-4D97-AF65-F5344CB8AC3E}">
        <p14:creationId xmlns:p14="http://schemas.microsoft.com/office/powerpoint/2010/main" val="2285211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49202A-D945-49EE-BB03-66F8EBBB66BA}"/>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10B283E0-AA43-438E-AE30-921152F9E766}"/>
              </a:ext>
            </a:extLst>
          </p:cNvPr>
          <p:cNvSpPr>
            <a:spLocks noGrp="1"/>
          </p:cNvSpPr>
          <p:nvPr>
            <p:ph idx="1"/>
          </p:nvPr>
        </p:nvSpPr>
        <p:spPr>
          <a:xfrm>
            <a:off x="680321" y="2336872"/>
            <a:ext cx="9613861" cy="3948181"/>
          </a:xfrm>
        </p:spPr>
        <p:txBody>
          <a:bodyPr>
            <a:normAutofit fontScale="70000" lnSpcReduction="20000"/>
          </a:bodyPr>
          <a:lstStyle/>
          <a:p>
            <a:r>
              <a:rPr lang="nl-NL" i="1" dirty="0"/>
              <a:t>Artikel 36 </a:t>
            </a:r>
            <a:r>
              <a:rPr lang="nl-NL" b="1" dirty="0"/>
              <a:t>Voorafgaande raadpleging </a:t>
            </a:r>
          </a:p>
          <a:p>
            <a:r>
              <a:rPr lang="nl-NL" dirty="0"/>
              <a:t>1.Wanneer uit een </a:t>
            </a:r>
            <a:r>
              <a:rPr lang="nl-NL" dirty="0" err="1"/>
              <a:t>gegevensbeschermingseffectbeoordeling</a:t>
            </a:r>
            <a:r>
              <a:rPr lang="nl-NL" dirty="0"/>
              <a:t> krachtens artikel 35 blijkt dat de verwerking een hoog risico zou opleveren indien de verwerkingsverantwoordelijke geen maatregelen neemt om het risico te beperken, raadpleegt de verwerkingsverantwoordelijke voorafgaand aan de verwerking de toezichthoudende autoriteit. </a:t>
            </a:r>
          </a:p>
          <a:p>
            <a:r>
              <a:rPr lang="nl-NL" dirty="0"/>
              <a:t>2.Wanneer de toezichthoudende autoriteit van oordeel is dat de in lid 1 bedoelde voorgenomen verwerking inbreuk zou maken op deze verordening, met name wanneer de verwerkingsverantwoordelijke het risico onvoldoende heeft onderkend of beperkt, geeft de toezichthoudende autoriteit binnen een maximumtermijn van acht weken na de ontvangst van het verzoek om raadpleging schriftelijk advies aan de verwerkingsverantwoordelijke en in voorkomend geval aan de verwerker, en mag zij al haar in artikel 58 bedoelde bevoegdheden uitoefenen. Die termijn kan, naargelang de complexiteit van de voorgenomen verwerking, met zes weken worden verlengd. Bij een dergelijke verlenging stelt de toezichthoudende autoriteit de verwerkingsverantwoordelijke en, in voorkomend geval, de verwerker binnen een maand na ontvangst van het verzoek om raadpleging in kennis van onder meer de redenen voor de vertraging. Die termijnen kunnen worden opgeschort totdat de toezichthoudende autoriteit informatie heeft verkregen waarom zij met het oog op de raadpleging heeft verzocht. </a:t>
            </a:r>
          </a:p>
        </p:txBody>
      </p:sp>
    </p:spTree>
    <p:extLst>
      <p:ext uri="{BB962C8B-B14F-4D97-AF65-F5344CB8AC3E}">
        <p14:creationId xmlns:p14="http://schemas.microsoft.com/office/powerpoint/2010/main" val="359701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9B903-3909-406D-88E8-96E772193D6F}"/>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6D5466D7-7828-4528-AA22-EFBD43435520}"/>
              </a:ext>
            </a:extLst>
          </p:cNvPr>
          <p:cNvSpPr>
            <a:spLocks noGrp="1"/>
          </p:cNvSpPr>
          <p:nvPr>
            <p:ph idx="1"/>
          </p:nvPr>
        </p:nvSpPr>
        <p:spPr/>
        <p:txBody>
          <a:bodyPr>
            <a:normAutofit fontScale="85000" lnSpcReduction="10000"/>
          </a:bodyPr>
          <a:lstStyle/>
          <a:p>
            <a:r>
              <a:rPr lang="nl-NL" dirty="0"/>
              <a:t>3.Wanneer de verwerkingsverantwoordelijke de toezichthoudende autoriteit uit hoofde van lid 1 raadpleegt, verstrekt hij haar informatie over: </a:t>
            </a:r>
          </a:p>
          <a:p>
            <a:r>
              <a:rPr lang="nl-NL" dirty="0"/>
              <a:t>a) indien van toepassing, de respectieve verantwoordelijkheden van de verwerkingsverantwoordelijke, bij de verwerking betrokken gezamenlijke verwerkingsverantwoordelijken en verwerkers, in het bijzonder voor verwerking binnen een concern; </a:t>
            </a:r>
          </a:p>
          <a:p>
            <a:r>
              <a:rPr lang="nl-NL" dirty="0"/>
              <a:t>b) de doeleinden en de middelen van de voorgenomen verwerking; </a:t>
            </a:r>
          </a:p>
          <a:p>
            <a:r>
              <a:rPr lang="nl-NL" dirty="0"/>
              <a:t>c) de maatregelen en waarborgen die worden geboden ter bescherming van de rechten en vrijheden van betrokkenen uit hoofde van deze verordening; </a:t>
            </a:r>
          </a:p>
          <a:p>
            <a:r>
              <a:rPr lang="nl-NL" dirty="0"/>
              <a:t>d) indien van toepassing, de contactgegevens van de functionaris voor gegevensbescherming; </a:t>
            </a:r>
          </a:p>
        </p:txBody>
      </p:sp>
    </p:spTree>
    <p:extLst>
      <p:ext uri="{BB962C8B-B14F-4D97-AF65-F5344CB8AC3E}">
        <p14:creationId xmlns:p14="http://schemas.microsoft.com/office/powerpoint/2010/main" val="2566185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775086-F035-474F-B8D2-B74ABE571D88}"/>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228651BE-825E-46C2-88EE-026FFBC17E7B}"/>
              </a:ext>
            </a:extLst>
          </p:cNvPr>
          <p:cNvSpPr>
            <a:spLocks noGrp="1"/>
          </p:cNvSpPr>
          <p:nvPr>
            <p:ph idx="1"/>
          </p:nvPr>
        </p:nvSpPr>
        <p:spPr/>
        <p:txBody>
          <a:bodyPr>
            <a:normAutofit fontScale="85000" lnSpcReduction="10000"/>
          </a:bodyPr>
          <a:lstStyle/>
          <a:p>
            <a:r>
              <a:rPr lang="nl-NL" dirty="0"/>
              <a:t>e) de </a:t>
            </a:r>
            <a:r>
              <a:rPr lang="nl-NL" dirty="0" err="1"/>
              <a:t>gegevensbeschermingseffectbeoordeling</a:t>
            </a:r>
            <a:r>
              <a:rPr lang="nl-NL" dirty="0"/>
              <a:t> waarin bij artikel 35 is voorzien; </a:t>
            </a:r>
          </a:p>
          <a:p>
            <a:r>
              <a:rPr lang="nl-NL" dirty="0"/>
              <a:t>en f) alle andere informatie waar de toezichthoudende autoriteit om verzoekt. </a:t>
            </a:r>
          </a:p>
          <a:p>
            <a:r>
              <a:rPr lang="nl-NL" dirty="0"/>
              <a:t>4.De lidstaten raadplegen de toezichthoudende autoriteit bij het opstellen van een voorstel voor een door een nationaal parlement vast te stellen wetgevingsmaatregel, of een daarop gebaseerde regelgevingsmaatregel in verband met verwerking. </a:t>
            </a:r>
          </a:p>
          <a:p>
            <a:r>
              <a:rPr lang="nl-NL" dirty="0"/>
              <a:t>5.Niettegenstaande lid 1 kunnen de verwerkingsverantwoordelijken lidstaatrechtelijk ertoe worden verplicht overleg met de toezichthoudende autoriteit te plegen en om haar voorafgaande toestemming te verzoeken wanneer zij met het oog op de vervulling van een taak van algemeen belang verwerken, onder meer wanneer verwerking verband houdt met sociale bescherming en volksgezondheid. </a:t>
            </a:r>
          </a:p>
        </p:txBody>
      </p:sp>
    </p:spTree>
    <p:extLst>
      <p:ext uri="{BB962C8B-B14F-4D97-AF65-F5344CB8AC3E}">
        <p14:creationId xmlns:p14="http://schemas.microsoft.com/office/powerpoint/2010/main" val="3893641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49202A-D945-49EE-BB03-66F8EBBB66BA}"/>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10B283E0-AA43-438E-AE30-921152F9E766}"/>
              </a:ext>
            </a:extLst>
          </p:cNvPr>
          <p:cNvSpPr>
            <a:spLocks noGrp="1"/>
          </p:cNvSpPr>
          <p:nvPr>
            <p:ph idx="1"/>
          </p:nvPr>
        </p:nvSpPr>
        <p:spPr>
          <a:xfrm>
            <a:off x="680321" y="2075543"/>
            <a:ext cx="9613861" cy="4354286"/>
          </a:xfrm>
        </p:spPr>
        <p:txBody>
          <a:bodyPr>
            <a:normAutofit fontScale="55000" lnSpcReduction="20000"/>
          </a:bodyPr>
          <a:lstStyle/>
          <a:p>
            <a:r>
              <a:rPr lang="nl-NL" dirty="0"/>
              <a:t>Hoe een effectbeoordeling er uit ziet zal per geval en per organisatie verschillend zijn. Een goede leidraad kan hier vormen de model effectbeoordeling die door de Nederlandse overheid is gepubliceerd. Die spreekt van acht concrete stappen. </a:t>
            </a:r>
          </a:p>
          <a:p>
            <a:r>
              <a:rPr lang="nl-NL" dirty="0"/>
              <a:t> </a:t>
            </a:r>
          </a:p>
          <a:p>
            <a:pPr lvl="0"/>
            <a:r>
              <a:rPr lang="nl-NL" u="sng" dirty="0"/>
              <a:t>Verzamelen: </a:t>
            </a:r>
            <a:r>
              <a:rPr lang="nl-NL" dirty="0"/>
              <a:t>Verzamel alle relevante informatie over je plan of project</a:t>
            </a:r>
          </a:p>
          <a:p>
            <a:pPr lvl="0"/>
            <a:r>
              <a:rPr lang="nl-NL" u="sng" dirty="0"/>
              <a:t>Bespreken: </a:t>
            </a:r>
            <a:r>
              <a:rPr lang="nl-NL" dirty="0"/>
              <a:t>Bespreek het plan in een team waarin expertise is op alle relevante punten – bijvoorbeeld de functionaris voor het juridische perspectief, de ICT-specialist op het gebied van informatiebeveiliging, de projectmanager die weet welke gegevens noodzakelijk zijn en waarom, etc.</a:t>
            </a:r>
          </a:p>
          <a:p>
            <a:pPr lvl="0"/>
            <a:r>
              <a:rPr lang="nl-NL" u="sng" dirty="0"/>
              <a:t>Vastleggen: </a:t>
            </a:r>
            <a:r>
              <a:rPr lang="nl-NL" dirty="0"/>
              <a:t>Stel de bevindingen op en leg die vast in een rapport.</a:t>
            </a:r>
          </a:p>
          <a:p>
            <a:pPr lvl="0"/>
            <a:r>
              <a:rPr lang="nl-NL" u="sng" dirty="0"/>
              <a:t>Consultatie datasubjecten: </a:t>
            </a:r>
            <a:r>
              <a:rPr lang="nl-NL" dirty="0"/>
              <a:t>Als dat mogelijk en wenselijk is, consulteer de datasubjecten of hun vertegenwoordigers (bij een medische organisatie kan het bijvoorbeeld gaan om de patiëntvertegenwoordigers). Neem hun adviezen serieus en geef in je rapportage aan hoe je hun adviezen hebt verwerkt.</a:t>
            </a:r>
          </a:p>
          <a:p>
            <a:pPr lvl="0"/>
            <a:r>
              <a:rPr lang="nl-NL" u="sng" dirty="0"/>
              <a:t>Consultatie functionaris: </a:t>
            </a:r>
            <a:r>
              <a:rPr lang="nl-NL" dirty="0"/>
              <a:t>Leg je bevindingen voor aan de functionaris. Wederom neem je de adviezen serieus en geef je in de rapportage aan wat je met de adviezen hebt gedaan.</a:t>
            </a:r>
          </a:p>
          <a:p>
            <a:pPr lvl="0"/>
            <a:r>
              <a:rPr lang="nl-NL" u="sng" dirty="0"/>
              <a:t>Consultatie ICT-specialist: </a:t>
            </a:r>
            <a:r>
              <a:rPr lang="nl-NL" dirty="0"/>
              <a:t>Als je project of plan leidt tot de introductie van een nieuw of aangepast ICT-systeem, dan moet je de ICT specialist betrekken. Wederom neem je de adviezen serieus en geef je in de rapportage aan wat je met de adviezen hebt gedaan.</a:t>
            </a:r>
          </a:p>
          <a:p>
            <a:pPr lvl="0"/>
            <a:r>
              <a:rPr lang="nl-NL" u="sng" dirty="0"/>
              <a:t>Consultatie Autoriteit Persoonsgegevens: </a:t>
            </a:r>
            <a:r>
              <a:rPr lang="nl-NL" dirty="0"/>
              <a:t>Als uit de effectbeoordeling blijkt dat de verwerking een hoog risico oplevert en je er niet in slaagt om maatregelen te nemen om de risico’s te beperken tot een acceptabel niveau, moet de Autoriteit Persoonsgegevens voorafgaande aan de voorgenomen verwerking worden geraadpleegd. Die kan adviseren om te stoppen met het project of bijvoorbeeld in afgeslankte vorm door te gaan.  </a:t>
            </a:r>
          </a:p>
          <a:p>
            <a:pPr lvl="0"/>
            <a:r>
              <a:rPr lang="nl-NL" u="sng" dirty="0"/>
              <a:t>Transparantie: </a:t>
            </a:r>
            <a:r>
              <a:rPr lang="nl-NL" dirty="0"/>
              <a:t>Stuur je uiteindelijke rapport over de effectbeoordeling naar alle betrokkenen. </a:t>
            </a:r>
          </a:p>
          <a:p>
            <a:endParaRPr lang="nl-NL" dirty="0"/>
          </a:p>
        </p:txBody>
      </p:sp>
    </p:spTree>
    <p:extLst>
      <p:ext uri="{BB962C8B-B14F-4D97-AF65-F5344CB8AC3E}">
        <p14:creationId xmlns:p14="http://schemas.microsoft.com/office/powerpoint/2010/main" val="247235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9B903-3909-406D-88E8-96E772193D6F}"/>
              </a:ext>
            </a:extLst>
          </p:cNvPr>
          <p:cNvSpPr>
            <a:spLocks noGrp="1"/>
          </p:cNvSpPr>
          <p:nvPr>
            <p:ph type="title"/>
          </p:nvPr>
        </p:nvSpPr>
        <p:spPr/>
        <p:txBody>
          <a:bodyPr/>
          <a:lstStyle/>
          <a:p>
            <a:r>
              <a:rPr lang="nl-NL" dirty="0"/>
              <a:t>3. Effectbeoordeling</a:t>
            </a:r>
          </a:p>
        </p:txBody>
      </p:sp>
      <p:sp>
        <p:nvSpPr>
          <p:cNvPr id="3" name="Tijdelijke aanduiding voor inhoud 2">
            <a:extLst>
              <a:ext uri="{FF2B5EF4-FFF2-40B4-BE49-F238E27FC236}">
                <a16:creationId xmlns:a16="http://schemas.microsoft.com/office/drawing/2014/main" id="{6D5466D7-7828-4528-AA22-EFBD43435520}"/>
              </a:ext>
            </a:extLst>
          </p:cNvPr>
          <p:cNvSpPr>
            <a:spLocks noGrp="1"/>
          </p:cNvSpPr>
          <p:nvPr>
            <p:ph idx="1"/>
          </p:nvPr>
        </p:nvSpPr>
        <p:spPr/>
        <p:txBody>
          <a:bodyPr>
            <a:normAutofit fontScale="70000" lnSpcReduction="20000"/>
          </a:bodyPr>
          <a:lstStyle/>
          <a:p>
            <a:r>
              <a:rPr lang="nl-NL" dirty="0"/>
              <a:t>In feite zijn er dus vijf inschattingen die je moet doen als organisatie met betrekking tot de effectbeoordeling:</a:t>
            </a:r>
          </a:p>
          <a:p>
            <a:r>
              <a:rPr lang="nl-NL" dirty="0"/>
              <a:t> </a:t>
            </a:r>
          </a:p>
          <a:p>
            <a:pPr lvl="0"/>
            <a:r>
              <a:rPr lang="nl-NL" dirty="0"/>
              <a:t>Zijn er substantiële risico’s te verwachten? Zo ja, dan moet je een effectbeoordeling doen. Als dat niet het geval is, bijvoorbeeld als je een adressenbestand van je klanten wilt bijhouden, dan hoef je geen effectbeoordeling te doen.</a:t>
            </a:r>
          </a:p>
          <a:p>
            <a:pPr lvl="0"/>
            <a:r>
              <a:rPr lang="nl-NL" dirty="0"/>
              <a:t>Zijn de risico’s die uit de effectbeoordeling blijken laag of verwaarloosbaar, dan kun je doorgaan met het plan.</a:t>
            </a:r>
          </a:p>
          <a:p>
            <a:pPr lvl="0"/>
            <a:r>
              <a:rPr lang="nl-NL" dirty="0"/>
              <a:t>Zijn de risico’s die uit de effectbeoordeling blijken hoog, dan </a:t>
            </a:r>
            <a:r>
              <a:rPr lang="nl-NL" dirty="0" err="1"/>
              <a:t>zul</a:t>
            </a:r>
            <a:r>
              <a:rPr lang="nl-NL" dirty="0"/>
              <a:t> je extra maatregelen moeten treffen om die risico’s te vermijden of in te perken.</a:t>
            </a:r>
          </a:p>
          <a:p>
            <a:pPr lvl="0"/>
            <a:r>
              <a:rPr lang="nl-NL" dirty="0"/>
              <a:t>Zijn de risico’s die uit de effectbeoordeling blijken hoog en kun je geen maatregelen treffen om die te vermijden, dan moet je de Autoriteit persoonsgegevens raadplegen. Je zult aan de aanwijzingen van de AP moeten voldoen.</a:t>
            </a:r>
          </a:p>
          <a:p>
            <a:pPr lvl="0"/>
            <a:r>
              <a:rPr lang="nl-NL" dirty="0"/>
              <a:t>Zijn de risico’s die uit de effectbeoordeling blijken te hoog en onvermijdbaar, dan </a:t>
            </a:r>
            <a:r>
              <a:rPr lang="nl-NL" dirty="0" err="1"/>
              <a:t>zul</a:t>
            </a:r>
            <a:r>
              <a:rPr lang="nl-NL" dirty="0"/>
              <a:t> je niet door mogen gaan met je plan.</a:t>
            </a:r>
          </a:p>
          <a:p>
            <a:endParaRPr lang="nl-NL" dirty="0"/>
          </a:p>
        </p:txBody>
      </p:sp>
    </p:spTree>
    <p:extLst>
      <p:ext uri="{BB962C8B-B14F-4D97-AF65-F5344CB8AC3E}">
        <p14:creationId xmlns:p14="http://schemas.microsoft.com/office/powerpoint/2010/main" val="455163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1165748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1F2909-0931-484F-B6BE-8A2B2CDB1358}"/>
              </a:ext>
            </a:extLst>
          </p:cNvPr>
          <p:cNvSpPr>
            <a:spLocks noGrp="1"/>
          </p:cNvSpPr>
          <p:nvPr>
            <p:ph type="title"/>
          </p:nvPr>
        </p:nvSpPr>
        <p:spPr/>
        <p:txBody>
          <a:bodyPr/>
          <a:lstStyle/>
          <a:p>
            <a:r>
              <a:rPr lang="nl-NL" dirty="0"/>
              <a:t>Overzicht tweede uur</a:t>
            </a:r>
          </a:p>
        </p:txBody>
      </p:sp>
      <p:sp>
        <p:nvSpPr>
          <p:cNvPr id="3" name="Tijdelijke aanduiding voor inhoud 2">
            <a:extLst>
              <a:ext uri="{FF2B5EF4-FFF2-40B4-BE49-F238E27FC236}">
                <a16:creationId xmlns:a16="http://schemas.microsoft.com/office/drawing/2014/main" id="{D9EDB10A-1075-49EF-B5B9-D6B748F38654}"/>
              </a:ext>
            </a:extLst>
          </p:cNvPr>
          <p:cNvSpPr>
            <a:spLocks noGrp="1"/>
          </p:cNvSpPr>
          <p:nvPr>
            <p:ph idx="1"/>
          </p:nvPr>
        </p:nvSpPr>
        <p:spPr/>
        <p:txBody>
          <a:bodyPr/>
          <a:lstStyle/>
          <a:p>
            <a:r>
              <a:rPr lang="nl-NL" dirty="0"/>
              <a:t>(4) Organisatorische en technische veiligheid</a:t>
            </a:r>
          </a:p>
          <a:p>
            <a:r>
              <a:rPr lang="nl-NL" dirty="0"/>
              <a:t>(5) Transparantie</a:t>
            </a:r>
          </a:p>
        </p:txBody>
      </p:sp>
    </p:spTree>
    <p:extLst>
      <p:ext uri="{BB962C8B-B14F-4D97-AF65-F5344CB8AC3E}">
        <p14:creationId xmlns:p14="http://schemas.microsoft.com/office/powerpoint/2010/main" val="2379822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16644-3768-4468-B2C5-DAAA39F22CD0}"/>
              </a:ext>
            </a:extLst>
          </p:cNvPr>
          <p:cNvSpPr>
            <a:spLocks noGrp="1"/>
          </p:cNvSpPr>
          <p:nvPr>
            <p:ph type="title"/>
          </p:nvPr>
        </p:nvSpPr>
        <p:spPr/>
        <p:txBody>
          <a:bodyPr/>
          <a:lstStyle/>
          <a:p>
            <a:r>
              <a:rPr lang="nl-NL" dirty="0"/>
              <a:t>Overzicht vandaag</a:t>
            </a:r>
          </a:p>
        </p:txBody>
      </p:sp>
      <p:sp>
        <p:nvSpPr>
          <p:cNvPr id="3" name="Tijdelijke aanduiding voor inhoud 2">
            <a:extLst>
              <a:ext uri="{FF2B5EF4-FFF2-40B4-BE49-F238E27FC236}">
                <a16:creationId xmlns:a16="http://schemas.microsoft.com/office/drawing/2014/main" id="{723B3C20-5166-4696-AF35-EB3D6CEA70E4}"/>
              </a:ext>
            </a:extLst>
          </p:cNvPr>
          <p:cNvSpPr>
            <a:spLocks noGrp="1"/>
          </p:cNvSpPr>
          <p:nvPr>
            <p:ph idx="1"/>
          </p:nvPr>
        </p:nvSpPr>
        <p:spPr>
          <a:xfrm>
            <a:off x="680321" y="2336872"/>
            <a:ext cx="9613861" cy="3767899"/>
          </a:xfrm>
        </p:spPr>
        <p:txBody>
          <a:bodyPr>
            <a:normAutofit fontScale="85000" lnSpcReduction="20000"/>
          </a:bodyPr>
          <a:lstStyle/>
          <a:p>
            <a:pPr algn="ctr"/>
            <a:r>
              <a:rPr lang="nl-NL" dirty="0"/>
              <a:t>14.00-14.45</a:t>
            </a:r>
          </a:p>
          <a:p>
            <a:pPr algn="ctr"/>
            <a:r>
              <a:rPr lang="nl-NL" dirty="0"/>
              <a:t>Bart van der Sloot: Documenteren, </a:t>
            </a:r>
            <a:r>
              <a:rPr lang="nl-NL" dirty="0" err="1"/>
              <a:t>Officer</a:t>
            </a:r>
            <a:r>
              <a:rPr lang="nl-NL" dirty="0"/>
              <a:t> &amp; </a:t>
            </a:r>
            <a:r>
              <a:rPr lang="nl-NL" dirty="0" err="1"/>
              <a:t>Imact</a:t>
            </a:r>
            <a:r>
              <a:rPr lang="nl-NL" dirty="0"/>
              <a:t> </a:t>
            </a:r>
            <a:r>
              <a:rPr lang="nl-NL" dirty="0" err="1"/>
              <a:t>Assessement</a:t>
            </a:r>
            <a:br>
              <a:rPr lang="nl-NL" dirty="0"/>
            </a:br>
            <a:r>
              <a:rPr lang="nl-NL" dirty="0"/>
              <a:t> </a:t>
            </a:r>
          </a:p>
          <a:p>
            <a:pPr algn="ctr"/>
            <a:r>
              <a:rPr lang="nl-NL" i="1" dirty="0"/>
              <a:t>Pauze</a:t>
            </a:r>
            <a:br>
              <a:rPr lang="nl-NL" dirty="0"/>
            </a:br>
            <a:endParaRPr lang="nl-NL" dirty="0"/>
          </a:p>
          <a:p>
            <a:pPr algn="ctr"/>
            <a:r>
              <a:rPr lang="nl-NL" dirty="0"/>
              <a:t>15.00-15.45</a:t>
            </a:r>
          </a:p>
          <a:p>
            <a:pPr algn="ctr"/>
            <a:r>
              <a:rPr lang="nl-NL" dirty="0"/>
              <a:t>Bart van der Sloot: Technische en organisatorische veiligheid &amp; </a:t>
            </a:r>
            <a:r>
              <a:rPr lang="nl-NL" dirty="0" err="1"/>
              <a:t>Transprantie</a:t>
            </a:r>
            <a:br>
              <a:rPr lang="nl-NL" dirty="0"/>
            </a:br>
            <a:endParaRPr lang="nl-NL" dirty="0"/>
          </a:p>
          <a:p>
            <a:pPr algn="ctr"/>
            <a:r>
              <a:rPr lang="nl-NL" i="1" dirty="0"/>
              <a:t>Pauze</a:t>
            </a:r>
            <a:br>
              <a:rPr lang="nl-NL" dirty="0"/>
            </a:br>
            <a:endParaRPr lang="nl-NL" dirty="0"/>
          </a:p>
          <a:p>
            <a:pPr algn="ctr"/>
            <a:r>
              <a:rPr lang="nl-NL" dirty="0"/>
              <a:t>16.00-17.00</a:t>
            </a:r>
          </a:p>
          <a:p>
            <a:pPr algn="ctr"/>
            <a:r>
              <a:rPr lang="nl-NL" dirty="0" err="1"/>
              <a:t>Moswa</a:t>
            </a:r>
            <a:r>
              <a:rPr lang="nl-NL" dirty="0"/>
              <a:t> </a:t>
            </a:r>
            <a:r>
              <a:rPr lang="nl-NL" dirty="0" err="1"/>
              <a:t>Herregodts</a:t>
            </a:r>
            <a:r>
              <a:rPr lang="nl-NL" dirty="0"/>
              <a:t>: Rol Data </a:t>
            </a:r>
            <a:r>
              <a:rPr lang="nl-NL" dirty="0" err="1"/>
              <a:t>Protection</a:t>
            </a:r>
            <a:r>
              <a:rPr lang="nl-NL" dirty="0"/>
              <a:t> </a:t>
            </a:r>
            <a:r>
              <a:rPr lang="nl-NL" dirty="0" err="1"/>
              <a:t>Representative</a:t>
            </a:r>
            <a:r>
              <a:rPr lang="nl-NL" dirty="0"/>
              <a:t>, Strategisch privacy beleid &amp; </a:t>
            </a:r>
            <a:r>
              <a:rPr lang="nl-NL" dirty="0" err="1"/>
              <a:t>Privacybeleid</a:t>
            </a:r>
            <a:endParaRPr lang="nl-NL" dirty="0"/>
          </a:p>
        </p:txBody>
      </p:sp>
    </p:spTree>
    <p:extLst>
      <p:ext uri="{BB962C8B-B14F-4D97-AF65-F5344CB8AC3E}">
        <p14:creationId xmlns:p14="http://schemas.microsoft.com/office/powerpoint/2010/main" val="68593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A08A90-CA9D-414A-ABBC-EC4E5C242A8E}"/>
              </a:ext>
            </a:extLst>
          </p:cNvPr>
          <p:cNvSpPr>
            <a:spLocks noGrp="1"/>
          </p:cNvSpPr>
          <p:nvPr>
            <p:ph type="title"/>
          </p:nvPr>
        </p:nvSpPr>
        <p:spPr/>
        <p:txBody>
          <a:bodyPr/>
          <a:lstStyle/>
          <a:p>
            <a:r>
              <a:rPr lang="nl-NL" dirty="0"/>
              <a:t>(4) Organisatorische en technische veiligheid</a:t>
            </a:r>
          </a:p>
        </p:txBody>
      </p:sp>
      <p:sp>
        <p:nvSpPr>
          <p:cNvPr id="3" name="Tijdelijke aanduiding voor inhoud 2">
            <a:extLst>
              <a:ext uri="{FF2B5EF4-FFF2-40B4-BE49-F238E27FC236}">
                <a16:creationId xmlns:a16="http://schemas.microsoft.com/office/drawing/2014/main" id="{7E6A9EBA-43B3-4804-B573-58EFD9BF85A9}"/>
              </a:ext>
            </a:extLst>
          </p:cNvPr>
          <p:cNvSpPr>
            <a:spLocks noGrp="1"/>
          </p:cNvSpPr>
          <p:nvPr>
            <p:ph idx="1"/>
          </p:nvPr>
        </p:nvSpPr>
        <p:spPr/>
        <p:txBody>
          <a:bodyPr>
            <a:normAutofit fontScale="77500" lnSpcReduction="20000"/>
          </a:bodyPr>
          <a:lstStyle/>
          <a:p>
            <a:r>
              <a:rPr lang="nl-NL" i="1" dirty="0"/>
              <a:t>Artikel 24 </a:t>
            </a:r>
            <a:r>
              <a:rPr lang="nl-NL" b="1" dirty="0"/>
              <a:t>Verantwoordelijkheid van de verwerkingsverantwoordelijke </a:t>
            </a:r>
          </a:p>
          <a:p>
            <a:r>
              <a:rPr lang="nl-NL" dirty="0"/>
              <a:t>1.Rekening houdend met de aard, de omvang, de context en het doel van de verwerking, alsook met de qua waarschijnlijkheid en ernst uiteenlopende risico's voor de rechten en vrijheden van natuurlijke personen, treft de verwerkingsverantwoordelijke passende technische en organisatorische maatregelen om te waarborgen en te kunnen aantonen dat de verwerking in overeenstemming met deze verordening wordt uitgevoerd. Die maatregelen worden geëvalueerd en indien nodig geactualiseerd. </a:t>
            </a:r>
          </a:p>
          <a:p>
            <a:r>
              <a:rPr lang="nl-NL" dirty="0"/>
              <a:t>2.Wanneer zulks in verhouding staat tot de verwerkingsactiviteiten, omvatten de in lid 1 bedoelde maatregelen een passend gegevensbeschermingsbeleid dat door de verwerkingsverantwoordelijke wordt uitgevoerd. </a:t>
            </a:r>
          </a:p>
          <a:p>
            <a:r>
              <a:rPr lang="nl-NL" dirty="0"/>
              <a:t>3.Het aansluiten bij goedgekeurde gedragscodes als bedoeld in artikel 40 of goedgekeurde certificeringsmechanismen als bedoeld in artikel 42 kan worden gebruikt als element om aan te tonen dat de verplichtingen van de verwerkingsverantwoordelijke zijn nagekomen. </a:t>
            </a:r>
          </a:p>
        </p:txBody>
      </p:sp>
    </p:spTree>
    <p:extLst>
      <p:ext uri="{BB962C8B-B14F-4D97-AF65-F5344CB8AC3E}">
        <p14:creationId xmlns:p14="http://schemas.microsoft.com/office/powerpoint/2010/main" val="2478356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7E03A6-1CAB-4426-AFC5-73647026BB44}"/>
              </a:ext>
            </a:extLst>
          </p:cNvPr>
          <p:cNvSpPr>
            <a:spLocks noGrp="1"/>
          </p:cNvSpPr>
          <p:nvPr>
            <p:ph type="title"/>
          </p:nvPr>
        </p:nvSpPr>
        <p:spPr/>
        <p:txBody>
          <a:bodyPr/>
          <a:lstStyle/>
          <a:p>
            <a:r>
              <a:rPr lang="nl-NL" dirty="0"/>
              <a:t>(4) Organisatorische en technische veiligheid</a:t>
            </a:r>
          </a:p>
        </p:txBody>
      </p:sp>
      <p:sp>
        <p:nvSpPr>
          <p:cNvPr id="3" name="Tijdelijke aanduiding voor inhoud 2">
            <a:extLst>
              <a:ext uri="{FF2B5EF4-FFF2-40B4-BE49-F238E27FC236}">
                <a16:creationId xmlns:a16="http://schemas.microsoft.com/office/drawing/2014/main" id="{BE978CCE-0558-4724-97CA-51EC48633BA9}"/>
              </a:ext>
            </a:extLst>
          </p:cNvPr>
          <p:cNvSpPr>
            <a:spLocks noGrp="1"/>
          </p:cNvSpPr>
          <p:nvPr>
            <p:ph idx="1"/>
          </p:nvPr>
        </p:nvSpPr>
        <p:spPr>
          <a:xfrm>
            <a:off x="680321" y="2235200"/>
            <a:ext cx="9613861" cy="4441371"/>
          </a:xfrm>
        </p:spPr>
        <p:txBody>
          <a:bodyPr>
            <a:normAutofit fontScale="70000" lnSpcReduction="20000"/>
          </a:bodyPr>
          <a:lstStyle/>
          <a:p>
            <a:r>
              <a:rPr lang="nl-NL" i="1" dirty="0"/>
              <a:t>Artikel 25 </a:t>
            </a:r>
            <a:r>
              <a:rPr lang="nl-NL" b="1" dirty="0"/>
              <a:t>Gegevensbescherming door ontwerp en door standaardinstellingen </a:t>
            </a:r>
          </a:p>
          <a:p>
            <a:r>
              <a:rPr lang="nl-NL" dirty="0"/>
              <a:t>1.Rekening houdend met de stand van de techniek, de uitvoeringskosten, en de aard, de omvang, de context en het doel van de verwerking alsook met de qua waarschijnlijkheid en ernst uiteenlopende risico's voor de rechten en vrijheden van natuurlijke personen welke aan de verwerking zijn verbonden, treft de verwerkingsverantwoordelijke, zowel bij de bepaling van de verwerkingsmiddelen als bij de verwerking zelf, passende technische en organisatorische maatregelen, zoals </a:t>
            </a:r>
            <a:r>
              <a:rPr lang="nl-NL" dirty="0" err="1"/>
              <a:t>pseudonimisering</a:t>
            </a:r>
            <a:r>
              <a:rPr lang="nl-NL" dirty="0"/>
              <a:t>, die zijn opgesteld met als doel de gegevensbeschermingsbeginselen, zoals minimale gegevensverwerking, op een doeltreffende manier uit te voeren en de nodige waarborgen in de verwerking in te bouwen ter naleving van de voorschriften van deze verordening en ter bescherming van de rechten van de betrokkenen. </a:t>
            </a:r>
          </a:p>
          <a:p>
            <a:r>
              <a:rPr lang="nl-NL" dirty="0"/>
              <a:t>2.De verwerkingsverantwoordelijke treft passende technische en organisatorische maatregelen om ervoor te zorgen dat in beginsel alleen persoonsgegevens worden verwerkt die noodzakelijk zijn voor elk specifiek doel van de verwerking. Die verplichting geldt voor de hoeveelheid verzamelde persoonsgegevens, de mate waarin zij worden verwerkt, de termijn waarvoor zij worden opgeslagen en de toegankelijkheid daarvan. Deze maatregelen zorgen met name ervoor dat persoonsgegevens in beginsel niet zonder menselijke tussenkomst voor een onbeperkt aantal natuurlijke personen toegankelijk worden gemaakt. 3.Een overeenkomstig artikel 42 goedgekeurd certificeringsmechanisme kan worden gebruikt als element om aan te tonen dat aan de voorschriften van de leden 1 en 2 van dit artikel is voldaan. </a:t>
            </a:r>
          </a:p>
        </p:txBody>
      </p:sp>
    </p:spTree>
    <p:extLst>
      <p:ext uri="{BB962C8B-B14F-4D97-AF65-F5344CB8AC3E}">
        <p14:creationId xmlns:p14="http://schemas.microsoft.com/office/powerpoint/2010/main" val="3827535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5774B6-DE52-4A31-AF6A-7EC10436EA33}"/>
              </a:ext>
            </a:extLst>
          </p:cNvPr>
          <p:cNvSpPr>
            <a:spLocks noGrp="1"/>
          </p:cNvSpPr>
          <p:nvPr>
            <p:ph type="title"/>
          </p:nvPr>
        </p:nvSpPr>
        <p:spPr/>
        <p:txBody>
          <a:bodyPr/>
          <a:lstStyle/>
          <a:p>
            <a:r>
              <a:rPr lang="nl-NL" dirty="0"/>
              <a:t>(4) Organisatorische en technische veiligheid</a:t>
            </a:r>
          </a:p>
        </p:txBody>
      </p:sp>
      <p:sp>
        <p:nvSpPr>
          <p:cNvPr id="3" name="Tijdelijke aanduiding voor inhoud 2">
            <a:extLst>
              <a:ext uri="{FF2B5EF4-FFF2-40B4-BE49-F238E27FC236}">
                <a16:creationId xmlns:a16="http://schemas.microsoft.com/office/drawing/2014/main" id="{42E1700F-7A8A-433E-9FA9-AF9521770F21}"/>
              </a:ext>
            </a:extLst>
          </p:cNvPr>
          <p:cNvSpPr>
            <a:spLocks noGrp="1"/>
          </p:cNvSpPr>
          <p:nvPr>
            <p:ph idx="1"/>
          </p:nvPr>
        </p:nvSpPr>
        <p:spPr>
          <a:xfrm>
            <a:off x="680321" y="1973944"/>
            <a:ext cx="9613861" cy="4884056"/>
          </a:xfrm>
        </p:spPr>
        <p:txBody>
          <a:bodyPr>
            <a:normAutofit fontScale="62500" lnSpcReduction="20000"/>
          </a:bodyPr>
          <a:lstStyle/>
          <a:p>
            <a:r>
              <a:rPr lang="nl-NL" i="1" dirty="0"/>
              <a:t>Artikel 32 </a:t>
            </a:r>
            <a:r>
              <a:rPr lang="nl-NL" b="1" dirty="0"/>
              <a:t>Beveiliging van de verwerking </a:t>
            </a:r>
          </a:p>
          <a:p>
            <a:r>
              <a:rPr lang="nl-NL" dirty="0"/>
              <a:t>1.Rekening houdend met de stand van de techniek, de uitvoeringskosten, alsook met de aard, de omvang, de context en de verwerkingsdoeleinden en de qua waarschijnlijkheid en ernst uiteenlopende risico's voor de rechten en vrijheden van personen, treffen de verwerkingsverantwoordelijke en de verwerker passende technische en organisatorische maatregelen om een op het risico afgestemd beveiligingsniveau te waarborgen, die, waar passend, onder meer het volgende omvatten: </a:t>
            </a:r>
          </a:p>
          <a:p>
            <a:r>
              <a:rPr lang="nl-NL" dirty="0"/>
              <a:t>a) de </a:t>
            </a:r>
            <a:r>
              <a:rPr lang="nl-NL" dirty="0" err="1"/>
              <a:t>pseudonimisering</a:t>
            </a:r>
            <a:r>
              <a:rPr lang="nl-NL" dirty="0"/>
              <a:t> en versleuteling van persoonsgegevens; </a:t>
            </a:r>
          </a:p>
          <a:p>
            <a:r>
              <a:rPr lang="nl-NL" dirty="0"/>
              <a:t>b)het vermogen om op permanente basis de vertrouwelijkheid, integriteit, beschikbaarheid en veerkracht van de verwerkingssystemen en diensten te garanderen; </a:t>
            </a:r>
          </a:p>
          <a:p>
            <a:r>
              <a:rPr lang="nl-NL" dirty="0"/>
              <a:t>c) het vermogen om bij een fysiek of technisch incident de beschikbaarheid van en de toegang tot de persoonsgegevens tijdig te herstellen; d) een procedure voor het op gezette tijdstippen testen, beoordelen en evalueren van de doeltreffendheid van de technische en organisatorische maatregelen ter beveiliging van de verwerking. </a:t>
            </a:r>
          </a:p>
          <a:p>
            <a:r>
              <a:rPr lang="nl-NL" dirty="0"/>
              <a:t>2.Bij de beoordeling van het passende beveiligingsniveau wordt met name rekening gehouden met de verwerkingsrisico's, vooral als gevolg van de vernietiging, het verlies, de wijziging of de ongeoorloofde verstrekking van of ongeoorloofde toegang tot doorgezonden, opgeslagen of anderszins verwerkte gegevens, hetzij per ongeluk hetzij onrechtmatig. </a:t>
            </a:r>
          </a:p>
          <a:p>
            <a:r>
              <a:rPr lang="nl-NL" dirty="0"/>
              <a:t>3.Het aansluiten bij een goedgekeurde gedragscode als bedoeld in artikel 40 of een goedgekeurd certificeringsmechanisme als bedoeld in artikel 42 kan worden gebruikt als element om aan te tonen dat dat de in lid 1 van dit artikel bedoelde vereisten worden nageleefd. </a:t>
            </a:r>
          </a:p>
          <a:p>
            <a:r>
              <a:rPr lang="nl-NL" dirty="0"/>
              <a:t>4.De verwerkingsverantwoordelijke en de verwerker treffen maatregelen om ervoor te zorgen dat iedere natuurlijke persoon die handelt onder het gezag van de verwerkingsverantwoordelijke of van de verwerker en toegang heeft tot persoonsgegevens, deze slechts in opdracht van de verwerkingsverantwoordelijke verwerkt, tenzij hij daartoe Unierechtelijk of lidstaatrechtelijk is gehouden. </a:t>
            </a:r>
          </a:p>
        </p:txBody>
      </p:sp>
    </p:spTree>
    <p:extLst>
      <p:ext uri="{BB962C8B-B14F-4D97-AF65-F5344CB8AC3E}">
        <p14:creationId xmlns:p14="http://schemas.microsoft.com/office/powerpoint/2010/main" val="147036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21D484-4474-469D-9295-4C4120CA0382}"/>
              </a:ext>
            </a:extLst>
          </p:cNvPr>
          <p:cNvSpPr>
            <a:spLocks noGrp="1"/>
          </p:cNvSpPr>
          <p:nvPr>
            <p:ph type="title"/>
          </p:nvPr>
        </p:nvSpPr>
        <p:spPr/>
        <p:txBody>
          <a:bodyPr/>
          <a:lstStyle/>
          <a:p>
            <a:r>
              <a:rPr lang="nl-NL" dirty="0"/>
              <a:t>(4) Organisatorische en technische veiligheid</a:t>
            </a:r>
          </a:p>
        </p:txBody>
      </p:sp>
      <p:sp>
        <p:nvSpPr>
          <p:cNvPr id="3" name="Tijdelijke aanduiding voor inhoud 2">
            <a:extLst>
              <a:ext uri="{FF2B5EF4-FFF2-40B4-BE49-F238E27FC236}">
                <a16:creationId xmlns:a16="http://schemas.microsoft.com/office/drawing/2014/main" id="{22FE61AD-5014-43A6-B887-0B447FB36E33}"/>
              </a:ext>
            </a:extLst>
          </p:cNvPr>
          <p:cNvSpPr>
            <a:spLocks noGrp="1"/>
          </p:cNvSpPr>
          <p:nvPr>
            <p:ph idx="1"/>
          </p:nvPr>
        </p:nvSpPr>
        <p:spPr/>
        <p:txBody>
          <a:bodyPr>
            <a:normAutofit fontScale="77500" lnSpcReduction="20000"/>
          </a:bodyPr>
          <a:lstStyle/>
          <a:p>
            <a:pPr lvl="1"/>
            <a:r>
              <a:rPr lang="nl-NL" u="sng" dirty="0"/>
              <a:t>Authenticatie:</a:t>
            </a:r>
            <a:r>
              <a:rPr lang="nl-NL" dirty="0"/>
              <a:t> Zorg dat er alleen toegang kan worden verkregen tot persoonsgegevens, bestanden en databases door middel van een persoonlijke code.</a:t>
            </a:r>
          </a:p>
          <a:p>
            <a:pPr lvl="1"/>
            <a:r>
              <a:rPr lang="nl-NL" dirty="0"/>
              <a:t> </a:t>
            </a:r>
            <a:r>
              <a:rPr lang="nl-NL" u="sng" dirty="0"/>
              <a:t>Beperking:</a:t>
            </a:r>
            <a:r>
              <a:rPr lang="nl-NL" dirty="0"/>
              <a:t> Zorg dat alleen die personen binnen je organisatie authenticatie- en toegangsrechten krijgen die dat ook echt nodig hebben. </a:t>
            </a:r>
          </a:p>
          <a:p>
            <a:pPr lvl="1"/>
            <a:r>
              <a:rPr lang="nl-NL" u="sng" dirty="0" err="1"/>
              <a:t>Logging</a:t>
            </a:r>
            <a:r>
              <a:rPr lang="nl-NL" u="sng" dirty="0"/>
              <a:t>:</a:t>
            </a:r>
            <a:r>
              <a:rPr lang="nl-NL" dirty="0"/>
              <a:t> Hou goed bij wie er binnen je organisatie toegang heeft gekregen tot de persoonsgegevens. </a:t>
            </a:r>
          </a:p>
          <a:p>
            <a:pPr lvl="1"/>
            <a:r>
              <a:rPr lang="nl-NL" u="sng" dirty="0"/>
              <a:t>Automatisch uitloggen:</a:t>
            </a:r>
            <a:r>
              <a:rPr lang="nl-NL" dirty="0"/>
              <a:t> Een andere maatregel kan zijn dat een computer waarop is ingelogd automatisch na een aantal minuten uitlogt als die niet meer wordt gebruikt; dit voorkomt dat als iemand is ingelogd en even naar een vergadering gaat, een ander persoon de computer kan gebruiken om toegang tot een database te krijgen.  </a:t>
            </a:r>
            <a:endParaRPr lang="nl-NL" sz="1800" dirty="0"/>
          </a:p>
          <a:p>
            <a:pPr lvl="1"/>
            <a:r>
              <a:rPr lang="nl-NL" u="sng" dirty="0"/>
              <a:t>Clean desk:</a:t>
            </a:r>
            <a:r>
              <a:rPr lang="nl-NL" dirty="0"/>
              <a:t> Ook doen steeds meer organisaties aan een clean-desk policy; na sluitingstijd worden alle documenten die niet zijn opgeborgen achter slot en grendel in de </a:t>
            </a:r>
            <a:r>
              <a:rPr lang="nl-NL" dirty="0" err="1"/>
              <a:t>versnipperaar</a:t>
            </a:r>
            <a:r>
              <a:rPr lang="nl-NL" dirty="0"/>
              <a:t> gegooid of alsnog opgeborgen, om zo te voorkomen dat gevoelige informatie rondslingert. </a:t>
            </a:r>
            <a:endParaRPr lang="nl-NL" sz="1800" dirty="0"/>
          </a:p>
          <a:p>
            <a:pPr lvl="1"/>
            <a:r>
              <a:rPr lang="nl-NL" u="sng" dirty="0"/>
              <a:t>Fysieke beveiliging:</a:t>
            </a:r>
            <a:r>
              <a:rPr lang="nl-NL" dirty="0"/>
              <a:t> Natuurlijk is ook een fysieke vorm van veiligheid van belang. Als je als huisarts in een maatschap werkt, moet je zorgen dat het pand extra goed is beveiligd tegen inbrekers en dat de kast met patiëntendossiers niet met een eenvoudige hamer en bijtel is open te breken. </a:t>
            </a:r>
            <a:endParaRPr lang="nl-NL" sz="1800" dirty="0"/>
          </a:p>
          <a:p>
            <a:endParaRPr lang="nl-NL" dirty="0"/>
          </a:p>
        </p:txBody>
      </p:sp>
    </p:spTree>
    <p:extLst>
      <p:ext uri="{BB962C8B-B14F-4D97-AF65-F5344CB8AC3E}">
        <p14:creationId xmlns:p14="http://schemas.microsoft.com/office/powerpoint/2010/main" val="28081265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DF11B-FE12-4B3E-AA58-4AFFC3AF15CA}"/>
              </a:ext>
            </a:extLst>
          </p:cNvPr>
          <p:cNvSpPr>
            <a:spLocks noGrp="1"/>
          </p:cNvSpPr>
          <p:nvPr>
            <p:ph type="title"/>
          </p:nvPr>
        </p:nvSpPr>
        <p:spPr/>
        <p:txBody>
          <a:bodyPr/>
          <a:lstStyle/>
          <a:p>
            <a:r>
              <a:rPr lang="nl-NL" dirty="0"/>
              <a:t>(4) Organisatorische en technische veiligheid</a:t>
            </a:r>
          </a:p>
        </p:txBody>
      </p:sp>
      <p:sp>
        <p:nvSpPr>
          <p:cNvPr id="3" name="Tijdelijke aanduiding voor inhoud 2">
            <a:extLst>
              <a:ext uri="{FF2B5EF4-FFF2-40B4-BE49-F238E27FC236}">
                <a16:creationId xmlns:a16="http://schemas.microsoft.com/office/drawing/2014/main" id="{532F9017-0F16-44A2-A880-39C3C1817CEF}"/>
              </a:ext>
            </a:extLst>
          </p:cNvPr>
          <p:cNvSpPr>
            <a:spLocks noGrp="1"/>
          </p:cNvSpPr>
          <p:nvPr>
            <p:ph idx="1"/>
          </p:nvPr>
        </p:nvSpPr>
        <p:spPr/>
        <p:txBody>
          <a:bodyPr>
            <a:normAutofit fontScale="55000" lnSpcReduction="20000"/>
          </a:bodyPr>
          <a:lstStyle/>
          <a:p>
            <a:r>
              <a:rPr lang="nl-NL" dirty="0"/>
              <a:t> </a:t>
            </a:r>
          </a:p>
          <a:p>
            <a:pPr lvl="0"/>
            <a:r>
              <a:rPr lang="nl-NL" u="sng" dirty="0"/>
              <a:t>Versleuteling:</a:t>
            </a:r>
            <a:r>
              <a:rPr lang="nl-NL" dirty="0"/>
              <a:t> Zorg dat hackers geen onbevoegde toegang kunnen krijgen tot de databases. </a:t>
            </a:r>
          </a:p>
          <a:p>
            <a:pPr lvl="0"/>
            <a:r>
              <a:rPr lang="nl-NL" u="sng" dirty="0"/>
              <a:t>Automatische blokkade:</a:t>
            </a:r>
            <a:r>
              <a:rPr lang="nl-NL" dirty="0"/>
              <a:t> Zorg dat als er drie keer een fout wachtwoord wordt ingevoerd, het apparaat dat poogt toegang te krijgen tot de database automatisch wordt geblokkeerd. </a:t>
            </a:r>
          </a:p>
          <a:p>
            <a:pPr lvl="0"/>
            <a:r>
              <a:rPr lang="nl-NL" u="sng" dirty="0"/>
              <a:t>Voorlichting:</a:t>
            </a:r>
            <a:r>
              <a:rPr lang="nl-NL" dirty="0"/>
              <a:t> Zorg dat je zowel je medewerkers als je klanten waarschuwt over de gevaren van hackers. </a:t>
            </a:r>
          </a:p>
          <a:p>
            <a:pPr lvl="0"/>
            <a:r>
              <a:rPr lang="nl-NL" u="sng" dirty="0"/>
              <a:t>Encrypteren:</a:t>
            </a:r>
            <a:r>
              <a:rPr lang="nl-NL" dirty="0"/>
              <a:t> Zorg dat als het toch fout gaat, de schade minimaal blijft. Dat kan bijvoorbeeld door de gegevens te encrypteren – daardoor kunnen de hackers die onbevoegde toegang hebben gekregen tot de database alsnog niets met de gegevens, omdat ze niet de sleutel hebben om de gegevens te decrypteren, of duurt het een tijd voordat zij de gegevens hebben </a:t>
            </a:r>
            <a:r>
              <a:rPr lang="nl-NL" dirty="0" err="1"/>
              <a:t>gedecrypteerd</a:t>
            </a:r>
            <a:r>
              <a:rPr lang="nl-NL" dirty="0"/>
              <a:t>, wat je tijd geeft om maatregelen te treffen.</a:t>
            </a:r>
          </a:p>
          <a:p>
            <a:pPr lvl="0"/>
            <a:r>
              <a:rPr lang="nl-NL" u="sng" dirty="0" err="1"/>
              <a:t>Compartimentaliseren</a:t>
            </a:r>
            <a:r>
              <a:rPr lang="nl-NL" u="sng" dirty="0"/>
              <a:t>:</a:t>
            </a:r>
            <a:r>
              <a:rPr lang="nl-NL" dirty="0"/>
              <a:t> Zorg dat je schotten plaatst tussen verschillende databases binnen je organisatie, die elk op een verschillende locatie staan, op verschillende servers staan en met verschillende technische maatregelen zijn beveiligd. Zo voorkom je dat als het hackers lukt een wachtwoord te bemachtigen en onbevoegd toegang te krijgen, zij slecht een klein deel van de gegevens kunnen zien en niet in een keer alle gegevens. </a:t>
            </a:r>
          </a:p>
          <a:p>
            <a:pPr lvl="0"/>
            <a:r>
              <a:rPr lang="nl-NL" u="sng" dirty="0"/>
              <a:t>Blokkades:</a:t>
            </a:r>
            <a:r>
              <a:rPr lang="nl-NL" dirty="0"/>
              <a:t> Zorg dat als het toch fout gaat, er obstakels worden opgeworpen, zodat het bijvoorbeeld onmogelijk of lastig wordt gemaakt om de database in zijn geheel te kopiëren of down te </a:t>
            </a:r>
            <a:r>
              <a:rPr lang="nl-NL" dirty="0" err="1"/>
              <a:t>loaden</a:t>
            </a:r>
            <a:r>
              <a:rPr lang="nl-NL" dirty="0"/>
              <a:t>. </a:t>
            </a:r>
          </a:p>
          <a:p>
            <a:pPr lvl="0"/>
            <a:r>
              <a:rPr lang="nl-NL" u="sng" dirty="0"/>
              <a:t>Melding:</a:t>
            </a:r>
            <a:r>
              <a:rPr lang="nl-NL" dirty="0"/>
              <a:t> Zorg dat als het toch fout gaat, je aan de meldplicht voldoet.</a:t>
            </a:r>
          </a:p>
        </p:txBody>
      </p:sp>
    </p:spTree>
    <p:extLst>
      <p:ext uri="{BB962C8B-B14F-4D97-AF65-F5344CB8AC3E}">
        <p14:creationId xmlns:p14="http://schemas.microsoft.com/office/powerpoint/2010/main" val="1220909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218D9B-C8C4-4EA7-8CD6-27E03FAF4D96}"/>
              </a:ext>
            </a:extLst>
          </p:cNvPr>
          <p:cNvSpPr>
            <a:spLocks noGrp="1"/>
          </p:cNvSpPr>
          <p:nvPr>
            <p:ph type="title"/>
          </p:nvPr>
        </p:nvSpPr>
        <p:spPr/>
        <p:txBody>
          <a:bodyPr/>
          <a:lstStyle/>
          <a:p>
            <a:r>
              <a:rPr lang="nl-NL" dirty="0"/>
              <a:t>(4) Organisatorische en technische veiligheid</a:t>
            </a:r>
          </a:p>
        </p:txBody>
      </p:sp>
      <p:sp>
        <p:nvSpPr>
          <p:cNvPr id="3" name="Tijdelijke aanduiding voor inhoud 2">
            <a:extLst>
              <a:ext uri="{FF2B5EF4-FFF2-40B4-BE49-F238E27FC236}">
                <a16:creationId xmlns:a16="http://schemas.microsoft.com/office/drawing/2014/main" id="{102D02B9-5AA3-4C87-9FE5-CD8CA9889121}"/>
              </a:ext>
            </a:extLst>
          </p:cNvPr>
          <p:cNvSpPr>
            <a:spLocks noGrp="1"/>
          </p:cNvSpPr>
          <p:nvPr>
            <p:ph idx="1"/>
          </p:nvPr>
        </p:nvSpPr>
        <p:spPr/>
        <p:txBody>
          <a:bodyPr>
            <a:normAutofit fontScale="47500" lnSpcReduction="20000"/>
          </a:bodyPr>
          <a:lstStyle/>
          <a:p>
            <a:pPr lvl="0"/>
            <a:r>
              <a:rPr lang="nl-NL" u="sng" dirty="0"/>
              <a:t>Bewaartermijn:</a:t>
            </a:r>
            <a:r>
              <a:rPr lang="nl-NL" dirty="0"/>
              <a:t> de persoonsgegevens worden automatisch verwijderd na een jaar (gegevensbescherming </a:t>
            </a:r>
            <a:r>
              <a:rPr lang="nl-NL" dirty="0" err="1"/>
              <a:t>by</a:t>
            </a:r>
            <a:r>
              <a:rPr lang="nl-NL" dirty="0"/>
              <a:t> design) of de persoonsgegevens worden automatisch verwijderd na een jaar, tenzij de functionaris expliciet aangeeft dat de gegevens langer mogen worden bewaard (gegevensbescherming </a:t>
            </a:r>
            <a:r>
              <a:rPr lang="nl-NL" dirty="0" err="1"/>
              <a:t>by</a:t>
            </a:r>
            <a:r>
              <a:rPr lang="nl-NL" dirty="0"/>
              <a:t> default). </a:t>
            </a:r>
          </a:p>
          <a:p>
            <a:pPr lvl="0"/>
            <a:r>
              <a:rPr lang="nl-NL" u="sng" dirty="0"/>
              <a:t>Doelbinding:</a:t>
            </a:r>
            <a:r>
              <a:rPr lang="nl-NL" dirty="0"/>
              <a:t> de toegang tot persoonsgegevens wordt alleen toegestaan voor vooraf bepaalde doeleinden (gegevensbescherming </a:t>
            </a:r>
            <a:r>
              <a:rPr lang="nl-NL" dirty="0" err="1"/>
              <a:t>by</a:t>
            </a:r>
            <a:r>
              <a:rPr lang="nl-NL" dirty="0"/>
              <a:t> design) of de toegang tot persoonsgegevens wordt alleen toegestaan voor vooraf bepaalde doeleinden, tenzij het datasubject aangeeft akkoord te zijn met de verwerking voor de nieuwe doeleinden (gegevensbescherming </a:t>
            </a:r>
            <a:r>
              <a:rPr lang="nl-NL" dirty="0" err="1"/>
              <a:t>by</a:t>
            </a:r>
            <a:r>
              <a:rPr lang="nl-NL" dirty="0"/>
              <a:t> default). </a:t>
            </a:r>
          </a:p>
          <a:p>
            <a:pPr lvl="0"/>
            <a:r>
              <a:rPr lang="nl-NL" u="sng" dirty="0"/>
              <a:t>Doorvoer:</a:t>
            </a:r>
            <a:r>
              <a:rPr lang="nl-NL" dirty="0"/>
              <a:t> de persoonsgegevens worden automatisch geblokkeerd als er wordt gepoogd ze door te voeren naar landen buiten de EU (gegevensbescherming </a:t>
            </a:r>
            <a:r>
              <a:rPr lang="nl-NL" dirty="0" err="1"/>
              <a:t>by</a:t>
            </a:r>
            <a:r>
              <a:rPr lang="nl-NL" dirty="0"/>
              <a:t> design) of de persoonsgegevens worden automatisch geblokkeerd als er wordt gepoogd ze door te voeren naar landen buiten de EU, tenzij er een expliciete keuze wordt gemaakt dat wel te doen, bijvoorbeeld als er goede binding corporate </a:t>
            </a:r>
            <a:r>
              <a:rPr lang="nl-NL" dirty="0" err="1"/>
              <a:t>rules</a:t>
            </a:r>
            <a:r>
              <a:rPr lang="nl-NL" dirty="0"/>
              <a:t> zijn afgesproken (gegevensbescherming </a:t>
            </a:r>
            <a:r>
              <a:rPr lang="nl-NL" dirty="0" err="1"/>
              <a:t>by</a:t>
            </a:r>
            <a:r>
              <a:rPr lang="nl-NL" dirty="0"/>
              <a:t> default) </a:t>
            </a:r>
          </a:p>
          <a:p>
            <a:pPr lvl="0"/>
            <a:r>
              <a:rPr lang="nl-NL" u="sng" dirty="0"/>
              <a:t>Kwaliteit:</a:t>
            </a:r>
            <a:r>
              <a:rPr lang="nl-NL" dirty="0"/>
              <a:t> de persoonsgegevens worden automatisch verwijderd als ze een jaar lang niet zijn </a:t>
            </a:r>
            <a:r>
              <a:rPr lang="nl-NL" dirty="0" err="1"/>
              <a:t>upgedate</a:t>
            </a:r>
            <a:r>
              <a:rPr lang="nl-NL" dirty="0"/>
              <a:t> (gegevensbescherming </a:t>
            </a:r>
            <a:r>
              <a:rPr lang="nl-NL" dirty="0" err="1"/>
              <a:t>by</a:t>
            </a:r>
            <a:r>
              <a:rPr lang="nl-NL" dirty="0"/>
              <a:t> design) of de persoonsgegevens worden automatisch verwijderd als ze een jaar lang niet zijn </a:t>
            </a:r>
            <a:r>
              <a:rPr lang="nl-NL" dirty="0" err="1"/>
              <a:t>upgedate</a:t>
            </a:r>
            <a:r>
              <a:rPr lang="nl-NL" dirty="0"/>
              <a:t>, tenzij het datasubject expliciet aangeeft dat de gegevens correct en up </a:t>
            </a:r>
            <a:r>
              <a:rPr lang="nl-NL" dirty="0" err="1"/>
              <a:t>to</a:t>
            </a:r>
            <a:r>
              <a:rPr lang="nl-NL" dirty="0"/>
              <a:t> date zijn (gegevensbescherming </a:t>
            </a:r>
            <a:r>
              <a:rPr lang="nl-NL" dirty="0" err="1"/>
              <a:t>by</a:t>
            </a:r>
            <a:r>
              <a:rPr lang="nl-NL" dirty="0"/>
              <a:t> default)</a:t>
            </a:r>
          </a:p>
          <a:p>
            <a:pPr lvl="0"/>
            <a:r>
              <a:rPr lang="nl-NL" u="sng" dirty="0"/>
              <a:t>Documentatie:</a:t>
            </a:r>
            <a:r>
              <a:rPr lang="nl-NL" dirty="0"/>
              <a:t> er wordt een automatische rapportage gemaakt als de gegevens worden geraadpleegd en die rapportage wordt automatische doorgestuurd naar het desbetreffende datasubject (gegevensbescherming </a:t>
            </a:r>
            <a:r>
              <a:rPr lang="nl-NL" dirty="0" err="1"/>
              <a:t>by</a:t>
            </a:r>
            <a:r>
              <a:rPr lang="nl-NL" dirty="0"/>
              <a:t> design) of er wordt een automatische rapportage gemaakt als de gegevens worden geraadpleegd en die rapportage wordt automatische doorgestuurd naar het desbetreffende datasubject, tenzij het datasubject aangeeft daar geen prijs op te stellen (gegevensbescherming </a:t>
            </a:r>
            <a:r>
              <a:rPr lang="nl-NL" dirty="0" err="1"/>
              <a:t>by</a:t>
            </a:r>
            <a:r>
              <a:rPr lang="nl-NL" dirty="0"/>
              <a:t> default)</a:t>
            </a:r>
          </a:p>
          <a:p>
            <a:pPr lvl="0"/>
            <a:r>
              <a:rPr lang="nl-NL" u="sng" dirty="0"/>
              <a:t>Encryptie:</a:t>
            </a:r>
            <a:r>
              <a:rPr lang="nl-NL" dirty="0"/>
              <a:t> de gegevens worden automatisch </a:t>
            </a:r>
            <a:r>
              <a:rPr lang="nl-NL" dirty="0" err="1"/>
              <a:t>geëncrypteerd</a:t>
            </a:r>
            <a:r>
              <a:rPr lang="nl-NL" dirty="0"/>
              <a:t> (gegevensbescherming </a:t>
            </a:r>
            <a:r>
              <a:rPr lang="nl-NL" dirty="0" err="1"/>
              <a:t>by</a:t>
            </a:r>
            <a:r>
              <a:rPr lang="nl-NL" dirty="0"/>
              <a:t> design) of de gegevens worden automatisch </a:t>
            </a:r>
            <a:r>
              <a:rPr lang="nl-NL" dirty="0" err="1"/>
              <a:t>geëncrypteerd</a:t>
            </a:r>
            <a:r>
              <a:rPr lang="nl-NL" dirty="0"/>
              <a:t>, tenzij de ICT specialist aangeeft dat dat in een specifiek geval niet nodig is (gegevensbescherming </a:t>
            </a:r>
            <a:r>
              <a:rPr lang="nl-NL" dirty="0" err="1"/>
              <a:t>by</a:t>
            </a:r>
            <a:r>
              <a:rPr lang="nl-NL" dirty="0"/>
              <a:t> default)</a:t>
            </a:r>
          </a:p>
          <a:p>
            <a:pPr lvl="0"/>
            <a:r>
              <a:rPr lang="nl-NL" u="sng" dirty="0"/>
              <a:t>Toegang:</a:t>
            </a:r>
            <a:r>
              <a:rPr lang="nl-NL" dirty="0"/>
              <a:t> de gegevens kunnen alleen worden ingezien door personen die daar expliciet toe zijn geautoriseerd (gegevensbescherming </a:t>
            </a:r>
            <a:r>
              <a:rPr lang="nl-NL" dirty="0" err="1"/>
              <a:t>by</a:t>
            </a:r>
            <a:r>
              <a:rPr lang="nl-NL" dirty="0"/>
              <a:t> design) of de gegevens kunnen alleen worden ingezien door personen die daar expliciet toe zijn geautoriseerd, tenzij er expliciete goedkeuring is van de functionaris voor de gegevensbescherming om daar in een specifiek geval van af te wijken (gegevensbescherming </a:t>
            </a:r>
            <a:r>
              <a:rPr lang="nl-NL" dirty="0" err="1"/>
              <a:t>by</a:t>
            </a:r>
            <a:r>
              <a:rPr lang="nl-NL" dirty="0"/>
              <a:t> default).</a:t>
            </a:r>
          </a:p>
        </p:txBody>
      </p:sp>
    </p:spTree>
    <p:extLst>
      <p:ext uri="{BB962C8B-B14F-4D97-AF65-F5344CB8AC3E}">
        <p14:creationId xmlns:p14="http://schemas.microsoft.com/office/powerpoint/2010/main" val="4056795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6E06DC-037C-4568-A424-EA178544BE79}"/>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ED32D626-93D4-42DD-9B61-EA07C7BEF12A}"/>
              </a:ext>
            </a:extLst>
          </p:cNvPr>
          <p:cNvSpPr>
            <a:spLocks noGrp="1"/>
          </p:cNvSpPr>
          <p:nvPr>
            <p:ph idx="1"/>
          </p:nvPr>
        </p:nvSpPr>
        <p:spPr/>
        <p:txBody>
          <a:bodyPr>
            <a:normAutofit fontScale="92500" lnSpcReduction="10000"/>
          </a:bodyPr>
          <a:lstStyle/>
          <a:p>
            <a:r>
              <a:rPr lang="nl-NL" i="1" dirty="0"/>
              <a:t>Artikel 12 </a:t>
            </a:r>
            <a:r>
              <a:rPr lang="nl-NL" b="1" dirty="0"/>
              <a:t>Transparante informatie, communicatie en nadere regels voor de uitoefening van de rechten van de betrokkene </a:t>
            </a:r>
            <a:r>
              <a:rPr lang="nl-NL" dirty="0"/>
              <a:t>1.De verwerkingsverantwoordelijke neemt passende maatregelen opdat de betrokkene de in de artikelen 13 en 14 bedoelde informatie en de in de artikelen 15 tot en met 22 en artikel 34 bedoelde communicatie in verband met de verwerking in een beknopte, transparante, begrijpelijke en gemakkelijk toegankelijke vorm en in duidelijke en eenvoudige taal ontvangt, in het bijzonder wanneer de informatie specifiek voor een kind bestemd is. De informatie wordt schriftelijk of met andere middelen, met inbegrip van, indien dit passend is, elektronische middelen, verstrekt. Indien de betrokkene daarom verzoekt, kan de informatie mondeling worden meegedeeld, op voorwaarde dat de identiteit van de betrokkene met andere middelen bewezen is. </a:t>
            </a:r>
          </a:p>
        </p:txBody>
      </p:sp>
    </p:spTree>
    <p:extLst>
      <p:ext uri="{BB962C8B-B14F-4D97-AF65-F5344CB8AC3E}">
        <p14:creationId xmlns:p14="http://schemas.microsoft.com/office/powerpoint/2010/main" val="33930466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CB136C-FB03-4B16-908C-576DBA6466FC}"/>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DBC46E8A-ED7D-478D-9D0E-5A5516B0381B}"/>
              </a:ext>
            </a:extLst>
          </p:cNvPr>
          <p:cNvSpPr>
            <a:spLocks noGrp="1"/>
          </p:cNvSpPr>
          <p:nvPr>
            <p:ph idx="1"/>
          </p:nvPr>
        </p:nvSpPr>
        <p:spPr>
          <a:xfrm>
            <a:off x="680321" y="2336873"/>
            <a:ext cx="9613861" cy="4136498"/>
          </a:xfrm>
        </p:spPr>
        <p:txBody>
          <a:bodyPr>
            <a:normAutofit fontScale="70000" lnSpcReduction="20000"/>
          </a:bodyPr>
          <a:lstStyle/>
          <a:p>
            <a:r>
              <a:rPr lang="nl-NL" dirty="0"/>
              <a:t>2.De verwerkingsverantwoordelijke faciliteert de uitoefening van de rechten van de betrokkene uit hoofde van de artikelen 15 tot en met 22. In de in artikel 11, lid 2, bedoelde gevallen mag de verwerkingsverantwoordelijke niet weigeren gevolg te geven aan het verzoek van de betrokkene om diens rechten uit hoofde van de artikelen 15 tot en met 22 uit te oefenen, tenzij de verwerkingsverantwoordelijke aantoont dat hij niet in staat is de betrokkene te identificeren. </a:t>
            </a:r>
          </a:p>
          <a:p>
            <a:r>
              <a:rPr lang="nl-NL" dirty="0"/>
              <a:t>3.De verwerkingsverantwoordelijke verstrekt de betrokkene onverwijld en in ieder geval binnen een maand na ontvangst van het verzoek krachtens de artikelen 15 tot en met 22 informatie over het gevolg dat aan het verzoek is gegeven. Afhankelijk van de complexiteit van de verzoeken en van het aantal verzoeken kan die termijn indien nodig met nog eens twee maanden worden verlengd. De verwerkingsverantwoordelijke stelt de betrokkene binnen één maand na ontvangst van het verzoek in kennis van een dergelijke verlenging. Wanneer de betrokkene zijn verzoek elektronisch indient, wordt de informatie indien mogelijk elektronisch verstrekt, tenzij de betrokkene anderszins verzoekt. </a:t>
            </a:r>
          </a:p>
          <a:p>
            <a:r>
              <a:rPr lang="nl-NL" dirty="0"/>
              <a:t>4.Wanneer de verwerkingsverantwoordelijke geen gevolg geeft aan het verzoek van de betrokkene, deelt hij deze laatste onverwijld en uiterlijk binnen één maand na ontvangst van het verzoek mee waarom het verzoek zonder gevolg is gebleven, en informeert hij hem over de mogelijkheid om klacht in te dienen bij een toezichthoudende autoriteit en beroep bij de rechter in te stellen. </a:t>
            </a:r>
          </a:p>
        </p:txBody>
      </p:sp>
    </p:spTree>
    <p:extLst>
      <p:ext uri="{BB962C8B-B14F-4D97-AF65-F5344CB8AC3E}">
        <p14:creationId xmlns:p14="http://schemas.microsoft.com/office/powerpoint/2010/main" val="13965865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2A8EB-1760-4C48-AAC9-58236510DDA4}"/>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297C0A4B-E9B1-4E84-99D9-0E531DBD661A}"/>
              </a:ext>
            </a:extLst>
          </p:cNvPr>
          <p:cNvSpPr>
            <a:spLocks noGrp="1"/>
          </p:cNvSpPr>
          <p:nvPr>
            <p:ph idx="1"/>
          </p:nvPr>
        </p:nvSpPr>
        <p:spPr/>
        <p:txBody>
          <a:bodyPr>
            <a:normAutofit fontScale="92500" lnSpcReduction="20000"/>
          </a:bodyPr>
          <a:lstStyle/>
          <a:p>
            <a:r>
              <a:rPr lang="nl-NL" dirty="0"/>
              <a:t>5.Het verstrekken van de in de artikelen 13 en 14 bedoelde informatie, en het verstrekken van de communicatie en het treffen van de maatregelen bedoeld in de artikelen 15 tot en met 22 en artikel 34 geschieden kosteloos. Wanneer verzoeken van een betrokkene kennelijk ongegrond of buitensporig zijn, met name vanwege hun repetitieve karakter, mag de verwerkingsverantwoordelijke ofwel: </a:t>
            </a:r>
          </a:p>
          <a:p>
            <a:r>
              <a:rPr lang="nl-NL" dirty="0"/>
              <a:t>a) een redelijke vergoeding aanrekenen in het licht van de administratieve kosten waarmee het verstrekken van de gevraagde informatie of communicatie en het treffen van de gevraagde maatregelen gepaard gaan; ofwel </a:t>
            </a:r>
          </a:p>
          <a:p>
            <a:r>
              <a:rPr lang="nl-NL" dirty="0"/>
              <a:t>b) weigeren gevolg te geven aan het verzoek. Het is aan de verwerkingsverantwoordelijke om de kennelijk ongegronde of buitensporige aard van het verzoek aan te tonen. </a:t>
            </a:r>
          </a:p>
        </p:txBody>
      </p:sp>
    </p:spTree>
    <p:extLst>
      <p:ext uri="{BB962C8B-B14F-4D97-AF65-F5344CB8AC3E}">
        <p14:creationId xmlns:p14="http://schemas.microsoft.com/office/powerpoint/2010/main" val="16675868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960072-CEAE-48BF-A338-44C9B8293E1C}"/>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FF2BC3F0-F130-4F4E-86E4-2BAF74CA28C7}"/>
              </a:ext>
            </a:extLst>
          </p:cNvPr>
          <p:cNvSpPr>
            <a:spLocks noGrp="1"/>
          </p:cNvSpPr>
          <p:nvPr>
            <p:ph idx="1"/>
          </p:nvPr>
        </p:nvSpPr>
        <p:spPr/>
        <p:txBody>
          <a:bodyPr>
            <a:normAutofit fontScale="85000" lnSpcReduction="20000"/>
          </a:bodyPr>
          <a:lstStyle/>
          <a:p>
            <a:r>
              <a:rPr lang="nl-NL" dirty="0"/>
              <a:t>6.Onverminderd artikel 11 kan de verwerkingsverantwoordelijke, wanneer hij redenen heeft om te twijfelen aan de identiteit van de natuurlijke persoon die het verzoek indient als bedoeld in de artikelen 15 tot en met 21, om aanvullende informatie vragen die nodig is ter bevestiging van de identiteit van de betrokkene. </a:t>
            </a:r>
          </a:p>
          <a:p>
            <a:r>
              <a:rPr lang="nl-NL" dirty="0"/>
              <a:t>7.De krachtens de artikelen 13 en 14 aan betrokkenen te verstrekken informatie mag worden verstrekt met gebruikmaking van gestandaardiseerde iconen, om de betrokkene een nuttig overzicht, in een goed zichtbare, begrijpelijke en duidelijk leesbare vorm, van de voorgenomen verwerking te bieden. Wanneer de iconen elektronisch worden weergegeven, zijn ze </a:t>
            </a:r>
            <a:r>
              <a:rPr lang="nl-NL" dirty="0" err="1"/>
              <a:t>machineleesbaar</a:t>
            </a:r>
            <a:r>
              <a:rPr lang="nl-NL" dirty="0"/>
              <a:t>. </a:t>
            </a:r>
          </a:p>
          <a:p>
            <a:r>
              <a:rPr lang="nl-NL" dirty="0"/>
              <a:t>8.De Commissie is bevoegd overeenkomstig artikel 92 gedelegeerde handelingen vast te stellen om te bepalen welke informatie de iconen dienen weer te geven en via welke procedures de gestandaardiseerde iconen tot stand dienen te komen. </a:t>
            </a:r>
          </a:p>
        </p:txBody>
      </p:sp>
    </p:spTree>
    <p:extLst>
      <p:ext uri="{BB962C8B-B14F-4D97-AF65-F5344CB8AC3E}">
        <p14:creationId xmlns:p14="http://schemas.microsoft.com/office/powerpoint/2010/main" val="2667026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F9197B-96DC-4BA9-8CE9-223DB51F9650}"/>
              </a:ext>
            </a:extLst>
          </p:cNvPr>
          <p:cNvSpPr>
            <a:spLocks noGrp="1"/>
          </p:cNvSpPr>
          <p:nvPr>
            <p:ph type="title"/>
          </p:nvPr>
        </p:nvSpPr>
        <p:spPr/>
        <p:txBody>
          <a:bodyPr/>
          <a:lstStyle/>
          <a:p>
            <a:r>
              <a:rPr lang="nl-NL" dirty="0"/>
              <a:t>Overzicht eerste uur</a:t>
            </a:r>
          </a:p>
        </p:txBody>
      </p:sp>
      <p:sp>
        <p:nvSpPr>
          <p:cNvPr id="3" name="Tijdelijke aanduiding voor inhoud 2">
            <a:extLst>
              <a:ext uri="{FF2B5EF4-FFF2-40B4-BE49-F238E27FC236}">
                <a16:creationId xmlns:a16="http://schemas.microsoft.com/office/drawing/2014/main" id="{E95E14E9-F424-425C-9DA3-09BAC0924A00}"/>
              </a:ext>
            </a:extLst>
          </p:cNvPr>
          <p:cNvSpPr>
            <a:spLocks noGrp="1"/>
          </p:cNvSpPr>
          <p:nvPr>
            <p:ph idx="1"/>
          </p:nvPr>
        </p:nvSpPr>
        <p:spPr/>
        <p:txBody>
          <a:bodyPr/>
          <a:lstStyle/>
          <a:p>
            <a:r>
              <a:rPr lang="nl-NL" dirty="0"/>
              <a:t>1. Documentatieplicht</a:t>
            </a:r>
          </a:p>
          <a:p>
            <a:r>
              <a:rPr lang="nl-NL" dirty="0"/>
              <a:t>2. Functionaris</a:t>
            </a:r>
          </a:p>
          <a:p>
            <a:r>
              <a:rPr lang="nl-NL" dirty="0"/>
              <a:t>3. Effectbeoordeling</a:t>
            </a:r>
          </a:p>
        </p:txBody>
      </p:sp>
    </p:spTree>
    <p:extLst>
      <p:ext uri="{BB962C8B-B14F-4D97-AF65-F5344CB8AC3E}">
        <p14:creationId xmlns:p14="http://schemas.microsoft.com/office/powerpoint/2010/main" val="2584090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F407A5-1D57-4529-8219-AACCB8A7D05C}"/>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F064AD27-3102-4B1B-A6F4-47ADEDF4381F}"/>
              </a:ext>
            </a:extLst>
          </p:cNvPr>
          <p:cNvSpPr>
            <a:spLocks noGrp="1"/>
          </p:cNvSpPr>
          <p:nvPr>
            <p:ph idx="1"/>
          </p:nvPr>
        </p:nvSpPr>
        <p:spPr/>
        <p:txBody>
          <a:bodyPr>
            <a:normAutofit fontScale="85000" lnSpcReduction="10000"/>
          </a:bodyPr>
          <a:lstStyle/>
          <a:p>
            <a:r>
              <a:rPr lang="nl-NL" i="1" dirty="0"/>
              <a:t>Artikel 13 </a:t>
            </a:r>
            <a:r>
              <a:rPr lang="nl-NL" b="1" dirty="0"/>
              <a:t>Te verstrekken informatie wanneer persoonsgegevens bij de betrokkene worden verzameld </a:t>
            </a:r>
          </a:p>
          <a:p>
            <a:r>
              <a:rPr lang="nl-NL" dirty="0"/>
              <a:t>1.Wanneer persoonsgegevens betreffende een betrokkene bij die persoon worden verzameld, verstrekt de verwerkingsverantwoordelijke de betrokkene bij de verkrijging van de persoonsgegevens al de volgende informatie: </a:t>
            </a:r>
          </a:p>
          <a:p>
            <a:r>
              <a:rPr lang="nl-NL" dirty="0"/>
              <a:t>a)de identiteit en de contactgegevens van de verwerkingsverantwoordelijke en, in voorkomend geval, van de vertegenwoordiger van de verwerkingsverantwoordelijke; </a:t>
            </a:r>
          </a:p>
          <a:p>
            <a:r>
              <a:rPr lang="nl-NL" dirty="0"/>
              <a:t>b) in voorkomend geval, de contactgegevens van de functionaris voor gegevensbescherming; </a:t>
            </a:r>
          </a:p>
          <a:p>
            <a:r>
              <a:rPr lang="nl-NL" dirty="0"/>
              <a:t>c) de verwerkingsdoeleinden waarvoor de persoonsgegevens zijn bestemd, alsook de rechtsgrond voor de verwerking; </a:t>
            </a:r>
          </a:p>
        </p:txBody>
      </p:sp>
    </p:spTree>
    <p:extLst>
      <p:ext uri="{BB962C8B-B14F-4D97-AF65-F5344CB8AC3E}">
        <p14:creationId xmlns:p14="http://schemas.microsoft.com/office/powerpoint/2010/main" val="39677760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A3AFA-C7F6-4E50-B157-95A8001A01FF}"/>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29CC7F1A-4E00-4CED-AF8B-BF86CCFBD601}"/>
              </a:ext>
            </a:extLst>
          </p:cNvPr>
          <p:cNvSpPr>
            <a:spLocks noGrp="1"/>
          </p:cNvSpPr>
          <p:nvPr>
            <p:ph idx="1"/>
          </p:nvPr>
        </p:nvSpPr>
        <p:spPr/>
        <p:txBody>
          <a:bodyPr>
            <a:normAutofit fontScale="92500" lnSpcReduction="10000"/>
          </a:bodyPr>
          <a:lstStyle/>
          <a:p>
            <a:r>
              <a:rPr lang="nl-NL" dirty="0"/>
              <a:t>d) de gerechtvaardigde belangen van de verwerkingsverantwoordelijke of van een derde, indien de verwerking op artikel 6, lid 1, punt f), is gebaseerd; d) in voorkomend geval, de ontvangers of categorieën van ontvangers van de persoonsgegevens; </a:t>
            </a:r>
          </a:p>
          <a:p>
            <a:r>
              <a:rPr lang="nl-NL" dirty="0"/>
              <a:t>e) in voorkomend geval, dat de verwerkingsverantwoordelijke het voornemen heeft de persoonsgegevens door te geven aan een derde land of een internationale organisatie; of er al dan niet een adequaatheidsbesluit van de Commissie bestaat; of, in het geval van in artikel 46, artikel 47 of artikel 49, lid 1, tweede alinea, bedoelde doorgiften, welke de passende of geschikte waarborgen zijn, hoe er een kopie van kan worden verkregen of waar ze kunnen worden geraadpleegd. </a:t>
            </a:r>
          </a:p>
        </p:txBody>
      </p:sp>
    </p:spTree>
    <p:extLst>
      <p:ext uri="{BB962C8B-B14F-4D97-AF65-F5344CB8AC3E}">
        <p14:creationId xmlns:p14="http://schemas.microsoft.com/office/powerpoint/2010/main" val="9299237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B6A9A-6117-4E01-8745-2E06FE512230}"/>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1EE4FFD1-33D6-4D6C-8967-968E77F18135}"/>
              </a:ext>
            </a:extLst>
          </p:cNvPr>
          <p:cNvSpPr>
            <a:spLocks noGrp="1"/>
          </p:cNvSpPr>
          <p:nvPr>
            <p:ph idx="1"/>
          </p:nvPr>
        </p:nvSpPr>
        <p:spPr>
          <a:xfrm>
            <a:off x="680321" y="2104571"/>
            <a:ext cx="9613861" cy="4499429"/>
          </a:xfrm>
        </p:spPr>
        <p:txBody>
          <a:bodyPr>
            <a:normAutofit fontScale="62500" lnSpcReduction="20000"/>
          </a:bodyPr>
          <a:lstStyle/>
          <a:p>
            <a:r>
              <a:rPr lang="nl-NL" dirty="0"/>
              <a:t>2.Naast de in lid 1 bedoelde informatie verstrekt de verwerkingsverantwoordelijke de betrokkene bij de verkrijging van de persoonsgegevens de volgende aanvullende informatie om een behoorlijke en transparante verwerking te waarborgen:</a:t>
            </a:r>
          </a:p>
          <a:p>
            <a:r>
              <a:rPr lang="nl-NL" dirty="0"/>
              <a:t> a) de periode gedurende welke de persoonsgegevens zullen worden opgeslagen, of indien dat niet mogelijk is, de criteria ter bepaling van die termijn; </a:t>
            </a:r>
          </a:p>
          <a:p>
            <a:r>
              <a:rPr lang="nl-NL" dirty="0"/>
              <a:t>b) dat de betrokkene het recht heeft de verwerkingsverantwoordelijke te verzoeken om inzage van en rectificatie of </a:t>
            </a:r>
            <a:r>
              <a:rPr lang="nl-NL" dirty="0" err="1"/>
              <a:t>wissing</a:t>
            </a:r>
            <a:r>
              <a:rPr lang="nl-NL" dirty="0"/>
              <a:t> van de persoonsgegevens of beperking van de hem betreffende verwerking, alsmede het recht tegen de verwerking bezwaar te maken en het recht op gegevensoverdraagbaarheid; </a:t>
            </a:r>
          </a:p>
          <a:p>
            <a:r>
              <a:rPr lang="nl-NL" dirty="0"/>
              <a:t>c) wanneer de verwerking op artikel 6, lid 1, punt a), of artikel 9, lid 2, punt a), is gebaseerd, dat de betrokkene het recht heeft de toestemming te allen tijde in te trekken, zonder dat dit afbreuk doet aan de rechtmatigheid van de verwerking op basis van de toestemming vóór de intrekking daarvan; </a:t>
            </a:r>
          </a:p>
          <a:p>
            <a:r>
              <a:rPr lang="nl-NL" dirty="0"/>
              <a:t>d) dat de betrokkene het recht heeft klacht in te dienen bij een toezichthoudende autoriteit; </a:t>
            </a:r>
          </a:p>
          <a:p>
            <a:r>
              <a:rPr lang="nl-NL" dirty="0"/>
              <a:t>e) of de verstrekking van persoonsgegevens een wettelijke of contractuele verplichting is dan wel een noodzakelijke voorwaarde om een overeenkomst te sluiten, en of de betrokkene verplicht is de persoonsgegevens te verstrekken en wat de mogelijke gevolgen zijn wanneer deze gegevens niet worden verstrekt; </a:t>
            </a:r>
          </a:p>
          <a:p>
            <a:r>
              <a:rPr lang="nl-NL" dirty="0"/>
              <a:t>f)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p:txBody>
      </p:sp>
    </p:spTree>
    <p:extLst>
      <p:ext uri="{BB962C8B-B14F-4D97-AF65-F5344CB8AC3E}">
        <p14:creationId xmlns:p14="http://schemas.microsoft.com/office/powerpoint/2010/main" val="29602351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A04DF-E063-4F93-A594-7102C3F5D198}"/>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05E8E0A1-259E-4518-909F-89FBF2EFCD03}"/>
              </a:ext>
            </a:extLst>
          </p:cNvPr>
          <p:cNvSpPr>
            <a:spLocks noGrp="1"/>
          </p:cNvSpPr>
          <p:nvPr>
            <p:ph idx="1"/>
          </p:nvPr>
        </p:nvSpPr>
        <p:spPr/>
        <p:txBody>
          <a:bodyPr/>
          <a:lstStyle/>
          <a:p>
            <a:r>
              <a:rPr lang="nl-NL" dirty="0"/>
              <a:t>3.Wanneer de verwerkingsverantwoordelijke voornemens is de persoonsgegevens verder te verwerken voor een ander doel dan dat waarvoor de persoonsgegevens zijn verzameld, verstrekt de verwerkingsverantwoordelijke de betrokkene vóór die verdere verwerking informatie over dat andere doel en alle relevante verdere informatie als bedoeld in lid 2. 4.De leden 1, 2 en 3 zijn niet van toepassing wanneer en voor zover de betrokkene reeds over de informatie beschikt. </a:t>
            </a:r>
          </a:p>
        </p:txBody>
      </p:sp>
    </p:spTree>
    <p:extLst>
      <p:ext uri="{BB962C8B-B14F-4D97-AF65-F5344CB8AC3E}">
        <p14:creationId xmlns:p14="http://schemas.microsoft.com/office/powerpoint/2010/main" val="16861128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A04DF-E063-4F93-A594-7102C3F5D198}"/>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05E8E0A1-259E-4518-909F-89FBF2EFCD03}"/>
              </a:ext>
            </a:extLst>
          </p:cNvPr>
          <p:cNvSpPr>
            <a:spLocks noGrp="1"/>
          </p:cNvSpPr>
          <p:nvPr>
            <p:ph idx="1"/>
          </p:nvPr>
        </p:nvSpPr>
        <p:spPr/>
        <p:txBody>
          <a:bodyPr>
            <a:normAutofit fontScale="62500" lnSpcReduction="20000"/>
          </a:bodyPr>
          <a:lstStyle/>
          <a:p>
            <a:r>
              <a:rPr lang="nl-NL" i="1" dirty="0"/>
              <a:t>Artikel 14 </a:t>
            </a:r>
            <a:r>
              <a:rPr lang="nl-NL" b="1" dirty="0"/>
              <a:t>Te verstrekken informatie wanneer de persoonsgegevens niet van de betrokkene zijn verkregen </a:t>
            </a:r>
          </a:p>
          <a:p>
            <a:r>
              <a:rPr lang="nl-NL" dirty="0"/>
              <a:t>1.Wanneer persoonsgegevens niet van de betrokkene zijn verkregen, verstrekt de verwerkingsverantwoordelijke de betrokkene de volgende informatie: </a:t>
            </a:r>
          </a:p>
          <a:p>
            <a:r>
              <a:rPr lang="nl-NL" dirty="0"/>
              <a:t>a)de identiteit en de contactgegevens van de verwerkingsverantwoordelijke en, in voorkomend geval, van de vertegenwoordiger van de verwerkingsverantwoordelijke; </a:t>
            </a:r>
          </a:p>
          <a:p>
            <a:r>
              <a:rPr lang="nl-NL" dirty="0"/>
              <a:t>b) in voorkomend geval, de contactgegevens van de functionaris voor gegevensbescherming; </a:t>
            </a:r>
          </a:p>
          <a:p>
            <a:r>
              <a:rPr lang="nl-NL" dirty="0"/>
              <a:t>c) de verwerkingsdoeleinden waarvoor de persoonsgegevens zijn bestemd, en de rechtsgrond voor de verwerking; </a:t>
            </a:r>
          </a:p>
          <a:p>
            <a:r>
              <a:rPr lang="nl-NL" dirty="0"/>
              <a:t>d) de betrokken categorieën van persoonsgegevens;</a:t>
            </a:r>
          </a:p>
          <a:p>
            <a:r>
              <a:rPr lang="nl-NL" dirty="0"/>
              <a:t> e) in voorkomend geval, de ontvangers of categorieën van ontvangers van de persoonsgegevens; </a:t>
            </a:r>
          </a:p>
          <a:p>
            <a:r>
              <a:rPr lang="nl-NL" dirty="0"/>
              <a:t>f) in voorkomend geval, dat de verwerkingsverantwoordelijke het voornemen heeft de persoonsgegevens door te geven aan een ontvanger in een derde land of aan een internationale organisatie; of er al dan niet een adequaatheidsbesluit van de Commissie bestaat; of, in het geval van de in artikel 46, artikel 47 of artikel 49, lid 1, tweede alinea, bedoelde doorgiften, welke de passende of geschikte waarborgen zijn, hoe er een kopie van kan worden verkregen of waar ze kunnen worden geraadpleegd. </a:t>
            </a:r>
          </a:p>
        </p:txBody>
      </p:sp>
    </p:spTree>
    <p:extLst>
      <p:ext uri="{BB962C8B-B14F-4D97-AF65-F5344CB8AC3E}">
        <p14:creationId xmlns:p14="http://schemas.microsoft.com/office/powerpoint/2010/main" val="34540186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A04DF-E063-4F93-A594-7102C3F5D198}"/>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05E8E0A1-259E-4518-909F-89FBF2EFCD03}"/>
              </a:ext>
            </a:extLst>
          </p:cNvPr>
          <p:cNvSpPr>
            <a:spLocks noGrp="1"/>
          </p:cNvSpPr>
          <p:nvPr>
            <p:ph idx="1"/>
          </p:nvPr>
        </p:nvSpPr>
        <p:spPr>
          <a:xfrm>
            <a:off x="680321" y="2336873"/>
            <a:ext cx="9613861" cy="4121984"/>
          </a:xfrm>
        </p:spPr>
        <p:txBody>
          <a:bodyPr>
            <a:normAutofit fontScale="62500" lnSpcReduction="20000"/>
          </a:bodyPr>
          <a:lstStyle/>
          <a:p>
            <a:r>
              <a:rPr lang="nl-NL" dirty="0"/>
              <a:t>2.Naast de in lid 1 bedoelde informatie verstrekt de verwerkingsverantwoordelijke de betrokkene de volgende informatie om ten overstaan van de betrokkene een behoorlijke en transparante verwerking te waarborgen: </a:t>
            </a:r>
          </a:p>
          <a:p>
            <a:r>
              <a:rPr lang="nl-NL" dirty="0"/>
              <a:t>a) de periode gedurende welke de persoonsgegevens zullen worden opgeslagen, of indien dat niet mogelijk is, de criteria om die termijn te bepalen;</a:t>
            </a:r>
          </a:p>
          <a:p>
            <a:r>
              <a:rPr lang="nl-NL" dirty="0"/>
              <a:t> b) de gerechtvaardigde belangen van de verwerkingsverantwoordelijke of van een derde, indien de verwerking op artikel 6, lid 1, punt f), is gebaseerd; </a:t>
            </a:r>
          </a:p>
          <a:p>
            <a:r>
              <a:rPr lang="nl-NL" dirty="0"/>
              <a:t>c) dat de betrokkene het recht heeft de verwerkingsverantwoordelijke te verzoeken om inzage van en rectificatie of </a:t>
            </a:r>
            <a:r>
              <a:rPr lang="nl-NL" dirty="0" err="1"/>
              <a:t>wissing</a:t>
            </a:r>
            <a:r>
              <a:rPr lang="nl-NL" dirty="0"/>
              <a:t> van persoonsgegevens of om beperking van de hem betreffende verwerking, alsmede het recht tegen verwerking van bezwaar te maken en het recht op gegevensoverdraagbaarheid; </a:t>
            </a:r>
          </a:p>
          <a:p>
            <a:r>
              <a:rPr lang="nl-NL" dirty="0"/>
              <a:t>d) wanneer verwerking op artikel 6, lid 1, punt a) of artikel 9, lid 2, punt a), is gebaseerd, dat de betrokkene het recht heeft de toestemming te allen tijde in te trekken, zonder dat dit afbreuk doet aan de rechtmatigheid van de verwerking op basis van de toestemming vóór de intrekking daarvan; </a:t>
            </a:r>
          </a:p>
          <a:p>
            <a:r>
              <a:rPr lang="nl-NL" dirty="0"/>
              <a:t>e) dat de betrokkene het recht heeft klacht in te dienen bij een toezichthoudende autoriteit; </a:t>
            </a:r>
          </a:p>
          <a:p>
            <a:r>
              <a:rPr lang="nl-NL" dirty="0"/>
              <a:t>f) de bron waar de persoonsgegevens vandaan komen, en in voorkomend geval, of zij afkomstig zijn van openbare bronnen; </a:t>
            </a:r>
          </a:p>
          <a:p>
            <a:r>
              <a:rPr lang="nl-NL" dirty="0"/>
              <a:t>g) het bestaan van geautomatiseerde besluitvorming, met inbegrip van de in artikel 22, leden 1 en 4, bedoelde profilering, en, ten minste in die gevallen, nuttige informatie over de onderliggende logica, alsmede het belang en de verwachte gevolgen van die verwerking voor de betrokkene. </a:t>
            </a:r>
          </a:p>
        </p:txBody>
      </p:sp>
    </p:spTree>
    <p:extLst>
      <p:ext uri="{BB962C8B-B14F-4D97-AF65-F5344CB8AC3E}">
        <p14:creationId xmlns:p14="http://schemas.microsoft.com/office/powerpoint/2010/main" val="100467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A04DF-E063-4F93-A594-7102C3F5D198}"/>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05E8E0A1-259E-4518-909F-89FBF2EFCD03}"/>
              </a:ext>
            </a:extLst>
          </p:cNvPr>
          <p:cNvSpPr>
            <a:spLocks noGrp="1"/>
          </p:cNvSpPr>
          <p:nvPr>
            <p:ph idx="1"/>
          </p:nvPr>
        </p:nvSpPr>
        <p:spPr>
          <a:xfrm>
            <a:off x="680321" y="2336872"/>
            <a:ext cx="9613861" cy="4049413"/>
          </a:xfrm>
        </p:spPr>
        <p:txBody>
          <a:bodyPr>
            <a:normAutofit fontScale="85000" lnSpcReduction="20000"/>
          </a:bodyPr>
          <a:lstStyle/>
          <a:p>
            <a:r>
              <a:rPr lang="nl-NL" dirty="0"/>
              <a:t>3.De verwerkingsverantwoordelijke verstrekt de in de leden 1 en 2 bedoelde informatie: </a:t>
            </a:r>
          </a:p>
          <a:p>
            <a:r>
              <a:rPr lang="nl-NL" dirty="0"/>
              <a:t>a) binnen een redelijke termijn, maar uiterlijk binnen één maand na de verkrijging van de persoonsgegevens, afhankelijk van de concrete omstandigheden waarin de persoonsgegevens worden verwerkt; </a:t>
            </a:r>
          </a:p>
          <a:p>
            <a:r>
              <a:rPr lang="nl-NL" dirty="0"/>
              <a:t>b) indien de persoonsgegevens zullen worden gebruikt voor communicatie met de betrokkene, uiterlijk op het moment van het eerste contact met de betrokkene; </a:t>
            </a:r>
          </a:p>
          <a:p>
            <a:r>
              <a:rPr lang="nl-NL" dirty="0"/>
              <a:t>of c) indien verstrekking van de gegevens aan een andere ontvanger wordt overwogen, uiterlijk op het tijdstip waarop de persoonsgegevens voor het eerst worden verstrekt. </a:t>
            </a:r>
          </a:p>
          <a:p>
            <a:r>
              <a:rPr lang="nl-NL" dirty="0"/>
              <a:t>4.Wanneer de verwerkingsverantwoordelijke voornemens is de persoonsgegevens verder te verwerken voor een ander doel dan dat waarvoor de persoonsgegevens zijn verkregen, verstrekt de verwerkingsverantwoordelijke de betrokkene vóór die verdere verwerking informatie over dat andere doel en alle relevante verdere informatie als bedoeld in lid 2. </a:t>
            </a:r>
          </a:p>
        </p:txBody>
      </p:sp>
    </p:spTree>
    <p:extLst>
      <p:ext uri="{BB962C8B-B14F-4D97-AF65-F5344CB8AC3E}">
        <p14:creationId xmlns:p14="http://schemas.microsoft.com/office/powerpoint/2010/main" val="38173813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5A04DF-E063-4F93-A594-7102C3F5D198}"/>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05E8E0A1-259E-4518-909F-89FBF2EFCD03}"/>
              </a:ext>
            </a:extLst>
          </p:cNvPr>
          <p:cNvSpPr>
            <a:spLocks noGrp="1"/>
          </p:cNvSpPr>
          <p:nvPr>
            <p:ph idx="1"/>
          </p:nvPr>
        </p:nvSpPr>
        <p:spPr/>
        <p:txBody>
          <a:bodyPr>
            <a:normAutofit fontScale="62500" lnSpcReduction="20000"/>
          </a:bodyPr>
          <a:lstStyle/>
          <a:p>
            <a:r>
              <a:rPr lang="nl-NL" dirty="0"/>
              <a:t>5.De leden 1 tot en met 4 zijn niet van toepassing wanneer en voor zover: </a:t>
            </a:r>
          </a:p>
          <a:p>
            <a:r>
              <a:rPr lang="nl-NL" dirty="0"/>
              <a:t>a) de betrokkene reeds over de informatie beschikt; </a:t>
            </a:r>
          </a:p>
          <a:p>
            <a:r>
              <a:rPr lang="nl-NL" dirty="0"/>
              <a:t>b) het verstrekken van die informatie onmogelijk blijkt of onevenredig veel inspanning zou vergen, in het bijzonder bij verwerking met het oog op archivering in het algemeen belang, wetenschappelijk of historisch onderzoek of statistische doeleinden, behoudens de in artikel 89, lid 1, bedoelde voorwaarden en waarborgen, of voor zover de in lid 1 van dit artikel bedoelde verplichting de verwezenlijking van de doeleinden van die verwerking onmogelijk dreigt te maken of ernstig in het gedrang dreigt te brengen. In dergelijke gevallen neemt de verwerkingsverantwoordelijke passende maatregelen om de rechten, de vrijheden en de gerechtvaardigde belangen van de betrokkene te beschermen, waaronder het openbaar maken van de informatie; </a:t>
            </a:r>
          </a:p>
          <a:p>
            <a:r>
              <a:rPr lang="nl-NL" dirty="0"/>
              <a:t>c) het verkrijgen of verstrekken van de gegevens uitdrukkelijk is voorgeschreven bij Unie- of </a:t>
            </a:r>
            <a:r>
              <a:rPr lang="nl-NL" dirty="0" err="1"/>
              <a:t>lidstatelijk</a:t>
            </a:r>
            <a:r>
              <a:rPr lang="nl-NL" dirty="0"/>
              <a:t> recht dat op de verwerkingsverantwoordelijke van toepassing is en dat recht voorziet in passende maatregelen om de gerechtvaardigde belangen van de betrokkene te beschermen; of </a:t>
            </a:r>
          </a:p>
          <a:p>
            <a:r>
              <a:rPr lang="nl-NL" dirty="0"/>
              <a:t>d) de persoonsgegevens vertrouwelijk moeten blijven uit hoofde van een beroepsgeheim in het kader van Unierecht of </a:t>
            </a:r>
            <a:r>
              <a:rPr lang="nl-NL" dirty="0" err="1"/>
              <a:t>lidstatelijke</a:t>
            </a:r>
            <a:r>
              <a:rPr lang="nl-NL" dirty="0"/>
              <a:t> recht, waaronder een statutaire geheimhoudingsplicht. </a:t>
            </a:r>
          </a:p>
        </p:txBody>
      </p:sp>
    </p:spTree>
    <p:extLst>
      <p:ext uri="{BB962C8B-B14F-4D97-AF65-F5344CB8AC3E}">
        <p14:creationId xmlns:p14="http://schemas.microsoft.com/office/powerpoint/2010/main" val="32482173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(5) Transparantie</a:t>
            </a:r>
            <a:endParaRPr lang="en-US"/>
          </a:p>
        </p:txBody>
      </p:sp>
      <p:sp>
        <p:nvSpPr>
          <p:cNvPr id="3" name="Content Placeholder 2"/>
          <p:cNvSpPr>
            <a:spLocks noGrp="1"/>
          </p:cNvSpPr>
          <p:nvPr>
            <p:ph idx="1"/>
          </p:nvPr>
        </p:nvSpPr>
        <p:spPr/>
        <p:txBody>
          <a:bodyPr/>
          <a:lstStyle/>
          <a:p>
            <a:r>
              <a:rPr lang="nl-NL" dirty="0"/>
              <a:t>12) „inbreuk in verband met </a:t>
            </a:r>
            <a:r>
              <a:rPr lang="nl-NL" dirty="0" err="1"/>
              <a:t>persoonsgegevens”:een</a:t>
            </a:r>
            <a:r>
              <a:rPr lang="nl-NL" dirty="0"/>
              <a:t> inbreuk op de beveiliging die per ongeluk of op onrechtmatige wijze leidt tot de vernietiging, het verlies, de wijziging of de ongeoorloofde verstrekking van of de ongeoorloofde toegang tot doorgezonden, opgeslagen of anderszins verwerkte gegevens; </a:t>
            </a:r>
            <a:endParaRPr lang="en-US" dirty="0"/>
          </a:p>
        </p:txBody>
      </p:sp>
    </p:spTree>
    <p:extLst>
      <p:ext uri="{BB962C8B-B14F-4D97-AF65-F5344CB8AC3E}">
        <p14:creationId xmlns:p14="http://schemas.microsoft.com/office/powerpoint/2010/main" val="26471011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929BA2-3E8A-4D03-81B7-130D77E88D6B}"/>
              </a:ext>
            </a:extLst>
          </p:cNvPr>
          <p:cNvSpPr>
            <a:spLocks noGrp="1"/>
          </p:cNvSpPr>
          <p:nvPr>
            <p:ph type="title"/>
          </p:nvPr>
        </p:nvSpPr>
        <p:spPr/>
        <p:txBody>
          <a:bodyPr/>
          <a:lstStyle/>
          <a:p>
            <a:r>
              <a:rPr lang="nl-NL"/>
              <a:t>(5) Transparantie</a:t>
            </a:r>
          </a:p>
        </p:txBody>
      </p:sp>
      <p:sp>
        <p:nvSpPr>
          <p:cNvPr id="3" name="Tijdelijke aanduiding voor inhoud 2">
            <a:extLst>
              <a:ext uri="{FF2B5EF4-FFF2-40B4-BE49-F238E27FC236}">
                <a16:creationId xmlns:a16="http://schemas.microsoft.com/office/drawing/2014/main" id="{FEB1E105-7127-4E74-8F26-E80BA35E4FD1}"/>
              </a:ext>
            </a:extLst>
          </p:cNvPr>
          <p:cNvSpPr>
            <a:spLocks noGrp="1"/>
          </p:cNvSpPr>
          <p:nvPr>
            <p:ph idx="1"/>
          </p:nvPr>
        </p:nvSpPr>
        <p:spPr/>
        <p:txBody>
          <a:bodyPr>
            <a:normAutofit fontScale="85000" lnSpcReduction="10000"/>
          </a:bodyPr>
          <a:lstStyle/>
          <a:p>
            <a:r>
              <a:rPr lang="nl-NL" i="1" dirty="0"/>
              <a:t>Artikel 33 </a:t>
            </a:r>
            <a:r>
              <a:rPr lang="nl-NL" b="1" dirty="0"/>
              <a:t>Melding van een inbreuk in verband met persoonsgegevens aan de toezichthoudende autoriteit </a:t>
            </a:r>
          </a:p>
          <a:p>
            <a:r>
              <a:rPr lang="nl-NL" dirty="0"/>
              <a:t>1.Indien een inbreuk in verband met persoonsgegevens heeft plaatsgevonden, meldt de verwerkingsverantwoordelijke deze zonder onredelijke vertraging en, indien mogelijk, uiterlijk 72 uur nadat hij er kennis van heeft genomen, aan de overeenkomstig artikel 55 bevoegde toezichthoudende autoriteit, tenzij het niet waarschijnlijk is dat de inbreuk in verband met persoonsgegevens een risico inhoudt voor de rechten en vrijheden van natuurlijke personen. Indien de melding aan de toezichthoudende autoriteit niet binnen 72 uur plaatsvindt, gaat zij vergezeld van een motivering voor de vertraging. </a:t>
            </a:r>
          </a:p>
          <a:p>
            <a:r>
              <a:rPr lang="nl-NL" dirty="0"/>
              <a:t>2.De verwerker informeert de verwerkingsverantwoordelijke zonder onredelijke vertraging zodra hij kennis heeft genomen van een inbreuk in verband met persoonsgegevens. </a:t>
            </a:r>
          </a:p>
        </p:txBody>
      </p:sp>
    </p:spTree>
    <p:extLst>
      <p:ext uri="{BB962C8B-B14F-4D97-AF65-F5344CB8AC3E}">
        <p14:creationId xmlns:p14="http://schemas.microsoft.com/office/powerpoint/2010/main" val="1667305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75B334-8037-46DB-AC39-02F7F43D90B8}"/>
              </a:ext>
            </a:extLst>
          </p:cNvPr>
          <p:cNvSpPr>
            <a:spLocks noGrp="1"/>
          </p:cNvSpPr>
          <p:nvPr>
            <p:ph type="title"/>
          </p:nvPr>
        </p:nvSpPr>
        <p:spPr/>
        <p:txBody>
          <a:bodyPr/>
          <a:lstStyle/>
          <a:p>
            <a:r>
              <a:rPr lang="nl-NL" dirty="0"/>
              <a:t>1. Documentatieplicht</a:t>
            </a:r>
          </a:p>
        </p:txBody>
      </p:sp>
      <p:sp>
        <p:nvSpPr>
          <p:cNvPr id="3" name="Tijdelijke aanduiding voor inhoud 2">
            <a:extLst>
              <a:ext uri="{FF2B5EF4-FFF2-40B4-BE49-F238E27FC236}">
                <a16:creationId xmlns:a16="http://schemas.microsoft.com/office/drawing/2014/main" id="{85029EFC-E295-44B0-9AD1-81C30167EE3C}"/>
              </a:ext>
            </a:extLst>
          </p:cNvPr>
          <p:cNvSpPr>
            <a:spLocks noGrp="1"/>
          </p:cNvSpPr>
          <p:nvPr>
            <p:ph idx="1"/>
          </p:nvPr>
        </p:nvSpPr>
        <p:spPr/>
        <p:txBody>
          <a:bodyPr>
            <a:normAutofit fontScale="85000" lnSpcReduction="10000"/>
          </a:bodyPr>
          <a:lstStyle/>
          <a:p>
            <a:r>
              <a:rPr lang="nl-NL" i="1" dirty="0"/>
              <a:t>Artikel 30 </a:t>
            </a:r>
            <a:r>
              <a:rPr lang="nl-NL" b="1" dirty="0"/>
              <a:t>Register van de verwerkingsactiviteiten </a:t>
            </a:r>
          </a:p>
          <a:p>
            <a:r>
              <a:rPr lang="nl-NL" dirty="0"/>
              <a:t>1.Elke verwerkingsverantwoordelijke en, in voorkomend geval, de vertegenwoordiger van de verwerkingsverantwoordelijke houdt een register van de verwerkingsactiviteiten die onder hun verantwoordelijkheid plaatsvinden. Dat register bevat alle volgende gegevens: </a:t>
            </a:r>
          </a:p>
          <a:p>
            <a:r>
              <a:rPr lang="nl-NL" dirty="0"/>
              <a:t>a)de naam en de contactgegevens van de verwerkingsverantwoordelijke en eventuele gezamenlijke verwerkingsverantwoordelijken, en, in voorkomend geval, van de vertegenwoordiger van de verwerkingsverantwoordelijke en van de functionaris voor gegevensbescherming; </a:t>
            </a:r>
          </a:p>
          <a:p>
            <a:r>
              <a:rPr lang="nl-NL" dirty="0"/>
              <a:t>b) de verwerkingsdoeleinden; </a:t>
            </a:r>
          </a:p>
          <a:p>
            <a:r>
              <a:rPr lang="nl-NL" dirty="0"/>
              <a:t>c) een beschrijving van de categorieën van betrokkenen en van de categorieën van persoonsgegevens; </a:t>
            </a:r>
          </a:p>
        </p:txBody>
      </p:sp>
    </p:spTree>
    <p:extLst>
      <p:ext uri="{BB962C8B-B14F-4D97-AF65-F5344CB8AC3E}">
        <p14:creationId xmlns:p14="http://schemas.microsoft.com/office/powerpoint/2010/main" val="35263736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0BCB7F-26BE-4CB6-AFC8-E424D0B94D37}"/>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3CDA5A46-748F-4E43-8EA9-4BE7E6EFC73A}"/>
              </a:ext>
            </a:extLst>
          </p:cNvPr>
          <p:cNvSpPr>
            <a:spLocks noGrp="1"/>
          </p:cNvSpPr>
          <p:nvPr>
            <p:ph idx="1"/>
          </p:nvPr>
        </p:nvSpPr>
        <p:spPr/>
        <p:txBody>
          <a:bodyPr>
            <a:normAutofit fontScale="62500" lnSpcReduction="20000"/>
          </a:bodyPr>
          <a:lstStyle/>
          <a:p>
            <a:r>
              <a:rPr lang="nl-NL" dirty="0"/>
              <a:t>3.In de in lid 1 bedoelde melding wordt ten minste het volgende omschreven of meegedeeld: </a:t>
            </a:r>
          </a:p>
          <a:p>
            <a:r>
              <a:rPr lang="nl-NL" dirty="0"/>
              <a:t>a) de aard van de inbreuk in verband met persoonsgegevens, waar mogelijk onder vermelding van de categorieën van betrokkenen en persoonsgegevensregisters in kwestie en, bij benadering, het aantal betrokkenen en persoonsgegevensregisters in kwestie; </a:t>
            </a:r>
          </a:p>
          <a:p>
            <a:r>
              <a:rPr lang="nl-NL" dirty="0"/>
              <a:t>b) de naam en de contactgegevens van de functionaris voor gegevensbescherming of een ander contactpunt waar meer informatie kan worden verkregen; </a:t>
            </a:r>
          </a:p>
          <a:p>
            <a:r>
              <a:rPr lang="nl-NL" dirty="0"/>
              <a:t>c) de waarschijnlijke gevolgen van de inbreuk in verband met persoonsgegevens; </a:t>
            </a:r>
          </a:p>
          <a:p>
            <a:r>
              <a:rPr lang="nl-NL" dirty="0"/>
              <a:t>d) de maatregelen die de verwerkingsverantwoordelijke heeft voorgesteld of genomen om de inbreuk in verband met persoonsgegevens aan te pakken, waaronder, in voorkomend geval, de maatregelen ter beperking van de eventuele nadelige gevolgen daarvan. </a:t>
            </a:r>
          </a:p>
          <a:p>
            <a:r>
              <a:rPr lang="nl-NL" dirty="0"/>
              <a:t>4.Indien en voor zover het niet mogelijk is om alle informatie gelijktijdig te verstrekken, kan de informatie zonder onredelijke vertraging in stappen worden verstrekt. </a:t>
            </a:r>
          </a:p>
          <a:p>
            <a:r>
              <a:rPr lang="nl-NL" dirty="0"/>
              <a:t>5.De verwerkingsverantwoordelijke documenteert alle inbreuken in verband met persoonsgegevens, met inbegrip van de feiten omtrent de inbreuk in verband met persoonsgegevens, de gevolgen daarvan en de genomen corrigerende maatregelen. Die documentatie stelt de toezichthoudende autoriteit in staat de naleving van dit artikel te controleren. </a:t>
            </a:r>
          </a:p>
        </p:txBody>
      </p:sp>
    </p:spTree>
    <p:extLst>
      <p:ext uri="{BB962C8B-B14F-4D97-AF65-F5344CB8AC3E}">
        <p14:creationId xmlns:p14="http://schemas.microsoft.com/office/powerpoint/2010/main" val="781872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C00D49-0FB0-4B8D-B4F6-AD4C57966B02}"/>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10BA48B0-F460-4913-A95D-09799045A150}"/>
              </a:ext>
            </a:extLst>
          </p:cNvPr>
          <p:cNvSpPr>
            <a:spLocks noGrp="1"/>
          </p:cNvSpPr>
          <p:nvPr>
            <p:ph idx="1"/>
          </p:nvPr>
        </p:nvSpPr>
        <p:spPr/>
        <p:txBody>
          <a:bodyPr>
            <a:normAutofit fontScale="92500"/>
          </a:bodyPr>
          <a:lstStyle/>
          <a:p>
            <a:r>
              <a:rPr lang="nl-NL" i="1" dirty="0"/>
              <a:t>Artikel 34 </a:t>
            </a:r>
            <a:r>
              <a:rPr lang="nl-NL" b="1" dirty="0"/>
              <a:t>Mededeling van een inbreuk in verband met persoonsgegevens aan de betrokkene </a:t>
            </a:r>
          </a:p>
          <a:p>
            <a:r>
              <a:rPr lang="nl-NL" dirty="0"/>
              <a:t>1.Wanneer de inbreuk in verband met persoonsgegevens waarschijnlijk een hoog risico inhoudt voor de rechten en vrijheden van natuurlijke personen, deelt de verwerkingsverantwoordelijke de betrokkene de inbreuk in verband met persoonsgegevens onverwijld mee. </a:t>
            </a:r>
          </a:p>
          <a:p>
            <a:r>
              <a:rPr lang="nl-NL" dirty="0"/>
              <a:t>2.De in lid 1 van dit artikel bedoelde mededeling aan de betrokkene bevat een omschrijving, in duidelijke en  eenvoudige taal, van de aard van de inbreuk in verband met persoonsgegevens en ten minste de in artikel 33, lid 3, onder b), c) en d), bedoelde gegevens en maatregelen.</a:t>
            </a:r>
          </a:p>
        </p:txBody>
      </p:sp>
    </p:spTree>
    <p:extLst>
      <p:ext uri="{BB962C8B-B14F-4D97-AF65-F5344CB8AC3E}">
        <p14:creationId xmlns:p14="http://schemas.microsoft.com/office/powerpoint/2010/main" val="4318602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1F6375-71AC-4B49-9BB5-ACC24EE0C22C}"/>
              </a:ext>
            </a:extLst>
          </p:cNvPr>
          <p:cNvSpPr>
            <a:spLocks noGrp="1"/>
          </p:cNvSpPr>
          <p:nvPr>
            <p:ph type="title"/>
          </p:nvPr>
        </p:nvSpPr>
        <p:spPr/>
        <p:txBody>
          <a:bodyPr/>
          <a:lstStyle/>
          <a:p>
            <a:r>
              <a:rPr lang="nl-NL" dirty="0"/>
              <a:t>(5) Transparantie</a:t>
            </a:r>
          </a:p>
        </p:txBody>
      </p:sp>
      <p:sp>
        <p:nvSpPr>
          <p:cNvPr id="3" name="Tijdelijke aanduiding voor inhoud 2">
            <a:extLst>
              <a:ext uri="{FF2B5EF4-FFF2-40B4-BE49-F238E27FC236}">
                <a16:creationId xmlns:a16="http://schemas.microsoft.com/office/drawing/2014/main" id="{5315DB11-5C13-44A4-A8E0-B888254F5606}"/>
              </a:ext>
            </a:extLst>
          </p:cNvPr>
          <p:cNvSpPr>
            <a:spLocks noGrp="1"/>
          </p:cNvSpPr>
          <p:nvPr>
            <p:ph idx="1"/>
          </p:nvPr>
        </p:nvSpPr>
        <p:spPr>
          <a:xfrm>
            <a:off x="680321" y="2061029"/>
            <a:ext cx="9613861" cy="4281714"/>
          </a:xfrm>
        </p:spPr>
        <p:txBody>
          <a:bodyPr>
            <a:normAutofit fontScale="70000" lnSpcReduction="20000"/>
          </a:bodyPr>
          <a:lstStyle/>
          <a:p>
            <a:r>
              <a:rPr lang="nl-NL" dirty="0"/>
              <a:t>3.De in lid 1 bedoelde mededeling aan de betrokkene is niet vereist wanneer een van de volgende voorwaarden is vervuld: </a:t>
            </a:r>
          </a:p>
          <a:p>
            <a:r>
              <a:rPr lang="nl-NL" dirty="0"/>
              <a:t>a) de verwerkingsverantwoordelijke heeft passende technische en organisatorische beschermingsmaatregelen genomen en deze maatregelen zijn toegepast op de persoonsgegevens waarop de inbreuk in verband met persoonsgegevens betrekking heeft, met name die welke de persoonsgegevens onbegrijpelijk maken voor onbevoegden, zoals versleuteling; </a:t>
            </a:r>
          </a:p>
          <a:p>
            <a:r>
              <a:rPr lang="nl-NL" dirty="0"/>
              <a:t>b) de verwerkingsverantwoordelijke heeft achteraf maatregelen genomen om ervoor te zorgen dat het in lid 1 bedoelde hoge risico voor de rechten en vrijheden van betrokkenen zich waarschijnlijk niet meer zal voordoen; </a:t>
            </a:r>
          </a:p>
          <a:p>
            <a:r>
              <a:rPr lang="nl-NL" dirty="0"/>
              <a:t>c) de mededeling zou onevenredige inspanningen vergen. In dat geval komt er in de plaats daarvan een openbare mededeling of een soortgelijke maatregel waarbij betrokkenen even doeltreffend worden geïnformeerd.</a:t>
            </a:r>
          </a:p>
          <a:p>
            <a:r>
              <a:rPr lang="nl-NL" dirty="0"/>
              <a:t> 4.Indien de verwerkingsverantwoordelijke de inbreuk in verband met persoonsgegevens nog niet aan de betrokkene heeft gemeld, kan de toezichthoudende autoriteit, na beraad over de kans dat de inbreuk in verband met persoonsgegevens een hoog risico met zich meebrengt, de verwerkingsverantwoordelijke daartoe verplichten of besluiten dat aan een van de in lid 3 bedoelde voorwaarden is voldaan. </a:t>
            </a:r>
          </a:p>
        </p:txBody>
      </p:sp>
    </p:spTree>
    <p:extLst>
      <p:ext uri="{BB962C8B-B14F-4D97-AF65-F5344CB8AC3E}">
        <p14:creationId xmlns:p14="http://schemas.microsoft.com/office/powerpoint/2010/main" val="14578789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575918-41F4-4E3B-B6CD-801AC4E4A3FB}"/>
              </a:ext>
            </a:extLst>
          </p:cNvPr>
          <p:cNvSpPr>
            <a:spLocks noGrp="1"/>
          </p:cNvSpPr>
          <p:nvPr>
            <p:ph type="title"/>
          </p:nvPr>
        </p:nvSpPr>
        <p:spPr/>
        <p:txBody>
          <a:bodyPr/>
          <a:lstStyle/>
          <a:p>
            <a:r>
              <a:rPr lang="nl-NL" dirty="0"/>
              <a:t>Pauze</a:t>
            </a:r>
          </a:p>
        </p:txBody>
      </p:sp>
      <p:pic>
        <p:nvPicPr>
          <p:cNvPr id="5" name="Tijdelijke aanduiding voor inhoud 4">
            <a:extLst>
              <a:ext uri="{FF2B5EF4-FFF2-40B4-BE49-F238E27FC236}">
                <a16:creationId xmlns:a16="http://schemas.microsoft.com/office/drawing/2014/main" id="{192F5636-1370-41FE-A335-8BF5C5B16EE0}"/>
              </a:ext>
            </a:extLst>
          </p:cNvPr>
          <p:cNvPicPr>
            <a:picLocks noGrp="1" noChangeAspect="1"/>
          </p:cNvPicPr>
          <p:nvPr>
            <p:ph idx="1"/>
          </p:nvPr>
        </p:nvPicPr>
        <p:blipFill>
          <a:blip r:embed="rId2"/>
          <a:stretch>
            <a:fillRect/>
          </a:stretch>
        </p:blipFill>
        <p:spPr>
          <a:xfrm>
            <a:off x="3088746" y="2336800"/>
            <a:ext cx="4798484" cy="3598863"/>
          </a:xfrm>
        </p:spPr>
      </p:pic>
    </p:spTree>
    <p:extLst>
      <p:ext uri="{BB962C8B-B14F-4D97-AF65-F5344CB8AC3E}">
        <p14:creationId xmlns:p14="http://schemas.microsoft.com/office/powerpoint/2010/main" val="26169987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BBC914-4A00-4B8C-81BE-796E0E0A7BC4}"/>
              </a:ext>
            </a:extLst>
          </p:cNvPr>
          <p:cNvSpPr>
            <a:spLocks noGrp="1"/>
          </p:cNvSpPr>
          <p:nvPr>
            <p:ph type="title"/>
          </p:nvPr>
        </p:nvSpPr>
        <p:spPr/>
        <p:txBody>
          <a:bodyPr/>
          <a:lstStyle/>
          <a:p>
            <a:r>
              <a:rPr lang="nl-NL" dirty="0" err="1"/>
              <a:t>Moswa</a:t>
            </a:r>
            <a:endParaRPr lang="nl-NL" dirty="0"/>
          </a:p>
        </p:txBody>
      </p:sp>
      <p:sp>
        <p:nvSpPr>
          <p:cNvPr id="3" name="Tijdelijke aanduiding voor inhoud 2">
            <a:extLst>
              <a:ext uri="{FF2B5EF4-FFF2-40B4-BE49-F238E27FC236}">
                <a16:creationId xmlns:a16="http://schemas.microsoft.com/office/drawing/2014/main" id="{5CD570AA-5E6C-4DA1-9031-F7EA2D2995CA}"/>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532781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53355E-7D7C-405B-91A9-34C4BE90098F}"/>
              </a:ext>
            </a:extLst>
          </p:cNvPr>
          <p:cNvSpPr>
            <a:spLocks noGrp="1"/>
          </p:cNvSpPr>
          <p:nvPr>
            <p:ph type="title"/>
          </p:nvPr>
        </p:nvSpPr>
        <p:spPr/>
        <p:txBody>
          <a:bodyPr/>
          <a:lstStyle/>
          <a:p>
            <a:r>
              <a:rPr lang="nl-NL" dirty="0"/>
              <a:t>1. Documentatieplicht</a:t>
            </a:r>
          </a:p>
        </p:txBody>
      </p:sp>
      <p:sp>
        <p:nvSpPr>
          <p:cNvPr id="3" name="Tijdelijke aanduiding voor inhoud 2">
            <a:extLst>
              <a:ext uri="{FF2B5EF4-FFF2-40B4-BE49-F238E27FC236}">
                <a16:creationId xmlns:a16="http://schemas.microsoft.com/office/drawing/2014/main" id="{F4B9D792-5E93-414A-A635-89957C1FD49C}"/>
              </a:ext>
            </a:extLst>
          </p:cNvPr>
          <p:cNvSpPr>
            <a:spLocks noGrp="1"/>
          </p:cNvSpPr>
          <p:nvPr>
            <p:ph idx="1"/>
          </p:nvPr>
        </p:nvSpPr>
        <p:spPr/>
        <p:txBody>
          <a:bodyPr>
            <a:normAutofit fontScale="92500" lnSpcReduction="20000"/>
          </a:bodyPr>
          <a:lstStyle/>
          <a:p>
            <a:r>
              <a:rPr lang="nl-NL" dirty="0"/>
              <a:t>d) de categorieën van ontvangers aan wie de persoonsgegevens zijn of zullen worden verstrekt, onder meer ontvangers in derde landen of internationale organisaties; </a:t>
            </a:r>
          </a:p>
          <a:p>
            <a:r>
              <a:rPr lang="nl-NL" dirty="0"/>
              <a:t>e) indien van toepassing, doorgiften van persoonsgegevens aan een derde land of een internationale organisatie, met inbegrip van de vermelding van dat derde land of die internationale organisatie en, in geval van de in artikel 49, lid 1, tweede alinea, bedoelde doorgiften, de documenten inzake de passende waarborgen; </a:t>
            </a:r>
          </a:p>
          <a:p>
            <a:r>
              <a:rPr lang="nl-NL" dirty="0"/>
              <a:t>f) indien mogelijk, de beoogde termijnen waarbinnen de verschillende categorieën van gegevens moeten worden gewist; </a:t>
            </a:r>
          </a:p>
          <a:p>
            <a:r>
              <a:rPr lang="nl-NL" dirty="0"/>
              <a:t>g) indien mogelijk, een algemene beschrijving van de technische en organisatorische beveiligingsmaatregelen als bedoeld in artikel 32, lid 1. </a:t>
            </a:r>
          </a:p>
        </p:txBody>
      </p:sp>
    </p:spTree>
    <p:extLst>
      <p:ext uri="{BB962C8B-B14F-4D97-AF65-F5344CB8AC3E}">
        <p14:creationId xmlns:p14="http://schemas.microsoft.com/office/powerpoint/2010/main" val="3245025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237442-A856-46F5-82C9-67057C4EB3DE}"/>
              </a:ext>
            </a:extLst>
          </p:cNvPr>
          <p:cNvSpPr>
            <a:spLocks noGrp="1"/>
          </p:cNvSpPr>
          <p:nvPr>
            <p:ph type="title"/>
          </p:nvPr>
        </p:nvSpPr>
        <p:spPr/>
        <p:txBody>
          <a:bodyPr/>
          <a:lstStyle/>
          <a:p>
            <a:r>
              <a:rPr lang="nl-NL" dirty="0"/>
              <a:t>1. Documentatieplicht</a:t>
            </a:r>
          </a:p>
        </p:txBody>
      </p:sp>
      <p:sp>
        <p:nvSpPr>
          <p:cNvPr id="3" name="Tijdelijke aanduiding voor inhoud 2">
            <a:extLst>
              <a:ext uri="{FF2B5EF4-FFF2-40B4-BE49-F238E27FC236}">
                <a16:creationId xmlns:a16="http://schemas.microsoft.com/office/drawing/2014/main" id="{509B85EC-7325-4AF7-A082-03BB1B58560D}"/>
              </a:ext>
            </a:extLst>
          </p:cNvPr>
          <p:cNvSpPr>
            <a:spLocks noGrp="1"/>
          </p:cNvSpPr>
          <p:nvPr>
            <p:ph idx="1"/>
          </p:nvPr>
        </p:nvSpPr>
        <p:spPr/>
        <p:txBody>
          <a:bodyPr>
            <a:normAutofit fontScale="70000" lnSpcReduction="20000"/>
          </a:bodyPr>
          <a:lstStyle/>
          <a:p>
            <a:r>
              <a:rPr lang="nl-NL" dirty="0"/>
              <a:t>2.De verwerker, en, in voorkomend geval, de vertegenwoordiger van de verwerker houdt een register van alle categorieën van verwerkingsactiviteiten die zij ten behoeve van een verwerkingsverantwoordelijke hebben verricht. Dit register bevat de volgende gegevens: </a:t>
            </a:r>
          </a:p>
          <a:p>
            <a:r>
              <a:rPr lang="nl-NL" dirty="0"/>
              <a:t>a) de naam en de contactgegevens van de verwerkers en van iedere verwerkingsverantwoordelijke voor rekening waarvan de verwerker handelt, en, in voorkomend geval, van de vertegenwoordiger van de verwerkingsverantwoordelijke of de verwerker en van de functionaris voor gegevensbescherming; </a:t>
            </a:r>
          </a:p>
          <a:p>
            <a:r>
              <a:rPr lang="nl-NL" dirty="0"/>
              <a:t>b) de categorieën van verwerkingen die voor rekening van iedere verwerkingsverantwoordelijke zijn uitgevoerd; </a:t>
            </a:r>
          </a:p>
          <a:p>
            <a:r>
              <a:rPr lang="nl-NL" dirty="0"/>
              <a:t>c) indien van toepassing, doorgiften van persoonsgegevens aan een derde land of een internationale organisatie, onder vermelding van dat derde land of die internationale organisatie en, in geval van de in artikel 49, lid 1, tweede alinea, bedoelde doorgiften, de documenten inzake de passende waarborgen; </a:t>
            </a:r>
          </a:p>
          <a:p>
            <a:r>
              <a:rPr lang="nl-NL" dirty="0"/>
              <a:t>d) indien mogelijk, een algemene beschrijving van de technische en organisatorische beveiligingsmaatregelen als bedoeld in artikel 32, lid 1. </a:t>
            </a:r>
          </a:p>
        </p:txBody>
      </p:sp>
    </p:spTree>
    <p:extLst>
      <p:ext uri="{BB962C8B-B14F-4D97-AF65-F5344CB8AC3E}">
        <p14:creationId xmlns:p14="http://schemas.microsoft.com/office/powerpoint/2010/main" val="2937370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914F46-D20C-45FD-838A-8F27A516957A}"/>
              </a:ext>
            </a:extLst>
          </p:cNvPr>
          <p:cNvSpPr>
            <a:spLocks noGrp="1"/>
          </p:cNvSpPr>
          <p:nvPr>
            <p:ph type="title"/>
          </p:nvPr>
        </p:nvSpPr>
        <p:spPr/>
        <p:txBody>
          <a:bodyPr/>
          <a:lstStyle/>
          <a:p>
            <a:r>
              <a:rPr lang="nl-NL" dirty="0"/>
              <a:t>1. Documentatieplicht</a:t>
            </a:r>
          </a:p>
        </p:txBody>
      </p:sp>
      <p:sp>
        <p:nvSpPr>
          <p:cNvPr id="3" name="Tijdelijke aanduiding voor inhoud 2">
            <a:extLst>
              <a:ext uri="{FF2B5EF4-FFF2-40B4-BE49-F238E27FC236}">
                <a16:creationId xmlns:a16="http://schemas.microsoft.com/office/drawing/2014/main" id="{3C36ECFC-F44D-4610-8839-F9E4984A9AE4}"/>
              </a:ext>
            </a:extLst>
          </p:cNvPr>
          <p:cNvSpPr>
            <a:spLocks noGrp="1"/>
          </p:cNvSpPr>
          <p:nvPr>
            <p:ph idx="1"/>
          </p:nvPr>
        </p:nvSpPr>
        <p:spPr/>
        <p:txBody>
          <a:bodyPr>
            <a:normAutofit fontScale="85000" lnSpcReduction="10000"/>
          </a:bodyPr>
          <a:lstStyle/>
          <a:p>
            <a:r>
              <a:rPr lang="nl-NL" dirty="0"/>
              <a:t>3.Het in de leden 1 en 2 bedoelde register is in schriftelijke vorm, waaronder in elektronische vorm, opgesteld. </a:t>
            </a:r>
          </a:p>
          <a:p>
            <a:r>
              <a:rPr lang="nl-NL" dirty="0"/>
              <a:t>4.Desgevraagd stellen de verwerkingsverantwoordelijke of de verwerker en, in voorkomend geval, de vertegenwoordiger van de verwerkingsverantwoordelijke of de verwerker het register ter beschikking van de toezichthoudende autoriteit. </a:t>
            </a:r>
          </a:p>
          <a:p>
            <a:r>
              <a:rPr lang="nl-NL" dirty="0"/>
              <a:t>5.De in de leden 1 en 2 bedoelde verplichtingen zijn niet van toepassing op ondernemingen of organisaties die minder dan 250 personen in dienst hebben, tenzij het waarschijnlijk is dat de verwerking die zij verrichten een risico inhoudt voor de rechten en vrijheden van de betrokkenen, de verwerking niet incidenteel is, of de verwerking bijzondere categorieën van gegevens, als bedoeld in artikel 9, lid 1, of persoonsgegevens in verband met strafrechtelijke veroordelingen en strafbare feiten als bedoeld in artikel 10 betreft.</a:t>
            </a:r>
          </a:p>
        </p:txBody>
      </p:sp>
    </p:spTree>
    <p:extLst>
      <p:ext uri="{BB962C8B-B14F-4D97-AF65-F5344CB8AC3E}">
        <p14:creationId xmlns:p14="http://schemas.microsoft.com/office/powerpoint/2010/main" val="2890567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53A266-F929-40AB-A0DB-1D1FC1B18E34}"/>
              </a:ext>
            </a:extLst>
          </p:cNvPr>
          <p:cNvSpPr>
            <a:spLocks noGrp="1"/>
          </p:cNvSpPr>
          <p:nvPr>
            <p:ph type="title"/>
          </p:nvPr>
        </p:nvSpPr>
        <p:spPr/>
        <p:txBody>
          <a:bodyPr/>
          <a:lstStyle/>
          <a:p>
            <a:r>
              <a:rPr lang="nl-NL" dirty="0"/>
              <a:t>1. Documentatieplicht</a:t>
            </a:r>
          </a:p>
        </p:txBody>
      </p:sp>
      <p:sp>
        <p:nvSpPr>
          <p:cNvPr id="3" name="Tijdelijke aanduiding voor inhoud 2">
            <a:extLst>
              <a:ext uri="{FF2B5EF4-FFF2-40B4-BE49-F238E27FC236}">
                <a16:creationId xmlns:a16="http://schemas.microsoft.com/office/drawing/2014/main" id="{AF4BF7B8-977C-4FA4-9912-DFCCEF9BBFBB}"/>
              </a:ext>
            </a:extLst>
          </p:cNvPr>
          <p:cNvSpPr>
            <a:spLocks noGrp="1"/>
          </p:cNvSpPr>
          <p:nvPr>
            <p:ph idx="1"/>
          </p:nvPr>
        </p:nvSpPr>
        <p:spPr/>
        <p:txBody>
          <a:bodyPr>
            <a:normAutofit fontScale="70000" lnSpcReduction="20000"/>
          </a:bodyPr>
          <a:lstStyle/>
          <a:p>
            <a:r>
              <a:rPr lang="nl-NL" dirty="0"/>
              <a:t>In feite bestaat de eerste plicht dus uit de volgende stappen:</a:t>
            </a:r>
          </a:p>
          <a:p>
            <a:r>
              <a:rPr lang="nl-NL" dirty="0"/>
              <a:t> </a:t>
            </a:r>
          </a:p>
          <a:p>
            <a:pPr lvl="0"/>
            <a:r>
              <a:rPr lang="nl-NL" u="sng" dirty="0"/>
              <a:t>Inventarisatie</a:t>
            </a:r>
            <a:r>
              <a:rPr lang="nl-NL" dirty="0"/>
              <a:t>: inventariseer welke gegevens, bestanden en databases er binnen je organisatie zijn</a:t>
            </a:r>
          </a:p>
          <a:p>
            <a:pPr lvl="0"/>
            <a:r>
              <a:rPr lang="nl-NL" u="sng" dirty="0"/>
              <a:t>Categorisatie</a:t>
            </a:r>
            <a:r>
              <a:rPr lang="nl-NL" dirty="0"/>
              <a:t>: categoriseer de gegevens en geef aan waarom je de gegevens hebt, op welke wijze je hebt verkregen, of de gegevens worden gedeeld met derden, hoe lang je ze bewaart, welke veiligheidsmaatregelen er zijn getroffen, wie toegangsrechten heeft, etc.</a:t>
            </a:r>
          </a:p>
          <a:p>
            <a:pPr lvl="0"/>
            <a:r>
              <a:rPr lang="nl-NL" u="sng" dirty="0"/>
              <a:t>Optimalisatie:</a:t>
            </a:r>
            <a:r>
              <a:rPr lang="nl-NL" dirty="0"/>
              <a:t> zorg dat verouderde databases worden verwijderd, duplicerende gegevens worden opgeschoond en dat gegevens die nog noodzakelijk zijn worden </a:t>
            </a:r>
            <a:r>
              <a:rPr lang="nl-NL" dirty="0" err="1"/>
              <a:t>upgedate</a:t>
            </a:r>
            <a:r>
              <a:rPr lang="nl-NL" dirty="0"/>
              <a:t>.</a:t>
            </a:r>
          </a:p>
          <a:p>
            <a:pPr lvl="0"/>
            <a:r>
              <a:rPr lang="nl-NL" u="sng" dirty="0"/>
              <a:t>Verificatie:</a:t>
            </a:r>
            <a:r>
              <a:rPr lang="nl-NL" dirty="0"/>
              <a:t> loop alle verplichtingen uit de AVG nog een keertje na en zorg dat waar er knelpunten zijn die worden opgelost of anders de gegevens worden verwijderd.</a:t>
            </a:r>
          </a:p>
          <a:p>
            <a:pPr lvl="0"/>
            <a:r>
              <a:rPr lang="nl-NL" u="sng" dirty="0"/>
              <a:t>Actualisatie:</a:t>
            </a:r>
            <a:r>
              <a:rPr lang="nl-NL" dirty="0"/>
              <a:t> Zorg dat als er nieuwe gegevens worden verzameld en verwerkt, dit hele proces opnieuw wordt doorlopen. </a:t>
            </a:r>
          </a:p>
          <a:p>
            <a:endParaRPr lang="nl-NL" dirty="0"/>
          </a:p>
        </p:txBody>
      </p:sp>
    </p:spTree>
    <p:extLst>
      <p:ext uri="{BB962C8B-B14F-4D97-AF65-F5344CB8AC3E}">
        <p14:creationId xmlns:p14="http://schemas.microsoft.com/office/powerpoint/2010/main" val="3991261025"/>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TM04033917[[fn=Berlijn]]</Template>
  <TotalTime>383</TotalTime>
  <Words>7369</Words>
  <Application>Microsoft Office PowerPoint</Application>
  <PresentationFormat>Breedbeeld</PresentationFormat>
  <Paragraphs>289</Paragraphs>
  <Slides>54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54</vt:i4>
      </vt:variant>
    </vt:vector>
  </HeadingPairs>
  <TitlesOfParts>
    <vt:vector size="57" baseType="lpstr">
      <vt:lpstr>Arial</vt:lpstr>
      <vt:lpstr>Trebuchet MS</vt:lpstr>
      <vt:lpstr>Berlijn</vt:lpstr>
      <vt:lpstr>Plichten</vt:lpstr>
      <vt:lpstr>Overzicht vier weken</vt:lpstr>
      <vt:lpstr>Overzicht vandaag</vt:lpstr>
      <vt:lpstr>Overzicht eerste uur</vt:lpstr>
      <vt:lpstr>1. Documentatieplicht</vt:lpstr>
      <vt:lpstr>1. Documentatieplicht</vt:lpstr>
      <vt:lpstr>1. Documentatieplicht</vt:lpstr>
      <vt:lpstr>1. Documentatieplicht</vt:lpstr>
      <vt:lpstr>1. Documentatieplicht</vt:lpstr>
      <vt:lpstr>2. Functionaris</vt:lpstr>
      <vt:lpstr>2. Functionaris</vt:lpstr>
      <vt:lpstr>2. Functionaris</vt:lpstr>
      <vt:lpstr>2. Functionaris</vt:lpstr>
      <vt:lpstr>2. Functionaris</vt:lpstr>
      <vt:lpstr>2. Functionaris</vt:lpstr>
      <vt:lpstr>2. Functionaris</vt:lpstr>
      <vt:lpstr>2. Functionaris</vt:lpstr>
      <vt:lpstr>2. Functionaris</vt:lpstr>
      <vt:lpstr>3. Effectbeoordeling</vt:lpstr>
      <vt:lpstr>3. Effectbeoordeling</vt:lpstr>
      <vt:lpstr>3. Effectbeoordeling</vt:lpstr>
      <vt:lpstr>3. Effectbeoordeling</vt:lpstr>
      <vt:lpstr>3. Effectbeoordeling</vt:lpstr>
      <vt:lpstr>3. Effectbeoordeling</vt:lpstr>
      <vt:lpstr>3. Effectbeoordeling</vt:lpstr>
      <vt:lpstr>3. Effectbeoordeling</vt:lpstr>
      <vt:lpstr>3. Effectbeoordeling</vt:lpstr>
      <vt:lpstr>Pauze</vt:lpstr>
      <vt:lpstr>Overzicht tweede uur</vt:lpstr>
      <vt:lpstr>(4) Organisatorische en technische veiligheid</vt:lpstr>
      <vt:lpstr>(4) Organisatorische en technische veiligheid</vt:lpstr>
      <vt:lpstr>(4) Organisatorische en technische veiligheid</vt:lpstr>
      <vt:lpstr>(4) Organisatorische en technische veiligheid</vt:lpstr>
      <vt:lpstr>(4) Organisatorische en technische veiligheid</vt:lpstr>
      <vt:lpstr>(4) Organisatorische en technische veiligheid</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(5) Transparantie</vt:lpstr>
      <vt:lpstr>Pauze</vt:lpstr>
      <vt:lpstr>Moswa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Achtergrond AVG en aanpalende wetgeving</dc:title>
  <dc:creator>Computer</dc:creator>
  <cp:lastModifiedBy>Computer</cp:lastModifiedBy>
  <cp:revision>68</cp:revision>
  <dcterms:created xsi:type="dcterms:W3CDTF">2018-01-07T16:09:04Z</dcterms:created>
  <dcterms:modified xsi:type="dcterms:W3CDTF">2018-01-22T20:45:37Z</dcterms:modified>
</cp:coreProperties>
</file>