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92" r:id="rId3"/>
    <p:sldId id="293" r:id="rId4"/>
    <p:sldId id="294"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 id="257" r:id="rId19"/>
    <p:sldId id="258" r:id="rId20"/>
    <p:sldId id="259" r:id="rId21"/>
    <p:sldId id="261" r:id="rId22"/>
    <p:sldId id="262" r:id="rId23"/>
    <p:sldId id="263" r:id="rId24"/>
    <p:sldId id="265" r:id="rId25"/>
    <p:sldId id="266" r:id="rId26"/>
    <p:sldId id="268" r:id="rId27"/>
    <p:sldId id="274" r:id="rId28"/>
    <p:sldId id="275" r:id="rId29"/>
    <p:sldId id="277" r:id="rId30"/>
    <p:sldId id="278" r:id="rId31"/>
    <p:sldId id="279" r:id="rId32"/>
    <p:sldId id="280" r:id="rId33"/>
    <p:sldId id="281" r:id="rId34"/>
    <p:sldId id="282" r:id="rId35"/>
    <p:sldId id="283" r:id="rId36"/>
    <p:sldId id="285" r:id="rId37"/>
    <p:sldId id="286" r:id="rId38"/>
    <p:sldId id="287" r:id="rId39"/>
    <p:sldId id="288"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9156" autoAdjust="0"/>
    <p:restoredTop sz="94660"/>
  </p:normalViewPr>
  <p:slideViewPr>
    <p:cSldViewPr snapToGrid="0">
      <p:cViewPr varScale="1">
        <p:scale>
          <a:sx n="78" d="100"/>
          <a:sy n="78" d="100"/>
        </p:scale>
        <p:origin x="114"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nl-NL"/>
              <a:t>Klik om stijl te bewerken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1B1A81CC-4E89-42F4-86A4-78074BBE02E5}" type="datetimeFigureOut">
              <a:rPr lang="nl-NL" smtClean="0"/>
              <a:t>30-11-2017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D03939B-6DCC-4C42-9913-1BF73595B7AA}" type="slidenum">
              <a:rPr lang="nl-NL" smtClean="0"/>
              <a:t>‹nr.›</a:t>
            </a:fld>
            <a:endParaRPr lang="nl-NL"/>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8822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Date Placeholder 2"/>
          <p:cNvSpPr>
            <a:spLocks noGrp="1"/>
          </p:cNvSpPr>
          <p:nvPr>
            <p:ph type="dt" sz="half" idx="10"/>
          </p:nvPr>
        </p:nvSpPr>
        <p:spPr/>
        <p:txBody>
          <a:bodyPr/>
          <a:lstStyle/>
          <a:p>
            <a:fld id="{1B1A81CC-4E89-42F4-86A4-78074BBE02E5}" type="datetimeFigureOut">
              <a:rPr lang="nl-NL" smtClean="0"/>
              <a:t>30-11-2017</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4D03939B-6DCC-4C42-9913-1BF73595B7AA}" type="slidenum">
              <a:rPr lang="nl-NL" smtClean="0"/>
              <a:t>‹nr.›</a:t>
            </a:fld>
            <a:endParaRPr lang="nl-NL"/>
          </a:p>
        </p:txBody>
      </p:sp>
    </p:spTree>
    <p:extLst>
      <p:ext uri="{BB962C8B-B14F-4D97-AF65-F5344CB8AC3E}">
        <p14:creationId xmlns:p14="http://schemas.microsoft.com/office/powerpoint/2010/main" val="3580095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nl-NL"/>
              <a:t>Klik om stijl te bewerken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1B1A81CC-4E89-42F4-86A4-78074BBE02E5}" type="datetimeFigureOut">
              <a:rPr lang="nl-NL" smtClean="0"/>
              <a:t>30-11-2017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D03939B-6DCC-4C42-9913-1BF73595B7AA}" type="slidenum">
              <a:rPr lang="nl-NL" smtClean="0"/>
              <a:t>‹nr.›</a:t>
            </a:fld>
            <a:endParaRPr lang="nl-NL"/>
          </a:p>
        </p:txBody>
      </p:sp>
    </p:spTree>
    <p:extLst>
      <p:ext uri="{BB962C8B-B14F-4D97-AF65-F5344CB8AC3E}">
        <p14:creationId xmlns:p14="http://schemas.microsoft.com/office/powerpoint/2010/main" val="2824145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nl-NL"/>
              <a:t>Klik om stijl te bewerken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1B1A81CC-4E89-42F4-86A4-78074BBE02E5}" type="datetimeFigureOut">
              <a:rPr lang="nl-NL" smtClean="0"/>
              <a:t>30-11-2017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D03939B-6DCC-4C42-9913-1BF73595B7AA}" type="slidenum">
              <a:rPr lang="nl-NL" smtClean="0"/>
              <a:t>‹nr.›</a:t>
            </a:fld>
            <a:endParaRPr lang="nl-NL"/>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434863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nl-NL"/>
              <a:t>Klik om stijl te bewerken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1B1A81CC-4E89-42F4-86A4-78074BBE02E5}" type="datetimeFigureOut">
              <a:rPr lang="nl-NL" smtClean="0"/>
              <a:t>30-11-2017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D03939B-6DCC-4C42-9913-1BF73595B7AA}" type="slidenum">
              <a:rPr lang="nl-NL" smtClean="0"/>
              <a:t>‹nr.›</a:t>
            </a:fld>
            <a:endParaRPr lang="nl-NL"/>
          </a:p>
        </p:txBody>
      </p:sp>
    </p:spTree>
    <p:extLst>
      <p:ext uri="{BB962C8B-B14F-4D97-AF65-F5344CB8AC3E}">
        <p14:creationId xmlns:p14="http://schemas.microsoft.com/office/powerpoint/2010/main" val="3399702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nl-NL"/>
              <a:t>Klik om stijl te bewerken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nl-NL"/>
              <a:t>Tekststijl van het model bewerken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1B1A81CC-4E89-42F4-86A4-78074BBE02E5}" type="datetimeFigureOut">
              <a:rPr lang="nl-NL" smtClean="0"/>
              <a:t>30-11-2017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D03939B-6DCC-4C42-9913-1BF73595B7AA}" type="slidenum">
              <a:rPr lang="nl-NL" smtClean="0"/>
              <a:t>‹nr.›</a:t>
            </a:fld>
            <a:endParaRPr lang="nl-NL"/>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53039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nl-NL"/>
              <a:t>Klik om stijl te bewerken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nl-NL"/>
              <a:t>Tekststijl van het model bewerken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1B1A81CC-4E89-42F4-86A4-78074BBE02E5}" type="datetimeFigureOut">
              <a:rPr lang="nl-NL" smtClean="0"/>
              <a:t>30-11-2017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D03939B-6DCC-4C42-9913-1BF73595B7AA}" type="slidenum">
              <a:rPr lang="nl-NL" smtClean="0"/>
              <a:t>‹nr.›</a:t>
            </a:fld>
            <a:endParaRPr lang="nl-NL"/>
          </a:p>
        </p:txBody>
      </p:sp>
    </p:spTree>
    <p:extLst>
      <p:ext uri="{BB962C8B-B14F-4D97-AF65-F5344CB8AC3E}">
        <p14:creationId xmlns:p14="http://schemas.microsoft.com/office/powerpoint/2010/main" val="1398733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B1A81CC-4E89-42F4-86A4-78074BBE02E5}" type="datetimeFigureOut">
              <a:rPr lang="nl-NL" smtClean="0"/>
              <a:t>30-11-2017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D03939B-6DCC-4C42-9913-1BF73595B7AA}" type="slidenum">
              <a:rPr lang="nl-NL" smtClean="0"/>
              <a:t>‹nr.›</a:t>
            </a:fld>
            <a:endParaRPr lang="nl-NL"/>
          </a:p>
        </p:txBody>
      </p:sp>
    </p:spTree>
    <p:extLst>
      <p:ext uri="{BB962C8B-B14F-4D97-AF65-F5344CB8AC3E}">
        <p14:creationId xmlns:p14="http://schemas.microsoft.com/office/powerpoint/2010/main" val="2875706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B1A81CC-4E89-42F4-86A4-78074BBE02E5}" type="datetimeFigureOut">
              <a:rPr lang="nl-NL" smtClean="0"/>
              <a:t>30-11-2017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D03939B-6DCC-4C42-9913-1BF73595B7AA}" type="slidenum">
              <a:rPr lang="nl-NL" smtClean="0"/>
              <a:t>‹nr.›</a:t>
            </a:fld>
            <a:endParaRPr lang="nl-NL"/>
          </a:p>
        </p:txBody>
      </p:sp>
    </p:spTree>
    <p:extLst>
      <p:ext uri="{BB962C8B-B14F-4D97-AF65-F5344CB8AC3E}">
        <p14:creationId xmlns:p14="http://schemas.microsoft.com/office/powerpoint/2010/main" val="1539427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nchor="ct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B1A81CC-4E89-42F4-86A4-78074BBE02E5}" type="datetimeFigureOut">
              <a:rPr lang="nl-NL" smtClean="0"/>
              <a:t>30-11-2017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D03939B-6DCC-4C42-9913-1BF73595B7AA}" type="slidenum">
              <a:rPr lang="nl-NL" smtClean="0"/>
              <a:t>‹nr.›</a:t>
            </a:fld>
            <a:endParaRPr lang="nl-NL"/>
          </a:p>
        </p:txBody>
      </p:sp>
    </p:spTree>
    <p:extLst>
      <p:ext uri="{BB962C8B-B14F-4D97-AF65-F5344CB8AC3E}">
        <p14:creationId xmlns:p14="http://schemas.microsoft.com/office/powerpoint/2010/main" val="739906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nl-NL"/>
              <a:t>Klik om stijl te bewerken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1B1A81CC-4E89-42F4-86A4-78074BBE02E5}" type="datetimeFigureOut">
              <a:rPr lang="nl-NL" smtClean="0"/>
              <a:t>30-11-2017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D03939B-6DCC-4C42-9913-1BF73595B7AA}" type="slidenum">
              <a:rPr lang="nl-NL" smtClean="0"/>
              <a:t>‹nr.›</a:t>
            </a:fld>
            <a:endParaRPr lang="nl-NL"/>
          </a:p>
        </p:txBody>
      </p:sp>
    </p:spTree>
    <p:extLst>
      <p:ext uri="{BB962C8B-B14F-4D97-AF65-F5344CB8AC3E}">
        <p14:creationId xmlns:p14="http://schemas.microsoft.com/office/powerpoint/2010/main" val="181258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1B1A81CC-4E89-42F4-86A4-78074BBE02E5}" type="datetimeFigureOut">
              <a:rPr lang="nl-NL" smtClean="0"/>
              <a:t>30-11-2017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D03939B-6DCC-4C42-9913-1BF73595B7AA}" type="slidenum">
              <a:rPr lang="nl-NL" smtClean="0"/>
              <a:t>‹nr.›</a:t>
            </a:fld>
            <a:endParaRPr lang="nl-NL"/>
          </a:p>
        </p:txBody>
      </p:sp>
    </p:spTree>
    <p:extLst>
      <p:ext uri="{BB962C8B-B14F-4D97-AF65-F5344CB8AC3E}">
        <p14:creationId xmlns:p14="http://schemas.microsoft.com/office/powerpoint/2010/main" val="3384712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1B1A81CC-4E89-42F4-86A4-78074BBE02E5}" type="datetimeFigureOut">
              <a:rPr lang="nl-NL" smtClean="0"/>
              <a:t>30-11-2017</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4D03939B-6DCC-4C42-9913-1BF73595B7AA}" type="slidenum">
              <a:rPr lang="nl-NL" smtClean="0"/>
              <a:t>‹nr.›</a:t>
            </a:fld>
            <a:endParaRPr lang="nl-NL"/>
          </a:p>
        </p:txBody>
      </p:sp>
    </p:spTree>
    <p:extLst>
      <p:ext uri="{BB962C8B-B14F-4D97-AF65-F5344CB8AC3E}">
        <p14:creationId xmlns:p14="http://schemas.microsoft.com/office/powerpoint/2010/main" val="1299449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1B1A81CC-4E89-42F4-86A4-78074BBE02E5}" type="datetimeFigureOut">
              <a:rPr lang="nl-NL" smtClean="0"/>
              <a:t>30-11-2017</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4D03939B-6DCC-4C42-9913-1BF73595B7AA}" type="slidenum">
              <a:rPr lang="nl-NL" smtClean="0"/>
              <a:t>‹nr.›</a:t>
            </a:fld>
            <a:endParaRPr lang="nl-NL"/>
          </a:p>
        </p:txBody>
      </p:sp>
    </p:spTree>
    <p:extLst>
      <p:ext uri="{BB962C8B-B14F-4D97-AF65-F5344CB8AC3E}">
        <p14:creationId xmlns:p14="http://schemas.microsoft.com/office/powerpoint/2010/main" val="3558387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1A81CC-4E89-42F4-86A4-78074BBE02E5}" type="datetimeFigureOut">
              <a:rPr lang="nl-NL" smtClean="0"/>
              <a:t>30-11-2017</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4D03939B-6DCC-4C42-9913-1BF73595B7AA}" type="slidenum">
              <a:rPr lang="nl-NL" smtClean="0"/>
              <a:t>‹nr.›</a:t>
            </a:fld>
            <a:endParaRPr lang="nl-NL"/>
          </a:p>
        </p:txBody>
      </p:sp>
    </p:spTree>
    <p:extLst>
      <p:ext uri="{BB962C8B-B14F-4D97-AF65-F5344CB8AC3E}">
        <p14:creationId xmlns:p14="http://schemas.microsoft.com/office/powerpoint/2010/main" val="851841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1B1A81CC-4E89-42F4-86A4-78074BBE02E5}" type="datetimeFigureOut">
              <a:rPr lang="nl-NL" smtClean="0"/>
              <a:t>30-11-2017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D03939B-6DCC-4C42-9913-1BF73595B7AA}" type="slidenum">
              <a:rPr lang="nl-NL" smtClean="0"/>
              <a:t>‹nr.›</a:t>
            </a:fld>
            <a:endParaRPr lang="nl-NL"/>
          </a:p>
        </p:txBody>
      </p:sp>
    </p:spTree>
    <p:extLst>
      <p:ext uri="{BB962C8B-B14F-4D97-AF65-F5344CB8AC3E}">
        <p14:creationId xmlns:p14="http://schemas.microsoft.com/office/powerpoint/2010/main" val="4038641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nl-NL"/>
              <a:t>Klik om stijl te bewerken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1B1A81CC-4E89-42F4-86A4-78074BBE02E5}" type="datetimeFigureOut">
              <a:rPr lang="nl-NL" smtClean="0"/>
              <a:t>30-11-2017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D03939B-6DCC-4C42-9913-1BF73595B7AA}" type="slidenum">
              <a:rPr lang="nl-NL" smtClean="0"/>
              <a:t>‹nr.›</a:t>
            </a:fld>
            <a:endParaRPr lang="nl-NL"/>
          </a:p>
        </p:txBody>
      </p:sp>
    </p:spTree>
    <p:extLst>
      <p:ext uri="{BB962C8B-B14F-4D97-AF65-F5344CB8AC3E}">
        <p14:creationId xmlns:p14="http://schemas.microsoft.com/office/powerpoint/2010/main" val="1589023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B1A81CC-4E89-42F4-86A4-78074BBE02E5}" type="datetimeFigureOut">
              <a:rPr lang="nl-NL" smtClean="0"/>
              <a:t>30-11-2017</a:t>
            </a:fld>
            <a:endParaRPr lang="nl-NL"/>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nl-NL"/>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4D03939B-6DCC-4C42-9913-1BF73595B7AA}" type="slidenum">
              <a:rPr lang="nl-NL" smtClean="0"/>
              <a:t>‹nr.›</a:t>
            </a:fld>
            <a:endParaRPr lang="nl-NL"/>
          </a:p>
        </p:txBody>
      </p:sp>
    </p:spTree>
    <p:extLst>
      <p:ext uri="{BB962C8B-B14F-4D97-AF65-F5344CB8AC3E}">
        <p14:creationId xmlns:p14="http://schemas.microsoft.com/office/powerpoint/2010/main" val="2207128538"/>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bartvandersloot.n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gle.nl/url?sa=i&amp;rct=j&amp;q=&amp;esrc=s&amp;source=images&amp;cd=&amp;cad=rja&amp;uact=8&amp;ved=0ahUKEwjY5viS6p_XAhURoKQKHdErDggQjRwIBw&amp;url=https://www.transunion.hk/education/do-you-know-your-credit-score&amp;psig=AOvVaw1l_KI1uoqCjWdi6l8bSsB_&amp;ust=1509709990630697"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google.nl/url?sa=i&amp;rct=j&amp;q=&amp;esrc=s&amp;source=images&amp;cd=&amp;cad=rja&amp;uact=8&amp;ved=0ahUKEwizyL_NtMDWAhUPUlAKHSWvBVgQjRwIBw&amp;url=https://maproom.net/shop/map-of-eu-countries/&amp;psig=AFQjCNGC8zyxNKgif2CCgekdQ3Hogafb-A&amp;ust=1506431443214720"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D1B5ED-010E-4D6B-B843-43BCFC927D3F}"/>
              </a:ext>
            </a:extLst>
          </p:cNvPr>
          <p:cNvSpPr>
            <a:spLocks noGrp="1"/>
          </p:cNvSpPr>
          <p:nvPr>
            <p:ph type="ctrTitle"/>
          </p:nvPr>
        </p:nvSpPr>
        <p:spPr/>
        <p:txBody>
          <a:bodyPr/>
          <a:lstStyle/>
          <a:p>
            <a:r>
              <a:rPr lang="nl-NL" dirty="0"/>
              <a:t>De Algemene Verordening Gegevensbescherming</a:t>
            </a:r>
          </a:p>
        </p:txBody>
      </p:sp>
      <p:sp>
        <p:nvSpPr>
          <p:cNvPr id="3" name="Ondertitel 2">
            <a:extLst>
              <a:ext uri="{FF2B5EF4-FFF2-40B4-BE49-F238E27FC236}">
                <a16:creationId xmlns:a16="http://schemas.microsoft.com/office/drawing/2014/main" id="{89EC0254-CF41-459E-B68C-69F1DC99E994}"/>
              </a:ext>
            </a:extLst>
          </p:cNvPr>
          <p:cNvSpPr>
            <a:spLocks noGrp="1"/>
          </p:cNvSpPr>
          <p:nvPr>
            <p:ph type="subTitle" idx="1"/>
          </p:nvPr>
        </p:nvSpPr>
        <p:spPr/>
        <p:txBody>
          <a:bodyPr>
            <a:normAutofit lnSpcReduction="10000"/>
          </a:bodyPr>
          <a:lstStyle/>
          <a:p>
            <a:r>
              <a:rPr lang="nl-NL" dirty="0"/>
              <a:t>Bart van der Sloot</a:t>
            </a:r>
          </a:p>
          <a:p>
            <a:r>
              <a:rPr lang="en-US" dirty="0"/>
              <a:t>Tilburg Institute for Law, Technology, and Society (TILT)</a:t>
            </a:r>
            <a:br>
              <a:rPr lang="en-US" dirty="0"/>
            </a:br>
            <a:r>
              <a:rPr lang="en-US" dirty="0"/>
              <a:t>Tilburg University, Netherlands</a:t>
            </a:r>
          </a:p>
          <a:p>
            <a:r>
              <a:rPr lang="en-US" dirty="0">
                <a:hlinkClick r:id="rId2"/>
              </a:rPr>
              <a:t>www.bartvandersloot.nl</a:t>
            </a:r>
            <a:r>
              <a:rPr lang="en-US" dirty="0"/>
              <a:t> </a:t>
            </a:r>
            <a:endParaRPr lang="nl-NL" dirty="0"/>
          </a:p>
        </p:txBody>
      </p:sp>
    </p:spTree>
    <p:extLst>
      <p:ext uri="{BB962C8B-B14F-4D97-AF65-F5344CB8AC3E}">
        <p14:creationId xmlns:p14="http://schemas.microsoft.com/office/powerpoint/2010/main" val="2175271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3C18D27C-1402-4B1F-9341-2F638D20F6AD}"/>
              </a:ext>
            </a:extLst>
          </p:cNvPr>
          <p:cNvPicPr>
            <a:picLocks noGrp="1" noChangeAspect="1"/>
          </p:cNvPicPr>
          <p:nvPr>
            <p:ph idx="1"/>
          </p:nvPr>
        </p:nvPicPr>
        <p:blipFill>
          <a:blip r:embed="rId2"/>
          <a:stretch>
            <a:fillRect/>
          </a:stretch>
        </p:blipFill>
        <p:spPr>
          <a:xfrm>
            <a:off x="684212" y="571236"/>
            <a:ext cx="10823576" cy="5664338"/>
          </a:xfrm>
        </p:spPr>
      </p:pic>
      <p:sp>
        <p:nvSpPr>
          <p:cNvPr id="4" name="Titel 3">
            <a:extLst>
              <a:ext uri="{FF2B5EF4-FFF2-40B4-BE49-F238E27FC236}">
                <a16:creationId xmlns:a16="http://schemas.microsoft.com/office/drawing/2014/main" id="{993F94CD-3F21-4DAC-97D3-27CDE6C0CEC7}"/>
              </a:ext>
            </a:extLst>
          </p:cNvPr>
          <p:cNvSpPr>
            <a:spLocks noGrp="1"/>
          </p:cNvSpPr>
          <p:nvPr>
            <p:ph type="title"/>
          </p:nvPr>
        </p:nvSpPr>
        <p:spPr/>
        <p:txBody>
          <a:bodyPr/>
          <a:lstStyle/>
          <a:p>
            <a:endParaRPr lang="nl-NL"/>
          </a:p>
        </p:txBody>
      </p:sp>
    </p:spTree>
    <p:extLst>
      <p:ext uri="{BB962C8B-B14F-4D97-AF65-F5344CB8AC3E}">
        <p14:creationId xmlns:p14="http://schemas.microsoft.com/office/powerpoint/2010/main" val="2922418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credit scoring">
            <a:hlinkClick r:id="rId2"/>
            <a:extLst>
              <a:ext uri="{FF2B5EF4-FFF2-40B4-BE49-F238E27FC236}">
                <a16:creationId xmlns:a16="http://schemas.microsoft.com/office/drawing/2014/main" id="{7C3DBE12-39CF-4255-9D31-B392C883A55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22005" y="427974"/>
            <a:ext cx="9015957" cy="6002052"/>
          </a:xfrm>
          <a:prstGeom prst="rect">
            <a:avLst/>
          </a:prstGeom>
          <a:noFill/>
          <a:extLst>
            <a:ext uri="{909E8E84-426E-40DD-AFC4-6F175D3DCCD1}">
              <a14:hiddenFill xmlns:a14="http://schemas.microsoft.com/office/drawing/2010/main">
                <a:solidFill>
                  <a:srgbClr val="FFFFFF"/>
                </a:solidFill>
              </a14:hiddenFill>
            </a:ext>
          </a:extLst>
        </p:spPr>
      </p:pic>
      <p:sp>
        <p:nvSpPr>
          <p:cNvPr id="4" name="Titel 3">
            <a:extLst>
              <a:ext uri="{FF2B5EF4-FFF2-40B4-BE49-F238E27FC236}">
                <a16:creationId xmlns:a16="http://schemas.microsoft.com/office/drawing/2014/main" id="{93718035-B903-407E-9AE7-11090B9BF741}"/>
              </a:ext>
            </a:extLst>
          </p:cNvPr>
          <p:cNvSpPr>
            <a:spLocks noGrp="1"/>
          </p:cNvSpPr>
          <p:nvPr>
            <p:ph type="title"/>
          </p:nvPr>
        </p:nvSpPr>
        <p:spPr/>
        <p:txBody>
          <a:bodyPr/>
          <a:lstStyle/>
          <a:p>
            <a:endParaRPr lang="nl-NL"/>
          </a:p>
        </p:txBody>
      </p:sp>
    </p:spTree>
    <p:extLst>
      <p:ext uri="{BB962C8B-B14F-4D97-AF65-F5344CB8AC3E}">
        <p14:creationId xmlns:p14="http://schemas.microsoft.com/office/powerpoint/2010/main" val="861980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69391CBB-5900-4A65-BA5D-8A64FEB61CCB}"/>
              </a:ext>
            </a:extLst>
          </p:cNvPr>
          <p:cNvPicPr>
            <a:picLocks noGrp="1" noChangeAspect="1"/>
          </p:cNvPicPr>
          <p:nvPr>
            <p:ph idx="1"/>
          </p:nvPr>
        </p:nvPicPr>
        <p:blipFill>
          <a:blip r:embed="rId2"/>
          <a:stretch>
            <a:fillRect/>
          </a:stretch>
        </p:blipFill>
        <p:spPr>
          <a:xfrm>
            <a:off x="634131" y="1336491"/>
            <a:ext cx="10923738" cy="3356279"/>
          </a:xfrm>
        </p:spPr>
      </p:pic>
      <p:sp>
        <p:nvSpPr>
          <p:cNvPr id="4" name="Titel 3">
            <a:extLst>
              <a:ext uri="{FF2B5EF4-FFF2-40B4-BE49-F238E27FC236}">
                <a16:creationId xmlns:a16="http://schemas.microsoft.com/office/drawing/2014/main" id="{380B9249-8D28-4908-BC0E-AB0366537BBF}"/>
              </a:ext>
            </a:extLst>
          </p:cNvPr>
          <p:cNvSpPr>
            <a:spLocks noGrp="1"/>
          </p:cNvSpPr>
          <p:nvPr>
            <p:ph type="title"/>
          </p:nvPr>
        </p:nvSpPr>
        <p:spPr/>
        <p:txBody>
          <a:bodyPr/>
          <a:lstStyle/>
          <a:p>
            <a:endParaRPr lang="nl-NL"/>
          </a:p>
        </p:txBody>
      </p:sp>
    </p:spTree>
    <p:extLst>
      <p:ext uri="{BB962C8B-B14F-4D97-AF65-F5344CB8AC3E}">
        <p14:creationId xmlns:p14="http://schemas.microsoft.com/office/powerpoint/2010/main" val="2135698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73C8EF31-17FD-481C-9830-C5CFC655F7AD}"/>
              </a:ext>
            </a:extLst>
          </p:cNvPr>
          <p:cNvPicPr>
            <a:picLocks noGrp="1" noChangeAspect="1"/>
          </p:cNvPicPr>
          <p:nvPr>
            <p:ph idx="1"/>
          </p:nvPr>
        </p:nvPicPr>
        <p:blipFill>
          <a:blip r:embed="rId2"/>
          <a:stretch>
            <a:fillRect/>
          </a:stretch>
        </p:blipFill>
        <p:spPr>
          <a:xfrm>
            <a:off x="893883" y="863600"/>
            <a:ext cx="10475732" cy="5151433"/>
          </a:xfrm>
        </p:spPr>
      </p:pic>
      <p:sp>
        <p:nvSpPr>
          <p:cNvPr id="4" name="Titel 3">
            <a:extLst>
              <a:ext uri="{FF2B5EF4-FFF2-40B4-BE49-F238E27FC236}">
                <a16:creationId xmlns:a16="http://schemas.microsoft.com/office/drawing/2014/main" id="{6641A2A1-FD5D-4003-BDB1-A409C405E9CB}"/>
              </a:ext>
            </a:extLst>
          </p:cNvPr>
          <p:cNvSpPr>
            <a:spLocks noGrp="1"/>
          </p:cNvSpPr>
          <p:nvPr>
            <p:ph type="title"/>
          </p:nvPr>
        </p:nvSpPr>
        <p:spPr/>
        <p:txBody>
          <a:bodyPr/>
          <a:lstStyle/>
          <a:p>
            <a:endParaRPr lang="nl-NL"/>
          </a:p>
        </p:txBody>
      </p:sp>
    </p:spTree>
    <p:extLst>
      <p:ext uri="{BB962C8B-B14F-4D97-AF65-F5344CB8AC3E}">
        <p14:creationId xmlns:p14="http://schemas.microsoft.com/office/powerpoint/2010/main" val="2851755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12FD9D-474C-448D-92F9-533460E32696}"/>
              </a:ext>
            </a:extLst>
          </p:cNvPr>
          <p:cNvSpPr>
            <a:spLocks noGrp="1"/>
          </p:cNvSpPr>
          <p:nvPr>
            <p:ph type="title"/>
          </p:nvPr>
        </p:nvSpPr>
        <p:spPr>
          <a:xfrm>
            <a:off x="753223" y="420937"/>
            <a:ext cx="8534400" cy="1507067"/>
          </a:xfrm>
        </p:spPr>
        <p:txBody>
          <a:bodyPr>
            <a:normAutofit/>
          </a:bodyPr>
          <a:lstStyle/>
          <a:p>
            <a:r>
              <a:rPr lang="nl-NL" sz="4400" b="1" dirty="0">
                <a:solidFill>
                  <a:schemeClr val="bg2"/>
                </a:solidFill>
              </a:rPr>
              <a:t>Koepelterm Big </a:t>
            </a:r>
            <a:r>
              <a:rPr lang="nl-NL" sz="4400" b="1" dirty="0" err="1">
                <a:solidFill>
                  <a:schemeClr val="bg2"/>
                </a:solidFill>
              </a:rPr>
              <a:t>DAta</a:t>
            </a:r>
            <a:endParaRPr lang="nl-NL" sz="4400" b="1" dirty="0">
              <a:solidFill>
                <a:schemeClr val="bg2"/>
              </a:solidFill>
            </a:endParaRPr>
          </a:p>
        </p:txBody>
      </p:sp>
      <p:pic>
        <p:nvPicPr>
          <p:cNvPr id="4" name="Tijdelijke aanduiding voor inhoud 4">
            <a:extLst>
              <a:ext uri="{FF2B5EF4-FFF2-40B4-BE49-F238E27FC236}">
                <a16:creationId xmlns:a16="http://schemas.microsoft.com/office/drawing/2014/main" id="{AC1CFC7E-FD5E-4133-96EC-96356D0BE5F9}"/>
              </a:ext>
            </a:extLst>
          </p:cNvPr>
          <p:cNvPicPr>
            <a:picLocks noGrp="1" noChangeAspect="1"/>
          </p:cNvPicPr>
          <p:nvPr>
            <p:ph idx="1"/>
          </p:nvPr>
        </p:nvPicPr>
        <p:blipFill>
          <a:blip r:embed="rId2"/>
          <a:stretch>
            <a:fillRect/>
          </a:stretch>
        </p:blipFill>
        <p:spPr>
          <a:xfrm>
            <a:off x="886308" y="1928004"/>
            <a:ext cx="7619337" cy="4705738"/>
          </a:xfrm>
        </p:spPr>
      </p:pic>
    </p:spTree>
    <p:extLst>
      <p:ext uri="{BB962C8B-B14F-4D97-AF65-F5344CB8AC3E}">
        <p14:creationId xmlns:p14="http://schemas.microsoft.com/office/powerpoint/2010/main" val="2029458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D486113B-C5FB-418A-A827-ADA0121E97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4888" y="623556"/>
            <a:ext cx="6733066" cy="5610888"/>
          </a:xfrm>
        </p:spPr>
      </p:pic>
    </p:spTree>
    <p:extLst>
      <p:ext uri="{BB962C8B-B14F-4D97-AF65-F5344CB8AC3E}">
        <p14:creationId xmlns:p14="http://schemas.microsoft.com/office/powerpoint/2010/main" val="3542036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BD70B108-FE11-449B-99A6-46821D2FDE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3802" y="838088"/>
            <a:ext cx="9144395" cy="5181824"/>
          </a:xfrm>
        </p:spPr>
      </p:pic>
    </p:spTree>
    <p:extLst>
      <p:ext uri="{BB962C8B-B14F-4D97-AF65-F5344CB8AC3E}">
        <p14:creationId xmlns:p14="http://schemas.microsoft.com/office/powerpoint/2010/main" val="3014796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C790DE16-0552-49A1-B5C7-4D008E1F44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58106" y="529402"/>
            <a:ext cx="4967977" cy="5799195"/>
          </a:xfrm>
        </p:spPr>
      </p:pic>
    </p:spTree>
    <p:extLst>
      <p:ext uri="{BB962C8B-B14F-4D97-AF65-F5344CB8AC3E}">
        <p14:creationId xmlns:p14="http://schemas.microsoft.com/office/powerpoint/2010/main" val="93342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40000">
              <a:srgbClr val="E1F0C5"/>
            </a:gs>
            <a:gs pos="0">
              <a:schemeClr val="accent1">
                <a:lumMod val="5000"/>
                <a:lumOff val="95000"/>
              </a:schemeClr>
            </a:gs>
            <a:gs pos="52000">
              <a:schemeClr val="accent1">
                <a:lumMod val="45000"/>
                <a:lumOff val="55000"/>
              </a:schemeClr>
            </a:gs>
            <a:gs pos="91000">
              <a:srgbClr val="00B050"/>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E3B406-1CBE-450D-87B9-E9643349ABF8}"/>
              </a:ext>
            </a:extLst>
          </p:cNvPr>
          <p:cNvSpPr>
            <a:spLocks noGrp="1"/>
          </p:cNvSpPr>
          <p:nvPr>
            <p:ph type="title"/>
          </p:nvPr>
        </p:nvSpPr>
        <p:spPr>
          <a:xfrm>
            <a:off x="993130" y="150110"/>
            <a:ext cx="10473939" cy="2037036"/>
          </a:xfrm>
        </p:spPr>
        <p:txBody>
          <a:bodyPr>
            <a:normAutofit/>
          </a:bodyPr>
          <a:lstStyle/>
          <a:p>
            <a:r>
              <a:rPr lang="nl-NL" b="1" dirty="0">
                <a:solidFill>
                  <a:schemeClr val="bg2"/>
                </a:solidFill>
              </a:rPr>
              <a:t>Wat mag juridisch wel en niet?</a:t>
            </a:r>
            <a:br>
              <a:rPr lang="nl-NL" b="1" dirty="0">
                <a:solidFill>
                  <a:schemeClr val="bg2"/>
                </a:solidFill>
              </a:rPr>
            </a:br>
            <a:r>
              <a:rPr lang="nl-NL" b="1" dirty="0">
                <a:solidFill>
                  <a:schemeClr val="bg2"/>
                </a:solidFill>
              </a:rPr>
              <a:t>De Algemene Verordening Gegevensbescherming</a:t>
            </a:r>
          </a:p>
        </p:txBody>
      </p:sp>
      <p:sp>
        <p:nvSpPr>
          <p:cNvPr id="3" name="Tijdelijke aanduiding voor inhoud 2">
            <a:extLst>
              <a:ext uri="{FF2B5EF4-FFF2-40B4-BE49-F238E27FC236}">
                <a16:creationId xmlns:a16="http://schemas.microsoft.com/office/drawing/2014/main" id="{1115DBB3-0A8A-4A64-8A4C-88D9B6E2521B}"/>
              </a:ext>
            </a:extLst>
          </p:cNvPr>
          <p:cNvSpPr>
            <a:spLocks noGrp="1"/>
          </p:cNvSpPr>
          <p:nvPr>
            <p:ph idx="1"/>
          </p:nvPr>
        </p:nvSpPr>
        <p:spPr>
          <a:xfrm>
            <a:off x="844850" y="2057400"/>
            <a:ext cx="8534400" cy="3615267"/>
          </a:xfrm>
        </p:spPr>
        <p:txBody>
          <a:bodyPr/>
          <a:lstStyle/>
          <a:p>
            <a:r>
              <a:rPr lang="nl-NL" dirty="0">
                <a:solidFill>
                  <a:schemeClr val="bg2"/>
                </a:solidFill>
              </a:rPr>
              <a:t>(1) Wanneer is de AV</a:t>
            </a:r>
            <a:r>
              <a:rPr lang="nl-NL" dirty="0"/>
              <a:t>G op je organisatie van toepassing?</a:t>
            </a:r>
          </a:p>
          <a:p>
            <a:r>
              <a:rPr lang="nl-NL" dirty="0"/>
              <a:t>(2) Welke uitgangspunten gelden er voor de AVG?</a:t>
            </a:r>
          </a:p>
          <a:p>
            <a:r>
              <a:rPr lang="nl-NL" dirty="0"/>
              <a:t>(3) Welke plichten gelden er als de AVG van toepassing is?</a:t>
            </a:r>
          </a:p>
          <a:p>
            <a:r>
              <a:rPr lang="nl-NL" dirty="0"/>
              <a:t>(4) Welke rechten hebben datasubjecten?</a:t>
            </a:r>
          </a:p>
          <a:p>
            <a:r>
              <a:rPr lang="nl-NL" dirty="0"/>
              <a:t>(5) Waarom is het belangrijk om de regels uit de AVG te volgen?</a:t>
            </a:r>
          </a:p>
        </p:txBody>
      </p:sp>
    </p:spTree>
    <p:extLst>
      <p:ext uri="{BB962C8B-B14F-4D97-AF65-F5344CB8AC3E}">
        <p14:creationId xmlns:p14="http://schemas.microsoft.com/office/powerpoint/2010/main" val="1387142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40000">
              <a:srgbClr val="E1F0C5"/>
            </a:gs>
            <a:gs pos="0">
              <a:schemeClr val="accent1">
                <a:lumMod val="5000"/>
                <a:lumOff val="95000"/>
              </a:schemeClr>
            </a:gs>
            <a:gs pos="52000">
              <a:schemeClr val="accent1">
                <a:lumMod val="45000"/>
                <a:lumOff val="55000"/>
              </a:schemeClr>
            </a:gs>
            <a:gs pos="91000">
              <a:srgbClr val="00B050"/>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31B582-8DBA-4B3B-AFEF-E22DC6746FA2}"/>
              </a:ext>
            </a:extLst>
          </p:cNvPr>
          <p:cNvSpPr>
            <a:spLocks noGrp="1"/>
          </p:cNvSpPr>
          <p:nvPr>
            <p:ph type="title"/>
          </p:nvPr>
        </p:nvSpPr>
        <p:spPr>
          <a:xfrm>
            <a:off x="1408831" y="318557"/>
            <a:ext cx="8534400" cy="1507067"/>
          </a:xfrm>
        </p:spPr>
        <p:txBody>
          <a:bodyPr/>
          <a:lstStyle/>
          <a:p>
            <a:pPr algn="ctr"/>
            <a:r>
              <a:rPr lang="nl-NL" b="1" dirty="0">
                <a:solidFill>
                  <a:schemeClr val="bg2"/>
                </a:solidFill>
              </a:rPr>
              <a:t>Gegevensbescherming ≠ Privacy</a:t>
            </a:r>
          </a:p>
        </p:txBody>
      </p:sp>
      <p:sp>
        <p:nvSpPr>
          <p:cNvPr id="3" name="Tijdelijke aanduiding voor inhoud 2">
            <a:extLst>
              <a:ext uri="{FF2B5EF4-FFF2-40B4-BE49-F238E27FC236}">
                <a16:creationId xmlns:a16="http://schemas.microsoft.com/office/drawing/2014/main" id="{DAF27240-DFBA-43FA-A813-D20654A36560}"/>
              </a:ext>
            </a:extLst>
          </p:cNvPr>
          <p:cNvSpPr>
            <a:spLocks noGrp="1"/>
          </p:cNvSpPr>
          <p:nvPr>
            <p:ph idx="1"/>
          </p:nvPr>
        </p:nvSpPr>
        <p:spPr>
          <a:xfrm>
            <a:off x="838200" y="1825624"/>
            <a:ext cx="10515600" cy="4745297"/>
          </a:xfrm>
        </p:spPr>
        <p:txBody>
          <a:bodyPr>
            <a:normAutofit fontScale="92500" lnSpcReduction="10000"/>
          </a:bodyPr>
          <a:lstStyle/>
          <a:p>
            <a:endParaRPr lang="nl-NL" dirty="0"/>
          </a:p>
          <a:p>
            <a:r>
              <a:rPr lang="nl-NL" dirty="0"/>
              <a:t>HANDVEST VAN DE GRONDRECHTEN VAN DE EUROPESE UNIE</a:t>
            </a:r>
          </a:p>
          <a:p>
            <a:endParaRPr lang="nl-NL" sz="900" dirty="0"/>
          </a:p>
          <a:p>
            <a:r>
              <a:rPr lang="nl-NL" dirty="0"/>
              <a:t>Artikel 7 Eerbiediging van het </a:t>
            </a:r>
            <a:r>
              <a:rPr lang="nl-NL" dirty="0" err="1"/>
              <a:t>privé-leven</a:t>
            </a:r>
            <a:r>
              <a:rPr lang="nl-NL" dirty="0"/>
              <a:t> en het familie- en gezinsleven</a:t>
            </a:r>
          </a:p>
          <a:p>
            <a:r>
              <a:rPr lang="nl-NL" dirty="0"/>
              <a:t>Eenieder heeft recht op eerbiediging van zijn </a:t>
            </a:r>
            <a:r>
              <a:rPr lang="nl-NL" dirty="0" err="1"/>
              <a:t>privé-leven</a:t>
            </a:r>
            <a:r>
              <a:rPr lang="nl-NL" dirty="0"/>
              <a:t>, zijn familie- en gezinsleven, zijn woning en zijn communicatie.</a:t>
            </a:r>
          </a:p>
          <a:p>
            <a:endParaRPr lang="nl-NL" sz="100" dirty="0"/>
          </a:p>
          <a:p>
            <a:r>
              <a:rPr lang="nl-NL" dirty="0"/>
              <a:t>Artikel 8 Bescherming van persoonsgegevens</a:t>
            </a:r>
          </a:p>
          <a:p>
            <a:r>
              <a:rPr lang="nl-NL" dirty="0"/>
              <a:t>1. Eenieder heeft recht op bescherming van de hem betreffende persoonsgegevens.</a:t>
            </a:r>
          </a:p>
          <a:p>
            <a:r>
              <a:rPr lang="nl-NL" dirty="0"/>
              <a:t>2. Deze gegevens moeten eerlijk worden verwerkt, voor bepaalde doeleinden en met toestemming van de betrokkene of op basis van een andere gerechtvaardigde grondslag waarin de wet voorziet. Eenieder heeft recht op toegang tot de over hem verzamelde gegevens en op rectificatie daarvan.</a:t>
            </a:r>
          </a:p>
          <a:p>
            <a:r>
              <a:rPr lang="nl-NL" dirty="0"/>
              <a:t>3. Een onafhankelijke autoriteit ziet toe op de naleving van deze regels.</a:t>
            </a:r>
          </a:p>
          <a:p>
            <a:endParaRPr lang="nl-NL" dirty="0"/>
          </a:p>
        </p:txBody>
      </p:sp>
    </p:spTree>
    <p:extLst>
      <p:ext uri="{BB962C8B-B14F-4D97-AF65-F5344CB8AC3E}">
        <p14:creationId xmlns:p14="http://schemas.microsoft.com/office/powerpoint/2010/main" val="708169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4">
            <a:extLst>
              <a:ext uri="{FF2B5EF4-FFF2-40B4-BE49-F238E27FC236}">
                <a16:creationId xmlns:a16="http://schemas.microsoft.com/office/drawing/2014/main" id="{2F470D9D-A6F6-49B8-8569-57680DA92F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049" y="636040"/>
            <a:ext cx="10117497" cy="5605640"/>
          </a:xfrm>
        </p:spPr>
      </p:pic>
    </p:spTree>
    <p:extLst>
      <p:ext uri="{BB962C8B-B14F-4D97-AF65-F5344CB8AC3E}">
        <p14:creationId xmlns:p14="http://schemas.microsoft.com/office/powerpoint/2010/main" val="1008695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40000">
              <a:srgbClr val="E1F0C5"/>
            </a:gs>
            <a:gs pos="0">
              <a:schemeClr val="accent1">
                <a:lumMod val="5000"/>
                <a:lumOff val="95000"/>
              </a:schemeClr>
            </a:gs>
            <a:gs pos="52000">
              <a:schemeClr val="accent1">
                <a:lumMod val="45000"/>
                <a:lumOff val="55000"/>
              </a:schemeClr>
            </a:gs>
            <a:gs pos="91000">
              <a:srgbClr val="00B050"/>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E836B4-8F63-4958-8CEC-AD402467B62A}"/>
              </a:ext>
            </a:extLst>
          </p:cNvPr>
          <p:cNvSpPr>
            <a:spLocks noGrp="1"/>
          </p:cNvSpPr>
          <p:nvPr>
            <p:ph type="title"/>
          </p:nvPr>
        </p:nvSpPr>
        <p:spPr/>
        <p:txBody>
          <a:bodyPr/>
          <a:lstStyle/>
          <a:p>
            <a:r>
              <a:rPr lang="nl-NL" dirty="0"/>
              <a:t>Europa ≠ Europese Unie ≠ Raad van Europa</a:t>
            </a:r>
          </a:p>
        </p:txBody>
      </p:sp>
      <p:pic>
        <p:nvPicPr>
          <p:cNvPr id="4" name="Tijdelijke aanduiding voor inhoud 3" descr="Afbeeldingsresultaat voor eu countries">
            <a:hlinkClick r:id="rId2" tgtFrame="&quot;_blank&quot;"/>
            <a:extLst>
              <a:ext uri="{FF2B5EF4-FFF2-40B4-BE49-F238E27FC236}">
                <a16:creationId xmlns:a16="http://schemas.microsoft.com/office/drawing/2014/main" id="{97A23AAA-7B76-46F6-B442-98EA66E70D72}"/>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36501" y="1690688"/>
            <a:ext cx="4925195" cy="4351338"/>
          </a:xfrm>
          <a:prstGeom prst="rect">
            <a:avLst/>
          </a:prstGeom>
          <a:noFill/>
          <a:ln>
            <a:noFill/>
          </a:ln>
        </p:spPr>
      </p:pic>
      <p:pic>
        <p:nvPicPr>
          <p:cNvPr id="5" name="Afbeelding 4" descr="https://upload.wikimedia.org/wikipedia/commons/thumb/1/1a/Carte_du_Conseil_de_l%27Europe.png/1024px-Carte_du_Conseil_de_l%27Europe.png">
            <a:extLst>
              <a:ext uri="{FF2B5EF4-FFF2-40B4-BE49-F238E27FC236}">
                <a16:creationId xmlns:a16="http://schemas.microsoft.com/office/drawing/2014/main" id="{1AF59511-6C29-4EF8-A4A1-DD322152A3F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861695" y="1690688"/>
            <a:ext cx="5307875" cy="4351338"/>
          </a:xfrm>
          <a:prstGeom prst="rect">
            <a:avLst/>
          </a:prstGeom>
          <a:noFill/>
          <a:ln>
            <a:noFill/>
          </a:ln>
        </p:spPr>
      </p:pic>
    </p:spTree>
    <p:extLst>
      <p:ext uri="{BB962C8B-B14F-4D97-AF65-F5344CB8AC3E}">
        <p14:creationId xmlns:p14="http://schemas.microsoft.com/office/powerpoint/2010/main" val="300899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40000">
              <a:srgbClr val="E1F0C5"/>
            </a:gs>
            <a:gs pos="0">
              <a:schemeClr val="accent1">
                <a:lumMod val="5000"/>
                <a:lumOff val="95000"/>
              </a:schemeClr>
            </a:gs>
            <a:gs pos="52000">
              <a:schemeClr val="accent1">
                <a:lumMod val="45000"/>
                <a:lumOff val="55000"/>
              </a:schemeClr>
            </a:gs>
            <a:gs pos="91000">
              <a:srgbClr val="00B050"/>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6B80F3-711A-4C87-8AA1-2F2831C22BF7}"/>
              </a:ext>
            </a:extLst>
          </p:cNvPr>
          <p:cNvSpPr>
            <a:spLocks noGrp="1"/>
          </p:cNvSpPr>
          <p:nvPr>
            <p:ph type="title"/>
          </p:nvPr>
        </p:nvSpPr>
        <p:spPr>
          <a:xfrm>
            <a:off x="980774" y="397246"/>
            <a:ext cx="8534400" cy="1507067"/>
          </a:xfrm>
        </p:spPr>
        <p:txBody>
          <a:bodyPr/>
          <a:lstStyle/>
          <a:p>
            <a:r>
              <a:rPr lang="nl-NL" b="1" dirty="0">
                <a:solidFill>
                  <a:schemeClr val="bg2"/>
                </a:solidFill>
              </a:rPr>
              <a:t>Waarom is er de AVG?</a:t>
            </a:r>
          </a:p>
        </p:txBody>
      </p:sp>
      <p:sp>
        <p:nvSpPr>
          <p:cNvPr id="3" name="Tijdelijke aanduiding voor inhoud 2">
            <a:extLst>
              <a:ext uri="{FF2B5EF4-FFF2-40B4-BE49-F238E27FC236}">
                <a16:creationId xmlns:a16="http://schemas.microsoft.com/office/drawing/2014/main" id="{DAADDF4C-5E38-4005-9607-01D479C1FF68}"/>
              </a:ext>
            </a:extLst>
          </p:cNvPr>
          <p:cNvSpPr>
            <a:spLocks noGrp="1"/>
          </p:cNvSpPr>
          <p:nvPr>
            <p:ph idx="1"/>
          </p:nvPr>
        </p:nvSpPr>
        <p:spPr>
          <a:xfrm>
            <a:off x="881920" y="2143898"/>
            <a:ext cx="8534400" cy="3615267"/>
          </a:xfrm>
        </p:spPr>
        <p:txBody>
          <a:bodyPr>
            <a:normAutofit lnSpcReduction="10000"/>
          </a:bodyPr>
          <a:lstStyle/>
          <a:p>
            <a:r>
              <a:rPr lang="nl-NL" dirty="0"/>
              <a:t>Er waren vijf problemen die moesten worden aangepakt</a:t>
            </a:r>
          </a:p>
          <a:p>
            <a:pPr marL="0" indent="0">
              <a:buNone/>
            </a:pPr>
            <a:endParaRPr lang="nl-NL" dirty="0"/>
          </a:p>
          <a:p>
            <a:r>
              <a:rPr lang="nl-NL" dirty="0"/>
              <a:t>1. Verschillende implementatie in EU landen</a:t>
            </a:r>
          </a:p>
          <a:p>
            <a:r>
              <a:rPr lang="nl-NL" dirty="0"/>
              <a:t>2. Verschillen in handhaving in EU landen</a:t>
            </a:r>
          </a:p>
          <a:p>
            <a:r>
              <a:rPr lang="nl-NL" dirty="0"/>
              <a:t>3. Zwakke handhavingsmogelijkheden</a:t>
            </a:r>
          </a:p>
          <a:p>
            <a:r>
              <a:rPr lang="nl-NL" dirty="0"/>
              <a:t>4. Handhavingstaak lag bij de Data </a:t>
            </a:r>
            <a:r>
              <a:rPr lang="nl-NL" dirty="0" err="1"/>
              <a:t>Protection</a:t>
            </a:r>
            <a:r>
              <a:rPr lang="nl-NL" dirty="0"/>
              <a:t> </a:t>
            </a:r>
            <a:r>
              <a:rPr lang="nl-NL" dirty="0" err="1"/>
              <a:t>Authorities</a:t>
            </a:r>
            <a:r>
              <a:rPr lang="nl-NL" dirty="0"/>
              <a:t>, in Nederland de Autoriteit Persoonsgegevens</a:t>
            </a:r>
          </a:p>
          <a:p>
            <a:r>
              <a:rPr lang="nl-NL" dirty="0"/>
              <a:t>5. Individuen weten vaak niet dat hun data worden verwerkt en ervaren weinig controle</a:t>
            </a:r>
          </a:p>
          <a:p>
            <a:endParaRPr lang="nl-NL" dirty="0"/>
          </a:p>
        </p:txBody>
      </p:sp>
    </p:spTree>
    <p:extLst>
      <p:ext uri="{BB962C8B-B14F-4D97-AF65-F5344CB8AC3E}">
        <p14:creationId xmlns:p14="http://schemas.microsoft.com/office/powerpoint/2010/main" val="4215070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40000">
              <a:srgbClr val="E1F0C5"/>
            </a:gs>
            <a:gs pos="0">
              <a:schemeClr val="accent1">
                <a:lumMod val="5000"/>
                <a:lumOff val="95000"/>
              </a:schemeClr>
            </a:gs>
            <a:gs pos="52000">
              <a:schemeClr val="accent1">
                <a:lumMod val="45000"/>
                <a:lumOff val="55000"/>
              </a:schemeClr>
            </a:gs>
            <a:gs pos="91000">
              <a:srgbClr val="00B050"/>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80A078-747E-420C-8BE8-5C1B9E192583}"/>
              </a:ext>
            </a:extLst>
          </p:cNvPr>
          <p:cNvSpPr>
            <a:spLocks noGrp="1"/>
          </p:cNvSpPr>
          <p:nvPr>
            <p:ph type="title"/>
          </p:nvPr>
        </p:nvSpPr>
        <p:spPr>
          <a:xfrm>
            <a:off x="943704" y="236608"/>
            <a:ext cx="8534400" cy="1507067"/>
          </a:xfrm>
        </p:spPr>
        <p:txBody>
          <a:bodyPr/>
          <a:lstStyle/>
          <a:p>
            <a:r>
              <a:rPr lang="nl-NL" b="1" dirty="0">
                <a:solidFill>
                  <a:schemeClr val="bg2"/>
                </a:solidFill>
              </a:rPr>
              <a:t>Waarom is er de AVG?</a:t>
            </a:r>
          </a:p>
        </p:txBody>
      </p:sp>
      <p:sp>
        <p:nvSpPr>
          <p:cNvPr id="3" name="Tijdelijke aanduiding voor inhoud 2">
            <a:extLst>
              <a:ext uri="{FF2B5EF4-FFF2-40B4-BE49-F238E27FC236}">
                <a16:creationId xmlns:a16="http://schemas.microsoft.com/office/drawing/2014/main" id="{7CEDB21E-AAD0-44C9-9E48-E09F801AB860}"/>
              </a:ext>
            </a:extLst>
          </p:cNvPr>
          <p:cNvSpPr>
            <a:spLocks noGrp="1"/>
          </p:cNvSpPr>
          <p:nvPr>
            <p:ph idx="1"/>
          </p:nvPr>
        </p:nvSpPr>
        <p:spPr>
          <a:xfrm>
            <a:off x="943704" y="1743676"/>
            <a:ext cx="8534400" cy="3928992"/>
          </a:xfrm>
        </p:spPr>
        <p:txBody>
          <a:bodyPr>
            <a:normAutofit lnSpcReduction="10000"/>
          </a:bodyPr>
          <a:lstStyle/>
          <a:p>
            <a:r>
              <a:rPr lang="nl-NL" dirty="0"/>
              <a:t>Daarom zijn er vijf oplossingen:</a:t>
            </a:r>
          </a:p>
          <a:p>
            <a:pPr marL="0" indent="0">
              <a:buNone/>
            </a:pPr>
            <a:endParaRPr lang="nl-NL" dirty="0"/>
          </a:p>
          <a:p>
            <a:r>
              <a:rPr lang="nl-NL" dirty="0"/>
              <a:t>1. Een Verordening heeft in tegenstelling tot een Richtlijn direct effect</a:t>
            </a:r>
          </a:p>
          <a:p>
            <a:r>
              <a:rPr lang="nl-NL" dirty="0"/>
              <a:t>2. Er kan samen worden gewerkt tussen handhavende organisaties</a:t>
            </a:r>
          </a:p>
          <a:p>
            <a:r>
              <a:rPr lang="nl-NL" dirty="0"/>
              <a:t>3. Er kunnen hoge boetes en sancties worden opgelegd</a:t>
            </a:r>
          </a:p>
          <a:p>
            <a:r>
              <a:rPr lang="nl-NL" dirty="0"/>
              <a:t>4. Meer plichten voor </a:t>
            </a:r>
            <a:r>
              <a:rPr lang="nl-NL" dirty="0" err="1"/>
              <a:t>dataverwerkende</a:t>
            </a:r>
            <a:r>
              <a:rPr lang="nl-NL" dirty="0"/>
              <a:t> organisaties om aan interne controle en </a:t>
            </a:r>
            <a:r>
              <a:rPr lang="nl-NL" dirty="0" err="1"/>
              <a:t>auditing</a:t>
            </a:r>
            <a:r>
              <a:rPr lang="nl-NL" dirty="0"/>
              <a:t> te doen</a:t>
            </a:r>
          </a:p>
          <a:p>
            <a:r>
              <a:rPr lang="nl-NL" dirty="0"/>
              <a:t>5. Individuen krijgen meer controlemogelijkheden over hun data</a:t>
            </a:r>
          </a:p>
        </p:txBody>
      </p:sp>
    </p:spTree>
    <p:extLst>
      <p:ext uri="{BB962C8B-B14F-4D97-AF65-F5344CB8AC3E}">
        <p14:creationId xmlns:p14="http://schemas.microsoft.com/office/powerpoint/2010/main" val="4152482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40000">
              <a:srgbClr val="E1F0C5"/>
            </a:gs>
            <a:gs pos="0">
              <a:schemeClr val="accent1">
                <a:lumMod val="5000"/>
                <a:lumOff val="95000"/>
              </a:schemeClr>
            </a:gs>
            <a:gs pos="52000">
              <a:schemeClr val="accent1">
                <a:lumMod val="45000"/>
                <a:lumOff val="55000"/>
              </a:schemeClr>
            </a:gs>
            <a:gs pos="91000">
              <a:srgbClr val="00B050"/>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C740FC-594E-4A50-98FC-6E2AA27BE6B9}"/>
              </a:ext>
            </a:extLst>
          </p:cNvPr>
          <p:cNvSpPr>
            <a:spLocks noGrp="1"/>
          </p:cNvSpPr>
          <p:nvPr>
            <p:ph type="title"/>
          </p:nvPr>
        </p:nvSpPr>
        <p:spPr>
          <a:xfrm>
            <a:off x="956060" y="273678"/>
            <a:ext cx="8534400" cy="1507067"/>
          </a:xfrm>
        </p:spPr>
        <p:txBody>
          <a:bodyPr>
            <a:normAutofit/>
          </a:bodyPr>
          <a:lstStyle/>
          <a:p>
            <a:r>
              <a:rPr lang="nl-NL" b="1" dirty="0">
                <a:solidFill>
                  <a:schemeClr val="bg2"/>
                </a:solidFill>
              </a:rPr>
              <a:t>(1) Wanneer is de AVG op je organisatie van toepassing?</a:t>
            </a:r>
          </a:p>
        </p:txBody>
      </p:sp>
      <p:sp>
        <p:nvSpPr>
          <p:cNvPr id="3" name="Tijdelijke aanduiding voor inhoud 2">
            <a:extLst>
              <a:ext uri="{FF2B5EF4-FFF2-40B4-BE49-F238E27FC236}">
                <a16:creationId xmlns:a16="http://schemas.microsoft.com/office/drawing/2014/main" id="{DE918768-7979-4894-BC42-F1B2906BDB7B}"/>
              </a:ext>
            </a:extLst>
          </p:cNvPr>
          <p:cNvSpPr>
            <a:spLocks noGrp="1"/>
          </p:cNvSpPr>
          <p:nvPr>
            <p:ph idx="1"/>
          </p:nvPr>
        </p:nvSpPr>
        <p:spPr>
          <a:xfrm>
            <a:off x="807779" y="1780745"/>
            <a:ext cx="8534400" cy="3615267"/>
          </a:xfrm>
        </p:spPr>
        <p:txBody>
          <a:bodyPr>
            <a:normAutofit/>
          </a:bodyPr>
          <a:lstStyle/>
          <a:p>
            <a:endParaRPr lang="nl-NL" sz="2800" dirty="0"/>
          </a:p>
          <a:p>
            <a:r>
              <a:rPr lang="nl-NL" sz="2800" dirty="0"/>
              <a:t>1. Als er ‘persoonsgegevens’</a:t>
            </a:r>
          </a:p>
          <a:p>
            <a:r>
              <a:rPr lang="nl-NL" sz="2800" dirty="0"/>
              <a:t>2. Worden ‘verwerkt’</a:t>
            </a:r>
          </a:p>
          <a:p>
            <a:r>
              <a:rPr lang="nl-NL" sz="2800" dirty="0"/>
              <a:t>3. Door een ‘verantwoordelijke’</a:t>
            </a:r>
          </a:p>
          <a:p>
            <a:r>
              <a:rPr lang="nl-NL" sz="2800" dirty="0"/>
              <a:t>4. Op EU grondgebied</a:t>
            </a:r>
          </a:p>
          <a:p>
            <a:r>
              <a:rPr lang="nl-NL" sz="2800" dirty="0"/>
              <a:t>5 En er geen uitzondering van toepassing is</a:t>
            </a:r>
          </a:p>
        </p:txBody>
      </p:sp>
    </p:spTree>
    <p:extLst>
      <p:ext uri="{BB962C8B-B14F-4D97-AF65-F5344CB8AC3E}">
        <p14:creationId xmlns:p14="http://schemas.microsoft.com/office/powerpoint/2010/main" val="3132266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40000">
              <a:srgbClr val="E1F0C5"/>
            </a:gs>
            <a:gs pos="0">
              <a:schemeClr val="accent1">
                <a:lumMod val="5000"/>
                <a:lumOff val="95000"/>
              </a:schemeClr>
            </a:gs>
            <a:gs pos="52000">
              <a:schemeClr val="accent1">
                <a:lumMod val="45000"/>
                <a:lumOff val="55000"/>
              </a:schemeClr>
            </a:gs>
            <a:gs pos="91000">
              <a:srgbClr val="00B050"/>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0E3552-BCB7-45F1-9999-D5FEE662CD73}"/>
              </a:ext>
            </a:extLst>
          </p:cNvPr>
          <p:cNvSpPr>
            <a:spLocks noGrp="1"/>
          </p:cNvSpPr>
          <p:nvPr>
            <p:ph type="title"/>
          </p:nvPr>
        </p:nvSpPr>
        <p:spPr>
          <a:xfrm>
            <a:off x="838200" y="148856"/>
            <a:ext cx="10515600" cy="946297"/>
          </a:xfrm>
        </p:spPr>
        <p:txBody>
          <a:bodyPr/>
          <a:lstStyle/>
          <a:p>
            <a:r>
              <a:rPr lang="nl-NL" b="1" dirty="0">
                <a:solidFill>
                  <a:schemeClr val="bg2"/>
                </a:solidFill>
              </a:rPr>
              <a:t>1.1 Persoonsgegeven</a:t>
            </a:r>
          </a:p>
        </p:txBody>
      </p:sp>
      <p:sp>
        <p:nvSpPr>
          <p:cNvPr id="3" name="Tijdelijke aanduiding voor inhoud 2">
            <a:extLst>
              <a:ext uri="{FF2B5EF4-FFF2-40B4-BE49-F238E27FC236}">
                <a16:creationId xmlns:a16="http://schemas.microsoft.com/office/drawing/2014/main" id="{B75F1312-8173-43DD-A04D-6CEF60BA69CB}"/>
              </a:ext>
            </a:extLst>
          </p:cNvPr>
          <p:cNvSpPr>
            <a:spLocks noGrp="1"/>
          </p:cNvSpPr>
          <p:nvPr>
            <p:ph idx="1"/>
          </p:nvPr>
        </p:nvSpPr>
        <p:spPr>
          <a:xfrm>
            <a:off x="838200" y="1095154"/>
            <a:ext cx="10515600" cy="5539562"/>
          </a:xfrm>
        </p:spPr>
        <p:txBody>
          <a:bodyPr>
            <a:normAutofit/>
          </a:bodyPr>
          <a:lstStyle/>
          <a:p>
            <a:r>
              <a:rPr lang="nl-NL" sz="2200" dirty="0"/>
              <a:t>Een persoonsgegeven is een gegeven waarmee je iemand kan identificeren. </a:t>
            </a:r>
          </a:p>
          <a:p>
            <a:pPr lvl="0"/>
            <a:r>
              <a:rPr lang="nl-NL" sz="2200" dirty="0"/>
              <a:t>Dat kan zijn een </a:t>
            </a:r>
            <a:r>
              <a:rPr lang="nl-NL" sz="2200" b="1" dirty="0"/>
              <a:t>direct persoonsgegeven of een indirect persoonsgegeven</a:t>
            </a:r>
            <a:r>
              <a:rPr lang="nl-NL" sz="2200" dirty="0"/>
              <a:t>. </a:t>
            </a:r>
          </a:p>
          <a:p>
            <a:pPr lvl="0"/>
            <a:r>
              <a:rPr lang="nl-NL" sz="2200" dirty="0"/>
              <a:t>Het gaat zowel om </a:t>
            </a:r>
            <a:r>
              <a:rPr lang="nl-NL" sz="2200" b="1" dirty="0"/>
              <a:t>privé als publieke gegevens</a:t>
            </a:r>
            <a:r>
              <a:rPr lang="nl-NL" sz="2200" dirty="0"/>
              <a:t>. </a:t>
            </a:r>
          </a:p>
          <a:p>
            <a:pPr lvl="0"/>
            <a:r>
              <a:rPr lang="nl-NL" sz="2200" dirty="0"/>
              <a:t>Het gaat om </a:t>
            </a:r>
            <a:r>
              <a:rPr lang="nl-NL" sz="2200" b="1" dirty="0"/>
              <a:t>gevoelige informatie </a:t>
            </a:r>
            <a:r>
              <a:rPr lang="nl-NL" sz="2200" dirty="0"/>
              <a:t>(Meneer De Wit heeft prostaatkanker), maar een persoonsgegeven kan ook </a:t>
            </a:r>
            <a:r>
              <a:rPr lang="nl-NL" sz="2200" b="1" dirty="0"/>
              <a:t>hele gewone informatie </a:t>
            </a:r>
            <a:r>
              <a:rPr lang="nl-NL" sz="2200" dirty="0"/>
              <a:t>bevatten - zoals het feit dat iemand een oranje stropdas omheeft. </a:t>
            </a:r>
          </a:p>
          <a:p>
            <a:pPr lvl="0"/>
            <a:r>
              <a:rPr lang="nl-NL" sz="2200" dirty="0"/>
              <a:t>Het gaat om </a:t>
            </a:r>
            <a:r>
              <a:rPr lang="nl-NL" sz="2200" b="1" dirty="0"/>
              <a:t>identificerende gegevens</a:t>
            </a:r>
            <a:r>
              <a:rPr lang="nl-NL" sz="2200" dirty="0"/>
              <a:t>, maar ook om </a:t>
            </a:r>
            <a:r>
              <a:rPr lang="nl-NL" sz="2200" b="1" dirty="0"/>
              <a:t>identificeerbare gegevens</a:t>
            </a:r>
            <a:r>
              <a:rPr lang="nl-NL" sz="2200" dirty="0"/>
              <a:t>.</a:t>
            </a:r>
          </a:p>
          <a:p>
            <a:pPr lvl="0"/>
            <a:r>
              <a:rPr lang="nl-NL" sz="2200" dirty="0"/>
              <a:t>Er is een trend om niet alleen de ‘</a:t>
            </a:r>
            <a:r>
              <a:rPr lang="nl-NL" sz="2200" b="1" dirty="0"/>
              <a:t>identificeerbaarheid</a:t>
            </a:r>
            <a:r>
              <a:rPr lang="nl-NL" sz="2200" dirty="0"/>
              <a:t>’ van gegevens centraal te stellen, maar ook de ‘</a:t>
            </a:r>
            <a:r>
              <a:rPr lang="nl-NL" sz="2200" b="1" dirty="0"/>
              <a:t>individualiseerbaarheid</a:t>
            </a:r>
            <a:r>
              <a:rPr lang="nl-NL" sz="2200" dirty="0"/>
              <a:t>’ van mensen. </a:t>
            </a:r>
          </a:p>
        </p:txBody>
      </p:sp>
    </p:spTree>
    <p:extLst>
      <p:ext uri="{BB962C8B-B14F-4D97-AF65-F5344CB8AC3E}">
        <p14:creationId xmlns:p14="http://schemas.microsoft.com/office/powerpoint/2010/main" val="548720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40000">
              <a:srgbClr val="E1F0C5"/>
            </a:gs>
            <a:gs pos="0">
              <a:schemeClr val="accent1">
                <a:lumMod val="5000"/>
                <a:lumOff val="95000"/>
              </a:schemeClr>
            </a:gs>
            <a:gs pos="52000">
              <a:schemeClr val="accent1">
                <a:lumMod val="45000"/>
                <a:lumOff val="55000"/>
              </a:schemeClr>
            </a:gs>
            <a:gs pos="91000">
              <a:srgbClr val="00B050"/>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C4CF627-13E1-47C1-8A15-E89CF85A4ABC}"/>
              </a:ext>
            </a:extLst>
          </p:cNvPr>
          <p:cNvSpPr>
            <a:spLocks noGrp="1"/>
          </p:cNvSpPr>
          <p:nvPr>
            <p:ph idx="1"/>
          </p:nvPr>
        </p:nvSpPr>
        <p:spPr>
          <a:xfrm>
            <a:off x="838200" y="701749"/>
            <a:ext cx="10515600" cy="5911702"/>
          </a:xfrm>
        </p:spPr>
        <p:txBody>
          <a:bodyPr>
            <a:normAutofit/>
          </a:bodyPr>
          <a:lstStyle/>
          <a:p>
            <a:pPr lvl="0"/>
            <a:r>
              <a:rPr lang="nl-NL" sz="3200" b="1" dirty="0"/>
              <a:t>Encryptie van gegevens </a:t>
            </a:r>
          </a:p>
          <a:p>
            <a:pPr lvl="0"/>
            <a:r>
              <a:rPr lang="nl-NL" sz="3200" b="1" dirty="0"/>
              <a:t>Het gebruik van pseudoniemen </a:t>
            </a:r>
          </a:p>
          <a:p>
            <a:pPr lvl="0"/>
            <a:r>
              <a:rPr lang="nl-NL" sz="3200" b="1" dirty="0"/>
              <a:t>Het anonimiseren van gegevens</a:t>
            </a:r>
            <a:r>
              <a:rPr lang="nl-NL" sz="3200" dirty="0"/>
              <a:t>. </a:t>
            </a:r>
          </a:p>
          <a:p>
            <a:pPr lvl="0"/>
            <a:r>
              <a:rPr lang="nl-NL" sz="3200" b="1" dirty="0"/>
              <a:t>Het aggregeren van data</a:t>
            </a:r>
            <a:r>
              <a:rPr lang="nl-NL" sz="3200" dirty="0"/>
              <a:t>. </a:t>
            </a:r>
          </a:p>
        </p:txBody>
      </p:sp>
      <p:sp>
        <p:nvSpPr>
          <p:cNvPr id="4" name="Titel 1">
            <a:extLst>
              <a:ext uri="{FF2B5EF4-FFF2-40B4-BE49-F238E27FC236}">
                <a16:creationId xmlns:a16="http://schemas.microsoft.com/office/drawing/2014/main" id="{A5620353-BD6E-41F9-AFE0-E841283A9AE9}"/>
              </a:ext>
            </a:extLst>
          </p:cNvPr>
          <p:cNvSpPr>
            <a:spLocks noGrp="1"/>
          </p:cNvSpPr>
          <p:nvPr>
            <p:ph type="title"/>
          </p:nvPr>
        </p:nvSpPr>
        <p:spPr>
          <a:xfrm>
            <a:off x="838200" y="148856"/>
            <a:ext cx="10515600" cy="946297"/>
          </a:xfrm>
        </p:spPr>
        <p:txBody>
          <a:bodyPr/>
          <a:lstStyle/>
          <a:p>
            <a:r>
              <a:rPr lang="nl-NL" b="1" dirty="0">
                <a:solidFill>
                  <a:schemeClr val="bg2"/>
                </a:solidFill>
              </a:rPr>
              <a:t>1.1 Persoonsgegeven</a:t>
            </a:r>
          </a:p>
        </p:txBody>
      </p:sp>
    </p:spTree>
    <p:extLst>
      <p:ext uri="{BB962C8B-B14F-4D97-AF65-F5344CB8AC3E}">
        <p14:creationId xmlns:p14="http://schemas.microsoft.com/office/powerpoint/2010/main" val="2147335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40000">
              <a:srgbClr val="E1F0C5"/>
            </a:gs>
            <a:gs pos="0">
              <a:schemeClr val="accent1">
                <a:lumMod val="5000"/>
                <a:lumOff val="95000"/>
              </a:schemeClr>
            </a:gs>
            <a:gs pos="52000">
              <a:schemeClr val="accent1">
                <a:lumMod val="45000"/>
                <a:lumOff val="55000"/>
              </a:schemeClr>
            </a:gs>
            <a:gs pos="91000">
              <a:srgbClr val="00B050"/>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B49638-7386-4302-BE15-A26BCA0AAFCB}"/>
              </a:ext>
            </a:extLst>
          </p:cNvPr>
          <p:cNvSpPr>
            <a:spLocks noGrp="1"/>
          </p:cNvSpPr>
          <p:nvPr>
            <p:ph type="title"/>
          </p:nvPr>
        </p:nvSpPr>
        <p:spPr>
          <a:xfrm>
            <a:off x="1166125" y="174824"/>
            <a:ext cx="8534400" cy="1507067"/>
          </a:xfrm>
        </p:spPr>
        <p:txBody>
          <a:bodyPr/>
          <a:lstStyle/>
          <a:p>
            <a:r>
              <a:rPr lang="nl-NL" b="1" dirty="0">
                <a:solidFill>
                  <a:schemeClr val="bg2"/>
                </a:solidFill>
              </a:rPr>
              <a:t>1.2 Verwerkt</a:t>
            </a:r>
          </a:p>
        </p:txBody>
      </p:sp>
      <p:sp>
        <p:nvSpPr>
          <p:cNvPr id="3" name="Tijdelijke aanduiding voor inhoud 2">
            <a:extLst>
              <a:ext uri="{FF2B5EF4-FFF2-40B4-BE49-F238E27FC236}">
                <a16:creationId xmlns:a16="http://schemas.microsoft.com/office/drawing/2014/main" id="{25916622-8750-4FEE-B0DC-08734CF150BF}"/>
              </a:ext>
            </a:extLst>
          </p:cNvPr>
          <p:cNvSpPr>
            <a:spLocks noGrp="1"/>
          </p:cNvSpPr>
          <p:nvPr>
            <p:ph idx="1"/>
          </p:nvPr>
        </p:nvSpPr>
        <p:spPr>
          <a:xfrm>
            <a:off x="881920" y="2057400"/>
            <a:ext cx="8534400" cy="3615267"/>
          </a:xfrm>
        </p:spPr>
        <p:txBody>
          <a:bodyPr>
            <a:normAutofit/>
          </a:bodyPr>
          <a:lstStyle/>
          <a:p>
            <a:r>
              <a:rPr lang="nl-NL" sz="3600" dirty="0"/>
              <a:t>Er is slechts één handling die hier mogelijk niet onder valt en dat is het puur passief doorvoeren van persoonsgegevens. </a:t>
            </a:r>
          </a:p>
          <a:p>
            <a:endParaRPr lang="nl-NL" dirty="0"/>
          </a:p>
        </p:txBody>
      </p:sp>
    </p:spTree>
    <p:extLst>
      <p:ext uri="{BB962C8B-B14F-4D97-AF65-F5344CB8AC3E}">
        <p14:creationId xmlns:p14="http://schemas.microsoft.com/office/powerpoint/2010/main" val="2085887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40000">
              <a:srgbClr val="E1F0C5"/>
            </a:gs>
            <a:gs pos="0">
              <a:schemeClr val="accent1">
                <a:lumMod val="5000"/>
                <a:lumOff val="95000"/>
              </a:schemeClr>
            </a:gs>
            <a:gs pos="52000">
              <a:schemeClr val="accent1">
                <a:lumMod val="45000"/>
                <a:lumOff val="55000"/>
              </a:schemeClr>
            </a:gs>
            <a:gs pos="91000">
              <a:srgbClr val="00B050"/>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8FCA10-0A42-4594-A7B2-D9BA543BB775}"/>
              </a:ext>
            </a:extLst>
          </p:cNvPr>
          <p:cNvSpPr>
            <a:spLocks noGrp="1"/>
          </p:cNvSpPr>
          <p:nvPr>
            <p:ph type="title"/>
          </p:nvPr>
        </p:nvSpPr>
        <p:spPr>
          <a:xfrm>
            <a:off x="1203196" y="278871"/>
            <a:ext cx="8534400" cy="1507067"/>
          </a:xfrm>
        </p:spPr>
        <p:txBody>
          <a:bodyPr/>
          <a:lstStyle/>
          <a:p>
            <a:r>
              <a:rPr lang="nl-NL" b="1" dirty="0">
                <a:solidFill>
                  <a:schemeClr val="bg2"/>
                </a:solidFill>
              </a:rPr>
              <a:t>1.3 De Verantwoordelijke</a:t>
            </a:r>
          </a:p>
        </p:txBody>
      </p:sp>
      <p:sp>
        <p:nvSpPr>
          <p:cNvPr id="3" name="Tijdelijke aanduiding voor inhoud 2">
            <a:extLst>
              <a:ext uri="{FF2B5EF4-FFF2-40B4-BE49-F238E27FC236}">
                <a16:creationId xmlns:a16="http://schemas.microsoft.com/office/drawing/2014/main" id="{5937C624-D7AF-4FF4-BFDD-40B5E13C9376}"/>
              </a:ext>
            </a:extLst>
          </p:cNvPr>
          <p:cNvSpPr>
            <a:spLocks noGrp="1"/>
          </p:cNvSpPr>
          <p:nvPr>
            <p:ph idx="1"/>
          </p:nvPr>
        </p:nvSpPr>
        <p:spPr>
          <a:xfrm>
            <a:off x="1024128" y="1785938"/>
            <a:ext cx="9720073" cy="4523422"/>
          </a:xfrm>
        </p:spPr>
        <p:txBody>
          <a:bodyPr>
            <a:normAutofit/>
          </a:bodyPr>
          <a:lstStyle/>
          <a:p>
            <a:r>
              <a:rPr lang="nl-NL" dirty="0"/>
              <a:t>Vaak zal een organisatie of persoon worden aangemerkt als ‘verantwoordelijke’ voor de gegevensverwerking. </a:t>
            </a:r>
            <a:br>
              <a:rPr lang="nl-NL" dirty="0"/>
            </a:br>
            <a:endParaRPr lang="nl-NL" dirty="0"/>
          </a:p>
          <a:p>
            <a:pPr lvl="1"/>
            <a:r>
              <a:rPr lang="nl-NL" sz="2200" dirty="0"/>
              <a:t>De verantwoordelijke moet aan alle plichten en verantwoordelijkheden uit de Verordening voldoen. </a:t>
            </a:r>
          </a:p>
          <a:p>
            <a:pPr lvl="1"/>
            <a:r>
              <a:rPr lang="nl-NL" sz="2200" dirty="0"/>
              <a:t>De verantwoordelijke moet er voor zorgen dat degenen die namens hem gegevens verwerken ook aan alle plichten uit de Verordening voldoen.</a:t>
            </a:r>
          </a:p>
          <a:p>
            <a:pPr lvl="1"/>
            <a:r>
              <a:rPr lang="nl-NL" sz="2200" dirty="0"/>
              <a:t>De verantwoordelijke moet er voor zorgen dat gegevens alleen naar organisaties in andere landen worden verstuurd als daar de regels uit de Verordening worden gerespecteerd</a:t>
            </a:r>
          </a:p>
          <a:p>
            <a:endParaRPr lang="nl-NL" dirty="0"/>
          </a:p>
        </p:txBody>
      </p:sp>
    </p:spTree>
    <p:extLst>
      <p:ext uri="{BB962C8B-B14F-4D97-AF65-F5344CB8AC3E}">
        <p14:creationId xmlns:p14="http://schemas.microsoft.com/office/powerpoint/2010/main" val="1677667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40000">
              <a:srgbClr val="E1F0C5"/>
            </a:gs>
            <a:gs pos="0">
              <a:schemeClr val="accent1">
                <a:lumMod val="5000"/>
                <a:lumOff val="95000"/>
              </a:schemeClr>
            </a:gs>
            <a:gs pos="52000">
              <a:schemeClr val="accent1">
                <a:lumMod val="45000"/>
                <a:lumOff val="55000"/>
              </a:schemeClr>
            </a:gs>
            <a:gs pos="91000">
              <a:srgbClr val="00B050"/>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E8AA82-AE45-4AE7-BCC6-3E1EFB3EABBB}"/>
              </a:ext>
            </a:extLst>
          </p:cNvPr>
          <p:cNvSpPr>
            <a:spLocks noGrp="1"/>
          </p:cNvSpPr>
          <p:nvPr>
            <p:ph type="title"/>
          </p:nvPr>
        </p:nvSpPr>
        <p:spPr>
          <a:xfrm>
            <a:off x="993130" y="224251"/>
            <a:ext cx="8534400" cy="1507067"/>
          </a:xfrm>
        </p:spPr>
        <p:txBody>
          <a:bodyPr/>
          <a:lstStyle/>
          <a:p>
            <a:r>
              <a:rPr lang="nl-NL" b="1" dirty="0">
                <a:solidFill>
                  <a:schemeClr val="bg2"/>
                </a:solidFill>
              </a:rPr>
              <a:t>1.3 De Verantwoordelijke</a:t>
            </a:r>
          </a:p>
        </p:txBody>
      </p:sp>
      <p:sp>
        <p:nvSpPr>
          <p:cNvPr id="3" name="Tijdelijke aanduiding voor inhoud 2">
            <a:extLst>
              <a:ext uri="{FF2B5EF4-FFF2-40B4-BE49-F238E27FC236}">
                <a16:creationId xmlns:a16="http://schemas.microsoft.com/office/drawing/2014/main" id="{86582267-42A2-4338-860C-4CBF3729179D}"/>
              </a:ext>
            </a:extLst>
          </p:cNvPr>
          <p:cNvSpPr>
            <a:spLocks noGrp="1"/>
          </p:cNvSpPr>
          <p:nvPr>
            <p:ph idx="1"/>
          </p:nvPr>
        </p:nvSpPr>
        <p:spPr>
          <a:xfrm>
            <a:off x="1091985" y="2045043"/>
            <a:ext cx="8534400" cy="3615267"/>
          </a:xfrm>
        </p:spPr>
        <p:txBody>
          <a:bodyPr>
            <a:normAutofit fontScale="92500" lnSpcReduction="10000"/>
          </a:bodyPr>
          <a:lstStyle/>
          <a:p>
            <a:r>
              <a:rPr lang="nl-NL" sz="2800" dirty="0"/>
              <a:t>Als bedrijf B samen met een andere organisatie, bedrijf C, de doelen en de middelen vatstelt, of bedrijf B het doel vaststelt en bedrijf C gaat over hoe en op welke wijze persoonsgegevens worden verwerkt, dan zijn bedrijven B en C doorgaans beide als ‘verantwoordelijke’ aan te merken. Dat betekent dat zij een gezamenlijke verantwoordelijkheid hebben om aan alle bepalingen uit de Verordening te voldoen. </a:t>
            </a:r>
          </a:p>
        </p:txBody>
      </p:sp>
    </p:spTree>
    <p:extLst>
      <p:ext uri="{BB962C8B-B14F-4D97-AF65-F5344CB8AC3E}">
        <p14:creationId xmlns:p14="http://schemas.microsoft.com/office/powerpoint/2010/main" val="3974623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40000">
              <a:srgbClr val="E1F0C5"/>
            </a:gs>
            <a:gs pos="0">
              <a:schemeClr val="accent1">
                <a:lumMod val="5000"/>
                <a:lumOff val="95000"/>
              </a:schemeClr>
            </a:gs>
            <a:gs pos="52000">
              <a:schemeClr val="accent1">
                <a:lumMod val="45000"/>
                <a:lumOff val="55000"/>
              </a:schemeClr>
            </a:gs>
            <a:gs pos="91000">
              <a:srgbClr val="00B050"/>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56BF73-1CB9-45FC-BAE2-060DE4A54E3B}"/>
              </a:ext>
            </a:extLst>
          </p:cNvPr>
          <p:cNvSpPr>
            <a:spLocks noGrp="1"/>
          </p:cNvSpPr>
          <p:nvPr>
            <p:ph type="title"/>
          </p:nvPr>
        </p:nvSpPr>
        <p:spPr>
          <a:xfrm>
            <a:off x="1141412" y="118531"/>
            <a:ext cx="8534400" cy="1507067"/>
          </a:xfrm>
        </p:spPr>
        <p:txBody>
          <a:bodyPr/>
          <a:lstStyle/>
          <a:p>
            <a:r>
              <a:rPr lang="nl-NL" b="1" dirty="0">
                <a:solidFill>
                  <a:schemeClr val="bg2"/>
                </a:solidFill>
              </a:rPr>
              <a:t>1.4 EU recht is van toepassing</a:t>
            </a:r>
          </a:p>
        </p:txBody>
      </p:sp>
      <p:sp>
        <p:nvSpPr>
          <p:cNvPr id="3" name="Tijdelijke aanduiding voor inhoud 2">
            <a:extLst>
              <a:ext uri="{FF2B5EF4-FFF2-40B4-BE49-F238E27FC236}">
                <a16:creationId xmlns:a16="http://schemas.microsoft.com/office/drawing/2014/main" id="{98BC584F-0A9C-43AD-85D2-06637D34B8EE}"/>
              </a:ext>
            </a:extLst>
          </p:cNvPr>
          <p:cNvSpPr>
            <a:spLocks noGrp="1"/>
          </p:cNvSpPr>
          <p:nvPr>
            <p:ph idx="1"/>
          </p:nvPr>
        </p:nvSpPr>
        <p:spPr>
          <a:xfrm>
            <a:off x="1042559" y="1983944"/>
            <a:ext cx="8534400" cy="3615267"/>
          </a:xfrm>
        </p:spPr>
        <p:txBody>
          <a:bodyPr>
            <a:normAutofit fontScale="85000" lnSpcReduction="20000"/>
          </a:bodyPr>
          <a:lstStyle/>
          <a:p>
            <a:r>
              <a:rPr lang="nl-NL" dirty="0"/>
              <a:t>1. De algemene regel is dat de Verordening van toepassing is als de persoonsgegevens worden verwerkt door een verantwoordelijke of een verwerker ‘in het kader van een activiteit van een vestiging die in de EU is gevestigd’. Een activiteit is bijvoorbeeld het aanbieden van producten of diensten aan EU burgers. </a:t>
            </a:r>
          </a:p>
          <a:p>
            <a:r>
              <a:rPr lang="nl-NL" dirty="0"/>
              <a:t>2. Als de organisatie geen vestiging heeft in de EU, maar wel producten of diensten aanbiedt aan EU burgers en gegevens over hen verzamelt. Bijvoorbeeld een Amerikaans bedrijf, zonder vestiging in de EU, dat via een website EU burgers benadert. Of een product of dienst wordt aangeboden aan EU burgers hangt af van de situatie. </a:t>
            </a:r>
          </a:p>
          <a:p>
            <a:r>
              <a:rPr lang="nl-NL" dirty="0"/>
              <a:t>3. Als de organisatie niet in de EU is gevestigd, maar wel het gedrag van EU burgers monitort, voor zover die gedragingen plaatsvinden in de EU.</a:t>
            </a:r>
          </a:p>
          <a:p>
            <a:r>
              <a:rPr lang="nl-NL" dirty="0"/>
              <a:t>4. Ambassades en andere internationaalrechtelijke organisaties hebben een bijzondere status. </a:t>
            </a:r>
          </a:p>
        </p:txBody>
      </p:sp>
    </p:spTree>
    <p:extLst>
      <p:ext uri="{BB962C8B-B14F-4D97-AF65-F5344CB8AC3E}">
        <p14:creationId xmlns:p14="http://schemas.microsoft.com/office/powerpoint/2010/main" val="4187274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D5C3CA75-60B5-4A0A-9735-0E551A335E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0854" y="574230"/>
            <a:ext cx="10150291" cy="5709539"/>
          </a:xfrm>
          <a:prstGeom prst="rect">
            <a:avLst/>
          </a:prstGeom>
        </p:spPr>
      </p:pic>
    </p:spTree>
    <p:extLst>
      <p:ext uri="{BB962C8B-B14F-4D97-AF65-F5344CB8AC3E}">
        <p14:creationId xmlns:p14="http://schemas.microsoft.com/office/powerpoint/2010/main" val="3817837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40000">
              <a:srgbClr val="E1F0C5"/>
            </a:gs>
            <a:gs pos="0">
              <a:schemeClr val="accent1">
                <a:lumMod val="5000"/>
                <a:lumOff val="95000"/>
              </a:schemeClr>
            </a:gs>
            <a:gs pos="52000">
              <a:schemeClr val="accent1">
                <a:lumMod val="45000"/>
                <a:lumOff val="55000"/>
              </a:schemeClr>
            </a:gs>
            <a:gs pos="91000">
              <a:srgbClr val="00B050"/>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EA450E-65FE-46B6-B797-BFC0CC916B8C}"/>
              </a:ext>
            </a:extLst>
          </p:cNvPr>
          <p:cNvSpPr>
            <a:spLocks noGrp="1"/>
          </p:cNvSpPr>
          <p:nvPr>
            <p:ph type="title"/>
          </p:nvPr>
        </p:nvSpPr>
        <p:spPr>
          <a:xfrm>
            <a:off x="1054915" y="332945"/>
            <a:ext cx="8534400" cy="1507067"/>
          </a:xfrm>
        </p:spPr>
        <p:txBody>
          <a:bodyPr/>
          <a:lstStyle/>
          <a:p>
            <a:r>
              <a:rPr lang="nl-NL" b="1" dirty="0">
                <a:solidFill>
                  <a:schemeClr val="bg2"/>
                </a:solidFill>
              </a:rPr>
              <a:t>1.5 Er is geen uitzondering van toepassing</a:t>
            </a:r>
          </a:p>
        </p:txBody>
      </p:sp>
      <p:sp>
        <p:nvSpPr>
          <p:cNvPr id="3" name="Tijdelijke aanduiding voor inhoud 2">
            <a:extLst>
              <a:ext uri="{FF2B5EF4-FFF2-40B4-BE49-F238E27FC236}">
                <a16:creationId xmlns:a16="http://schemas.microsoft.com/office/drawing/2014/main" id="{28421DEE-EEE4-4FAC-9C4E-52027FCA8959}"/>
              </a:ext>
            </a:extLst>
          </p:cNvPr>
          <p:cNvSpPr>
            <a:spLocks noGrp="1"/>
          </p:cNvSpPr>
          <p:nvPr>
            <p:ph idx="1"/>
          </p:nvPr>
        </p:nvSpPr>
        <p:spPr>
          <a:xfrm>
            <a:off x="906634" y="2156254"/>
            <a:ext cx="8534400" cy="3615267"/>
          </a:xfrm>
        </p:spPr>
        <p:txBody>
          <a:bodyPr>
            <a:normAutofit/>
          </a:bodyPr>
          <a:lstStyle/>
          <a:p>
            <a:r>
              <a:rPr lang="nl-NL" sz="3600" dirty="0"/>
              <a:t>1. Veiligheidsdiensten en politie</a:t>
            </a:r>
          </a:p>
          <a:p>
            <a:r>
              <a:rPr lang="nl-NL" sz="3600" dirty="0"/>
              <a:t>2. Puur persoonlijke doeleinden</a:t>
            </a:r>
          </a:p>
          <a:p>
            <a:r>
              <a:rPr lang="nl-NL" sz="3600" dirty="0"/>
              <a:t>3. Speciale regels voor bijvoorbeeld vrijheid van meningsuiting en archivering</a:t>
            </a:r>
          </a:p>
        </p:txBody>
      </p:sp>
    </p:spTree>
    <p:extLst>
      <p:ext uri="{BB962C8B-B14F-4D97-AF65-F5344CB8AC3E}">
        <p14:creationId xmlns:p14="http://schemas.microsoft.com/office/powerpoint/2010/main" val="21711258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40000">
              <a:srgbClr val="E1F0C5"/>
            </a:gs>
            <a:gs pos="0">
              <a:schemeClr val="accent1">
                <a:lumMod val="5000"/>
                <a:lumOff val="95000"/>
              </a:schemeClr>
            </a:gs>
            <a:gs pos="52000">
              <a:schemeClr val="accent1">
                <a:lumMod val="45000"/>
                <a:lumOff val="55000"/>
              </a:schemeClr>
            </a:gs>
            <a:gs pos="91000">
              <a:srgbClr val="00B050"/>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AFBD3E-E05C-4B56-90A6-FF3DF1DA64EB}"/>
              </a:ext>
            </a:extLst>
          </p:cNvPr>
          <p:cNvSpPr>
            <a:spLocks noGrp="1"/>
          </p:cNvSpPr>
          <p:nvPr>
            <p:ph type="title"/>
          </p:nvPr>
        </p:nvSpPr>
        <p:spPr>
          <a:xfrm>
            <a:off x="684212" y="248965"/>
            <a:ext cx="8534400" cy="1507067"/>
          </a:xfrm>
        </p:spPr>
        <p:txBody>
          <a:bodyPr/>
          <a:lstStyle/>
          <a:p>
            <a:r>
              <a:rPr lang="nl-NL" b="1" dirty="0">
                <a:solidFill>
                  <a:schemeClr val="bg2"/>
                </a:solidFill>
              </a:rPr>
              <a:t>2. De uitgangspunten van het gegevensbeschermingsrecht</a:t>
            </a:r>
          </a:p>
        </p:txBody>
      </p:sp>
      <p:sp>
        <p:nvSpPr>
          <p:cNvPr id="3" name="Tijdelijke aanduiding voor inhoud 2">
            <a:extLst>
              <a:ext uri="{FF2B5EF4-FFF2-40B4-BE49-F238E27FC236}">
                <a16:creationId xmlns:a16="http://schemas.microsoft.com/office/drawing/2014/main" id="{BD9139F9-EE07-42EB-AE93-AA15D6A10DC0}"/>
              </a:ext>
            </a:extLst>
          </p:cNvPr>
          <p:cNvSpPr>
            <a:spLocks noGrp="1"/>
          </p:cNvSpPr>
          <p:nvPr>
            <p:ph idx="1"/>
          </p:nvPr>
        </p:nvSpPr>
        <p:spPr>
          <a:xfrm>
            <a:off x="894277" y="2094471"/>
            <a:ext cx="8534400" cy="3615267"/>
          </a:xfrm>
        </p:spPr>
        <p:txBody>
          <a:bodyPr>
            <a:normAutofit lnSpcReduction="10000"/>
          </a:bodyPr>
          <a:lstStyle/>
          <a:p>
            <a:r>
              <a:rPr lang="nl-NL" sz="2800" dirty="0"/>
              <a:t>1. Mensenrechtenkader</a:t>
            </a:r>
          </a:p>
          <a:p>
            <a:r>
              <a:rPr lang="nl-NL" sz="2800" dirty="0"/>
              <a:t>2. Fair Information </a:t>
            </a:r>
            <a:r>
              <a:rPr lang="nl-NL" sz="2800" dirty="0" err="1"/>
              <a:t>Principles</a:t>
            </a:r>
            <a:r>
              <a:rPr lang="nl-NL" sz="2800" dirty="0"/>
              <a:t> (FIPS)</a:t>
            </a:r>
          </a:p>
          <a:p>
            <a:r>
              <a:rPr lang="nl-NL" sz="2800" dirty="0"/>
              <a:t>3. Legitieme grond voor verwerking</a:t>
            </a:r>
          </a:p>
          <a:p>
            <a:r>
              <a:rPr lang="nl-NL" sz="2800" dirty="0"/>
              <a:t>4. Legitieme grond voor verwerking bijzondere persoonsgegevens</a:t>
            </a:r>
          </a:p>
          <a:p>
            <a:r>
              <a:rPr lang="nl-NL" sz="2800" dirty="0"/>
              <a:t>5. Legitieme grond voor doorvoer van gegevens</a:t>
            </a:r>
          </a:p>
        </p:txBody>
      </p:sp>
    </p:spTree>
    <p:extLst>
      <p:ext uri="{BB962C8B-B14F-4D97-AF65-F5344CB8AC3E}">
        <p14:creationId xmlns:p14="http://schemas.microsoft.com/office/powerpoint/2010/main" val="2957828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40000">
              <a:srgbClr val="E1F0C5"/>
            </a:gs>
            <a:gs pos="0">
              <a:schemeClr val="accent1">
                <a:lumMod val="5000"/>
                <a:lumOff val="95000"/>
              </a:schemeClr>
            </a:gs>
            <a:gs pos="52000">
              <a:schemeClr val="accent1">
                <a:lumMod val="45000"/>
                <a:lumOff val="55000"/>
              </a:schemeClr>
            </a:gs>
            <a:gs pos="91000">
              <a:srgbClr val="00B050"/>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D89C-0866-4F71-AB61-D646E69D971B}"/>
              </a:ext>
            </a:extLst>
          </p:cNvPr>
          <p:cNvSpPr>
            <a:spLocks noGrp="1"/>
          </p:cNvSpPr>
          <p:nvPr>
            <p:ph type="title"/>
          </p:nvPr>
        </p:nvSpPr>
        <p:spPr>
          <a:xfrm>
            <a:off x="1005488" y="137754"/>
            <a:ext cx="8534400" cy="1507067"/>
          </a:xfrm>
        </p:spPr>
        <p:txBody>
          <a:bodyPr/>
          <a:lstStyle/>
          <a:p>
            <a:r>
              <a:rPr lang="nl-NL" b="1" dirty="0">
                <a:solidFill>
                  <a:schemeClr val="bg2"/>
                </a:solidFill>
              </a:rPr>
              <a:t>2.1 Mensenrechtenkader</a:t>
            </a:r>
          </a:p>
        </p:txBody>
      </p:sp>
      <p:sp>
        <p:nvSpPr>
          <p:cNvPr id="3" name="Tijdelijke aanduiding voor inhoud 2">
            <a:extLst>
              <a:ext uri="{FF2B5EF4-FFF2-40B4-BE49-F238E27FC236}">
                <a16:creationId xmlns:a16="http://schemas.microsoft.com/office/drawing/2014/main" id="{3EFA7939-0157-49F1-9F8F-0D3321E40540}"/>
              </a:ext>
            </a:extLst>
          </p:cNvPr>
          <p:cNvSpPr>
            <a:spLocks noGrp="1"/>
          </p:cNvSpPr>
          <p:nvPr>
            <p:ph idx="1"/>
          </p:nvPr>
        </p:nvSpPr>
        <p:spPr>
          <a:xfrm>
            <a:off x="918991" y="1464276"/>
            <a:ext cx="8534400" cy="3615267"/>
          </a:xfrm>
        </p:spPr>
        <p:txBody>
          <a:bodyPr>
            <a:normAutofit/>
          </a:bodyPr>
          <a:lstStyle/>
          <a:p>
            <a:r>
              <a:rPr lang="nl-NL" sz="2800" dirty="0"/>
              <a:t>1. Noodzakelijkheid</a:t>
            </a:r>
          </a:p>
          <a:p>
            <a:r>
              <a:rPr lang="nl-NL" sz="2800" dirty="0"/>
              <a:t>2. Proportionaliteit</a:t>
            </a:r>
          </a:p>
          <a:p>
            <a:r>
              <a:rPr lang="nl-NL" sz="2800" dirty="0"/>
              <a:t>3. Subsidiariteit</a:t>
            </a:r>
          </a:p>
          <a:p>
            <a:r>
              <a:rPr lang="nl-NL" sz="2800" dirty="0"/>
              <a:t>4. Effectiviteit</a:t>
            </a:r>
          </a:p>
          <a:p>
            <a:r>
              <a:rPr lang="nl-NL" sz="2800" dirty="0"/>
              <a:t>5. Legitimiteit</a:t>
            </a:r>
          </a:p>
        </p:txBody>
      </p:sp>
    </p:spTree>
    <p:extLst>
      <p:ext uri="{BB962C8B-B14F-4D97-AF65-F5344CB8AC3E}">
        <p14:creationId xmlns:p14="http://schemas.microsoft.com/office/powerpoint/2010/main" val="1639528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40000">
              <a:srgbClr val="E1F0C5"/>
            </a:gs>
            <a:gs pos="0">
              <a:schemeClr val="accent1">
                <a:lumMod val="5000"/>
                <a:lumOff val="95000"/>
              </a:schemeClr>
            </a:gs>
            <a:gs pos="52000">
              <a:schemeClr val="accent1">
                <a:lumMod val="45000"/>
                <a:lumOff val="55000"/>
              </a:schemeClr>
            </a:gs>
            <a:gs pos="91000">
              <a:srgbClr val="00B050"/>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9BD58-BC4C-417A-B9A5-CD270BC0E144}"/>
              </a:ext>
            </a:extLst>
          </p:cNvPr>
          <p:cNvSpPr>
            <a:spLocks noGrp="1"/>
          </p:cNvSpPr>
          <p:nvPr>
            <p:ph type="title"/>
          </p:nvPr>
        </p:nvSpPr>
        <p:spPr>
          <a:xfrm>
            <a:off x="1091985" y="187181"/>
            <a:ext cx="8534400" cy="1507067"/>
          </a:xfrm>
        </p:spPr>
        <p:txBody>
          <a:bodyPr/>
          <a:lstStyle/>
          <a:p>
            <a:r>
              <a:rPr lang="nl-NL" b="1" dirty="0">
                <a:solidFill>
                  <a:schemeClr val="bg2"/>
                </a:solidFill>
              </a:rPr>
              <a:t>2.2 FIPS</a:t>
            </a:r>
          </a:p>
        </p:txBody>
      </p:sp>
      <p:sp>
        <p:nvSpPr>
          <p:cNvPr id="3" name="Tijdelijke aanduiding voor inhoud 2">
            <a:extLst>
              <a:ext uri="{FF2B5EF4-FFF2-40B4-BE49-F238E27FC236}">
                <a16:creationId xmlns:a16="http://schemas.microsoft.com/office/drawing/2014/main" id="{FE072B99-86A6-4C6E-8A28-C5627EBA8CD6}"/>
              </a:ext>
            </a:extLst>
          </p:cNvPr>
          <p:cNvSpPr>
            <a:spLocks noGrp="1"/>
          </p:cNvSpPr>
          <p:nvPr>
            <p:ph idx="1"/>
          </p:nvPr>
        </p:nvSpPr>
        <p:spPr>
          <a:xfrm>
            <a:off x="1091985" y="1595395"/>
            <a:ext cx="8534400" cy="4460332"/>
          </a:xfrm>
        </p:spPr>
        <p:txBody>
          <a:bodyPr>
            <a:normAutofit/>
          </a:bodyPr>
          <a:lstStyle/>
          <a:p>
            <a:r>
              <a:rPr lang="nl-NL" sz="3200" dirty="0"/>
              <a:t>1. Dataminimalisatie</a:t>
            </a:r>
          </a:p>
          <a:p>
            <a:r>
              <a:rPr lang="nl-NL" sz="3200" dirty="0"/>
              <a:t>2. Specifiek doel</a:t>
            </a:r>
          </a:p>
          <a:p>
            <a:r>
              <a:rPr lang="nl-NL" sz="3200" dirty="0"/>
              <a:t>3. Doelbinding</a:t>
            </a:r>
          </a:p>
          <a:p>
            <a:r>
              <a:rPr lang="nl-NL" sz="3200" dirty="0"/>
              <a:t>4. Datakwaliteit</a:t>
            </a:r>
          </a:p>
          <a:p>
            <a:r>
              <a:rPr lang="nl-NL" sz="3200" dirty="0"/>
              <a:t>5. Dataveiligheid</a:t>
            </a:r>
          </a:p>
          <a:p>
            <a:r>
              <a:rPr lang="nl-NL" sz="3200" dirty="0"/>
              <a:t>6. Transparantie</a:t>
            </a:r>
          </a:p>
        </p:txBody>
      </p:sp>
    </p:spTree>
    <p:extLst>
      <p:ext uri="{BB962C8B-B14F-4D97-AF65-F5344CB8AC3E}">
        <p14:creationId xmlns:p14="http://schemas.microsoft.com/office/powerpoint/2010/main" val="4053635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40000">
              <a:srgbClr val="E1F0C5"/>
            </a:gs>
            <a:gs pos="0">
              <a:schemeClr val="accent1">
                <a:lumMod val="5000"/>
                <a:lumOff val="95000"/>
              </a:schemeClr>
            </a:gs>
            <a:gs pos="52000">
              <a:schemeClr val="accent1">
                <a:lumMod val="45000"/>
                <a:lumOff val="55000"/>
              </a:schemeClr>
            </a:gs>
            <a:gs pos="91000">
              <a:srgbClr val="00B050"/>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F40323-D372-4314-971A-A034D3D88ADB}"/>
              </a:ext>
            </a:extLst>
          </p:cNvPr>
          <p:cNvSpPr>
            <a:spLocks noGrp="1"/>
          </p:cNvSpPr>
          <p:nvPr>
            <p:ph type="title"/>
          </p:nvPr>
        </p:nvSpPr>
        <p:spPr>
          <a:xfrm>
            <a:off x="1054915" y="110068"/>
            <a:ext cx="9374188" cy="1507067"/>
          </a:xfrm>
        </p:spPr>
        <p:txBody>
          <a:bodyPr/>
          <a:lstStyle/>
          <a:p>
            <a:r>
              <a:rPr lang="nl-NL" b="1" dirty="0">
                <a:solidFill>
                  <a:schemeClr val="bg2"/>
                </a:solidFill>
              </a:rPr>
              <a:t>2.3 Legitieme verwerkingsgrondslag</a:t>
            </a:r>
          </a:p>
        </p:txBody>
      </p:sp>
      <p:sp>
        <p:nvSpPr>
          <p:cNvPr id="3" name="Tijdelijke aanduiding voor inhoud 2">
            <a:extLst>
              <a:ext uri="{FF2B5EF4-FFF2-40B4-BE49-F238E27FC236}">
                <a16:creationId xmlns:a16="http://schemas.microsoft.com/office/drawing/2014/main" id="{15BE59BA-FA42-4433-9A2F-57BA4F79FDFE}"/>
              </a:ext>
            </a:extLst>
          </p:cNvPr>
          <p:cNvSpPr>
            <a:spLocks noGrp="1"/>
          </p:cNvSpPr>
          <p:nvPr>
            <p:ph idx="1"/>
          </p:nvPr>
        </p:nvSpPr>
        <p:spPr>
          <a:xfrm>
            <a:off x="844849" y="1712095"/>
            <a:ext cx="9942599" cy="4429213"/>
          </a:xfrm>
        </p:spPr>
        <p:txBody>
          <a:bodyPr>
            <a:normAutofit lnSpcReduction="10000"/>
          </a:bodyPr>
          <a:lstStyle/>
          <a:p>
            <a:r>
              <a:rPr lang="nl-NL" dirty="0"/>
              <a:t>1. Toestemming</a:t>
            </a:r>
          </a:p>
          <a:p>
            <a:r>
              <a:rPr lang="nl-NL" dirty="0"/>
              <a:t>2. Contract</a:t>
            </a:r>
          </a:p>
          <a:p>
            <a:r>
              <a:rPr lang="nl-NL" dirty="0"/>
              <a:t>3. Wettelijke grondslag</a:t>
            </a:r>
          </a:p>
          <a:p>
            <a:r>
              <a:rPr lang="nl-NL" dirty="0"/>
              <a:t>4. Bescherming van het datasubject</a:t>
            </a:r>
          </a:p>
          <a:p>
            <a:r>
              <a:rPr lang="nl-NL" dirty="0"/>
              <a:t>5. Publiek belang</a:t>
            </a:r>
          </a:p>
          <a:p>
            <a:r>
              <a:rPr lang="nl-NL" dirty="0"/>
              <a:t>6. f)de verwerking is noodzakelijk voor de behartiging van de gerechtvaardigde belangen van de verwerkingsverantwoordelijke of van een derde, behalve wanneer de belangen of de grondrechten en de fundamentele vrijheden van de betrokkene die tot bescherming van persoonsgegevens nopen, zwaarder wegen dan die belangen, met name wanneer de betrokkene een kind is. De eerste alinea, punt f), geldt niet voor de verwerking door overheidsinstanties in het kader van de uitoefening van hun taken. </a:t>
            </a:r>
          </a:p>
        </p:txBody>
      </p:sp>
    </p:spTree>
    <p:extLst>
      <p:ext uri="{BB962C8B-B14F-4D97-AF65-F5344CB8AC3E}">
        <p14:creationId xmlns:p14="http://schemas.microsoft.com/office/powerpoint/2010/main" val="3718075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40000">
              <a:srgbClr val="E1F0C5"/>
            </a:gs>
            <a:gs pos="0">
              <a:schemeClr val="accent1">
                <a:lumMod val="5000"/>
                <a:lumOff val="95000"/>
              </a:schemeClr>
            </a:gs>
            <a:gs pos="52000">
              <a:schemeClr val="accent1">
                <a:lumMod val="45000"/>
                <a:lumOff val="55000"/>
              </a:schemeClr>
            </a:gs>
            <a:gs pos="91000">
              <a:srgbClr val="00B050"/>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5A3846-3A1B-4842-9435-837621049484}"/>
              </a:ext>
            </a:extLst>
          </p:cNvPr>
          <p:cNvSpPr>
            <a:spLocks noGrp="1"/>
          </p:cNvSpPr>
          <p:nvPr>
            <p:ph type="title"/>
          </p:nvPr>
        </p:nvSpPr>
        <p:spPr>
          <a:xfrm>
            <a:off x="1024128" y="350874"/>
            <a:ext cx="9720072" cy="1041991"/>
          </a:xfrm>
        </p:spPr>
        <p:txBody>
          <a:bodyPr/>
          <a:lstStyle/>
          <a:p>
            <a:r>
              <a:rPr lang="nl-NL" b="1" dirty="0">
                <a:solidFill>
                  <a:schemeClr val="bg2"/>
                </a:solidFill>
              </a:rPr>
              <a:t>2.4 bijzondere persoonsgegevens</a:t>
            </a:r>
          </a:p>
        </p:txBody>
      </p:sp>
      <p:sp>
        <p:nvSpPr>
          <p:cNvPr id="3" name="Tijdelijke aanduiding voor inhoud 2">
            <a:extLst>
              <a:ext uri="{FF2B5EF4-FFF2-40B4-BE49-F238E27FC236}">
                <a16:creationId xmlns:a16="http://schemas.microsoft.com/office/drawing/2014/main" id="{DF76B93C-C865-4784-B085-BA602C23646B}"/>
              </a:ext>
            </a:extLst>
          </p:cNvPr>
          <p:cNvSpPr>
            <a:spLocks noGrp="1"/>
          </p:cNvSpPr>
          <p:nvPr>
            <p:ph idx="1"/>
          </p:nvPr>
        </p:nvSpPr>
        <p:spPr>
          <a:xfrm>
            <a:off x="1024128" y="1392865"/>
            <a:ext cx="9720073" cy="4916495"/>
          </a:xfrm>
        </p:spPr>
        <p:txBody>
          <a:bodyPr>
            <a:normAutofit fontScale="92500" lnSpcReduction="20000"/>
          </a:bodyPr>
          <a:lstStyle/>
          <a:p>
            <a:r>
              <a:rPr lang="nl-NL" dirty="0"/>
              <a:t>Verwerking van persoonsgegevens waaruit ras of etnische afkomst, politieke opvattingen, religieuze of levensbeschouwelijke overtuigingen, of het lidmaatschap van een vakbond blijken, en verwerking van genetische gegevens, biometrische gegevens met het oog op de unieke identificatie van een persoon, of gegevens over gezondheid, of gegevens met betrekking tot iemands seksueel gedrag of seksuele gerichtheid zijn verboden. Tenzij:</a:t>
            </a:r>
          </a:p>
          <a:p>
            <a:r>
              <a:rPr lang="nl-NL" sz="1500" dirty="0"/>
              <a:t>1. Expliciete toestemming</a:t>
            </a:r>
          </a:p>
          <a:p>
            <a:r>
              <a:rPr lang="nl-NL" sz="1500" dirty="0"/>
              <a:t>2. het arbeidsrecht en het </a:t>
            </a:r>
            <a:r>
              <a:rPr lang="nl-NL" sz="1500" dirty="0" err="1"/>
              <a:t>socialezekerheids</a:t>
            </a:r>
            <a:r>
              <a:rPr lang="nl-NL" sz="1500" dirty="0"/>
              <a:t>- en </a:t>
            </a:r>
            <a:r>
              <a:rPr lang="nl-NL" sz="1500" dirty="0" err="1"/>
              <a:t>socialebeschermingsrecht</a:t>
            </a:r>
            <a:r>
              <a:rPr lang="nl-NL" sz="1500" dirty="0"/>
              <a:t> </a:t>
            </a:r>
          </a:p>
          <a:p>
            <a:r>
              <a:rPr lang="nl-NL" sz="1500" dirty="0"/>
              <a:t>3. vitale belangen van de betrokkene </a:t>
            </a:r>
          </a:p>
          <a:p>
            <a:r>
              <a:rPr lang="nl-NL" sz="1500" dirty="0"/>
              <a:t>4. instantie zonder winstoogmerk die op politiek, levensbeschouwelijk, godsdienstig of vakbondsgebied werkzaam </a:t>
            </a:r>
          </a:p>
          <a:p>
            <a:r>
              <a:rPr lang="nl-NL" sz="1500" dirty="0"/>
              <a:t>5. persoonsgegevens zijn door de betrokkene openbaar gemaakt </a:t>
            </a:r>
          </a:p>
          <a:p>
            <a:r>
              <a:rPr lang="nl-NL" sz="1500" dirty="0"/>
              <a:t>6. uitoefening of onderbouwing van een rechtsvordering </a:t>
            </a:r>
          </a:p>
          <a:p>
            <a:r>
              <a:rPr lang="nl-NL" sz="1500" dirty="0"/>
              <a:t>7. zwaarwegend algemeen belang </a:t>
            </a:r>
          </a:p>
          <a:p>
            <a:r>
              <a:rPr lang="nl-NL" sz="1500" dirty="0"/>
              <a:t>8. preventieve of arbeidsgeneeskunde </a:t>
            </a:r>
          </a:p>
          <a:p>
            <a:r>
              <a:rPr lang="nl-NL" sz="1500" dirty="0"/>
              <a:t>9. volksgezondheid </a:t>
            </a:r>
          </a:p>
          <a:p>
            <a:r>
              <a:rPr lang="nl-NL" sz="1500" dirty="0"/>
              <a:t>10. wetenschappelijk of historisch onderzoek of statistische doeleinden </a:t>
            </a:r>
          </a:p>
        </p:txBody>
      </p:sp>
    </p:spTree>
    <p:extLst>
      <p:ext uri="{BB962C8B-B14F-4D97-AF65-F5344CB8AC3E}">
        <p14:creationId xmlns:p14="http://schemas.microsoft.com/office/powerpoint/2010/main" val="36889650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40000">
              <a:srgbClr val="E1F0C5"/>
            </a:gs>
            <a:gs pos="0">
              <a:schemeClr val="accent1">
                <a:lumMod val="5000"/>
                <a:lumOff val="95000"/>
              </a:schemeClr>
            </a:gs>
            <a:gs pos="52000">
              <a:schemeClr val="accent1">
                <a:lumMod val="45000"/>
                <a:lumOff val="55000"/>
              </a:schemeClr>
            </a:gs>
            <a:gs pos="91000">
              <a:srgbClr val="00B050"/>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A0BCC6-F936-40B3-A351-1AAD40FAF324}"/>
              </a:ext>
            </a:extLst>
          </p:cNvPr>
          <p:cNvSpPr>
            <a:spLocks noGrp="1"/>
          </p:cNvSpPr>
          <p:nvPr>
            <p:ph type="title"/>
          </p:nvPr>
        </p:nvSpPr>
        <p:spPr>
          <a:xfrm>
            <a:off x="1141412" y="318557"/>
            <a:ext cx="8534400" cy="1507067"/>
          </a:xfrm>
        </p:spPr>
        <p:txBody>
          <a:bodyPr/>
          <a:lstStyle/>
          <a:p>
            <a:r>
              <a:rPr lang="nl-NL" b="1" dirty="0">
                <a:solidFill>
                  <a:schemeClr val="bg2"/>
                </a:solidFill>
              </a:rPr>
              <a:t>2.5 Legitieme grondslag om gegevens door te voeren</a:t>
            </a:r>
          </a:p>
        </p:txBody>
      </p:sp>
      <p:sp>
        <p:nvSpPr>
          <p:cNvPr id="3" name="Tijdelijke aanduiding voor inhoud 2">
            <a:extLst>
              <a:ext uri="{FF2B5EF4-FFF2-40B4-BE49-F238E27FC236}">
                <a16:creationId xmlns:a16="http://schemas.microsoft.com/office/drawing/2014/main" id="{7553EFA2-F052-4C3D-ABB4-20A9C0854196}"/>
              </a:ext>
            </a:extLst>
          </p:cNvPr>
          <p:cNvSpPr>
            <a:spLocks noGrp="1"/>
          </p:cNvSpPr>
          <p:nvPr>
            <p:ph idx="1"/>
          </p:nvPr>
        </p:nvSpPr>
        <p:spPr>
          <a:xfrm>
            <a:off x="838200" y="1825624"/>
            <a:ext cx="10515600" cy="4500747"/>
          </a:xfrm>
        </p:spPr>
        <p:txBody>
          <a:bodyPr>
            <a:noAutofit/>
          </a:bodyPr>
          <a:lstStyle/>
          <a:p>
            <a:endParaRPr lang="nl-NL" sz="1800" dirty="0"/>
          </a:p>
          <a:p>
            <a:r>
              <a:rPr lang="nl-NL" sz="1800" dirty="0"/>
              <a:t>1. Beslissing van de Europese Commissie</a:t>
            </a:r>
          </a:p>
          <a:p>
            <a:pPr lvl="1"/>
            <a:r>
              <a:rPr lang="en-US" dirty="0"/>
              <a:t>Andorra,  Argentina,  Canada </a:t>
            </a:r>
          </a:p>
          <a:p>
            <a:pPr lvl="1"/>
            <a:r>
              <a:rPr lang="en-US" dirty="0"/>
              <a:t>Faeroe Islands,  Guernsey,  Israel, </a:t>
            </a:r>
          </a:p>
          <a:p>
            <a:pPr lvl="1"/>
            <a:r>
              <a:rPr lang="en-US" dirty="0"/>
              <a:t>Isle of Man,  Jersey,  New Zealand, </a:t>
            </a:r>
          </a:p>
          <a:p>
            <a:pPr lvl="1"/>
            <a:r>
              <a:rPr lang="en-US" dirty="0"/>
              <a:t>Switzerland </a:t>
            </a:r>
            <a:r>
              <a:rPr lang="en-US" i="1" dirty="0"/>
              <a:t>United States of America</a:t>
            </a:r>
          </a:p>
          <a:p>
            <a:pPr lvl="1"/>
            <a:r>
              <a:rPr lang="en-US" dirty="0"/>
              <a:t>Eastern Republic of Uruguay </a:t>
            </a:r>
            <a:endParaRPr lang="nl-NL" dirty="0"/>
          </a:p>
          <a:p>
            <a:r>
              <a:rPr lang="nl-NL" sz="1800" dirty="0"/>
              <a:t>2. Passende waarborgen </a:t>
            </a:r>
          </a:p>
          <a:p>
            <a:pPr lvl="1"/>
            <a:r>
              <a:rPr lang="nl-NL" dirty="0"/>
              <a:t>Contractuele afspraken</a:t>
            </a:r>
          </a:p>
          <a:p>
            <a:pPr lvl="1"/>
            <a:r>
              <a:rPr lang="nl-NL" dirty="0"/>
              <a:t>Codes of </a:t>
            </a:r>
            <a:r>
              <a:rPr lang="nl-NL" dirty="0" err="1"/>
              <a:t>Conducts</a:t>
            </a:r>
            <a:endParaRPr lang="nl-NL" dirty="0"/>
          </a:p>
          <a:p>
            <a:pPr lvl="1"/>
            <a:r>
              <a:rPr lang="nl-NL" dirty="0"/>
              <a:t>Certificeringsregels</a:t>
            </a:r>
          </a:p>
          <a:p>
            <a:pPr lvl="1"/>
            <a:r>
              <a:rPr lang="nl-NL" dirty="0"/>
              <a:t>Bindende bedrijfsregels</a:t>
            </a:r>
          </a:p>
          <a:p>
            <a:r>
              <a:rPr lang="nl-NL" sz="1800" dirty="0"/>
              <a:t>3. Uitzonderingen voor specifieke omstandigheden</a:t>
            </a:r>
          </a:p>
        </p:txBody>
      </p:sp>
    </p:spTree>
    <p:extLst>
      <p:ext uri="{BB962C8B-B14F-4D97-AF65-F5344CB8AC3E}">
        <p14:creationId xmlns:p14="http://schemas.microsoft.com/office/powerpoint/2010/main" val="32922395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40000">
              <a:srgbClr val="E1F0C5"/>
            </a:gs>
            <a:gs pos="0">
              <a:schemeClr val="accent1">
                <a:lumMod val="5000"/>
                <a:lumOff val="95000"/>
              </a:schemeClr>
            </a:gs>
            <a:gs pos="52000">
              <a:schemeClr val="accent1">
                <a:lumMod val="45000"/>
                <a:lumOff val="55000"/>
              </a:schemeClr>
            </a:gs>
            <a:gs pos="91000">
              <a:srgbClr val="00B050"/>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508A3D-04F4-473F-8640-226C0CD76BBD}"/>
              </a:ext>
            </a:extLst>
          </p:cNvPr>
          <p:cNvSpPr>
            <a:spLocks noGrp="1"/>
          </p:cNvSpPr>
          <p:nvPr>
            <p:ph type="title"/>
          </p:nvPr>
        </p:nvSpPr>
        <p:spPr>
          <a:xfrm>
            <a:off x="956061" y="211894"/>
            <a:ext cx="8534400" cy="1507067"/>
          </a:xfrm>
        </p:spPr>
        <p:txBody>
          <a:bodyPr/>
          <a:lstStyle/>
          <a:p>
            <a:r>
              <a:rPr lang="nl-NL" b="1" dirty="0">
                <a:solidFill>
                  <a:schemeClr val="bg2"/>
                </a:solidFill>
              </a:rPr>
              <a:t>3. Plichten van organisaties</a:t>
            </a:r>
          </a:p>
        </p:txBody>
      </p:sp>
      <p:sp>
        <p:nvSpPr>
          <p:cNvPr id="3" name="Tijdelijke aanduiding voor inhoud 2">
            <a:extLst>
              <a:ext uri="{FF2B5EF4-FFF2-40B4-BE49-F238E27FC236}">
                <a16:creationId xmlns:a16="http://schemas.microsoft.com/office/drawing/2014/main" id="{06C756EE-F6D0-43AA-9EBF-460BF6770EC2}"/>
              </a:ext>
            </a:extLst>
          </p:cNvPr>
          <p:cNvSpPr>
            <a:spLocks noGrp="1"/>
          </p:cNvSpPr>
          <p:nvPr>
            <p:ph idx="1"/>
          </p:nvPr>
        </p:nvSpPr>
        <p:spPr>
          <a:xfrm>
            <a:off x="783066" y="2007973"/>
            <a:ext cx="8534400" cy="3615267"/>
          </a:xfrm>
        </p:spPr>
        <p:txBody>
          <a:bodyPr>
            <a:normAutofit fontScale="92500" lnSpcReduction="20000"/>
          </a:bodyPr>
          <a:lstStyle/>
          <a:p>
            <a:r>
              <a:rPr lang="nl-NL" dirty="0"/>
              <a:t>1. Documentatieplicht</a:t>
            </a:r>
          </a:p>
          <a:p>
            <a:r>
              <a:rPr lang="nl-NL" dirty="0"/>
              <a:t>2. Transparantie</a:t>
            </a:r>
          </a:p>
          <a:p>
            <a:pPr lvl="1"/>
            <a:r>
              <a:rPr lang="nl-NL" dirty="0"/>
              <a:t>Meldplicht datalekken</a:t>
            </a:r>
          </a:p>
          <a:p>
            <a:r>
              <a:rPr lang="nl-NL" dirty="0"/>
              <a:t>3. Beveiliging Persoonsgegevens</a:t>
            </a:r>
          </a:p>
          <a:p>
            <a:pPr lvl="1"/>
            <a:r>
              <a:rPr lang="nl-NL" dirty="0"/>
              <a:t>Technische veiligheid</a:t>
            </a:r>
          </a:p>
          <a:p>
            <a:pPr lvl="1"/>
            <a:r>
              <a:rPr lang="nl-NL" dirty="0"/>
              <a:t>Organisatorische veiligheid</a:t>
            </a:r>
          </a:p>
          <a:p>
            <a:pPr lvl="1"/>
            <a:r>
              <a:rPr lang="nl-NL" dirty="0"/>
              <a:t>Data </a:t>
            </a:r>
            <a:r>
              <a:rPr lang="nl-NL" dirty="0" err="1"/>
              <a:t>Protection</a:t>
            </a:r>
            <a:r>
              <a:rPr lang="nl-NL" dirty="0"/>
              <a:t> </a:t>
            </a:r>
            <a:r>
              <a:rPr lang="nl-NL" dirty="0" err="1"/>
              <a:t>by</a:t>
            </a:r>
            <a:r>
              <a:rPr lang="nl-NL" dirty="0"/>
              <a:t> Design</a:t>
            </a:r>
          </a:p>
          <a:p>
            <a:pPr lvl="1"/>
            <a:r>
              <a:rPr lang="nl-NL" dirty="0"/>
              <a:t>Data </a:t>
            </a:r>
            <a:r>
              <a:rPr lang="nl-NL" dirty="0" err="1"/>
              <a:t>Proteciton</a:t>
            </a:r>
            <a:r>
              <a:rPr lang="nl-NL" dirty="0"/>
              <a:t> </a:t>
            </a:r>
            <a:r>
              <a:rPr lang="nl-NL" dirty="0" err="1"/>
              <a:t>by</a:t>
            </a:r>
            <a:r>
              <a:rPr lang="nl-NL" dirty="0"/>
              <a:t> Default</a:t>
            </a:r>
          </a:p>
          <a:p>
            <a:r>
              <a:rPr lang="nl-NL" dirty="0"/>
              <a:t>4. Data </a:t>
            </a:r>
            <a:r>
              <a:rPr lang="nl-NL" dirty="0" err="1"/>
              <a:t>Protection</a:t>
            </a:r>
            <a:r>
              <a:rPr lang="nl-NL" dirty="0"/>
              <a:t> </a:t>
            </a:r>
            <a:r>
              <a:rPr lang="nl-NL" dirty="0" err="1"/>
              <a:t>Officer</a:t>
            </a:r>
            <a:endParaRPr lang="nl-NL" dirty="0"/>
          </a:p>
          <a:p>
            <a:r>
              <a:rPr lang="nl-NL" dirty="0"/>
              <a:t>5. Data </a:t>
            </a:r>
            <a:r>
              <a:rPr lang="nl-NL" dirty="0" err="1"/>
              <a:t>Protection</a:t>
            </a:r>
            <a:r>
              <a:rPr lang="nl-NL" dirty="0"/>
              <a:t> Impact </a:t>
            </a:r>
            <a:r>
              <a:rPr lang="nl-NL" dirty="0" err="1"/>
              <a:t>Assessement</a:t>
            </a:r>
            <a:endParaRPr lang="nl-NL" dirty="0"/>
          </a:p>
        </p:txBody>
      </p:sp>
    </p:spTree>
    <p:extLst>
      <p:ext uri="{BB962C8B-B14F-4D97-AF65-F5344CB8AC3E}">
        <p14:creationId xmlns:p14="http://schemas.microsoft.com/office/powerpoint/2010/main" val="35934673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40000">
              <a:srgbClr val="E1F0C5"/>
            </a:gs>
            <a:gs pos="0">
              <a:schemeClr val="accent1">
                <a:lumMod val="5000"/>
                <a:lumOff val="95000"/>
              </a:schemeClr>
            </a:gs>
            <a:gs pos="52000">
              <a:schemeClr val="accent1">
                <a:lumMod val="45000"/>
                <a:lumOff val="55000"/>
              </a:schemeClr>
            </a:gs>
            <a:gs pos="91000">
              <a:srgbClr val="00B050"/>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226F47-321A-43DA-8D02-3B2CC10B5416}"/>
              </a:ext>
            </a:extLst>
          </p:cNvPr>
          <p:cNvSpPr>
            <a:spLocks noGrp="1"/>
          </p:cNvSpPr>
          <p:nvPr>
            <p:ph type="title"/>
          </p:nvPr>
        </p:nvSpPr>
        <p:spPr>
          <a:xfrm>
            <a:off x="857206" y="434316"/>
            <a:ext cx="8534400" cy="1507067"/>
          </a:xfrm>
        </p:spPr>
        <p:txBody>
          <a:bodyPr/>
          <a:lstStyle/>
          <a:p>
            <a:r>
              <a:rPr lang="nl-NL" b="1" dirty="0">
                <a:solidFill>
                  <a:schemeClr val="bg2"/>
                </a:solidFill>
              </a:rPr>
              <a:t>4. Rechten van Datasubjecten</a:t>
            </a:r>
          </a:p>
        </p:txBody>
      </p:sp>
      <p:sp>
        <p:nvSpPr>
          <p:cNvPr id="3" name="Tijdelijke aanduiding voor inhoud 2">
            <a:extLst>
              <a:ext uri="{FF2B5EF4-FFF2-40B4-BE49-F238E27FC236}">
                <a16:creationId xmlns:a16="http://schemas.microsoft.com/office/drawing/2014/main" id="{10374CB2-6590-4F53-90D0-440A7CB24943}"/>
              </a:ext>
            </a:extLst>
          </p:cNvPr>
          <p:cNvSpPr>
            <a:spLocks noGrp="1"/>
          </p:cNvSpPr>
          <p:nvPr>
            <p:ph idx="1"/>
          </p:nvPr>
        </p:nvSpPr>
        <p:spPr>
          <a:xfrm>
            <a:off x="857206" y="2242751"/>
            <a:ext cx="8534400" cy="3615267"/>
          </a:xfrm>
        </p:spPr>
        <p:txBody>
          <a:bodyPr/>
          <a:lstStyle/>
          <a:p>
            <a:r>
              <a:rPr lang="nl-NL" dirty="0"/>
              <a:t>1. Recht op informatie</a:t>
            </a:r>
          </a:p>
          <a:p>
            <a:r>
              <a:rPr lang="nl-NL" dirty="0"/>
              <a:t>2. Recht op rectificatie</a:t>
            </a:r>
          </a:p>
          <a:p>
            <a:r>
              <a:rPr lang="nl-NL" dirty="0"/>
              <a:t>3. Recht op verzet</a:t>
            </a:r>
          </a:p>
          <a:p>
            <a:pPr lvl="1"/>
            <a:r>
              <a:rPr lang="nl-NL" dirty="0"/>
              <a:t>Recht van bezwaar </a:t>
            </a:r>
          </a:p>
          <a:p>
            <a:pPr lvl="1"/>
            <a:r>
              <a:rPr lang="nl-NL" dirty="0"/>
              <a:t>Recht op vergetelheid </a:t>
            </a:r>
          </a:p>
          <a:p>
            <a:pPr lvl="1"/>
            <a:r>
              <a:rPr lang="nl-NL" dirty="0"/>
              <a:t>Recht op beperking van de verwerking </a:t>
            </a:r>
          </a:p>
          <a:p>
            <a:r>
              <a:rPr lang="nl-NL" dirty="0"/>
              <a:t>4. Recht op </a:t>
            </a:r>
            <a:r>
              <a:rPr lang="nl-NL" dirty="0" err="1"/>
              <a:t>dataportabiliteit</a:t>
            </a:r>
            <a:endParaRPr lang="nl-NL" dirty="0"/>
          </a:p>
          <a:p>
            <a:r>
              <a:rPr lang="nl-NL" dirty="0"/>
              <a:t>5. Recht op verzet tegen </a:t>
            </a:r>
            <a:r>
              <a:rPr lang="nl-NL" dirty="0" err="1"/>
              <a:t>profiling</a:t>
            </a:r>
            <a:endParaRPr lang="nl-NL" dirty="0"/>
          </a:p>
        </p:txBody>
      </p:sp>
    </p:spTree>
    <p:extLst>
      <p:ext uri="{BB962C8B-B14F-4D97-AF65-F5344CB8AC3E}">
        <p14:creationId xmlns:p14="http://schemas.microsoft.com/office/powerpoint/2010/main" val="5441097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40000">
              <a:srgbClr val="E1F0C5"/>
            </a:gs>
            <a:gs pos="0">
              <a:schemeClr val="accent1">
                <a:lumMod val="5000"/>
                <a:lumOff val="95000"/>
              </a:schemeClr>
            </a:gs>
            <a:gs pos="52000">
              <a:schemeClr val="accent1">
                <a:lumMod val="45000"/>
                <a:lumOff val="55000"/>
              </a:schemeClr>
            </a:gs>
            <a:gs pos="91000">
              <a:srgbClr val="00B050"/>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552E67-7DD0-4ECD-BD03-066B8FE4EA74}"/>
              </a:ext>
            </a:extLst>
          </p:cNvPr>
          <p:cNvSpPr>
            <a:spLocks noGrp="1"/>
          </p:cNvSpPr>
          <p:nvPr>
            <p:ph type="title"/>
          </p:nvPr>
        </p:nvSpPr>
        <p:spPr>
          <a:xfrm>
            <a:off x="1042558" y="258805"/>
            <a:ext cx="8534400" cy="1507067"/>
          </a:xfrm>
        </p:spPr>
        <p:txBody>
          <a:bodyPr>
            <a:normAutofit/>
          </a:bodyPr>
          <a:lstStyle/>
          <a:p>
            <a:r>
              <a:rPr lang="nl-NL" b="1" dirty="0">
                <a:solidFill>
                  <a:schemeClr val="bg2"/>
                </a:solidFill>
              </a:rPr>
              <a:t>(5) Waarom is het belangrijk om de regels uit de AVG te volgen?</a:t>
            </a:r>
          </a:p>
        </p:txBody>
      </p:sp>
      <p:sp>
        <p:nvSpPr>
          <p:cNvPr id="3" name="Tijdelijke aanduiding voor inhoud 2">
            <a:extLst>
              <a:ext uri="{FF2B5EF4-FFF2-40B4-BE49-F238E27FC236}">
                <a16:creationId xmlns:a16="http://schemas.microsoft.com/office/drawing/2014/main" id="{0709C443-F712-4F8C-A1F1-66AC24CDD60B}"/>
              </a:ext>
            </a:extLst>
          </p:cNvPr>
          <p:cNvSpPr>
            <a:spLocks noGrp="1"/>
          </p:cNvSpPr>
          <p:nvPr>
            <p:ph idx="1"/>
          </p:nvPr>
        </p:nvSpPr>
        <p:spPr>
          <a:xfrm>
            <a:off x="869563" y="2230394"/>
            <a:ext cx="8534400" cy="3615267"/>
          </a:xfrm>
        </p:spPr>
        <p:txBody>
          <a:bodyPr/>
          <a:lstStyle/>
          <a:p>
            <a:r>
              <a:rPr lang="nl-NL" dirty="0"/>
              <a:t>1. Klanvriendelijkheid/uitstraling</a:t>
            </a:r>
          </a:p>
          <a:p>
            <a:r>
              <a:rPr lang="nl-NL" dirty="0"/>
              <a:t>2. Reputatieschade bij fouten</a:t>
            </a:r>
          </a:p>
          <a:p>
            <a:r>
              <a:rPr lang="nl-NL" dirty="0"/>
              <a:t>3. Klanten/partners die weglopen</a:t>
            </a:r>
          </a:p>
          <a:p>
            <a:r>
              <a:rPr lang="nl-NL" dirty="0"/>
              <a:t>4. Betrouwbaarheid gegevens en gegevensanalyse</a:t>
            </a:r>
          </a:p>
          <a:p>
            <a:r>
              <a:rPr lang="nl-NL" dirty="0"/>
              <a:t>5. Sancties: administratieve geldboeten kunnen oplopen tot 20 000 000 EUR of, voor een onderneming, tot 4 % van de totale wereldwijde jaaromzet in het voorgaande boekjaar, indien dit cijfer hoger is.</a:t>
            </a:r>
          </a:p>
        </p:txBody>
      </p:sp>
    </p:spTree>
    <p:extLst>
      <p:ext uri="{BB962C8B-B14F-4D97-AF65-F5344CB8AC3E}">
        <p14:creationId xmlns:p14="http://schemas.microsoft.com/office/powerpoint/2010/main" val="3781579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4">
            <a:extLst>
              <a:ext uri="{FF2B5EF4-FFF2-40B4-BE49-F238E27FC236}">
                <a16:creationId xmlns:a16="http://schemas.microsoft.com/office/drawing/2014/main" id="{284AEC73-45F9-40FA-BF7B-F056D8D3FB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6416" y="473468"/>
            <a:ext cx="7873192" cy="5911064"/>
          </a:xfrm>
        </p:spPr>
      </p:pic>
      <p:sp>
        <p:nvSpPr>
          <p:cNvPr id="5" name="Titel 4">
            <a:extLst>
              <a:ext uri="{FF2B5EF4-FFF2-40B4-BE49-F238E27FC236}">
                <a16:creationId xmlns:a16="http://schemas.microsoft.com/office/drawing/2014/main" id="{7037E76D-2B10-4A7A-8AE0-6A855A9940F5}"/>
              </a:ext>
            </a:extLst>
          </p:cNvPr>
          <p:cNvSpPr>
            <a:spLocks noGrp="1"/>
          </p:cNvSpPr>
          <p:nvPr>
            <p:ph type="title"/>
          </p:nvPr>
        </p:nvSpPr>
        <p:spPr/>
        <p:txBody>
          <a:bodyPr/>
          <a:lstStyle/>
          <a:p>
            <a:endParaRPr lang="nl-NL" dirty="0"/>
          </a:p>
        </p:txBody>
      </p:sp>
    </p:spTree>
    <p:extLst>
      <p:ext uri="{BB962C8B-B14F-4D97-AF65-F5344CB8AC3E}">
        <p14:creationId xmlns:p14="http://schemas.microsoft.com/office/powerpoint/2010/main" val="792343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4">
            <a:extLst>
              <a:ext uri="{FF2B5EF4-FFF2-40B4-BE49-F238E27FC236}">
                <a16:creationId xmlns:a16="http://schemas.microsoft.com/office/drawing/2014/main" id="{F53339A9-9F78-422B-B427-4689472E22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212" y="571499"/>
            <a:ext cx="10305841" cy="5757453"/>
          </a:xfrm>
        </p:spPr>
      </p:pic>
      <p:sp>
        <p:nvSpPr>
          <p:cNvPr id="5" name="Titel 4">
            <a:extLst>
              <a:ext uri="{FF2B5EF4-FFF2-40B4-BE49-F238E27FC236}">
                <a16:creationId xmlns:a16="http://schemas.microsoft.com/office/drawing/2014/main" id="{A9799DBF-0DE3-4FD9-B727-CFFABC8B38BD}"/>
              </a:ext>
            </a:extLst>
          </p:cNvPr>
          <p:cNvSpPr>
            <a:spLocks noGrp="1"/>
          </p:cNvSpPr>
          <p:nvPr>
            <p:ph type="title"/>
          </p:nvPr>
        </p:nvSpPr>
        <p:spPr/>
        <p:txBody>
          <a:bodyPr/>
          <a:lstStyle/>
          <a:p>
            <a:endParaRPr lang="nl-NL"/>
          </a:p>
        </p:txBody>
      </p:sp>
    </p:spTree>
    <p:extLst>
      <p:ext uri="{BB962C8B-B14F-4D97-AF65-F5344CB8AC3E}">
        <p14:creationId xmlns:p14="http://schemas.microsoft.com/office/powerpoint/2010/main" val="3734141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4">
            <a:extLst>
              <a:ext uri="{FF2B5EF4-FFF2-40B4-BE49-F238E27FC236}">
                <a16:creationId xmlns:a16="http://schemas.microsoft.com/office/drawing/2014/main" id="{9024000A-2979-42A3-B912-E8C31E5D66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3887" y="382796"/>
            <a:ext cx="8114731" cy="6092408"/>
          </a:xfrm>
        </p:spPr>
      </p:pic>
      <p:sp>
        <p:nvSpPr>
          <p:cNvPr id="5" name="Titel 4">
            <a:extLst>
              <a:ext uri="{FF2B5EF4-FFF2-40B4-BE49-F238E27FC236}">
                <a16:creationId xmlns:a16="http://schemas.microsoft.com/office/drawing/2014/main" id="{81B3A9DE-73F6-42EA-93A9-96A3C598A066}"/>
              </a:ext>
            </a:extLst>
          </p:cNvPr>
          <p:cNvSpPr>
            <a:spLocks noGrp="1"/>
          </p:cNvSpPr>
          <p:nvPr>
            <p:ph type="title"/>
          </p:nvPr>
        </p:nvSpPr>
        <p:spPr/>
        <p:txBody>
          <a:bodyPr/>
          <a:lstStyle/>
          <a:p>
            <a:endParaRPr lang="nl-NL"/>
          </a:p>
        </p:txBody>
      </p:sp>
    </p:spTree>
    <p:extLst>
      <p:ext uri="{BB962C8B-B14F-4D97-AF65-F5344CB8AC3E}">
        <p14:creationId xmlns:p14="http://schemas.microsoft.com/office/powerpoint/2010/main" val="241651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4">
            <a:extLst>
              <a:ext uri="{FF2B5EF4-FFF2-40B4-BE49-F238E27FC236}">
                <a16:creationId xmlns:a16="http://schemas.microsoft.com/office/drawing/2014/main" id="{CC58D080-54AB-49AA-A683-287A42777A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212" y="824782"/>
            <a:ext cx="10945378" cy="4690877"/>
          </a:xfrm>
        </p:spPr>
      </p:pic>
      <p:sp>
        <p:nvSpPr>
          <p:cNvPr id="5" name="Titel 4">
            <a:extLst>
              <a:ext uri="{FF2B5EF4-FFF2-40B4-BE49-F238E27FC236}">
                <a16:creationId xmlns:a16="http://schemas.microsoft.com/office/drawing/2014/main" id="{EB93DBB6-9817-47A8-B194-FB5D01CDEAEA}"/>
              </a:ext>
            </a:extLst>
          </p:cNvPr>
          <p:cNvSpPr>
            <a:spLocks noGrp="1"/>
          </p:cNvSpPr>
          <p:nvPr>
            <p:ph type="title"/>
          </p:nvPr>
        </p:nvSpPr>
        <p:spPr/>
        <p:txBody>
          <a:bodyPr/>
          <a:lstStyle/>
          <a:p>
            <a:endParaRPr lang="nl-NL"/>
          </a:p>
        </p:txBody>
      </p:sp>
    </p:spTree>
    <p:extLst>
      <p:ext uri="{BB962C8B-B14F-4D97-AF65-F5344CB8AC3E}">
        <p14:creationId xmlns:p14="http://schemas.microsoft.com/office/powerpoint/2010/main" val="2304948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4">
            <a:extLst>
              <a:ext uri="{FF2B5EF4-FFF2-40B4-BE49-F238E27FC236}">
                <a16:creationId xmlns:a16="http://schemas.microsoft.com/office/drawing/2014/main" id="{E4F8B45A-0814-4534-8389-CDC59A1A99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6521" y="536841"/>
            <a:ext cx="9253418" cy="5784318"/>
          </a:xfrm>
        </p:spPr>
      </p:pic>
      <p:sp>
        <p:nvSpPr>
          <p:cNvPr id="5" name="Titel 4">
            <a:extLst>
              <a:ext uri="{FF2B5EF4-FFF2-40B4-BE49-F238E27FC236}">
                <a16:creationId xmlns:a16="http://schemas.microsoft.com/office/drawing/2014/main" id="{4A92F4AB-3FF0-432F-9D75-5587B9B5555D}"/>
              </a:ext>
            </a:extLst>
          </p:cNvPr>
          <p:cNvSpPr>
            <a:spLocks noGrp="1"/>
          </p:cNvSpPr>
          <p:nvPr>
            <p:ph type="title"/>
          </p:nvPr>
        </p:nvSpPr>
        <p:spPr/>
        <p:txBody>
          <a:bodyPr/>
          <a:lstStyle/>
          <a:p>
            <a:endParaRPr lang="nl-NL"/>
          </a:p>
        </p:txBody>
      </p:sp>
    </p:spTree>
    <p:extLst>
      <p:ext uri="{BB962C8B-B14F-4D97-AF65-F5344CB8AC3E}">
        <p14:creationId xmlns:p14="http://schemas.microsoft.com/office/powerpoint/2010/main" val="2898295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4">
            <a:extLst>
              <a:ext uri="{FF2B5EF4-FFF2-40B4-BE49-F238E27FC236}">
                <a16:creationId xmlns:a16="http://schemas.microsoft.com/office/drawing/2014/main" id="{3E7E2BCE-12C8-41DC-A7B9-E111310850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4619" y="528946"/>
            <a:ext cx="9822762" cy="5800107"/>
          </a:xfrm>
        </p:spPr>
      </p:pic>
      <p:sp>
        <p:nvSpPr>
          <p:cNvPr id="5" name="Titel 4">
            <a:extLst>
              <a:ext uri="{FF2B5EF4-FFF2-40B4-BE49-F238E27FC236}">
                <a16:creationId xmlns:a16="http://schemas.microsoft.com/office/drawing/2014/main" id="{222428E5-6334-4C88-89D9-6333B46343AB}"/>
              </a:ext>
            </a:extLst>
          </p:cNvPr>
          <p:cNvSpPr>
            <a:spLocks noGrp="1"/>
          </p:cNvSpPr>
          <p:nvPr>
            <p:ph type="title"/>
          </p:nvPr>
        </p:nvSpPr>
        <p:spPr/>
        <p:txBody>
          <a:bodyPr/>
          <a:lstStyle/>
          <a:p>
            <a:endParaRPr lang="nl-NL"/>
          </a:p>
        </p:txBody>
      </p:sp>
    </p:spTree>
    <p:extLst>
      <p:ext uri="{BB962C8B-B14F-4D97-AF65-F5344CB8AC3E}">
        <p14:creationId xmlns:p14="http://schemas.microsoft.com/office/powerpoint/2010/main" val="2912981193"/>
      </p:ext>
    </p:extLst>
  </p:cSld>
  <p:clrMapOvr>
    <a:masterClrMapping/>
  </p:clrMapOvr>
</p:sld>
</file>

<file path=ppt/theme/theme1.xml><?xml version="1.0" encoding="utf-8"?>
<a:theme xmlns:a="http://schemas.openxmlformats.org/drawingml/2006/main" name="Segment">
  <a:themeElements>
    <a:clrScheme name="Segment">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gment">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gment">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238</TotalTime>
  <Words>1380</Words>
  <Application>Microsoft Office PowerPoint</Application>
  <PresentationFormat>Breedbeeld</PresentationFormat>
  <Paragraphs>154</Paragraphs>
  <Slides>39</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39</vt:i4>
      </vt:variant>
    </vt:vector>
  </HeadingPairs>
  <TitlesOfParts>
    <vt:vector size="42" baseType="lpstr">
      <vt:lpstr>Century Gothic</vt:lpstr>
      <vt:lpstr>Wingdings 3</vt:lpstr>
      <vt:lpstr>Segment</vt:lpstr>
      <vt:lpstr>De Algemene Verordening Gegevensbescherming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Koepelterm Big DAta</vt:lpstr>
      <vt:lpstr>PowerPoint-presentatie</vt:lpstr>
      <vt:lpstr>PowerPoint-presentatie</vt:lpstr>
      <vt:lpstr>PowerPoint-presentatie</vt:lpstr>
      <vt:lpstr>Wat mag juridisch wel en niet? De Algemene Verordening Gegevensbescherming</vt:lpstr>
      <vt:lpstr>Gegevensbescherming ≠ Privacy</vt:lpstr>
      <vt:lpstr>Europa ≠ Europese Unie ≠ Raad van Europa</vt:lpstr>
      <vt:lpstr>Waarom is er de AVG?</vt:lpstr>
      <vt:lpstr>Waarom is er de AVG?</vt:lpstr>
      <vt:lpstr>(1) Wanneer is de AVG op je organisatie van toepassing?</vt:lpstr>
      <vt:lpstr>1.1 Persoonsgegeven</vt:lpstr>
      <vt:lpstr>1.1 Persoonsgegeven</vt:lpstr>
      <vt:lpstr>1.2 Verwerkt</vt:lpstr>
      <vt:lpstr>1.3 De Verantwoordelijke</vt:lpstr>
      <vt:lpstr>1.3 De Verantwoordelijke</vt:lpstr>
      <vt:lpstr>1.4 EU recht is van toepassing</vt:lpstr>
      <vt:lpstr>1.5 Er is geen uitzondering van toepassing</vt:lpstr>
      <vt:lpstr>2. De uitgangspunten van het gegevensbeschermingsrecht</vt:lpstr>
      <vt:lpstr>2.1 Mensenrechtenkader</vt:lpstr>
      <vt:lpstr>2.2 FIPS</vt:lpstr>
      <vt:lpstr>2.3 Legitieme verwerkingsgrondslag</vt:lpstr>
      <vt:lpstr>2.4 bijzondere persoonsgegevens</vt:lpstr>
      <vt:lpstr>2.5 Legitieme grondslag om gegevens door te voeren</vt:lpstr>
      <vt:lpstr>3. Plichten van organisaties</vt:lpstr>
      <vt:lpstr>4. Rechten van Datasubjecten</vt:lpstr>
      <vt:lpstr>(5) Waarom is het belangrijk om de regels uit de AVG te volgen?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Algemene Verordening Gegevensbescherming</dc:title>
  <dc:creator>Bart Van der Sloot</dc:creator>
  <cp:lastModifiedBy>Computer</cp:lastModifiedBy>
  <cp:revision>25</cp:revision>
  <dcterms:created xsi:type="dcterms:W3CDTF">2017-10-30T18:11:02Z</dcterms:created>
  <dcterms:modified xsi:type="dcterms:W3CDTF">2017-11-30T11:11:07Z</dcterms:modified>
</cp:coreProperties>
</file>