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318" r:id="rId2"/>
    <p:sldId id="297" r:id="rId3"/>
    <p:sldId id="298" r:id="rId4"/>
    <p:sldId id="300" r:id="rId5"/>
    <p:sldId id="301" r:id="rId6"/>
    <p:sldId id="302" r:id="rId7"/>
    <p:sldId id="303" r:id="rId8"/>
    <p:sldId id="304" r:id="rId9"/>
    <p:sldId id="305" r:id="rId10"/>
    <p:sldId id="306" r:id="rId11"/>
    <p:sldId id="307" r:id="rId12"/>
    <p:sldId id="308" r:id="rId13"/>
    <p:sldId id="309" r:id="rId14"/>
    <p:sldId id="310" r:id="rId15"/>
    <p:sldId id="311" r:id="rId16"/>
    <p:sldId id="256" r:id="rId17"/>
    <p:sldId id="257" r:id="rId18"/>
    <p:sldId id="258" r:id="rId19"/>
    <p:sldId id="259" r:id="rId20"/>
    <p:sldId id="260" r:id="rId21"/>
    <p:sldId id="312" r:id="rId22"/>
    <p:sldId id="313" r:id="rId23"/>
    <p:sldId id="314" r:id="rId24"/>
    <p:sldId id="315" r:id="rId25"/>
    <p:sldId id="316" r:id="rId26"/>
    <p:sldId id="317" r:id="rId27"/>
    <p:sldId id="262" r:id="rId28"/>
    <p:sldId id="263" r:id="rId29"/>
    <p:sldId id="264" r:id="rId30"/>
    <p:sldId id="271" r:id="rId31"/>
    <p:sldId id="266" r:id="rId32"/>
    <p:sldId id="267" r:id="rId33"/>
    <p:sldId id="272" r:id="rId34"/>
    <p:sldId id="274" r:id="rId35"/>
    <p:sldId id="268" r:id="rId36"/>
    <p:sldId id="275" r:id="rId37"/>
    <p:sldId id="269" r:id="rId38"/>
    <p:sldId id="276" r:id="rId39"/>
    <p:sldId id="270" r:id="rId40"/>
    <p:sldId id="277" r:id="rId41"/>
    <p:sldId id="292" r:id="rId42"/>
    <p:sldId id="279" r:id="rId43"/>
    <p:sldId id="280" r:id="rId44"/>
    <p:sldId id="281" r:id="rId45"/>
    <p:sldId id="282" r:id="rId46"/>
    <p:sldId id="294" r:id="rId47"/>
    <p:sldId id="296" r:id="rId48"/>
    <p:sldId id="284" r:id="rId49"/>
    <p:sldId id="285" r:id="rId50"/>
    <p:sldId id="286" r:id="rId51"/>
    <p:sldId id="287" r:id="rId52"/>
    <p:sldId id="289" r:id="rId53"/>
    <p:sldId id="290" r:id="rId54"/>
    <p:sldId id="291" r:id="rId5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4A90F1A-C282-45C8-93F2-010FBEFBCD08}" type="datetimeFigureOut">
              <a:rPr lang="en-US" smtClean="0"/>
              <a:t>5/15/2014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574DDB8D-F564-4D63-B5FE-0E9B119BAF3E}" type="slidenum">
              <a:rPr lang="en-US" smtClean="0"/>
              <a:t>‹#›</a:t>
            </a:fld>
            <a:endParaRPr lang="en-US"/>
          </a:p>
        </p:txBody>
      </p:sp>
    </p:spTree>
    <p:extLst>
      <p:ext uri="{BB962C8B-B14F-4D97-AF65-F5344CB8AC3E}">
        <p14:creationId xmlns:p14="http://schemas.microsoft.com/office/powerpoint/2010/main" val="203008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A8D42AE-B1F1-4D31-B0D9-DFD93D277897}" type="slidenum">
              <a:rPr lang="en-US" altLang="en-US"/>
              <a:pPr/>
              <a:t>5</a:t>
            </a:fld>
            <a:endParaRPr lang="en-US" altLang="en-US"/>
          </a:p>
        </p:txBody>
      </p:sp>
      <p:sp>
        <p:nvSpPr>
          <p:cNvPr id="19457"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AA448C9-0D73-4726-BCDA-BCDAC0033BBB}" type="slidenum">
              <a:rPr lang="en-US" altLang="en-US"/>
              <a:pPr/>
              <a:t>14</a:t>
            </a:fld>
            <a:endParaRPr lang="en-US" altLang="en-US"/>
          </a:p>
        </p:txBody>
      </p:sp>
      <p:sp>
        <p:nvSpPr>
          <p:cNvPr id="28673"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2FDE4BA-B63B-4FCE-A694-8108217A51C8}" type="slidenum">
              <a:rPr lang="en-US" altLang="en-US"/>
              <a:pPr/>
              <a:t>15</a:t>
            </a:fld>
            <a:endParaRPr lang="en-US" altLang="en-US"/>
          </a:p>
        </p:txBody>
      </p:sp>
      <p:sp>
        <p:nvSpPr>
          <p:cNvPr id="29697"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6F09170-B157-4477-8950-02D3E0E7C433}" type="slidenum">
              <a:rPr lang="en-US" altLang="en-US"/>
              <a:pPr/>
              <a:t>22</a:t>
            </a:fld>
            <a:endParaRPr lang="en-US" altLang="en-US"/>
          </a:p>
        </p:txBody>
      </p:sp>
      <p:sp>
        <p:nvSpPr>
          <p:cNvPr id="30721"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A58C8BF-47AA-4686-B80F-5FF5ED6CA205}" type="slidenum">
              <a:rPr lang="en-US" altLang="en-US"/>
              <a:pPr/>
              <a:t>23</a:t>
            </a:fld>
            <a:endParaRPr lang="en-US" altLang="en-US"/>
          </a:p>
        </p:txBody>
      </p:sp>
      <p:sp>
        <p:nvSpPr>
          <p:cNvPr id="31745"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2FB7CDC-3798-4A15-8487-6FBF9E50660B}" type="slidenum">
              <a:rPr lang="en-US" altLang="en-US"/>
              <a:pPr/>
              <a:t>24</a:t>
            </a:fld>
            <a:endParaRPr lang="en-US" altLang="en-US"/>
          </a:p>
        </p:txBody>
      </p:sp>
      <p:sp>
        <p:nvSpPr>
          <p:cNvPr id="32769"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976A33C-F9D6-45E0-8047-7A32912F0445}" type="slidenum">
              <a:rPr lang="en-US" altLang="en-US"/>
              <a:pPr/>
              <a:t>25</a:t>
            </a:fld>
            <a:endParaRPr lang="en-US" altLang="en-US"/>
          </a:p>
        </p:txBody>
      </p:sp>
      <p:sp>
        <p:nvSpPr>
          <p:cNvPr id="33793"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735994F-6595-440E-97EA-99378040165B}" type="slidenum">
              <a:rPr lang="en-US" altLang="en-US"/>
              <a:pPr/>
              <a:t>26</a:t>
            </a:fld>
            <a:endParaRPr lang="en-US" altLang="en-US"/>
          </a:p>
        </p:txBody>
      </p:sp>
      <p:sp>
        <p:nvSpPr>
          <p:cNvPr id="34817"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04C2EF8-6597-4DD4-801D-82AEF088DEB4}" type="slidenum">
              <a:rPr lang="en-US" altLang="en-US"/>
              <a:pPr/>
              <a:t>6</a:t>
            </a:fld>
            <a:endParaRPr lang="en-US" altLang="en-US"/>
          </a:p>
        </p:txBody>
      </p:sp>
      <p:sp>
        <p:nvSpPr>
          <p:cNvPr id="20481"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32D2243-D0CE-4977-9768-D2A4799293EB}" type="slidenum">
              <a:rPr lang="en-US" altLang="en-US"/>
              <a:pPr/>
              <a:t>7</a:t>
            </a:fld>
            <a:endParaRPr lang="en-US" altLang="en-US"/>
          </a:p>
        </p:txBody>
      </p:sp>
      <p:sp>
        <p:nvSpPr>
          <p:cNvPr id="21505"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5BEA0C0-C264-43B8-9391-D820A78568FE}" type="slidenum">
              <a:rPr lang="en-US" altLang="en-US"/>
              <a:pPr/>
              <a:t>8</a:t>
            </a:fld>
            <a:endParaRPr lang="en-US" altLang="en-US"/>
          </a:p>
        </p:txBody>
      </p:sp>
      <p:sp>
        <p:nvSpPr>
          <p:cNvPr id="22529"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C7C6DA7-DC2D-4F42-8690-95ABDDC33533}" type="slidenum">
              <a:rPr lang="en-US" altLang="en-US"/>
              <a:pPr/>
              <a:t>9</a:t>
            </a:fld>
            <a:endParaRPr lang="en-US" altLang="en-US"/>
          </a:p>
        </p:txBody>
      </p:sp>
      <p:sp>
        <p:nvSpPr>
          <p:cNvPr id="23553"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D1F34D0-B53A-43B8-B1BF-A8B2B447ED8D}" type="slidenum">
              <a:rPr lang="en-US" altLang="en-US"/>
              <a:pPr/>
              <a:t>10</a:t>
            </a:fld>
            <a:endParaRPr lang="en-US" altLang="en-US"/>
          </a:p>
        </p:txBody>
      </p:sp>
      <p:sp>
        <p:nvSpPr>
          <p:cNvPr id="24577"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D931A6F-4168-4790-96FD-BD7A6FEBD514}" type="slidenum">
              <a:rPr lang="en-US" altLang="en-US"/>
              <a:pPr/>
              <a:t>11</a:t>
            </a:fld>
            <a:endParaRPr lang="en-US" altLang="en-US"/>
          </a:p>
        </p:txBody>
      </p:sp>
      <p:sp>
        <p:nvSpPr>
          <p:cNvPr id="25601"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143E5E5-C3C2-4550-B522-4F64EBB04BF1}" type="slidenum">
              <a:rPr lang="en-US" altLang="en-US"/>
              <a:pPr/>
              <a:t>12</a:t>
            </a:fld>
            <a:endParaRPr lang="en-US" altLang="en-US"/>
          </a:p>
        </p:txBody>
      </p:sp>
      <p:sp>
        <p:nvSpPr>
          <p:cNvPr id="26625"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0658C9D-DF4F-4957-916B-16E460543DD6}" type="slidenum">
              <a:rPr lang="en-US" altLang="en-US"/>
              <a:pPr/>
              <a:t>13</a:t>
            </a:fld>
            <a:endParaRPr lang="en-US" altLang="en-US"/>
          </a:p>
        </p:txBody>
      </p:sp>
      <p:sp>
        <p:nvSpPr>
          <p:cNvPr id="27649"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p:cNvSpPr txBox="1">
            <a:spLocks noGrp="1" noChangeArrowheads="1"/>
          </p:cNvSpPr>
          <p:nvPr>
            <p:ph type="body" idx="1"/>
          </p:nvPr>
        </p:nvSpPr>
        <p:spPr bwMode="auto">
          <a:xfrm>
            <a:off x="679482" y="4714969"/>
            <a:ext cx="5438711" cy="4467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114825-9821-44C8-BF6B-4948934E2D03}" type="datetimeFigureOut">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3149739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114825-9821-44C8-BF6B-4948934E2D03}" type="datetimeFigureOut">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3384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114825-9821-44C8-BF6B-4948934E2D03}" type="datetimeFigureOut">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4054711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6481" y="6247376"/>
            <a:ext cx="2128320" cy="470930"/>
          </a:xfrm>
        </p:spPr>
        <p:txBody>
          <a:bodyPr/>
          <a:lstStyle>
            <a:lvl1pPr>
              <a:defRPr/>
            </a:lvl1pPr>
          </a:lstStyle>
          <a:p>
            <a:endParaRPr lang="en-US" altLang="en-US"/>
          </a:p>
        </p:txBody>
      </p:sp>
      <p:sp>
        <p:nvSpPr>
          <p:cNvPr id="4" name="Footer Placeholder 3"/>
          <p:cNvSpPr>
            <a:spLocks noGrp="1"/>
          </p:cNvSpPr>
          <p:nvPr>
            <p:ph type="ftr" idx="11"/>
          </p:nvPr>
        </p:nvSpPr>
        <p:spPr>
          <a:xfrm>
            <a:off x="3127680" y="6247376"/>
            <a:ext cx="2897280" cy="470930"/>
          </a:xfrm>
        </p:spPr>
        <p:txBody>
          <a:bodyPr/>
          <a:lstStyle>
            <a:lvl1pPr>
              <a:defRPr/>
            </a:lvl1pPr>
          </a:lstStyle>
          <a:p>
            <a:endParaRPr lang="en-US" altLang="en-US"/>
          </a:p>
        </p:txBody>
      </p:sp>
      <p:sp>
        <p:nvSpPr>
          <p:cNvPr id="5" name="Slide Number Placeholder 4"/>
          <p:cNvSpPr>
            <a:spLocks noGrp="1"/>
          </p:cNvSpPr>
          <p:nvPr>
            <p:ph type="sldNum" idx="12"/>
          </p:nvPr>
        </p:nvSpPr>
        <p:spPr>
          <a:xfrm>
            <a:off x="6556321" y="6247376"/>
            <a:ext cx="2128320" cy="470930"/>
          </a:xfrm>
        </p:spPr>
        <p:txBody>
          <a:bodyPr/>
          <a:lstStyle>
            <a:lvl1pPr>
              <a:defRPr/>
            </a:lvl1pPr>
          </a:lstStyle>
          <a:p>
            <a:fld id="{F1BC8593-DBCE-4394-9C32-A9E44CD81EB5}" type="slidenum">
              <a:rPr lang="en-US" altLang="en-US"/>
              <a:pPr/>
              <a:t>‹#›</a:t>
            </a:fld>
            <a:endParaRPr lang="en-US" altLang="en-US"/>
          </a:p>
        </p:txBody>
      </p:sp>
    </p:spTree>
    <p:extLst>
      <p:ext uri="{BB962C8B-B14F-4D97-AF65-F5344CB8AC3E}">
        <p14:creationId xmlns:p14="http://schemas.microsoft.com/office/powerpoint/2010/main" val="208241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114825-9821-44C8-BF6B-4948934E2D03}" type="datetimeFigureOut">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109779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114825-9821-44C8-BF6B-4948934E2D03}" type="datetimeFigureOut">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1671143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114825-9821-44C8-BF6B-4948934E2D03}" type="datetimeFigureOut">
              <a:rPr lang="en-US" smtClean="0"/>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308561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114825-9821-44C8-BF6B-4948934E2D03}" type="datetimeFigureOut">
              <a:rPr lang="en-US" smtClean="0"/>
              <a:t>5/15/2014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2081937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114825-9821-44C8-BF6B-4948934E2D03}" type="datetimeFigureOut">
              <a:rPr lang="en-US" smtClean="0"/>
              <a:t>5/15/2014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2770872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14825-9821-44C8-BF6B-4948934E2D03}" type="datetimeFigureOut">
              <a:rPr lang="en-US" smtClean="0"/>
              <a:t>5/15/2014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363068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114825-9821-44C8-BF6B-4948934E2D03}" type="datetimeFigureOut">
              <a:rPr lang="en-US" smtClean="0"/>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204795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114825-9821-44C8-BF6B-4948934E2D03}" type="datetimeFigureOut">
              <a:rPr lang="en-US" smtClean="0"/>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8D2E6-E645-482C-B397-29FAF275383E}" type="slidenum">
              <a:rPr lang="en-US" smtClean="0"/>
              <a:t>‹#›</a:t>
            </a:fld>
            <a:endParaRPr lang="en-US"/>
          </a:p>
        </p:txBody>
      </p:sp>
    </p:spTree>
    <p:extLst>
      <p:ext uri="{BB962C8B-B14F-4D97-AF65-F5344CB8AC3E}">
        <p14:creationId xmlns:p14="http://schemas.microsoft.com/office/powerpoint/2010/main" val="2389047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14825-9821-44C8-BF6B-4948934E2D03}" type="datetimeFigureOut">
              <a:rPr lang="en-US" smtClean="0"/>
              <a:t>5/15/2014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8D2E6-E645-482C-B397-29FAF275383E}" type="slidenum">
              <a:rPr lang="en-US" smtClean="0"/>
              <a:t>‹#›</a:t>
            </a:fld>
            <a:endParaRPr lang="en-US"/>
          </a:p>
        </p:txBody>
      </p:sp>
    </p:spTree>
    <p:extLst>
      <p:ext uri="{BB962C8B-B14F-4D97-AF65-F5344CB8AC3E}">
        <p14:creationId xmlns:p14="http://schemas.microsoft.com/office/powerpoint/2010/main" val="2858756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96752"/>
            <a:ext cx="8229600" cy="1143000"/>
          </a:xfrm>
        </p:spPr>
        <p:txBody>
          <a:bodyPr>
            <a:normAutofit fontScale="90000"/>
          </a:bodyPr>
          <a:lstStyle/>
          <a:p>
            <a:r>
              <a:rPr lang="nl-NL" dirty="0" smtClean="0"/>
              <a:t>Instituut voor </a:t>
            </a:r>
            <a:r>
              <a:rPr lang="nl-NL" dirty="0" smtClean="0"/>
              <a:t>Informatierecht</a:t>
            </a:r>
            <a:br>
              <a:rPr lang="nl-NL" dirty="0" smtClean="0"/>
            </a:br>
            <a:r>
              <a:rPr lang="nl-NL" dirty="0"/>
              <a:t/>
            </a:r>
            <a:br>
              <a:rPr lang="nl-NL" dirty="0"/>
            </a:br>
            <a:r>
              <a:rPr lang="nl-NL" dirty="0"/>
              <a:t>PAO: Het nieuwe </a:t>
            </a:r>
            <a:r>
              <a:rPr lang="nl-NL" dirty="0" err="1"/>
              <a:t>privacyrecht</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75856" y="3717032"/>
            <a:ext cx="2686050" cy="169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5738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De Privacyverordening</a:t>
            </a:r>
          </a:p>
        </p:txBody>
      </p:sp>
      <p:sp>
        <p:nvSpPr>
          <p:cNvPr id="8194" name="Rectangle 2"/>
          <p:cNvSpPr>
            <a:spLocks noGrp="1" noChangeArrowheads="1"/>
          </p:cNvSpPr>
          <p:nvPr>
            <p:ph type="subTitle" idx="4294967295"/>
          </p:nvPr>
        </p:nvSpPr>
        <p:spPr bwMode="auto">
          <a:xfrm>
            <a:off x="456481" y="1604329"/>
            <a:ext cx="8228160" cy="397769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1945" rIns="0" bIns="0"/>
          <a:lstStyle/>
          <a:p>
            <a:pPr marL="195843" indent="-195843">
              <a:spcAft>
                <a:spcPct val="0"/>
              </a:spcAft>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Geschiedenis Privacyrichtlijn en Privacyverordening</a:t>
            </a:r>
          </a:p>
          <a:p>
            <a:pPr marL="195843" indent="-195843">
              <a:spcAft>
                <a:spcPct val="0"/>
              </a:spcAft>
              <a:buSzPct val="4500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endParaRPr lang="en-US" altLang="en-US"/>
          </a:p>
          <a:p>
            <a:pPr marL="195843" indent="-195843">
              <a:spcAft>
                <a:spcPct val="0"/>
              </a:spcAft>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Algemene beginselen gegevensbescherming</a:t>
            </a:r>
          </a:p>
          <a:p>
            <a:pPr marL="195843" indent="-195843">
              <a:spcAft>
                <a:spcPct val="0"/>
              </a:spcAft>
              <a:buSzPct val="4500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endParaRPr lang="en-US" altLang="en-US"/>
          </a:p>
          <a:p>
            <a:pPr marL="195843" indent="-195843">
              <a:spcAft>
                <a:spcPct val="0"/>
              </a:spcAft>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Belangrijke wijzigingen</a:t>
            </a:r>
          </a:p>
        </p:txBody>
      </p:sp>
    </p:spTree>
    <p:extLst>
      <p:ext uri="{BB962C8B-B14F-4D97-AF65-F5344CB8AC3E}">
        <p14:creationId xmlns:p14="http://schemas.microsoft.com/office/powerpoint/2010/main" val="2138097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456481" y="273629"/>
            <a:ext cx="8228160" cy="1144921"/>
          </a:xfrm>
          <a:ln/>
        </p:spPr>
        <p:txBody>
          <a:bodyPr tIns="30174">
            <a:normAutofit fontScale="90000"/>
          </a:bodyPr>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PrivacyVo. moet Richtlijn vervangen</a:t>
            </a:r>
            <a:br>
              <a:rPr lang="en-US" altLang="en-US"/>
            </a:br>
            <a:endParaRPr lang="en-US" altLang="en-US"/>
          </a:p>
        </p:txBody>
      </p:sp>
      <p:sp>
        <p:nvSpPr>
          <p:cNvPr id="9218" name="Rectangle 2"/>
          <p:cNvSpPr>
            <a:spLocks noGrp="1" noChangeArrowheads="1"/>
          </p:cNvSpPr>
          <p:nvPr>
            <p:ph type="body" idx="1"/>
          </p:nvPr>
        </p:nvSpPr>
        <p:spPr>
          <a:xfrm>
            <a:off x="456481" y="1604329"/>
            <a:ext cx="8228160" cy="3977698"/>
          </a:xfrm>
          <a:ln/>
        </p:spPr>
        <p:txBody>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Richtlijn uit 1995</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Al langer behoefte aan herziening</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Commissie hield hoorzittingen in 2010 en 2011</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In januari 2012 presenteerde ze concept PrivacyVo.</a:t>
            </a:r>
          </a:p>
        </p:txBody>
      </p:sp>
    </p:spTree>
    <p:extLst>
      <p:ext uri="{BB962C8B-B14F-4D97-AF65-F5344CB8AC3E}">
        <p14:creationId xmlns:p14="http://schemas.microsoft.com/office/powerpoint/2010/main" val="27386407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6481" y="-7201"/>
            <a:ext cx="8228160" cy="1705140"/>
          </a:xfrm>
          <a:ln/>
        </p:spPr>
        <p:txBody>
          <a:bodyPr tIns="30174">
            <a:normAutofit fontScale="90000"/>
          </a:bodyPr>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Vóór Commissievoorstel al zware lobby</a:t>
            </a:r>
            <a:br>
              <a:rPr lang="en-US" altLang="en-US"/>
            </a:br>
            <a:endParaRPr lang="en-US" altLang="en-US"/>
          </a:p>
        </p:txBody>
      </p:sp>
      <p:sp>
        <p:nvSpPr>
          <p:cNvPr id="10242" name="Rectangle 2"/>
          <p:cNvSpPr>
            <a:spLocks noGrp="1" noChangeArrowheads="1"/>
          </p:cNvSpPr>
          <p:nvPr>
            <p:ph type="body" idx="1"/>
          </p:nvPr>
        </p:nvSpPr>
        <p:spPr>
          <a:xfrm>
            <a:off x="456481" y="1604329"/>
            <a:ext cx="8228160" cy="3977698"/>
          </a:xfrm>
          <a:ln/>
        </p:spPr>
        <p:txBody>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Bijvoorbeeld: in november 2011 lekte 'versie 56' van PrivacyVo</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Bevatte Patriot-Act bepaling (verbod op afgifte gegevens, notificatie)</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Onder zware druk verwijderd in definitieve versie</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Na Snowden begrijpen we waarom</a:t>
            </a:r>
          </a:p>
        </p:txBody>
      </p:sp>
    </p:spTree>
    <p:extLst>
      <p:ext uri="{BB962C8B-B14F-4D97-AF65-F5344CB8AC3E}">
        <p14:creationId xmlns:p14="http://schemas.microsoft.com/office/powerpoint/2010/main" val="141958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6481" y="273629"/>
            <a:ext cx="8228160" cy="1144921"/>
          </a:xfrm>
          <a:ln/>
        </p:spPr>
        <p:txBody>
          <a:bodyPr tIns="30174">
            <a:normAutofit fontScale="90000"/>
          </a:bodyPr>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Europees Parlement moest oordeel vellen over voorstel</a:t>
            </a:r>
          </a:p>
        </p:txBody>
      </p:sp>
      <p:sp>
        <p:nvSpPr>
          <p:cNvPr id="11266" name="Rectangle 2"/>
          <p:cNvSpPr>
            <a:spLocks noGrp="1" noChangeArrowheads="1"/>
          </p:cNvSpPr>
          <p:nvPr>
            <p:ph type="body" idx="1"/>
          </p:nvPr>
        </p:nvSpPr>
        <p:spPr>
          <a:xfrm>
            <a:off x="456481" y="1604329"/>
            <a:ext cx="8228160" cy="3977698"/>
          </a:xfrm>
          <a:ln/>
        </p:spPr>
        <p:txBody>
          <a:bodyPr>
            <a:normAutofit fontScale="85000" lnSpcReduction="10000"/>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Boog zich in verschillende commissies over voorstel (LIBE, IMCO, ITRE, JURI)</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LIBE heeft de leiding, onder Albrecht (Groenen)</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Reding: "The lobbying from all sides has been fierce – absolutely fierce – I have not seen such a heavy lobbying operation"</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In totaal meer dan 4.000 amendementen ingediend</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Veel afkomstig van bedrijfsleven, maar ook van privacyorganisaties (zie lobbyplag.eu)</a:t>
            </a:r>
          </a:p>
        </p:txBody>
      </p:sp>
    </p:spTree>
    <p:extLst>
      <p:ext uri="{BB962C8B-B14F-4D97-AF65-F5344CB8AC3E}">
        <p14:creationId xmlns:p14="http://schemas.microsoft.com/office/powerpoint/2010/main" val="9600495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56481" y="273629"/>
            <a:ext cx="8228160" cy="1144921"/>
          </a:xfrm>
          <a:ln/>
        </p:spPr>
        <p:txBody>
          <a:bodyPr tIns="30174">
            <a:normAutofit fontScale="90000"/>
          </a:bodyPr>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Europees Parlement heeft compromis bereikt</a:t>
            </a:r>
          </a:p>
        </p:txBody>
      </p:sp>
      <p:sp>
        <p:nvSpPr>
          <p:cNvPr id="12290" name="Rectangle 2"/>
          <p:cNvSpPr>
            <a:spLocks noGrp="1" noChangeArrowheads="1"/>
          </p:cNvSpPr>
          <p:nvPr>
            <p:ph type="body" idx="1"/>
          </p:nvPr>
        </p:nvSpPr>
        <p:spPr>
          <a:xfrm>
            <a:off x="456481" y="1604329"/>
            <a:ext cx="8228160" cy="3977698"/>
          </a:xfrm>
          <a:ln/>
        </p:spPr>
        <p:txBody>
          <a:bodyPr>
            <a:normAutofit fontScale="92500" lnSpcReduction="20000"/>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8 januari 2013: voorlopig rapport LIBE-Commissie</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23 januari 2013: stemming in de IMCO Commissie</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21 februari 2013: stemming in de ITRE Commissie</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19 maart 2013: stemming in de JURI Commissie</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21 oktober 2013: stemming in de LIBE Commissie</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12 maart 2014: stemming in het hele Parlement (LIBE rapport overgenomen)</a:t>
            </a:r>
          </a:p>
        </p:txBody>
      </p:sp>
    </p:spTree>
    <p:extLst>
      <p:ext uri="{BB962C8B-B14F-4D97-AF65-F5344CB8AC3E}">
        <p14:creationId xmlns:p14="http://schemas.microsoft.com/office/powerpoint/2010/main" val="3677747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Volgende stappen</a:t>
            </a:r>
          </a:p>
        </p:txBody>
      </p:sp>
      <p:sp>
        <p:nvSpPr>
          <p:cNvPr id="13314" name="Rectangle 2"/>
          <p:cNvSpPr>
            <a:spLocks noGrp="1" noChangeArrowheads="1"/>
          </p:cNvSpPr>
          <p:nvPr>
            <p:ph type="body" idx="1"/>
          </p:nvPr>
        </p:nvSpPr>
        <p:spPr>
          <a:xfrm>
            <a:off x="456481" y="1604329"/>
            <a:ext cx="8228160" cy="3977698"/>
          </a:xfrm>
          <a:ln/>
        </p:spPr>
        <p:txBody>
          <a:bodyPr>
            <a:normAutofit fontScale="85000" lnSpcReduction="20000"/>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Onderhandelingen Raad van Ministers</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"Duidelijk werd dat de lidstaten nog niet toe aan besluitvorming toe zijn, ook niet op onderdelen." (18 maart 2014, verslag JBZ-Raad 3/4 maart)</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Twistpunten: profilering, pseudonimisering, one-stop shop (Nederland: administratieve lasten)</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Geruchten: Duitsland ligt dwars, wil geen Verordening want zou beschermingsniveau verlagen</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Uitkomst en timing moeilijk te voorspellen: geen Verordening voor 2015?</a:t>
            </a:r>
          </a:p>
        </p:txBody>
      </p:sp>
    </p:spTree>
    <p:extLst>
      <p:ext uri="{BB962C8B-B14F-4D97-AF65-F5344CB8AC3E}">
        <p14:creationId xmlns:p14="http://schemas.microsoft.com/office/powerpoint/2010/main" val="2623873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l-NL" dirty="0" smtClean="0"/>
              <a:t>Blokje 2: ba</a:t>
            </a:r>
            <a:r>
              <a:rPr lang="nl-NL" dirty="0" smtClean="0">
                <a:effectLst/>
              </a:rPr>
              <a:t>sis DP</a:t>
            </a:r>
            <a:endParaRPr lang="en-US" dirty="0"/>
          </a:p>
        </p:txBody>
      </p:sp>
    </p:spTree>
    <p:extLst>
      <p:ext uri="{BB962C8B-B14F-4D97-AF65-F5344CB8AC3E}">
        <p14:creationId xmlns:p14="http://schemas.microsoft.com/office/powerpoint/2010/main" val="825549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Toepasbaarheid gegevensbeschermingsrecht</a:t>
            </a:r>
            <a:endParaRPr lang="en-US" dirty="0"/>
          </a:p>
        </p:txBody>
      </p:sp>
      <p:sp>
        <p:nvSpPr>
          <p:cNvPr id="3" name="Content Placeholder 2"/>
          <p:cNvSpPr>
            <a:spLocks noGrp="1"/>
          </p:cNvSpPr>
          <p:nvPr>
            <p:ph idx="1"/>
          </p:nvPr>
        </p:nvSpPr>
        <p:spPr/>
        <p:txBody>
          <a:bodyPr>
            <a:normAutofit/>
          </a:bodyPr>
          <a:lstStyle/>
          <a:p>
            <a:pPr marL="0" indent="0">
              <a:buNone/>
            </a:pPr>
            <a:r>
              <a:rPr lang="nl-NL" dirty="0" smtClean="0"/>
              <a:t>Gegevensbeschermingsrecht is van toepassing als er:</a:t>
            </a:r>
          </a:p>
          <a:p>
            <a:pPr marL="514350" indent="-514350">
              <a:buAutoNum type="arabicPeriod"/>
            </a:pPr>
            <a:r>
              <a:rPr lang="nl-NL" dirty="0" smtClean="0"/>
              <a:t>Persoonsgegevens (art. 2 sub a)</a:t>
            </a:r>
          </a:p>
          <a:p>
            <a:pPr marL="514350" indent="-514350">
              <a:buAutoNum type="arabicPeriod"/>
            </a:pPr>
            <a:r>
              <a:rPr lang="nl-NL" dirty="0" smtClean="0"/>
              <a:t>worden Verwerkt (art. 2 sub b)</a:t>
            </a:r>
          </a:p>
          <a:p>
            <a:pPr marL="514350" indent="-514350">
              <a:buAutoNum type="arabicPeriod"/>
            </a:pPr>
            <a:r>
              <a:rPr lang="nl-NL" dirty="0" smtClean="0"/>
              <a:t>door een </a:t>
            </a:r>
            <a:r>
              <a:rPr lang="nl-NL" dirty="0"/>
              <a:t>V</a:t>
            </a:r>
            <a:r>
              <a:rPr lang="nl-NL" dirty="0" smtClean="0"/>
              <a:t>erantwoordelijke (art. 2 sub d</a:t>
            </a:r>
          </a:p>
          <a:p>
            <a:pPr marL="514350" indent="-514350">
              <a:buAutoNum type="arabicPeriod"/>
            </a:pPr>
            <a:r>
              <a:rPr lang="nl-NL" dirty="0" smtClean="0"/>
              <a:t>en het Territorialiteitsprincipe van toepassing is (art. 4)</a:t>
            </a:r>
          </a:p>
          <a:p>
            <a:pPr marL="514350" indent="-514350">
              <a:buAutoNum type="arabicPeriod"/>
            </a:pPr>
            <a:endParaRPr lang="nl-NL" dirty="0"/>
          </a:p>
        </p:txBody>
      </p:sp>
    </p:spTree>
    <p:extLst>
      <p:ext uri="{BB962C8B-B14F-4D97-AF65-F5344CB8AC3E}">
        <p14:creationId xmlns:p14="http://schemas.microsoft.com/office/powerpoint/2010/main" val="1046142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Voorwaarden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smtClean="0"/>
              <a:t>Voorwaarden voor rechtmatige gegevensverwerking zijn:</a:t>
            </a:r>
          </a:p>
          <a:p>
            <a:pPr marL="514350" indent="-514350">
              <a:buAutoNum type="arabicPeriod"/>
            </a:pPr>
            <a:r>
              <a:rPr lang="nl-NL" dirty="0" smtClean="0"/>
              <a:t>Noodzakelijk en proportioneel (art. 6)</a:t>
            </a:r>
          </a:p>
          <a:p>
            <a:pPr marL="514350" indent="-514350">
              <a:buAutoNum type="arabicPeriod"/>
            </a:pPr>
            <a:r>
              <a:rPr lang="nl-NL" dirty="0" smtClean="0"/>
              <a:t>Legitiem (art 7.) &gt; Bijzondere persoonsgegevens (art. 8)</a:t>
            </a:r>
          </a:p>
          <a:p>
            <a:pPr marL="514350" indent="-514350">
              <a:buFont typeface="Arial" panose="020B0604020202020204" pitchFamily="34" charset="0"/>
              <a:buAutoNum type="arabicPeriod"/>
            </a:pPr>
            <a:r>
              <a:rPr lang="nl-NL" dirty="0" smtClean="0"/>
              <a:t>Data minimalisatie (art. 6)</a:t>
            </a:r>
          </a:p>
          <a:p>
            <a:pPr marL="514350" indent="-514350">
              <a:buFont typeface="Arial" panose="020B0604020202020204" pitchFamily="34" charset="0"/>
              <a:buAutoNum type="arabicPeriod"/>
            </a:pPr>
            <a:r>
              <a:rPr lang="nl-NL" dirty="0" smtClean="0"/>
              <a:t>Correct en volledig (art. 6)</a:t>
            </a:r>
          </a:p>
          <a:p>
            <a:pPr marL="514350" indent="-514350">
              <a:buAutoNum type="arabicPeriod"/>
            </a:pPr>
            <a:r>
              <a:rPr lang="nl-NL" dirty="0" smtClean="0"/>
              <a:t>Veilig en vertrouwelijk (arts. 16-17)</a:t>
            </a:r>
          </a:p>
          <a:p>
            <a:pPr marL="514350" indent="-514350">
              <a:buAutoNum type="arabicPeriod"/>
            </a:pPr>
            <a:r>
              <a:rPr lang="nl-NL" dirty="0" smtClean="0"/>
              <a:t>Transparant (arts. 10-11)</a:t>
            </a:r>
            <a:endParaRPr lang="en-US" dirty="0"/>
          </a:p>
        </p:txBody>
      </p:sp>
    </p:spTree>
    <p:extLst>
      <p:ext uri="{BB962C8B-B14F-4D97-AF65-F5344CB8AC3E}">
        <p14:creationId xmlns:p14="http://schemas.microsoft.com/office/powerpoint/2010/main" val="2065431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Rechten individu</a:t>
            </a:r>
            <a:endParaRPr lang="en-US" dirty="0"/>
          </a:p>
        </p:txBody>
      </p:sp>
      <p:sp>
        <p:nvSpPr>
          <p:cNvPr id="3" name="Content Placeholder 2"/>
          <p:cNvSpPr>
            <a:spLocks noGrp="1"/>
          </p:cNvSpPr>
          <p:nvPr>
            <p:ph idx="1"/>
          </p:nvPr>
        </p:nvSpPr>
        <p:spPr/>
        <p:txBody>
          <a:bodyPr>
            <a:normAutofit fontScale="77500" lnSpcReduction="20000"/>
          </a:bodyPr>
          <a:lstStyle/>
          <a:p>
            <a:r>
              <a:rPr lang="nl-NL" dirty="0" smtClean="0"/>
              <a:t>Recht van toegang: uitsluitsel omtrent het al dan niet bestaan van verwerkingen van hem betreffende gegevens, alsmede ten minste informatie over de doeleinden van deze verwerkingen, de categorieën gegevens waarop deze verwerkingen betrekking hebben en de ontvangers of categorieën ontvangers aan wie de gegevens worden verstrekt; verstrekking, in begrijpelijke vorm, van de gegevens die zijn verwerkt, alsmede de beschikbare informatie over de oorsprong van de gegevens (art 12.)</a:t>
            </a:r>
          </a:p>
          <a:p>
            <a:r>
              <a:rPr lang="nl-NL" dirty="0" smtClean="0"/>
              <a:t>Recht van rectificatie (art. 12)</a:t>
            </a:r>
          </a:p>
          <a:p>
            <a:r>
              <a:rPr lang="nl-NL" dirty="0" smtClean="0"/>
              <a:t>Recht van verzet (art. 14)</a:t>
            </a:r>
          </a:p>
          <a:p>
            <a:r>
              <a:rPr lang="nl-NL" dirty="0" smtClean="0"/>
              <a:t>Recht van bezwaar tegen automatische besluitvorming (art. 15)</a:t>
            </a:r>
            <a:endParaRPr lang="en-US" dirty="0"/>
          </a:p>
        </p:txBody>
      </p:sp>
    </p:spTree>
    <p:extLst>
      <p:ext uri="{BB962C8B-B14F-4D97-AF65-F5344CB8AC3E}">
        <p14:creationId xmlns:p14="http://schemas.microsoft.com/office/powerpoint/2010/main" val="976917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PAO: Het nieuwe </a:t>
            </a:r>
            <a:r>
              <a:rPr lang="nl-NL" dirty="0" err="1" smtClean="0"/>
              <a:t>privacyrecht</a:t>
            </a:r>
            <a:endParaRPr lang="en-US" dirty="0"/>
          </a:p>
        </p:txBody>
      </p:sp>
      <p:sp>
        <p:nvSpPr>
          <p:cNvPr id="3" name="Content Placeholder 2"/>
          <p:cNvSpPr>
            <a:spLocks noGrp="1"/>
          </p:cNvSpPr>
          <p:nvPr>
            <p:ph idx="1"/>
          </p:nvPr>
        </p:nvSpPr>
        <p:spPr/>
        <p:txBody>
          <a:bodyPr>
            <a:normAutofit lnSpcReduction="10000"/>
          </a:bodyPr>
          <a:lstStyle/>
          <a:p>
            <a:r>
              <a:rPr lang="nl-NL" dirty="0"/>
              <a:t>13.00-14.15 uur (</a:t>
            </a:r>
            <a:r>
              <a:rPr lang="nl-NL" dirty="0" err="1"/>
              <a:t>Ot</a:t>
            </a:r>
            <a:r>
              <a:rPr lang="nl-NL" dirty="0"/>
              <a:t> van Daalen &amp; Bart van der </a:t>
            </a:r>
            <a:r>
              <a:rPr lang="nl-NL" dirty="0" smtClean="0"/>
              <a:t>Sloot)</a:t>
            </a:r>
            <a:r>
              <a:rPr lang="en-US" dirty="0"/>
              <a:t> </a:t>
            </a:r>
            <a:r>
              <a:rPr lang="en-US" dirty="0" smtClean="0"/>
              <a:t>- </a:t>
            </a:r>
            <a:r>
              <a:rPr lang="nl-NL" dirty="0" smtClean="0"/>
              <a:t>Gegevensbescherming </a:t>
            </a:r>
            <a:r>
              <a:rPr lang="nl-NL" dirty="0"/>
              <a:t>2.0: de nieuwe Europese privacy </a:t>
            </a:r>
            <a:r>
              <a:rPr lang="nl-NL" dirty="0" smtClean="0"/>
              <a:t>verordening</a:t>
            </a:r>
          </a:p>
          <a:p>
            <a:r>
              <a:rPr lang="nl-NL" dirty="0"/>
              <a:t>14.15-15.15 uur (Frederik Zuiderveen </a:t>
            </a:r>
            <a:r>
              <a:rPr lang="nl-NL" dirty="0" smtClean="0"/>
              <a:t>Borgesius)</a:t>
            </a:r>
            <a:r>
              <a:rPr lang="en-US" dirty="0"/>
              <a:t> </a:t>
            </a:r>
            <a:r>
              <a:rPr lang="en-US" dirty="0" smtClean="0"/>
              <a:t>- </a:t>
            </a:r>
            <a:r>
              <a:rPr lang="nl-NL" dirty="0" smtClean="0"/>
              <a:t>Cookies </a:t>
            </a:r>
            <a:r>
              <a:rPr lang="nl-NL" dirty="0"/>
              <a:t>en </a:t>
            </a:r>
            <a:r>
              <a:rPr lang="nl-NL" dirty="0" err="1"/>
              <a:t>behavioural</a:t>
            </a:r>
            <a:r>
              <a:rPr lang="nl-NL" dirty="0"/>
              <a:t> </a:t>
            </a:r>
            <a:r>
              <a:rPr lang="nl-NL" dirty="0" err="1" smtClean="0"/>
              <a:t>targeting</a:t>
            </a:r>
            <a:endParaRPr lang="nl-NL" dirty="0" smtClean="0"/>
          </a:p>
          <a:p>
            <a:r>
              <a:rPr lang="nl-NL" dirty="0"/>
              <a:t>15.30-16.00 uur (Nico van </a:t>
            </a:r>
            <a:r>
              <a:rPr lang="nl-NL" dirty="0" smtClean="0"/>
              <a:t>Eijk)</a:t>
            </a:r>
            <a:r>
              <a:rPr lang="en-US" dirty="0"/>
              <a:t> </a:t>
            </a:r>
            <a:r>
              <a:rPr lang="en-US" dirty="0" smtClean="0"/>
              <a:t>–</a:t>
            </a:r>
            <a:r>
              <a:rPr lang="nl-NL" dirty="0" smtClean="0"/>
              <a:t>Netneutraliteit</a:t>
            </a:r>
          </a:p>
          <a:p>
            <a:r>
              <a:rPr lang="nl-NL" dirty="0"/>
              <a:t>16.00-17.15 uur (Axel </a:t>
            </a:r>
            <a:r>
              <a:rPr lang="nl-NL" dirty="0" err="1" smtClean="0"/>
              <a:t>Arnbak</a:t>
            </a:r>
            <a:r>
              <a:rPr lang="nl-NL" dirty="0" smtClean="0"/>
              <a:t>)</a:t>
            </a:r>
            <a:r>
              <a:rPr lang="en-US" dirty="0"/>
              <a:t> </a:t>
            </a:r>
            <a:r>
              <a:rPr lang="en-US" dirty="0" smtClean="0"/>
              <a:t>- </a:t>
            </a:r>
            <a:r>
              <a:rPr lang="nl-NL" dirty="0" smtClean="0"/>
              <a:t>Nationale </a:t>
            </a:r>
            <a:r>
              <a:rPr lang="nl-NL" dirty="0"/>
              <a:t>veiligheid en </a:t>
            </a:r>
            <a:r>
              <a:rPr lang="nl-NL" dirty="0" smtClean="0"/>
              <a:t>privacy</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2226811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Handhaving</a:t>
            </a:r>
            <a:endParaRPr lang="en-US" dirty="0"/>
          </a:p>
        </p:txBody>
      </p:sp>
      <p:sp>
        <p:nvSpPr>
          <p:cNvPr id="3" name="Content Placeholder 2"/>
          <p:cNvSpPr>
            <a:spLocks noGrp="1"/>
          </p:cNvSpPr>
          <p:nvPr>
            <p:ph idx="1"/>
          </p:nvPr>
        </p:nvSpPr>
        <p:spPr/>
        <p:txBody>
          <a:bodyPr>
            <a:normAutofit lnSpcReduction="10000"/>
          </a:bodyPr>
          <a:lstStyle/>
          <a:p>
            <a:r>
              <a:rPr lang="nl-NL" dirty="0" smtClean="0"/>
              <a:t>Implementatie regels: nationaal (art. 1)</a:t>
            </a:r>
          </a:p>
          <a:p>
            <a:r>
              <a:rPr lang="nl-NL" dirty="0" smtClean="0"/>
              <a:t>Handhaving regels: nationale </a:t>
            </a:r>
            <a:r>
              <a:rPr lang="nl-NL" dirty="0" err="1" smtClean="0"/>
              <a:t>DPAs</a:t>
            </a:r>
            <a:r>
              <a:rPr lang="nl-NL" dirty="0" smtClean="0"/>
              <a:t> (art. 28) </a:t>
            </a:r>
          </a:p>
          <a:p>
            <a:r>
              <a:rPr lang="nl-NL" dirty="0" smtClean="0"/>
              <a:t>Wel samenwerking via Werkgroep 29 (arts. 29-30)</a:t>
            </a:r>
          </a:p>
          <a:p>
            <a:r>
              <a:rPr lang="nl-NL" dirty="0" smtClean="0"/>
              <a:t>Wel samenwerking </a:t>
            </a:r>
            <a:r>
              <a:rPr lang="nl-NL" dirty="0" err="1" smtClean="0"/>
              <a:t>mbt</a:t>
            </a:r>
            <a:r>
              <a:rPr lang="nl-NL" dirty="0" smtClean="0"/>
              <a:t> intracommunautaire gegevensverwerking</a:t>
            </a:r>
          </a:p>
          <a:p>
            <a:r>
              <a:rPr lang="nl-NL" dirty="0" smtClean="0"/>
              <a:t>Ook principes omtrent de doorvoer van gegevens naar derde landen &gt; Safe </a:t>
            </a:r>
            <a:r>
              <a:rPr lang="nl-NL" dirty="0" err="1" smtClean="0"/>
              <a:t>Harbours</a:t>
            </a:r>
            <a:r>
              <a:rPr lang="nl-NL" dirty="0" smtClean="0"/>
              <a:t> (arts. 25-26)</a:t>
            </a:r>
            <a:endParaRPr lang="en-US" dirty="0"/>
          </a:p>
        </p:txBody>
      </p:sp>
    </p:spTree>
    <p:extLst>
      <p:ext uri="{BB962C8B-B14F-4D97-AF65-F5344CB8AC3E}">
        <p14:creationId xmlns:p14="http://schemas.microsoft.com/office/powerpoint/2010/main" val="26237983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l-NL" dirty="0" smtClean="0"/>
              <a:t>Blokje 3: p</a:t>
            </a:r>
            <a:r>
              <a:rPr lang="en-US" dirty="0" err="1" smtClean="0"/>
              <a:t>seudonimisering</a:t>
            </a:r>
            <a:r>
              <a:rPr lang="en-US" dirty="0"/>
              <a:t>, </a:t>
            </a:r>
            <a:r>
              <a:rPr lang="en-US" dirty="0" err="1"/>
              <a:t>meldplicht</a:t>
            </a:r>
            <a:r>
              <a:rPr lang="en-US" dirty="0"/>
              <a:t>, DPO/compliance</a:t>
            </a:r>
          </a:p>
        </p:txBody>
      </p:sp>
    </p:spTree>
    <p:extLst>
      <p:ext uri="{BB962C8B-B14F-4D97-AF65-F5344CB8AC3E}">
        <p14:creationId xmlns:p14="http://schemas.microsoft.com/office/powerpoint/2010/main" val="6033074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Pseudonimisering</a:t>
            </a:r>
          </a:p>
        </p:txBody>
      </p:sp>
      <p:sp>
        <p:nvSpPr>
          <p:cNvPr id="14338" name="Rectangle 2"/>
          <p:cNvSpPr>
            <a:spLocks noGrp="1" noChangeArrowheads="1"/>
          </p:cNvSpPr>
          <p:nvPr>
            <p:ph type="body" idx="1"/>
          </p:nvPr>
        </p:nvSpPr>
        <p:spPr>
          <a:xfrm>
            <a:off x="456481" y="1604329"/>
            <a:ext cx="8228160" cy="3977698"/>
          </a:xfrm>
          <a:ln/>
        </p:spPr>
        <p:txBody>
          <a:bodyPr>
            <a:normAutofit lnSpcReduction="10000"/>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Nieuwe categorie data</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cannot be attributed without additional information which is kept separately (art. 4(2a)</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Verwerking zou voldoen aan 'reasonable expectations' (ov. 38 en art. 6(f))</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Dit lijkt in de Raad van Ministers overeind te blijven</a:t>
            </a:r>
          </a:p>
        </p:txBody>
      </p:sp>
    </p:spTree>
    <p:extLst>
      <p:ext uri="{BB962C8B-B14F-4D97-AF65-F5344CB8AC3E}">
        <p14:creationId xmlns:p14="http://schemas.microsoft.com/office/powerpoint/2010/main" val="2249362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Meldplicht datalekken I</a:t>
            </a:r>
          </a:p>
        </p:txBody>
      </p:sp>
      <p:sp>
        <p:nvSpPr>
          <p:cNvPr id="15362" name="Rectangle 2"/>
          <p:cNvSpPr>
            <a:spLocks noGrp="1" noChangeArrowheads="1"/>
          </p:cNvSpPr>
          <p:nvPr>
            <p:ph type="body" idx="1"/>
          </p:nvPr>
        </p:nvSpPr>
        <p:spPr>
          <a:xfrm>
            <a:off x="456481" y="1604329"/>
            <a:ext cx="8228160" cy="3977698"/>
          </a:xfrm>
          <a:ln/>
        </p:spPr>
        <p:txBody>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Datalek (art. 4(9):</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Accidental or unlawful</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Destruction, loss, alteration or</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u="sng"/>
              <a:t>Unauthorised</a:t>
            </a:r>
            <a:r>
              <a:rPr lang="en-US" altLang="en-US"/>
              <a:t> disclosure or access</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Of personal data</a:t>
            </a:r>
          </a:p>
        </p:txBody>
      </p:sp>
    </p:spTree>
    <p:extLst>
      <p:ext uri="{BB962C8B-B14F-4D97-AF65-F5344CB8AC3E}">
        <p14:creationId xmlns:p14="http://schemas.microsoft.com/office/powerpoint/2010/main" val="40778946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Meldplicht datalekken II</a:t>
            </a:r>
          </a:p>
        </p:txBody>
      </p:sp>
      <p:sp>
        <p:nvSpPr>
          <p:cNvPr id="16386" name="Rectangle 2"/>
          <p:cNvSpPr>
            <a:spLocks noGrp="1" noChangeArrowheads="1"/>
          </p:cNvSpPr>
          <p:nvPr>
            <p:ph type="body" idx="1"/>
          </p:nvPr>
        </p:nvSpPr>
        <p:spPr>
          <a:xfrm>
            <a:off x="456481" y="1604329"/>
            <a:ext cx="8228160" cy="3977698"/>
          </a:xfrm>
          <a:ln/>
        </p:spPr>
        <p:txBody>
          <a:bodyPr>
            <a:normAutofit lnSpcReduction="10000"/>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Melden aan toezichthouder (art. 31)</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Without undue delay</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Contactpunt bedrijf (DPO)</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Aard van datalek, inclusief getallen</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Gevolgen datalek</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Aanbevelingen om schade te beperken</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Maatregelen die zijn genomen om schade te beperken</a:t>
            </a:r>
          </a:p>
        </p:txBody>
      </p:sp>
    </p:spTree>
    <p:extLst>
      <p:ext uri="{BB962C8B-B14F-4D97-AF65-F5344CB8AC3E}">
        <p14:creationId xmlns:p14="http://schemas.microsoft.com/office/powerpoint/2010/main" val="36604341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Meldplicht datalekken III</a:t>
            </a:r>
          </a:p>
        </p:txBody>
      </p:sp>
      <p:sp>
        <p:nvSpPr>
          <p:cNvPr id="17410" name="Rectangle 2"/>
          <p:cNvSpPr>
            <a:spLocks noGrp="1" noChangeArrowheads="1"/>
          </p:cNvSpPr>
          <p:nvPr>
            <p:ph type="body" idx="1"/>
          </p:nvPr>
        </p:nvSpPr>
        <p:spPr>
          <a:xfrm>
            <a:off x="456481" y="1604329"/>
            <a:ext cx="8228160" cy="3977698"/>
          </a:xfrm>
          <a:ln/>
        </p:spPr>
        <p:txBody>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Melden aan slachtoffers (art. 32)</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Without undue delay</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When 'likely to adversely affect' privacy</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Aard van datalek</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Gevolgen datalek</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Aanbevelingen om schade te beperken</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Tenzij versleuteld en toezichthouder akkoord</a:t>
            </a:r>
          </a:p>
        </p:txBody>
      </p:sp>
    </p:spTree>
    <p:extLst>
      <p:ext uri="{BB962C8B-B14F-4D97-AF65-F5344CB8AC3E}">
        <p14:creationId xmlns:p14="http://schemas.microsoft.com/office/powerpoint/2010/main" val="4139015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Compliance</a:t>
            </a:r>
          </a:p>
        </p:txBody>
      </p:sp>
      <p:sp>
        <p:nvSpPr>
          <p:cNvPr id="18434" name="Rectangle 2"/>
          <p:cNvSpPr>
            <a:spLocks noGrp="1" noChangeArrowheads="1"/>
          </p:cNvSpPr>
          <p:nvPr>
            <p:ph type="body" idx="1"/>
          </p:nvPr>
        </p:nvSpPr>
        <p:spPr>
          <a:xfrm>
            <a:off x="456481" y="1604329"/>
            <a:ext cx="8228160" cy="3977698"/>
          </a:xfrm>
          <a:ln/>
        </p:spPr>
        <p:txBody>
          <a:bodyPr>
            <a:normAutofit fontScale="92500" lnSpcReduction="20000"/>
          </a:bodyPr>
          <a:lstStyle/>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Risico-analyse (art. 32a) en</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Impact assessment (art. 33), bijv. bij profilering</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Data protection officer als (art. 35):</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Publieke instantie</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&gt; 5.000 personen verwerkt in laatste 12 maanden of</a:t>
            </a:r>
          </a:p>
          <a:p>
            <a:pPr marL="783372" lvl="1" indent="-293764">
              <a:buSzPct val="75000"/>
              <a:buFont typeface="Symbol"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Aard, omvang of doel leidt tot monitoring</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Onafhankelijk (art. 36)</a:t>
            </a:r>
          </a:p>
          <a:p>
            <a:pPr marL="391686" indent="-293764">
              <a:buSzPct val="45000"/>
              <a:buFont typeface="Wingdings" charset="2"/>
              <a:buChar cha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Adviseert over en controleert privacynaleving (art. 37)</a:t>
            </a:r>
          </a:p>
        </p:txBody>
      </p:sp>
    </p:spTree>
    <p:extLst>
      <p:ext uri="{BB962C8B-B14F-4D97-AF65-F5344CB8AC3E}">
        <p14:creationId xmlns:p14="http://schemas.microsoft.com/office/powerpoint/2010/main" val="4078906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l-NL" dirty="0" smtClean="0"/>
              <a:t>Blokje 4: </a:t>
            </a:r>
            <a:r>
              <a:rPr lang="nl-NL" dirty="0"/>
              <a:t>R</a:t>
            </a:r>
            <a:r>
              <a:rPr lang="en-US" dirty="0" smtClean="0">
                <a:effectLst/>
              </a:rPr>
              <a:t>TBF, one-stop-shop, </a:t>
            </a:r>
            <a:r>
              <a:rPr lang="en-US" dirty="0" err="1" smtClean="0">
                <a:effectLst/>
              </a:rPr>
              <a:t>boetes</a:t>
            </a:r>
            <a:endParaRPr lang="en-US" dirty="0"/>
          </a:p>
        </p:txBody>
      </p:sp>
    </p:spTree>
    <p:extLst>
      <p:ext uri="{BB962C8B-B14F-4D97-AF65-F5344CB8AC3E}">
        <p14:creationId xmlns:p14="http://schemas.microsoft.com/office/powerpoint/2010/main" val="7566881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Rechten van het datasubject</a:t>
            </a:r>
            <a:endParaRPr lang="en-US" dirty="0"/>
          </a:p>
        </p:txBody>
      </p:sp>
      <p:sp>
        <p:nvSpPr>
          <p:cNvPr id="3" name="Content Placeholder 2"/>
          <p:cNvSpPr>
            <a:spLocks noGrp="1"/>
          </p:cNvSpPr>
          <p:nvPr>
            <p:ph idx="1"/>
          </p:nvPr>
        </p:nvSpPr>
        <p:spPr/>
        <p:txBody>
          <a:bodyPr/>
          <a:lstStyle/>
          <a:p>
            <a:r>
              <a:rPr lang="nl-NL" dirty="0" smtClean="0"/>
              <a:t>Recht op informatie</a:t>
            </a:r>
          </a:p>
          <a:p>
            <a:r>
              <a:rPr lang="nl-NL" dirty="0" smtClean="0"/>
              <a:t>Recht op rectificatie</a:t>
            </a:r>
          </a:p>
          <a:p>
            <a:r>
              <a:rPr lang="nl-NL" dirty="0" smtClean="0"/>
              <a:t>Recht van verzet</a:t>
            </a:r>
          </a:p>
          <a:p>
            <a:r>
              <a:rPr lang="nl-NL" dirty="0" smtClean="0"/>
              <a:t>Recht op data </a:t>
            </a:r>
            <a:r>
              <a:rPr lang="nl-NL" dirty="0" err="1" smtClean="0"/>
              <a:t>portabiliteit</a:t>
            </a:r>
            <a:endParaRPr lang="nl-NL" dirty="0" smtClean="0"/>
          </a:p>
          <a:p>
            <a:r>
              <a:rPr lang="nl-NL" dirty="0" smtClean="0"/>
              <a:t>Recht op verzet tegen </a:t>
            </a:r>
            <a:r>
              <a:rPr lang="nl-NL" dirty="0" err="1" smtClean="0"/>
              <a:t>profiling</a:t>
            </a:r>
            <a:endParaRPr lang="nl-NL" dirty="0" smtClean="0"/>
          </a:p>
          <a:p>
            <a:r>
              <a:rPr lang="nl-NL" dirty="0" smtClean="0"/>
              <a:t>Recht om vergeten te worden</a:t>
            </a:r>
            <a:endParaRPr lang="en-US" dirty="0"/>
          </a:p>
        </p:txBody>
      </p:sp>
    </p:spTree>
    <p:extLst>
      <p:ext uri="{BB962C8B-B14F-4D97-AF65-F5344CB8AC3E}">
        <p14:creationId xmlns:p14="http://schemas.microsoft.com/office/powerpoint/2010/main" val="32505228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3" name="Content Placeholder 2"/>
          <p:cNvSpPr>
            <a:spLocks noGrp="1"/>
          </p:cNvSpPr>
          <p:nvPr>
            <p:ph idx="1"/>
          </p:nvPr>
        </p:nvSpPr>
        <p:spPr>
          <a:xfrm>
            <a:off x="4582344" y="1556793"/>
            <a:ext cx="4042792" cy="4248472"/>
          </a:xfrm>
        </p:spPr>
        <p:txBody>
          <a:bodyPr>
            <a:normAutofit fontScale="85000" lnSpcReduction="20000"/>
          </a:bodyPr>
          <a:lstStyle/>
          <a:p>
            <a:pPr marL="0" indent="0">
              <a:buNone/>
            </a:pPr>
            <a:r>
              <a:rPr lang="en-US" i="1" dirty="0" smtClean="0"/>
              <a:t>Amendment</a:t>
            </a:r>
          </a:p>
          <a:p>
            <a:pPr marL="0" indent="0">
              <a:buNone/>
            </a:pPr>
            <a:endParaRPr lang="en-US" i="1" dirty="0"/>
          </a:p>
          <a:p>
            <a:pPr marL="0" indent="0">
              <a:buNone/>
            </a:pPr>
            <a:r>
              <a:rPr lang="en-US" dirty="0" smtClean="0"/>
              <a:t>1</a:t>
            </a:r>
            <a:r>
              <a:rPr lang="en-US" dirty="0"/>
              <a:t>. The data subject shall have the right </a:t>
            </a:r>
            <a:r>
              <a:rPr lang="en-US" dirty="0" smtClean="0"/>
              <a:t>to obtain </a:t>
            </a:r>
            <a:r>
              <a:rPr lang="en-US" dirty="0"/>
              <a:t>from the controller the erasure </a:t>
            </a:r>
            <a:r>
              <a:rPr lang="en-US" dirty="0" smtClean="0"/>
              <a:t>of personal </a:t>
            </a:r>
            <a:r>
              <a:rPr lang="en-US" dirty="0"/>
              <a:t>data relating to them and </a:t>
            </a:r>
            <a:r>
              <a:rPr lang="en-US" dirty="0" smtClean="0"/>
              <a:t>the abstention </a:t>
            </a:r>
            <a:r>
              <a:rPr lang="en-US" dirty="0"/>
              <a:t>from further dissemination </a:t>
            </a:r>
            <a:r>
              <a:rPr lang="en-US" dirty="0" smtClean="0"/>
              <a:t>of such </a:t>
            </a:r>
            <a:r>
              <a:rPr lang="en-US" dirty="0"/>
              <a:t>data, where one of the </a:t>
            </a:r>
            <a:r>
              <a:rPr lang="en-US" dirty="0" smtClean="0"/>
              <a:t>following grounds </a:t>
            </a:r>
            <a:r>
              <a:rPr lang="en-US" dirty="0"/>
              <a:t>applies:</a:t>
            </a:r>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smtClean="0"/>
              <a:t>Text </a:t>
            </a:r>
            <a:r>
              <a:rPr lang="en-US" i="1" dirty="0"/>
              <a:t>proposed by the Commission </a:t>
            </a:r>
            <a:r>
              <a:rPr lang="en-US" i="1" dirty="0" smtClean="0"/>
              <a:t> </a:t>
            </a:r>
          </a:p>
          <a:p>
            <a:pPr marL="0" indent="0">
              <a:buNone/>
            </a:pPr>
            <a:endParaRPr lang="en-US" i="1" dirty="0"/>
          </a:p>
          <a:p>
            <a:pPr marL="0" indent="0">
              <a:buNone/>
            </a:pPr>
            <a:r>
              <a:rPr lang="en-US" dirty="0" smtClean="0"/>
              <a:t>1</a:t>
            </a:r>
            <a:r>
              <a:rPr lang="en-US" dirty="0"/>
              <a:t>. The data subject shall have the right </a:t>
            </a:r>
            <a:r>
              <a:rPr lang="en-US" dirty="0" smtClean="0"/>
              <a:t>to obtain </a:t>
            </a:r>
            <a:r>
              <a:rPr lang="en-US" dirty="0"/>
              <a:t>from the controller the erasure </a:t>
            </a:r>
            <a:r>
              <a:rPr lang="en-US" dirty="0" smtClean="0"/>
              <a:t>of personal </a:t>
            </a:r>
            <a:r>
              <a:rPr lang="en-US" dirty="0"/>
              <a:t>data relating to them and </a:t>
            </a:r>
            <a:r>
              <a:rPr lang="en-US" dirty="0" smtClean="0"/>
              <a:t>the abstention </a:t>
            </a:r>
            <a:r>
              <a:rPr lang="en-US" dirty="0"/>
              <a:t>from </a:t>
            </a:r>
            <a:r>
              <a:rPr lang="en-US" dirty="0" smtClean="0"/>
              <a:t>further dissemination of such </a:t>
            </a:r>
            <a:r>
              <a:rPr lang="en-US" dirty="0"/>
              <a:t>data, </a:t>
            </a:r>
            <a:r>
              <a:rPr lang="en-US" b="1" i="1" dirty="0"/>
              <a:t>especially in relation </a:t>
            </a:r>
            <a:r>
              <a:rPr lang="en-US" b="1" i="1" dirty="0" smtClean="0"/>
              <a:t>to personal </a:t>
            </a:r>
            <a:r>
              <a:rPr lang="en-US" b="1" i="1" dirty="0"/>
              <a:t>data which are made </a:t>
            </a:r>
            <a:r>
              <a:rPr lang="en-US" b="1" i="1" dirty="0" smtClean="0"/>
              <a:t>available by </a:t>
            </a:r>
            <a:r>
              <a:rPr lang="en-US" b="1" i="1" dirty="0"/>
              <a:t>the data subject while he or she was </a:t>
            </a:r>
            <a:r>
              <a:rPr lang="en-US" b="1" i="1" dirty="0" smtClean="0"/>
              <a:t>a child</a:t>
            </a:r>
            <a:r>
              <a:rPr lang="en-US" b="1" i="1" dirty="0"/>
              <a:t>, </a:t>
            </a:r>
            <a:r>
              <a:rPr lang="en-US" dirty="0"/>
              <a:t>where one of the following </a:t>
            </a:r>
            <a:r>
              <a:rPr lang="en-US" dirty="0" smtClean="0"/>
              <a:t>grounds applies</a:t>
            </a:r>
            <a:r>
              <a:rPr lang="en-US" dirty="0"/>
              <a:t>:</a:t>
            </a:r>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a:t>Justification</a:t>
            </a:r>
          </a:p>
          <a:p>
            <a:r>
              <a:rPr lang="en-US" i="1" dirty="0"/>
              <a:t>The right to erasure applies to all data subjects equally. The deleted </a:t>
            </a:r>
            <a:r>
              <a:rPr lang="en-US" i="1" dirty="0" smtClean="0"/>
              <a:t>text could </a:t>
            </a:r>
            <a:r>
              <a:rPr lang="en-US" i="1" dirty="0"/>
              <a:t>have </a:t>
            </a:r>
            <a:r>
              <a:rPr lang="en-US" i="1" dirty="0" smtClean="0"/>
              <a:t>been read </a:t>
            </a:r>
            <a:r>
              <a:rPr lang="en-US" i="1" dirty="0"/>
              <a:t>to imply that for adults there are limitations to this right.</a:t>
            </a:r>
            <a:endParaRPr lang="en-US" dirty="0"/>
          </a:p>
        </p:txBody>
      </p:sp>
    </p:spTree>
    <p:extLst>
      <p:ext uri="{BB962C8B-B14F-4D97-AF65-F5344CB8AC3E}">
        <p14:creationId xmlns:p14="http://schemas.microsoft.com/office/powerpoint/2010/main" val="3825838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Gegevensbescherming 2.0: de nieuwe Europese privacy </a:t>
            </a:r>
            <a:r>
              <a:rPr lang="nl-NL" dirty="0" smtClean="0"/>
              <a:t>verordening</a:t>
            </a:r>
            <a:endParaRPr lang="en-US" dirty="0"/>
          </a:p>
        </p:txBody>
      </p:sp>
      <p:sp>
        <p:nvSpPr>
          <p:cNvPr id="3" name="Content Placeholder 2"/>
          <p:cNvSpPr>
            <a:spLocks noGrp="1"/>
          </p:cNvSpPr>
          <p:nvPr>
            <p:ph idx="1"/>
          </p:nvPr>
        </p:nvSpPr>
        <p:spPr/>
        <p:txBody>
          <a:bodyPr>
            <a:normAutofit lnSpcReduction="10000"/>
          </a:bodyPr>
          <a:lstStyle/>
          <a:p>
            <a:r>
              <a:rPr lang="en-US" dirty="0" smtClean="0"/>
              <a:t>13.00-13.10 </a:t>
            </a:r>
            <a:r>
              <a:rPr lang="en-US" dirty="0"/>
              <a:t>(</a:t>
            </a:r>
            <a:r>
              <a:rPr lang="en-US" dirty="0" err="1"/>
              <a:t>OvD</a:t>
            </a:r>
            <a:r>
              <a:rPr lang="en-US" dirty="0"/>
              <a:t>): </a:t>
            </a:r>
            <a:r>
              <a:rPr lang="en-US" dirty="0" err="1"/>
              <a:t>Geschiedenis</a:t>
            </a:r>
            <a:r>
              <a:rPr lang="en-US" dirty="0"/>
              <a:t> </a:t>
            </a:r>
            <a:r>
              <a:rPr lang="en-US" dirty="0" err="1"/>
              <a:t>PrivacyRl</a:t>
            </a:r>
            <a:r>
              <a:rPr lang="en-US" dirty="0"/>
              <a:t>. en </a:t>
            </a:r>
            <a:r>
              <a:rPr lang="en-US" dirty="0" smtClean="0"/>
              <a:t>Vo.</a:t>
            </a:r>
          </a:p>
          <a:p>
            <a:r>
              <a:rPr lang="en-US" dirty="0" smtClean="0"/>
              <a:t>13.10-13.20 </a:t>
            </a:r>
            <a:r>
              <a:rPr lang="en-US" dirty="0"/>
              <a:t>(</a:t>
            </a:r>
            <a:r>
              <a:rPr lang="en-US" dirty="0" err="1" smtClean="0"/>
              <a:t>BvdS</a:t>
            </a:r>
            <a:r>
              <a:rPr lang="en-US" dirty="0"/>
              <a:t>): basis DP (</a:t>
            </a:r>
            <a:r>
              <a:rPr lang="en-US" dirty="0" err="1"/>
              <a:t>persoonsgegevens</a:t>
            </a:r>
            <a:r>
              <a:rPr lang="en-US" dirty="0"/>
              <a:t>, </a:t>
            </a:r>
            <a:r>
              <a:rPr lang="en-US" dirty="0" err="1"/>
              <a:t>verwerking</a:t>
            </a:r>
            <a:r>
              <a:rPr lang="en-US" dirty="0"/>
              <a:t>, etc</a:t>
            </a:r>
            <a:r>
              <a:rPr lang="en-US" dirty="0" smtClean="0"/>
              <a:t>.)</a:t>
            </a:r>
          </a:p>
          <a:p>
            <a:r>
              <a:rPr lang="en-US" dirty="0" smtClean="0"/>
              <a:t>13.20-13.45 </a:t>
            </a:r>
            <a:r>
              <a:rPr lang="en-US" dirty="0"/>
              <a:t>(</a:t>
            </a:r>
            <a:r>
              <a:rPr lang="en-US" dirty="0" err="1"/>
              <a:t>OvD</a:t>
            </a:r>
            <a:r>
              <a:rPr lang="en-US" dirty="0"/>
              <a:t>): </a:t>
            </a:r>
            <a:r>
              <a:rPr lang="en-US" dirty="0" err="1"/>
              <a:t>pseudonimisering</a:t>
            </a:r>
            <a:r>
              <a:rPr lang="en-US" dirty="0"/>
              <a:t>, </a:t>
            </a:r>
            <a:r>
              <a:rPr lang="en-US" dirty="0" err="1"/>
              <a:t>meldplicht</a:t>
            </a:r>
            <a:r>
              <a:rPr lang="en-US" dirty="0"/>
              <a:t>, </a:t>
            </a:r>
            <a:r>
              <a:rPr lang="en-US" dirty="0" smtClean="0"/>
              <a:t>DPO/compliance</a:t>
            </a:r>
          </a:p>
          <a:p>
            <a:r>
              <a:rPr lang="en-US" dirty="0" smtClean="0"/>
              <a:t>13.45-14.10 </a:t>
            </a:r>
            <a:r>
              <a:rPr lang="en-US" dirty="0"/>
              <a:t>(</a:t>
            </a:r>
            <a:r>
              <a:rPr lang="en-US" dirty="0" err="1" smtClean="0"/>
              <a:t>BvdS</a:t>
            </a:r>
            <a:r>
              <a:rPr lang="en-US" dirty="0"/>
              <a:t>): RTBF, </a:t>
            </a:r>
            <a:r>
              <a:rPr lang="en-US" dirty="0" smtClean="0"/>
              <a:t>one-stop-shop en </a:t>
            </a:r>
            <a:r>
              <a:rPr lang="en-US" dirty="0" err="1" smtClean="0"/>
              <a:t>boetes</a:t>
            </a:r>
            <a:endParaRPr lang="en-US" dirty="0" smtClean="0"/>
          </a:p>
          <a:p>
            <a:r>
              <a:rPr lang="en-US" dirty="0" smtClean="0"/>
              <a:t>14.10-14.15: </a:t>
            </a:r>
            <a:r>
              <a:rPr lang="en-US" dirty="0" err="1"/>
              <a:t>ruimte</a:t>
            </a:r>
            <a:r>
              <a:rPr lang="en-US" dirty="0"/>
              <a:t> </a:t>
            </a:r>
            <a:r>
              <a:rPr lang="en-US" dirty="0" err="1"/>
              <a:t>voor</a:t>
            </a:r>
            <a:r>
              <a:rPr lang="en-US" dirty="0"/>
              <a:t> </a:t>
            </a:r>
            <a:r>
              <a:rPr lang="en-US" dirty="0" err="1"/>
              <a:t>vragen</a:t>
            </a:r>
            <a:r>
              <a:rPr lang="nl-NL" dirty="0" smtClean="0"/>
              <a:t> </a:t>
            </a:r>
            <a:endParaRPr lang="en-US" dirty="0"/>
          </a:p>
        </p:txBody>
      </p:sp>
    </p:spTree>
    <p:extLst>
      <p:ext uri="{BB962C8B-B14F-4D97-AF65-F5344CB8AC3E}">
        <p14:creationId xmlns:p14="http://schemas.microsoft.com/office/powerpoint/2010/main" val="38875719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smtClean="0"/>
              <a:t>Text </a:t>
            </a:r>
            <a:r>
              <a:rPr lang="en-US" i="1" dirty="0"/>
              <a:t>proposed by the Commission </a:t>
            </a:r>
            <a:r>
              <a:rPr lang="en-US" i="1" dirty="0" smtClean="0"/>
              <a:t> </a:t>
            </a:r>
          </a:p>
          <a:p>
            <a:pPr marL="0" indent="0">
              <a:buNone/>
            </a:pPr>
            <a:endParaRPr lang="en-US" i="1" dirty="0"/>
          </a:p>
          <a:p>
            <a:pPr marL="0" indent="0">
              <a:buNone/>
            </a:pPr>
            <a:r>
              <a:rPr lang="en-US" dirty="0"/>
              <a:t>(a) the data are no longer necessary in relation to the purposes for which they </a:t>
            </a:r>
            <a:r>
              <a:rPr lang="en-US" dirty="0" smtClean="0"/>
              <a:t>were collected </a:t>
            </a:r>
            <a:r>
              <a:rPr lang="en-US" dirty="0"/>
              <a:t>or otherwise processed;</a:t>
            </a:r>
          </a:p>
          <a:p>
            <a:pPr marL="0" indent="0">
              <a:buNone/>
            </a:pPr>
            <a:r>
              <a:rPr lang="en-US" dirty="0"/>
              <a:t>(b) the data subject withdraws consent on which the processing is based </a:t>
            </a:r>
            <a:r>
              <a:rPr lang="en-US" dirty="0" smtClean="0"/>
              <a:t>according to </a:t>
            </a:r>
            <a:r>
              <a:rPr lang="en-US" dirty="0"/>
              <a:t>point (a) of Article 6(1), or when the storage period consented to </a:t>
            </a:r>
            <a:r>
              <a:rPr lang="en-US" dirty="0" smtClean="0"/>
              <a:t>has expired</a:t>
            </a:r>
            <a:r>
              <a:rPr lang="en-US" dirty="0"/>
              <a:t>, and where there is no other legal ground for the processing of the data;</a:t>
            </a:r>
          </a:p>
          <a:p>
            <a:pPr marL="0" indent="0">
              <a:buNone/>
            </a:pPr>
            <a:r>
              <a:rPr lang="en-US" dirty="0"/>
              <a:t>(c) the data subject objects to the processing of personal data pursuant to </a:t>
            </a:r>
            <a:r>
              <a:rPr lang="en-US" dirty="0" smtClean="0"/>
              <a:t>Article 19</a:t>
            </a:r>
            <a:r>
              <a:rPr lang="en-US" dirty="0"/>
              <a:t>;</a:t>
            </a:r>
          </a:p>
          <a:p>
            <a:pPr marL="0" indent="0">
              <a:buNone/>
            </a:pPr>
            <a:r>
              <a:rPr lang="en-US" dirty="0"/>
              <a:t>(d) the processing of the data does not comply with this Regulation for </a:t>
            </a:r>
            <a:r>
              <a:rPr lang="en-US" dirty="0" smtClean="0"/>
              <a:t>other reasons</a:t>
            </a:r>
            <a:r>
              <a:rPr lang="en-US" dirty="0"/>
              <a:t>.</a:t>
            </a:r>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25701601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3" name="Content Placeholder 2"/>
          <p:cNvSpPr>
            <a:spLocks noGrp="1"/>
          </p:cNvSpPr>
          <p:nvPr>
            <p:ph idx="1"/>
          </p:nvPr>
        </p:nvSpPr>
        <p:spPr>
          <a:xfrm>
            <a:off x="4582344" y="1340768"/>
            <a:ext cx="4042792" cy="4248472"/>
          </a:xfrm>
        </p:spPr>
        <p:txBody>
          <a:bodyPr>
            <a:noAutofit/>
          </a:bodyPr>
          <a:lstStyle/>
          <a:p>
            <a:pPr marL="0" indent="0">
              <a:buNone/>
            </a:pPr>
            <a:endParaRPr lang="en-US" sz="2000" dirty="0" smtClean="0"/>
          </a:p>
          <a:p>
            <a:pPr marL="0" indent="0">
              <a:buNone/>
            </a:pPr>
            <a:r>
              <a:rPr lang="en-US" sz="2000" dirty="0" smtClean="0"/>
              <a:t>2</a:t>
            </a:r>
            <a:r>
              <a:rPr lang="en-US" sz="2000" dirty="0"/>
              <a:t>. Where the controller referred to </a:t>
            </a:r>
            <a:r>
              <a:rPr lang="en-US" sz="2000" dirty="0" smtClean="0"/>
              <a:t>in paragraph </a:t>
            </a:r>
            <a:r>
              <a:rPr lang="en-US" sz="2000" dirty="0"/>
              <a:t>1 has transferred or made </a:t>
            </a:r>
            <a:r>
              <a:rPr lang="en-US" sz="2000" dirty="0" smtClean="0"/>
              <a:t>the personal </a:t>
            </a:r>
            <a:r>
              <a:rPr lang="en-US" sz="2000" dirty="0"/>
              <a:t>data public </a:t>
            </a:r>
            <a:r>
              <a:rPr lang="en-US" sz="2000" b="1" i="1" dirty="0"/>
              <a:t>without a </a:t>
            </a:r>
            <a:r>
              <a:rPr lang="en-US" sz="2000" b="1" i="1" dirty="0" smtClean="0"/>
              <a:t>justification based </a:t>
            </a:r>
            <a:r>
              <a:rPr lang="en-US" sz="2000" b="1" i="1" dirty="0"/>
              <a:t>on Article 6(1), it shall take </a:t>
            </a:r>
            <a:r>
              <a:rPr lang="en-US" sz="2000" b="1" i="1" dirty="0" smtClean="0"/>
              <a:t>all necessary </a:t>
            </a:r>
            <a:r>
              <a:rPr lang="en-US" sz="2000" b="1" i="1" dirty="0"/>
              <a:t>steps to have the data </a:t>
            </a:r>
            <a:r>
              <a:rPr lang="en-US" sz="2000" b="1" i="1" dirty="0" smtClean="0"/>
              <a:t>erased, without </a:t>
            </a:r>
            <a:r>
              <a:rPr lang="en-US" sz="2000" b="1" i="1" dirty="0"/>
              <a:t>prejudice to Article 77.</a:t>
            </a:r>
            <a:endParaRPr lang="en-US" sz="2000" dirty="0"/>
          </a:p>
        </p:txBody>
      </p:sp>
      <p:sp>
        <p:nvSpPr>
          <p:cNvPr id="5" name="Content Placeholder 2"/>
          <p:cNvSpPr txBox="1">
            <a:spLocks/>
          </p:cNvSpPr>
          <p:nvPr/>
        </p:nvSpPr>
        <p:spPr>
          <a:xfrm>
            <a:off x="415791" y="1412776"/>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dirty="0" smtClean="0"/>
              <a:t>2</a:t>
            </a:r>
            <a:r>
              <a:rPr lang="en-US" sz="1600" dirty="0"/>
              <a:t>. Where the controller referred to </a:t>
            </a:r>
            <a:r>
              <a:rPr lang="en-US" sz="1600" dirty="0" smtClean="0"/>
              <a:t>in paragraph </a:t>
            </a:r>
            <a:r>
              <a:rPr lang="en-US" sz="1600" dirty="0"/>
              <a:t>1 has made the personal </a:t>
            </a:r>
            <a:r>
              <a:rPr lang="en-US" sz="1600" dirty="0" smtClean="0"/>
              <a:t>data public</a:t>
            </a:r>
            <a:r>
              <a:rPr lang="en-US" sz="1600" b="1" i="1" dirty="0"/>
              <a:t>, it shall take all reasonable steps</a:t>
            </a:r>
            <a:r>
              <a:rPr lang="en-US" sz="1600" b="1" i="1" dirty="0" smtClean="0"/>
              <a:t>, including </a:t>
            </a:r>
            <a:r>
              <a:rPr lang="en-US" sz="1600" b="1" i="1" dirty="0"/>
              <a:t>technical measures, in </a:t>
            </a:r>
            <a:r>
              <a:rPr lang="en-US" sz="1600" b="1" i="1" dirty="0" smtClean="0"/>
              <a:t>relation to </a:t>
            </a:r>
            <a:r>
              <a:rPr lang="en-US" sz="1600" b="1" i="1" dirty="0"/>
              <a:t>data for the publication of which </a:t>
            </a:r>
            <a:r>
              <a:rPr lang="en-US" sz="1600" b="1" i="1" dirty="0" smtClean="0"/>
              <a:t>the controller </a:t>
            </a:r>
            <a:r>
              <a:rPr lang="en-US" sz="1600" b="1" i="1" dirty="0"/>
              <a:t>is responsible, to inform </a:t>
            </a:r>
            <a:r>
              <a:rPr lang="en-US" sz="1600" b="1" i="1" dirty="0" smtClean="0"/>
              <a:t>third parties </a:t>
            </a:r>
            <a:r>
              <a:rPr lang="en-US" sz="1600" b="1" i="1" dirty="0"/>
              <a:t>which are processing such </a:t>
            </a:r>
            <a:r>
              <a:rPr lang="en-US" sz="1600" b="1" i="1" dirty="0" smtClean="0"/>
              <a:t>data, that </a:t>
            </a:r>
            <a:r>
              <a:rPr lang="en-US" sz="1600" b="1" i="1" dirty="0"/>
              <a:t>a data subject requests them to </a:t>
            </a:r>
            <a:r>
              <a:rPr lang="en-US" sz="1600" b="1" i="1" dirty="0" smtClean="0"/>
              <a:t>erase any </a:t>
            </a:r>
            <a:r>
              <a:rPr lang="en-US" sz="1600" b="1" i="1" dirty="0"/>
              <a:t>links to, or copy or replication of </a:t>
            </a:r>
            <a:r>
              <a:rPr lang="en-US" sz="1600" b="1" i="1" dirty="0" smtClean="0"/>
              <a:t>that personal </a:t>
            </a:r>
            <a:r>
              <a:rPr lang="en-US" sz="1600" b="1" i="1" dirty="0"/>
              <a:t>data. Where the controller </a:t>
            </a:r>
            <a:r>
              <a:rPr lang="en-US" sz="1600" b="1" i="1" dirty="0" smtClean="0"/>
              <a:t>has </a:t>
            </a:r>
            <a:r>
              <a:rPr lang="en-US" sz="1600" b="1" i="1" dirty="0" err="1" smtClean="0"/>
              <a:t>authorised</a:t>
            </a:r>
            <a:r>
              <a:rPr lang="en-US" sz="1600" b="1" i="1" dirty="0" smtClean="0"/>
              <a:t> </a:t>
            </a:r>
            <a:r>
              <a:rPr lang="en-US" sz="1600" b="1" i="1" dirty="0"/>
              <a:t>a third party publication </a:t>
            </a:r>
            <a:r>
              <a:rPr lang="en-US" sz="1600" b="1" i="1" dirty="0" smtClean="0"/>
              <a:t>of personal </a:t>
            </a:r>
            <a:r>
              <a:rPr lang="en-US" sz="1600" b="1" i="1" dirty="0"/>
              <a:t>data, the controller shall </a:t>
            </a:r>
            <a:r>
              <a:rPr lang="en-US" sz="1600" b="1" i="1" dirty="0" smtClean="0"/>
              <a:t>be considered </a:t>
            </a:r>
            <a:r>
              <a:rPr lang="en-US" sz="1600" b="1" i="1" dirty="0"/>
              <a:t>responsible for </a:t>
            </a:r>
            <a:r>
              <a:rPr lang="en-US" sz="1600" b="1" i="1" dirty="0" smtClean="0"/>
              <a:t>that publication</a:t>
            </a:r>
            <a:r>
              <a:rPr lang="en-US" sz="1600" b="1" i="1" dirty="0"/>
              <a:t>.</a:t>
            </a:r>
            <a:endParaRPr lang="en-US" sz="1600" dirty="0"/>
          </a:p>
        </p:txBody>
      </p:sp>
      <p:sp>
        <p:nvSpPr>
          <p:cNvPr id="6" name="Title 1"/>
          <p:cNvSpPr txBox="1">
            <a:spLocks/>
          </p:cNvSpPr>
          <p:nvPr/>
        </p:nvSpPr>
        <p:spPr>
          <a:xfrm>
            <a:off x="494261" y="5085184"/>
            <a:ext cx="8229600" cy="14310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i="1" dirty="0" smtClean="0"/>
              <a:t>The </a:t>
            </a:r>
            <a:r>
              <a:rPr lang="en-US" sz="1800" i="1" dirty="0"/>
              <a:t>right to erasure and the right to rectification remain important for data subjects, as </a:t>
            </a:r>
            <a:r>
              <a:rPr lang="en-US" sz="1800" i="1" dirty="0" smtClean="0"/>
              <a:t>more and </a:t>
            </a:r>
            <a:r>
              <a:rPr lang="en-US" sz="1800" i="1" dirty="0"/>
              <a:t>more information are disclosed which can have significant impacts. However, if </a:t>
            </a:r>
            <a:r>
              <a:rPr lang="en-US" sz="1800" i="1" dirty="0" smtClean="0"/>
              <a:t>a publication </a:t>
            </a:r>
            <a:r>
              <a:rPr lang="en-US" sz="1800" i="1" dirty="0"/>
              <a:t>of personal data took place based on legal grounds as referred to in </a:t>
            </a:r>
            <a:r>
              <a:rPr lang="en-US" sz="1800" i="1" dirty="0" smtClean="0"/>
              <a:t>Article 6(1), a </a:t>
            </a:r>
            <a:r>
              <a:rPr lang="en-US" sz="1800" i="1" dirty="0"/>
              <a:t>“right to be forgotten” is neither realistic nor legitimate. See related amendment to </a:t>
            </a:r>
            <a:r>
              <a:rPr lang="en-US" sz="1800" i="1" dirty="0" smtClean="0"/>
              <a:t>Article 17(2a</a:t>
            </a:r>
            <a:r>
              <a:rPr lang="en-US" sz="1800" i="1" dirty="0"/>
              <a:t>) and Recital 54. This does not imply that third parties can further process </a:t>
            </a:r>
            <a:r>
              <a:rPr lang="en-US" sz="1800" i="1" dirty="0" smtClean="0"/>
              <a:t>published personal </a:t>
            </a:r>
            <a:r>
              <a:rPr lang="en-US" sz="1800" i="1" dirty="0"/>
              <a:t>data if there is no legal ground for them to do so.</a:t>
            </a:r>
            <a:endParaRPr lang="en-US" sz="1800" dirty="0"/>
          </a:p>
        </p:txBody>
      </p:sp>
    </p:spTree>
    <p:extLst>
      <p:ext uri="{BB962C8B-B14F-4D97-AF65-F5344CB8AC3E}">
        <p14:creationId xmlns:p14="http://schemas.microsoft.com/office/powerpoint/2010/main" val="19125102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3" name="Content Placeholder 2"/>
          <p:cNvSpPr>
            <a:spLocks noGrp="1"/>
          </p:cNvSpPr>
          <p:nvPr>
            <p:ph idx="1"/>
          </p:nvPr>
        </p:nvSpPr>
        <p:spPr>
          <a:xfrm>
            <a:off x="4582344" y="1556793"/>
            <a:ext cx="4042792" cy="4248472"/>
          </a:xfrm>
        </p:spPr>
        <p:txBody>
          <a:bodyPr>
            <a:normAutofit fontScale="92500" lnSpcReduction="10000"/>
          </a:bodyPr>
          <a:lstStyle/>
          <a:p>
            <a:pPr marL="0" indent="0">
              <a:buNone/>
            </a:pPr>
            <a:r>
              <a:rPr lang="en-US" i="1" dirty="0" smtClean="0"/>
              <a:t>Amendment</a:t>
            </a:r>
          </a:p>
          <a:p>
            <a:pPr marL="0" indent="0">
              <a:buNone/>
            </a:pPr>
            <a:endParaRPr lang="en-US" i="1" dirty="0"/>
          </a:p>
          <a:p>
            <a:pPr marL="0" indent="0">
              <a:buNone/>
            </a:pPr>
            <a:r>
              <a:rPr lang="en-US" b="1" i="1" dirty="0"/>
              <a:t>2a. Any measures for erasure of </a:t>
            </a:r>
            <a:r>
              <a:rPr lang="en-US" b="1" i="1" dirty="0" smtClean="0"/>
              <a:t>published personal </a:t>
            </a:r>
            <a:r>
              <a:rPr lang="en-US" b="1" i="1" dirty="0"/>
              <a:t>data shall respect the right </a:t>
            </a:r>
            <a:r>
              <a:rPr lang="en-US" b="1" i="1" dirty="0" smtClean="0"/>
              <a:t>to freedom </a:t>
            </a:r>
            <a:r>
              <a:rPr lang="en-US" b="1" i="1" dirty="0"/>
              <a:t>of expression, as referred to </a:t>
            </a:r>
            <a:r>
              <a:rPr lang="en-US" b="1" i="1" dirty="0" smtClean="0"/>
              <a:t>in Article </a:t>
            </a:r>
            <a:r>
              <a:rPr lang="en-US" b="1" i="1" dirty="0"/>
              <a:t>80.</a:t>
            </a:r>
            <a:endParaRPr lang="en-US" dirty="0"/>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smtClean="0"/>
              <a:t>Text </a:t>
            </a:r>
            <a:r>
              <a:rPr lang="en-US" i="1" dirty="0"/>
              <a:t>proposed by the Commission </a:t>
            </a:r>
            <a:r>
              <a:rPr lang="en-US" i="1" dirty="0" smtClean="0"/>
              <a:t> </a:t>
            </a:r>
          </a:p>
          <a:p>
            <a:pPr marL="0" indent="0">
              <a:buNone/>
            </a:pPr>
            <a:endParaRPr lang="en-US" i="1" dirty="0"/>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19125102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5" name="Content Placeholder 2"/>
          <p:cNvSpPr txBox="1">
            <a:spLocks/>
          </p:cNvSpPr>
          <p:nvPr/>
        </p:nvSpPr>
        <p:spPr>
          <a:xfrm>
            <a:off x="539552" y="1268760"/>
            <a:ext cx="4042792" cy="53914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dirty="0" smtClean="0"/>
              <a:t>3. The </a:t>
            </a:r>
            <a:r>
              <a:rPr lang="en-US" sz="1600" dirty="0"/>
              <a:t>controller shall carry out the erasure without delay, except to the extent that </a:t>
            </a:r>
            <a:r>
              <a:rPr lang="en-US" sz="1600" dirty="0" smtClean="0"/>
              <a:t>the retention </a:t>
            </a:r>
            <a:r>
              <a:rPr lang="en-US" sz="1600" dirty="0"/>
              <a:t>of the personal data is necessary:</a:t>
            </a:r>
          </a:p>
          <a:p>
            <a:pPr marL="0" indent="0">
              <a:buNone/>
            </a:pPr>
            <a:r>
              <a:rPr lang="en-US" sz="1600" dirty="0"/>
              <a:t>(a) for exercising the right of freedom of </a:t>
            </a:r>
            <a:r>
              <a:rPr lang="en-US" sz="1600" dirty="0" smtClean="0"/>
              <a:t>expression </a:t>
            </a:r>
            <a:r>
              <a:rPr lang="en-US" sz="1600" dirty="0"/>
              <a:t>in accordance with Article 80;</a:t>
            </a:r>
          </a:p>
          <a:p>
            <a:pPr marL="0" indent="0">
              <a:buNone/>
            </a:pPr>
            <a:r>
              <a:rPr lang="en-US" sz="1600" dirty="0"/>
              <a:t>(b) for reasons of public interest in the area of public health in accordance </a:t>
            </a:r>
            <a:r>
              <a:rPr lang="en-US" sz="1600" dirty="0" smtClean="0"/>
              <a:t>with Article </a:t>
            </a:r>
            <a:r>
              <a:rPr lang="en-US" sz="1600" dirty="0"/>
              <a:t>81;</a:t>
            </a:r>
          </a:p>
          <a:p>
            <a:pPr marL="0" indent="0">
              <a:buNone/>
            </a:pPr>
            <a:r>
              <a:rPr lang="en-US" sz="1600" dirty="0"/>
              <a:t>(c) for historical, statistical and scientific research purposes in accordance </a:t>
            </a:r>
            <a:r>
              <a:rPr lang="en-US" sz="1600" dirty="0" smtClean="0"/>
              <a:t>with Article </a:t>
            </a:r>
            <a:r>
              <a:rPr lang="en-US" sz="1600" dirty="0"/>
              <a:t>83</a:t>
            </a:r>
            <a:r>
              <a:rPr lang="en-US" sz="1600" dirty="0" smtClean="0"/>
              <a:t>;</a:t>
            </a:r>
          </a:p>
          <a:p>
            <a:pPr marL="0" indent="0">
              <a:buNone/>
            </a:pPr>
            <a:r>
              <a:rPr lang="en-US" sz="1600" dirty="0" smtClean="0"/>
              <a:t>(</a:t>
            </a:r>
            <a:r>
              <a:rPr lang="en-US" sz="1600" dirty="0"/>
              <a:t>d) for compliance with a legal obligation to retain the personal data by Union </a:t>
            </a:r>
            <a:r>
              <a:rPr lang="en-US" sz="1600" dirty="0" smtClean="0"/>
              <a:t>or Member </a:t>
            </a:r>
            <a:r>
              <a:rPr lang="en-US" sz="1600" dirty="0"/>
              <a:t>State law to which the controller is subject; Member State laws </a:t>
            </a:r>
            <a:r>
              <a:rPr lang="en-US" sz="1600" dirty="0" smtClean="0"/>
              <a:t>shall meet </a:t>
            </a:r>
            <a:r>
              <a:rPr lang="en-US" sz="1600" dirty="0"/>
              <a:t>an objective of public interest, respect the essence of the right to </a:t>
            </a:r>
            <a:r>
              <a:rPr lang="en-US" sz="1600" dirty="0" smtClean="0"/>
              <a:t>the protection </a:t>
            </a:r>
            <a:r>
              <a:rPr lang="en-US" sz="1600" dirty="0"/>
              <a:t>of personal data and be proportionate to the legitimate aim pursued;</a:t>
            </a:r>
          </a:p>
          <a:p>
            <a:pPr marL="0" indent="0">
              <a:buNone/>
            </a:pPr>
            <a:r>
              <a:rPr lang="en-US" sz="1600" dirty="0"/>
              <a:t>(e) in the cases referred to in paragraph 4.</a:t>
            </a:r>
            <a:endParaRPr lang="en-US" sz="1600" i="1" dirty="0"/>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449848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5" name="Content Placeholder 2"/>
          <p:cNvSpPr txBox="1">
            <a:spLocks/>
          </p:cNvSpPr>
          <p:nvPr/>
        </p:nvSpPr>
        <p:spPr>
          <a:xfrm>
            <a:off x="539552" y="1268760"/>
            <a:ext cx="4042792" cy="53914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t>4</a:t>
            </a:r>
            <a:r>
              <a:rPr lang="en-US" sz="1800" dirty="0" smtClean="0"/>
              <a:t>. </a:t>
            </a:r>
            <a:r>
              <a:rPr lang="en-US" sz="1800" dirty="0"/>
              <a:t>Instead of erasure, the controller shall restrict processing of personal data where:</a:t>
            </a:r>
          </a:p>
          <a:p>
            <a:pPr marL="0" indent="0">
              <a:buNone/>
            </a:pPr>
            <a:r>
              <a:rPr lang="en-US" sz="1800" dirty="0"/>
              <a:t>(a) their accuracy is contested by the data subject, for a period enabling </a:t>
            </a:r>
            <a:r>
              <a:rPr lang="en-US" sz="1800" dirty="0" smtClean="0"/>
              <a:t>the controller </a:t>
            </a:r>
            <a:r>
              <a:rPr lang="en-US" sz="1800" dirty="0"/>
              <a:t>to verify the accuracy of the data</a:t>
            </a:r>
            <a:r>
              <a:rPr lang="en-US" sz="1800" dirty="0" smtClean="0"/>
              <a:t>; </a:t>
            </a:r>
          </a:p>
          <a:p>
            <a:pPr marL="0" indent="0">
              <a:buNone/>
            </a:pPr>
            <a:r>
              <a:rPr lang="en-US" sz="1800" dirty="0" smtClean="0"/>
              <a:t>(</a:t>
            </a:r>
            <a:r>
              <a:rPr lang="en-US" sz="1800" dirty="0"/>
              <a:t>b) the controller no longer needs the personal data for the accomplishment of </a:t>
            </a:r>
            <a:r>
              <a:rPr lang="en-US" sz="1800" dirty="0" smtClean="0"/>
              <a:t>its task </a:t>
            </a:r>
            <a:r>
              <a:rPr lang="en-US" sz="1800" dirty="0"/>
              <a:t>but they have to be maintained for purposes of proof</a:t>
            </a:r>
            <a:r>
              <a:rPr lang="en-US" sz="1800" dirty="0" smtClean="0"/>
              <a:t>; </a:t>
            </a:r>
          </a:p>
          <a:p>
            <a:pPr marL="0" indent="0">
              <a:buNone/>
            </a:pPr>
            <a:r>
              <a:rPr lang="en-US" sz="1800" dirty="0" smtClean="0"/>
              <a:t>(</a:t>
            </a:r>
            <a:r>
              <a:rPr lang="en-US" sz="1800" dirty="0"/>
              <a:t>c) the processing is unlawful and the data subject opposes their erasure </a:t>
            </a:r>
            <a:r>
              <a:rPr lang="en-US" sz="1800" dirty="0" smtClean="0"/>
              <a:t>and requests </a:t>
            </a:r>
            <a:r>
              <a:rPr lang="en-US" sz="1800" dirty="0"/>
              <a:t>the restriction of their use instead</a:t>
            </a:r>
            <a:r>
              <a:rPr lang="en-US" sz="1800" dirty="0" smtClean="0"/>
              <a:t>; </a:t>
            </a:r>
          </a:p>
          <a:p>
            <a:pPr marL="0" indent="0">
              <a:buNone/>
            </a:pPr>
            <a:r>
              <a:rPr lang="en-US" sz="1800" dirty="0" smtClean="0"/>
              <a:t>(</a:t>
            </a:r>
            <a:r>
              <a:rPr lang="en-US" sz="1800" dirty="0"/>
              <a:t>d) the data subject requests to transmit the personal data into another </a:t>
            </a:r>
            <a:r>
              <a:rPr lang="en-US" sz="1800" dirty="0" smtClean="0"/>
              <a:t>automated processing </a:t>
            </a:r>
            <a:r>
              <a:rPr lang="en-US" sz="1800" dirty="0"/>
              <a:t>system in accordance with Article 18(2).</a:t>
            </a:r>
            <a:endParaRPr lang="en-US" sz="1800" i="1" dirty="0"/>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8511431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3" name="Content Placeholder 2"/>
          <p:cNvSpPr>
            <a:spLocks noGrp="1"/>
          </p:cNvSpPr>
          <p:nvPr>
            <p:ph idx="1"/>
          </p:nvPr>
        </p:nvSpPr>
        <p:spPr>
          <a:xfrm>
            <a:off x="4582344" y="1556793"/>
            <a:ext cx="4042792" cy="4248472"/>
          </a:xfrm>
        </p:spPr>
        <p:txBody>
          <a:bodyPr>
            <a:normAutofit/>
          </a:bodyPr>
          <a:lstStyle/>
          <a:p>
            <a:pPr marL="0" indent="0">
              <a:buNone/>
            </a:pPr>
            <a:r>
              <a:rPr lang="en-US" sz="2000" dirty="0" smtClean="0"/>
              <a:t>5</a:t>
            </a:r>
            <a:r>
              <a:rPr lang="en-US" sz="2000" dirty="0"/>
              <a:t>. Personal data referred to in paragraph </a:t>
            </a:r>
            <a:r>
              <a:rPr lang="en-US" sz="2000" dirty="0" smtClean="0"/>
              <a:t>4 may</a:t>
            </a:r>
            <a:r>
              <a:rPr lang="en-US" sz="2000" dirty="0"/>
              <a:t>, with the exception of storage, only </a:t>
            </a:r>
            <a:r>
              <a:rPr lang="en-US" sz="2000" dirty="0" smtClean="0"/>
              <a:t>be processed </a:t>
            </a:r>
            <a:r>
              <a:rPr lang="en-US" sz="2000" dirty="0"/>
              <a:t>for purposes of proof, or </a:t>
            </a:r>
            <a:r>
              <a:rPr lang="en-US" sz="2000" dirty="0" smtClean="0"/>
              <a:t>with the </a:t>
            </a:r>
            <a:r>
              <a:rPr lang="en-US" sz="2000" dirty="0"/>
              <a:t>data subject's consent, or for </a:t>
            </a:r>
            <a:r>
              <a:rPr lang="en-US" sz="2000" dirty="0" smtClean="0"/>
              <a:t>the protection </a:t>
            </a:r>
            <a:r>
              <a:rPr lang="en-US" sz="2000" dirty="0"/>
              <a:t>of the rights of another </a:t>
            </a:r>
            <a:r>
              <a:rPr lang="en-US" sz="2000" dirty="0" smtClean="0"/>
              <a:t>natural or </a:t>
            </a:r>
            <a:r>
              <a:rPr lang="en-US" sz="2000" dirty="0"/>
              <a:t>legal person or for </a:t>
            </a:r>
            <a:r>
              <a:rPr lang="en-US" sz="2000" b="1" i="1" dirty="0"/>
              <a:t>compliance with </a:t>
            </a:r>
            <a:r>
              <a:rPr lang="en-US" sz="2000" b="1" i="1" dirty="0" smtClean="0"/>
              <a:t>a legal </a:t>
            </a:r>
            <a:r>
              <a:rPr lang="en-US" sz="2000" b="1" i="1" dirty="0"/>
              <a:t>obligation to process the </a:t>
            </a:r>
            <a:r>
              <a:rPr lang="en-US" sz="2000" b="1" i="1" dirty="0" smtClean="0"/>
              <a:t>personal data </a:t>
            </a:r>
            <a:r>
              <a:rPr lang="en-US" sz="2000" b="1" i="1" dirty="0"/>
              <a:t>by the Union or national law </a:t>
            </a:r>
            <a:r>
              <a:rPr lang="en-US" sz="2000" b="1" i="1" dirty="0" smtClean="0"/>
              <a:t>to which </a:t>
            </a:r>
            <a:r>
              <a:rPr lang="en-US" sz="2000" b="1" i="1" dirty="0"/>
              <a:t>the controller is subject</a:t>
            </a:r>
            <a:r>
              <a:rPr lang="en-US" sz="2000" dirty="0"/>
              <a:t>.</a:t>
            </a:r>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t>5</a:t>
            </a:r>
            <a:r>
              <a:rPr lang="en-US" sz="2000" dirty="0"/>
              <a:t>. Personal data referred to in paragraph </a:t>
            </a:r>
            <a:r>
              <a:rPr lang="en-US" sz="2000" dirty="0" smtClean="0"/>
              <a:t>4 may</a:t>
            </a:r>
            <a:r>
              <a:rPr lang="en-US" sz="2000" dirty="0"/>
              <a:t>, with the exception of storage, only </a:t>
            </a:r>
            <a:r>
              <a:rPr lang="en-US" sz="2000" dirty="0" smtClean="0"/>
              <a:t>be processed </a:t>
            </a:r>
            <a:r>
              <a:rPr lang="en-US" sz="2000" dirty="0"/>
              <a:t>for purposes of proof, or </a:t>
            </a:r>
            <a:r>
              <a:rPr lang="en-US" sz="2000" dirty="0" smtClean="0"/>
              <a:t>with the </a:t>
            </a:r>
            <a:r>
              <a:rPr lang="en-US" sz="2000" dirty="0"/>
              <a:t>data subject's consent, or for </a:t>
            </a:r>
            <a:r>
              <a:rPr lang="en-US" sz="2000" dirty="0" smtClean="0"/>
              <a:t>the protection </a:t>
            </a:r>
            <a:r>
              <a:rPr lang="en-US" sz="2000" dirty="0"/>
              <a:t>of the rights of another </a:t>
            </a:r>
            <a:r>
              <a:rPr lang="en-US" sz="2000" dirty="0" smtClean="0"/>
              <a:t>natural or </a:t>
            </a:r>
            <a:r>
              <a:rPr lang="en-US" sz="2000" dirty="0"/>
              <a:t>legal person or for </a:t>
            </a:r>
            <a:r>
              <a:rPr lang="en-US" sz="2000" b="1" i="1" dirty="0"/>
              <a:t>an objective </a:t>
            </a:r>
            <a:r>
              <a:rPr lang="en-US" sz="2000" b="1" i="1" dirty="0" smtClean="0"/>
              <a:t>of public </a:t>
            </a:r>
            <a:r>
              <a:rPr lang="en-US" sz="2000" b="1" i="1" dirty="0"/>
              <a:t>interest</a:t>
            </a:r>
            <a:r>
              <a:rPr lang="en-US" sz="2000" dirty="0"/>
              <a:t>.</a:t>
            </a:r>
          </a:p>
        </p:txBody>
      </p:sp>
      <p:sp>
        <p:nvSpPr>
          <p:cNvPr id="6" name="Title 1"/>
          <p:cNvSpPr txBox="1">
            <a:spLocks/>
          </p:cNvSpPr>
          <p:nvPr/>
        </p:nvSpPr>
        <p:spPr>
          <a:xfrm>
            <a:off x="394009" y="5301208"/>
            <a:ext cx="8229600" cy="1143000"/>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a:t>Justification</a:t>
            </a:r>
          </a:p>
          <a:p>
            <a:pPr algn="l"/>
            <a:r>
              <a:rPr lang="en-US" i="1" dirty="0"/>
              <a:t>Any public interest must be laid down in law in order to create a </a:t>
            </a:r>
            <a:r>
              <a:rPr lang="en-US" i="1" dirty="0" smtClean="0"/>
              <a:t>legal obligation </a:t>
            </a:r>
            <a:r>
              <a:rPr lang="en-US" i="1" dirty="0"/>
              <a:t>for the </a:t>
            </a:r>
            <a:r>
              <a:rPr lang="en-US" i="1" dirty="0" smtClean="0"/>
              <a:t>data controller </a:t>
            </a:r>
            <a:r>
              <a:rPr lang="en-US" i="1" dirty="0"/>
              <a:t>to outweigh the right to erasure of the data subject.</a:t>
            </a:r>
            <a:endParaRPr lang="en-US" dirty="0"/>
          </a:p>
        </p:txBody>
      </p:sp>
    </p:spTree>
    <p:extLst>
      <p:ext uri="{BB962C8B-B14F-4D97-AF65-F5344CB8AC3E}">
        <p14:creationId xmlns:p14="http://schemas.microsoft.com/office/powerpoint/2010/main" val="19125102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5" name="Content Placeholder 2"/>
          <p:cNvSpPr txBox="1">
            <a:spLocks/>
          </p:cNvSpPr>
          <p:nvPr/>
        </p:nvSpPr>
        <p:spPr>
          <a:xfrm>
            <a:off x="539552" y="1268760"/>
            <a:ext cx="4042792" cy="53914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t>6. Where processing of personal data is restricted pursuant to paragraph 4, </a:t>
            </a:r>
            <a:r>
              <a:rPr lang="en-US" sz="2000" dirty="0" smtClean="0"/>
              <a:t>the controller </a:t>
            </a:r>
            <a:r>
              <a:rPr lang="en-US" sz="2000" dirty="0"/>
              <a:t>shall inform the data subject before lifting the restriction on processing.</a:t>
            </a:r>
          </a:p>
          <a:p>
            <a:pPr marL="0" indent="0">
              <a:buNone/>
            </a:pPr>
            <a:endParaRPr lang="en-US" sz="2000" dirty="0" smtClean="0"/>
          </a:p>
          <a:p>
            <a:pPr marL="0" indent="0">
              <a:buNone/>
            </a:pPr>
            <a:r>
              <a:rPr lang="en-US" sz="2000" dirty="0" smtClean="0"/>
              <a:t>7</a:t>
            </a:r>
            <a:r>
              <a:rPr lang="en-US" sz="2000" dirty="0"/>
              <a:t>. The controller shall implement mechanisms to ensure that the time limits </a:t>
            </a:r>
            <a:r>
              <a:rPr lang="en-US" sz="2000" dirty="0" smtClean="0"/>
              <a:t>established for </a:t>
            </a:r>
            <a:r>
              <a:rPr lang="en-US" sz="2000" dirty="0"/>
              <a:t>the erasure of personal data and/or for a periodic review of the need for </a:t>
            </a:r>
            <a:r>
              <a:rPr lang="en-US" sz="2000" dirty="0" smtClean="0"/>
              <a:t>the storage </a:t>
            </a:r>
            <a:r>
              <a:rPr lang="en-US" sz="2000" dirty="0"/>
              <a:t>of the data are observed.</a:t>
            </a:r>
          </a:p>
          <a:p>
            <a:pPr marL="0" indent="0">
              <a:buNone/>
            </a:pPr>
            <a:endParaRPr lang="en-US" sz="2000" dirty="0" smtClean="0"/>
          </a:p>
          <a:p>
            <a:pPr marL="0" indent="0">
              <a:buNone/>
            </a:pPr>
            <a:r>
              <a:rPr lang="en-US" sz="2000" dirty="0" smtClean="0"/>
              <a:t>8</a:t>
            </a:r>
            <a:r>
              <a:rPr lang="en-US" sz="2000" dirty="0"/>
              <a:t>. Where the erasure is carried out, the controller shall not otherwise process </a:t>
            </a:r>
            <a:r>
              <a:rPr lang="en-US" sz="2000" dirty="0" smtClean="0"/>
              <a:t>such personal </a:t>
            </a:r>
            <a:r>
              <a:rPr lang="en-US" sz="2000" dirty="0"/>
              <a:t>data.</a:t>
            </a:r>
            <a:endParaRPr lang="en-US" sz="2000" i="1" dirty="0"/>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33908905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3" name="Content Placeholder 2"/>
          <p:cNvSpPr>
            <a:spLocks noGrp="1"/>
          </p:cNvSpPr>
          <p:nvPr>
            <p:ph idx="1"/>
          </p:nvPr>
        </p:nvSpPr>
        <p:spPr>
          <a:xfrm>
            <a:off x="4582344" y="1556793"/>
            <a:ext cx="4042792" cy="4248472"/>
          </a:xfrm>
        </p:spPr>
        <p:txBody>
          <a:bodyPr>
            <a:normAutofit/>
          </a:bodyPr>
          <a:lstStyle/>
          <a:p>
            <a:pPr marL="0" indent="0">
              <a:buNone/>
            </a:pPr>
            <a:r>
              <a:rPr lang="en-US" sz="2000" dirty="0"/>
              <a:t>9. The Commission shall be empowered </a:t>
            </a:r>
            <a:r>
              <a:rPr lang="en-US" sz="2000" dirty="0" smtClean="0"/>
              <a:t>to adopt</a:t>
            </a:r>
            <a:r>
              <a:rPr lang="en-US" sz="2000" dirty="0"/>
              <a:t>, </a:t>
            </a:r>
            <a:r>
              <a:rPr lang="en-US" sz="2000" b="1" i="1" dirty="0"/>
              <a:t>after requesting an opinion of </a:t>
            </a:r>
            <a:r>
              <a:rPr lang="en-US" sz="2000" b="1" i="1" dirty="0" smtClean="0"/>
              <a:t>the European </a:t>
            </a:r>
            <a:r>
              <a:rPr lang="en-US" sz="2000" b="1" i="1" dirty="0"/>
              <a:t>Data Protection </a:t>
            </a:r>
            <a:r>
              <a:rPr lang="en-US" sz="2000" b="1" i="1" dirty="0" smtClean="0"/>
              <a:t>Board, </a:t>
            </a:r>
            <a:r>
              <a:rPr lang="en-US" sz="2000" dirty="0" smtClean="0"/>
              <a:t>delegated </a:t>
            </a:r>
            <a:r>
              <a:rPr lang="en-US" sz="2000" dirty="0"/>
              <a:t>acts in accordance with </a:t>
            </a:r>
            <a:r>
              <a:rPr lang="en-US" sz="2000" dirty="0" smtClean="0"/>
              <a:t>Article 86 </a:t>
            </a:r>
            <a:r>
              <a:rPr lang="en-US" sz="2000" dirty="0"/>
              <a:t>for the purpose of further specifying:</a:t>
            </a:r>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t>9</a:t>
            </a:r>
            <a:r>
              <a:rPr lang="en-US" sz="2000" dirty="0"/>
              <a:t>. The Commission shall be empowered </a:t>
            </a:r>
            <a:r>
              <a:rPr lang="en-US" sz="2000" dirty="0" smtClean="0"/>
              <a:t>to adopt </a:t>
            </a:r>
            <a:r>
              <a:rPr lang="en-US" sz="2000" dirty="0"/>
              <a:t>delegated acts in accordance </a:t>
            </a:r>
            <a:r>
              <a:rPr lang="en-US" sz="2000" dirty="0" smtClean="0"/>
              <a:t>with Article </a:t>
            </a:r>
            <a:r>
              <a:rPr lang="en-US" sz="2000" dirty="0"/>
              <a:t>86 for the purpose of </a:t>
            </a:r>
            <a:r>
              <a:rPr lang="en-US" sz="2000" dirty="0" smtClean="0"/>
              <a:t>further specifying</a:t>
            </a:r>
            <a:r>
              <a:rPr lang="en-US" sz="2000" dirty="0"/>
              <a:t>:</a:t>
            </a:r>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i="1" dirty="0"/>
              <a:t>Justification</a:t>
            </a:r>
          </a:p>
          <a:p>
            <a:r>
              <a:rPr lang="en-US" sz="2000" i="1" dirty="0"/>
              <a:t>Consequential amendment based on the new and stricter "right to be forgotten" in </a:t>
            </a:r>
            <a:r>
              <a:rPr lang="en-US" sz="2000" i="1" dirty="0" smtClean="0"/>
              <a:t>Article </a:t>
            </a:r>
            <a:r>
              <a:rPr lang="en-US" sz="2000" i="1" dirty="0"/>
              <a:t>17(2).</a:t>
            </a:r>
            <a:endParaRPr lang="en-US" sz="2000" dirty="0"/>
          </a:p>
        </p:txBody>
      </p:sp>
    </p:spTree>
    <p:extLst>
      <p:ext uri="{BB962C8B-B14F-4D97-AF65-F5344CB8AC3E}">
        <p14:creationId xmlns:p14="http://schemas.microsoft.com/office/powerpoint/2010/main" val="19125102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5" name="Content Placeholder 2"/>
          <p:cNvSpPr txBox="1">
            <a:spLocks/>
          </p:cNvSpPr>
          <p:nvPr/>
        </p:nvSpPr>
        <p:spPr>
          <a:xfrm>
            <a:off x="539552" y="1268760"/>
            <a:ext cx="4042792" cy="53914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t>(a) the criteria and requirements for the application of paragraph 1 for </a:t>
            </a:r>
            <a:r>
              <a:rPr lang="en-US" sz="2000" dirty="0" smtClean="0"/>
              <a:t>specific sectors </a:t>
            </a:r>
            <a:r>
              <a:rPr lang="en-US" sz="2000" dirty="0"/>
              <a:t>and in specific data processing situations;</a:t>
            </a:r>
            <a:endParaRPr lang="en-US" sz="2000" i="1" dirty="0"/>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38420292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3" name="Content Placeholder 2"/>
          <p:cNvSpPr>
            <a:spLocks noGrp="1"/>
          </p:cNvSpPr>
          <p:nvPr>
            <p:ph idx="1"/>
          </p:nvPr>
        </p:nvSpPr>
        <p:spPr>
          <a:xfrm>
            <a:off x="4582344" y="1364324"/>
            <a:ext cx="4042792" cy="4248472"/>
          </a:xfrm>
        </p:spPr>
        <p:txBody>
          <a:bodyPr>
            <a:normAutofit/>
          </a:bodyPr>
          <a:lstStyle/>
          <a:p>
            <a:pPr marL="0" indent="0">
              <a:buNone/>
            </a:pPr>
            <a:r>
              <a:rPr lang="en-US" sz="2000" dirty="0"/>
              <a:t>(b) the conditions for deleting </a:t>
            </a:r>
            <a:r>
              <a:rPr lang="en-US" sz="2000" dirty="0" smtClean="0"/>
              <a:t>personal data </a:t>
            </a:r>
            <a:r>
              <a:rPr lang="en-US" sz="2000" dirty="0"/>
              <a:t>from publicly </a:t>
            </a:r>
            <a:r>
              <a:rPr lang="en-US" sz="2000" dirty="0" smtClean="0"/>
              <a:t>available communication </a:t>
            </a:r>
            <a:r>
              <a:rPr lang="en-US" sz="2000" dirty="0"/>
              <a:t>services as referred to </a:t>
            </a:r>
            <a:r>
              <a:rPr lang="en-US" sz="2000" dirty="0" smtClean="0"/>
              <a:t>in paragraph </a:t>
            </a:r>
            <a:r>
              <a:rPr lang="en-US" sz="2000" dirty="0"/>
              <a:t>2;</a:t>
            </a:r>
          </a:p>
        </p:txBody>
      </p:sp>
      <p:sp>
        <p:nvSpPr>
          <p:cNvPr id="5" name="Content Placeholder 2"/>
          <p:cNvSpPr txBox="1">
            <a:spLocks/>
          </p:cNvSpPr>
          <p:nvPr/>
        </p:nvSpPr>
        <p:spPr>
          <a:xfrm>
            <a:off x="539552" y="1340768"/>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t>(b) the conditions for deleting </a:t>
            </a:r>
            <a:r>
              <a:rPr lang="en-US" sz="2000" b="1" i="1" dirty="0"/>
              <a:t>links, </a:t>
            </a:r>
            <a:r>
              <a:rPr lang="en-US" sz="2000" b="1" i="1" dirty="0" smtClean="0"/>
              <a:t>copies or </a:t>
            </a:r>
            <a:r>
              <a:rPr lang="en-US" sz="2000" b="1" i="1" dirty="0"/>
              <a:t>replications of </a:t>
            </a:r>
            <a:r>
              <a:rPr lang="en-US" sz="2000" dirty="0"/>
              <a:t>personal data </a:t>
            </a:r>
            <a:r>
              <a:rPr lang="en-US" sz="2000" dirty="0" smtClean="0"/>
              <a:t>from publicly </a:t>
            </a:r>
            <a:r>
              <a:rPr lang="en-US" sz="2000" dirty="0"/>
              <a:t>available communication </a:t>
            </a:r>
            <a:r>
              <a:rPr lang="en-US" sz="2000" dirty="0" smtClean="0"/>
              <a:t>services as </a:t>
            </a:r>
            <a:r>
              <a:rPr lang="en-US" sz="2000" dirty="0"/>
              <a:t>referred to in paragraph 2;</a:t>
            </a:r>
          </a:p>
        </p:txBody>
      </p:sp>
      <p:sp>
        <p:nvSpPr>
          <p:cNvPr id="6" name="Title 1"/>
          <p:cNvSpPr txBox="1">
            <a:spLocks/>
          </p:cNvSpPr>
          <p:nvPr/>
        </p:nvSpPr>
        <p:spPr>
          <a:xfrm>
            <a:off x="89388" y="2924944"/>
            <a:ext cx="8784976" cy="3789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i="1" dirty="0"/>
              <a:t>Justification</a:t>
            </a:r>
          </a:p>
          <a:p>
            <a:r>
              <a:rPr lang="en-US" sz="2000" i="1" dirty="0"/>
              <a:t>In the case of published data, the original data controller shall only be obliged to </a:t>
            </a:r>
            <a:r>
              <a:rPr lang="en-US" sz="2000" i="1" dirty="0" smtClean="0"/>
              <a:t>inform those </a:t>
            </a:r>
            <a:r>
              <a:rPr lang="en-US" sz="2000" i="1" dirty="0"/>
              <a:t>third parties which it can reasonably expect to be further processing the data and </a:t>
            </a:r>
            <a:r>
              <a:rPr lang="en-US" sz="2000" i="1" dirty="0" smtClean="0"/>
              <a:t>also inform </a:t>
            </a:r>
            <a:r>
              <a:rPr lang="en-US" sz="2000" i="1" dirty="0"/>
              <a:t>the data subject about them. This also allows for the </a:t>
            </a:r>
            <a:r>
              <a:rPr lang="en-US" sz="2000" i="1" dirty="0" smtClean="0"/>
              <a:t>data subject </a:t>
            </a:r>
            <a:r>
              <a:rPr lang="en-US" sz="2000" i="1" dirty="0"/>
              <a:t>to contact </a:t>
            </a:r>
            <a:r>
              <a:rPr lang="en-US" sz="2000" i="1" dirty="0" smtClean="0"/>
              <a:t>them directly </a:t>
            </a:r>
            <a:r>
              <a:rPr lang="en-US" sz="2000" i="1" dirty="0"/>
              <a:t>and request from them to inform further </a:t>
            </a:r>
            <a:r>
              <a:rPr lang="en-US" sz="2000" i="1" dirty="0" smtClean="0"/>
              <a:t>third parties </a:t>
            </a:r>
            <a:r>
              <a:rPr lang="en-US" sz="2000" i="1" dirty="0"/>
              <a:t>and it also gives </a:t>
            </a:r>
            <a:r>
              <a:rPr lang="en-US" sz="2000" i="1" dirty="0" smtClean="0"/>
              <a:t>the data subject </a:t>
            </a:r>
            <a:r>
              <a:rPr lang="en-US" sz="2000" i="1" dirty="0"/>
              <a:t>a fuller understanding of the spreading </a:t>
            </a:r>
            <a:r>
              <a:rPr lang="en-US" sz="2000" i="1" dirty="0" smtClean="0"/>
              <a:t>of his/her </a:t>
            </a:r>
            <a:r>
              <a:rPr lang="en-US" sz="2000" i="1" dirty="0"/>
              <a:t>personal data. It is important </a:t>
            </a:r>
            <a:r>
              <a:rPr lang="en-US" sz="2000" i="1" dirty="0" smtClean="0"/>
              <a:t>to maintain </a:t>
            </a:r>
            <a:r>
              <a:rPr lang="en-US" sz="2000" i="1" dirty="0"/>
              <a:t>the inclusion of third parties </a:t>
            </a:r>
            <a:r>
              <a:rPr lang="en-US" sz="2000" i="1" dirty="0" smtClean="0"/>
              <a:t>that only </a:t>
            </a:r>
            <a:r>
              <a:rPr lang="en-US" sz="2000" i="1" dirty="0"/>
              <a:t>process data without publishing it, in order </a:t>
            </a:r>
            <a:r>
              <a:rPr lang="en-US" sz="2000" i="1" dirty="0" smtClean="0"/>
              <a:t>to also </a:t>
            </a:r>
            <a:r>
              <a:rPr lang="en-US" sz="2000" i="1" dirty="0"/>
              <a:t>cover companies </a:t>
            </a:r>
            <a:r>
              <a:rPr lang="en-US" sz="2000" i="1" dirty="0" smtClean="0"/>
              <a:t>that "scrape</a:t>
            </a:r>
            <a:r>
              <a:rPr lang="en-US" sz="2000" i="1" dirty="0"/>
              <a:t>" personal data from public sources for further </a:t>
            </a:r>
            <a:r>
              <a:rPr lang="en-US" sz="2000" i="1" dirty="0" smtClean="0"/>
              <a:t>internal processing</a:t>
            </a:r>
            <a:r>
              <a:rPr lang="en-US" sz="2000" i="1" dirty="0"/>
              <a:t>, such </a:t>
            </a:r>
            <a:r>
              <a:rPr lang="en-US" sz="2000" i="1" dirty="0" smtClean="0"/>
              <a:t>as credit </a:t>
            </a:r>
            <a:r>
              <a:rPr lang="en-US" sz="2000" i="1" dirty="0"/>
              <a:t>rating, direct marketing, etc. It should be made clear that the </a:t>
            </a:r>
            <a:r>
              <a:rPr lang="en-US" sz="2000" i="1" dirty="0" smtClean="0"/>
              <a:t>right to be forgotten </a:t>
            </a:r>
            <a:r>
              <a:rPr lang="en-US" sz="2000" i="1" dirty="0"/>
              <a:t>needs to be balanced with the right to freedom of expression. </a:t>
            </a:r>
            <a:r>
              <a:rPr lang="en-US" sz="2000" i="1" dirty="0" smtClean="0"/>
              <a:t>The exceptions in paragraph </a:t>
            </a:r>
            <a:r>
              <a:rPr lang="en-US" sz="2000" i="1" dirty="0"/>
              <a:t>3 are only a duplication of the general limitations in </a:t>
            </a:r>
            <a:r>
              <a:rPr lang="en-US" sz="2000" i="1" dirty="0" smtClean="0"/>
              <a:t>Article 21 </a:t>
            </a:r>
            <a:r>
              <a:rPr lang="en-US" sz="2000" i="1" dirty="0"/>
              <a:t>and do not </a:t>
            </a:r>
            <a:r>
              <a:rPr lang="en-US" sz="2000" i="1" dirty="0" smtClean="0"/>
              <a:t>add any value </a:t>
            </a:r>
            <a:r>
              <a:rPr lang="en-US" sz="2000" i="1" dirty="0"/>
              <a:t>here.</a:t>
            </a:r>
            <a:endParaRPr lang="en-US" sz="2000" dirty="0"/>
          </a:p>
        </p:txBody>
      </p:sp>
    </p:spTree>
    <p:extLst>
      <p:ext uri="{BB962C8B-B14F-4D97-AF65-F5344CB8AC3E}">
        <p14:creationId xmlns:p14="http://schemas.microsoft.com/office/powerpoint/2010/main" val="310130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l-NL" dirty="0" smtClean="0"/>
              <a:t>Blokje 1: </a:t>
            </a:r>
            <a:r>
              <a:rPr lang="en-US" dirty="0" err="1"/>
              <a:t>Geschiedenis</a:t>
            </a:r>
            <a:r>
              <a:rPr lang="en-US" dirty="0"/>
              <a:t> </a:t>
            </a:r>
            <a:r>
              <a:rPr lang="en-US" dirty="0" err="1"/>
              <a:t>PrivacyRl</a:t>
            </a:r>
            <a:r>
              <a:rPr lang="en-US" dirty="0"/>
              <a:t>. en Vo</a:t>
            </a:r>
            <a:r>
              <a:rPr lang="en-US" dirty="0" smtClean="0"/>
              <a:t>.</a:t>
            </a:r>
            <a:endParaRPr lang="en-US" dirty="0"/>
          </a:p>
        </p:txBody>
      </p:sp>
    </p:spTree>
    <p:extLst>
      <p:ext uri="{BB962C8B-B14F-4D97-AF65-F5344CB8AC3E}">
        <p14:creationId xmlns:p14="http://schemas.microsoft.com/office/powerpoint/2010/main" val="26018514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Recht om vergeten te worden</a:t>
            </a:r>
            <a:endParaRPr lang="en-US" dirty="0"/>
          </a:p>
        </p:txBody>
      </p:sp>
      <p:sp>
        <p:nvSpPr>
          <p:cNvPr id="5" name="Content Placeholder 2"/>
          <p:cNvSpPr txBox="1">
            <a:spLocks/>
          </p:cNvSpPr>
          <p:nvPr/>
        </p:nvSpPr>
        <p:spPr>
          <a:xfrm>
            <a:off x="539552" y="1268760"/>
            <a:ext cx="4042792" cy="53914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t>(c) the criteria and conditions for restricting the processing of personal </a:t>
            </a:r>
            <a:r>
              <a:rPr lang="en-US" sz="2000" dirty="0" smtClean="0"/>
              <a:t>data referred </a:t>
            </a:r>
            <a:r>
              <a:rPr lang="en-US" sz="2000" dirty="0"/>
              <a:t>to in paragraph 4.</a:t>
            </a:r>
            <a:endParaRPr lang="en-US" sz="2000" i="1" dirty="0"/>
          </a:p>
        </p:txBody>
      </p:sp>
      <p:sp>
        <p:nvSpPr>
          <p:cNvPr id="6" name="Title 1"/>
          <p:cNvSpPr txBox="1">
            <a:spLocks/>
          </p:cNvSpPr>
          <p:nvPr/>
        </p:nvSpPr>
        <p:spPr>
          <a:xfrm>
            <a:off x="467544" y="55172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16563637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Vrijheid van Meningsuiting (art. 80)</a:t>
            </a:r>
            <a:endParaRPr lang="en-US" dirty="0"/>
          </a:p>
        </p:txBody>
      </p:sp>
      <p:sp>
        <p:nvSpPr>
          <p:cNvPr id="3" name="Content Placeholder 2"/>
          <p:cNvSpPr>
            <a:spLocks noGrp="1"/>
          </p:cNvSpPr>
          <p:nvPr>
            <p:ph idx="1"/>
          </p:nvPr>
        </p:nvSpPr>
        <p:spPr>
          <a:xfrm>
            <a:off x="4582344" y="1364324"/>
            <a:ext cx="4042792" cy="4248472"/>
          </a:xfrm>
        </p:spPr>
        <p:txBody>
          <a:bodyPr>
            <a:normAutofit fontScale="85000" lnSpcReduction="10000"/>
          </a:bodyPr>
          <a:lstStyle/>
          <a:p>
            <a:pPr marL="0" indent="0">
              <a:buNone/>
            </a:pPr>
            <a:r>
              <a:rPr lang="en-US" sz="2000" dirty="0"/>
              <a:t>1. Member States shall provide </a:t>
            </a:r>
            <a:r>
              <a:rPr lang="en-US" sz="2000" dirty="0" smtClean="0"/>
              <a:t>for exemptions </a:t>
            </a:r>
            <a:r>
              <a:rPr lang="en-US" sz="2000" dirty="0"/>
              <a:t>or derogations from </a:t>
            </a:r>
            <a:r>
              <a:rPr lang="en-US" sz="2000" dirty="0" smtClean="0"/>
              <a:t>the provisions </a:t>
            </a:r>
            <a:r>
              <a:rPr lang="en-US" sz="2000" dirty="0"/>
              <a:t>on the general principles </a:t>
            </a:r>
            <a:r>
              <a:rPr lang="en-US" sz="2000" dirty="0" smtClean="0"/>
              <a:t>in Chapter </a:t>
            </a:r>
            <a:r>
              <a:rPr lang="en-US" sz="2000" dirty="0"/>
              <a:t>II, the rights of the data subject </a:t>
            </a:r>
            <a:r>
              <a:rPr lang="en-US" sz="2000" dirty="0" smtClean="0"/>
              <a:t>in Chapter </a:t>
            </a:r>
            <a:r>
              <a:rPr lang="en-US" sz="2000" dirty="0"/>
              <a:t>III, on controller and processor </a:t>
            </a:r>
            <a:r>
              <a:rPr lang="en-US" sz="2000" dirty="0" smtClean="0"/>
              <a:t>in Chapter </a:t>
            </a:r>
            <a:r>
              <a:rPr lang="en-US" sz="2000" dirty="0"/>
              <a:t>IV, on the transfer of personal </a:t>
            </a:r>
            <a:r>
              <a:rPr lang="en-US" sz="2000" dirty="0" smtClean="0"/>
              <a:t>data to </a:t>
            </a:r>
            <a:r>
              <a:rPr lang="en-US" sz="2000" dirty="0"/>
              <a:t>third countries and </a:t>
            </a:r>
            <a:r>
              <a:rPr lang="en-US" sz="2000" dirty="0" smtClean="0"/>
              <a:t>international </a:t>
            </a:r>
            <a:r>
              <a:rPr lang="en-US" sz="2000" dirty="0" err="1" smtClean="0"/>
              <a:t>organisations</a:t>
            </a:r>
            <a:r>
              <a:rPr lang="en-US" sz="2000" dirty="0" smtClean="0"/>
              <a:t> </a:t>
            </a:r>
            <a:r>
              <a:rPr lang="en-US" sz="2000" dirty="0"/>
              <a:t>in Chapter V, </a:t>
            </a:r>
            <a:r>
              <a:rPr lang="en-US" sz="2000" dirty="0" smtClean="0"/>
              <a:t>the independent </a:t>
            </a:r>
            <a:r>
              <a:rPr lang="en-US" sz="2000" dirty="0"/>
              <a:t>supervisory authorities </a:t>
            </a:r>
            <a:r>
              <a:rPr lang="en-US" sz="2000" dirty="0" smtClean="0"/>
              <a:t>in Chapter </a:t>
            </a:r>
            <a:r>
              <a:rPr lang="en-US" sz="2000" dirty="0"/>
              <a:t>VI and on co-operation </a:t>
            </a:r>
            <a:r>
              <a:rPr lang="en-US" sz="2000" dirty="0" smtClean="0"/>
              <a:t>and consistency </a:t>
            </a:r>
            <a:r>
              <a:rPr lang="en-US" sz="2000" dirty="0"/>
              <a:t>in Chapter VII </a:t>
            </a:r>
            <a:r>
              <a:rPr lang="en-US" sz="2000" b="1" i="1" dirty="0"/>
              <a:t>whenever </a:t>
            </a:r>
            <a:r>
              <a:rPr lang="en-US" sz="2000" b="1" i="1" dirty="0" smtClean="0"/>
              <a:t>this is </a:t>
            </a:r>
            <a:r>
              <a:rPr lang="en-US" sz="2000" b="1" i="1" dirty="0"/>
              <a:t>necessary </a:t>
            </a:r>
            <a:r>
              <a:rPr lang="en-US" sz="2000" dirty="0"/>
              <a:t>in order to reconcile the </a:t>
            </a:r>
            <a:r>
              <a:rPr lang="en-US" sz="2000" dirty="0" smtClean="0"/>
              <a:t>right to </a:t>
            </a:r>
            <a:r>
              <a:rPr lang="en-US" sz="2000" dirty="0"/>
              <a:t>the protection of personal data with </a:t>
            </a:r>
            <a:r>
              <a:rPr lang="en-US" sz="2000" dirty="0" smtClean="0"/>
              <a:t>the rules </a:t>
            </a:r>
            <a:r>
              <a:rPr lang="en-US" sz="2000" dirty="0"/>
              <a:t>governing freedom of expression </a:t>
            </a:r>
            <a:r>
              <a:rPr lang="en-US" sz="2000" b="1" i="1" dirty="0" smtClean="0"/>
              <a:t>in accordance </a:t>
            </a:r>
            <a:r>
              <a:rPr lang="en-US" sz="2000" b="1" i="1" dirty="0"/>
              <a:t>with the Charter </a:t>
            </a:r>
            <a:r>
              <a:rPr lang="en-US" sz="2000" b="1" i="1" dirty="0" smtClean="0"/>
              <a:t>of Fundamental </a:t>
            </a:r>
            <a:r>
              <a:rPr lang="en-US" sz="2000" b="1" i="1" dirty="0"/>
              <a:t>Rights of the </a:t>
            </a:r>
            <a:r>
              <a:rPr lang="en-US" sz="2000" b="1" i="1" dirty="0" smtClean="0"/>
              <a:t>European Union </a:t>
            </a:r>
            <a:r>
              <a:rPr lang="en-US" sz="2000" b="1" i="1" dirty="0"/>
              <a:t>and its referral to the ECHR.</a:t>
            </a:r>
            <a:endParaRPr lang="en-US" sz="2000" dirty="0"/>
          </a:p>
        </p:txBody>
      </p:sp>
      <p:sp>
        <p:nvSpPr>
          <p:cNvPr id="5" name="Content Placeholder 2"/>
          <p:cNvSpPr txBox="1">
            <a:spLocks/>
          </p:cNvSpPr>
          <p:nvPr/>
        </p:nvSpPr>
        <p:spPr>
          <a:xfrm>
            <a:off x="539552" y="1340768"/>
            <a:ext cx="4042792" cy="460635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t>1. Member </a:t>
            </a:r>
            <a:r>
              <a:rPr lang="en-US" sz="2000" dirty="0"/>
              <a:t>States shall provide </a:t>
            </a:r>
            <a:r>
              <a:rPr lang="en-US" sz="2000" dirty="0" smtClean="0"/>
              <a:t>for exemptions </a:t>
            </a:r>
            <a:r>
              <a:rPr lang="en-US" sz="2000" dirty="0"/>
              <a:t>or derogations from </a:t>
            </a:r>
            <a:r>
              <a:rPr lang="en-US" sz="2000" dirty="0" smtClean="0"/>
              <a:t>the provisions </a:t>
            </a:r>
            <a:r>
              <a:rPr lang="en-US" sz="2000" dirty="0"/>
              <a:t>on the general principles </a:t>
            </a:r>
            <a:r>
              <a:rPr lang="en-US" sz="2000" dirty="0" smtClean="0"/>
              <a:t>in Chapter </a:t>
            </a:r>
            <a:r>
              <a:rPr lang="en-US" sz="2000" dirty="0"/>
              <a:t>II, the rights of the data subject </a:t>
            </a:r>
            <a:r>
              <a:rPr lang="en-US" sz="2000" dirty="0" smtClean="0"/>
              <a:t>in Chapter </a:t>
            </a:r>
            <a:r>
              <a:rPr lang="en-US" sz="2000" dirty="0"/>
              <a:t>III, on controller and processor </a:t>
            </a:r>
            <a:r>
              <a:rPr lang="en-US" sz="2000" dirty="0" smtClean="0"/>
              <a:t>in Chapter </a:t>
            </a:r>
            <a:r>
              <a:rPr lang="en-US" sz="2000" dirty="0"/>
              <a:t>IV, on the transfer of personal </a:t>
            </a:r>
            <a:r>
              <a:rPr lang="en-US" sz="2000" dirty="0" smtClean="0"/>
              <a:t>data to </a:t>
            </a:r>
            <a:r>
              <a:rPr lang="en-US" sz="2000" dirty="0"/>
              <a:t>third countries and </a:t>
            </a:r>
            <a:r>
              <a:rPr lang="en-US" sz="2000" dirty="0" smtClean="0"/>
              <a:t>international </a:t>
            </a:r>
            <a:r>
              <a:rPr lang="en-US" sz="2000" dirty="0" err="1" smtClean="0"/>
              <a:t>organisations</a:t>
            </a:r>
            <a:r>
              <a:rPr lang="en-US" sz="2000" dirty="0" smtClean="0"/>
              <a:t> </a:t>
            </a:r>
            <a:r>
              <a:rPr lang="en-US" sz="2000" dirty="0"/>
              <a:t>in Chapter V, </a:t>
            </a:r>
            <a:r>
              <a:rPr lang="en-US" sz="2000" dirty="0" smtClean="0"/>
              <a:t>the independent </a:t>
            </a:r>
            <a:r>
              <a:rPr lang="en-US" sz="2000" dirty="0"/>
              <a:t>supervisory authorities </a:t>
            </a:r>
            <a:r>
              <a:rPr lang="en-US" sz="2000" dirty="0" smtClean="0"/>
              <a:t>in Chapter </a:t>
            </a:r>
            <a:r>
              <a:rPr lang="en-US" sz="2000" dirty="0"/>
              <a:t>VI and on co-operation </a:t>
            </a:r>
            <a:r>
              <a:rPr lang="en-US" sz="2000" dirty="0" smtClean="0"/>
              <a:t>and consistency </a:t>
            </a:r>
            <a:r>
              <a:rPr lang="en-US" sz="2000" dirty="0"/>
              <a:t>in Chapter VII </a:t>
            </a:r>
            <a:r>
              <a:rPr lang="en-US" sz="2000" b="1" i="1" dirty="0"/>
              <a:t>for </a:t>
            </a:r>
            <a:r>
              <a:rPr lang="en-US" sz="2000" b="1" i="1" dirty="0" smtClean="0"/>
              <a:t>the processing </a:t>
            </a:r>
            <a:r>
              <a:rPr lang="en-US" sz="2000" b="1" i="1" dirty="0"/>
              <a:t>of personal data carried </a:t>
            </a:r>
            <a:r>
              <a:rPr lang="en-US" sz="2000" b="1" i="1" dirty="0" smtClean="0"/>
              <a:t>out solely </a:t>
            </a:r>
            <a:r>
              <a:rPr lang="en-US" sz="2000" b="1" i="1" dirty="0"/>
              <a:t>for journalistic purposes or </a:t>
            </a:r>
            <a:r>
              <a:rPr lang="en-US" sz="2000" b="1" i="1" dirty="0" smtClean="0"/>
              <a:t>the purpose </a:t>
            </a:r>
            <a:r>
              <a:rPr lang="en-US" sz="2000" b="1" i="1" dirty="0"/>
              <a:t>of artistic or literary </a:t>
            </a:r>
            <a:r>
              <a:rPr lang="en-US" sz="2000" b="1" i="1" dirty="0" smtClean="0"/>
              <a:t>expression </a:t>
            </a:r>
            <a:r>
              <a:rPr lang="en-US" sz="2000" dirty="0" smtClean="0"/>
              <a:t>in </a:t>
            </a:r>
            <a:r>
              <a:rPr lang="en-US" sz="2000" dirty="0"/>
              <a:t>order to reconcile the right to </a:t>
            </a:r>
            <a:r>
              <a:rPr lang="en-US" sz="2000" dirty="0" smtClean="0"/>
              <a:t>the protection </a:t>
            </a:r>
            <a:r>
              <a:rPr lang="en-US" sz="2000" dirty="0"/>
              <a:t>of personal data with the </a:t>
            </a:r>
            <a:r>
              <a:rPr lang="en-US" sz="2000" dirty="0" smtClean="0"/>
              <a:t>rules governing </a:t>
            </a:r>
            <a:r>
              <a:rPr lang="en-US" sz="2000" dirty="0"/>
              <a:t>freedom of expression</a:t>
            </a:r>
            <a:r>
              <a:rPr lang="en-US" sz="2000" dirty="0" smtClean="0"/>
              <a:t>.</a:t>
            </a:r>
          </a:p>
          <a:p>
            <a:pPr marL="0" indent="0">
              <a:buNone/>
            </a:pPr>
            <a:r>
              <a:rPr lang="nl-NL" sz="2000" dirty="0" smtClean="0"/>
              <a:t>2. </a:t>
            </a:r>
            <a:r>
              <a:rPr lang="en-US" sz="2000" dirty="0"/>
              <a:t>Each Member State shall notify to the Commission those provisions of its law </a:t>
            </a:r>
            <a:r>
              <a:rPr lang="en-US" sz="2000" dirty="0" smtClean="0"/>
              <a:t>which it </a:t>
            </a:r>
            <a:r>
              <a:rPr lang="en-US" sz="2000" dirty="0"/>
              <a:t>has adopted pursuant to paragraph 1 by the </a:t>
            </a:r>
            <a:r>
              <a:rPr lang="en-US" sz="2000" dirty="0" smtClean="0"/>
              <a:t>date </a:t>
            </a:r>
            <a:r>
              <a:rPr lang="en-US" sz="2000" dirty="0"/>
              <a:t>specified in Article 91(2) at </a:t>
            </a:r>
            <a:r>
              <a:rPr lang="en-US" sz="2000" dirty="0" smtClean="0"/>
              <a:t>the latest </a:t>
            </a:r>
            <a:r>
              <a:rPr lang="en-US" sz="2000" dirty="0"/>
              <a:t>and, without delay, any subsequent amendment law or amendment </a:t>
            </a:r>
            <a:r>
              <a:rPr lang="en-US" sz="2000" dirty="0" smtClean="0"/>
              <a:t>affecting them</a:t>
            </a:r>
            <a:r>
              <a:rPr lang="en-US" sz="2000" dirty="0"/>
              <a:t>.</a:t>
            </a:r>
          </a:p>
        </p:txBody>
      </p:sp>
      <p:sp>
        <p:nvSpPr>
          <p:cNvPr id="6" name="Title 1"/>
          <p:cNvSpPr txBox="1">
            <a:spLocks/>
          </p:cNvSpPr>
          <p:nvPr/>
        </p:nvSpPr>
        <p:spPr>
          <a:xfrm>
            <a:off x="89388" y="5733256"/>
            <a:ext cx="8784976" cy="9807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i="1" dirty="0"/>
              <a:t>Justification</a:t>
            </a:r>
          </a:p>
          <a:p>
            <a:r>
              <a:rPr lang="en-US" sz="2000" i="1" dirty="0"/>
              <a:t>The regular updating of absolute amounts of fines is needed for a regulation </a:t>
            </a:r>
            <a:r>
              <a:rPr lang="en-US" sz="2000" i="1" dirty="0" smtClean="0"/>
              <a:t>that should </a:t>
            </a:r>
            <a:r>
              <a:rPr lang="en-US" sz="2000" i="1" dirty="0"/>
              <a:t>be </a:t>
            </a:r>
            <a:r>
              <a:rPr lang="en-US" sz="2000" i="1" dirty="0" smtClean="0"/>
              <a:t>in force </a:t>
            </a:r>
            <a:r>
              <a:rPr lang="en-US" sz="2000" i="1" dirty="0"/>
              <a:t>for a certain time. The percentage amounts cannot be </a:t>
            </a:r>
            <a:r>
              <a:rPr lang="en-US" sz="2000" i="1" dirty="0" smtClean="0"/>
              <a:t>changed through </a:t>
            </a:r>
            <a:r>
              <a:rPr lang="en-US" sz="2000" i="1" dirty="0"/>
              <a:t>such a </a:t>
            </a:r>
            <a:r>
              <a:rPr lang="en-US" sz="2000" i="1" dirty="0" smtClean="0"/>
              <a:t>delegated act</a:t>
            </a:r>
            <a:r>
              <a:rPr lang="en-US" sz="2000" i="1" dirty="0"/>
              <a:t>, however.</a:t>
            </a:r>
            <a:endParaRPr lang="en-US" sz="2000" dirty="0"/>
          </a:p>
        </p:txBody>
      </p:sp>
    </p:spTree>
    <p:extLst>
      <p:ext uri="{BB962C8B-B14F-4D97-AF65-F5344CB8AC3E}">
        <p14:creationId xmlns:p14="http://schemas.microsoft.com/office/powerpoint/2010/main" val="34066843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One</a:t>
            </a:r>
            <a:r>
              <a:rPr lang="nl-NL" dirty="0" smtClean="0"/>
              <a:t> stop shop</a:t>
            </a:r>
            <a:endParaRPr lang="en-US" dirty="0"/>
          </a:p>
        </p:txBody>
      </p:sp>
      <p:sp>
        <p:nvSpPr>
          <p:cNvPr id="3" name="Content Placeholder 2"/>
          <p:cNvSpPr>
            <a:spLocks noGrp="1"/>
          </p:cNvSpPr>
          <p:nvPr>
            <p:ph idx="1"/>
          </p:nvPr>
        </p:nvSpPr>
        <p:spPr>
          <a:xfrm>
            <a:off x="4582344" y="1556793"/>
            <a:ext cx="4042792" cy="4248472"/>
          </a:xfrm>
        </p:spPr>
        <p:txBody>
          <a:bodyPr>
            <a:noAutofit/>
          </a:bodyPr>
          <a:lstStyle/>
          <a:p>
            <a:pPr marL="0" indent="0">
              <a:buNone/>
            </a:pPr>
            <a:r>
              <a:rPr lang="en-US" sz="2000" i="1" dirty="0" smtClean="0"/>
              <a:t>Amendment</a:t>
            </a:r>
          </a:p>
          <a:p>
            <a:pPr marL="0" indent="0">
              <a:buNone/>
            </a:pPr>
            <a:endParaRPr lang="en-US" sz="2000" i="1" dirty="0"/>
          </a:p>
          <a:p>
            <a:pPr marL="0" indent="0">
              <a:buNone/>
            </a:pPr>
            <a:r>
              <a:rPr lang="en-US" sz="2000" b="1" i="1" dirty="0"/>
              <a:t>1. Each supervisory authority shall </a:t>
            </a:r>
            <a:r>
              <a:rPr lang="en-US" sz="2000" b="1" i="1" dirty="0" smtClean="0"/>
              <a:t>be competent </a:t>
            </a:r>
            <a:r>
              <a:rPr lang="en-US" sz="2000" b="1" i="1" dirty="0"/>
              <a:t>to supervise all data </a:t>
            </a:r>
            <a:r>
              <a:rPr lang="en-US" sz="2000" b="1" i="1" dirty="0" smtClean="0"/>
              <a:t>processing operations </a:t>
            </a:r>
            <a:r>
              <a:rPr lang="en-US" sz="2000" b="1" i="1" dirty="0"/>
              <a:t>on the territory of its </a:t>
            </a:r>
            <a:r>
              <a:rPr lang="en-US" sz="2000" b="1" i="1" dirty="0" smtClean="0"/>
              <a:t>own Member </a:t>
            </a:r>
            <a:r>
              <a:rPr lang="en-US" sz="2000" b="1" i="1" dirty="0"/>
              <a:t>State, or where the personal </a:t>
            </a:r>
            <a:r>
              <a:rPr lang="en-US" sz="2000" b="1" i="1" dirty="0" smtClean="0"/>
              <a:t>data of </a:t>
            </a:r>
            <a:r>
              <a:rPr lang="en-US" sz="2000" b="1" i="1" dirty="0"/>
              <a:t>residents of that Member State </a:t>
            </a:r>
            <a:r>
              <a:rPr lang="en-US" sz="2000" b="1" i="1" dirty="0" smtClean="0"/>
              <a:t>are processed</a:t>
            </a:r>
            <a:r>
              <a:rPr lang="en-US" sz="2000" b="1" i="1" dirty="0"/>
              <a:t>, without prejudice to </a:t>
            </a:r>
            <a:r>
              <a:rPr lang="en-US" sz="2000" b="1" i="1" dirty="0" smtClean="0"/>
              <a:t>Article 54a</a:t>
            </a:r>
            <a:r>
              <a:rPr lang="en-US" sz="2000" b="1" i="1" dirty="0"/>
              <a:t>.</a:t>
            </a:r>
            <a:endParaRPr lang="en-US" sz="2000" dirty="0"/>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i="1" dirty="0" smtClean="0"/>
              <a:t>Text </a:t>
            </a:r>
            <a:r>
              <a:rPr lang="en-US" sz="2000" i="1" dirty="0"/>
              <a:t>proposed by the Commission </a:t>
            </a:r>
            <a:r>
              <a:rPr lang="en-US" sz="2000" i="1" dirty="0" smtClean="0"/>
              <a:t> </a:t>
            </a:r>
          </a:p>
          <a:p>
            <a:pPr marL="0" indent="0">
              <a:buNone/>
            </a:pPr>
            <a:endParaRPr lang="en-US" i="1" dirty="0"/>
          </a:p>
        </p:txBody>
      </p:sp>
      <p:sp>
        <p:nvSpPr>
          <p:cNvPr id="6" name="Title 1"/>
          <p:cNvSpPr txBox="1">
            <a:spLocks/>
          </p:cNvSpPr>
          <p:nvPr/>
        </p:nvSpPr>
        <p:spPr>
          <a:xfrm>
            <a:off x="467544" y="4941168"/>
            <a:ext cx="8229600" cy="1719064"/>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a:t>Justification</a:t>
            </a:r>
          </a:p>
          <a:p>
            <a:r>
              <a:rPr lang="en-US" i="1" dirty="0"/>
              <a:t>An alternative consistency mechanism is proposed which maintains the idea of a lead</a:t>
            </a:r>
          </a:p>
          <a:p>
            <a:r>
              <a:rPr lang="en-US" i="1" dirty="0"/>
              <a:t>authority, but also relies on close cooperation between authorities to ensure consistency</a:t>
            </a:r>
            <a:r>
              <a:rPr lang="en-US" i="1" dirty="0" smtClean="0"/>
              <a:t>. Authorities </a:t>
            </a:r>
            <a:r>
              <a:rPr lang="en-US" i="1" dirty="0"/>
              <a:t>should always be co-competent for supervision in case residents in its </a:t>
            </a:r>
            <a:r>
              <a:rPr lang="en-US" i="1" dirty="0" smtClean="0"/>
              <a:t>Member State </a:t>
            </a:r>
            <a:r>
              <a:rPr lang="en-US" i="1" dirty="0"/>
              <a:t>are affected. See related paragraph 1 and Article 54a (new).</a:t>
            </a:r>
            <a:endParaRPr lang="en-US" dirty="0"/>
          </a:p>
        </p:txBody>
      </p:sp>
    </p:spTree>
    <p:extLst>
      <p:ext uri="{BB962C8B-B14F-4D97-AF65-F5344CB8AC3E}">
        <p14:creationId xmlns:p14="http://schemas.microsoft.com/office/powerpoint/2010/main" val="13128711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One</a:t>
            </a:r>
            <a:r>
              <a:rPr lang="nl-NL" dirty="0" smtClean="0"/>
              <a:t> stop shop</a:t>
            </a:r>
            <a:endParaRPr lang="en-US" dirty="0"/>
          </a:p>
        </p:txBody>
      </p:sp>
      <p:sp>
        <p:nvSpPr>
          <p:cNvPr id="3" name="Content Placeholder 2"/>
          <p:cNvSpPr>
            <a:spLocks noGrp="1"/>
          </p:cNvSpPr>
          <p:nvPr>
            <p:ph idx="1"/>
          </p:nvPr>
        </p:nvSpPr>
        <p:spPr>
          <a:xfrm>
            <a:off x="4582344" y="1556793"/>
            <a:ext cx="4042792" cy="4248472"/>
          </a:xfrm>
        </p:spPr>
        <p:txBody>
          <a:bodyPr>
            <a:noAutofit/>
          </a:bodyPr>
          <a:lstStyle/>
          <a:p>
            <a:pPr marL="0" indent="0">
              <a:buNone/>
            </a:pPr>
            <a:r>
              <a:rPr lang="en-US" sz="2000" i="1" dirty="0" smtClean="0"/>
              <a:t>Amendment</a:t>
            </a:r>
          </a:p>
          <a:p>
            <a:pPr marL="0" indent="0">
              <a:buNone/>
            </a:pPr>
            <a:endParaRPr lang="en-US" sz="2000" i="1" dirty="0"/>
          </a:p>
          <a:p>
            <a:pPr marL="0" indent="0">
              <a:buNone/>
            </a:pPr>
            <a:r>
              <a:rPr lang="en-US" sz="2000" b="1" i="1" dirty="0"/>
              <a:t>2. </a:t>
            </a:r>
            <a:r>
              <a:rPr lang="en-US" sz="2000" dirty="0"/>
              <a:t>Each supervisory authority </a:t>
            </a:r>
            <a:r>
              <a:rPr lang="en-US" sz="2000" dirty="0" smtClean="0"/>
              <a:t>shall exercise</a:t>
            </a:r>
            <a:r>
              <a:rPr lang="en-US" sz="2000" dirty="0"/>
              <a:t>, on the territory of its </a:t>
            </a:r>
            <a:r>
              <a:rPr lang="en-US" sz="2000" dirty="0" smtClean="0"/>
              <a:t>own Member </a:t>
            </a:r>
            <a:r>
              <a:rPr lang="en-US" sz="2000" dirty="0"/>
              <a:t>State, the powers conferred on </a:t>
            </a:r>
            <a:r>
              <a:rPr lang="en-US" sz="2000" dirty="0" smtClean="0"/>
              <a:t>it in </a:t>
            </a:r>
            <a:r>
              <a:rPr lang="en-US" sz="2000" dirty="0"/>
              <a:t>accordance with this </a:t>
            </a:r>
            <a:r>
              <a:rPr lang="en-US" sz="2000" dirty="0" smtClean="0"/>
              <a:t>Regulation</a:t>
            </a:r>
            <a:r>
              <a:rPr lang="en-US" sz="2000" b="1" i="1" dirty="0" smtClean="0"/>
              <a:t>, without </a:t>
            </a:r>
            <a:r>
              <a:rPr lang="en-US" sz="2000" b="1" i="1" dirty="0"/>
              <a:t>prejudice to Article 74</a:t>
            </a:r>
            <a:r>
              <a:rPr lang="en-US" sz="2000" dirty="0"/>
              <a:t>.</a:t>
            </a:r>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i="1" dirty="0" smtClean="0"/>
              <a:t>Text </a:t>
            </a:r>
            <a:r>
              <a:rPr lang="en-US" sz="2000" i="1" dirty="0"/>
              <a:t>proposed by the </a:t>
            </a:r>
            <a:r>
              <a:rPr lang="en-US" sz="2000" i="1" dirty="0" smtClean="0"/>
              <a:t>Commission</a:t>
            </a:r>
          </a:p>
          <a:p>
            <a:pPr marL="0" indent="0">
              <a:buNone/>
            </a:pPr>
            <a:endParaRPr lang="en-US" sz="2000" i="1" dirty="0"/>
          </a:p>
          <a:p>
            <a:pPr marL="0" indent="0">
              <a:buNone/>
            </a:pPr>
            <a:r>
              <a:rPr lang="en-US" sz="2000" b="1" i="1" dirty="0"/>
              <a:t>1</a:t>
            </a:r>
            <a:r>
              <a:rPr lang="en-US" sz="2000" dirty="0"/>
              <a:t>. Each supervisory authority </a:t>
            </a:r>
            <a:r>
              <a:rPr lang="en-US" sz="2000" dirty="0" smtClean="0"/>
              <a:t>shall exercise</a:t>
            </a:r>
            <a:r>
              <a:rPr lang="en-US" sz="2000" dirty="0"/>
              <a:t>, on the territory of its </a:t>
            </a:r>
            <a:r>
              <a:rPr lang="en-US" sz="2000" dirty="0" smtClean="0"/>
              <a:t>own Member </a:t>
            </a:r>
            <a:r>
              <a:rPr lang="en-US" sz="2000" dirty="0"/>
              <a:t>State, the powers conferred on </a:t>
            </a:r>
            <a:r>
              <a:rPr lang="en-US" sz="2000" dirty="0" smtClean="0"/>
              <a:t>it in </a:t>
            </a:r>
            <a:r>
              <a:rPr lang="en-US" sz="2000" dirty="0"/>
              <a:t>accordance with this Regulation.</a:t>
            </a:r>
            <a:r>
              <a:rPr lang="en-US" sz="2000" i="1" dirty="0" smtClean="0"/>
              <a:t>  </a:t>
            </a:r>
          </a:p>
          <a:p>
            <a:pPr marL="0" indent="0">
              <a:buNone/>
            </a:pPr>
            <a:endParaRPr lang="en-US" i="1" dirty="0"/>
          </a:p>
        </p:txBody>
      </p:sp>
      <p:sp>
        <p:nvSpPr>
          <p:cNvPr id="6" name="Title 1"/>
          <p:cNvSpPr txBox="1">
            <a:spLocks/>
          </p:cNvSpPr>
          <p:nvPr/>
        </p:nvSpPr>
        <p:spPr>
          <a:xfrm>
            <a:off x="467544" y="4581128"/>
            <a:ext cx="8229600" cy="2079104"/>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a:t>Justification</a:t>
            </a:r>
          </a:p>
          <a:p>
            <a:r>
              <a:rPr lang="en-US" i="1" dirty="0"/>
              <a:t>An alternative consistency mechanism is proposed which maintains the idea of a </a:t>
            </a:r>
            <a:r>
              <a:rPr lang="en-US" i="1" dirty="0" smtClean="0"/>
              <a:t>lead authority</a:t>
            </a:r>
            <a:r>
              <a:rPr lang="en-US" i="1" dirty="0"/>
              <a:t>, but also relies on close cooperation between authorities to ensure consistency</a:t>
            </a:r>
            <a:r>
              <a:rPr lang="en-US" i="1" dirty="0" smtClean="0"/>
              <a:t>. While </a:t>
            </a:r>
            <a:r>
              <a:rPr lang="en-US" i="1" dirty="0"/>
              <a:t>co-competent for supervision (see amendment to paragraph 1a (new), </a:t>
            </a:r>
            <a:r>
              <a:rPr lang="en-US" i="1" dirty="0" smtClean="0"/>
              <a:t>authorities should </a:t>
            </a:r>
            <a:r>
              <a:rPr lang="en-US" i="1" dirty="0"/>
              <a:t>only be competent to exercise their powers in their member state. A clarification </a:t>
            </a:r>
            <a:r>
              <a:rPr lang="en-US" i="1" dirty="0" smtClean="0"/>
              <a:t>is proposed </a:t>
            </a:r>
            <a:r>
              <a:rPr lang="en-US" i="1" dirty="0"/>
              <a:t>that according to Article 74, supervisory authorities can go to court </a:t>
            </a:r>
            <a:r>
              <a:rPr lang="en-US" i="1" dirty="0" smtClean="0"/>
              <a:t>in another Member </a:t>
            </a:r>
            <a:r>
              <a:rPr lang="en-US" i="1" dirty="0"/>
              <a:t>State. See related paragraph 1a and Article 54a (new).</a:t>
            </a:r>
            <a:endParaRPr lang="en-US" dirty="0"/>
          </a:p>
        </p:txBody>
      </p:sp>
    </p:spTree>
    <p:extLst>
      <p:ext uri="{BB962C8B-B14F-4D97-AF65-F5344CB8AC3E}">
        <p14:creationId xmlns:p14="http://schemas.microsoft.com/office/powerpoint/2010/main" val="40927757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One</a:t>
            </a:r>
            <a:r>
              <a:rPr lang="nl-NL" dirty="0" smtClean="0"/>
              <a:t> stop shop</a:t>
            </a:r>
            <a:endParaRPr lang="en-US" dirty="0"/>
          </a:p>
        </p:txBody>
      </p:sp>
      <p:sp>
        <p:nvSpPr>
          <p:cNvPr id="3" name="Content Placeholder 2"/>
          <p:cNvSpPr>
            <a:spLocks noGrp="1"/>
          </p:cNvSpPr>
          <p:nvPr>
            <p:ph idx="1"/>
          </p:nvPr>
        </p:nvSpPr>
        <p:spPr>
          <a:xfrm>
            <a:off x="4582344" y="1628801"/>
            <a:ext cx="4042792" cy="4176464"/>
          </a:xfrm>
        </p:spPr>
        <p:txBody>
          <a:bodyPr>
            <a:noAutofit/>
          </a:bodyPr>
          <a:lstStyle/>
          <a:p>
            <a:pPr marL="0" indent="0">
              <a:buNone/>
            </a:pPr>
            <a:r>
              <a:rPr lang="en-US" sz="1600" i="1" dirty="0" smtClean="0"/>
              <a:t>Amendment</a:t>
            </a:r>
          </a:p>
          <a:p>
            <a:pPr marL="0" indent="0">
              <a:buNone/>
            </a:pPr>
            <a:endParaRPr lang="en-US" sz="1600" i="1" dirty="0"/>
          </a:p>
          <a:p>
            <a:pPr marL="0" indent="0">
              <a:buNone/>
            </a:pPr>
            <a:r>
              <a:rPr lang="en-US" sz="1600" b="1" i="1" dirty="0"/>
              <a:t>deleted</a:t>
            </a:r>
            <a:endParaRPr lang="en-US" sz="1600" dirty="0"/>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smtClean="0"/>
          </a:p>
          <a:p>
            <a:pPr marL="0" indent="0">
              <a:buNone/>
            </a:pPr>
            <a:r>
              <a:rPr lang="en-US" sz="1600" dirty="0" smtClean="0"/>
              <a:t>2</a:t>
            </a:r>
            <a:r>
              <a:rPr lang="en-US" sz="1600" dirty="0"/>
              <a:t>. Where the processing of personal </a:t>
            </a:r>
            <a:r>
              <a:rPr lang="en-US" sz="1600" dirty="0" smtClean="0"/>
              <a:t>data takes </a:t>
            </a:r>
            <a:r>
              <a:rPr lang="en-US" sz="1600" dirty="0"/>
              <a:t>place in the context of the </a:t>
            </a:r>
            <a:r>
              <a:rPr lang="en-US" sz="1600" dirty="0" smtClean="0"/>
              <a:t>activities of </a:t>
            </a:r>
            <a:r>
              <a:rPr lang="en-US" sz="1600" dirty="0"/>
              <a:t>an establishment of a controller or </a:t>
            </a:r>
            <a:r>
              <a:rPr lang="en-US" sz="1600" dirty="0" smtClean="0"/>
              <a:t>a processor </a:t>
            </a:r>
            <a:r>
              <a:rPr lang="en-US" sz="1600" dirty="0"/>
              <a:t>in the Union, and the </a:t>
            </a:r>
            <a:r>
              <a:rPr lang="en-US" sz="1600" dirty="0" smtClean="0"/>
              <a:t>controller or </a:t>
            </a:r>
            <a:r>
              <a:rPr lang="en-US" sz="1600" dirty="0"/>
              <a:t>processor is established in more </a:t>
            </a:r>
            <a:r>
              <a:rPr lang="en-US" sz="1600" dirty="0" smtClean="0"/>
              <a:t>than one </a:t>
            </a:r>
            <a:r>
              <a:rPr lang="en-US" sz="1600" dirty="0"/>
              <a:t>Member State, the </a:t>
            </a:r>
            <a:r>
              <a:rPr lang="en-US" sz="1600" dirty="0" smtClean="0"/>
              <a:t>supervisory authority </a:t>
            </a:r>
            <a:r>
              <a:rPr lang="en-US" sz="1600" dirty="0"/>
              <a:t>of the main establishment of </a:t>
            </a:r>
            <a:r>
              <a:rPr lang="en-US" sz="1600" dirty="0" smtClean="0"/>
              <a:t>the controller </a:t>
            </a:r>
            <a:r>
              <a:rPr lang="en-US" sz="1600" dirty="0"/>
              <a:t>or processor shall be </a:t>
            </a:r>
            <a:r>
              <a:rPr lang="en-US" sz="1600" dirty="0" smtClean="0"/>
              <a:t>competent for </a:t>
            </a:r>
            <a:r>
              <a:rPr lang="en-US" sz="1600" dirty="0"/>
              <a:t>the supervision of the </a:t>
            </a:r>
            <a:r>
              <a:rPr lang="en-US" sz="1600" dirty="0" smtClean="0"/>
              <a:t>processing activities </a:t>
            </a:r>
            <a:r>
              <a:rPr lang="en-US" sz="1600" dirty="0"/>
              <a:t>of the controller or the </a:t>
            </a:r>
            <a:r>
              <a:rPr lang="en-US" sz="1600" dirty="0" smtClean="0"/>
              <a:t>processor in </a:t>
            </a:r>
            <a:r>
              <a:rPr lang="en-US" sz="1600" dirty="0"/>
              <a:t>all Member States, without prejudice </a:t>
            </a:r>
            <a:r>
              <a:rPr lang="en-US" sz="1600" dirty="0" smtClean="0"/>
              <a:t>to the </a:t>
            </a:r>
            <a:r>
              <a:rPr lang="en-US" sz="1600" dirty="0"/>
              <a:t>provisions of Chapter VII of </a:t>
            </a:r>
            <a:r>
              <a:rPr lang="en-US" sz="1600" dirty="0" smtClean="0"/>
              <a:t>this Regulation</a:t>
            </a:r>
            <a:r>
              <a:rPr lang="en-US" sz="1600" dirty="0"/>
              <a:t>.</a:t>
            </a:r>
          </a:p>
        </p:txBody>
      </p:sp>
      <p:sp>
        <p:nvSpPr>
          <p:cNvPr id="6" name="Title 1"/>
          <p:cNvSpPr txBox="1">
            <a:spLocks/>
          </p:cNvSpPr>
          <p:nvPr/>
        </p:nvSpPr>
        <p:spPr>
          <a:xfrm>
            <a:off x="467544" y="4941168"/>
            <a:ext cx="8229600" cy="1719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i="1" dirty="0"/>
              <a:t>Justification</a:t>
            </a:r>
          </a:p>
          <a:p>
            <a:r>
              <a:rPr lang="en-US" sz="1600" i="1" dirty="0"/>
              <a:t>An alternative consistency mechanism is proposed which maintains the idea of a </a:t>
            </a:r>
            <a:r>
              <a:rPr lang="en-US" sz="1600" i="1" dirty="0" smtClean="0"/>
              <a:t>lead authority</a:t>
            </a:r>
            <a:r>
              <a:rPr lang="en-US" sz="1600" i="1" dirty="0"/>
              <a:t>, but also relies on close cooperation between authorities to </a:t>
            </a:r>
            <a:r>
              <a:rPr lang="en-US" sz="1600" i="1" dirty="0" smtClean="0"/>
              <a:t>ensure consistency. Authorities </a:t>
            </a:r>
            <a:r>
              <a:rPr lang="en-US" sz="1600" i="1" dirty="0"/>
              <a:t>should always be co-competent for supervision in </a:t>
            </a:r>
            <a:r>
              <a:rPr lang="en-US" sz="1600" i="1" dirty="0" smtClean="0"/>
              <a:t>case residents </a:t>
            </a:r>
            <a:r>
              <a:rPr lang="en-US" sz="1600" i="1" dirty="0"/>
              <a:t>in its </a:t>
            </a:r>
            <a:r>
              <a:rPr lang="en-US" sz="1600" i="1" dirty="0" smtClean="0"/>
              <a:t>Member State </a:t>
            </a:r>
            <a:r>
              <a:rPr lang="en-US" sz="1600" i="1" dirty="0"/>
              <a:t>are affected. See related paragraphs 1 and 1a, and Article 54a (new).</a:t>
            </a:r>
            <a:endParaRPr lang="en-US" sz="1600" dirty="0"/>
          </a:p>
        </p:txBody>
      </p:sp>
    </p:spTree>
    <p:extLst>
      <p:ext uri="{BB962C8B-B14F-4D97-AF65-F5344CB8AC3E}">
        <p14:creationId xmlns:p14="http://schemas.microsoft.com/office/powerpoint/2010/main" val="40927757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One</a:t>
            </a:r>
            <a:r>
              <a:rPr lang="nl-NL" dirty="0" smtClean="0"/>
              <a:t> stop shop</a:t>
            </a:r>
            <a:endParaRPr lang="en-US" dirty="0"/>
          </a:p>
        </p:txBody>
      </p:sp>
      <p:sp>
        <p:nvSpPr>
          <p:cNvPr id="3" name="Content Placeholder 2"/>
          <p:cNvSpPr>
            <a:spLocks noGrp="1"/>
          </p:cNvSpPr>
          <p:nvPr>
            <p:ph idx="1"/>
          </p:nvPr>
        </p:nvSpPr>
        <p:spPr>
          <a:xfrm>
            <a:off x="4582344" y="1628801"/>
            <a:ext cx="4042792" cy="4176464"/>
          </a:xfrm>
        </p:spPr>
        <p:txBody>
          <a:bodyPr>
            <a:noAutofit/>
          </a:bodyPr>
          <a:lstStyle/>
          <a:p>
            <a:pPr marL="0" indent="0">
              <a:buNone/>
            </a:pPr>
            <a:r>
              <a:rPr lang="en-US" sz="1600" i="1" dirty="0" smtClean="0"/>
              <a:t>Amendment</a:t>
            </a:r>
          </a:p>
          <a:p>
            <a:pPr marL="0" indent="0">
              <a:buNone/>
            </a:pPr>
            <a:endParaRPr lang="en-US" sz="1600" i="1" dirty="0"/>
          </a:p>
          <a:p>
            <a:pPr marL="0" indent="0">
              <a:buNone/>
            </a:pPr>
            <a:endParaRPr lang="en-US" sz="1600" dirty="0"/>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smtClean="0"/>
          </a:p>
          <a:p>
            <a:pPr marL="0" indent="0">
              <a:buNone/>
            </a:pPr>
            <a:r>
              <a:rPr lang="en-US" sz="1600" dirty="0"/>
              <a:t>The supervisory authority shall not be competent to supervise processing </a:t>
            </a:r>
            <a:r>
              <a:rPr lang="en-US" sz="1600" dirty="0" smtClean="0"/>
              <a:t>operations of </a:t>
            </a:r>
            <a:r>
              <a:rPr lang="en-US" sz="1600" dirty="0"/>
              <a:t>courts acting in their judicial capacity.</a:t>
            </a:r>
          </a:p>
        </p:txBody>
      </p:sp>
      <p:sp>
        <p:nvSpPr>
          <p:cNvPr id="6" name="Title 1"/>
          <p:cNvSpPr txBox="1">
            <a:spLocks/>
          </p:cNvSpPr>
          <p:nvPr/>
        </p:nvSpPr>
        <p:spPr>
          <a:xfrm>
            <a:off x="467544" y="4941168"/>
            <a:ext cx="8229600" cy="1719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6824682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smtClean="0"/>
              <a:t>Lead </a:t>
            </a:r>
            <a:r>
              <a:rPr lang="nl-NL" dirty="0" err="1" smtClean="0"/>
              <a:t>authority</a:t>
            </a:r>
            <a:r>
              <a:rPr lang="nl-NL" dirty="0" smtClean="0"/>
              <a:t> </a:t>
            </a:r>
            <a:endParaRPr lang="en-US" dirty="0"/>
          </a:p>
        </p:txBody>
      </p:sp>
      <p:sp>
        <p:nvSpPr>
          <p:cNvPr id="6" name="Title 1"/>
          <p:cNvSpPr txBox="1">
            <a:spLocks/>
          </p:cNvSpPr>
          <p:nvPr/>
        </p:nvSpPr>
        <p:spPr>
          <a:xfrm>
            <a:off x="467544" y="4941168"/>
            <a:ext cx="8229600" cy="1719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4" name="Content Placeholder 3"/>
          <p:cNvSpPr>
            <a:spLocks noGrp="1"/>
          </p:cNvSpPr>
          <p:nvPr>
            <p:ph idx="1"/>
          </p:nvPr>
        </p:nvSpPr>
        <p:spPr>
          <a:xfrm>
            <a:off x="467544" y="1340768"/>
            <a:ext cx="8229600" cy="5319464"/>
          </a:xfrm>
        </p:spPr>
        <p:txBody>
          <a:bodyPr>
            <a:normAutofit fontScale="47500" lnSpcReduction="20000"/>
          </a:bodyPr>
          <a:lstStyle/>
          <a:p>
            <a:pPr marL="0" indent="0">
              <a:buNone/>
            </a:pPr>
            <a:r>
              <a:rPr lang="en-US" sz="3400" dirty="0"/>
              <a:t>Article </a:t>
            </a:r>
            <a:r>
              <a:rPr lang="en-US" sz="3400" dirty="0" smtClean="0"/>
              <a:t>54a - Lead </a:t>
            </a:r>
            <a:r>
              <a:rPr lang="en-US" sz="3400" dirty="0"/>
              <a:t>Authority</a:t>
            </a:r>
          </a:p>
          <a:p>
            <a:pPr marL="0" indent="0">
              <a:buNone/>
            </a:pPr>
            <a:r>
              <a:rPr lang="en-US" sz="3400" dirty="0"/>
              <a:t>1. Where the processing of personal data takes place in the context of the activities of an establishment of a controller or a processor in the Union, and the controller or processor is established in more than one Member State, or where personal data of the residents in several Member States are processed, the supervisory authority of the main establishment of the controller or processor shall act as a single contact point for the controller or processor.</a:t>
            </a:r>
          </a:p>
          <a:p>
            <a:pPr marL="0" indent="0">
              <a:buNone/>
            </a:pPr>
            <a:r>
              <a:rPr lang="en-US" sz="3400" dirty="0"/>
              <a:t>2. The lead authority shall ensure coordination with the authorities </a:t>
            </a:r>
            <a:r>
              <a:rPr lang="en-US" sz="3400" dirty="0" smtClean="0"/>
              <a:t>involved at </a:t>
            </a:r>
            <a:r>
              <a:rPr lang="en-US" sz="3400" dirty="0"/>
              <a:t>any stage of supervisory proceedings against a controller or a processor within the meaning of paragraph 1. For that purpose it shall in particular submit any relevant information and consult the other authorities before it adopts a measure intended to produce legal effects vis-à-vis a controller or a processor within the meaning of paragraph 1. The lead authority shall take the utmost account of the opinions of the authorities involved.</a:t>
            </a:r>
          </a:p>
          <a:p>
            <a:pPr marL="0" indent="0">
              <a:buNone/>
            </a:pPr>
            <a:r>
              <a:rPr lang="en-US" sz="3400" dirty="0"/>
              <a:t>3. The European Data Protection Board shall at the request of a </a:t>
            </a:r>
            <a:r>
              <a:rPr lang="en-US" sz="3400" dirty="0" smtClean="0"/>
              <a:t>competent authority </a:t>
            </a:r>
            <a:r>
              <a:rPr lang="en-US" sz="3400" dirty="0"/>
              <a:t>designate a single contact for the controller or processor and </a:t>
            </a:r>
            <a:r>
              <a:rPr lang="en-US" sz="3400" dirty="0" smtClean="0"/>
              <a:t>ensure coordination </a:t>
            </a:r>
            <a:r>
              <a:rPr lang="en-US" sz="3400" dirty="0"/>
              <a:t>with the other supervisory authorities involved, in case where</a:t>
            </a:r>
          </a:p>
          <a:p>
            <a:pPr marL="0" indent="0">
              <a:buNone/>
            </a:pPr>
            <a:r>
              <a:rPr lang="en-US" sz="3400" dirty="0"/>
              <a:t>(a) it is unclear from the facts of the case or where the competent authorities do not agree on which supervisory authority shall act as single contact point</a:t>
            </a:r>
          </a:p>
          <a:p>
            <a:pPr marL="0" indent="0">
              <a:buNone/>
            </a:pPr>
            <a:r>
              <a:rPr lang="en-US" sz="3400" dirty="0"/>
              <a:t>(b) the controller is not established in the Union, but residents of different Member States are affected by processing operations within the scope of </a:t>
            </a:r>
            <a:r>
              <a:rPr lang="en-US" sz="3400" dirty="0" smtClean="0"/>
              <a:t>this Regulation</a:t>
            </a:r>
            <a:r>
              <a:rPr lang="en-US" sz="3400" dirty="0"/>
              <a:t>.</a:t>
            </a:r>
          </a:p>
          <a:p>
            <a:pPr marL="0" indent="0">
              <a:buNone/>
            </a:pPr>
            <a:r>
              <a:rPr lang="en-US" sz="3400" dirty="0"/>
              <a:t>4. The lead authority shall not adopt a measure under paragraph 2 if an involved authority within the meaning of paragraph 1 objects to the measure within a period of three weeks after submission of the draft measure by the lead authority. In that case, the issue shall be dealt with by the European Data Protection Board in accordance with the procedure set out in Article 58.</a:t>
            </a:r>
          </a:p>
          <a:p>
            <a:pPr marL="0" indent="0">
              <a:buNone/>
            </a:pPr>
            <a:endParaRPr lang="en-US" dirty="0"/>
          </a:p>
        </p:txBody>
      </p:sp>
    </p:spTree>
    <p:extLst>
      <p:ext uri="{BB962C8B-B14F-4D97-AF65-F5344CB8AC3E}">
        <p14:creationId xmlns:p14="http://schemas.microsoft.com/office/powerpoint/2010/main" val="30772571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Administrative</a:t>
            </a:r>
            <a:r>
              <a:rPr lang="nl-NL" dirty="0" smtClean="0"/>
              <a:t> </a:t>
            </a:r>
            <a:r>
              <a:rPr lang="nl-NL" dirty="0" err="1" smtClean="0"/>
              <a:t>sanctions</a:t>
            </a:r>
            <a:endParaRPr lang="en-US" dirty="0"/>
          </a:p>
        </p:txBody>
      </p:sp>
      <p:sp>
        <p:nvSpPr>
          <p:cNvPr id="3" name="Content Placeholder 2"/>
          <p:cNvSpPr>
            <a:spLocks noGrp="1"/>
          </p:cNvSpPr>
          <p:nvPr>
            <p:ph idx="1"/>
          </p:nvPr>
        </p:nvSpPr>
        <p:spPr>
          <a:xfrm>
            <a:off x="4582344" y="1308905"/>
            <a:ext cx="4042792" cy="4176464"/>
          </a:xfrm>
        </p:spPr>
        <p:txBody>
          <a:bodyPr>
            <a:noAutofit/>
          </a:bodyPr>
          <a:lstStyle/>
          <a:p>
            <a:pPr marL="0" indent="0">
              <a:buNone/>
            </a:pPr>
            <a:r>
              <a:rPr lang="en-US" sz="1600" i="1" dirty="0" smtClean="0"/>
              <a:t>Amendment</a:t>
            </a:r>
          </a:p>
          <a:p>
            <a:pPr marL="0" indent="0">
              <a:buNone/>
            </a:pPr>
            <a:endParaRPr lang="en-US" sz="1600" i="1" dirty="0"/>
          </a:p>
        </p:txBody>
      </p:sp>
      <p:sp>
        <p:nvSpPr>
          <p:cNvPr id="5" name="Content Placeholder 2"/>
          <p:cNvSpPr txBox="1">
            <a:spLocks/>
          </p:cNvSpPr>
          <p:nvPr/>
        </p:nvSpPr>
        <p:spPr>
          <a:xfrm>
            <a:off x="467544" y="1340768"/>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smtClean="0"/>
          </a:p>
          <a:p>
            <a:pPr marL="0" indent="0">
              <a:buNone/>
            </a:pPr>
            <a:r>
              <a:rPr lang="en-US" sz="1600" dirty="0"/>
              <a:t>1. Each supervisory authority shall be empowered to impose administrative sanctions </a:t>
            </a:r>
            <a:r>
              <a:rPr lang="en-US" sz="1600" dirty="0" smtClean="0"/>
              <a:t>in accordance </a:t>
            </a:r>
            <a:r>
              <a:rPr lang="en-US" sz="1600" dirty="0"/>
              <a:t>with this Article.</a:t>
            </a:r>
          </a:p>
        </p:txBody>
      </p:sp>
    </p:spTree>
    <p:extLst>
      <p:ext uri="{BB962C8B-B14F-4D97-AF65-F5344CB8AC3E}">
        <p14:creationId xmlns:p14="http://schemas.microsoft.com/office/powerpoint/2010/main" val="37521014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Administrative</a:t>
            </a:r>
            <a:r>
              <a:rPr lang="nl-NL" dirty="0" smtClean="0"/>
              <a:t> </a:t>
            </a:r>
            <a:r>
              <a:rPr lang="nl-NL" dirty="0" err="1" smtClean="0"/>
              <a:t>sanctions</a:t>
            </a:r>
            <a:endParaRPr lang="en-US" dirty="0"/>
          </a:p>
        </p:txBody>
      </p:sp>
      <p:sp>
        <p:nvSpPr>
          <p:cNvPr id="3" name="Content Placeholder 2"/>
          <p:cNvSpPr>
            <a:spLocks noGrp="1"/>
          </p:cNvSpPr>
          <p:nvPr>
            <p:ph idx="1"/>
          </p:nvPr>
        </p:nvSpPr>
        <p:spPr>
          <a:xfrm>
            <a:off x="4582344" y="1308905"/>
            <a:ext cx="4042792" cy="4176464"/>
          </a:xfrm>
        </p:spPr>
        <p:txBody>
          <a:bodyPr>
            <a:noAutofit/>
          </a:bodyPr>
          <a:lstStyle/>
          <a:p>
            <a:pPr marL="0" indent="0">
              <a:buNone/>
            </a:pPr>
            <a:r>
              <a:rPr lang="en-US" sz="1600" i="1" dirty="0" smtClean="0"/>
              <a:t>Amendment</a:t>
            </a:r>
          </a:p>
          <a:p>
            <a:pPr marL="0" indent="0">
              <a:buNone/>
            </a:pPr>
            <a:endParaRPr lang="en-US" sz="1600" i="1" dirty="0"/>
          </a:p>
          <a:p>
            <a:pPr marL="0" indent="0">
              <a:buNone/>
            </a:pPr>
            <a:r>
              <a:rPr lang="en-US" sz="1600" dirty="0"/>
              <a:t>2. The administrative sanction shall be </a:t>
            </a:r>
            <a:r>
              <a:rPr lang="en-US" sz="1600" dirty="0" smtClean="0"/>
              <a:t>in each </a:t>
            </a:r>
            <a:r>
              <a:rPr lang="en-US" sz="1600" dirty="0"/>
              <a:t>individual case effective</a:t>
            </a:r>
            <a:r>
              <a:rPr lang="en-US" sz="1600" dirty="0" smtClean="0"/>
              <a:t>, proportionate </a:t>
            </a:r>
            <a:r>
              <a:rPr lang="en-US" sz="1600" dirty="0"/>
              <a:t>and dissuasive. </a:t>
            </a:r>
            <a:r>
              <a:rPr lang="en-US" sz="1600" b="1" i="1" dirty="0"/>
              <a:t>In order </a:t>
            </a:r>
            <a:r>
              <a:rPr lang="en-US" sz="1600" b="1" i="1" dirty="0" smtClean="0"/>
              <a:t>to determine </a:t>
            </a:r>
            <a:r>
              <a:rPr lang="en-US" sz="1600" b="1" i="1" dirty="0"/>
              <a:t>the type, the level and </a:t>
            </a:r>
            <a:r>
              <a:rPr lang="en-US" sz="1600" b="1" i="1" dirty="0" smtClean="0"/>
              <a:t>the amount </a:t>
            </a:r>
            <a:r>
              <a:rPr lang="en-US" sz="1600" b="1" i="1" dirty="0"/>
              <a:t>of the administrative sanction, </a:t>
            </a:r>
            <a:r>
              <a:rPr lang="en-US" sz="1600" b="1" i="1" dirty="0" smtClean="0"/>
              <a:t>the supervisory </a:t>
            </a:r>
            <a:r>
              <a:rPr lang="en-US" sz="1600" b="1" i="1" dirty="0"/>
              <a:t>authority shall take </a:t>
            </a:r>
            <a:r>
              <a:rPr lang="en-US" sz="1600" b="1" i="1" dirty="0" smtClean="0"/>
              <a:t>into account </a:t>
            </a:r>
            <a:r>
              <a:rPr lang="en-US" sz="1600" b="1" i="1" dirty="0"/>
              <a:t>all relevant circumstances, </a:t>
            </a:r>
            <a:r>
              <a:rPr lang="en-US" sz="1600" dirty="0" smtClean="0"/>
              <a:t>with due </a:t>
            </a:r>
            <a:r>
              <a:rPr lang="en-US" sz="1600" dirty="0"/>
              <a:t>regard to </a:t>
            </a:r>
            <a:r>
              <a:rPr lang="en-US" sz="1600" b="1" i="1" dirty="0"/>
              <a:t>the following criteria:</a:t>
            </a:r>
            <a:endParaRPr lang="en-US" sz="1600" dirty="0"/>
          </a:p>
        </p:txBody>
      </p:sp>
      <p:sp>
        <p:nvSpPr>
          <p:cNvPr id="5" name="Content Placeholder 2"/>
          <p:cNvSpPr txBox="1">
            <a:spLocks/>
          </p:cNvSpPr>
          <p:nvPr/>
        </p:nvSpPr>
        <p:spPr>
          <a:xfrm>
            <a:off x="467544" y="1340768"/>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smtClean="0"/>
          </a:p>
          <a:p>
            <a:pPr marL="0" indent="0">
              <a:buNone/>
            </a:pPr>
            <a:r>
              <a:rPr lang="en-US" sz="1600" dirty="0"/>
              <a:t>2. The administrative sanction shall be </a:t>
            </a:r>
            <a:r>
              <a:rPr lang="en-US" sz="1600" dirty="0" smtClean="0"/>
              <a:t>in each </a:t>
            </a:r>
            <a:r>
              <a:rPr lang="en-US" sz="1600" dirty="0"/>
              <a:t>individual case effective</a:t>
            </a:r>
            <a:r>
              <a:rPr lang="en-US" sz="1600" dirty="0" smtClean="0"/>
              <a:t>, proportionate </a:t>
            </a:r>
            <a:r>
              <a:rPr lang="en-US" sz="1600" dirty="0"/>
              <a:t>and dissuasive. </a:t>
            </a:r>
            <a:r>
              <a:rPr lang="en-US" sz="1600" b="1" i="1" dirty="0"/>
              <a:t>The </a:t>
            </a:r>
            <a:r>
              <a:rPr lang="en-US" sz="1600" b="1" i="1" dirty="0" smtClean="0"/>
              <a:t>amount of </a:t>
            </a:r>
            <a:r>
              <a:rPr lang="en-US" sz="1600" b="1" i="1" dirty="0"/>
              <a:t>the administrative fine shall be </a:t>
            </a:r>
            <a:r>
              <a:rPr lang="en-US" sz="1600" b="1" i="1" dirty="0" smtClean="0"/>
              <a:t>fixed with </a:t>
            </a:r>
            <a:r>
              <a:rPr lang="en-US" sz="1600" b="1" i="1" dirty="0"/>
              <a:t>due regard to the nature, gravity </a:t>
            </a:r>
            <a:r>
              <a:rPr lang="en-US" sz="1600" b="1" i="1" dirty="0" smtClean="0"/>
              <a:t>and duration </a:t>
            </a:r>
            <a:r>
              <a:rPr lang="en-US" sz="1600" b="1" i="1" dirty="0"/>
              <a:t>of the breach, the intentional </a:t>
            </a:r>
            <a:r>
              <a:rPr lang="en-US" sz="1600" b="1" i="1" dirty="0" smtClean="0"/>
              <a:t>or negligent </a:t>
            </a:r>
            <a:r>
              <a:rPr lang="en-US" sz="1600" b="1" i="1" dirty="0"/>
              <a:t>character of the infringement</a:t>
            </a:r>
            <a:r>
              <a:rPr lang="en-US" sz="1600" b="1" i="1" dirty="0" smtClean="0"/>
              <a:t>, the </a:t>
            </a:r>
            <a:r>
              <a:rPr lang="en-US" sz="1600" b="1" i="1" dirty="0"/>
              <a:t>degree of responsibility of the </a:t>
            </a:r>
            <a:r>
              <a:rPr lang="en-US" sz="1600" b="1" i="1" dirty="0" smtClean="0"/>
              <a:t>natural or </a:t>
            </a:r>
            <a:r>
              <a:rPr lang="en-US" sz="1600" b="1" i="1" dirty="0"/>
              <a:t>legal person and of previous </a:t>
            </a:r>
            <a:r>
              <a:rPr lang="en-US" sz="1600" b="1" i="1" dirty="0" smtClean="0"/>
              <a:t>breaches by </a:t>
            </a:r>
            <a:r>
              <a:rPr lang="en-US" sz="1600" b="1" i="1" dirty="0"/>
              <a:t>this person, the technical </a:t>
            </a:r>
            <a:r>
              <a:rPr lang="en-US" sz="1600" b="1" i="1" dirty="0" smtClean="0"/>
              <a:t>and </a:t>
            </a:r>
            <a:r>
              <a:rPr lang="en-US" sz="1600" b="1" i="1" dirty="0" err="1" smtClean="0"/>
              <a:t>organisational</a:t>
            </a:r>
            <a:r>
              <a:rPr lang="en-US" sz="1600" b="1" i="1" dirty="0" smtClean="0"/>
              <a:t> </a:t>
            </a:r>
            <a:r>
              <a:rPr lang="en-US" sz="1600" b="1" i="1" dirty="0"/>
              <a:t>measures and </a:t>
            </a:r>
            <a:r>
              <a:rPr lang="en-US" sz="1600" b="1" i="1" dirty="0" smtClean="0"/>
              <a:t>procedures implemented </a:t>
            </a:r>
            <a:r>
              <a:rPr lang="en-US" sz="1600" b="1" i="1" dirty="0"/>
              <a:t>pursuant to Article 23 </a:t>
            </a:r>
            <a:r>
              <a:rPr lang="en-US" sz="1600" b="1" i="1" dirty="0" smtClean="0"/>
              <a:t>and the </a:t>
            </a:r>
            <a:r>
              <a:rPr lang="en-US" sz="1600" b="1" i="1" dirty="0"/>
              <a:t>degree of cooperation with </a:t>
            </a:r>
            <a:r>
              <a:rPr lang="en-US" sz="1600" b="1" i="1" dirty="0" smtClean="0"/>
              <a:t>the supervisory </a:t>
            </a:r>
            <a:r>
              <a:rPr lang="en-US" sz="1600" b="1" i="1" dirty="0"/>
              <a:t>authority in order to </a:t>
            </a:r>
            <a:r>
              <a:rPr lang="en-US" sz="1600" b="1" i="1" dirty="0" smtClean="0"/>
              <a:t>remedy the </a:t>
            </a:r>
            <a:r>
              <a:rPr lang="en-US" sz="1600" b="1" i="1" dirty="0"/>
              <a:t>breach.</a:t>
            </a:r>
            <a:endParaRPr lang="en-US" sz="1600" dirty="0"/>
          </a:p>
        </p:txBody>
      </p:sp>
      <p:sp>
        <p:nvSpPr>
          <p:cNvPr id="6" name="Title 1"/>
          <p:cNvSpPr txBox="1">
            <a:spLocks/>
          </p:cNvSpPr>
          <p:nvPr/>
        </p:nvSpPr>
        <p:spPr>
          <a:xfrm>
            <a:off x="467544" y="4941168"/>
            <a:ext cx="8229600" cy="1719064"/>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smtClean="0"/>
              <a:t>Justification</a:t>
            </a:r>
          </a:p>
          <a:p>
            <a:r>
              <a:rPr lang="en-US" i="1" dirty="0" smtClean="0"/>
              <a:t>The </a:t>
            </a:r>
            <a:r>
              <a:rPr lang="en-US" i="1" dirty="0"/>
              <a:t>rapporteur supports the strengthening of the supervisory authorities as </a:t>
            </a:r>
            <a:r>
              <a:rPr lang="en-US" i="1" dirty="0" smtClean="0"/>
              <a:t>regards investigative </a:t>
            </a:r>
            <a:r>
              <a:rPr lang="en-US" i="1" dirty="0"/>
              <a:t>powers and sanctions. The Commission’s proposal was, however, </a:t>
            </a:r>
            <a:r>
              <a:rPr lang="en-US" i="1" dirty="0" smtClean="0"/>
              <a:t>too prescriptive</a:t>
            </a:r>
            <a:r>
              <a:rPr lang="en-US" i="1" dirty="0"/>
              <a:t>. The new system of sanctions </a:t>
            </a:r>
            <a:r>
              <a:rPr lang="en-US" i="1" dirty="0" smtClean="0"/>
              <a:t>proposed relies </a:t>
            </a:r>
            <a:r>
              <a:rPr lang="en-US" i="1" dirty="0"/>
              <a:t>on a number of criteria that must </a:t>
            </a:r>
            <a:r>
              <a:rPr lang="en-US" i="1" dirty="0" smtClean="0"/>
              <a:t>be taken </a:t>
            </a:r>
            <a:r>
              <a:rPr lang="en-US" i="1" dirty="0"/>
              <a:t>into account in order to determine the administrative sanction, </a:t>
            </a:r>
            <a:r>
              <a:rPr lang="en-US" i="1" dirty="0" smtClean="0"/>
              <a:t>including the </a:t>
            </a:r>
            <a:r>
              <a:rPr lang="en-US" i="1" dirty="0"/>
              <a:t>amount </a:t>
            </a:r>
            <a:r>
              <a:rPr lang="en-US" i="1" dirty="0" smtClean="0"/>
              <a:t>of administrative </a:t>
            </a:r>
            <a:r>
              <a:rPr lang="en-US" i="1" dirty="0"/>
              <a:t>fines that a supervisory authority may impose.</a:t>
            </a:r>
            <a:endParaRPr lang="en-US" dirty="0"/>
          </a:p>
        </p:txBody>
      </p:sp>
    </p:spTree>
    <p:extLst>
      <p:ext uri="{BB962C8B-B14F-4D97-AF65-F5344CB8AC3E}">
        <p14:creationId xmlns:p14="http://schemas.microsoft.com/office/powerpoint/2010/main" val="29899161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Administrative</a:t>
            </a:r>
            <a:r>
              <a:rPr lang="nl-NL" dirty="0" smtClean="0"/>
              <a:t> </a:t>
            </a:r>
            <a:r>
              <a:rPr lang="nl-NL" dirty="0" err="1" smtClean="0"/>
              <a:t>sanctions</a:t>
            </a:r>
            <a:endParaRPr lang="en-US" dirty="0"/>
          </a:p>
        </p:txBody>
      </p:sp>
      <p:sp>
        <p:nvSpPr>
          <p:cNvPr id="3" name="Content Placeholder 2"/>
          <p:cNvSpPr>
            <a:spLocks noGrp="1"/>
          </p:cNvSpPr>
          <p:nvPr>
            <p:ph idx="1"/>
          </p:nvPr>
        </p:nvSpPr>
        <p:spPr>
          <a:xfrm>
            <a:off x="4582344" y="1628801"/>
            <a:ext cx="4042792" cy="4176464"/>
          </a:xfrm>
        </p:spPr>
        <p:txBody>
          <a:bodyPr>
            <a:noAutofit/>
          </a:bodyPr>
          <a:lstStyle/>
          <a:p>
            <a:pPr marL="0" indent="0">
              <a:buNone/>
            </a:pPr>
            <a:r>
              <a:rPr lang="en-US" sz="1600" i="1" dirty="0" smtClean="0"/>
              <a:t>Amendment</a:t>
            </a:r>
          </a:p>
          <a:p>
            <a:pPr marL="0" indent="0">
              <a:buNone/>
            </a:pPr>
            <a:endParaRPr lang="nl-NL" sz="1600" i="1" dirty="0" smtClean="0"/>
          </a:p>
          <a:p>
            <a:pPr marL="0" indent="0">
              <a:buNone/>
            </a:pPr>
            <a:r>
              <a:rPr lang="en-US" sz="1600" b="1" i="1" dirty="0"/>
              <a:t>2a. In order to determine the type, </a:t>
            </a:r>
            <a:r>
              <a:rPr lang="en-US" sz="1600" b="1" i="1" dirty="0" smtClean="0"/>
              <a:t>the level </a:t>
            </a:r>
            <a:r>
              <a:rPr lang="en-US" sz="1600" b="1" i="1" dirty="0"/>
              <a:t>and the amount of the </a:t>
            </a:r>
            <a:r>
              <a:rPr lang="en-US" sz="1600" b="1" i="1" dirty="0" smtClean="0"/>
              <a:t>administrative sanction</a:t>
            </a:r>
            <a:r>
              <a:rPr lang="en-US" sz="1600" b="1" i="1" dirty="0"/>
              <a:t>, the supervisory authority shall</a:t>
            </a:r>
          </a:p>
          <a:p>
            <a:pPr marL="0" indent="0">
              <a:buNone/>
            </a:pPr>
            <a:r>
              <a:rPr lang="en-US" sz="1600" b="1" i="1" dirty="0" smtClean="0"/>
              <a:t> take </a:t>
            </a:r>
            <a:r>
              <a:rPr lang="en-US" sz="1600" b="1" i="1" dirty="0"/>
              <a:t>into account all </a:t>
            </a:r>
            <a:r>
              <a:rPr lang="en-US" sz="1600" b="1" i="1" dirty="0" smtClean="0"/>
              <a:t>relevant circumstances</a:t>
            </a:r>
            <a:r>
              <a:rPr lang="en-US" sz="1600" b="1" i="1" dirty="0"/>
              <a:t>, with due regard to </a:t>
            </a:r>
            <a:r>
              <a:rPr lang="en-US" sz="1600" b="1" i="1" dirty="0" smtClean="0"/>
              <a:t>the following </a:t>
            </a:r>
            <a:r>
              <a:rPr lang="en-US" sz="1600" b="1" i="1" dirty="0"/>
              <a:t>criteria:</a:t>
            </a:r>
          </a:p>
          <a:p>
            <a:pPr>
              <a:buAutoNum type="alphaLcParenBoth"/>
            </a:pPr>
            <a:r>
              <a:rPr lang="en-US" sz="1600" b="1" i="1" dirty="0" smtClean="0"/>
              <a:t>the </a:t>
            </a:r>
            <a:r>
              <a:rPr lang="en-US" sz="1600" b="1" i="1" dirty="0"/>
              <a:t>nature, gravity and duration of </a:t>
            </a:r>
            <a:r>
              <a:rPr lang="en-US" sz="1600" b="1" i="1" dirty="0" smtClean="0"/>
              <a:t>the infringement,</a:t>
            </a:r>
          </a:p>
          <a:p>
            <a:pPr>
              <a:buAutoNum type="alphaLcParenBoth"/>
            </a:pPr>
            <a:r>
              <a:rPr lang="en-US" sz="1600" b="1" i="1" dirty="0" smtClean="0"/>
              <a:t>the </a:t>
            </a:r>
            <a:r>
              <a:rPr lang="en-US" sz="1600" b="1" i="1" dirty="0"/>
              <a:t>intentional or negligent </a:t>
            </a:r>
            <a:r>
              <a:rPr lang="en-US" sz="1600" b="1" i="1" dirty="0" smtClean="0"/>
              <a:t>character of </a:t>
            </a:r>
            <a:r>
              <a:rPr lang="en-US" sz="1600" b="1" i="1" dirty="0"/>
              <a:t>the infringement</a:t>
            </a:r>
            <a:r>
              <a:rPr lang="en-US" sz="1600" b="1" i="1" dirty="0" smtClean="0"/>
              <a:t>, </a:t>
            </a:r>
          </a:p>
          <a:p>
            <a:pPr>
              <a:buAutoNum type="alphaLcParenBoth"/>
            </a:pPr>
            <a:r>
              <a:rPr lang="en-US" sz="1600" b="1" i="1" dirty="0" smtClean="0"/>
              <a:t>the </a:t>
            </a:r>
            <a:r>
              <a:rPr lang="en-US" sz="1600" b="1" i="1" dirty="0"/>
              <a:t>degree of responsibility of </a:t>
            </a:r>
            <a:r>
              <a:rPr lang="en-US" sz="1600" b="1" i="1" dirty="0" smtClean="0"/>
              <a:t>the natural </a:t>
            </a:r>
            <a:r>
              <a:rPr lang="en-US" sz="1600" b="1" i="1" dirty="0"/>
              <a:t>or legal person and of </a:t>
            </a:r>
            <a:r>
              <a:rPr lang="en-US" sz="1600" b="1" i="1" dirty="0" smtClean="0"/>
              <a:t>previous infringements </a:t>
            </a:r>
            <a:r>
              <a:rPr lang="en-US" sz="1600" b="1" i="1" dirty="0"/>
              <a:t>by this </a:t>
            </a:r>
            <a:r>
              <a:rPr lang="en-US" sz="1600" b="1" i="1" dirty="0" smtClean="0"/>
              <a:t>person,</a:t>
            </a:r>
          </a:p>
          <a:p>
            <a:pPr>
              <a:buAutoNum type="alphaLcParenBoth"/>
            </a:pPr>
            <a:r>
              <a:rPr lang="en-US" sz="1600" b="1" i="1" dirty="0" smtClean="0"/>
              <a:t>the </a:t>
            </a:r>
            <a:r>
              <a:rPr lang="en-US" sz="1600" b="1" i="1" dirty="0"/>
              <a:t>technical and </a:t>
            </a:r>
            <a:r>
              <a:rPr lang="en-US" sz="1600" b="1" i="1" dirty="0" err="1" smtClean="0"/>
              <a:t>organisational</a:t>
            </a:r>
            <a:r>
              <a:rPr lang="en-US" sz="1600" b="1" i="1" dirty="0" smtClean="0"/>
              <a:t> measures </a:t>
            </a:r>
            <a:r>
              <a:rPr lang="en-US" sz="1600" b="1" i="1" dirty="0"/>
              <a:t>and procedures </a:t>
            </a:r>
            <a:r>
              <a:rPr lang="en-US" sz="1600" b="1" i="1" dirty="0" smtClean="0"/>
              <a:t>implemented pursuant </a:t>
            </a:r>
            <a:r>
              <a:rPr lang="en-US" sz="1600" b="1" i="1" dirty="0"/>
              <a:t>to Articles 23 and </a:t>
            </a:r>
            <a:r>
              <a:rPr lang="en-US" sz="1600" b="1" i="1" dirty="0" smtClean="0"/>
              <a:t>30, </a:t>
            </a:r>
          </a:p>
          <a:p>
            <a:pPr>
              <a:buAutoNum type="alphaLcParenBoth"/>
            </a:pPr>
            <a:r>
              <a:rPr lang="en-US" sz="1600" b="1" i="1" dirty="0" smtClean="0"/>
              <a:t>the </a:t>
            </a:r>
            <a:r>
              <a:rPr lang="en-US" sz="1600" b="1" i="1" dirty="0"/>
              <a:t>specific categories of personal </a:t>
            </a:r>
            <a:r>
              <a:rPr lang="en-US" sz="1600" b="1" i="1" dirty="0" smtClean="0"/>
              <a:t>data affected </a:t>
            </a:r>
            <a:r>
              <a:rPr lang="en-US" sz="1600" b="1" i="1" dirty="0"/>
              <a:t>by the </a:t>
            </a:r>
            <a:r>
              <a:rPr lang="en-US" sz="1600" b="1" i="1" dirty="0" smtClean="0"/>
              <a:t>infringement</a:t>
            </a:r>
            <a:endParaRPr lang="en-US" sz="1600" b="1" i="1" dirty="0"/>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smtClean="0"/>
          </a:p>
        </p:txBody>
      </p:sp>
    </p:spTree>
    <p:extLst>
      <p:ext uri="{BB962C8B-B14F-4D97-AF65-F5344CB8AC3E}">
        <p14:creationId xmlns:p14="http://schemas.microsoft.com/office/powerpoint/2010/main" val="2989916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QUIZ!</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7921" y="2716126"/>
            <a:ext cx="1435680" cy="148479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520" y="1621611"/>
            <a:ext cx="2494080" cy="257931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521" y="1621610"/>
            <a:ext cx="3898080" cy="403242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12297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Administrative</a:t>
            </a:r>
            <a:r>
              <a:rPr lang="nl-NL" dirty="0" smtClean="0"/>
              <a:t> </a:t>
            </a:r>
            <a:r>
              <a:rPr lang="nl-NL" dirty="0" err="1" smtClean="0"/>
              <a:t>sanctions</a:t>
            </a:r>
            <a:endParaRPr lang="en-US" dirty="0"/>
          </a:p>
        </p:txBody>
      </p:sp>
      <p:sp>
        <p:nvSpPr>
          <p:cNvPr id="3" name="Content Placeholder 2"/>
          <p:cNvSpPr>
            <a:spLocks noGrp="1"/>
          </p:cNvSpPr>
          <p:nvPr>
            <p:ph idx="1"/>
          </p:nvPr>
        </p:nvSpPr>
        <p:spPr>
          <a:xfrm>
            <a:off x="4582344" y="1628801"/>
            <a:ext cx="4042792" cy="4176464"/>
          </a:xfrm>
        </p:spPr>
        <p:txBody>
          <a:bodyPr>
            <a:noAutofit/>
          </a:bodyPr>
          <a:lstStyle/>
          <a:p>
            <a:pPr marL="0" indent="0">
              <a:buNone/>
            </a:pPr>
            <a:r>
              <a:rPr lang="en-US" sz="1600" i="1" dirty="0" smtClean="0"/>
              <a:t>Amendment</a:t>
            </a:r>
          </a:p>
          <a:p>
            <a:pPr marL="0" indent="0">
              <a:buNone/>
            </a:pPr>
            <a:endParaRPr lang="en-US" sz="1600" i="1" dirty="0"/>
          </a:p>
          <a:p>
            <a:pPr marL="0" indent="0">
              <a:buNone/>
            </a:pPr>
            <a:r>
              <a:rPr lang="en-US" sz="1600" b="1" i="1" dirty="0" smtClean="0"/>
              <a:t>(f) the repetitive nature of the infringement</a:t>
            </a:r>
            <a:r>
              <a:rPr lang="en-US" sz="1600" b="1" i="1" dirty="0"/>
              <a:t> </a:t>
            </a:r>
            <a:r>
              <a:rPr lang="en-US" sz="1600" b="1" i="1" dirty="0" smtClean="0"/>
              <a:t>(g) the degree of harm suffered by data subjects,</a:t>
            </a:r>
          </a:p>
          <a:p>
            <a:pPr marL="0" indent="0">
              <a:buNone/>
            </a:pPr>
            <a:r>
              <a:rPr lang="en-US" sz="1600" b="1" i="1" dirty="0" smtClean="0"/>
              <a:t>(h) the pecuniary interest leading to the infringement by the person responsible and the level of the profits gained or losses avoided by the person responsible, insofar as they can be determined,</a:t>
            </a:r>
          </a:p>
          <a:p>
            <a:pPr marL="0" indent="0">
              <a:buNone/>
            </a:pPr>
            <a:r>
              <a:rPr lang="en-US" sz="1600" b="1" i="1" dirty="0" smtClean="0"/>
              <a:t>(</a:t>
            </a:r>
            <a:r>
              <a:rPr lang="en-US" sz="1600" b="1" i="1" dirty="0" err="1" smtClean="0"/>
              <a:t>i</a:t>
            </a:r>
            <a:r>
              <a:rPr lang="en-US" sz="1600" b="1" i="1" dirty="0" smtClean="0"/>
              <a:t>) the degree of cooperation with the </a:t>
            </a:r>
            <a:r>
              <a:rPr lang="en-US" sz="1600" b="1" i="1" dirty="0"/>
              <a:t>supervisory authority in order to </a:t>
            </a:r>
            <a:r>
              <a:rPr lang="en-US" sz="1600" b="1" i="1" dirty="0" smtClean="0"/>
              <a:t>remedy the </a:t>
            </a:r>
            <a:r>
              <a:rPr lang="en-US" sz="1600" b="1" i="1" dirty="0"/>
              <a:t>infringement and mitigate the </a:t>
            </a:r>
            <a:r>
              <a:rPr lang="en-US" sz="1600" b="1" i="1" dirty="0" smtClean="0"/>
              <a:t>possible adverse </a:t>
            </a:r>
            <a:r>
              <a:rPr lang="en-US" sz="1600" b="1" i="1" dirty="0"/>
              <a:t>effects of the infringement, and</a:t>
            </a:r>
          </a:p>
          <a:p>
            <a:pPr marL="0" indent="0">
              <a:buNone/>
            </a:pPr>
            <a:r>
              <a:rPr lang="en-US" sz="1600" b="1" i="1" dirty="0"/>
              <a:t>(j) the refusal to cooperate with </a:t>
            </a:r>
            <a:r>
              <a:rPr lang="en-US" sz="1600" b="1" i="1" dirty="0" smtClean="0"/>
              <a:t>or obstruction </a:t>
            </a:r>
            <a:r>
              <a:rPr lang="en-US" sz="1600" b="1" i="1" dirty="0"/>
              <a:t>of inspections, audits </a:t>
            </a:r>
            <a:r>
              <a:rPr lang="en-US" sz="1600" b="1" i="1" dirty="0" smtClean="0"/>
              <a:t>and controls </a:t>
            </a:r>
            <a:r>
              <a:rPr lang="en-US" sz="1600" b="1" i="1" dirty="0"/>
              <a:t>carried out by the </a:t>
            </a:r>
            <a:r>
              <a:rPr lang="en-US" sz="1600" b="1" i="1" dirty="0" smtClean="0"/>
              <a:t>supervisory authority </a:t>
            </a:r>
            <a:r>
              <a:rPr lang="en-US" sz="1600" b="1" i="1" dirty="0"/>
              <a:t>pursuant to Article 53.</a:t>
            </a:r>
            <a:endParaRPr lang="en-US" sz="1600" i="1" dirty="0"/>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smtClean="0"/>
          </a:p>
        </p:txBody>
      </p:sp>
      <p:sp>
        <p:nvSpPr>
          <p:cNvPr id="6" name="Title 1"/>
          <p:cNvSpPr txBox="1">
            <a:spLocks/>
          </p:cNvSpPr>
          <p:nvPr/>
        </p:nvSpPr>
        <p:spPr>
          <a:xfrm>
            <a:off x="395536" y="3140968"/>
            <a:ext cx="3600399" cy="3312368"/>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a:t>Justification</a:t>
            </a:r>
          </a:p>
          <a:p>
            <a:r>
              <a:rPr lang="en-US" dirty="0"/>
              <a:t>The rapporteur supports the </a:t>
            </a:r>
            <a:r>
              <a:rPr lang="en-US" dirty="0" smtClean="0"/>
              <a:t>strengthening of </a:t>
            </a:r>
            <a:r>
              <a:rPr lang="en-US" dirty="0"/>
              <a:t>the supervisory authorities as </a:t>
            </a:r>
            <a:r>
              <a:rPr lang="en-US" dirty="0" smtClean="0"/>
              <a:t>regards investigative </a:t>
            </a:r>
            <a:r>
              <a:rPr lang="en-US" dirty="0"/>
              <a:t>powers and sanctions. </a:t>
            </a:r>
            <a:r>
              <a:rPr lang="en-US" dirty="0" smtClean="0"/>
              <a:t>The Commission’s </a:t>
            </a:r>
            <a:r>
              <a:rPr lang="en-US" dirty="0"/>
              <a:t>proposal was, however, </a:t>
            </a:r>
            <a:r>
              <a:rPr lang="en-US" dirty="0" smtClean="0"/>
              <a:t>too prescriptive</a:t>
            </a:r>
            <a:r>
              <a:rPr lang="en-US" dirty="0"/>
              <a:t>. The new system of </a:t>
            </a:r>
            <a:r>
              <a:rPr lang="en-US" dirty="0" smtClean="0"/>
              <a:t>sanctions proposed </a:t>
            </a:r>
            <a:r>
              <a:rPr lang="en-US" dirty="0"/>
              <a:t>relies on a number of criteria </a:t>
            </a:r>
            <a:r>
              <a:rPr lang="en-US" dirty="0" smtClean="0"/>
              <a:t>that must be taken </a:t>
            </a:r>
            <a:r>
              <a:rPr lang="en-US" dirty="0"/>
              <a:t>into account in order </a:t>
            </a:r>
            <a:r>
              <a:rPr lang="en-US" dirty="0" smtClean="0"/>
              <a:t>to determine </a:t>
            </a:r>
            <a:r>
              <a:rPr lang="en-US" dirty="0"/>
              <a:t>the administrative </a:t>
            </a:r>
            <a:r>
              <a:rPr lang="en-US" dirty="0" smtClean="0"/>
              <a:t>sanction, including </a:t>
            </a:r>
            <a:r>
              <a:rPr lang="en-US" dirty="0"/>
              <a:t>the amount </a:t>
            </a:r>
            <a:r>
              <a:rPr lang="en-US" dirty="0" smtClean="0"/>
              <a:t>of administrative </a:t>
            </a:r>
            <a:r>
              <a:rPr lang="en-US" dirty="0"/>
              <a:t>fines that a supervisory authority </a:t>
            </a:r>
            <a:r>
              <a:rPr lang="en-US" dirty="0" smtClean="0"/>
              <a:t>may impose</a:t>
            </a:r>
            <a:r>
              <a:rPr lang="en-US" dirty="0"/>
              <a:t>.</a:t>
            </a:r>
          </a:p>
        </p:txBody>
      </p:sp>
    </p:spTree>
    <p:extLst>
      <p:ext uri="{BB962C8B-B14F-4D97-AF65-F5344CB8AC3E}">
        <p14:creationId xmlns:p14="http://schemas.microsoft.com/office/powerpoint/2010/main" val="29899161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Administrative</a:t>
            </a:r>
            <a:r>
              <a:rPr lang="nl-NL" dirty="0" smtClean="0"/>
              <a:t> </a:t>
            </a:r>
            <a:r>
              <a:rPr lang="nl-NL" dirty="0" err="1" smtClean="0"/>
              <a:t>sanctions</a:t>
            </a:r>
            <a:endParaRPr lang="en-US" dirty="0"/>
          </a:p>
        </p:txBody>
      </p:sp>
      <p:sp>
        <p:nvSpPr>
          <p:cNvPr id="3" name="Content Placeholder 2"/>
          <p:cNvSpPr>
            <a:spLocks noGrp="1"/>
          </p:cNvSpPr>
          <p:nvPr>
            <p:ph idx="1"/>
          </p:nvPr>
        </p:nvSpPr>
        <p:spPr>
          <a:xfrm>
            <a:off x="4582344" y="1628801"/>
            <a:ext cx="4042792" cy="4176464"/>
          </a:xfrm>
        </p:spPr>
        <p:txBody>
          <a:bodyPr>
            <a:noAutofit/>
          </a:bodyPr>
          <a:lstStyle/>
          <a:p>
            <a:pPr marL="0" indent="0">
              <a:buNone/>
            </a:pPr>
            <a:r>
              <a:rPr lang="en-US" sz="1600" i="1" dirty="0" smtClean="0"/>
              <a:t>Amendment</a:t>
            </a:r>
          </a:p>
          <a:p>
            <a:pPr marL="0" indent="0">
              <a:buNone/>
            </a:pPr>
            <a:endParaRPr lang="en-US" sz="1600" i="1" dirty="0"/>
          </a:p>
          <a:p>
            <a:pPr marL="0" indent="0">
              <a:buNone/>
            </a:pPr>
            <a:r>
              <a:rPr lang="en-US" sz="1600" dirty="0"/>
              <a:t>3. In case of a first and </a:t>
            </a:r>
            <a:r>
              <a:rPr lang="en-US" sz="1600" dirty="0" smtClean="0"/>
              <a:t>non-intentional </a:t>
            </a:r>
            <a:r>
              <a:rPr lang="en-US" sz="1600" b="1" i="1" dirty="0" smtClean="0"/>
              <a:t>breach </a:t>
            </a:r>
            <a:r>
              <a:rPr lang="en-US" sz="1600" b="1" i="1" dirty="0"/>
              <a:t>of </a:t>
            </a:r>
            <a:r>
              <a:rPr lang="en-US" sz="1600" dirty="0"/>
              <a:t>this Regulation, a warning </a:t>
            </a:r>
            <a:r>
              <a:rPr lang="en-US" sz="1600" dirty="0" smtClean="0"/>
              <a:t>in writing </a:t>
            </a:r>
            <a:r>
              <a:rPr lang="en-US" sz="1600" dirty="0"/>
              <a:t>may be given and no </a:t>
            </a:r>
            <a:r>
              <a:rPr lang="en-US" sz="1600" dirty="0" smtClean="0"/>
              <a:t>sanction imposed</a:t>
            </a:r>
            <a:r>
              <a:rPr lang="en-US" sz="1600" dirty="0"/>
              <a:t>.</a:t>
            </a:r>
          </a:p>
        </p:txBody>
      </p:sp>
      <p:sp>
        <p:nvSpPr>
          <p:cNvPr id="5" name="Content Placeholder 2"/>
          <p:cNvSpPr txBox="1">
            <a:spLocks/>
          </p:cNvSpPr>
          <p:nvPr/>
        </p:nvSpPr>
        <p:spPr>
          <a:xfrm>
            <a:off x="539552" y="1628801"/>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a:p>
          <a:p>
            <a:pPr marL="0" indent="0">
              <a:buNone/>
            </a:pPr>
            <a:r>
              <a:rPr lang="en-US" sz="1600" dirty="0" smtClean="0"/>
              <a:t>3</a:t>
            </a:r>
            <a:r>
              <a:rPr lang="en-US" sz="1600" dirty="0"/>
              <a:t>. In case of a first and </a:t>
            </a:r>
            <a:r>
              <a:rPr lang="en-US" sz="1600" dirty="0" smtClean="0"/>
              <a:t>non-intentional </a:t>
            </a:r>
            <a:r>
              <a:rPr lang="en-US" sz="1600" b="1" i="1" dirty="0" smtClean="0"/>
              <a:t>non-compliance </a:t>
            </a:r>
            <a:r>
              <a:rPr lang="en-US" sz="1600" dirty="0"/>
              <a:t>with this Regulation, </a:t>
            </a:r>
            <a:r>
              <a:rPr lang="en-US" sz="1600" dirty="0" smtClean="0"/>
              <a:t>a warning </a:t>
            </a:r>
            <a:r>
              <a:rPr lang="en-US" sz="1600" dirty="0"/>
              <a:t>in writing may be given and </a:t>
            </a:r>
            <a:r>
              <a:rPr lang="en-US" sz="1600" dirty="0" smtClean="0"/>
              <a:t>no sanction </a:t>
            </a:r>
            <a:r>
              <a:rPr lang="en-US" sz="1600" dirty="0"/>
              <a:t>imposed</a:t>
            </a:r>
            <a:r>
              <a:rPr lang="en-US" sz="1600" b="1" i="1" dirty="0"/>
              <a:t>, where</a:t>
            </a:r>
            <a:r>
              <a:rPr lang="en-US" sz="1600" b="1" i="1" dirty="0" smtClean="0"/>
              <a:t>:</a:t>
            </a:r>
          </a:p>
          <a:p>
            <a:pPr marL="0" indent="0">
              <a:buNone/>
            </a:pPr>
            <a:r>
              <a:rPr lang="en-US" sz="1600" b="1" i="1" dirty="0" smtClean="0"/>
              <a:t>(</a:t>
            </a:r>
            <a:r>
              <a:rPr lang="en-US" sz="1600" b="1" i="1" dirty="0"/>
              <a:t>a) a natural person is </a:t>
            </a:r>
            <a:r>
              <a:rPr lang="en-US" sz="1600" b="1" i="1" dirty="0" smtClean="0"/>
              <a:t>processing personal </a:t>
            </a:r>
            <a:r>
              <a:rPr lang="en-US" sz="1600" b="1" i="1" dirty="0"/>
              <a:t>data without a </a:t>
            </a:r>
            <a:r>
              <a:rPr lang="en-US" sz="1600" b="1" i="1" dirty="0" smtClean="0"/>
              <a:t>commercial interest</a:t>
            </a:r>
            <a:r>
              <a:rPr lang="en-US" sz="1600" b="1" i="1" dirty="0"/>
              <a:t>; </a:t>
            </a:r>
            <a:r>
              <a:rPr lang="en-US" sz="1600" b="1" i="1" dirty="0" smtClean="0"/>
              <a:t>or</a:t>
            </a:r>
          </a:p>
          <a:p>
            <a:pPr marL="0" indent="0">
              <a:buNone/>
            </a:pPr>
            <a:r>
              <a:rPr lang="en-US" sz="1600" b="1" i="1" dirty="0" smtClean="0"/>
              <a:t>(b</a:t>
            </a:r>
            <a:r>
              <a:rPr lang="en-US" sz="1600" b="1" i="1" dirty="0"/>
              <a:t>) an enterprise or an </a:t>
            </a:r>
            <a:r>
              <a:rPr lang="en-US" sz="1600" b="1" i="1" dirty="0" err="1" smtClean="0"/>
              <a:t>organisation</a:t>
            </a:r>
            <a:r>
              <a:rPr lang="en-US" sz="1600" b="1" i="1" dirty="0" smtClean="0"/>
              <a:t> employing </a:t>
            </a:r>
            <a:r>
              <a:rPr lang="en-US" sz="1600" b="1" i="1" dirty="0"/>
              <a:t>fewer than 250 persons </a:t>
            </a:r>
            <a:r>
              <a:rPr lang="en-US" sz="1600" b="1" i="1" dirty="0" smtClean="0"/>
              <a:t>is processing </a:t>
            </a:r>
            <a:r>
              <a:rPr lang="en-US" sz="1600" b="1" i="1" dirty="0"/>
              <a:t>personal data only as </a:t>
            </a:r>
            <a:r>
              <a:rPr lang="en-US" sz="1600" b="1" i="1" dirty="0" smtClean="0"/>
              <a:t>an activity </a:t>
            </a:r>
            <a:r>
              <a:rPr lang="en-US" sz="1600" b="1" i="1" dirty="0"/>
              <a:t>ancillary to its main activities.</a:t>
            </a:r>
            <a:endParaRPr lang="en-US" sz="1600" dirty="0"/>
          </a:p>
        </p:txBody>
      </p:sp>
      <p:sp>
        <p:nvSpPr>
          <p:cNvPr id="6" name="Title 1"/>
          <p:cNvSpPr txBox="1">
            <a:spLocks/>
          </p:cNvSpPr>
          <p:nvPr/>
        </p:nvSpPr>
        <p:spPr>
          <a:xfrm>
            <a:off x="467544" y="4941168"/>
            <a:ext cx="8229600" cy="1719064"/>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smtClean="0"/>
              <a:t>Justification</a:t>
            </a:r>
            <a:br>
              <a:rPr lang="en-US" i="1" dirty="0" smtClean="0"/>
            </a:br>
            <a:r>
              <a:rPr lang="en-US" i="1" dirty="0" smtClean="0"/>
              <a:t>The </a:t>
            </a:r>
            <a:r>
              <a:rPr lang="en-US" i="1" dirty="0"/>
              <a:t>rapporteur supports the strengthening of the supervisory </a:t>
            </a:r>
            <a:r>
              <a:rPr lang="en-US" i="1" dirty="0" smtClean="0"/>
              <a:t>authorities as regards investigative </a:t>
            </a:r>
            <a:r>
              <a:rPr lang="en-US" i="1" dirty="0"/>
              <a:t>powers and sanctions. The Commission’s </a:t>
            </a:r>
            <a:r>
              <a:rPr lang="en-US" i="1" dirty="0" smtClean="0"/>
              <a:t>proposal was</a:t>
            </a:r>
            <a:r>
              <a:rPr lang="en-US" i="1" dirty="0"/>
              <a:t>, however, </a:t>
            </a:r>
            <a:r>
              <a:rPr lang="en-US" i="1" dirty="0" smtClean="0"/>
              <a:t>too prescriptive</a:t>
            </a:r>
            <a:r>
              <a:rPr lang="en-US" i="1" dirty="0"/>
              <a:t>. The new system of sanctions </a:t>
            </a:r>
            <a:r>
              <a:rPr lang="en-US" i="1" dirty="0" smtClean="0"/>
              <a:t>proposed relies </a:t>
            </a:r>
            <a:r>
              <a:rPr lang="en-US" i="1" dirty="0"/>
              <a:t>on a number of criteria that must </a:t>
            </a:r>
            <a:r>
              <a:rPr lang="en-US" i="1" dirty="0" smtClean="0"/>
              <a:t>be taken </a:t>
            </a:r>
            <a:r>
              <a:rPr lang="en-US" i="1" dirty="0"/>
              <a:t>into account in order </a:t>
            </a:r>
            <a:r>
              <a:rPr lang="en-US" i="1" dirty="0" smtClean="0"/>
              <a:t>to determine </a:t>
            </a:r>
            <a:r>
              <a:rPr lang="en-US" i="1" dirty="0"/>
              <a:t>the administrative sanction, if any.</a:t>
            </a:r>
            <a:endParaRPr lang="en-US" dirty="0"/>
          </a:p>
        </p:txBody>
      </p:sp>
    </p:spTree>
    <p:extLst>
      <p:ext uri="{BB962C8B-B14F-4D97-AF65-F5344CB8AC3E}">
        <p14:creationId xmlns:p14="http://schemas.microsoft.com/office/powerpoint/2010/main" val="29899161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Administrative</a:t>
            </a:r>
            <a:r>
              <a:rPr lang="nl-NL" dirty="0" smtClean="0"/>
              <a:t> </a:t>
            </a:r>
            <a:r>
              <a:rPr lang="nl-NL" dirty="0" err="1" smtClean="0"/>
              <a:t>sanctions</a:t>
            </a:r>
            <a:endParaRPr lang="en-US" dirty="0"/>
          </a:p>
        </p:txBody>
      </p:sp>
      <p:sp>
        <p:nvSpPr>
          <p:cNvPr id="3" name="Content Placeholder 2"/>
          <p:cNvSpPr>
            <a:spLocks noGrp="1"/>
          </p:cNvSpPr>
          <p:nvPr>
            <p:ph idx="1"/>
          </p:nvPr>
        </p:nvSpPr>
        <p:spPr>
          <a:xfrm>
            <a:off x="4576339" y="1256165"/>
            <a:ext cx="4042792" cy="4176464"/>
          </a:xfrm>
        </p:spPr>
        <p:txBody>
          <a:bodyPr>
            <a:noAutofit/>
          </a:bodyPr>
          <a:lstStyle/>
          <a:p>
            <a:pPr marL="0" indent="0">
              <a:buNone/>
            </a:pPr>
            <a:r>
              <a:rPr lang="en-US" sz="1600" i="1" dirty="0" smtClean="0"/>
              <a:t>Amendment</a:t>
            </a:r>
          </a:p>
          <a:p>
            <a:pPr marL="0" indent="0">
              <a:buNone/>
            </a:pPr>
            <a:endParaRPr lang="en-US" sz="1600" i="1" dirty="0"/>
          </a:p>
          <a:p>
            <a:pPr marL="0" indent="0">
              <a:buNone/>
            </a:pPr>
            <a:r>
              <a:rPr lang="en-US" sz="1600" dirty="0"/>
              <a:t>4. The supervisory authority shall impose </a:t>
            </a:r>
            <a:r>
              <a:rPr lang="en-US" sz="1600" dirty="0" smtClean="0"/>
              <a:t>a fine </a:t>
            </a:r>
            <a:r>
              <a:rPr lang="en-US" sz="1600" b="1" i="1" dirty="0"/>
              <a:t>that shall not exceed </a:t>
            </a:r>
            <a:r>
              <a:rPr lang="en-US" sz="1600" dirty="0"/>
              <a:t>250 000 EUR, </a:t>
            </a:r>
            <a:r>
              <a:rPr lang="en-US" sz="1600" dirty="0" smtClean="0"/>
              <a:t>or in </a:t>
            </a:r>
            <a:r>
              <a:rPr lang="en-US" sz="1600" dirty="0"/>
              <a:t>case of an enterprise 0,5 % of its </a:t>
            </a:r>
            <a:r>
              <a:rPr lang="en-US" sz="1600" dirty="0" smtClean="0"/>
              <a:t>annual worldwide </a:t>
            </a:r>
            <a:r>
              <a:rPr lang="en-US" sz="1600" dirty="0"/>
              <a:t>turnover, to anyone </a:t>
            </a:r>
            <a:r>
              <a:rPr lang="en-US" sz="1600" dirty="0" smtClean="0"/>
              <a:t>who intentionally </a:t>
            </a:r>
            <a:r>
              <a:rPr lang="en-US" sz="1600" dirty="0"/>
              <a:t>or negligently </a:t>
            </a:r>
            <a:r>
              <a:rPr lang="en-US" sz="1600" b="1" i="1" dirty="0" smtClean="0"/>
              <a:t>infringes </a:t>
            </a:r>
            <a:r>
              <a:rPr lang="en-US" sz="1600" dirty="0" smtClean="0"/>
              <a:t>Article </a:t>
            </a:r>
            <a:r>
              <a:rPr lang="en-US" sz="1600" dirty="0"/>
              <a:t>12(1) and (2).</a:t>
            </a:r>
          </a:p>
        </p:txBody>
      </p:sp>
      <p:sp>
        <p:nvSpPr>
          <p:cNvPr id="5" name="Content Placeholder 2"/>
          <p:cNvSpPr txBox="1">
            <a:spLocks/>
          </p:cNvSpPr>
          <p:nvPr/>
        </p:nvSpPr>
        <p:spPr>
          <a:xfrm>
            <a:off x="550214" y="1234492"/>
            <a:ext cx="4042792" cy="460635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a:p>
          <a:p>
            <a:pPr marL="0" indent="0">
              <a:buNone/>
            </a:pPr>
            <a:r>
              <a:rPr lang="en-US" sz="1600" dirty="0"/>
              <a:t>4. The supervisory authority shall impose </a:t>
            </a:r>
            <a:r>
              <a:rPr lang="en-US" sz="1600" dirty="0" smtClean="0"/>
              <a:t>a fine </a:t>
            </a:r>
            <a:r>
              <a:rPr lang="en-US" sz="1600" b="1" i="1" dirty="0"/>
              <a:t>up to </a:t>
            </a:r>
            <a:r>
              <a:rPr lang="en-US" sz="1600" dirty="0"/>
              <a:t>250 000 EUR, or in case of </a:t>
            </a:r>
            <a:r>
              <a:rPr lang="en-US" sz="1600" b="1" i="1" dirty="0" smtClean="0"/>
              <a:t>an enterprise </a:t>
            </a:r>
            <a:r>
              <a:rPr lang="en-US" sz="1600" dirty="0"/>
              <a:t>up to 0,5 % of its </a:t>
            </a:r>
            <a:r>
              <a:rPr lang="en-US" sz="1600" dirty="0" smtClean="0"/>
              <a:t>annual worldwide </a:t>
            </a:r>
            <a:r>
              <a:rPr lang="en-US" sz="1600" dirty="0"/>
              <a:t>turnover, to anyone who</a:t>
            </a:r>
            <a:r>
              <a:rPr lang="en-US" sz="1600" dirty="0" smtClean="0"/>
              <a:t>, intentionally </a:t>
            </a:r>
            <a:r>
              <a:rPr lang="en-US" sz="1600" dirty="0"/>
              <a:t>or negligently</a:t>
            </a:r>
            <a:r>
              <a:rPr lang="en-US" sz="1600" b="1" i="1" dirty="0" smtClean="0"/>
              <a:t>:</a:t>
            </a:r>
          </a:p>
          <a:p>
            <a:pPr marL="0" indent="0">
              <a:buNone/>
            </a:pPr>
            <a:r>
              <a:rPr lang="en-US" sz="1600" b="1" i="1" dirty="0" smtClean="0"/>
              <a:t>(</a:t>
            </a:r>
            <a:r>
              <a:rPr lang="en-US" sz="1600" b="1" i="1" dirty="0"/>
              <a:t>a) does not provide the mechanisms </a:t>
            </a:r>
            <a:r>
              <a:rPr lang="en-US" sz="1600" b="1" i="1" dirty="0" smtClean="0"/>
              <a:t>for requests </a:t>
            </a:r>
            <a:r>
              <a:rPr lang="en-US" sz="1600" b="1" i="1" dirty="0"/>
              <a:t>by data subjects or does </a:t>
            </a:r>
            <a:r>
              <a:rPr lang="en-US" sz="1600" b="1" i="1" dirty="0" smtClean="0"/>
              <a:t>not respond </a:t>
            </a:r>
            <a:r>
              <a:rPr lang="en-US" sz="1600" b="1" i="1" dirty="0"/>
              <a:t>promptly or not in the </a:t>
            </a:r>
            <a:r>
              <a:rPr lang="en-US" sz="1600" b="1" i="1" dirty="0" smtClean="0"/>
              <a:t>required format </a:t>
            </a:r>
            <a:r>
              <a:rPr lang="en-US" sz="1600" b="1" i="1" dirty="0"/>
              <a:t>to data subjects pursuant </a:t>
            </a:r>
            <a:r>
              <a:rPr lang="en-US" sz="1600" b="1" i="1" dirty="0" smtClean="0"/>
              <a:t>to </a:t>
            </a:r>
            <a:r>
              <a:rPr lang="en-US" sz="1600" dirty="0" smtClean="0"/>
              <a:t>Articles </a:t>
            </a:r>
            <a:r>
              <a:rPr lang="en-US" sz="1600" dirty="0"/>
              <a:t>12(1) and (2)</a:t>
            </a:r>
            <a:r>
              <a:rPr lang="en-US" sz="1600" b="1" i="1" dirty="0"/>
              <a:t>;</a:t>
            </a:r>
          </a:p>
          <a:p>
            <a:pPr marL="0" indent="0">
              <a:buNone/>
            </a:pPr>
            <a:r>
              <a:rPr lang="en-US" sz="1600" b="1" i="1" dirty="0" smtClean="0"/>
              <a:t>(</a:t>
            </a:r>
            <a:r>
              <a:rPr lang="en-US" sz="1600" b="1" i="1" dirty="0"/>
              <a:t>b) charges a fee for the information </a:t>
            </a:r>
            <a:r>
              <a:rPr lang="en-US" sz="1600" b="1" i="1" dirty="0" smtClean="0"/>
              <a:t>or for </a:t>
            </a:r>
            <a:r>
              <a:rPr lang="en-US" sz="1600" b="1" i="1" dirty="0"/>
              <a:t>responses to the requests of </a:t>
            </a:r>
            <a:r>
              <a:rPr lang="en-US" sz="1600" b="1" i="1" dirty="0" smtClean="0"/>
              <a:t>data subjects </a:t>
            </a:r>
            <a:r>
              <a:rPr lang="en-US" sz="1600" b="1" i="1" dirty="0"/>
              <a:t>in violation of Article 12(4).</a:t>
            </a:r>
            <a:endParaRPr lang="en-US" sz="1600" dirty="0"/>
          </a:p>
        </p:txBody>
      </p:sp>
      <p:sp>
        <p:nvSpPr>
          <p:cNvPr id="6" name="Title 1"/>
          <p:cNvSpPr txBox="1">
            <a:spLocks/>
          </p:cNvSpPr>
          <p:nvPr/>
        </p:nvSpPr>
        <p:spPr>
          <a:xfrm>
            <a:off x="467544" y="4941168"/>
            <a:ext cx="8229600" cy="1719064"/>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dirty="0" smtClean="0"/>
              <a:t>Justification</a:t>
            </a:r>
            <a:br>
              <a:rPr lang="en-US" i="1" dirty="0" smtClean="0"/>
            </a:br>
            <a:r>
              <a:rPr lang="en-US" i="1" dirty="0"/>
              <a:t>Breaches of Article 12(4) are moved to paragraph 5, because charging an unlawful fee </a:t>
            </a:r>
            <a:r>
              <a:rPr lang="en-US" i="1" dirty="0" smtClean="0"/>
              <a:t>for data </a:t>
            </a:r>
            <a:r>
              <a:rPr lang="en-US" i="1" dirty="0"/>
              <a:t>subject access requests has a chilling effect on data subjects, and it is acting in a </a:t>
            </a:r>
            <a:r>
              <a:rPr lang="en-US" i="1" dirty="0" smtClean="0"/>
              <a:t>gainful interest</a:t>
            </a:r>
            <a:r>
              <a:rPr lang="en-US" i="1" dirty="0"/>
              <a:t>. It should therefore be an aggravating circumstance. Such fees are </a:t>
            </a:r>
            <a:r>
              <a:rPr lang="en-US" i="1" dirty="0" smtClean="0"/>
              <a:t>currently abused by </a:t>
            </a:r>
            <a:r>
              <a:rPr lang="en-US" i="1" dirty="0"/>
              <a:t>some data controllers in order to deter data subjects </a:t>
            </a:r>
            <a:r>
              <a:rPr lang="en-US" i="1" dirty="0" smtClean="0"/>
              <a:t>from exercising </a:t>
            </a:r>
            <a:r>
              <a:rPr lang="en-US" i="1" dirty="0"/>
              <a:t>their rights. </a:t>
            </a:r>
            <a:r>
              <a:rPr lang="en-US" i="1" dirty="0" smtClean="0"/>
              <a:t>See related </a:t>
            </a:r>
            <a:r>
              <a:rPr lang="en-US" i="1" dirty="0"/>
              <a:t>amendment to paragraph 5.</a:t>
            </a:r>
            <a:endParaRPr lang="en-US" dirty="0"/>
          </a:p>
        </p:txBody>
      </p:sp>
    </p:spTree>
    <p:extLst>
      <p:ext uri="{BB962C8B-B14F-4D97-AF65-F5344CB8AC3E}">
        <p14:creationId xmlns:p14="http://schemas.microsoft.com/office/powerpoint/2010/main" val="17639931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Administrative</a:t>
            </a:r>
            <a:r>
              <a:rPr lang="nl-NL" dirty="0" smtClean="0"/>
              <a:t> </a:t>
            </a:r>
            <a:r>
              <a:rPr lang="nl-NL" dirty="0" err="1" smtClean="0"/>
              <a:t>sanctions</a:t>
            </a:r>
            <a:endParaRPr lang="en-US" dirty="0"/>
          </a:p>
        </p:txBody>
      </p:sp>
      <p:sp>
        <p:nvSpPr>
          <p:cNvPr id="3" name="Content Placeholder 2"/>
          <p:cNvSpPr>
            <a:spLocks noGrp="1"/>
          </p:cNvSpPr>
          <p:nvPr>
            <p:ph idx="1"/>
          </p:nvPr>
        </p:nvSpPr>
        <p:spPr>
          <a:xfrm>
            <a:off x="4556340" y="1194346"/>
            <a:ext cx="4042792" cy="4176464"/>
          </a:xfrm>
        </p:spPr>
        <p:txBody>
          <a:bodyPr>
            <a:noAutofit/>
          </a:bodyPr>
          <a:lstStyle/>
          <a:p>
            <a:pPr marL="0" indent="0">
              <a:buNone/>
            </a:pPr>
            <a:r>
              <a:rPr lang="en-US" sz="1600" i="1" dirty="0" smtClean="0"/>
              <a:t>Amendment</a:t>
            </a:r>
          </a:p>
          <a:p>
            <a:pPr marL="0" indent="0">
              <a:buNone/>
            </a:pPr>
            <a:endParaRPr lang="en-US" sz="1600" i="1" dirty="0" smtClean="0"/>
          </a:p>
          <a:p>
            <a:pPr marL="0" indent="0">
              <a:buNone/>
            </a:pPr>
            <a:r>
              <a:rPr lang="en-US" sz="1600" dirty="0" smtClean="0"/>
              <a:t>5</a:t>
            </a:r>
            <a:r>
              <a:rPr lang="en-US" sz="1600" dirty="0"/>
              <a:t>. The supervisory authority shall impose </a:t>
            </a:r>
            <a:r>
              <a:rPr lang="en-US" sz="1600" dirty="0" smtClean="0"/>
              <a:t>a fine </a:t>
            </a:r>
            <a:r>
              <a:rPr lang="en-US" sz="1600" b="1" i="1" dirty="0"/>
              <a:t>that shall not exceed 500 000 EUR, </a:t>
            </a:r>
            <a:r>
              <a:rPr lang="en-US" sz="1600" dirty="0" smtClean="0"/>
              <a:t>or in </a:t>
            </a:r>
            <a:r>
              <a:rPr lang="en-US" sz="1600" dirty="0"/>
              <a:t>case of an enterprise 1 % of its </a:t>
            </a:r>
            <a:r>
              <a:rPr lang="en-US" sz="1600" dirty="0" smtClean="0"/>
              <a:t>annual worldwide </a:t>
            </a:r>
            <a:r>
              <a:rPr lang="en-US" sz="1600" dirty="0"/>
              <a:t>turnover to anyone </a:t>
            </a:r>
            <a:r>
              <a:rPr lang="en-US" sz="1600" dirty="0" smtClean="0"/>
              <a:t>who intentionally </a:t>
            </a:r>
            <a:r>
              <a:rPr lang="en-US" sz="1600" dirty="0"/>
              <a:t>or negligently </a:t>
            </a:r>
            <a:r>
              <a:rPr lang="en-US" sz="1600" b="1" i="1" dirty="0" smtClean="0"/>
              <a:t>infringes Articles </a:t>
            </a:r>
            <a:r>
              <a:rPr lang="en-US" sz="1600" b="1" i="1" dirty="0"/>
              <a:t>11, 12(3) and (4), 13, 14, 15, 16</a:t>
            </a:r>
            <a:r>
              <a:rPr lang="en-US" sz="1600" b="1" i="1" dirty="0" smtClean="0"/>
              <a:t>, 17</a:t>
            </a:r>
            <a:r>
              <a:rPr lang="en-US" sz="1600" b="1" i="1" dirty="0"/>
              <a:t>, 18, 24, 28, 31(4), 44(3), 80, 82, 83.</a:t>
            </a:r>
            <a:endParaRPr lang="en-US" sz="1600" dirty="0"/>
          </a:p>
        </p:txBody>
      </p:sp>
      <p:sp>
        <p:nvSpPr>
          <p:cNvPr id="5" name="Content Placeholder 2"/>
          <p:cNvSpPr txBox="1">
            <a:spLocks/>
          </p:cNvSpPr>
          <p:nvPr/>
        </p:nvSpPr>
        <p:spPr>
          <a:xfrm>
            <a:off x="539552" y="1194346"/>
            <a:ext cx="4042792" cy="460635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i="1" dirty="0" smtClean="0"/>
              <a:t>Text </a:t>
            </a:r>
            <a:r>
              <a:rPr lang="en-US" sz="1600" i="1" dirty="0"/>
              <a:t>proposed by the Commission </a:t>
            </a:r>
            <a:r>
              <a:rPr lang="en-US" sz="1600" i="1" dirty="0" smtClean="0"/>
              <a:t> </a:t>
            </a:r>
          </a:p>
          <a:p>
            <a:pPr marL="0" indent="0">
              <a:buNone/>
            </a:pPr>
            <a:endParaRPr lang="en-US" sz="1600" b="1" i="1" dirty="0" smtClean="0"/>
          </a:p>
          <a:p>
            <a:pPr marL="0" indent="0">
              <a:buNone/>
            </a:pPr>
            <a:r>
              <a:rPr lang="en-US" sz="1600" dirty="0" smtClean="0"/>
              <a:t>The </a:t>
            </a:r>
            <a:r>
              <a:rPr lang="en-US" sz="1600" dirty="0"/>
              <a:t>supervisory authority shall impose </a:t>
            </a:r>
            <a:r>
              <a:rPr lang="en-US" sz="1600" dirty="0" smtClean="0"/>
              <a:t>a fine </a:t>
            </a:r>
            <a:r>
              <a:rPr lang="en-US" sz="1600" b="1" i="1" dirty="0"/>
              <a:t>up to </a:t>
            </a:r>
            <a:r>
              <a:rPr lang="en-US" sz="1600" dirty="0"/>
              <a:t>500 000 EUR, or in case of </a:t>
            </a:r>
            <a:r>
              <a:rPr lang="en-US" sz="1600" dirty="0" smtClean="0"/>
              <a:t>an enterprise </a:t>
            </a:r>
            <a:r>
              <a:rPr lang="en-US" sz="1600" dirty="0"/>
              <a:t>up to 1 % of its annual</a:t>
            </a:r>
          </a:p>
          <a:p>
            <a:pPr marL="0" indent="0">
              <a:buNone/>
            </a:pPr>
            <a:r>
              <a:rPr lang="en-US" sz="1600" dirty="0"/>
              <a:t>worldwide turnover</a:t>
            </a:r>
            <a:r>
              <a:rPr lang="en-US" sz="1600" b="1" i="1" dirty="0"/>
              <a:t>, to anyone who</a:t>
            </a:r>
            <a:r>
              <a:rPr lang="en-US" sz="1600" b="1" i="1" dirty="0" smtClean="0"/>
              <a:t>, intentionally </a:t>
            </a:r>
            <a:r>
              <a:rPr lang="en-US" sz="1600" b="1" i="1" dirty="0"/>
              <a:t>or negligently</a:t>
            </a:r>
            <a:r>
              <a:rPr lang="en-US" sz="1600" b="1" i="1" dirty="0" smtClean="0"/>
              <a:t>:</a:t>
            </a:r>
          </a:p>
          <a:p>
            <a:pPr marL="0" indent="0">
              <a:buNone/>
            </a:pPr>
            <a:r>
              <a:rPr lang="en-US" sz="1600" b="1" i="1" dirty="0"/>
              <a:t>(a) does not provide the information, </a:t>
            </a:r>
            <a:r>
              <a:rPr lang="en-US" sz="1600" b="1" i="1" dirty="0" smtClean="0"/>
              <a:t>or does </a:t>
            </a:r>
            <a:r>
              <a:rPr lang="en-US" sz="1600" b="1" i="1" dirty="0"/>
              <a:t>provide incomplete information, </a:t>
            </a:r>
            <a:r>
              <a:rPr lang="en-US" sz="1600" b="1" i="1" dirty="0" smtClean="0"/>
              <a:t>or does </a:t>
            </a:r>
            <a:r>
              <a:rPr lang="en-US" sz="1600" b="1" i="1" dirty="0"/>
              <a:t>not provide the information in </a:t>
            </a:r>
            <a:r>
              <a:rPr lang="en-US" sz="1600" b="1" i="1" dirty="0" smtClean="0"/>
              <a:t>a sufficiently </a:t>
            </a:r>
            <a:r>
              <a:rPr lang="en-US" sz="1600" b="1" i="1" dirty="0"/>
              <a:t>transparent manner, to </a:t>
            </a:r>
            <a:r>
              <a:rPr lang="en-US" sz="1600" b="1" i="1" dirty="0" smtClean="0"/>
              <a:t>the data </a:t>
            </a:r>
            <a:r>
              <a:rPr lang="en-US" sz="1600" b="1" i="1" dirty="0"/>
              <a:t>subject pursuant to Article 11, </a:t>
            </a:r>
            <a:r>
              <a:rPr lang="en-US" sz="1600" b="1" i="1" dirty="0" smtClean="0"/>
              <a:t>Article 12(3</a:t>
            </a:r>
            <a:r>
              <a:rPr lang="en-US" sz="1600" b="1" i="1" dirty="0"/>
              <a:t>) and Article 14</a:t>
            </a:r>
            <a:r>
              <a:rPr lang="en-US" sz="1600" b="1" i="1" dirty="0" smtClean="0"/>
              <a:t>; </a:t>
            </a:r>
          </a:p>
          <a:p>
            <a:pPr marL="0" indent="0">
              <a:buNone/>
            </a:pPr>
            <a:r>
              <a:rPr lang="en-US" sz="1600" b="1" i="1" dirty="0" smtClean="0"/>
              <a:t>(</a:t>
            </a:r>
            <a:r>
              <a:rPr lang="en-US" sz="1600" b="1" i="1" dirty="0"/>
              <a:t>b) does not provide access for the </a:t>
            </a:r>
            <a:r>
              <a:rPr lang="en-US" sz="1600" b="1" i="1" dirty="0" smtClean="0"/>
              <a:t>data subject </a:t>
            </a:r>
            <a:r>
              <a:rPr lang="en-US" sz="1600" b="1" i="1" dirty="0"/>
              <a:t>or does not rectify personal </a:t>
            </a:r>
            <a:r>
              <a:rPr lang="en-US" sz="1600" b="1" i="1" dirty="0" smtClean="0"/>
              <a:t>data pursuant </a:t>
            </a:r>
            <a:r>
              <a:rPr lang="en-US" sz="1600" b="1" i="1" dirty="0"/>
              <a:t>to Articles 15 and 16 or does </a:t>
            </a:r>
            <a:r>
              <a:rPr lang="en-US" sz="1600" b="1" i="1" dirty="0" smtClean="0"/>
              <a:t>not communicate </a:t>
            </a:r>
            <a:r>
              <a:rPr lang="en-US" sz="1600" b="1" i="1" dirty="0"/>
              <a:t>the relevant information </a:t>
            </a:r>
            <a:r>
              <a:rPr lang="en-US" sz="1600" b="1" i="1" dirty="0" smtClean="0"/>
              <a:t>to a </a:t>
            </a:r>
            <a:r>
              <a:rPr lang="en-US" sz="1600" b="1" i="1" dirty="0"/>
              <a:t>recipient pursuant to Article 13;</a:t>
            </a:r>
          </a:p>
          <a:p>
            <a:pPr marL="0" indent="0">
              <a:buNone/>
            </a:pPr>
            <a:r>
              <a:rPr lang="en-US" sz="1600" b="1" i="1" dirty="0"/>
              <a:t>(c) does not comply with the right to </a:t>
            </a:r>
            <a:r>
              <a:rPr lang="en-US" sz="1600" b="1" i="1" dirty="0" smtClean="0"/>
              <a:t>be forgotten </a:t>
            </a:r>
            <a:r>
              <a:rPr lang="en-US" sz="1600" b="1" i="1" dirty="0"/>
              <a:t>or to erasure, or fails to </a:t>
            </a:r>
            <a:r>
              <a:rPr lang="en-US" sz="1600" b="1" i="1" dirty="0" smtClean="0"/>
              <a:t>put mechanisms </a:t>
            </a:r>
            <a:r>
              <a:rPr lang="en-US" sz="1600" b="1" i="1" dirty="0"/>
              <a:t>in place to ensure that </a:t>
            </a:r>
            <a:r>
              <a:rPr lang="en-US" sz="1600" b="1" i="1" dirty="0" smtClean="0"/>
              <a:t>the time </a:t>
            </a:r>
            <a:r>
              <a:rPr lang="en-US" sz="1600" b="1" i="1" dirty="0"/>
              <a:t>limits are observed or does not </a:t>
            </a:r>
            <a:r>
              <a:rPr lang="en-US" sz="1600" b="1" i="1" dirty="0" smtClean="0"/>
              <a:t>take all </a:t>
            </a:r>
            <a:r>
              <a:rPr lang="en-US" sz="1600" b="1" i="1" dirty="0"/>
              <a:t>necessary steps to inform third </a:t>
            </a:r>
            <a:r>
              <a:rPr lang="en-US" sz="1600" b="1" i="1" dirty="0" smtClean="0"/>
              <a:t>parties that </a:t>
            </a:r>
            <a:r>
              <a:rPr lang="en-US" sz="1600" b="1" i="1" dirty="0"/>
              <a:t>a data subjects requests to erase </a:t>
            </a:r>
            <a:r>
              <a:rPr lang="en-US" sz="1600" b="1" i="1" dirty="0" smtClean="0"/>
              <a:t>any links </a:t>
            </a:r>
            <a:r>
              <a:rPr lang="en-US" sz="1600" b="1" i="1" dirty="0"/>
              <a:t>to, or copy or replication of </a:t>
            </a:r>
            <a:r>
              <a:rPr lang="en-US" sz="1600" b="1" i="1" dirty="0" smtClean="0"/>
              <a:t>the personal </a:t>
            </a:r>
            <a:r>
              <a:rPr lang="en-US" sz="1600" b="1" i="1" dirty="0"/>
              <a:t>data pursuant Article 17;</a:t>
            </a:r>
          </a:p>
          <a:p>
            <a:pPr marL="0" indent="0">
              <a:buNone/>
            </a:pPr>
            <a:r>
              <a:rPr lang="en-US" sz="1600" b="1" i="1" dirty="0"/>
              <a:t>(d) does not provide a copy of the </a:t>
            </a:r>
            <a:r>
              <a:rPr lang="en-US" sz="1600" b="1" i="1" dirty="0" smtClean="0"/>
              <a:t>personal data </a:t>
            </a:r>
            <a:r>
              <a:rPr lang="en-US" sz="1600" b="1" i="1" dirty="0"/>
              <a:t>in electronic format or hinders </a:t>
            </a:r>
            <a:r>
              <a:rPr lang="en-US" sz="1600" b="1" i="1" dirty="0" smtClean="0"/>
              <a:t>the data </a:t>
            </a:r>
            <a:r>
              <a:rPr lang="en-US" sz="1600" b="1" i="1" dirty="0"/>
              <a:t>subject to transmit the personal </a:t>
            </a:r>
            <a:r>
              <a:rPr lang="en-US" sz="1600" b="1" i="1" dirty="0" smtClean="0"/>
              <a:t>data to </a:t>
            </a:r>
            <a:r>
              <a:rPr lang="en-US" sz="1600" b="1" i="1" dirty="0"/>
              <a:t>another application in violation </a:t>
            </a:r>
            <a:r>
              <a:rPr lang="en-US" sz="1600" b="1" i="1" dirty="0" smtClean="0"/>
              <a:t>of Article </a:t>
            </a:r>
            <a:r>
              <a:rPr lang="en-US" sz="1600" b="1" i="1" dirty="0"/>
              <a:t>18;</a:t>
            </a:r>
          </a:p>
          <a:p>
            <a:pPr marL="0" indent="0">
              <a:buNone/>
            </a:pPr>
            <a:r>
              <a:rPr lang="en-US" sz="1600" b="1" i="1" dirty="0"/>
              <a:t>(e) does not or not sufficiently </a:t>
            </a:r>
            <a:r>
              <a:rPr lang="en-US" sz="1600" b="1" i="1" dirty="0" smtClean="0"/>
              <a:t>determine the </a:t>
            </a:r>
            <a:r>
              <a:rPr lang="en-US" sz="1600" b="1" i="1" dirty="0"/>
              <a:t>respective responsibilities </a:t>
            </a:r>
            <a:r>
              <a:rPr lang="en-US" sz="1600" b="1" i="1" dirty="0" smtClean="0"/>
              <a:t>with </a:t>
            </a:r>
            <a:r>
              <a:rPr lang="en-US" sz="1600" b="1" i="1" dirty="0" err="1" smtClean="0"/>
              <a:t>cocontrollers</a:t>
            </a:r>
            <a:r>
              <a:rPr lang="en-US" sz="1600" b="1" i="1" dirty="0" smtClean="0"/>
              <a:t> </a:t>
            </a:r>
            <a:r>
              <a:rPr lang="en-US" sz="1600" b="1" i="1" dirty="0"/>
              <a:t>pursuant to Article 24;</a:t>
            </a:r>
          </a:p>
          <a:p>
            <a:pPr marL="0" indent="0">
              <a:buNone/>
            </a:pPr>
            <a:r>
              <a:rPr lang="en-US" sz="1600" b="1" i="1" dirty="0"/>
              <a:t>(f) does not or not sufficiently </a:t>
            </a:r>
            <a:r>
              <a:rPr lang="en-US" sz="1600" b="1" i="1" dirty="0" smtClean="0"/>
              <a:t>maintain the </a:t>
            </a:r>
            <a:r>
              <a:rPr lang="en-US" sz="1600" b="1" i="1" dirty="0"/>
              <a:t>documentation pursuant to Article 28</a:t>
            </a:r>
            <a:r>
              <a:rPr lang="en-US" sz="1600" b="1" i="1" dirty="0" smtClean="0"/>
              <a:t>, Article </a:t>
            </a:r>
            <a:r>
              <a:rPr lang="en-US" sz="1600" b="1" i="1" dirty="0"/>
              <a:t>31(4), and Article 44(3</a:t>
            </a:r>
            <a:r>
              <a:rPr lang="en-US" sz="1600" b="1" i="1" dirty="0" smtClean="0"/>
              <a:t>);</a:t>
            </a:r>
          </a:p>
          <a:p>
            <a:pPr marL="0" indent="0">
              <a:buNone/>
            </a:pPr>
            <a:r>
              <a:rPr lang="en-US" sz="1600" b="1" i="1" dirty="0" smtClean="0"/>
              <a:t>(</a:t>
            </a:r>
            <a:r>
              <a:rPr lang="en-US" sz="1600" b="1" i="1" dirty="0"/>
              <a:t>g) does not comply, in cases </a:t>
            </a:r>
            <a:r>
              <a:rPr lang="en-US" sz="1600" b="1" i="1" dirty="0" smtClean="0"/>
              <a:t>where special </a:t>
            </a:r>
            <a:r>
              <a:rPr lang="en-US" sz="1600" b="1" i="1" dirty="0"/>
              <a:t>categories of data are not involved</a:t>
            </a:r>
            <a:r>
              <a:rPr lang="en-US" sz="1600" b="1" i="1" dirty="0" smtClean="0"/>
              <a:t>, pursuant </a:t>
            </a:r>
            <a:r>
              <a:rPr lang="en-US" sz="1600" b="1" i="1" dirty="0"/>
              <a:t>to Articles 80, 82 and 83 </a:t>
            </a:r>
            <a:r>
              <a:rPr lang="en-US" sz="1600" b="1" i="1" dirty="0" smtClean="0"/>
              <a:t>with rules </a:t>
            </a:r>
            <a:r>
              <a:rPr lang="en-US" sz="1600" b="1" i="1" dirty="0"/>
              <a:t>in relation to freedom of </a:t>
            </a:r>
            <a:r>
              <a:rPr lang="en-US" sz="1600" b="1" i="1" dirty="0" smtClean="0"/>
              <a:t>expression or </a:t>
            </a:r>
            <a:r>
              <a:rPr lang="en-US" sz="1600" b="1" i="1" dirty="0"/>
              <a:t>with rules on the processing in </a:t>
            </a:r>
            <a:r>
              <a:rPr lang="en-US" sz="1600" b="1" i="1" dirty="0" smtClean="0"/>
              <a:t>the employment </a:t>
            </a:r>
            <a:r>
              <a:rPr lang="en-US" sz="1600" b="1" i="1" dirty="0"/>
              <a:t>context or with the </a:t>
            </a:r>
            <a:r>
              <a:rPr lang="en-US" sz="1600" b="1" i="1" dirty="0" smtClean="0"/>
              <a:t>conditions for </a:t>
            </a:r>
            <a:r>
              <a:rPr lang="en-US" sz="1600" b="1" i="1" dirty="0"/>
              <a:t>processing for historical, </a:t>
            </a:r>
            <a:r>
              <a:rPr lang="en-US" sz="1600" b="1" i="1" dirty="0" smtClean="0"/>
              <a:t>statistical and </a:t>
            </a:r>
            <a:r>
              <a:rPr lang="en-US" sz="1600" b="1" i="1" dirty="0"/>
              <a:t>scientific research purposes.</a:t>
            </a:r>
            <a:endParaRPr lang="en-US" sz="1600" dirty="0"/>
          </a:p>
        </p:txBody>
      </p:sp>
      <p:sp>
        <p:nvSpPr>
          <p:cNvPr id="6" name="Title 1"/>
          <p:cNvSpPr txBox="1">
            <a:spLocks/>
          </p:cNvSpPr>
          <p:nvPr/>
        </p:nvSpPr>
        <p:spPr>
          <a:xfrm>
            <a:off x="467544" y="5373216"/>
            <a:ext cx="8229600" cy="157504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i="1" dirty="0" smtClean="0"/>
              <a:t>Justification</a:t>
            </a:r>
          </a:p>
          <a:p>
            <a:r>
              <a:rPr lang="en-US" sz="1600" i="1" dirty="0" smtClean="0"/>
              <a:t>Breaches </a:t>
            </a:r>
            <a:r>
              <a:rPr lang="en-US" sz="1600" i="1" dirty="0"/>
              <a:t>of Article 12(4) are moved from paragraph 4 to paragraph 5, because charging </a:t>
            </a:r>
            <a:r>
              <a:rPr lang="en-US" sz="1600" i="1" dirty="0" smtClean="0"/>
              <a:t>an unlawful </a:t>
            </a:r>
            <a:r>
              <a:rPr lang="en-US" sz="1600" i="1" dirty="0"/>
              <a:t>fee for data subject access requests has a chilling effect on data subjects and it </a:t>
            </a:r>
            <a:r>
              <a:rPr lang="en-US" sz="1600" i="1" dirty="0" smtClean="0"/>
              <a:t>is </a:t>
            </a:r>
            <a:r>
              <a:rPr lang="en-US" sz="1600" i="1" dirty="0"/>
              <a:t>acting in a gainful interest. It should therefore be an aggravating circumstance. Such fees </a:t>
            </a:r>
            <a:r>
              <a:rPr lang="en-US" sz="1600" i="1" dirty="0" smtClean="0"/>
              <a:t>are currently </a:t>
            </a:r>
            <a:r>
              <a:rPr lang="en-US" sz="1600" i="1" dirty="0"/>
              <a:t>abused by some data controllers in order to </a:t>
            </a:r>
            <a:r>
              <a:rPr lang="en-US" sz="1600" i="1" dirty="0" smtClean="0"/>
              <a:t>deter data </a:t>
            </a:r>
            <a:r>
              <a:rPr lang="en-US" sz="1600" i="1" dirty="0"/>
              <a:t>subjects from </a:t>
            </a:r>
            <a:r>
              <a:rPr lang="en-US" sz="1600" i="1" dirty="0" smtClean="0"/>
              <a:t>exercising their </a:t>
            </a:r>
            <a:r>
              <a:rPr lang="en-US" sz="1600" i="1" dirty="0"/>
              <a:t>rights. </a:t>
            </a:r>
            <a:r>
              <a:rPr lang="en-US" sz="1600" i="1" dirty="0" smtClean="0"/>
              <a:t>See related </a:t>
            </a:r>
            <a:r>
              <a:rPr lang="en-US" sz="1600" i="1" dirty="0"/>
              <a:t>amendment to paragraph 4.</a:t>
            </a:r>
            <a:endParaRPr lang="en-US" sz="1600" dirty="0"/>
          </a:p>
        </p:txBody>
      </p:sp>
    </p:spTree>
    <p:extLst>
      <p:ext uri="{BB962C8B-B14F-4D97-AF65-F5344CB8AC3E}">
        <p14:creationId xmlns:p14="http://schemas.microsoft.com/office/powerpoint/2010/main" val="17639931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nl-NL" dirty="0" err="1" smtClean="0"/>
              <a:t>Administrative</a:t>
            </a:r>
            <a:r>
              <a:rPr lang="nl-NL" dirty="0" smtClean="0"/>
              <a:t> </a:t>
            </a:r>
            <a:r>
              <a:rPr lang="nl-NL" dirty="0" err="1" smtClean="0"/>
              <a:t>sanctions</a:t>
            </a:r>
            <a:endParaRPr lang="en-US" dirty="0"/>
          </a:p>
        </p:txBody>
      </p:sp>
      <p:sp>
        <p:nvSpPr>
          <p:cNvPr id="3" name="Content Placeholder 2"/>
          <p:cNvSpPr>
            <a:spLocks noGrp="1"/>
          </p:cNvSpPr>
          <p:nvPr>
            <p:ph idx="1"/>
          </p:nvPr>
        </p:nvSpPr>
        <p:spPr>
          <a:xfrm>
            <a:off x="4556340" y="1194346"/>
            <a:ext cx="4042792" cy="4176464"/>
          </a:xfrm>
        </p:spPr>
        <p:txBody>
          <a:bodyPr>
            <a:noAutofit/>
          </a:bodyPr>
          <a:lstStyle/>
          <a:p>
            <a:pPr marL="0" indent="0">
              <a:buNone/>
            </a:pPr>
            <a:r>
              <a:rPr lang="en-US" sz="1600" i="1" dirty="0" smtClean="0"/>
              <a:t>Amendment</a:t>
            </a:r>
          </a:p>
          <a:p>
            <a:pPr marL="0" indent="0">
              <a:buNone/>
            </a:pPr>
            <a:endParaRPr lang="en-US" sz="1600" i="1" dirty="0" smtClean="0"/>
          </a:p>
          <a:p>
            <a:pPr marL="0" indent="0">
              <a:buNone/>
            </a:pPr>
            <a:r>
              <a:rPr lang="en-US" sz="1600" dirty="0"/>
              <a:t>6. The supervisory authority shall impose </a:t>
            </a:r>
            <a:r>
              <a:rPr lang="en-US" sz="1600" dirty="0" smtClean="0"/>
              <a:t>a fine </a:t>
            </a:r>
            <a:r>
              <a:rPr lang="en-US" sz="1600" b="1" i="1" dirty="0"/>
              <a:t>that shall not exceed </a:t>
            </a:r>
            <a:r>
              <a:rPr lang="en-US" sz="1600" dirty="0"/>
              <a:t>1 000 000 </a:t>
            </a:r>
            <a:r>
              <a:rPr lang="en-US" sz="1600" dirty="0" smtClean="0"/>
              <a:t>EUR or</a:t>
            </a:r>
            <a:r>
              <a:rPr lang="en-US" sz="1600" dirty="0"/>
              <a:t>, in case of an enterprise 2 % of </a:t>
            </a:r>
            <a:r>
              <a:rPr lang="en-US" sz="1600" dirty="0" smtClean="0"/>
              <a:t>its annual </a:t>
            </a:r>
            <a:r>
              <a:rPr lang="en-US" sz="1600" dirty="0"/>
              <a:t>worldwide turnover, to anyone </a:t>
            </a:r>
            <a:r>
              <a:rPr lang="en-US" sz="1600" dirty="0" smtClean="0"/>
              <a:t>who intentionally </a:t>
            </a:r>
            <a:r>
              <a:rPr lang="en-US" sz="1600" dirty="0"/>
              <a:t>or negligently </a:t>
            </a:r>
            <a:r>
              <a:rPr lang="en-US" sz="1600" b="1" i="1" dirty="0"/>
              <a:t>infringes </a:t>
            </a:r>
            <a:r>
              <a:rPr lang="en-US" sz="1600" b="1" i="1" dirty="0" smtClean="0"/>
              <a:t>the provisions </a:t>
            </a:r>
            <a:r>
              <a:rPr lang="en-US" sz="1600" b="1" i="1" dirty="0"/>
              <a:t>of this Regulation other </a:t>
            </a:r>
            <a:r>
              <a:rPr lang="en-US" sz="1600" b="1" i="1" dirty="0" smtClean="0"/>
              <a:t>than those </a:t>
            </a:r>
            <a:r>
              <a:rPr lang="en-US" sz="1600" b="1" i="1" dirty="0"/>
              <a:t>referred to in paragraphs 4 and 5.</a:t>
            </a:r>
            <a:endParaRPr lang="en-US" sz="1600" dirty="0"/>
          </a:p>
        </p:txBody>
      </p:sp>
      <p:sp>
        <p:nvSpPr>
          <p:cNvPr id="5" name="Content Placeholder 2"/>
          <p:cNvSpPr txBox="1">
            <a:spLocks/>
          </p:cNvSpPr>
          <p:nvPr/>
        </p:nvSpPr>
        <p:spPr>
          <a:xfrm>
            <a:off x="539552" y="1194346"/>
            <a:ext cx="4042792" cy="497095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900" i="1" dirty="0" smtClean="0"/>
              <a:t>Text </a:t>
            </a:r>
            <a:r>
              <a:rPr lang="en-US" sz="900" i="1" dirty="0"/>
              <a:t>proposed by the Commission </a:t>
            </a:r>
            <a:r>
              <a:rPr lang="en-US" sz="900" i="1" dirty="0" smtClean="0"/>
              <a:t> </a:t>
            </a:r>
          </a:p>
          <a:p>
            <a:pPr marL="0" indent="0">
              <a:buNone/>
            </a:pPr>
            <a:endParaRPr lang="en-US" sz="900" i="1" dirty="0" smtClean="0"/>
          </a:p>
          <a:p>
            <a:pPr marL="0" indent="0">
              <a:buNone/>
            </a:pPr>
            <a:r>
              <a:rPr lang="en-US" sz="900" i="1" dirty="0"/>
              <a:t>6. The supervisory authority shall impose </a:t>
            </a:r>
            <a:r>
              <a:rPr lang="en-US" sz="900" i="1" dirty="0" smtClean="0"/>
              <a:t>a fine </a:t>
            </a:r>
            <a:r>
              <a:rPr lang="en-US" sz="900" i="1" dirty="0"/>
              <a:t>up to 1 000 000 EUR or, in case of </a:t>
            </a:r>
            <a:r>
              <a:rPr lang="en-US" sz="900" i="1" dirty="0" smtClean="0"/>
              <a:t>an enterprise </a:t>
            </a:r>
            <a:r>
              <a:rPr lang="en-US" sz="900" i="1" dirty="0"/>
              <a:t>up to 2 % of its </a:t>
            </a:r>
            <a:r>
              <a:rPr lang="en-US" sz="900" i="1" dirty="0" smtClean="0"/>
              <a:t>annual worldwide </a:t>
            </a:r>
            <a:r>
              <a:rPr lang="en-US" sz="900" i="1" dirty="0"/>
              <a:t>turnover, to anyone who</a:t>
            </a:r>
            <a:r>
              <a:rPr lang="en-US" sz="900" i="1" dirty="0" smtClean="0"/>
              <a:t>, intentionally </a:t>
            </a:r>
            <a:r>
              <a:rPr lang="en-US" sz="900" i="1" dirty="0"/>
              <a:t>or negligently</a:t>
            </a:r>
            <a:r>
              <a:rPr lang="en-US" sz="900" i="1" dirty="0" smtClean="0"/>
              <a:t>:</a:t>
            </a:r>
          </a:p>
          <a:p>
            <a:pPr marL="0" indent="0">
              <a:buNone/>
            </a:pPr>
            <a:r>
              <a:rPr lang="en-US" sz="900" i="1" dirty="0" smtClean="0"/>
              <a:t>(a) processes </a:t>
            </a:r>
            <a:r>
              <a:rPr lang="en-US" sz="900" i="1" dirty="0"/>
              <a:t>personal data without any </a:t>
            </a:r>
            <a:r>
              <a:rPr lang="en-US" sz="900" i="1" dirty="0" smtClean="0"/>
              <a:t>or sufficient </a:t>
            </a:r>
            <a:r>
              <a:rPr lang="en-US" sz="900" i="1" dirty="0"/>
              <a:t>legal basis for the processing </a:t>
            </a:r>
            <a:r>
              <a:rPr lang="en-US" sz="900" i="1" dirty="0" smtClean="0"/>
              <a:t>or does </a:t>
            </a:r>
            <a:r>
              <a:rPr lang="en-US" sz="900" i="1" dirty="0"/>
              <a:t>not comply with the conditions </a:t>
            </a:r>
            <a:r>
              <a:rPr lang="en-US" sz="900" i="1" dirty="0" smtClean="0"/>
              <a:t>for consent </a:t>
            </a:r>
            <a:r>
              <a:rPr lang="en-US" sz="900" i="1" dirty="0"/>
              <a:t>pursuant to Articles 6, 7 and 8</a:t>
            </a:r>
            <a:r>
              <a:rPr lang="en-US" sz="900" i="1" dirty="0" smtClean="0"/>
              <a:t>; </a:t>
            </a:r>
          </a:p>
          <a:p>
            <a:pPr marL="0" indent="0">
              <a:buNone/>
            </a:pPr>
            <a:r>
              <a:rPr lang="en-US" sz="900" i="1" dirty="0" smtClean="0"/>
              <a:t>(</a:t>
            </a:r>
            <a:r>
              <a:rPr lang="en-US" sz="900" i="1" dirty="0"/>
              <a:t>b) processes special categories of data </a:t>
            </a:r>
            <a:r>
              <a:rPr lang="en-US" sz="900" i="1" dirty="0" smtClean="0"/>
              <a:t>in violation </a:t>
            </a:r>
            <a:r>
              <a:rPr lang="en-US" sz="900" i="1" dirty="0"/>
              <a:t>of Articles 9 and 81;</a:t>
            </a:r>
          </a:p>
          <a:p>
            <a:pPr marL="0" indent="0">
              <a:buNone/>
            </a:pPr>
            <a:r>
              <a:rPr lang="en-US" sz="900" i="1" dirty="0"/>
              <a:t>(c) does not comply with an objection </a:t>
            </a:r>
            <a:r>
              <a:rPr lang="en-US" sz="900" i="1" dirty="0" smtClean="0"/>
              <a:t>or the </a:t>
            </a:r>
            <a:r>
              <a:rPr lang="en-US" sz="900" i="1" dirty="0"/>
              <a:t>requirement pursuant to Article 19;</a:t>
            </a:r>
          </a:p>
          <a:p>
            <a:pPr marL="0" indent="0">
              <a:buNone/>
            </a:pPr>
            <a:r>
              <a:rPr lang="en-US" sz="900" i="1" dirty="0"/>
              <a:t>(d) does not comply with the conditions </a:t>
            </a:r>
            <a:r>
              <a:rPr lang="en-US" sz="900" i="1" dirty="0" smtClean="0"/>
              <a:t>in relation </a:t>
            </a:r>
            <a:r>
              <a:rPr lang="en-US" sz="900" i="1" dirty="0"/>
              <a:t>to measures based on </a:t>
            </a:r>
            <a:r>
              <a:rPr lang="en-US" sz="900" i="1" dirty="0" smtClean="0"/>
              <a:t>profiling pursuant </a:t>
            </a:r>
            <a:r>
              <a:rPr lang="en-US" sz="900" i="1" dirty="0"/>
              <a:t>to Article 20;</a:t>
            </a:r>
          </a:p>
          <a:p>
            <a:pPr marL="0" indent="0">
              <a:buNone/>
            </a:pPr>
            <a:r>
              <a:rPr lang="en-US" sz="900" i="1" dirty="0"/>
              <a:t>(e) does not adopt internal policies or </a:t>
            </a:r>
            <a:r>
              <a:rPr lang="en-US" sz="900" i="1" dirty="0" smtClean="0"/>
              <a:t>does not </a:t>
            </a:r>
            <a:r>
              <a:rPr lang="en-US" sz="900" i="1" dirty="0"/>
              <a:t>implement appropriate measures </a:t>
            </a:r>
            <a:r>
              <a:rPr lang="en-US" sz="900" i="1" dirty="0" smtClean="0"/>
              <a:t>for ensuring </a:t>
            </a:r>
            <a:r>
              <a:rPr lang="en-US" sz="900" i="1" dirty="0"/>
              <a:t>and demonstrating </a:t>
            </a:r>
            <a:r>
              <a:rPr lang="en-US" sz="900" i="1" dirty="0" smtClean="0"/>
              <a:t>compliance pursuant </a:t>
            </a:r>
            <a:r>
              <a:rPr lang="en-US" sz="900" i="1" dirty="0"/>
              <a:t>to Articles 22, 23 and 30</a:t>
            </a:r>
            <a:r>
              <a:rPr lang="en-US" sz="900" i="1" dirty="0" smtClean="0"/>
              <a:t>;</a:t>
            </a:r>
            <a:br>
              <a:rPr lang="en-US" sz="900" i="1" dirty="0" smtClean="0"/>
            </a:br>
            <a:r>
              <a:rPr lang="en-US" sz="900" i="1" dirty="0" smtClean="0"/>
              <a:t>(</a:t>
            </a:r>
            <a:r>
              <a:rPr lang="en-US" sz="900" i="1" dirty="0"/>
              <a:t>f) does not designate a </a:t>
            </a:r>
            <a:r>
              <a:rPr lang="en-US" sz="900" i="1" dirty="0" smtClean="0"/>
              <a:t>representative pursuant </a:t>
            </a:r>
            <a:r>
              <a:rPr lang="en-US" sz="900" i="1" dirty="0"/>
              <a:t>to Article 25;</a:t>
            </a:r>
          </a:p>
          <a:p>
            <a:pPr marL="0" indent="0">
              <a:buNone/>
            </a:pPr>
            <a:r>
              <a:rPr lang="en-US" sz="900" i="1" dirty="0"/>
              <a:t>(g) processes or instructs the </a:t>
            </a:r>
            <a:r>
              <a:rPr lang="en-US" sz="900" i="1" dirty="0" smtClean="0"/>
              <a:t>processing of </a:t>
            </a:r>
            <a:r>
              <a:rPr lang="en-US" sz="900" i="1" dirty="0"/>
              <a:t>personal data in violation of </a:t>
            </a:r>
            <a:r>
              <a:rPr lang="en-US" sz="900" i="1" dirty="0" smtClean="0"/>
              <a:t>the obligations </a:t>
            </a:r>
            <a:r>
              <a:rPr lang="en-US" sz="900" i="1" dirty="0"/>
              <a:t>in relation to processing </a:t>
            </a:r>
            <a:r>
              <a:rPr lang="en-US" sz="900" i="1" dirty="0" smtClean="0"/>
              <a:t>on behalf </a:t>
            </a:r>
            <a:r>
              <a:rPr lang="en-US" sz="900" i="1" dirty="0"/>
              <a:t>of a controller pursuant to </a:t>
            </a:r>
            <a:r>
              <a:rPr lang="en-US" sz="900" i="1" dirty="0" smtClean="0"/>
              <a:t>Articles 26 </a:t>
            </a:r>
            <a:r>
              <a:rPr lang="en-US" sz="900" i="1" dirty="0"/>
              <a:t>and 27;</a:t>
            </a:r>
          </a:p>
          <a:p>
            <a:pPr marL="0" indent="0">
              <a:buNone/>
            </a:pPr>
            <a:r>
              <a:rPr lang="en-US" sz="900" i="1" dirty="0" smtClean="0"/>
              <a:t>(h</a:t>
            </a:r>
            <a:r>
              <a:rPr lang="en-US" sz="900" i="1" dirty="0"/>
              <a:t>) does not alert on or notify a personal data breach or does not timely </a:t>
            </a:r>
            <a:r>
              <a:rPr lang="en-US" sz="900" i="1" dirty="0" smtClean="0"/>
              <a:t>or completely </a:t>
            </a:r>
            <a:r>
              <a:rPr lang="en-US" sz="900" i="1" dirty="0"/>
              <a:t>notify the data breach to the supervisory authority or to the </a:t>
            </a:r>
            <a:r>
              <a:rPr lang="en-US" sz="900" i="1" dirty="0" smtClean="0"/>
              <a:t>data subject </a:t>
            </a:r>
            <a:r>
              <a:rPr lang="en-US" sz="900" i="1" dirty="0"/>
              <a:t>pursuant to Articles 31 and 32;</a:t>
            </a:r>
          </a:p>
          <a:p>
            <a:pPr marL="0" indent="0">
              <a:buNone/>
            </a:pPr>
            <a:r>
              <a:rPr lang="en-US" sz="900" i="1" dirty="0"/>
              <a:t>(</a:t>
            </a:r>
            <a:r>
              <a:rPr lang="en-US" sz="900" i="1" dirty="0" err="1"/>
              <a:t>i</a:t>
            </a:r>
            <a:r>
              <a:rPr lang="en-US" sz="900" i="1" dirty="0"/>
              <a:t>) does not carry out a data protection impact assessment pursuant or </a:t>
            </a:r>
            <a:r>
              <a:rPr lang="en-US" sz="900" i="1" dirty="0" smtClean="0"/>
              <a:t>processes personal </a:t>
            </a:r>
            <a:r>
              <a:rPr lang="en-US" sz="900" i="1" dirty="0"/>
              <a:t>data without prior </a:t>
            </a:r>
            <a:r>
              <a:rPr lang="en-US" sz="900" i="1" dirty="0" err="1"/>
              <a:t>authorisation</a:t>
            </a:r>
            <a:r>
              <a:rPr lang="en-US" sz="900" i="1" dirty="0"/>
              <a:t> or prior consultation of </a:t>
            </a:r>
            <a:r>
              <a:rPr lang="en-US" sz="900" i="1" dirty="0" smtClean="0"/>
              <a:t>the supervisory </a:t>
            </a:r>
            <a:r>
              <a:rPr lang="en-US" sz="900" i="1" dirty="0"/>
              <a:t>authority pursuant to Articles 33 and 34;</a:t>
            </a:r>
          </a:p>
          <a:p>
            <a:pPr marL="0" indent="0">
              <a:buNone/>
            </a:pPr>
            <a:r>
              <a:rPr lang="en-US" sz="900" i="1" dirty="0"/>
              <a:t>(j) does not designate a data protection officer or does not ensure the </a:t>
            </a:r>
            <a:r>
              <a:rPr lang="en-US" sz="900" i="1" dirty="0" smtClean="0"/>
              <a:t>conditions for </a:t>
            </a:r>
            <a:r>
              <a:rPr lang="en-US" sz="900" i="1" dirty="0"/>
              <a:t>fulfilling the tasks pursuant to Articles 35, 36 and 37;</a:t>
            </a:r>
          </a:p>
          <a:p>
            <a:pPr marL="0" indent="0">
              <a:buNone/>
            </a:pPr>
            <a:r>
              <a:rPr lang="en-US" sz="900" i="1" dirty="0"/>
              <a:t>(k) misuses a data protection seal or mark in the meaning of Article 39;</a:t>
            </a:r>
          </a:p>
          <a:p>
            <a:pPr marL="0" indent="0">
              <a:buNone/>
            </a:pPr>
            <a:r>
              <a:rPr lang="en-US" sz="900" i="1" dirty="0"/>
              <a:t>(l) carries out or instructs a data transfer to a third country or an </a:t>
            </a:r>
            <a:r>
              <a:rPr lang="en-US" sz="900" i="1" dirty="0" smtClean="0"/>
              <a:t>international </a:t>
            </a:r>
            <a:r>
              <a:rPr lang="en-US" sz="900" i="1" dirty="0" err="1" smtClean="0"/>
              <a:t>organisation</a:t>
            </a:r>
            <a:r>
              <a:rPr lang="en-US" sz="900" i="1" dirty="0" smtClean="0"/>
              <a:t> </a:t>
            </a:r>
            <a:r>
              <a:rPr lang="en-US" sz="900" i="1" dirty="0"/>
              <a:t>that is not allowed by an adequacy decision or by </a:t>
            </a:r>
            <a:r>
              <a:rPr lang="en-US" sz="900" i="1" dirty="0" smtClean="0"/>
              <a:t>appropriate safeguards </a:t>
            </a:r>
            <a:r>
              <a:rPr lang="en-US" sz="900" i="1" dirty="0"/>
              <a:t>or by a derogation pursuant to Articles 40 to 44;</a:t>
            </a:r>
          </a:p>
          <a:p>
            <a:pPr marL="0" indent="0">
              <a:buNone/>
            </a:pPr>
            <a:r>
              <a:rPr lang="en-US" sz="900" i="1" dirty="0"/>
              <a:t>(m) does not comply with an order or a temporary or definite ban on processing </a:t>
            </a:r>
            <a:r>
              <a:rPr lang="en-US" sz="900" i="1" dirty="0" smtClean="0"/>
              <a:t>or the </a:t>
            </a:r>
            <a:r>
              <a:rPr lang="en-US" sz="900" i="1" dirty="0"/>
              <a:t>suspension of data flows by the supervisory authority pursuant to </a:t>
            </a:r>
            <a:r>
              <a:rPr lang="en-US" sz="900" i="1" dirty="0" smtClean="0"/>
              <a:t>Article 53(1</a:t>
            </a:r>
            <a:r>
              <a:rPr lang="en-US" sz="900" i="1" dirty="0"/>
              <a:t>);</a:t>
            </a:r>
          </a:p>
          <a:p>
            <a:pPr marL="0" indent="0">
              <a:buNone/>
            </a:pPr>
            <a:r>
              <a:rPr lang="en-US" sz="900" i="1" dirty="0"/>
              <a:t>(n) does not comply with the obligations to assist or respond or provide </a:t>
            </a:r>
            <a:r>
              <a:rPr lang="en-US" sz="900" i="1" dirty="0" smtClean="0"/>
              <a:t>relevant information </a:t>
            </a:r>
            <a:r>
              <a:rPr lang="en-US" sz="900" i="1" dirty="0"/>
              <a:t>to, or access to premises by, the supervisory authority pursuant </a:t>
            </a:r>
            <a:r>
              <a:rPr lang="en-US" sz="900" i="1" dirty="0" smtClean="0"/>
              <a:t>to </a:t>
            </a:r>
            <a:r>
              <a:rPr lang="fr-FR" sz="900" i="1" dirty="0" smtClean="0"/>
              <a:t>Article </a:t>
            </a:r>
            <a:r>
              <a:rPr lang="fr-FR" sz="900" i="1" dirty="0"/>
              <a:t>28(3), Article 29, Article 34(6) and Article 53(2);</a:t>
            </a:r>
          </a:p>
          <a:p>
            <a:pPr marL="0" indent="0">
              <a:buNone/>
            </a:pPr>
            <a:r>
              <a:rPr lang="en-US" sz="900" i="1" dirty="0"/>
              <a:t>(o) does not comply with the rules for safeguarding professional secrecy </a:t>
            </a:r>
            <a:r>
              <a:rPr lang="en-US" sz="900" i="1" dirty="0" smtClean="0"/>
              <a:t>pursuant to </a:t>
            </a:r>
            <a:r>
              <a:rPr lang="en-US" sz="900" i="1" dirty="0"/>
              <a:t>Article 84.</a:t>
            </a:r>
          </a:p>
        </p:txBody>
      </p:sp>
      <p:sp>
        <p:nvSpPr>
          <p:cNvPr id="6" name="Title 1"/>
          <p:cNvSpPr txBox="1">
            <a:spLocks/>
          </p:cNvSpPr>
          <p:nvPr/>
        </p:nvSpPr>
        <p:spPr>
          <a:xfrm>
            <a:off x="4582344" y="5013176"/>
            <a:ext cx="4413176" cy="157504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i="1" dirty="0" smtClean="0"/>
              <a:t>Justification</a:t>
            </a:r>
          </a:p>
          <a:p>
            <a:r>
              <a:rPr lang="en-US" sz="1600" i="1" dirty="0"/>
              <a:t>The proposed wording ensures that any infringements of the Regulation not listed </a:t>
            </a:r>
            <a:r>
              <a:rPr lang="en-US" sz="1600" i="1" dirty="0" smtClean="0"/>
              <a:t>in paragraphs </a:t>
            </a:r>
            <a:r>
              <a:rPr lang="en-US" sz="1600" i="1" dirty="0"/>
              <a:t>4 or 5 can be sanctioned with administrative fines.</a:t>
            </a:r>
            <a:endParaRPr lang="en-US" sz="1600" dirty="0"/>
          </a:p>
        </p:txBody>
      </p:sp>
    </p:spTree>
    <p:extLst>
      <p:ext uri="{BB962C8B-B14F-4D97-AF65-F5344CB8AC3E}">
        <p14:creationId xmlns:p14="http://schemas.microsoft.com/office/powerpoint/2010/main" val="108840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 </a:t>
            </a:r>
          </a:p>
        </p:txBody>
      </p:sp>
      <p:sp>
        <p:nvSpPr>
          <p:cNvPr id="4098" name="Rectangle 2"/>
          <p:cNvSpPr>
            <a:spLocks noGrp="1" noChangeArrowheads="1"/>
          </p:cNvSpPr>
          <p:nvPr>
            <p:ph type="body" idx="1"/>
          </p:nvPr>
        </p:nvSpPr>
        <p:spPr>
          <a:xfrm>
            <a:off x="456481" y="1604329"/>
            <a:ext cx="8228160" cy="3977698"/>
          </a:xfrm>
          <a:ln/>
        </p:spPr>
        <p:txBody>
          <a:bodyPr/>
          <a:lstStyle/>
          <a:p>
            <a:pPr marL="391686" indent="-293764">
              <a:buSzPct val="4500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 </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601" y="2716126"/>
            <a:ext cx="1373760" cy="148479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440" y="1448793"/>
            <a:ext cx="2545920" cy="275212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440" y="1448792"/>
            <a:ext cx="3483360" cy="376599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330390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 </a:t>
            </a:r>
          </a:p>
        </p:txBody>
      </p:sp>
      <p:sp>
        <p:nvSpPr>
          <p:cNvPr id="5122" name="Rectangle 2"/>
          <p:cNvSpPr>
            <a:spLocks noGrp="1" noChangeArrowheads="1"/>
          </p:cNvSpPr>
          <p:nvPr>
            <p:ph type="body" idx="1"/>
          </p:nvPr>
        </p:nvSpPr>
        <p:spPr>
          <a:xfrm>
            <a:off x="456481" y="1604329"/>
            <a:ext cx="8228160" cy="3977698"/>
          </a:xfrm>
          <a:ln/>
        </p:spPr>
        <p:txBody>
          <a:bodyPr/>
          <a:lstStyle/>
          <a:p>
            <a:pPr marL="391686" indent="-293764">
              <a:buSzPct val="4500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 </a:t>
            </a: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0880" y="2770851"/>
            <a:ext cx="1411200" cy="137390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441" y="1647534"/>
            <a:ext cx="2564640" cy="249722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7441" y="1647533"/>
            <a:ext cx="3844800" cy="374439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638488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 </a:t>
            </a:r>
          </a:p>
        </p:txBody>
      </p:sp>
      <p:sp>
        <p:nvSpPr>
          <p:cNvPr id="6146" name="Rectangle 2"/>
          <p:cNvSpPr>
            <a:spLocks noGrp="1" noChangeArrowheads="1"/>
          </p:cNvSpPr>
          <p:nvPr>
            <p:ph type="body" idx="1"/>
          </p:nvPr>
        </p:nvSpPr>
        <p:spPr>
          <a:xfrm>
            <a:off x="456481" y="1604329"/>
            <a:ext cx="8228160" cy="3977698"/>
          </a:xfrm>
          <a:ln/>
        </p:spPr>
        <p:txBody>
          <a:bodyPr/>
          <a:lstStyle/>
          <a:p>
            <a:pPr marL="391686" indent="-293764">
              <a:buSzPct val="4500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 </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2401" y="2733407"/>
            <a:ext cx="1386720" cy="144879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3040" y="1689298"/>
            <a:ext cx="2386080" cy="249290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3040" y="1689298"/>
            <a:ext cx="3317760" cy="346644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374400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6481" y="273629"/>
            <a:ext cx="8228160" cy="1144921"/>
          </a:xfrm>
          <a:ln/>
        </p:spPr>
        <p:txBody>
          <a:bodyPr tIns="30174"/>
          <a:lstStyle/>
          <a:p>
            <a:pPr>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 </a:t>
            </a:r>
          </a:p>
        </p:txBody>
      </p:sp>
      <p:sp>
        <p:nvSpPr>
          <p:cNvPr id="7170" name="Rectangle 2"/>
          <p:cNvSpPr>
            <a:spLocks noGrp="1" noChangeArrowheads="1"/>
          </p:cNvSpPr>
          <p:nvPr>
            <p:ph type="body" idx="1"/>
          </p:nvPr>
        </p:nvSpPr>
        <p:spPr>
          <a:xfrm>
            <a:off x="456481" y="1604329"/>
            <a:ext cx="8228160" cy="3977698"/>
          </a:xfrm>
          <a:ln/>
        </p:spPr>
        <p:txBody>
          <a:bodyPr/>
          <a:lstStyle/>
          <a:p>
            <a:pPr marL="391686" indent="-293764">
              <a:buSzPct val="45000"/>
              <a:buNone/>
              <a:tabLst>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Lst>
            </a:pPr>
            <a:r>
              <a:rPr lang="en-US" altLang="en-US"/>
              <a:t> </a:t>
            </a: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2401" y="2740609"/>
            <a:ext cx="1386720" cy="143583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3921" y="1445912"/>
            <a:ext cx="2635200" cy="2729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3920" y="1445912"/>
            <a:ext cx="3483360" cy="360901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8841184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5019</Words>
  <Application>Microsoft Office PowerPoint</Application>
  <PresentationFormat>On-screen Show (4:3)</PresentationFormat>
  <Paragraphs>349</Paragraphs>
  <Slides>54</Slides>
  <Notes>16</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Instituut voor Informatierecht  PAO: Het nieuwe privacyrecht</vt:lpstr>
      <vt:lpstr>PAO: Het nieuwe privacyrecht</vt:lpstr>
      <vt:lpstr>Gegevensbescherming 2.0: de nieuwe Europese privacy verordening</vt:lpstr>
      <vt:lpstr>Blokje 1: Geschiedenis PrivacyRl. en Vo.</vt:lpstr>
      <vt:lpstr>QUIZ!</vt:lpstr>
      <vt:lpstr> </vt:lpstr>
      <vt:lpstr> </vt:lpstr>
      <vt:lpstr> </vt:lpstr>
      <vt:lpstr> </vt:lpstr>
      <vt:lpstr>De Privacyverordening</vt:lpstr>
      <vt:lpstr>PrivacyVo. moet Richtlijn vervangen </vt:lpstr>
      <vt:lpstr>Vóór Commissievoorstel al zware lobby </vt:lpstr>
      <vt:lpstr>Europees Parlement moest oordeel vellen over voorstel</vt:lpstr>
      <vt:lpstr>Europees Parlement heeft compromis bereikt</vt:lpstr>
      <vt:lpstr>Volgende stappen</vt:lpstr>
      <vt:lpstr>Blokje 2: basis DP</vt:lpstr>
      <vt:lpstr>Toepasbaarheid gegevensbeschermingsrecht</vt:lpstr>
      <vt:lpstr>Voorwaarden</vt:lpstr>
      <vt:lpstr>Rechten individu</vt:lpstr>
      <vt:lpstr>Handhaving</vt:lpstr>
      <vt:lpstr>Blokje 3: pseudonimisering, meldplicht, DPO/compliance</vt:lpstr>
      <vt:lpstr>Pseudonimisering</vt:lpstr>
      <vt:lpstr>Meldplicht datalekken I</vt:lpstr>
      <vt:lpstr>Meldplicht datalekken II</vt:lpstr>
      <vt:lpstr>Meldplicht datalekken III</vt:lpstr>
      <vt:lpstr>Compliance</vt:lpstr>
      <vt:lpstr>Blokje 4: RTBF, one-stop-shop, boetes</vt:lpstr>
      <vt:lpstr>Rechten van het datasubject</vt:lpstr>
      <vt:lpstr>Recht om vergeten te worden</vt:lpstr>
      <vt:lpstr>Recht om vergeten te worden</vt:lpstr>
      <vt:lpstr>Recht om vergeten te worden</vt:lpstr>
      <vt:lpstr>Recht om vergeten te worden</vt:lpstr>
      <vt:lpstr>Recht om vergeten te worden</vt:lpstr>
      <vt:lpstr>Recht om vergeten te worden</vt:lpstr>
      <vt:lpstr>Recht om vergeten te worden</vt:lpstr>
      <vt:lpstr>Recht om vergeten te worden</vt:lpstr>
      <vt:lpstr>Recht om vergeten te worden</vt:lpstr>
      <vt:lpstr>Recht om vergeten te worden</vt:lpstr>
      <vt:lpstr>Recht om vergeten te worden</vt:lpstr>
      <vt:lpstr>Recht om vergeten te worden</vt:lpstr>
      <vt:lpstr>Vrijheid van Meningsuiting (art. 80)</vt:lpstr>
      <vt:lpstr>One stop shop</vt:lpstr>
      <vt:lpstr>One stop shop</vt:lpstr>
      <vt:lpstr>One stop shop</vt:lpstr>
      <vt:lpstr>One stop shop</vt:lpstr>
      <vt:lpstr>Lead authority </vt:lpstr>
      <vt:lpstr>Administrative sanctions</vt:lpstr>
      <vt:lpstr>Administrative sanctions</vt:lpstr>
      <vt:lpstr>Administrative sanctions</vt:lpstr>
      <vt:lpstr>Administrative sanctions</vt:lpstr>
      <vt:lpstr>Administrative sanctions</vt:lpstr>
      <vt:lpstr>Administrative sanctions</vt:lpstr>
      <vt:lpstr>Administrative sanctions</vt:lpstr>
      <vt:lpstr>Administrative sanctions</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Sloot, Bart van der</dc:creator>
  <cp:lastModifiedBy>Sloot, Bart van der</cp:lastModifiedBy>
  <cp:revision>30</cp:revision>
  <cp:lastPrinted>2014-05-13T13:01:46Z</cp:lastPrinted>
  <dcterms:created xsi:type="dcterms:W3CDTF">2014-05-13T10:11:27Z</dcterms:created>
  <dcterms:modified xsi:type="dcterms:W3CDTF">2014-05-15T09:15:28Z</dcterms:modified>
</cp:coreProperties>
</file>