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59" r:id="rId6"/>
    <p:sldId id="260" r:id="rId7"/>
    <p:sldId id="274" r:id="rId8"/>
    <p:sldId id="263" r:id="rId9"/>
    <p:sldId id="265" r:id="rId10"/>
    <p:sldId id="264" r:id="rId11"/>
    <p:sldId id="266" r:id="rId12"/>
    <p:sldId id="267" r:id="rId13"/>
    <p:sldId id="276" r:id="rId14"/>
    <p:sldId id="275" r:id="rId15"/>
    <p:sldId id="268" r:id="rId16"/>
    <p:sldId id="269" r:id="rId17"/>
    <p:sldId id="270" r:id="rId18"/>
    <p:sldId id="271" r:id="rId19"/>
    <p:sldId id="272" r:id="rId20"/>
    <p:sldId id="277" r:id="rId21"/>
    <p:sldId id="281" r:id="rId22"/>
    <p:sldId id="278" r:id="rId23"/>
    <p:sldId id="280" r:id="rId24"/>
    <p:sldId id="273" r:id="rId25"/>
    <p:sldId id="279" r:id="rId26"/>
    <p:sldId id="282"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0" d="100"/>
          <a:sy n="90" d="100"/>
        </p:scale>
        <p:origin x="52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F239A9A-B4B0-4B32-B8CD-2E25E95134C4}" type="datetimeFigureOut">
              <a:rPr lang="en-US" dirty="0"/>
              <a:t>4/6/2018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5518A9-B687-4302-9395-2322403C6656}" type="datetimeFigureOut">
              <a:rPr lang="en-US" dirty="0"/>
              <a:t>4/6/2018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A99A684-0CB7-41E9-A4DF-5D1C2CA5BF6F}" type="datetimeFigureOut">
              <a:rPr lang="en-US" dirty="0"/>
              <a:t>4/6/2018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EDD7C35-9E19-4518-A4B2-3B09CD8CC756}" type="datetimeFigureOut">
              <a:rPr lang="en-US" dirty="0"/>
              <a:t>4/6/2018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6196DA8-8897-4DDF-BFB6-5D83863C837A}" type="datetimeFigureOut">
              <a:rPr lang="en-US" dirty="0"/>
              <a:t>4/6/2018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CBBA708-C5F0-412D-90E2-1919F0D196AE}" type="datetimeFigureOut">
              <a:rPr lang="en-US" dirty="0"/>
              <a:t>4/6/2018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9C8F8FA-EF43-4642-9368-3F4E33039BD9}" type="datetimeFigureOut">
              <a:rPr lang="en-US" dirty="0"/>
              <a:t>4/6/2018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61E721-B01C-4D5D-A3CA-2E5518383F10}" type="datetimeFigureOut">
              <a:rPr lang="en-US" dirty="0"/>
              <a:t>4/6/2018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513FEF9-69D0-4F8C-A336-59491FBEDC47}" type="datetimeFigureOut">
              <a:rPr lang="en-US" dirty="0"/>
              <a:t>4/6/2018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1E21DC-8981-44E6-BC8C-2BA8F673FFBB}" type="datetimeFigureOut">
              <a:rPr lang="en-US" dirty="0"/>
              <a:t>4/6/2018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B9C5D3-0140-4E75-8D7F-C0623D06DFD7}" type="datetimeFigureOut">
              <a:rPr lang="en-US" dirty="0"/>
              <a:t>4/6/2018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5666F9-5B40-48E0-8DFD-99EF944CDD22}" type="datetimeFigureOut">
              <a:rPr lang="en-US" dirty="0"/>
              <a:t>4/6/2018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A698D6B-2C72-4E21-9893-A649C6E2A47D}" type="datetimeFigureOut">
              <a:rPr lang="en-US" dirty="0"/>
              <a:t>4/6/2018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6811C9-A66C-49F0-970E-F7B68D9109A0}" type="datetimeFigureOut">
              <a:rPr lang="en-US" dirty="0"/>
              <a:t>4/6/2018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C01AE78-96A2-4A23-B183-3B6DB4374FE7}" type="datetimeFigureOut">
              <a:rPr lang="en-US" dirty="0"/>
              <a:t>4/6/2018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AE0757-B101-4811-9189-10EB2F458E2D}" type="datetimeFigureOut">
              <a:rPr lang="en-US" dirty="0"/>
              <a:t>4/6/2018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BDC078-589F-40E3-816C-EE21D62B5BBA}" type="datetimeFigureOut">
              <a:rPr lang="en-US" dirty="0"/>
              <a:t>4/6/2018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7004436-CA73-4D53-89B4-2A5C7347BF2F}" type="datetimeFigureOut">
              <a:rPr lang="en-US" dirty="0"/>
              <a:t>4/6/2018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n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lse.ac.uk/collections/law/staff%20publications%20full%20text/black/forms%20and%20paradoxes%20of%20pbr%202008.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ftm.nl/artikelen/lapzwansmentaliteit?share=1" TargetMode="External"/><Relationship Id="rId2" Type="http://schemas.openxmlformats.org/officeDocument/2006/relationships/hyperlink" Target="https://www.navigator.nl/document/inoded17137dc11801579c407dd0539cb1e8/weekblad-voor-fiscaal-recht-wetgever-moet-afzien-van-vage-en-open-normen-in-fiscale-wetgeving" TargetMode="External"/><Relationship Id="rId1" Type="http://schemas.openxmlformats.org/officeDocument/2006/relationships/slideLayout" Target="../slideLayouts/slideLayout2.xml"/><Relationship Id="rId6" Type="http://schemas.openxmlformats.org/officeDocument/2006/relationships/hyperlink" Target="https://www.findinet.nl/persbericht/open-normen-in-wft-verlammen-innovatie/" TargetMode="External"/><Relationship Id="rId5" Type="http://schemas.openxmlformats.org/officeDocument/2006/relationships/hyperlink" Target="http://dare.ubvu.vu.nl/bitstream/handle/1871/54891/aa20150257.pdf?sequence=2&amp;isAllowed=y" TargetMode="External"/><Relationship Id="rId4" Type="http://schemas.openxmlformats.org/officeDocument/2006/relationships/hyperlink" Target="http://www.njb.nl/highlights/open-normen-en-het-belang-van-de-waarom-vraag.27367.lynk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afm.nl/nl-nl/nieuws/2013/nov/open-normen-maatwerk" TargetMode="External"/><Relationship Id="rId2" Type="http://schemas.openxmlformats.org/officeDocument/2006/relationships/hyperlink" Target="https://www.researchgate.net/profile/Mirjan_Oude_Vrielink/publication/236200908_Open_normen_en_regeldruk/links/00b7d516eddc52dd4b000000.pdf" TargetMode="External"/><Relationship Id="rId1" Type="http://schemas.openxmlformats.org/officeDocument/2006/relationships/slideLayout" Target="../slideLayouts/slideLayout2.xml"/><Relationship Id="rId6" Type="http://schemas.openxmlformats.org/officeDocument/2006/relationships/hyperlink" Target="https://www.bureaubrandeis.com/expertise/privacy-telecom/telecommunicatiewet/" TargetMode="External"/><Relationship Id="rId5" Type="http://schemas.openxmlformats.org/officeDocument/2006/relationships/hyperlink" Target="https://zoek.officielebekendmakingen.nl/dossier/29838/kst-29838-71?resultIndex=2&amp;sorttype=1&amp;sortorder=4" TargetMode="External"/><Relationship Id="rId4" Type="http://schemas.openxmlformats.org/officeDocument/2006/relationships/hyperlink" Target="http://www.diekeure.be/nl-be/professional/8049/open-normen-in-het-individuele-arbeidsrech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l-NL" sz="4400" dirty="0"/>
              <a:t>Gegevensbescherming: de problematiek van open normen</a:t>
            </a:r>
            <a:endParaRPr lang="en-US" sz="4400" dirty="0"/>
          </a:p>
        </p:txBody>
      </p:sp>
      <p:sp>
        <p:nvSpPr>
          <p:cNvPr id="3" name="Subtitle 2"/>
          <p:cNvSpPr>
            <a:spLocks noGrp="1"/>
          </p:cNvSpPr>
          <p:nvPr>
            <p:ph type="subTitle" idx="1"/>
          </p:nvPr>
        </p:nvSpPr>
        <p:spPr/>
        <p:txBody>
          <a:bodyPr>
            <a:normAutofit fontScale="85000" lnSpcReduction="20000"/>
          </a:bodyPr>
          <a:lstStyle/>
          <a:p>
            <a:r>
              <a:rPr lang="nl-NL" b="1" dirty="0"/>
              <a:t>Bart van der Sloot</a:t>
            </a:r>
          </a:p>
          <a:p>
            <a:r>
              <a:rPr lang="en-US" dirty="0">
                <a:effectLst/>
              </a:rPr>
              <a:t>Tilburg Institute for Law, Technology, and Society (TILT)</a:t>
            </a:r>
            <a:br>
              <a:rPr lang="en-US" dirty="0">
                <a:effectLst/>
              </a:rPr>
            </a:br>
            <a:r>
              <a:rPr lang="en-US" dirty="0">
                <a:effectLst/>
              </a:rPr>
              <a:t>Tilburg University, Netherlands</a:t>
            </a:r>
          </a:p>
          <a:p>
            <a:r>
              <a:rPr lang="nl-NL" dirty="0">
                <a:effectLst/>
                <a:hlinkClick r:id="rId2"/>
              </a:rPr>
              <a:t>www.bartvandersloot.nl</a:t>
            </a:r>
            <a:r>
              <a:rPr lang="nl-NL" dirty="0">
                <a:effectLst/>
              </a:rPr>
              <a:t> </a:t>
            </a:r>
            <a:endParaRPr lang="en-US" dirty="0"/>
          </a:p>
        </p:txBody>
      </p:sp>
    </p:spTree>
    <p:extLst>
      <p:ext uri="{BB962C8B-B14F-4D97-AF65-F5344CB8AC3E}">
        <p14:creationId xmlns:p14="http://schemas.microsoft.com/office/powerpoint/2010/main" val="2027006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2400" b="1" dirty="0"/>
              <a:t>(2) De ontwikkeling binnen het gegevensbeschermingsrecht</a:t>
            </a:r>
            <a:endParaRPr lang="en-US" sz="2400" dirty="0"/>
          </a:p>
        </p:txBody>
      </p:sp>
      <p:sp>
        <p:nvSpPr>
          <p:cNvPr id="3" name="Content Placeholder 2"/>
          <p:cNvSpPr>
            <a:spLocks noGrp="1"/>
          </p:cNvSpPr>
          <p:nvPr>
            <p:ph idx="1"/>
          </p:nvPr>
        </p:nvSpPr>
        <p:spPr/>
        <p:txBody>
          <a:bodyPr/>
          <a:lstStyle/>
          <a:p>
            <a:r>
              <a:rPr lang="en-US" dirty="0" err="1"/>
              <a:t>Raad</a:t>
            </a:r>
            <a:r>
              <a:rPr lang="en-US" dirty="0"/>
              <a:t> van Europa 1981 	– 27 </a:t>
            </a:r>
            <a:r>
              <a:rPr lang="en-US" dirty="0" err="1"/>
              <a:t>artikelen</a:t>
            </a:r>
            <a:r>
              <a:rPr lang="en-US" dirty="0"/>
              <a:t> </a:t>
            </a:r>
            <a:r>
              <a:rPr lang="en-US" dirty="0" err="1"/>
              <a:t>en</a:t>
            </a:r>
            <a:r>
              <a:rPr lang="en-US" dirty="0"/>
              <a:t> </a:t>
            </a:r>
            <a:r>
              <a:rPr lang="en-US" dirty="0" err="1"/>
              <a:t>uitgebreide</a:t>
            </a:r>
            <a:r>
              <a:rPr lang="en-US" dirty="0"/>
              <a:t> </a:t>
            </a:r>
            <a:r>
              <a:rPr lang="en-US" dirty="0" err="1"/>
              <a:t>toelichting</a:t>
            </a:r>
            <a:endParaRPr lang="en-US" dirty="0"/>
          </a:p>
          <a:p>
            <a:r>
              <a:rPr lang="en-US" dirty="0" err="1"/>
              <a:t>Richtlijn</a:t>
            </a:r>
            <a:r>
              <a:rPr lang="en-US" dirty="0"/>
              <a:t> van de EU 1995 – 34 </a:t>
            </a:r>
            <a:r>
              <a:rPr lang="en-US" dirty="0" err="1"/>
              <a:t>artikelen</a:t>
            </a:r>
            <a:r>
              <a:rPr lang="en-US" dirty="0"/>
              <a:t> </a:t>
            </a:r>
            <a:r>
              <a:rPr lang="en-US" dirty="0" err="1"/>
              <a:t>en</a:t>
            </a:r>
            <a:r>
              <a:rPr lang="en-US" dirty="0"/>
              <a:t> 72 </a:t>
            </a:r>
            <a:r>
              <a:rPr lang="en-US" dirty="0" err="1"/>
              <a:t>overwegingen</a:t>
            </a:r>
            <a:endParaRPr lang="en-US" dirty="0"/>
          </a:p>
          <a:p>
            <a:r>
              <a:rPr lang="en-US" dirty="0"/>
              <a:t>AVG 2016			- 99 </a:t>
            </a:r>
            <a:r>
              <a:rPr lang="en-US" dirty="0" err="1"/>
              <a:t>artikelen</a:t>
            </a:r>
            <a:r>
              <a:rPr lang="en-US" dirty="0"/>
              <a:t> </a:t>
            </a:r>
            <a:r>
              <a:rPr lang="en-US" dirty="0" err="1"/>
              <a:t>en</a:t>
            </a:r>
            <a:r>
              <a:rPr lang="en-US" dirty="0"/>
              <a:t> 173 </a:t>
            </a:r>
            <a:r>
              <a:rPr lang="en-US" dirty="0" err="1"/>
              <a:t>overwegingen</a:t>
            </a:r>
            <a:endParaRPr lang="en-US" dirty="0"/>
          </a:p>
          <a:p>
            <a:endParaRPr lang="en-US" dirty="0"/>
          </a:p>
          <a:p>
            <a:r>
              <a:rPr lang="en-US" dirty="0" err="1"/>
              <a:t>Daarbij</a:t>
            </a:r>
            <a:r>
              <a:rPr lang="en-US" dirty="0"/>
              <a:t> is het </a:t>
            </a:r>
            <a:r>
              <a:rPr lang="en-US" dirty="0" err="1"/>
              <a:t>toepassingsbereik</a:t>
            </a:r>
            <a:r>
              <a:rPr lang="en-US" dirty="0"/>
              <a:t> steeds </a:t>
            </a:r>
            <a:r>
              <a:rPr lang="en-US" dirty="0" err="1"/>
              <a:t>groter</a:t>
            </a:r>
            <a:r>
              <a:rPr lang="en-US" dirty="0"/>
              <a:t> </a:t>
            </a:r>
            <a:r>
              <a:rPr lang="en-US" dirty="0" err="1"/>
              <a:t>geworden</a:t>
            </a:r>
            <a:r>
              <a:rPr lang="en-US" dirty="0"/>
              <a:t> (</a:t>
            </a:r>
            <a:r>
              <a:rPr lang="en-US" dirty="0" err="1"/>
              <a:t>persoonsgegevens</a:t>
            </a:r>
            <a:r>
              <a:rPr lang="en-US" dirty="0"/>
              <a:t>, </a:t>
            </a:r>
            <a:r>
              <a:rPr lang="en-US" dirty="0" err="1"/>
              <a:t>verwerking</a:t>
            </a:r>
            <a:r>
              <a:rPr lang="en-US" dirty="0"/>
              <a:t>, </a:t>
            </a:r>
            <a:r>
              <a:rPr lang="en-US" dirty="0" err="1"/>
              <a:t>territoriale</a:t>
            </a:r>
            <a:r>
              <a:rPr lang="en-US" dirty="0"/>
              <a:t> </a:t>
            </a:r>
            <a:r>
              <a:rPr lang="en-US" dirty="0" err="1"/>
              <a:t>toepassing</a:t>
            </a:r>
            <a:r>
              <a:rPr lang="en-US" dirty="0"/>
              <a:t>)</a:t>
            </a:r>
          </a:p>
          <a:p>
            <a:r>
              <a:rPr lang="en-US" dirty="0" err="1"/>
              <a:t>En</a:t>
            </a:r>
            <a:r>
              <a:rPr lang="en-US" dirty="0"/>
              <a:t> </a:t>
            </a:r>
            <a:r>
              <a:rPr lang="en-US" dirty="0" err="1"/>
              <a:t>ook</a:t>
            </a:r>
            <a:r>
              <a:rPr lang="en-US" dirty="0"/>
              <a:t> is </a:t>
            </a:r>
            <a:r>
              <a:rPr lang="en-US" dirty="0" err="1"/>
              <a:t>natuurlijk</a:t>
            </a:r>
            <a:r>
              <a:rPr lang="en-US" dirty="0"/>
              <a:t> het </a:t>
            </a:r>
            <a:r>
              <a:rPr lang="en-US" dirty="0" err="1"/>
              <a:t>gebruik</a:t>
            </a:r>
            <a:r>
              <a:rPr lang="en-US" dirty="0"/>
              <a:t> van </a:t>
            </a:r>
            <a:r>
              <a:rPr lang="en-US" dirty="0" err="1"/>
              <a:t>gegevens</a:t>
            </a:r>
            <a:r>
              <a:rPr lang="en-US" dirty="0"/>
              <a:t> </a:t>
            </a:r>
            <a:r>
              <a:rPr lang="en-US" dirty="0" err="1"/>
              <a:t>toegenomen</a:t>
            </a:r>
            <a:endParaRPr lang="en-US" dirty="0"/>
          </a:p>
        </p:txBody>
      </p:sp>
    </p:spTree>
    <p:extLst>
      <p:ext uri="{BB962C8B-B14F-4D97-AF65-F5344CB8AC3E}">
        <p14:creationId xmlns:p14="http://schemas.microsoft.com/office/powerpoint/2010/main" val="437142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2400" b="1" dirty="0"/>
              <a:t>(2) De ontwikkeling binnen het gegevensbeschermingsrecht</a:t>
            </a:r>
            <a:endParaRPr lang="en-US" sz="2400" dirty="0"/>
          </a:p>
        </p:txBody>
      </p:sp>
      <p:sp>
        <p:nvSpPr>
          <p:cNvPr id="3" name="Content Placeholder 2"/>
          <p:cNvSpPr>
            <a:spLocks noGrp="1"/>
          </p:cNvSpPr>
          <p:nvPr>
            <p:ph idx="1"/>
          </p:nvPr>
        </p:nvSpPr>
        <p:spPr/>
        <p:txBody>
          <a:bodyPr>
            <a:normAutofit fontScale="85000" lnSpcReduction="20000"/>
          </a:bodyPr>
          <a:lstStyle/>
          <a:p>
            <a:r>
              <a:rPr lang="en-US" dirty="0"/>
              <a:t>EU </a:t>
            </a:r>
            <a:r>
              <a:rPr lang="en-US" dirty="0" err="1"/>
              <a:t>Hanvest</a:t>
            </a:r>
            <a:r>
              <a:rPr lang="en-US" dirty="0"/>
              <a:t> </a:t>
            </a:r>
            <a:r>
              <a:rPr lang="en-US" dirty="0" err="1"/>
              <a:t>voor</a:t>
            </a:r>
            <a:r>
              <a:rPr lang="en-US" dirty="0"/>
              <a:t> de </a:t>
            </a:r>
            <a:r>
              <a:rPr lang="en-US" dirty="0" err="1"/>
              <a:t>Grondrechten</a:t>
            </a:r>
            <a:endParaRPr lang="en-US" dirty="0"/>
          </a:p>
          <a:p>
            <a:r>
              <a:rPr lang="nl-NL" dirty="0"/>
              <a:t>Artikel 7 -Eerbiediging van het </a:t>
            </a:r>
            <a:r>
              <a:rPr lang="nl-NL" dirty="0" err="1"/>
              <a:t>privé-leven</a:t>
            </a:r>
            <a:r>
              <a:rPr lang="nl-NL" dirty="0"/>
              <a:t> en het familie- en gezinsleven</a:t>
            </a:r>
          </a:p>
          <a:p>
            <a:r>
              <a:rPr lang="nl-NL" dirty="0"/>
              <a:t>Eenieder heeft recht op eerbiediging van zijn </a:t>
            </a:r>
            <a:r>
              <a:rPr lang="nl-NL" dirty="0" err="1"/>
              <a:t>privé-leven</a:t>
            </a:r>
            <a:r>
              <a:rPr lang="nl-NL" dirty="0"/>
              <a:t>, zijn familie- en gezinsleven, zijn woning en zijn communicatie.</a:t>
            </a:r>
          </a:p>
          <a:p>
            <a:r>
              <a:rPr lang="nl-NL" dirty="0"/>
              <a:t>Artikel 8 - Bescherming van persoonsgegevens</a:t>
            </a:r>
          </a:p>
          <a:p>
            <a:r>
              <a:rPr lang="nl-NL" dirty="0"/>
              <a:t>1. Eenieder heeft recht op bescherming van de hem betreffende persoonsgegevens.</a:t>
            </a:r>
          </a:p>
          <a:p>
            <a:r>
              <a:rPr lang="nl-NL" dirty="0"/>
              <a:t>2. Deze gegevens moeten eerlijk worden verwerkt, voor bepaalde doeleinden en met toestemming van de betrokkene of op basis van een andere gerechtvaardigde grondslag waarin de wet voorziet. Eenieder heeft recht op toegang tot de over hem verzamelde gegevens en op rectificatie daarvan.</a:t>
            </a:r>
          </a:p>
          <a:p>
            <a:r>
              <a:rPr lang="nl-NL" dirty="0"/>
              <a:t>3. Een onafhankelijke autoriteit ziet toe op de naleving van deze regels.</a:t>
            </a:r>
          </a:p>
        </p:txBody>
      </p:sp>
    </p:spTree>
    <p:extLst>
      <p:ext uri="{BB962C8B-B14F-4D97-AF65-F5344CB8AC3E}">
        <p14:creationId xmlns:p14="http://schemas.microsoft.com/office/powerpoint/2010/main" val="26438981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2400" b="1" dirty="0"/>
              <a:t>(2) De ontwikkeling binnen het gegevensbeschermingsrecht</a:t>
            </a:r>
            <a:endParaRPr lang="en-US" sz="2400" dirty="0"/>
          </a:p>
        </p:txBody>
      </p:sp>
      <p:sp>
        <p:nvSpPr>
          <p:cNvPr id="3" name="Content Placeholder 2"/>
          <p:cNvSpPr>
            <a:spLocks noGrp="1"/>
          </p:cNvSpPr>
          <p:nvPr>
            <p:ph idx="1"/>
          </p:nvPr>
        </p:nvSpPr>
        <p:spPr/>
        <p:txBody>
          <a:bodyPr/>
          <a:lstStyle/>
          <a:p>
            <a:r>
              <a:rPr lang="nl-NL" dirty="0"/>
              <a:t>Waar in de Richtlijn nog vaak wordt verwezen naar het recht op privacy, is dat in de AVG volledig verdwenen. </a:t>
            </a:r>
          </a:p>
          <a:p>
            <a:r>
              <a:rPr lang="en-US" dirty="0"/>
              <a:t>DPIA </a:t>
            </a:r>
            <a:r>
              <a:rPr lang="en-US" dirty="0" err="1"/>
              <a:t>ipv</a:t>
            </a:r>
            <a:r>
              <a:rPr lang="en-US" dirty="0"/>
              <a:t> PIA</a:t>
            </a:r>
          </a:p>
          <a:p>
            <a:r>
              <a:rPr lang="en-US" dirty="0"/>
              <a:t>DP by design </a:t>
            </a:r>
            <a:r>
              <a:rPr lang="en-US" dirty="0" err="1"/>
              <a:t>ipv</a:t>
            </a:r>
            <a:r>
              <a:rPr lang="en-US" dirty="0"/>
              <a:t> Privacy by design</a:t>
            </a:r>
          </a:p>
          <a:p>
            <a:r>
              <a:rPr lang="en-US" dirty="0"/>
              <a:t>DP officer </a:t>
            </a:r>
            <a:r>
              <a:rPr lang="en-US" dirty="0" err="1"/>
              <a:t>ipv</a:t>
            </a:r>
            <a:r>
              <a:rPr lang="en-US" dirty="0"/>
              <a:t> DP officer</a:t>
            </a:r>
          </a:p>
          <a:p>
            <a:r>
              <a:rPr lang="en-US" dirty="0" err="1"/>
              <a:t>etc</a:t>
            </a:r>
            <a:endParaRPr lang="en-US" dirty="0"/>
          </a:p>
          <a:p>
            <a:endParaRPr lang="nl-NL" dirty="0"/>
          </a:p>
        </p:txBody>
      </p:sp>
    </p:spTree>
    <p:extLst>
      <p:ext uri="{BB962C8B-B14F-4D97-AF65-F5344CB8AC3E}">
        <p14:creationId xmlns:p14="http://schemas.microsoft.com/office/powerpoint/2010/main" val="4116366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21F748-9567-4B48-8C92-3EF38031DF1A}"/>
              </a:ext>
            </a:extLst>
          </p:cNvPr>
          <p:cNvSpPr>
            <a:spLocks noGrp="1"/>
          </p:cNvSpPr>
          <p:nvPr>
            <p:ph type="title"/>
          </p:nvPr>
        </p:nvSpPr>
        <p:spPr/>
        <p:txBody>
          <a:bodyPr/>
          <a:lstStyle/>
          <a:p>
            <a:r>
              <a:rPr lang="nl-NL" b="1" dirty="0"/>
              <a:t>(2) De ontwikkeling binnen het gegevensbeschermingsrecht</a:t>
            </a:r>
            <a:endParaRPr lang="nl-NL" dirty="0"/>
          </a:p>
        </p:txBody>
      </p:sp>
      <p:sp>
        <p:nvSpPr>
          <p:cNvPr id="3" name="Tijdelijke aanduiding voor inhoud 2">
            <a:extLst>
              <a:ext uri="{FF2B5EF4-FFF2-40B4-BE49-F238E27FC236}">
                <a16:creationId xmlns:a16="http://schemas.microsoft.com/office/drawing/2014/main" id="{B0FE9EF6-E938-4911-B820-AC09E799BB77}"/>
              </a:ext>
            </a:extLst>
          </p:cNvPr>
          <p:cNvSpPr>
            <a:spLocks noGrp="1"/>
          </p:cNvSpPr>
          <p:nvPr>
            <p:ph idx="1"/>
          </p:nvPr>
        </p:nvSpPr>
        <p:spPr/>
        <p:txBody>
          <a:bodyPr>
            <a:normAutofit fontScale="92500" lnSpcReduction="20000"/>
          </a:bodyPr>
          <a:lstStyle/>
          <a:p>
            <a:r>
              <a:rPr lang="nl-NL" i="1" dirty="0"/>
              <a:t>Artikel 1 </a:t>
            </a:r>
            <a:r>
              <a:rPr lang="nl-NL" b="1" dirty="0"/>
              <a:t>Onderwerp en doelstellingen </a:t>
            </a:r>
          </a:p>
          <a:p>
            <a:r>
              <a:rPr lang="nl-NL" dirty="0"/>
              <a:t>1.Bij deze verordening worden regels vastgesteld betreffende de bescherming van natuurlijke personen in verband met de verwerking van persoonsgegevens en betreffende het vrije verkeer van persoonsgegevens. </a:t>
            </a:r>
          </a:p>
          <a:p>
            <a:r>
              <a:rPr lang="nl-NL" dirty="0"/>
              <a:t>2.Deze verordening beschermt de grondrechten en de fundamentele vrijheden van natuurlijke personen en met name hun recht op bescherming van persoonsgegevens. </a:t>
            </a:r>
          </a:p>
          <a:p>
            <a:r>
              <a:rPr lang="nl-NL" dirty="0"/>
              <a:t>3.Het vrije verkeer van persoonsgegevens in de Unie wordt noch beperkt noch verboden om redenen die verband houden met de bescherming van natuurlijke personen ten aanzien van de verwerking van persoonsgegevens. </a:t>
            </a:r>
          </a:p>
          <a:p>
            <a:endParaRPr lang="nl-NL" dirty="0"/>
          </a:p>
        </p:txBody>
      </p:sp>
    </p:spTree>
    <p:extLst>
      <p:ext uri="{BB962C8B-B14F-4D97-AF65-F5344CB8AC3E}">
        <p14:creationId xmlns:p14="http://schemas.microsoft.com/office/powerpoint/2010/main" val="7107324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CE8889-A3E0-456B-87A6-5D200092111E}"/>
              </a:ext>
            </a:extLst>
          </p:cNvPr>
          <p:cNvSpPr>
            <a:spLocks noGrp="1"/>
          </p:cNvSpPr>
          <p:nvPr>
            <p:ph type="title"/>
          </p:nvPr>
        </p:nvSpPr>
        <p:spPr/>
        <p:txBody>
          <a:bodyPr>
            <a:normAutofit/>
          </a:bodyPr>
          <a:lstStyle/>
          <a:p>
            <a:r>
              <a:rPr lang="nl-NL" sz="2400" b="1" dirty="0"/>
              <a:t>(2) De ontwikkeling binnen het gegevensbeschermingsrecht</a:t>
            </a:r>
            <a:endParaRPr lang="nl-NL" sz="2400" dirty="0"/>
          </a:p>
        </p:txBody>
      </p:sp>
      <p:sp>
        <p:nvSpPr>
          <p:cNvPr id="3" name="Tijdelijke aanduiding voor inhoud 2">
            <a:extLst>
              <a:ext uri="{FF2B5EF4-FFF2-40B4-BE49-F238E27FC236}">
                <a16:creationId xmlns:a16="http://schemas.microsoft.com/office/drawing/2014/main" id="{4B394484-18F7-4175-94AC-B8C9C03563CA}"/>
              </a:ext>
            </a:extLst>
          </p:cNvPr>
          <p:cNvSpPr>
            <a:spLocks noGrp="1"/>
          </p:cNvSpPr>
          <p:nvPr>
            <p:ph idx="1"/>
          </p:nvPr>
        </p:nvSpPr>
        <p:spPr/>
        <p:txBody>
          <a:bodyPr>
            <a:normAutofit fontScale="85000" lnSpcReduction="10000"/>
          </a:bodyPr>
          <a:lstStyle/>
          <a:p>
            <a:r>
              <a:rPr lang="nl-NL" dirty="0"/>
              <a:t>Hebben we hier met een mensenrecht/fundamenteel recht van doen of/en met marktregulering en consumentenrecht?</a:t>
            </a:r>
          </a:p>
          <a:p>
            <a:r>
              <a:rPr lang="nl-NL" dirty="0"/>
              <a:t>Mensenrechten gaan traditioneel vrijwel uitsluitend uit van open normen die worden ingevuld door de rechter</a:t>
            </a:r>
          </a:p>
          <a:p>
            <a:r>
              <a:rPr lang="nl-NL" dirty="0"/>
              <a:t>Marktregulering gaat traditioneel uit van meer gesloten normen en concretere verplichtingen (doch niet uitsluitend) en een sterke handhavingsautoriteit</a:t>
            </a:r>
          </a:p>
          <a:p>
            <a:r>
              <a:rPr lang="nl-NL" dirty="0"/>
              <a:t>Het feit dat het toepassingsbereik van het gegevensbeschermingsrecht zo groot is (bv begrip persoonsgegeven) en de bevoegdheden en taken van de handhavende instantie doen vermoeden dat het gegevensbeschermingsrecht steeds meer de richting van markregulering is gegaan</a:t>
            </a:r>
          </a:p>
          <a:p>
            <a:r>
              <a:rPr lang="nl-NL" dirty="0"/>
              <a:t>De kern van de AVG is echter nog hetzelfde gebleven (Beginselen inzake verwerking van persoonsgegevens) – de normen zijn nog steeds open</a:t>
            </a:r>
          </a:p>
        </p:txBody>
      </p:sp>
    </p:spTree>
    <p:extLst>
      <p:ext uri="{BB962C8B-B14F-4D97-AF65-F5344CB8AC3E}">
        <p14:creationId xmlns:p14="http://schemas.microsoft.com/office/powerpoint/2010/main" val="18772082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2200" b="1" dirty="0"/>
              <a:t>(3) De omgang met open normen in het gegevensbeschermingsrecht</a:t>
            </a:r>
          </a:p>
        </p:txBody>
      </p:sp>
      <p:sp>
        <p:nvSpPr>
          <p:cNvPr id="3" name="Content Placeholder 2"/>
          <p:cNvSpPr>
            <a:spLocks noGrp="1"/>
          </p:cNvSpPr>
          <p:nvPr>
            <p:ph idx="1"/>
          </p:nvPr>
        </p:nvSpPr>
        <p:spPr/>
        <p:txBody>
          <a:bodyPr/>
          <a:lstStyle/>
          <a:p>
            <a:r>
              <a:rPr lang="en-US" dirty="0"/>
              <a:t>Wat </a:t>
            </a:r>
            <a:r>
              <a:rPr lang="en-US" dirty="0" err="1"/>
              <a:t>zijn</a:t>
            </a:r>
            <a:r>
              <a:rPr lang="en-US" dirty="0"/>
              <a:t> open </a:t>
            </a:r>
            <a:r>
              <a:rPr lang="en-US" dirty="0" err="1"/>
              <a:t>normen</a:t>
            </a:r>
            <a:r>
              <a:rPr lang="en-US" dirty="0"/>
              <a:t>?</a:t>
            </a:r>
          </a:p>
          <a:p>
            <a:r>
              <a:rPr lang="en-US" dirty="0"/>
              <a:t>‘</a:t>
            </a:r>
            <a:r>
              <a:rPr lang="en-US" dirty="0" err="1"/>
              <a:t>Je</a:t>
            </a:r>
            <a:r>
              <a:rPr lang="en-US" dirty="0"/>
              <a:t> mag </a:t>
            </a:r>
            <a:r>
              <a:rPr lang="en-US" dirty="0" err="1"/>
              <a:t>niet</a:t>
            </a:r>
            <a:r>
              <a:rPr lang="en-US" dirty="0"/>
              <a:t> het huis </a:t>
            </a:r>
            <a:r>
              <a:rPr lang="en-US" dirty="0" err="1"/>
              <a:t>binnentreden</a:t>
            </a:r>
            <a:r>
              <a:rPr lang="en-US" dirty="0"/>
              <a:t>, </a:t>
            </a:r>
            <a:r>
              <a:rPr lang="en-US" dirty="0" err="1"/>
              <a:t>behalve</a:t>
            </a:r>
            <a:r>
              <a:rPr lang="en-US" dirty="0"/>
              <a:t> </a:t>
            </a:r>
            <a:r>
              <a:rPr lang="en-US" dirty="0" err="1"/>
              <a:t>als</a:t>
            </a:r>
            <a:r>
              <a:rPr lang="en-US" dirty="0"/>
              <a:t> </a:t>
            </a:r>
            <a:r>
              <a:rPr lang="en-US" dirty="0" err="1"/>
              <a:t>dat</a:t>
            </a:r>
            <a:r>
              <a:rPr lang="en-US" dirty="0"/>
              <a:t> </a:t>
            </a:r>
            <a:r>
              <a:rPr lang="en-US" dirty="0" err="1"/>
              <a:t>noodzakelijk</a:t>
            </a:r>
            <a:r>
              <a:rPr lang="en-US" dirty="0"/>
              <a:t>, </a:t>
            </a:r>
            <a:r>
              <a:rPr lang="en-US" dirty="0" err="1"/>
              <a:t>proportioneel</a:t>
            </a:r>
            <a:r>
              <a:rPr lang="en-US" dirty="0"/>
              <a:t> </a:t>
            </a:r>
            <a:r>
              <a:rPr lang="en-US" dirty="0" err="1"/>
              <a:t>en</a:t>
            </a:r>
            <a:r>
              <a:rPr lang="en-US" dirty="0"/>
              <a:t> </a:t>
            </a:r>
            <a:r>
              <a:rPr lang="en-US" dirty="0" err="1"/>
              <a:t>redelijk</a:t>
            </a:r>
            <a:r>
              <a:rPr lang="en-US" dirty="0"/>
              <a:t> is’ vs ‘</a:t>
            </a:r>
            <a:r>
              <a:rPr lang="en-US" dirty="0" err="1"/>
              <a:t>Geen</a:t>
            </a:r>
            <a:r>
              <a:rPr lang="en-US" dirty="0"/>
              <a:t> </a:t>
            </a:r>
            <a:r>
              <a:rPr lang="en-US" dirty="0" err="1"/>
              <a:t>voertuigen</a:t>
            </a:r>
            <a:r>
              <a:rPr lang="en-US" dirty="0"/>
              <a:t> in het park’</a:t>
            </a:r>
          </a:p>
          <a:p>
            <a:r>
              <a:rPr lang="en-US" dirty="0"/>
              <a:t>‘Huis’, ‘</a:t>
            </a:r>
            <a:r>
              <a:rPr lang="en-US" dirty="0" err="1"/>
              <a:t>binnentreden</a:t>
            </a:r>
            <a:r>
              <a:rPr lang="en-US" dirty="0"/>
              <a:t>’ – ‘</a:t>
            </a:r>
            <a:r>
              <a:rPr lang="en-US" dirty="0" err="1"/>
              <a:t>voertuig</a:t>
            </a:r>
            <a:r>
              <a:rPr lang="en-US" dirty="0"/>
              <a:t>’ ‘park’</a:t>
            </a:r>
          </a:p>
          <a:p>
            <a:r>
              <a:rPr lang="en-US" dirty="0"/>
              <a:t>‘</a:t>
            </a:r>
            <a:r>
              <a:rPr lang="en-US" dirty="0" err="1"/>
              <a:t>Noodzakelijk</a:t>
            </a:r>
            <a:r>
              <a:rPr lang="en-US" dirty="0"/>
              <a:t>’, ‘</a:t>
            </a:r>
            <a:r>
              <a:rPr lang="en-US" dirty="0" err="1"/>
              <a:t>proportioneel</a:t>
            </a:r>
            <a:r>
              <a:rPr lang="en-US" dirty="0"/>
              <a:t>’ ‘</a:t>
            </a:r>
            <a:r>
              <a:rPr lang="en-US" dirty="0" err="1"/>
              <a:t>redelijk</a:t>
            </a:r>
            <a:r>
              <a:rPr lang="en-US" dirty="0"/>
              <a:t>’ </a:t>
            </a:r>
          </a:p>
          <a:p>
            <a:r>
              <a:rPr lang="en-US" dirty="0"/>
              <a:t>Doel van regels &gt; </a:t>
            </a:r>
            <a:r>
              <a:rPr lang="en-US" dirty="0" err="1"/>
              <a:t>Ook</a:t>
            </a:r>
            <a:r>
              <a:rPr lang="en-US" dirty="0"/>
              <a:t> </a:t>
            </a:r>
            <a:r>
              <a:rPr lang="en-US" dirty="0" err="1"/>
              <a:t>geen</a:t>
            </a:r>
            <a:r>
              <a:rPr lang="en-US" dirty="0"/>
              <a:t> museum-</a:t>
            </a:r>
            <a:r>
              <a:rPr lang="en-US" dirty="0" err="1"/>
              <a:t>voertuig</a:t>
            </a:r>
            <a:r>
              <a:rPr lang="en-US" dirty="0"/>
              <a:t> in het park?</a:t>
            </a:r>
          </a:p>
        </p:txBody>
      </p:sp>
    </p:spTree>
    <p:extLst>
      <p:ext uri="{BB962C8B-B14F-4D97-AF65-F5344CB8AC3E}">
        <p14:creationId xmlns:p14="http://schemas.microsoft.com/office/powerpoint/2010/main" val="793037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2200" b="1" dirty="0"/>
              <a:t>(3) De omgang met open normen in het gegevensbeschermingsrecht</a:t>
            </a:r>
          </a:p>
        </p:txBody>
      </p:sp>
      <p:sp>
        <p:nvSpPr>
          <p:cNvPr id="3" name="Content Placeholder 2"/>
          <p:cNvSpPr>
            <a:spLocks noGrp="1"/>
          </p:cNvSpPr>
          <p:nvPr>
            <p:ph idx="1"/>
          </p:nvPr>
        </p:nvSpPr>
        <p:spPr>
          <a:xfrm>
            <a:off x="680321" y="2336873"/>
            <a:ext cx="9613861" cy="4191518"/>
          </a:xfrm>
        </p:spPr>
        <p:txBody>
          <a:bodyPr>
            <a:normAutofit fontScale="77500" lnSpcReduction="20000"/>
          </a:bodyPr>
          <a:lstStyle/>
          <a:p>
            <a:r>
              <a:rPr lang="en-US" dirty="0" err="1"/>
              <a:t>Artikel</a:t>
            </a:r>
            <a:r>
              <a:rPr lang="en-US" dirty="0"/>
              <a:t> 5: ‘</a:t>
            </a:r>
            <a:r>
              <a:rPr lang="nl-NL" dirty="0"/>
              <a:t>worden verwerkt op een wijze die ten aanzien van de betrokkene </a:t>
            </a:r>
            <a:r>
              <a:rPr lang="nl-NL" b="1" u="sng" dirty="0"/>
              <a:t>rechtmatig, behoorlijk en transparant</a:t>
            </a:r>
            <a:r>
              <a:rPr lang="nl-NL" dirty="0"/>
              <a:t>’</a:t>
            </a:r>
          </a:p>
          <a:p>
            <a:r>
              <a:rPr lang="nl-NL" dirty="0"/>
              <a:t>‘</a:t>
            </a:r>
            <a:r>
              <a:rPr lang="nl-NL" b="1" u="sng" dirty="0"/>
              <a:t>welbepaalde, uitdrukkelijk omschreven en gerechtvaardigde </a:t>
            </a:r>
            <a:r>
              <a:rPr lang="nl-NL" dirty="0"/>
              <a:t>doeleinden worden verzameld en mogen vervolgens niet verder op een met die doeleinden onverenigbare wijze worden verwerkt’</a:t>
            </a:r>
          </a:p>
          <a:p>
            <a:r>
              <a:rPr lang="nl-NL" dirty="0"/>
              <a:t>‘</a:t>
            </a:r>
            <a:r>
              <a:rPr lang="nl-NL" b="1" u="sng" dirty="0"/>
              <a:t>toereikend zijn, </a:t>
            </a:r>
            <a:r>
              <a:rPr lang="nl-NL" dirty="0"/>
              <a:t>ter zake dienend en beperkt tot wat </a:t>
            </a:r>
            <a:r>
              <a:rPr lang="nl-NL" b="1" u="sng" dirty="0"/>
              <a:t>noodzakelijk</a:t>
            </a:r>
            <a:r>
              <a:rPr lang="nl-NL" dirty="0"/>
              <a:t> is voor de doeleinden waarvoor zij worden verwerkt’</a:t>
            </a:r>
          </a:p>
          <a:p>
            <a:r>
              <a:rPr lang="nl-NL" dirty="0"/>
              <a:t>‘juist zijn en </a:t>
            </a:r>
            <a:r>
              <a:rPr lang="nl-NL" b="1" u="sng" dirty="0"/>
              <a:t>zo nodig worden geactualiseerd</a:t>
            </a:r>
            <a:r>
              <a:rPr lang="nl-NL" dirty="0"/>
              <a:t>; </a:t>
            </a:r>
            <a:r>
              <a:rPr lang="nl-NL" b="1" u="sng" dirty="0"/>
              <a:t>alle redelijke maatregelen </a:t>
            </a:r>
            <a:r>
              <a:rPr lang="nl-NL" dirty="0"/>
              <a:t>moeten worden genomen om de persoonsgegevens die, gelet op de doeleinden waarvoor zij worden verwerkt, onjuist zijn, onverwijld te wissen of te rectificeren’</a:t>
            </a:r>
          </a:p>
          <a:p>
            <a:r>
              <a:rPr lang="nl-NL" dirty="0"/>
              <a:t>‘worden bewaard in een vorm die het mogelijk maakt de betrokkenen niet langer te identificeren dan voor de doeleinden waarvoor de persoonsgegevens worden </a:t>
            </a:r>
            <a:r>
              <a:rPr lang="nl-NL" b="1" u="sng" dirty="0"/>
              <a:t>verwerkt noodzakelijk is’</a:t>
            </a:r>
          </a:p>
          <a:p>
            <a:r>
              <a:rPr lang="nl-NL" dirty="0"/>
              <a:t>‘door het nemen van </a:t>
            </a:r>
            <a:r>
              <a:rPr lang="nl-NL" b="1" u="sng" dirty="0"/>
              <a:t>passende technische of organisatorische maatregelen </a:t>
            </a:r>
            <a:r>
              <a:rPr lang="nl-NL" dirty="0"/>
              <a:t>op een dusdanige manier worden verwerkt dat een passende beveiliging ervan gewaarborgd is, en dat zij onder meer beschermd zijn tegen ongeoorloofde of onrechtmatige verwerking en tegen onopzettelijk verlies, vernietiging of beschadiging’ </a:t>
            </a:r>
            <a:endParaRPr lang="en-US" dirty="0"/>
          </a:p>
        </p:txBody>
      </p:sp>
    </p:spTree>
    <p:extLst>
      <p:ext uri="{BB962C8B-B14F-4D97-AF65-F5344CB8AC3E}">
        <p14:creationId xmlns:p14="http://schemas.microsoft.com/office/powerpoint/2010/main" val="32395565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2200" b="1" dirty="0"/>
              <a:t>(3) De omgang met open normen in het gegevensbeschermingsrecht</a:t>
            </a:r>
          </a:p>
        </p:txBody>
      </p:sp>
      <p:sp>
        <p:nvSpPr>
          <p:cNvPr id="3" name="Content Placeholder 2"/>
          <p:cNvSpPr>
            <a:spLocks noGrp="1"/>
          </p:cNvSpPr>
          <p:nvPr>
            <p:ph idx="1"/>
          </p:nvPr>
        </p:nvSpPr>
        <p:spPr>
          <a:xfrm>
            <a:off x="680321" y="2336872"/>
            <a:ext cx="9613861" cy="3893807"/>
          </a:xfrm>
        </p:spPr>
        <p:txBody>
          <a:bodyPr>
            <a:normAutofit fontScale="92500" lnSpcReduction="10000"/>
          </a:bodyPr>
          <a:lstStyle/>
          <a:p>
            <a:r>
              <a:rPr lang="en-US" dirty="0" err="1"/>
              <a:t>Artikel</a:t>
            </a:r>
            <a:r>
              <a:rPr lang="en-US" dirty="0"/>
              <a:t> 6</a:t>
            </a:r>
          </a:p>
          <a:p>
            <a:r>
              <a:rPr lang="en-US" dirty="0" err="1"/>
              <a:t>Toestemming</a:t>
            </a:r>
            <a:r>
              <a:rPr lang="en-US" dirty="0"/>
              <a:t> </a:t>
            </a:r>
            <a:r>
              <a:rPr lang="en-US" dirty="0" err="1"/>
              <a:t>moet</a:t>
            </a:r>
            <a:r>
              <a:rPr lang="en-US" dirty="0"/>
              <a:t> </a:t>
            </a:r>
            <a:r>
              <a:rPr lang="en-US" dirty="0" err="1"/>
              <a:t>vrij</a:t>
            </a:r>
            <a:r>
              <a:rPr lang="en-US" dirty="0"/>
              <a:t>, </a:t>
            </a:r>
            <a:r>
              <a:rPr lang="en-US" dirty="0" err="1"/>
              <a:t>helder</a:t>
            </a:r>
            <a:r>
              <a:rPr lang="en-US" dirty="0"/>
              <a:t>, </a:t>
            </a:r>
            <a:r>
              <a:rPr lang="en-US" dirty="0" err="1"/>
              <a:t>specifiek</a:t>
            </a:r>
            <a:r>
              <a:rPr lang="en-US" dirty="0"/>
              <a:t> </a:t>
            </a:r>
            <a:r>
              <a:rPr lang="en-US" dirty="0" err="1"/>
              <a:t>en</a:t>
            </a:r>
            <a:r>
              <a:rPr lang="en-US" dirty="0"/>
              <a:t> </a:t>
            </a:r>
            <a:r>
              <a:rPr lang="en-US" dirty="0" err="1"/>
              <a:t>ondubbelzinnig</a:t>
            </a:r>
            <a:r>
              <a:rPr lang="en-US" dirty="0"/>
              <a:t> </a:t>
            </a:r>
            <a:r>
              <a:rPr lang="en-US" dirty="0" err="1"/>
              <a:t>zijn</a:t>
            </a:r>
            <a:endParaRPr lang="en-US" dirty="0"/>
          </a:p>
          <a:p>
            <a:r>
              <a:rPr lang="nl-NL" dirty="0"/>
              <a:t>Noodzakelijk voor de uitvoering van een overeenkomst </a:t>
            </a:r>
            <a:endParaRPr lang="en-US" dirty="0"/>
          </a:p>
          <a:p>
            <a:r>
              <a:rPr lang="nl-NL" dirty="0"/>
              <a:t>Noodzakelijk om te voldoen aan een wettelijke verplichting </a:t>
            </a:r>
          </a:p>
          <a:p>
            <a:r>
              <a:rPr lang="nl-NL" dirty="0"/>
              <a:t>Noodzakelijk om de vitale belangen van de betrokkene </a:t>
            </a:r>
          </a:p>
          <a:p>
            <a:r>
              <a:rPr lang="nl-NL" dirty="0"/>
              <a:t>Noodzakelijk voor de vervulling van een taak van algemeen belang</a:t>
            </a:r>
          </a:p>
          <a:p>
            <a:r>
              <a:rPr lang="nl-NL" dirty="0"/>
              <a:t>Noodzakelijk voor de behartiging van de gerechtvaardigde belangen van de verwerkingsverantwoordelijke of van een derde, behalve wanneer de belangen of de grondrechten en de fundamentele vrijheden van de betrokkene die tot bescherming van persoonsgegevens nopen, zwaarder wegen dan die belangen  </a:t>
            </a:r>
            <a:endParaRPr lang="en-US" dirty="0"/>
          </a:p>
        </p:txBody>
      </p:sp>
    </p:spTree>
    <p:extLst>
      <p:ext uri="{BB962C8B-B14F-4D97-AF65-F5344CB8AC3E}">
        <p14:creationId xmlns:p14="http://schemas.microsoft.com/office/powerpoint/2010/main" val="37488338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2200" b="1" dirty="0"/>
              <a:t>(3) De omgang met open normen in het gegevensbeschermingsrecht</a:t>
            </a:r>
          </a:p>
        </p:txBody>
      </p:sp>
      <p:sp>
        <p:nvSpPr>
          <p:cNvPr id="3" name="Content Placeholder 2"/>
          <p:cNvSpPr>
            <a:spLocks noGrp="1"/>
          </p:cNvSpPr>
          <p:nvPr>
            <p:ph idx="1"/>
          </p:nvPr>
        </p:nvSpPr>
        <p:spPr/>
        <p:txBody>
          <a:bodyPr>
            <a:normAutofit fontScale="92500" lnSpcReduction="10000"/>
          </a:bodyPr>
          <a:lstStyle/>
          <a:p>
            <a:r>
              <a:rPr lang="nl-NL" dirty="0"/>
              <a:t>Artikel 12: Wanneer verzoeken van een betrokkene</a:t>
            </a:r>
            <a:r>
              <a:rPr lang="nl-NL" b="1" u="sng" dirty="0"/>
              <a:t> kennelijk ongegrond of buitensporig</a:t>
            </a:r>
            <a:r>
              <a:rPr lang="nl-NL" dirty="0"/>
              <a:t> zijn, met name vanwege hun repetitieve karakter, mag de verwerkingsverantwoordelijke ofwel: a) een redelijke vergoeding aanrekenen; ofwel b) weigeren gevolg te geven aan het verzoek. </a:t>
            </a:r>
          </a:p>
          <a:p>
            <a:r>
              <a:rPr lang="nl-NL" dirty="0"/>
              <a:t>Artikel 14: niet van toepassing wanneer en voor zover het verstrekken van die informatie onmogelijk blijkt of </a:t>
            </a:r>
            <a:r>
              <a:rPr lang="nl-NL" b="1" u="sng" dirty="0"/>
              <a:t>onevenredig veel inspanning </a:t>
            </a:r>
            <a:r>
              <a:rPr lang="nl-NL" dirty="0"/>
              <a:t>zou vergen </a:t>
            </a:r>
          </a:p>
          <a:p>
            <a:r>
              <a:rPr lang="nl-NL" dirty="0"/>
              <a:t>Artikel 19: De verwerkingsverantwoordelijke stelt iedere ontvanger aan wie persoonsgegevens zijn verstrekt, in kennis van elke rectificatie of </a:t>
            </a:r>
            <a:r>
              <a:rPr lang="nl-NL" dirty="0" err="1"/>
              <a:t>wissing</a:t>
            </a:r>
            <a:r>
              <a:rPr lang="nl-NL" dirty="0"/>
              <a:t> van persoonsgegevens of beperking van de verwerking overeenkomstig artikel 16, artikel 17, lid 1, en artikel 18, tenzij dit onmogelijk blijkt </a:t>
            </a:r>
            <a:r>
              <a:rPr lang="nl-NL" b="1" u="sng" dirty="0"/>
              <a:t>of onevenredig veel inspanning </a:t>
            </a:r>
            <a:r>
              <a:rPr lang="nl-NL" dirty="0"/>
              <a:t>vergt. </a:t>
            </a:r>
            <a:endParaRPr lang="en-US" dirty="0"/>
          </a:p>
        </p:txBody>
      </p:sp>
    </p:spTree>
    <p:extLst>
      <p:ext uri="{BB962C8B-B14F-4D97-AF65-F5344CB8AC3E}">
        <p14:creationId xmlns:p14="http://schemas.microsoft.com/office/powerpoint/2010/main" val="34582524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2200" b="1" dirty="0"/>
              <a:t>(3) De omgang met open normen in het gegevensbeschermingsrecht</a:t>
            </a:r>
          </a:p>
        </p:txBody>
      </p:sp>
      <p:sp>
        <p:nvSpPr>
          <p:cNvPr id="3" name="Content Placeholder 2"/>
          <p:cNvSpPr>
            <a:spLocks noGrp="1"/>
          </p:cNvSpPr>
          <p:nvPr>
            <p:ph idx="1"/>
          </p:nvPr>
        </p:nvSpPr>
        <p:spPr>
          <a:xfrm>
            <a:off x="680321" y="2336873"/>
            <a:ext cx="9613861" cy="3964174"/>
          </a:xfrm>
        </p:spPr>
        <p:txBody>
          <a:bodyPr>
            <a:normAutofit fontScale="70000" lnSpcReduction="20000"/>
          </a:bodyPr>
          <a:lstStyle/>
          <a:p>
            <a:r>
              <a:rPr lang="nl-NL" dirty="0"/>
              <a:t>Artikel  24: </a:t>
            </a:r>
            <a:r>
              <a:rPr lang="nl-NL" b="1" u="sng" dirty="0"/>
              <a:t>Rekening houdend met de aard, de omvang, de context en het doel van de verwerking, alsook met de qua waarschijnlijkheid en ernst uiteenlopende risico's voor de rechten en vrijheden van natuurlijke personen, treft de verwerkingsverantwoordelijke passende technische en organisatorische maatregelen </a:t>
            </a:r>
            <a:r>
              <a:rPr lang="nl-NL" dirty="0"/>
              <a:t>om te waarborgen en te kunnen aantonen dat de verwerking in overeenstemming met deze verordening wordt uitgevoerd. </a:t>
            </a:r>
          </a:p>
          <a:p>
            <a:r>
              <a:rPr lang="nl-NL" dirty="0"/>
              <a:t>Artikel 34: Wanneer de inbreuk in verband met persoonsgegevens waarschijnlijk een </a:t>
            </a:r>
            <a:r>
              <a:rPr lang="nl-NL" b="1" u="sng" dirty="0"/>
              <a:t>hoog risico</a:t>
            </a:r>
            <a:r>
              <a:rPr lang="nl-NL" dirty="0"/>
              <a:t> inhoudt voor de rechten en vrijheden van natuurlijke personen, deelt de verwerkingsverantwoordelijke de betrokkene de inbreuk in verband met persoonsgegevens onverwijld mee. </a:t>
            </a:r>
          </a:p>
          <a:p>
            <a:r>
              <a:rPr lang="nl-NL" dirty="0"/>
              <a:t>Artikel 35: Wanneer een soort verwerking, in het bijzonder een verwerking waarbij nieuwe technologieën worden gebruikt, gelet op </a:t>
            </a:r>
            <a:r>
              <a:rPr lang="nl-NL" b="1" u="sng" dirty="0"/>
              <a:t>de aard, de omvang, de context en de doeleinden daarvan waarschijnlijk een hoog risico </a:t>
            </a:r>
            <a:r>
              <a:rPr lang="nl-NL" dirty="0"/>
              <a:t>inhoudt voor de rechten en vrijheden van natuurlijke personen voert de verwerkingsverantwoordelijke vóór de verwerking een beoordeling uit van het effect van de beoogde verwerkingsactiviteiten op de bescherming van persoonsgegevens. </a:t>
            </a:r>
          </a:p>
          <a:p>
            <a:r>
              <a:rPr lang="nl-NL" dirty="0"/>
              <a:t>Artikel 46: Bij ontstentenis van een besluit uit hoofde van artikel 45, lid 3, mag een doorgifte van persoonsgegevens aan een derde land of een internationale organisatie door een verwerkingsverantwoordelijke of een verwerker alleen plaatsvinden mits zij </a:t>
            </a:r>
            <a:r>
              <a:rPr lang="nl-NL" b="1" u="sng" dirty="0"/>
              <a:t>passende waarborgen bieden </a:t>
            </a:r>
            <a:r>
              <a:rPr lang="nl-NL" dirty="0"/>
              <a:t>en betrokkenen over afdwingbare rechten en doeltreffende rechtsmiddelen beschikken. </a:t>
            </a:r>
          </a:p>
          <a:p>
            <a:endParaRPr lang="en-US" dirty="0"/>
          </a:p>
        </p:txBody>
      </p:sp>
    </p:spTree>
    <p:extLst>
      <p:ext uri="{BB962C8B-B14F-4D97-AF65-F5344CB8AC3E}">
        <p14:creationId xmlns:p14="http://schemas.microsoft.com/office/powerpoint/2010/main" val="1391772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Overzicht</a:t>
            </a:r>
            <a:endParaRPr lang="en-US" dirty="0"/>
          </a:p>
        </p:txBody>
      </p:sp>
      <p:sp>
        <p:nvSpPr>
          <p:cNvPr id="3" name="Content Placeholder 2"/>
          <p:cNvSpPr>
            <a:spLocks noGrp="1"/>
          </p:cNvSpPr>
          <p:nvPr>
            <p:ph idx="1"/>
          </p:nvPr>
        </p:nvSpPr>
        <p:spPr/>
        <p:txBody>
          <a:bodyPr/>
          <a:lstStyle/>
          <a:p>
            <a:r>
              <a:rPr lang="nl-NL" b="1" dirty="0"/>
              <a:t>(1) De algemene problematiek van de open normen</a:t>
            </a:r>
            <a:br>
              <a:rPr lang="nl-NL" b="1" dirty="0"/>
            </a:br>
            <a:endParaRPr lang="nl-NL" b="1" dirty="0"/>
          </a:p>
          <a:p>
            <a:r>
              <a:rPr lang="nl-NL" b="1" dirty="0"/>
              <a:t>(2) De ontwikkeling binnen het gegevensbeschermingsrecht</a:t>
            </a:r>
            <a:br>
              <a:rPr lang="nl-NL" b="1" dirty="0"/>
            </a:br>
            <a:endParaRPr lang="nl-NL" b="1" dirty="0"/>
          </a:p>
          <a:p>
            <a:r>
              <a:rPr lang="nl-NL" b="1" dirty="0"/>
              <a:t>(3) De omgang met open normen in het gegevensbeschermingsrecht</a:t>
            </a:r>
          </a:p>
          <a:p>
            <a:endParaRPr lang="nl-NL" b="1" dirty="0"/>
          </a:p>
          <a:p>
            <a:r>
              <a:rPr lang="nl-NL" b="1" dirty="0"/>
              <a:t>(4) Keuzes</a:t>
            </a:r>
            <a:endParaRPr lang="en-US" b="1" dirty="0"/>
          </a:p>
        </p:txBody>
      </p:sp>
    </p:spTree>
    <p:extLst>
      <p:ext uri="{BB962C8B-B14F-4D97-AF65-F5344CB8AC3E}">
        <p14:creationId xmlns:p14="http://schemas.microsoft.com/office/powerpoint/2010/main" val="8859277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2200" b="1" dirty="0"/>
              <a:t>(3) De omgang met open normen in het gegevensbeschermingsrecht</a:t>
            </a:r>
          </a:p>
        </p:txBody>
      </p:sp>
      <p:sp>
        <p:nvSpPr>
          <p:cNvPr id="3" name="Content Placeholder 2"/>
          <p:cNvSpPr>
            <a:spLocks noGrp="1"/>
          </p:cNvSpPr>
          <p:nvPr>
            <p:ph idx="1"/>
          </p:nvPr>
        </p:nvSpPr>
        <p:spPr/>
        <p:txBody>
          <a:bodyPr/>
          <a:lstStyle/>
          <a:p>
            <a:r>
              <a:rPr lang="en-US" dirty="0"/>
              <a:t>Wat is </a:t>
            </a:r>
            <a:r>
              <a:rPr lang="en-US" dirty="0" err="1"/>
              <a:t>een</a:t>
            </a:r>
            <a:r>
              <a:rPr lang="en-US" dirty="0"/>
              <a:t> </a:t>
            </a:r>
            <a:r>
              <a:rPr lang="en-US" dirty="0" err="1"/>
              <a:t>specifiek</a:t>
            </a:r>
            <a:r>
              <a:rPr lang="en-US" dirty="0"/>
              <a:t> </a:t>
            </a:r>
            <a:r>
              <a:rPr lang="en-US" dirty="0" err="1"/>
              <a:t>doel</a:t>
            </a:r>
            <a:r>
              <a:rPr lang="en-US" dirty="0"/>
              <a:t> – </a:t>
            </a:r>
            <a:r>
              <a:rPr lang="en-US" dirty="0" err="1"/>
              <a:t>een</a:t>
            </a:r>
            <a:r>
              <a:rPr lang="en-US" dirty="0"/>
              <a:t> </a:t>
            </a:r>
            <a:r>
              <a:rPr lang="en-US" dirty="0" err="1"/>
              <a:t>niet</a:t>
            </a:r>
            <a:r>
              <a:rPr lang="en-US" dirty="0"/>
              <a:t> </a:t>
            </a:r>
            <a:r>
              <a:rPr lang="en-US" dirty="0" err="1"/>
              <a:t>onverenigbaar</a:t>
            </a:r>
            <a:r>
              <a:rPr lang="en-US" dirty="0"/>
              <a:t> </a:t>
            </a:r>
            <a:r>
              <a:rPr lang="en-US" dirty="0" err="1"/>
              <a:t>doel</a:t>
            </a:r>
            <a:r>
              <a:rPr lang="en-US" dirty="0"/>
              <a:t> – wat is </a:t>
            </a:r>
            <a:r>
              <a:rPr lang="en-US" dirty="0" err="1"/>
              <a:t>een</a:t>
            </a:r>
            <a:r>
              <a:rPr lang="en-US" dirty="0"/>
              <a:t> </a:t>
            </a:r>
            <a:r>
              <a:rPr lang="en-US" dirty="0" err="1"/>
              <a:t>vitaal</a:t>
            </a:r>
            <a:r>
              <a:rPr lang="en-US" dirty="0"/>
              <a:t> </a:t>
            </a:r>
            <a:r>
              <a:rPr lang="en-US" dirty="0" err="1"/>
              <a:t>belang</a:t>
            </a:r>
            <a:r>
              <a:rPr lang="en-US" dirty="0"/>
              <a:t> - </a:t>
            </a:r>
            <a:r>
              <a:rPr lang="en-US" dirty="0" err="1"/>
              <a:t>passende</a:t>
            </a:r>
            <a:r>
              <a:rPr lang="en-US" dirty="0"/>
              <a:t> </a:t>
            </a:r>
            <a:r>
              <a:rPr lang="en-US" dirty="0" err="1"/>
              <a:t>waarborgen</a:t>
            </a:r>
            <a:r>
              <a:rPr lang="en-US" dirty="0"/>
              <a:t> – </a:t>
            </a:r>
            <a:r>
              <a:rPr lang="en-US" dirty="0" err="1"/>
              <a:t>een</a:t>
            </a:r>
            <a:r>
              <a:rPr lang="en-US" dirty="0"/>
              <a:t> </a:t>
            </a:r>
            <a:r>
              <a:rPr lang="en-US" dirty="0" err="1"/>
              <a:t>hoog</a:t>
            </a:r>
            <a:r>
              <a:rPr lang="en-US" dirty="0"/>
              <a:t> </a:t>
            </a:r>
            <a:r>
              <a:rPr lang="en-US" dirty="0" err="1"/>
              <a:t>risico</a:t>
            </a:r>
            <a:r>
              <a:rPr lang="en-US" dirty="0"/>
              <a:t> – wat is </a:t>
            </a:r>
            <a:r>
              <a:rPr lang="en-US" dirty="0" err="1"/>
              <a:t>vrije</a:t>
            </a:r>
            <a:r>
              <a:rPr lang="en-US" dirty="0"/>
              <a:t> </a:t>
            </a:r>
            <a:r>
              <a:rPr lang="en-US" dirty="0" err="1"/>
              <a:t>en</a:t>
            </a:r>
            <a:r>
              <a:rPr lang="en-US" dirty="0"/>
              <a:t> </a:t>
            </a:r>
            <a:r>
              <a:rPr lang="en-US" dirty="0" err="1"/>
              <a:t>specifieke</a:t>
            </a:r>
            <a:r>
              <a:rPr lang="en-US" dirty="0"/>
              <a:t> </a:t>
            </a:r>
            <a:r>
              <a:rPr lang="en-US" dirty="0" err="1"/>
              <a:t>toestemming</a:t>
            </a:r>
            <a:r>
              <a:rPr lang="en-US" dirty="0"/>
              <a:t>?</a:t>
            </a:r>
          </a:p>
          <a:p>
            <a:r>
              <a:rPr lang="en-US" dirty="0"/>
              <a:t>Wat is </a:t>
            </a:r>
            <a:r>
              <a:rPr lang="en-US" dirty="0" err="1"/>
              <a:t>noodzakelijk</a:t>
            </a:r>
            <a:r>
              <a:rPr lang="en-US" dirty="0"/>
              <a:t>, </a:t>
            </a:r>
            <a:r>
              <a:rPr lang="en-US" dirty="0" err="1"/>
              <a:t>proportioneel</a:t>
            </a:r>
            <a:r>
              <a:rPr lang="en-US" dirty="0"/>
              <a:t> </a:t>
            </a:r>
            <a:r>
              <a:rPr lang="en-US" dirty="0" err="1"/>
              <a:t>en</a:t>
            </a:r>
            <a:r>
              <a:rPr lang="en-US" dirty="0"/>
              <a:t> </a:t>
            </a:r>
            <a:r>
              <a:rPr lang="en-US" dirty="0" err="1"/>
              <a:t>behoorlijk</a:t>
            </a:r>
            <a:r>
              <a:rPr lang="en-US" dirty="0"/>
              <a:t>?</a:t>
            </a:r>
          </a:p>
          <a:p>
            <a:r>
              <a:rPr lang="en-US" dirty="0"/>
              <a:t>Wat is het </a:t>
            </a:r>
            <a:r>
              <a:rPr lang="en-US" dirty="0" err="1"/>
              <a:t>doel</a:t>
            </a:r>
            <a:r>
              <a:rPr lang="en-US" dirty="0"/>
              <a:t> van de </a:t>
            </a:r>
            <a:r>
              <a:rPr lang="en-US" dirty="0" err="1"/>
              <a:t>verordening</a:t>
            </a:r>
            <a:r>
              <a:rPr lang="en-US" dirty="0"/>
              <a:t>? Wat </a:t>
            </a:r>
            <a:r>
              <a:rPr lang="en-US" dirty="0" err="1"/>
              <a:t>kan</a:t>
            </a:r>
            <a:r>
              <a:rPr lang="en-US" dirty="0"/>
              <a:t> </a:t>
            </a:r>
            <a:r>
              <a:rPr lang="en-US" dirty="0" err="1"/>
              <a:t>er</a:t>
            </a:r>
            <a:r>
              <a:rPr lang="en-US" dirty="0"/>
              <a:t> </a:t>
            </a:r>
            <a:r>
              <a:rPr lang="en-US" dirty="0" err="1"/>
              <a:t>bijvoorbeeld</a:t>
            </a:r>
            <a:r>
              <a:rPr lang="en-US" dirty="0"/>
              <a:t> in </a:t>
            </a:r>
            <a:r>
              <a:rPr lang="en-US" dirty="0" err="1"/>
              <a:t>verband</a:t>
            </a:r>
            <a:r>
              <a:rPr lang="en-US" dirty="0"/>
              <a:t> met de </a:t>
            </a:r>
            <a:r>
              <a:rPr lang="en-US" dirty="0" err="1"/>
              <a:t>nieuwe</a:t>
            </a:r>
            <a:r>
              <a:rPr lang="en-US" dirty="0"/>
              <a:t> </a:t>
            </a:r>
            <a:r>
              <a:rPr lang="en-US" dirty="0" err="1"/>
              <a:t>technologie</a:t>
            </a:r>
            <a:r>
              <a:rPr lang="en-US" dirty="0"/>
              <a:t>?</a:t>
            </a:r>
          </a:p>
        </p:txBody>
      </p:sp>
    </p:spTree>
    <p:extLst>
      <p:ext uri="{BB962C8B-B14F-4D97-AF65-F5344CB8AC3E}">
        <p14:creationId xmlns:p14="http://schemas.microsoft.com/office/powerpoint/2010/main" val="22001971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90DC5E-69B0-46D6-805E-B5850AF66E46}"/>
              </a:ext>
            </a:extLst>
          </p:cNvPr>
          <p:cNvSpPr>
            <a:spLocks noGrp="1"/>
          </p:cNvSpPr>
          <p:nvPr>
            <p:ph type="title"/>
          </p:nvPr>
        </p:nvSpPr>
        <p:spPr/>
        <p:txBody>
          <a:bodyPr/>
          <a:lstStyle/>
          <a:p>
            <a:r>
              <a:rPr lang="nl-NL" dirty="0"/>
              <a:t>(4) Keuzes</a:t>
            </a:r>
          </a:p>
        </p:txBody>
      </p:sp>
      <p:sp>
        <p:nvSpPr>
          <p:cNvPr id="3" name="Tijdelijke aanduiding voor inhoud 2">
            <a:extLst>
              <a:ext uri="{FF2B5EF4-FFF2-40B4-BE49-F238E27FC236}">
                <a16:creationId xmlns:a16="http://schemas.microsoft.com/office/drawing/2014/main" id="{F9CAE803-0908-4529-928C-982506F27FFD}"/>
              </a:ext>
            </a:extLst>
          </p:cNvPr>
          <p:cNvSpPr>
            <a:spLocks noGrp="1"/>
          </p:cNvSpPr>
          <p:nvPr>
            <p:ph idx="1"/>
          </p:nvPr>
        </p:nvSpPr>
        <p:spPr/>
        <p:txBody>
          <a:bodyPr/>
          <a:lstStyle/>
          <a:p>
            <a:r>
              <a:rPr lang="nl-NL" dirty="0"/>
              <a:t>Welke openheid willen we eigenlijk kwijt?</a:t>
            </a:r>
            <a:br>
              <a:rPr lang="nl-NL" dirty="0"/>
            </a:br>
            <a:endParaRPr lang="nl-NL" dirty="0"/>
          </a:p>
          <a:p>
            <a:r>
              <a:rPr lang="nl-NL" dirty="0"/>
              <a:t>Die van de taal?</a:t>
            </a:r>
          </a:p>
          <a:p>
            <a:r>
              <a:rPr lang="nl-NL" dirty="0"/>
              <a:t>Die van juridische begrippen als noodzakelijkheid en proportionaliteit?</a:t>
            </a:r>
          </a:p>
          <a:p>
            <a:r>
              <a:rPr lang="nl-NL" dirty="0"/>
              <a:t>Die van het doel van en het idee achter de verordening?</a:t>
            </a:r>
          </a:p>
          <a:p>
            <a:r>
              <a:rPr lang="nl-NL" dirty="0"/>
              <a:t>De openheid die samenhangt met de algemeenheid van een omnibusregeling?</a:t>
            </a:r>
          </a:p>
        </p:txBody>
      </p:sp>
    </p:spTree>
    <p:extLst>
      <p:ext uri="{BB962C8B-B14F-4D97-AF65-F5344CB8AC3E}">
        <p14:creationId xmlns:p14="http://schemas.microsoft.com/office/powerpoint/2010/main" val="32033851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(4) Keuzes</a:t>
            </a:r>
            <a:endParaRPr lang="nl-NL" sz="3200" b="1" dirty="0"/>
          </a:p>
        </p:txBody>
      </p:sp>
      <p:sp>
        <p:nvSpPr>
          <p:cNvPr id="3" name="Content Placeholder 2"/>
          <p:cNvSpPr>
            <a:spLocks noGrp="1"/>
          </p:cNvSpPr>
          <p:nvPr>
            <p:ph idx="1"/>
          </p:nvPr>
        </p:nvSpPr>
        <p:spPr>
          <a:xfrm>
            <a:off x="680321" y="2336873"/>
            <a:ext cx="9613861" cy="3893806"/>
          </a:xfrm>
        </p:spPr>
        <p:txBody>
          <a:bodyPr>
            <a:normAutofit/>
          </a:bodyPr>
          <a:lstStyle/>
          <a:p>
            <a:r>
              <a:rPr lang="en-US" dirty="0" err="1"/>
              <a:t>Mogelijke</a:t>
            </a:r>
            <a:r>
              <a:rPr lang="en-US" dirty="0"/>
              <a:t> </a:t>
            </a:r>
            <a:r>
              <a:rPr lang="en-US" dirty="0" err="1"/>
              <a:t>denkrichtingen</a:t>
            </a:r>
            <a:r>
              <a:rPr lang="en-US" dirty="0"/>
              <a:t>:</a:t>
            </a:r>
          </a:p>
          <a:p>
            <a:r>
              <a:rPr lang="en-US" dirty="0"/>
              <a:t>(1) We </a:t>
            </a:r>
            <a:r>
              <a:rPr lang="en-US" dirty="0" err="1"/>
              <a:t>gieten</a:t>
            </a:r>
            <a:r>
              <a:rPr lang="en-US" dirty="0"/>
              <a:t> </a:t>
            </a:r>
            <a:r>
              <a:rPr lang="en-US" dirty="0" err="1"/>
              <a:t>alles</a:t>
            </a:r>
            <a:r>
              <a:rPr lang="en-US" dirty="0"/>
              <a:t> in </a:t>
            </a:r>
            <a:r>
              <a:rPr lang="en-US" dirty="0" err="1"/>
              <a:t>een</a:t>
            </a:r>
            <a:r>
              <a:rPr lang="en-US" dirty="0"/>
              <a:t> open norm (</a:t>
            </a:r>
            <a:r>
              <a:rPr lang="en-US" dirty="0" err="1"/>
              <a:t>Moerel</a:t>
            </a:r>
            <a:r>
              <a:rPr lang="en-US" dirty="0"/>
              <a:t> &amp; </a:t>
            </a:r>
            <a:r>
              <a:rPr lang="en-US" dirty="0" err="1"/>
              <a:t>Prins</a:t>
            </a:r>
            <a:r>
              <a:rPr lang="en-US" dirty="0"/>
              <a:t>): </a:t>
            </a:r>
          </a:p>
          <a:p>
            <a:r>
              <a:rPr lang="en-US" dirty="0"/>
              <a:t>(2) We </a:t>
            </a:r>
            <a:r>
              <a:rPr lang="en-US" dirty="0" err="1"/>
              <a:t>houden</a:t>
            </a:r>
            <a:r>
              <a:rPr lang="en-US" dirty="0"/>
              <a:t> het </a:t>
            </a:r>
            <a:r>
              <a:rPr lang="en-US" dirty="0" err="1"/>
              <a:t>ongeveer</a:t>
            </a:r>
            <a:r>
              <a:rPr lang="en-US" dirty="0"/>
              <a:t> </a:t>
            </a:r>
            <a:r>
              <a:rPr lang="en-US" dirty="0" err="1"/>
              <a:t>zoals</a:t>
            </a:r>
            <a:r>
              <a:rPr lang="en-US" dirty="0"/>
              <a:t> het is: </a:t>
            </a:r>
            <a:r>
              <a:rPr lang="en-US" dirty="0" err="1"/>
              <a:t>een</a:t>
            </a:r>
            <a:r>
              <a:rPr lang="en-US" dirty="0"/>
              <a:t> </a:t>
            </a:r>
            <a:r>
              <a:rPr lang="en-US" dirty="0" err="1"/>
              <a:t>algemeen</a:t>
            </a:r>
            <a:r>
              <a:rPr lang="en-US" dirty="0"/>
              <a:t> </a:t>
            </a:r>
            <a:r>
              <a:rPr lang="en-US" dirty="0" err="1"/>
              <a:t>en</a:t>
            </a:r>
            <a:r>
              <a:rPr lang="en-US" dirty="0"/>
              <a:t> </a:t>
            </a:r>
            <a:r>
              <a:rPr lang="en-US" dirty="0" err="1"/>
              <a:t>redelijk</a:t>
            </a:r>
            <a:r>
              <a:rPr lang="en-US" dirty="0"/>
              <a:t> abstract </a:t>
            </a:r>
            <a:r>
              <a:rPr lang="en-US" dirty="0" err="1"/>
              <a:t>kader</a:t>
            </a:r>
            <a:r>
              <a:rPr lang="en-US" dirty="0"/>
              <a:t> in de AVG </a:t>
            </a:r>
            <a:r>
              <a:rPr lang="en-US" dirty="0" err="1"/>
              <a:t>en</a:t>
            </a:r>
            <a:r>
              <a:rPr lang="en-US" dirty="0"/>
              <a:t> concrete </a:t>
            </a:r>
            <a:r>
              <a:rPr lang="en-US" dirty="0" err="1"/>
              <a:t>invulling</a:t>
            </a:r>
            <a:r>
              <a:rPr lang="en-US" dirty="0"/>
              <a:t> door </a:t>
            </a:r>
            <a:r>
              <a:rPr lang="en-US" dirty="0" err="1"/>
              <a:t>verantwoordelijken</a:t>
            </a:r>
            <a:r>
              <a:rPr lang="en-US" dirty="0"/>
              <a:t> in </a:t>
            </a:r>
            <a:r>
              <a:rPr lang="en-US" dirty="0" err="1"/>
              <a:t>hun</a:t>
            </a:r>
            <a:r>
              <a:rPr lang="en-US" dirty="0"/>
              <a:t> </a:t>
            </a:r>
            <a:r>
              <a:rPr lang="en-US" dirty="0" err="1"/>
              <a:t>specifieke</a:t>
            </a:r>
            <a:r>
              <a:rPr lang="en-US" dirty="0"/>
              <a:t> context</a:t>
            </a:r>
          </a:p>
          <a:p>
            <a:r>
              <a:rPr lang="en-US" dirty="0"/>
              <a:t>(3) We </a:t>
            </a:r>
            <a:r>
              <a:rPr lang="en-US" dirty="0" err="1"/>
              <a:t>vullen</a:t>
            </a:r>
            <a:r>
              <a:rPr lang="en-US" dirty="0"/>
              <a:t> de </a:t>
            </a:r>
            <a:r>
              <a:rPr lang="en-US" dirty="0" err="1"/>
              <a:t>algemene</a:t>
            </a:r>
            <a:r>
              <a:rPr lang="en-US" dirty="0"/>
              <a:t> regels </a:t>
            </a:r>
            <a:r>
              <a:rPr lang="en-US" dirty="0" err="1"/>
              <a:t>verder</a:t>
            </a:r>
            <a:r>
              <a:rPr lang="en-US" dirty="0"/>
              <a:t> in door </a:t>
            </a:r>
            <a:r>
              <a:rPr lang="en-US" dirty="0" err="1"/>
              <a:t>gedragscodes</a:t>
            </a:r>
            <a:r>
              <a:rPr lang="en-US" dirty="0"/>
              <a:t>, </a:t>
            </a:r>
            <a:r>
              <a:rPr lang="en-US" dirty="0" err="1"/>
              <a:t>sectorspecifieke</a:t>
            </a:r>
            <a:r>
              <a:rPr lang="en-US" dirty="0"/>
              <a:t> </a:t>
            </a:r>
            <a:r>
              <a:rPr lang="en-US" dirty="0" err="1"/>
              <a:t>wetten</a:t>
            </a:r>
            <a:r>
              <a:rPr lang="en-US" dirty="0"/>
              <a:t>, </a:t>
            </a:r>
            <a:r>
              <a:rPr lang="en-US" dirty="0" err="1"/>
              <a:t>richtsnoeren</a:t>
            </a:r>
            <a:r>
              <a:rPr lang="en-US" dirty="0"/>
              <a:t> AP </a:t>
            </a:r>
            <a:r>
              <a:rPr lang="en-US" dirty="0" err="1"/>
              <a:t>en</a:t>
            </a:r>
            <a:r>
              <a:rPr lang="en-US" dirty="0"/>
              <a:t> EDPB </a:t>
            </a:r>
            <a:r>
              <a:rPr lang="en-US" dirty="0" err="1"/>
              <a:t>en</a:t>
            </a:r>
            <a:r>
              <a:rPr lang="en-US" dirty="0"/>
              <a:t> van de </a:t>
            </a:r>
            <a:r>
              <a:rPr lang="en-US" dirty="0" err="1"/>
              <a:t>Commissie</a:t>
            </a:r>
            <a:endParaRPr lang="en-US" dirty="0"/>
          </a:p>
        </p:txBody>
      </p:sp>
    </p:spTree>
    <p:extLst>
      <p:ext uri="{BB962C8B-B14F-4D97-AF65-F5344CB8AC3E}">
        <p14:creationId xmlns:p14="http://schemas.microsoft.com/office/powerpoint/2010/main" val="32396117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80BE97-5AAB-4B0E-82C3-6E32E883F08A}"/>
              </a:ext>
            </a:extLst>
          </p:cNvPr>
          <p:cNvSpPr>
            <a:spLocks noGrp="1"/>
          </p:cNvSpPr>
          <p:nvPr>
            <p:ph type="title"/>
          </p:nvPr>
        </p:nvSpPr>
        <p:spPr/>
        <p:txBody>
          <a:bodyPr/>
          <a:lstStyle/>
          <a:p>
            <a:r>
              <a:rPr lang="nl-NL" dirty="0"/>
              <a:t>(4) Keuzes</a:t>
            </a:r>
          </a:p>
        </p:txBody>
      </p:sp>
      <p:sp>
        <p:nvSpPr>
          <p:cNvPr id="3" name="Tijdelijke aanduiding voor inhoud 2">
            <a:extLst>
              <a:ext uri="{FF2B5EF4-FFF2-40B4-BE49-F238E27FC236}">
                <a16:creationId xmlns:a16="http://schemas.microsoft.com/office/drawing/2014/main" id="{A89A2A78-10AD-42F2-A8E0-AD3E716CA745}"/>
              </a:ext>
            </a:extLst>
          </p:cNvPr>
          <p:cNvSpPr>
            <a:spLocks noGrp="1"/>
          </p:cNvSpPr>
          <p:nvPr>
            <p:ph idx="1"/>
          </p:nvPr>
        </p:nvSpPr>
        <p:spPr/>
        <p:txBody>
          <a:bodyPr>
            <a:normAutofit fontScale="92500" lnSpcReduction="20000"/>
          </a:bodyPr>
          <a:lstStyle/>
          <a:p>
            <a:r>
              <a:rPr lang="nl-NL" sz="3200" dirty="0"/>
              <a:t>Als er voor wordt gekozen om nog meer open te maken dan zijn er de voordelen die met open normen samenhangen, maar bestaat er tegelijkertijd:</a:t>
            </a:r>
          </a:p>
          <a:p>
            <a:pPr lvl="1"/>
            <a:r>
              <a:rPr lang="nl-NL" sz="2800" dirty="0"/>
              <a:t>Meer rechtsonzekerheid voor organisaties</a:t>
            </a:r>
          </a:p>
          <a:p>
            <a:pPr lvl="1"/>
            <a:r>
              <a:rPr lang="nl-NL" sz="2800" dirty="0"/>
              <a:t>Bestaat er gevaar voor rechtsongelijkheid</a:t>
            </a:r>
          </a:p>
          <a:p>
            <a:pPr lvl="1"/>
            <a:r>
              <a:rPr lang="nl-NL" sz="2800" dirty="0"/>
              <a:t>Is er meer rechtsonzekerheid voor burgers</a:t>
            </a:r>
          </a:p>
          <a:p>
            <a:pPr lvl="1"/>
            <a:r>
              <a:rPr lang="nl-NL" sz="2800" dirty="0"/>
              <a:t>Moeten rechters/handhavingsorganisatie per geval een evaluatie doen</a:t>
            </a:r>
          </a:p>
          <a:p>
            <a:pPr lvl="1"/>
            <a:r>
              <a:rPr lang="nl-NL" sz="2800" dirty="0"/>
              <a:t>Dreigt het gevaar van eerst doen dan denken</a:t>
            </a:r>
          </a:p>
        </p:txBody>
      </p:sp>
    </p:spTree>
    <p:extLst>
      <p:ext uri="{BB962C8B-B14F-4D97-AF65-F5344CB8AC3E}">
        <p14:creationId xmlns:p14="http://schemas.microsoft.com/office/powerpoint/2010/main" val="21020036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(4) Keuzes</a:t>
            </a:r>
            <a:endParaRPr lang="nl-NL" b="1" dirty="0"/>
          </a:p>
        </p:txBody>
      </p:sp>
      <p:sp>
        <p:nvSpPr>
          <p:cNvPr id="3" name="Content Placeholder 2"/>
          <p:cNvSpPr>
            <a:spLocks noGrp="1"/>
          </p:cNvSpPr>
          <p:nvPr>
            <p:ph idx="1"/>
          </p:nvPr>
        </p:nvSpPr>
        <p:spPr/>
        <p:txBody>
          <a:bodyPr>
            <a:normAutofit lnSpcReduction="10000"/>
          </a:bodyPr>
          <a:lstStyle/>
          <a:p>
            <a:r>
              <a:rPr lang="en-US" sz="3200" dirty="0" err="1"/>
              <a:t>Als</a:t>
            </a:r>
            <a:r>
              <a:rPr lang="en-US" sz="3200" dirty="0"/>
              <a:t> de wet zo prima is, </a:t>
            </a:r>
            <a:r>
              <a:rPr lang="en-US" sz="3200" dirty="0" err="1"/>
              <a:t>dan</a:t>
            </a:r>
            <a:r>
              <a:rPr lang="en-US" sz="3200" dirty="0"/>
              <a:t> </a:t>
            </a:r>
            <a:r>
              <a:rPr lang="en-US" sz="3200" dirty="0" err="1"/>
              <a:t>blijft</a:t>
            </a:r>
            <a:r>
              <a:rPr lang="en-US" sz="3200" dirty="0"/>
              <a:t> </a:t>
            </a:r>
            <a:r>
              <a:rPr lang="en-US" sz="3200" dirty="0" err="1"/>
              <a:t>er</a:t>
            </a:r>
            <a:r>
              <a:rPr lang="en-US" sz="3200" dirty="0"/>
              <a:t> </a:t>
            </a:r>
            <a:r>
              <a:rPr lang="en-US" sz="3200" dirty="0" err="1"/>
              <a:t>enige</a:t>
            </a:r>
            <a:r>
              <a:rPr lang="en-US" sz="3200" dirty="0"/>
              <a:t> maar </a:t>
            </a:r>
            <a:r>
              <a:rPr lang="en-US" sz="3200" dirty="0" err="1"/>
              <a:t>beperkte</a:t>
            </a:r>
            <a:r>
              <a:rPr lang="en-US" sz="3200" dirty="0"/>
              <a:t> </a:t>
            </a:r>
            <a:r>
              <a:rPr lang="en-US" sz="3200" dirty="0" err="1"/>
              <a:t>openheid</a:t>
            </a:r>
            <a:endParaRPr lang="en-US" sz="3200" dirty="0"/>
          </a:p>
          <a:p>
            <a:r>
              <a:rPr lang="en-US" sz="3200" dirty="0"/>
              <a:t>Het is </a:t>
            </a:r>
            <a:r>
              <a:rPr lang="en-US" sz="3200" dirty="0" err="1"/>
              <a:t>een</a:t>
            </a:r>
            <a:r>
              <a:rPr lang="en-US" sz="3200" dirty="0"/>
              <a:t> </a:t>
            </a:r>
            <a:r>
              <a:rPr lang="en-US" sz="3200" dirty="0" err="1"/>
              <a:t>evenwicht</a:t>
            </a:r>
            <a:r>
              <a:rPr lang="en-US" sz="3200" dirty="0"/>
              <a:t> (of </a:t>
            </a:r>
            <a:r>
              <a:rPr lang="en-US" sz="3200" dirty="0" err="1"/>
              <a:t>negatief</a:t>
            </a:r>
            <a:r>
              <a:rPr lang="en-US" sz="3200" dirty="0"/>
              <a:t> </a:t>
            </a:r>
            <a:r>
              <a:rPr lang="en-US" sz="3200" dirty="0" err="1"/>
              <a:t>gesteld</a:t>
            </a:r>
            <a:r>
              <a:rPr lang="en-US" sz="3200" dirty="0"/>
              <a:t>, </a:t>
            </a:r>
            <a:r>
              <a:rPr lang="en-US" sz="3200" dirty="0" err="1"/>
              <a:t>vlees</a:t>
            </a:r>
            <a:r>
              <a:rPr lang="en-US" sz="3200" dirty="0"/>
              <a:t> </a:t>
            </a:r>
            <a:r>
              <a:rPr lang="en-US" sz="3200" dirty="0" err="1"/>
              <a:t>noch</a:t>
            </a:r>
            <a:r>
              <a:rPr lang="en-US" sz="3200" dirty="0"/>
              <a:t> vis): </a:t>
            </a:r>
          </a:p>
          <a:p>
            <a:pPr lvl="1"/>
            <a:r>
              <a:rPr lang="en-US" sz="2800" dirty="0" err="1"/>
              <a:t>Tussen</a:t>
            </a:r>
            <a:r>
              <a:rPr lang="en-US" sz="2800" dirty="0"/>
              <a:t> open- </a:t>
            </a:r>
            <a:r>
              <a:rPr lang="en-US" sz="2800" dirty="0" err="1"/>
              <a:t>en</a:t>
            </a:r>
            <a:r>
              <a:rPr lang="en-US" sz="2800" dirty="0"/>
              <a:t> </a:t>
            </a:r>
            <a:r>
              <a:rPr lang="en-US" sz="2800" dirty="0" err="1"/>
              <a:t>geslotenheid</a:t>
            </a:r>
            <a:endParaRPr lang="en-US" sz="2800" dirty="0"/>
          </a:p>
          <a:p>
            <a:pPr lvl="1"/>
            <a:r>
              <a:rPr lang="en-US" sz="2800" dirty="0" err="1"/>
              <a:t>Tussen</a:t>
            </a:r>
            <a:r>
              <a:rPr lang="en-US" sz="2800" dirty="0"/>
              <a:t> </a:t>
            </a:r>
            <a:r>
              <a:rPr lang="en-US" sz="2800" dirty="0" err="1"/>
              <a:t>mensenrechten</a:t>
            </a:r>
            <a:r>
              <a:rPr lang="en-US" sz="2800" dirty="0"/>
              <a:t> </a:t>
            </a:r>
            <a:r>
              <a:rPr lang="en-US" sz="2800" dirty="0" err="1"/>
              <a:t>en</a:t>
            </a:r>
            <a:r>
              <a:rPr lang="en-US" sz="2800" dirty="0"/>
              <a:t> </a:t>
            </a:r>
            <a:r>
              <a:rPr lang="en-US" sz="2800" dirty="0" err="1"/>
              <a:t>marktregulering</a:t>
            </a:r>
            <a:endParaRPr lang="en-US" sz="2800" dirty="0"/>
          </a:p>
          <a:p>
            <a:pPr lvl="1"/>
            <a:r>
              <a:rPr lang="en-US" sz="2800" dirty="0" err="1"/>
              <a:t>Tussen</a:t>
            </a:r>
            <a:r>
              <a:rPr lang="en-US" sz="2800" dirty="0"/>
              <a:t> </a:t>
            </a:r>
            <a:r>
              <a:rPr lang="en-US" sz="2800" dirty="0" err="1"/>
              <a:t>flexibiliteit</a:t>
            </a:r>
            <a:r>
              <a:rPr lang="en-US" sz="2800" dirty="0"/>
              <a:t> </a:t>
            </a:r>
            <a:r>
              <a:rPr lang="en-US" sz="2800" dirty="0" err="1"/>
              <a:t>en</a:t>
            </a:r>
            <a:r>
              <a:rPr lang="en-US" sz="2800" dirty="0"/>
              <a:t> </a:t>
            </a:r>
            <a:r>
              <a:rPr lang="en-US" sz="2800" dirty="0" err="1"/>
              <a:t>duidelijkheid</a:t>
            </a:r>
            <a:endParaRPr lang="en-US" sz="2800" dirty="0"/>
          </a:p>
          <a:p>
            <a:pPr lvl="1"/>
            <a:r>
              <a:rPr lang="en-US" sz="2800" dirty="0" err="1"/>
              <a:t>Tussen</a:t>
            </a:r>
            <a:r>
              <a:rPr lang="en-US" sz="2800" dirty="0"/>
              <a:t> </a:t>
            </a:r>
            <a:r>
              <a:rPr lang="en-US" sz="2800" dirty="0" err="1"/>
              <a:t>legitimiteit</a:t>
            </a:r>
            <a:r>
              <a:rPr lang="en-US" sz="2800" dirty="0"/>
              <a:t> </a:t>
            </a:r>
            <a:r>
              <a:rPr lang="en-US" sz="2800" dirty="0" err="1"/>
              <a:t>en</a:t>
            </a:r>
            <a:r>
              <a:rPr lang="en-US" sz="2800" dirty="0"/>
              <a:t> </a:t>
            </a:r>
            <a:r>
              <a:rPr lang="en-US" sz="2800" dirty="0" err="1"/>
              <a:t>concreetheid</a:t>
            </a:r>
            <a:endParaRPr lang="en-US" sz="2800" dirty="0"/>
          </a:p>
          <a:p>
            <a:pPr lvl="1"/>
            <a:endParaRPr lang="en-US" dirty="0"/>
          </a:p>
          <a:p>
            <a:endParaRPr lang="en-US" dirty="0"/>
          </a:p>
        </p:txBody>
      </p:sp>
    </p:spTree>
    <p:extLst>
      <p:ext uri="{BB962C8B-B14F-4D97-AF65-F5344CB8AC3E}">
        <p14:creationId xmlns:p14="http://schemas.microsoft.com/office/powerpoint/2010/main" val="3662561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B32E37-2670-4DE4-8574-7DCA4AA4955E}"/>
              </a:ext>
            </a:extLst>
          </p:cNvPr>
          <p:cNvSpPr>
            <a:spLocks noGrp="1"/>
          </p:cNvSpPr>
          <p:nvPr>
            <p:ph type="title"/>
          </p:nvPr>
        </p:nvSpPr>
        <p:spPr/>
        <p:txBody>
          <a:bodyPr/>
          <a:lstStyle/>
          <a:p>
            <a:r>
              <a:rPr lang="nl-NL" dirty="0"/>
              <a:t>(4) Keuzes</a:t>
            </a:r>
          </a:p>
        </p:txBody>
      </p:sp>
      <p:sp>
        <p:nvSpPr>
          <p:cNvPr id="3" name="Tijdelijke aanduiding voor inhoud 2">
            <a:extLst>
              <a:ext uri="{FF2B5EF4-FFF2-40B4-BE49-F238E27FC236}">
                <a16:creationId xmlns:a16="http://schemas.microsoft.com/office/drawing/2014/main" id="{9174AD8B-8E80-4643-A3CA-C4F9EB375111}"/>
              </a:ext>
            </a:extLst>
          </p:cNvPr>
          <p:cNvSpPr>
            <a:spLocks noGrp="1"/>
          </p:cNvSpPr>
          <p:nvPr>
            <p:ph idx="1"/>
          </p:nvPr>
        </p:nvSpPr>
        <p:spPr/>
        <p:txBody>
          <a:bodyPr>
            <a:normAutofit lnSpcReduction="10000"/>
          </a:bodyPr>
          <a:lstStyle/>
          <a:p>
            <a:r>
              <a:rPr lang="en-US" dirty="0" err="1"/>
              <a:t>Als</a:t>
            </a:r>
            <a:r>
              <a:rPr lang="en-US" dirty="0"/>
              <a:t> </a:t>
            </a:r>
            <a:r>
              <a:rPr lang="en-US" dirty="0" err="1"/>
              <a:t>er</a:t>
            </a:r>
            <a:r>
              <a:rPr lang="en-US" dirty="0"/>
              <a:t> </a:t>
            </a:r>
            <a:r>
              <a:rPr lang="en-US" dirty="0" err="1"/>
              <a:t>voor</a:t>
            </a:r>
            <a:r>
              <a:rPr lang="en-US" dirty="0"/>
              <a:t> </a:t>
            </a:r>
            <a:r>
              <a:rPr lang="en-US" dirty="0" err="1"/>
              <a:t>wordt</a:t>
            </a:r>
            <a:r>
              <a:rPr lang="en-US" dirty="0"/>
              <a:t> </a:t>
            </a:r>
            <a:r>
              <a:rPr lang="en-US" dirty="0" err="1"/>
              <a:t>gekozen</a:t>
            </a:r>
            <a:r>
              <a:rPr lang="en-US" dirty="0"/>
              <a:t> om de open </a:t>
            </a:r>
            <a:r>
              <a:rPr lang="en-US" dirty="0" err="1"/>
              <a:t>normen</a:t>
            </a:r>
            <a:r>
              <a:rPr lang="en-US" dirty="0"/>
              <a:t> </a:t>
            </a:r>
            <a:r>
              <a:rPr lang="en-US" dirty="0" err="1"/>
              <a:t>verder</a:t>
            </a:r>
            <a:r>
              <a:rPr lang="en-US" dirty="0"/>
              <a:t> in </a:t>
            </a:r>
            <a:r>
              <a:rPr lang="en-US" dirty="0" err="1"/>
              <a:t>te</a:t>
            </a:r>
            <a:r>
              <a:rPr lang="en-US" dirty="0"/>
              <a:t> </a:t>
            </a:r>
            <a:r>
              <a:rPr lang="en-US" dirty="0" err="1"/>
              <a:t>vullen</a:t>
            </a:r>
            <a:r>
              <a:rPr lang="en-US" dirty="0"/>
              <a:t> </a:t>
            </a:r>
            <a:r>
              <a:rPr lang="en-US" dirty="0" err="1"/>
              <a:t>dan</a:t>
            </a:r>
            <a:r>
              <a:rPr lang="en-US" dirty="0"/>
              <a:t> </a:t>
            </a:r>
            <a:r>
              <a:rPr lang="en-US" dirty="0" err="1"/>
              <a:t>gelden</a:t>
            </a:r>
            <a:r>
              <a:rPr lang="en-US" dirty="0"/>
              <a:t> de </a:t>
            </a:r>
            <a:r>
              <a:rPr lang="en-US" dirty="0" err="1"/>
              <a:t>voordelen</a:t>
            </a:r>
            <a:r>
              <a:rPr lang="en-US" dirty="0"/>
              <a:t> </a:t>
            </a:r>
            <a:r>
              <a:rPr lang="en-US" dirty="0" err="1"/>
              <a:t>voor</a:t>
            </a:r>
            <a:r>
              <a:rPr lang="en-US" dirty="0"/>
              <a:t> </a:t>
            </a:r>
            <a:r>
              <a:rPr lang="en-US" dirty="0" err="1"/>
              <a:t>gesloten</a:t>
            </a:r>
            <a:r>
              <a:rPr lang="en-US" dirty="0"/>
              <a:t> </a:t>
            </a:r>
            <a:r>
              <a:rPr lang="en-US" dirty="0" err="1"/>
              <a:t>normen</a:t>
            </a:r>
            <a:r>
              <a:rPr lang="en-US" dirty="0"/>
              <a:t>, maar </a:t>
            </a:r>
            <a:r>
              <a:rPr lang="en-US" dirty="0" err="1"/>
              <a:t>tegelijkertijd</a:t>
            </a:r>
            <a:r>
              <a:rPr lang="en-US" dirty="0"/>
              <a:t>:</a:t>
            </a:r>
          </a:p>
          <a:p>
            <a:pPr lvl="1"/>
            <a:r>
              <a:rPr lang="en-US" dirty="0" err="1"/>
              <a:t>Moeten</a:t>
            </a:r>
            <a:r>
              <a:rPr lang="en-US" dirty="0"/>
              <a:t> we </a:t>
            </a:r>
            <a:r>
              <a:rPr lang="en-US" dirty="0" err="1"/>
              <a:t>accepteren</a:t>
            </a:r>
            <a:r>
              <a:rPr lang="en-US" dirty="0"/>
              <a:t> </a:t>
            </a:r>
            <a:r>
              <a:rPr lang="en-US" dirty="0" err="1"/>
              <a:t>dat</a:t>
            </a:r>
            <a:r>
              <a:rPr lang="en-US" dirty="0"/>
              <a:t> het </a:t>
            </a:r>
            <a:r>
              <a:rPr lang="en-US" dirty="0" err="1"/>
              <a:t>gegevensverwerkingsrecht</a:t>
            </a:r>
            <a:r>
              <a:rPr lang="en-US" dirty="0"/>
              <a:t> </a:t>
            </a:r>
            <a:r>
              <a:rPr lang="en-US" dirty="0" err="1"/>
              <a:t>veel</a:t>
            </a:r>
            <a:r>
              <a:rPr lang="en-US" dirty="0"/>
              <a:t> </a:t>
            </a:r>
            <a:r>
              <a:rPr lang="en-US" dirty="0" err="1"/>
              <a:t>meer</a:t>
            </a:r>
            <a:r>
              <a:rPr lang="en-US" dirty="0"/>
              <a:t> </a:t>
            </a:r>
            <a:r>
              <a:rPr lang="en-US" dirty="0" err="1"/>
              <a:t>een</a:t>
            </a:r>
            <a:r>
              <a:rPr lang="en-US" dirty="0"/>
              <a:t> </a:t>
            </a:r>
            <a:r>
              <a:rPr lang="en-US" dirty="0" err="1"/>
              <a:t>consumentenrecht</a:t>
            </a:r>
            <a:r>
              <a:rPr lang="en-US" dirty="0"/>
              <a:t>/</a:t>
            </a:r>
            <a:r>
              <a:rPr lang="en-US" dirty="0" err="1"/>
              <a:t>marktwerkingsregulering</a:t>
            </a:r>
            <a:r>
              <a:rPr lang="en-US" dirty="0"/>
              <a:t> is </a:t>
            </a:r>
            <a:r>
              <a:rPr lang="en-US" dirty="0" err="1"/>
              <a:t>geworden</a:t>
            </a:r>
            <a:r>
              <a:rPr lang="en-US" dirty="0"/>
              <a:t> </a:t>
            </a:r>
            <a:r>
              <a:rPr lang="en-US" dirty="0" err="1"/>
              <a:t>dan</a:t>
            </a:r>
            <a:r>
              <a:rPr lang="en-US" dirty="0"/>
              <a:t> </a:t>
            </a:r>
            <a:r>
              <a:rPr lang="en-US" dirty="0" err="1"/>
              <a:t>een</a:t>
            </a:r>
            <a:r>
              <a:rPr lang="en-US" dirty="0"/>
              <a:t> </a:t>
            </a:r>
            <a:r>
              <a:rPr lang="en-US" dirty="0" err="1"/>
              <a:t>mensenrecht</a:t>
            </a:r>
            <a:endParaRPr lang="en-US" dirty="0"/>
          </a:p>
          <a:p>
            <a:pPr lvl="1"/>
            <a:r>
              <a:rPr lang="en-US" dirty="0"/>
              <a:t>Is de </a:t>
            </a:r>
            <a:r>
              <a:rPr lang="en-US" dirty="0" err="1"/>
              <a:t>consequentie</a:t>
            </a:r>
            <a:r>
              <a:rPr lang="en-US" dirty="0"/>
              <a:t> </a:t>
            </a:r>
            <a:r>
              <a:rPr lang="en-US" dirty="0" err="1"/>
              <a:t>dat</a:t>
            </a:r>
            <a:r>
              <a:rPr lang="en-US" dirty="0"/>
              <a:t> </a:t>
            </a:r>
            <a:r>
              <a:rPr lang="en-US" dirty="0" err="1"/>
              <a:t>veel</a:t>
            </a:r>
            <a:r>
              <a:rPr lang="en-US" dirty="0"/>
              <a:t> van de </a:t>
            </a:r>
            <a:r>
              <a:rPr lang="en-US" dirty="0" err="1"/>
              <a:t>invulling</a:t>
            </a:r>
            <a:r>
              <a:rPr lang="en-US" dirty="0"/>
              <a:t> </a:t>
            </a:r>
            <a:r>
              <a:rPr lang="en-US" dirty="0" err="1"/>
              <a:t>gebeurt</a:t>
            </a:r>
            <a:r>
              <a:rPr lang="en-US" dirty="0"/>
              <a:t> door </a:t>
            </a:r>
            <a:r>
              <a:rPr lang="en-US" dirty="0" err="1"/>
              <a:t>partijen</a:t>
            </a:r>
            <a:r>
              <a:rPr lang="en-US" dirty="0"/>
              <a:t> </a:t>
            </a:r>
            <a:r>
              <a:rPr lang="en-US" dirty="0" err="1"/>
              <a:t>zonder</a:t>
            </a:r>
            <a:r>
              <a:rPr lang="en-US" dirty="0"/>
              <a:t> </a:t>
            </a:r>
            <a:r>
              <a:rPr lang="en-US" dirty="0" err="1"/>
              <a:t>directe</a:t>
            </a:r>
            <a:r>
              <a:rPr lang="en-US" dirty="0"/>
              <a:t> </a:t>
            </a:r>
            <a:r>
              <a:rPr lang="en-US" dirty="0" err="1"/>
              <a:t>democratische</a:t>
            </a:r>
            <a:r>
              <a:rPr lang="en-US" dirty="0"/>
              <a:t> </a:t>
            </a:r>
            <a:r>
              <a:rPr lang="en-US" dirty="0" err="1"/>
              <a:t>legitimatie</a:t>
            </a:r>
            <a:endParaRPr lang="en-US" dirty="0"/>
          </a:p>
          <a:p>
            <a:pPr lvl="1"/>
            <a:r>
              <a:rPr lang="en-US" dirty="0" err="1"/>
              <a:t>Zal</a:t>
            </a:r>
            <a:r>
              <a:rPr lang="en-US" dirty="0"/>
              <a:t> de </a:t>
            </a:r>
            <a:r>
              <a:rPr lang="en-US" dirty="0" err="1"/>
              <a:t>regeldruk</a:t>
            </a:r>
            <a:r>
              <a:rPr lang="en-US" dirty="0"/>
              <a:t> </a:t>
            </a:r>
            <a:r>
              <a:rPr lang="en-US" dirty="0" err="1"/>
              <a:t>voor</a:t>
            </a:r>
            <a:r>
              <a:rPr lang="en-US" dirty="0"/>
              <a:t> </a:t>
            </a:r>
            <a:r>
              <a:rPr lang="en-US" dirty="0" err="1"/>
              <a:t>organisaties</a:t>
            </a:r>
            <a:r>
              <a:rPr lang="en-US" dirty="0"/>
              <a:t> </a:t>
            </a:r>
            <a:r>
              <a:rPr lang="en-US" dirty="0" err="1"/>
              <a:t>vermoedelijk</a:t>
            </a:r>
            <a:r>
              <a:rPr lang="en-US" dirty="0"/>
              <a:t> </a:t>
            </a:r>
            <a:r>
              <a:rPr lang="en-US" dirty="0" err="1"/>
              <a:t>alleen</a:t>
            </a:r>
            <a:r>
              <a:rPr lang="en-US" dirty="0"/>
              <a:t> </a:t>
            </a:r>
            <a:r>
              <a:rPr lang="en-US" dirty="0" err="1"/>
              <a:t>nog</a:t>
            </a:r>
            <a:r>
              <a:rPr lang="en-US" dirty="0"/>
              <a:t> </a:t>
            </a:r>
            <a:r>
              <a:rPr lang="en-US" dirty="0" err="1"/>
              <a:t>groter</a:t>
            </a:r>
            <a:r>
              <a:rPr lang="en-US" dirty="0"/>
              <a:t> </a:t>
            </a:r>
            <a:r>
              <a:rPr lang="en-US" dirty="0" err="1"/>
              <a:t>worden</a:t>
            </a:r>
            <a:endParaRPr lang="en-US" dirty="0"/>
          </a:p>
          <a:p>
            <a:pPr lvl="1"/>
            <a:r>
              <a:rPr lang="en-US" dirty="0" err="1"/>
              <a:t>Verdwijnt</a:t>
            </a:r>
            <a:r>
              <a:rPr lang="en-US" dirty="0"/>
              <a:t> </a:t>
            </a:r>
            <a:r>
              <a:rPr lang="en-US" dirty="0" err="1"/>
              <a:t>misschien</a:t>
            </a:r>
            <a:r>
              <a:rPr lang="en-US" dirty="0"/>
              <a:t> al </a:t>
            </a:r>
            <a:r>
              <a:rPr lang="en-US" dirty="0" err="1"/>
              <a:t>snel</a:t>
            </a:r>
            <a:r>
              <a:rPr lang="en-US" dirty="0"/>
              <a:t> de </a:t>
            </a:r>
            <a:r>
              <a:rPr lang="en-US" dirty="0" err="1"/>
              <a:t>gedachte</a:t>
            </a:r>
            <a:r>
              <a:rPr lang="en-US" dirty="0"/>
              <a:t> </a:t>
            </a:r>
            <a:r>
              <a:rPr lang="en-US" dirty="0" err="1"/>
              <a:t>achter</a:t>
            </a:r>
            <a:r>
              <a:rPr lang="en-US" dirty="0"/>
              <a:t> de wet</a:t>
            </a:r>
          </a:p>
          <a:p>
            <a:pPr lvl="1"/>
            <a:r>
              <a:rPr lang="en-US" dirty="0"/>
              <a:t>Hoe concreter de regels, hoe </a:t>
            </a:r>
            <a:r>
              <a:rPr lang="en-US" dirty="0" err="1"/>
              <a:t>sneller</a:t>
            </a:r>
            <a:r>
              <a:rPr lang="en-US" dirty="0"/>
              <a:t> </a:t>
            </a:r>
            <a:r>
              <a:rPr lang="en-US" dirty="0" err="1"/>
              <a:t>achterhaald</a:t>
            </a:r>
            <a:endParaRPr lang="en-US" dirty="0"/>
          </a:p>
          <a:p>
            <a:pPr lvl="1"/>
            <a:r>
              <a:rPr lang="en-US" dirty="0"/>
              <a:t>Hoe concreter de regels, hoe </a:t>
            </a:r>
            <a:r>
              <a:rPr lang="en-US" dirty="0" err="1"/>
              <a:t>makkelijker</a:t>
            </a:r>
            <a:r>
              <a:rPr lang="en-US" dirty="0"/>
              <a:t> </a:t>
            </a:r>
            <a:r>
              <a:rPr lang="en-US" dirty="0" err="1"/>
              <a:t>omzeild</a:t>
            </a:r>
            <a:endParaRPr lang="en-US" dirty="0"/>
          </a:p>
          <a:p>
            <a:endParaRPr lang="nl-NL" dirty="0"/>
          </a:p>
        </p:txBody>
      </p:sp>
    </p:spTree>
    <p:extLst>
      <p:ext uri="{BB962C8B-B14F-4D97-AF65-F5344CB8AC3E}">
        <p14:creationId xmlns:p14="http://schemas.microsoft.com/office/powerpoint/2010/main" val="36359811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87C6DB-8382-4FE6-AAB4-780F357A587A}"/>
              </a:ext>
            </a:extLst>
          </p:cNvPr>
          <p:cNvSpPr>
            <a:spLocks noGrp="1"/>
          </p:cNvSpPr>
          <p:nvPr>
            <p:ph type="title"/>
          </p:nvPr>
        </p:nvSpPr>
        <p:spPr/>
        <p:txBody>
          <a:bodyPr/>
          <a:lstStyle/>
          <a:p>
            <a:r>
              <a:rPr lang="nl-NL" dirty="0"/>
              <a:t>(4) Keuzes</a:t>
            </a:r>
          </a:p>
        </p:txBody>
      </p:sp>
      <p:sp>
        <p:nvSpPr>
          <p:cNvPr id="3" name="Tijdelijke aanduiding voor inhoud 2">
            <a:extLst>
              <a:ext uri="{FF2B5EF4-FFF2-40B4-BE49-F238E27FC236}">
                <a16:creationId xmlns:a16="http://schemas.microsoft.com/office/drawing/2014/main" id="{47EA283E-ADFC-4933-9C33-F48B3C8B68B1}"/>
              </a:ext>
            </a:extLst>
          </p:cNvPr>
          <p:cNvSpPr>
            <a:spLocks noGrp="1"/>
          </p:cNvSpPr>
          <p:nvPr>
            <p:ph idx="1"/>
          </p:nvPr>
        </p:nvSpPr>
        <p:spPr/>
        <p:txBody>
          <a:bodyPr>
            <a:normAutofit fontScale="92500" lnSpcReduction="20000"/>
          </a:bodyPr>
          <a:lstStyle/>
          <a:p>
            <a:r>
              <a:rPr lang="en-US" dirty="0"/>
              <a:t>‘Contrary to lawyers’ dearly held beliefs, there is no necessary correlation between precision and certainty, or at least not after a certain point. The more precise the rules, the more complex they become; the greater the number of ‘gaps’ that are created, the greater the potential for internal inconsistencies in their application, and the more uncertain their application becomes in any particular circumstance. Certainty does not come from the structure of the rule or principle per se, but from the interpretation it receives. Whether a rule, principle, or any written norm is certain depends on the extent to which there is a shared understanding as to their meaning and application within and between regulator, regulated and any organization (regulatory decisions committee, court or tribunal) called upon to make a determination.’ Julia Black, </a:t>
            </a:r>
            <a:r>
              <a:rPr lang="en-US" dirty="0">
                <a:hlinkClick r:id="rId2"/>
              </a:rPr>
              <a:t>Forms and paradoxes of principles-based regulation </a:t>
            </a:r>
            <a:endParaRPr lang="nl-NL" dirty="0"/>
          </a:p>
        </p:txBody>
      </p:sp>
    </p:spTree>
    <p:extLst>
      <p:ext uri="{BB962C8B-B14F-4D97-AF65-F5344CB8AC3E}">
        <p14:creationId xmlns:p14="http://schemas.microsoft.com/office/powerpoint/2010/main" val="1898916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2800" b="1" dirty="0"/>
              <a:t>(1) De algemene problematiek van de open normen</a:t>
            </a:r>
            <a:endParaRPr lang="en-US" sz="2800" dirty="0"/>
          </a:p>
        </p:txBody>
      </p:sp>
      <p:sp>
        <p:nvSpPr>
          <p:cNvPr id="3" name="Content Placeholder 2"/>
          <p:cNvSpPr>
            <a:spLocks noGrp="1"/>
          </p:cNvSpPr>
          <p:nvPr>
            <p:ph idx="1"/>
          </p:nvPr>
        </p:nvSpPr>
        <p:spPr/>
        <p:txBody>
          <a:bodyPr/>
          <a:lstStyle/>
          <a:p>
            <a:r>
              <a:rPr lang="nl-NL" dirty="0"/>
              <a:t>Open Normen			Gesloten Normen</a:t>
            </a:r>
          </a:p>
          <a:p>
            <a:r>
              <a:rPr lang="nl-NL" dirty="0"/>
              <a:t>Doelregulering			Middelregulering</a:t>
            </a:r>
          </a:p>
          <a:p>
            <a:r>
              <a:rPr lang="nl-NL" dirty="0" err="1"/>
              <a:t>Morality</a:t>
            </a:r>
            <a:r>
              <a:rPr lang="nl-NL" dirty="0"/>
              <a:t> of </a:t>
            </a:r>
            <a:r>
              <a:rPr lang="nl-NL" dirty="0" err="1"/>
              <a:t>Aspiration</a:t>
            </a:r>
            <a:r>
              <a:rPr lang="nl-NL" dirty="0"/>
              <a:t>		</a:t>
            </a:r>
            <a:r>
              <a:rPr lang="nl-NL" dirty="0" err="1"/>
              <a:t>Morality</a:t>
            </a:r>
            <a:r>
              <a:rPr lang="nl-NL" dirty="0"/>
              <a:t> of </a:t>
            </a:r>
            <a:r>
              <a:rPr lang="nl-NL" dirty="0" err="1"/>
              <a:t>Duty</a:t>
            </a:r>
            <a:endParaRPr lang="nl-NL" dirty="0"/>
          </a:p>
          <a:p>
            <a:r>
              <a:rPr lang="nl-NL" dirty="0" err="1"/>
              <a:t>Principle</a:t>
            </a:r>
            <a:r>
              <a:rPr lang="nl-NL" dirty="0"/>
              <a:t> </a:t>
            </a:r>
            <a:r>
              <a:rPr lang="nl-NL" dirty="0" err="1"/>
              <a:t>based</a:t>
            </a:r>
            <a:r>
              <a:rPr lang="nl-NL" dirty="0"/>
              <a:t>			</a:t>
            </a:r>
            <a:r>
              <a:rPr lang="nl-NL" dirty="0" err="1"/>
              <a:t>Rule</a:t>
            </a:r>
            <a:r>
              <a:rPr lang="nl-NL" dirty="0"/>
              <a:t> </a:t>
            </a:r>
            <a:r>
              <a:rPr lang="nl-NL" dirty="0" err="1"/>
              <a:t>based</a:t>
            </a:r>
            <a:endParaRPr lang="nl-NL" dirty="0"/>
          </a:p>
          <a:p>
            <a:r>
              <a:rPr lang="nl-NL" dirty="0"/>
              <a:t>Common </a:t>
            </a:r>
            <a:r>
              <a:rPr lang="nl-NL" dirty="0" err="1"/>
              <a:t>Law</a:t>
            </a:r>
            <a:r>
              <a:rPr lang="nl-NL" dirty="0"/>
              <a:t>			</a:t>
            </a:r>
            <a:r>
              <a:rPr lang="nl-NL" dirty="0" err="1"/>
              <a:t>Civil</a:t>
            </a:r>
            <a:r>
              <a:rPr lang="nl-NL" dirty="0"/>
              <a:t> </a:t>
            </a:r>
            <a:r>
              <a:rPr lang="nl-NL" dirty="0" err="1"/>
              <a:t>Law</a:t>
            </a:r>
            <a:endParaRPr lang="nl-NL" dirty="0"/>
          </a:p>
          <a:p>
            <a:r>
              <a:rPr lang="nl-NL" dirty="0"/>
              <a:t>Soft </a:t>
            </a:r>
            <a:r>
              <a:rPr lang="nl-NL" dirty="0" err="1"/>
              <a:t>Law</a:t>
            </a:r>
            <a:r>
              <a:rPr lang="nl-NL" dirty="0"/>
              <a:t>				Black letter </a:t>
            </a:r>
            <a:r>
              <a:rPr lang="nl-NL" dirty="0" err="1"/>
              <a:t>law</a:t>
            </a:r>
            <a:endParaRPr lang="en-US" dirty="0"/>
          </a:p>
        </p:txBody>
      </p:sp>
    </p:spTree>
    <p:extLst>
      <p:ext uri="{BB962C8B-B14F-4D97-AF65-F5344CB8AC3E}">
        <p14:creationId xmlns:p14="http://schemas.microsoft.com/office/powerpoint/2010/main" val="1111530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2800" b="1" dirty="0"/>
              <a:t>(1) De algemene problematiek van de open normen</a:t>
            </a:r>
            <a:endParaRPr lang="en-US" sz="2800" dirty="0"/>
          </a:p>
        </p:txBody>
      </p:sp>
      <p:sp>
        <p:nvSpPr>
          <p:cNvPr id="3" name="Content Placeholder 2"/>
          <p:cNvSpPr>
            <a:spLocks noGrp="1"/>
          </p:cNvSpPr>
          <p:nvPr>
            <p:ph idx="1"/>
          </p:nvPr>
        </p:nvSpPr>
        <p:spPr/>
        <p:txBody>
          <a:bodyPr/>
          <a:lstStyle/>
          <a:p>
            <a:r>
              <a:rPr lang="nl-NL" dirty="0"/>
              <a:t>Voordelen 				Nadelen</a:t>
            </a:r>
          </a:p>
          <a:p>
            <a:endParaRPr lang="nl-NL" dirty="0"/>
          </a:p>
          <a:p>
            <a:r>
              <a:rPr lang="nl-NL" dirty="0"/>
              <a:t>Flexibel				Onduidelijk</a:t>
            </a:r>
          </a:p>
          <a:p>
            <a:r>
              <a:rPr lang="nl-NL" dirty="0"/>
              <a:t>Per context				Legitimiteit van de invulling</a:t>
            </a:r>
          </a:p>
          <a:p>
            <a:r>
              <a:rPr lang="nl-NL" dirty="0"/>
              <a:t>(Technische) veranderingen	Rechtszekerheid onder druk</a:t>
            </a:r>
          </a:p>
          <a:p>
            <a:r>
              <a:rPr lang="nl-NL" dirty="0"/>
              <a:t>Reduceert regeldruk		Laat veel aan </a:t>
            </a:r>
            <a:r>
              <a:rPr lang="nl-NL" dirty="0" err="1"/>
              <a:t>normadressaten</a:t>
            </a:r>
            <a:r>
              <a:rPr lang="nl-NL" dirty="0"/>
              <a:t> zelf</a:t>
            </a:r>
          </a:p>
          <a:p>
            <a:endParaRPr lang="en-US" dirty="0"/>
          </a:p>
        </p:txBody>
      </p:sp>
    </p:spTree>
    <p:extLst>
      <p:ext uri="{BB962C8B-B14F-4D97-AF65-F5344CB8AC3E}">
        <p14:creationId xmlns:p14="http://schemas.microsoft.com/office/powerpoint/2010/main" val="1213772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2800" b="1" dirty="0"/>
              <a:t>(1) De algemene problematiek van de open normen</a:t>
            </a:r>
            <a:endParaRPr lang="en-US" sz="2800" dirty="0"/>
          </a:p>
        </p:txBody>
      </p:sp>
      <p:sp>
        <p:nvSpPr>
          <p:cNvPr id="3" name="Content Placeholder 2"/>
          <p:cNvSpPr>
            <a:spLocks noGrp="1"/>
          </p:cNvSpPr>
          <p:nvPr>
            <p:ph idx="1"/>
          </p:nvPr>
        </p:nvSpPr>
        <p:spPr/>
        <p:txBody>
          <a:bodyPr>
            <a:normAutofit fontScale="85000" lnSpcReduction="10000"/>
          </a:bodyPr>
          <a:lstStyle/>
          <a:p>
            <a:r>
              <a:rPr lang="nl-NL" b="1" dirty="0"/>
              <a:t>Wetgever moet afzien van vage en open normen in fiscale wetgeving </a:t>
            </a:r>
            <a:r>
              <a:rPr lang="nl-NL" dirty="0"/>
              <a:t>Mr. G.T.K. </a:t>
            </a:r>
            <a:r>
              <a:rPr lang="nl-NL" dirty="0" err="1"/>
              <a:t>Meussen</a:t>
            </a:r>
            <a:r>
              <a:rPr lang="nl-NL" dirty="0"/>
              <a:t>, datum 01-01-2002 </a:t>
            </a:r>
            <a:r>
              <a:rPr lang="nl-NL" dirty="0">
                <a:hlinkClick r:id="rId2"/>
              </a:rPr>
              <a:t>Weekblad fiscaalrecht</a:t>
            </a:r>
            <a:endParaRPr lang="nl-NL" dirty="0"/>
          </a:p>
          <a:p>
            <a:r>
              <a:rPr lang="nl-NL" dirty="0"/>
              <a:t>Toezichthouder AFM is volgens voormalig bankier Peter Verhaar een moeder met een slappe jaren zeventig mentaliteit. </a:t>
            </a:r>
            <a:r>
              <a:rPr lang="nl-NL" dirty="0">
                <a:hlinkClick r:id="rId3"/>
              </a:rPr>
              <a:t>Follow </a:t>
            </a:r>
            <a:r>
              <a:rPr lang="nl-NL" dirty="0" err="1">
                <a:hlinkClick r:id="rId3"/>
              </a:rPr>
              <a:t>the</a:t>
            </a:r>
            <a:r>
              <a:rPr lang="nl-NL" dirty="0">
                <a:hlinkClick r:id="rId3"/>
              </a:rPr>
              <a:t> money.</a:t>
            </a:r>
            <a:endParaRPr lang="nl-NL" dirty="0"/>
          </a:p>
          <a:p>
            <a:r>
              <a:rPr lang="nl-NL" dirty="0"/>
              <a:t>Coen </a:t>
            </a:r>
            <a:r>
              <a:rPr lang="nl-NL" dirty="0" err="1"/>
              <a:t>Drion</a:t>
            </a:r>
            <a:r>
              <a:rPr lang="nl-NL" dirty="0"/>
              <a:t>, </a:t>
            </a:r>
            <a:r>
              <a:rPr lang="nl-NL" dirty="0">
                <a:hlinkClick r:id="rId4"/>
              </a:rPr>
              <a:t>NJB: </a:t>
            </a:r>
            <a:r>
              <a:rPr lang="nl-NL" dirty="0"/>
              <a:t>‘Open normen zijn dus een groot goed, doch zij vormen tevens een gevaar, wanneer niet steeds de concrete invulling daarvan gezocht en gevonden wordt. Omdat anders ons recht bij open normen niet meer goed begrijpelijk is en er zelfs, het is misschien niet eens te zwaar aangezet, een mogelijk legitimiteitsprobleem zou kunnen ontstaan []’.</a:t>
            </a:r>
            <a:endParaRPr lang="en-US" dirty="0"/>
          </a:p>
          <a:p>
            <a:r>
              <a:rPr lang="en-US" dirty="0"/>
              <a:t> </a:t>
            </a:r>
            <a:r>
              <a:rPr lang="en-US" b="1" dirty="0"/>
              <a:t>Koen de </a:t>
            </a:r>
            <a:r>
              <a:rPr lang="en-US" b="1" dirty="0" err="1"/>
              <a:t>Roo</a:t>
            </a:r>
            <a:r>
              <a:rPr lang="en-US" b="1" dirty="0"/>
              <a:t>, ‘</a:t>
            </a:r>
            <a:r>
              <a:rPr lang="nl-NL" b="1" dirty="0"/>
              <a:t>De Corporate </a:t>
            </a:r>
            <a:r>
              <a:rPr lang="nl-NL" b="1" dirty="0" err="1"/>
              <a:t>Governance</a:t>
            </a:r>
            <a:r>
              <a:rPr lang="nl-NL" b="1" dirty="0"/>
              <a:t> Code en het drijfzand van de open norm’, </a:t>
            </a:r>
            <a:r>
              <a:rPr lang="nl-NL" b="1" dirty="0">
                <a:hlinkClick r:id="rId5"/>
              </a:rPr>
              <a:t>Ars </a:t>
            </a:r>
            <a:r>
              <a:rPr lang="nl-NL" b="1" dirty="0" err="1">
                <a:hlinkClick r:id="rId5"/>
              </a:rPr>
              <a:t>Aqui</a:t>
            </a:r>
            <a:r>
              <a:rPr lang="nl-NL" b="1" dirty="0"/>
              <a:t>.</a:t>
            </a:r>
            <a:endParaRPr lang="nl-NL" dirty="0"/>
          </a:p>
          <a:p>
            <a:r>
              <a:rPr lang="en-US" b="1" dirty="0"/>
              <a:t>Open </a:t>
            </a:r>
            <a:r>
              <a:rPr lang="en-US" b="1" dirty="0" err="1"/>
              <a:t>normen</a:t>
            </a:r>
            <a:r>
              <a:rPr lang="en-US" b="1" dirty="0"/>
              <a:t> in </a:t>
            </a:r>
            <a:r>
              <a:rPr lang="en-US" b="1" dirty="0" err="1"/>
              <a:t>Wft</a:t>
            </a:r>
            <a:r>
              <a:rPr lang="en-US" b="1" dirty="0"/>
              <a:t> </a:t>
            </a:r>
            <a:r>
              <a:rPr lang="en-US" b="1" dirty="0" err="1"/>
              <a:t>verlammen</a:t>
            </a:r>
            <a:r>
              <a:rPr lang="en-US" b="1" dirty="0"/>
              <a:t> </a:t>
            </a:r>
            <a:r>
              <a:rPr lang="en-US" b="1" dirty="0" err="1"/>
              <a:t>innovatie</a:t>
            </a:r>
            <a:r>
              <a:rPr lang="en-US" b="1" dirty="0"/>
              <a:t>, </a:t>
            </a:r>
            <a:r>
              <a:rPr lang="en-US" b="1" dirty="0">
                <a:hlinkClick r:id="rId6"/>
              </a:rPr>
              <a:t>findinet. </a:t>
            </a:r>
            <a:endParaRPr lang="nl-NL" dirty="0"/>
          </a:p>
          <a:p>
            <a:endParaRPr lang="en-US" dirty="0"/>
          </a:p>
        </p:txBody>
      </p:sp>
    </p:spTree>
    <p:extLst>
      <p:ext uri="{BB962C8B-B14F-4D97-AF65-F5344CB8AC3E}">
        <p14:creationId xmlns:p14="http://schemas.microsoft.com/office/powerpoint/2010/main" val="1068039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2800" b="1" dirty="0"/>
              <a:t>(1) De algemene problematiek van de open normen</a:t>
            </a:r>
            <a:endParaRPr lang="en-US" sz="2800" dirty="0"/>
          </a:p>
        </p:txBody>
      </p:sp>
      <p:sp>
        <p:nvSpPr>
          <p:cNvPr id="3" name="Content Placeholder 2"/>
          <p:cNvSpPr>
            <a:spLocks noGrp="1"/>
          </p:cNvSpPr>
          <p:nvPr>
            <p:ph idx="1"/>
          </p:nvPr>
        </p:nvSpPr>
        <p:spPr>
          <a:xfrm>
            <a:off x="680321" y="2336872"/>
            <a:ext cx="9613861" cy="3874457"/>
          </a:xfrm>
        </p:spPr>
        <p:txBody>
          <a:bodyPr>
            <a:normAutofit fontScale="70000" lnSpcReduction="20000"/>
          </a:bodyPr>
          <a:lstStyle/>
          <a:p>
            <a:r>
              <a:rPr lang="nl-NL" dirty="0">
                <a:latin typeface="Trebuchet MS (Body)"/>
              </a:rPr>
              <a:t>“Waarborg de reguleringsautonomie van de </a:t>
            </a:r>
            <a:r>
              <a:rPr lang="nl-NL" dirty="0" err="1">
                <a:latin typeface="Trebuchet MS (Body)"/>
              </a:rPr>
              <a:t>normadressaat</a:t>
            </a:r>
            <a:r>
              <a:rPr lang="nl-NL" dirty="0">
                <a:latin typeface="Trebuchet MS (Body)"/>
              </a:rPr>
              <a:t> in het wettelijk kader van de </a:t>
            </a:r>
            <a:r>
              <a:rPr lang="en-US" dirty="0">
                <a:latin typeface="Trebuchet MS (Body)"/>
              </a:rPr>
              <a:t>open norm.”</a:t>
            </a:r>
            <a:r>
              <a:rPr lang="en-US" b="1" dirty="0">
                <a:latin typeface="Trebuchet MS (Body)"/>
              </a:rPr>
              <a:t>  </a:t>
            </a:r>
            <a:r>
              <a:rPr lang="en-US" b="1" dirty="0">
                <a:latin typeface="Trebuchet MS (Body)"/>
                <a:hlinkClick r:id="rId2"/>
              </a:rPr>
              <a:t>Open </a:t>
            </a:r>
            <a:r>
              <a:rPr lang="en-US" b="1" dirty="0" err="1">
                <a:latin typeface="Trebuchet MS (Body)"/>
                <a:hlinkClick r:id="rId2"/>
              </a:rPr>
              <a:t>normen</a:t>
            </a:r>
            <a:r>
              <a:rPr lang="en-US" b="1" dirty="0">
                <a:latin typeface="Trebuchet MS (Body)"/>
                <a:hlinkClick r:id="rId2"/>
              </a:rPr>
              <a:t> </a:t>
            </a:r>
            <a:r>
              <a:rPr lang="en-US" b="1" dirty="0" err="1">
                <a:latin typeface="Trebuchet MS (Body)"/>
                <a:hlinkClick r:id="rId2"/>
              </a:rPr>
              <a:t>en</a:t>
            </a:r>
            <a:r>
              <a:rPr lang="en-US" b="1" dirty="0">
                <a:latin typeface="Trebuchet MS (Body)"/>
                <a:hlinkClick r:id="rId2"/>
              </a:rPr>
              <a:t> </a:t>
            </a:r>
            <a:r>
              <a:rPr lang="en-US" b="1" dirty="0" err="1">
                <a:latin typeface="Trebuchet MS (Body)"/>
                <a:hlinkClick r:id="rId2"/>
              </a:rPr>
              <a:t>regeldruk</a:t>
            </a:r>
            <a:r>
              <a:rPr lang="en-US" b="1" dirty="0">
                <a:latin typeface="Trebuchet MS (Body)"/>
                <a:hlinkClick r:id="rId2"/>
              </a:rPr>
              <a:t>, </a:t>
            </a:r>
            <a:r>
              <a:rPr lang="en-US" b="1" dirty="0">
                <a:latin typeface="Trebuchet MS (Body)"/>
              </a:rPr>
              <a:t>in </a:t>
            </a:r>
            <a:r>
              <a:rPr lang="en-US" b="1" dirty="0" err="1">
                <a:latin typeface="Trebuchet MS (Body)"/>
              </a:rPr>
              <a:t>opdracht</a:t>
            </a:r>
            <a:r>
              <a:rPr lang="en-US" b="1" dirty="0">
                <a:latin typeface="Trebuchet MS (Body)"/>
              </a:rPr>
              <a:t> van het </a:t>
            </a:r>
            <a:r>
              <a:rPr lang="en-US" b="1" dirty="0" err="1">
                <a:latin typeface="Trebuchet MS (Body)"/>
              </a:rPr>
              <a:t>ministerie</a:t>
            </a:r>
            <a:r>
              <a:rPr lang="en-US" b="1" dirty="0">
                <a:latin typeface="Trebuchet MS (Body)"/>
              </a:rPr>
              <a:t> van </a:t>
            </a:r>
            <a:r>
              <a:rPr lang="en-US" b="1" dirty="0" err="1">
                <a:latin typeface="Trebuchet MS (Body)"/>
              </a:rPr>
              <a:t>justitie</a:t>
            </a:r>
            <a:r>
              <a:rPr lang="en-US" b="1" dirty="0">
                <a:latin typeface="Trebuchet MS (Body)"/>
              </a:rPr>
              <a:t>.</a:t>
            </a:r>
          </a:p>
          <a:p>
            <a:r>
              <a:rPr lang="nl-NL" b="1" dirty="0">
                <a:latin typeface="Trebuchet MS (Body)"/>
              </a:rPr>
              <a:t>Open normen nodig voor maatwerk in financiële sector,</a:t>
            </a:r>
            <a:r>
              <a:rPr lang="nl-NL" b="1" dirty="0">
                <a:latin typeface="Trebuchet MS (Body)"/>
                <a:hlinkClick r:id="rId3"/>
              </a:rPr>
              <a:t> </a:t>
            </a:r>
            <a:r>
              <a:rPr lang="nl-NL" dirty="0">
                <a:latin typeface="Trebuchet MS (Body)"/>
                <a:hlinkClick r:id="rId3"/>
              </a:rPr>
              <a:t>Theodor </a:t>
            </a:r>
            <a:r>
              <a:rPr lang="nl-NL" dirty="0" err="1">
                <a:latin typeface="Trebuchet MS (Body)"/>
                <a:hlinkClick r:id="rId3"/>
              </a:rPr>
              <a:t>Kockelkoren</a:t>
            </a:r>
            <a:r>
              <a:rPr lang="nl-NL" dirty="0">
                <a:latin typeface="Trebuchet MS (Body)"/>
                <a:hlinkClick r:id="rId3"/>
              </a:rPr>
              <a:t> van de Autoriteit Financiële Markten</a:t>
            </a:r>
            <a:endParaRPr lang="nl-NL" dirty="0">
              <a:latin typeface="Trebuchet MS (Body)"/>
            </a:endParaRPr>
          </a:p>
          <a:p>
            <a:r>
              <a:rPr lang="nl-NL" sz="2600" dirty="0">
                <a:latin typeface="Trebuchet MS (Body)"/>
              </a:rPr>
              <a:t>‘</a:t>
            </a:r>
            <a:r>
              <a:rPr lang="nl-NL" sz="2600" dirty="0">
                <a:effectLst/>
                <a:latin typeface="Trebuchet MS (Body)"/>
              </a:rPr>
              <a:t>Zodoende kan een creatieve jurist (rechter) in de aard en dimensies van het psychologisch contract ankerpunten vinden om open normen in te vullen op een wijze die enerzijds flexibel genoeg is om in te spelen op de dynamische realiteit van de arbeidsrelatie, en anderzijds voldoende voorspelbaar en precies, zodat er geen rechtsonzekerheid en rechtsongelijkheid ontstaat.’ </a:t>
            </a:r>
            <a:r>
              <a:rPr lang="en-US" sz="2600" dirty="0">
                <a:effectLst/>
                <a:latin typeface="Trebuchet MS (Body)"/>
              </a:rPr>
              <a:t>Aline Van </a:t>
            </a:r>
            <a:r>
              <a:rPr lang="en-US" sz="2600" dirty="0" err="1">
                <a:effectLst/>
                <a:latin typeface="Trebuchet MS (Body)"/>
              </a:rPr>
              <a:t>Bever</a:t>
            </a:r>
            <a:r>
              <a:rPr lang="en-US" sz="2600" dirty="0">
                <a:effectLst/>
                <a:latin typeface="Trebuchet MS (Body)"/>
              </a:rPr>
              <a:t> </a:t>
            </a:r>
            <a:r>
              <a:rPr lang="nl-NL" i="1" dirty="0">
                <a:effectLst/>
                <a:latin typeface="Trebuchet MS (Body)"/>
                <a:hlinkClick r:id="rId4"/>
              </a:rPr>
              <a:t>Open normen in het individuele arbeidsrecht</a:t>
            </a:r>
            <a:r>
              <a:rPr lang="nl-NL" i="1" dirty="0">
                <a:effectLst/>
                <a:latin typeface="Trebuchet MS (Body)"/>
              </a:rPr>
              <a:t>.</a:t>
            </a:r>
          </a:p>
          <a:p>
            <a:r>
              <a:rPr lang="nl-NL" i="1" dirty="0">
                <a:effectLst/>
                <a:latin typeface="Trebuchet MS (Body)"/>
              </a:rPr>
              <a:t>‘</a:t>
            </a:r>
            <a:r>
              <a:rPr lang="nl-NL" b="1" dirty="0">
                <a:latin typeface="Trebuchet MS (Body)"/>
              </a:rPr>
              <a:t>A. Flexibeler auteursrecht door één algemene of meerdere bijzondere open normen [] B. Een flexibeler auteursrecht door ruimere interpretatiemogelijkheden en open normen in bestaande excepties’, BRIEF VAN DE STAATSSECRETARIS VAN VEILIGHEID EN JUSTITIE over </a:t>
            </a:r>
            <a:r>
              <a:rPr lang="nl-NL" b="1" dirty="0">
                <a:latin typeface="Trebuchet MS (Body)"/>
                <a:hlinkClick r:id="rId5"/>
              </a:rPr>
              <a:t>Auteursrechtbeleid</a:t>
            </a:r>
            <a:endParaRPr lang="nl-NL" b="1" dirty="0">
              <a:latin typeface="Trebuchet MS (Body)"/>
            </a:endParaRPr>
          </a:p>
          <a:p>
            <a:r>
              <a:rPr lang="nl-NL" dirty="0">
                <a:latin typeface="Trebuchet MS (Body)"/>
              </a:rPr>
              <a:t>‘De rechtsontwikkeling staat bovendien niet stil op het gebied van telecommunicatie. Technologische ontwikkelingen vereisen </a:t>
            </a:r>
            <a:r>
              <a:rPr lang="nl-NL" dirty="0"/>
              <a:t>flexibele regelgeving en open normen’, Bureau Brandeis, </a:t>
            </a:r>
            <a:r>
              <a:rPr lang="en-US" b="1" dirty="0">
                <a:hlinkClick r:id="rId6"/>
              </a:rPr>
              <a:t>Telecommunicatiewet</a:t>
            </a:r>
            <a:r>
              <a:rPr lang="en-US" b="1" dirty="0"/>
              <a:t>.</a:t>
            </a:r>
            <a:endParaRPr lang="en-US" dirty="0"/>
          </a:p>
        </p:txBody>
      </p:sp>
    </p:spTree>
    <p:extLst>
      <p:ext uri="{BB962C8B-B14F-4D97-AF65-F5344CB8AC3E}">
        <p14:creationId xmlns:p14="http://schemas.microsoft.com/office/powerpoint/2010/main" val="311248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2800" b="1" dirty="0"/>
              <a:t>(1) De algemene problematiek van de open normen</a:t>
            </a:r>
            <a:endParaRPr lang="en-US" sz="2800" dirty="0"/>
          </a:p>
        </p:txBody>
      </p:sp>
      <p:sp>
        <p:nvSpPr>
          <p:cNvPr id="3" name="Content Placeholder 2"/>
          <p:cNvSpPr>
            <a:spLocks noGrp="1"/>
          </p:cNvSpPr>
          <p:nvPr>
            <p:ph idx="1"/>
          </p:nvPr>
        </p:nvSpPr>
        <p:spPr>
          <a:xfrm>
            <a:off x="680321" y="2205067"/>
            <a:ext cx="9613861" cy="4162782"/>
          </a:xfrm>
        </p:spPr>
        <p:txBody>
          <a:bodyPr>
            <a:normAutofit lnSpcReduction="10000"/>
          </a:bodyPr>
          <a:lstStyle/>
          <a:p>
            <a:r>
              <a:rPr lang="nl-NL" dirty="0"/>
              <a:t>Gegevensbeschermingsrecht is daarop geen uitzondering</a:t>
            </a:r>
          </a:p>
          <a:p>
            <a:endParaRPr lang="nl-NL" dirty="0"/>
          </a:p>
          <a:p>
            <a:r>
              <a:rPr lang="nl-NL" dirty="0"/>
              <a:t>Al sinds de evaluatie Wet/Richtlijn bescherming persoonsgegevens roep om:</a:t>
            </a:r>
          </a:p>
          <a:p>
            <a:endParaRPr lang="nl-NL" dirty="0"/>
          </a:p>
          <a:p>
            <a:r>
              <a:rPr lang="nl-NL" dirty="0"/>
              <a:t>Meer helderheid voor consumenten	Meer flexibiliteit</a:t>
            </a:r>
          </a:p>
          <a:p>
            <a:r>
              <a:rPr lang="nl-NL" dirty="0"/>
              <a:t>Meer helderheid voor handhavers	Meer contextgebondenheid</a:t>
            </a:r>
          </a:p>
          <a:p>
            <a:r>
              <a:rPr lang="nl-NL" dirty="0"/>
              <a:t>Meer helderheid voor organisaties	Meer mogelijkheden</a:t>
            </a:r>
          </a:p>
          <a:p>
            <a:endParaRPr lang="nl-NL" dirty="0"/>
          </a:p>
          <a:p>
            <a:r>
              <a:rPr lang="nl-NL" dirty="0"/>
              <a:t>De AVG zet dit spanningsveld voort</a:t>
            </a:r>
            <a:endParaRPr lang="en-US" dirty="0"/>
          </a:p>
        </p:txBody>
      </p:sp>
    </p:spTree>
    <p:extLst>
      <p:ext uri="{BB962C8B-B14F-4D97-AF65-F5344CB8AC3E}">
        <p14:creationId xmlns:p14="http://schemas.microsoft.com/office/powerpoint/2010/main" val="4074467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2400" b="1" dirty="0"/>
              <a:t>(2) De ontwikkeling binnen het gegevensbeschermingsrecht</a:t>
            </a:r>
            <a:endParaRPr lang="en-US" sz="2400" dirty="0"/>
          </a:p>
        </p:txBody>
      </p:sp>
      <p:sp>
        <p:nvSpPr>
          <p:cNvPr id="3" name="Content Placeholder 2"/>
          <p:cNvSpPr>
            <a:spLocks noGrp="1"/>
          </p:cNvSpPr>
          <p:nvPr>
            <p:ph idx="1"/>
          </p:nvPr>
        </p:nvSpPr>
        <p:spPr>
          <a:xfrm>
            <a:off x="680321" y="2199503"/>
            <a:ext cx="9613861" cy="4456670"/>
          </a:xfrm>
        </p:spPr>
        <p:txBody>
          <a:bodyPr>
            <a:normAutofit fontScale="62500" lnSpcReduction="20000"/>
          </a:bodyPr>
          <a:lstStyle/>
          <a:p>
            <a:r>
              <a:rPr lang="en-US" dirty="0"/>
              <a:t>RESOLUTION (74) 29 ON THE PROTECTION OF THE PRIVACY OF INDIVIDUALS VIS-A-VIS ELECTRONIC DATA BANKS IN THE PUBLIC SECTOR</a:t>
            </a:r>
          </a:p>
          <a:p>
            <a:r>
              <a:rPr lang="en-US" dirty="0"/>
              <a:t>1. As a general rule the public should be kept regularly informed about the establishment, operation and development of electronic data banks in the public sector.</a:t>
            </a:r>
          </a:p>
          <a:p>
            <a:r>
              <a:rPr lang="en-US" dirty="0"/>
              <a:t>2. The information stored should be:</a:t>
            </a:r>
          </a:p>
          <a:p>
            <a:r>
              <a:rPr lang="en-US" dirty="0"/>
              <a:t>a. obtained by lawful and fair means,</a:t>
            </a:r>
          </a:p>
          <a:p>
            <a:r>
              <a:rPr lang="en-US" dirty="0" err="1"/>
              <a:t>b.</a:t>
            </a:r>
            <a:r>
              <a:rPr lang="en-US" dirty="0"/>
              <a:t> accurate and kept up to date,</a:t>
            </a:r>
          </a:p>
          <a:p>
            <a:r>
              <a:rPr lang="en-US" dirty="0"/>
              <a:t>c. appropriate and relevant to the purpose for which it has been stored. Every care should be taken to correct inaccurate information and to erase inappropriate, irrelevant or obsolete information.</a:t>
            </a:r>
          </a:p>
          <a:p>
            <a:r>
              <a:rPr lang="en-US" dirty="0"/>
              <a:t>3. Especially when electronic data banks process information relating to the intimate private life of individuals or when the processing of information might lead to unfair discrimination,</a:t>
            </a:r>
          </a:p>
          <a:p>
            <a:r>
              <a:rPr lang="en-US" dirty="0"/>
              <a:t>a. their existence must have been provided for by law, or by special regulation or have been made public in a statement or document, in accordance with the legal system of each member state;</a:t>
            </a:r>
          </a:p>
          <a:p>
            <a:r>
              <a:rPr lang="en-US" dirty="0" err="1"/>
              <a:t>b.</a:t>
            </a:r>
            <a:r>
              <a:rPr lang="en-US" dirty="0"/>
              <a:t> such law, regulation, statement or document must clearly state the purpose of storage and use of such information, as well as the conditions under which it may be communicated either within the public administration or to private persons or bodies;</a:t>
            </a:r>
          </a:p>
          <a:p>
            <a:r>
              <a:rPr lang="en-US" dirty="0"/>
              <a:t>c. that data stored must not be used for purposes other than those which have been defined unless exception is explicitly permitted by law, is granted by a competent authority or the rules for the use of the electronic data bank are amended.</a:t>
            </a:r>
          </a:p>
        </p:txBody>
      </p:sp>
    </p:spTree>
    <p:extLst>
      <p:ext uri="{BB962C8B-B14F-4D97-AF65-F5344CB8AC3E}">
        <p14:creationId xmlns:p14="http://schemas.microsoft.com/office/powerpoint/2010/main" val="1790771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2400" b="1" dirty="0"/>
              <a:t>(2) De ontwikkeling binnen het gegevensbeschermingsrecht</a:t>
            </a:r>
            <a:endParaRPr lang="en-US" sz="2400" dirty="0"/>
          </a:p>
        </p:txBody>
      </p:sp>
      <p:sp>
        <p:nvSpPr>
          <p:cNvPr id="3" name="Content Placeholder 2"/>
          <p:cNvSpPr>
            <a:spLocks noGrp="1"/>
          </p:cNvSpPr>
          <p:nvPr>
            <p:ph idx="1"/>
          </p:nvPr>
        </p:nvSpPr>
        <p:spPr>
          <a:xfrm>
            <a:off x="680321" y="2137144"/>
            <a:ext cx="9613861" cy="4497572"/>
          </a:xfrm>
        </p:spPr>
        <p:txBody>
          <a:bodyPr>
            <a:normAutofit fontScale="70000" lnSpcReduction="20000"/>
          </a:bodyPr>
          <a:lstStyle/>
          <a:p>
            <a:r>
              <a:rPr lang="en-US" dirty="0"/>
              <a:t>4. Rules should be laid down to specify the time-limits beyond which certain categories of information may not be kept or used. However, exceptions from this principle are acceptable if the use of the information for statistical, scientific or historical purposes requires its conservation for an indefinite duration. In that case, precautions should be taken to ensure that the privacy of the individuals concerned will not be prejudiced.</a:t>
            </a:r>
          </a:p>
          <a:p>
            <a:r>
              <a:rPr lang="en-US" dirty="0"/>
              <a:t>5. Every individual should have the right to know the information stored about him. Any exception to this principle or limitation to the exercise of this right should be strictly regulated.</a:t>
            </a:r>
          </a:p>
          <a:p>
            <a:r>
              <a:rPr lang="en-US" dirty="0"/>
              <a:t>6. Precautions should be taken against any abuse or misuse of information. For this reason:</a:t>
            </a:r>
          </a:p>
          <a:p>
            <a:r>
              <a:rPr lang="en-US" dirty="0"/>
              <a:t>a. everyone concerned with the operation of electronic data processing should be bound by rules of conduct aimed at preventing the misuse of data and in particular by a duty to observe secrecy;</a:t>
            </a:r>
          </a:p>
          <a:p>
            <a:r>
              <a:rPr lang="en-US" dirty="0" err="1"/>
              <a:t>b.</a:t>
            </a:r>
            <a:r>
              <a:rPr lang="en-US" dirty="0"/>
              <a:t> electronic data banks should be equipped with security systems which bar access to the data held by them to persons not entitled to obtain such information and which provide for the detection of </a:t>
            </a:r>
            <a:r>
              <a:rPr lang="en-US" dirty="0" err="1"/>
              <a:t>misdirections</a:t>
            </a:r>
            <a:r>
              <a:rPr lang="en-US" dirty="0"/>
              <a:t> of information, whether intentional or not.</a:t>
            </a:r>
          </a:p>
          <a:p>
            <a:r>
              <a:rPr lang="en-US" dirty="0"/>
              <a:t>7. Access to information that may not be freely communicated to the public should be confined to the persons whose functions entitle them to take </a:t>
            </a:r>
            <a:r>
              <a:rPr lang="en-US" dirty="0" err="1"/>
              <a:t>cognisance</a:t>
            </a:r>
            <a:r>
              <a:rPr lang="en-US" dirty="0"/>
              <a:t> of it in order to carry out their duties.</a:t>
            </a:r>
          </a:p>
          <a:p>
            <a:r>
              <a:rPr lang="en-US" dirty="0"/>
              <a:t>8. When information is used for statistical purposes it should be released only in such a way that it is impossible to link information to a particular person.</a:t>
            </a:r>
          </a:p>
        </p:txBody>
      </p:sp>
    </p:spTree>
    <p:extLst>
      <p:ext uri="{BB962C8B-B14F-4D97-AF65-F5344CB8AC3E}">
        <p14:creationId xmlns:p14="http://schemas.microsoft.com/office/powerpoint/2010/main" val="3805494138"/>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docProps/app.xml><?xml version="1.0" encoding="utf-8"?>
<Properties xmlns="http://schemas.openxmlformats.org/officeDocument/2006/extended-properties" xmlns:vt="http://schemas.openxmlformats.org/officeDocument/2006/docPropsVTypes">
  <Template>TM04033917[[fn=Berlin]]</Template>
  <TotalTime>172</TotalTime>
  <Words>2648</Words>
  <Application>Microsoft Office PowerPoint</Application>
  <PresentationFormat>Breedbeeld</PresentationFormat>
  <Paragraphs>166</Paragraphs>
  <Slides>26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26</vt:i4>
      </vt:variant>
    </vt:vector>
  </HeadingPairs>
  <TitlesOfParts>
    <vt:vector size="30" baseType="lpstr">
      <vt:lpstr>Arial</vt:lpstr>
      <vt:lpstr>Trebuchet MS</vt:lpstr>
      <vt:lpstr>Trebuchet MS (Body)</vt:lpstr>
      <vt:lpstr>Berlin</vt:lpstr>
      <vt:lpstr>Gegevensbescherming: de problematiek van open normen</vt:lpstr>
      <vt:lpstr>Overzicht</vt:lpstr>
      <vt:lpstr>(1) De algemene problematiek van de open normen</vt:lpstr>
      <vt:lpstr>(1) De algemene problematiek van de open normen</vt:lpstr>
      <vt:lpstr>(1) De algemene problematiek van de open normen</vt:lpstr>
      <vt:lpstr>(1) De algemene problematiek van de open normen</vt:lpstr>
      <vt:lpstr>(1) De algemene problematiek van de open normen</vt:lpstr>
      <vt:lpstr>(2) De ontwikkeling binnen het gegevensbeschermingsrecht</vt:lpstr>
      <vt:lpstr>(2) De ontwikkeling binnen het gegevensbeschermingsrecht</vt:lpstr>
      <vt:lpstr>(2) De ontwikkeling binnen het gegevensbeschermingsrecht</vt:lpstr>
      <vt:lpstr>(2) De ontwikkeling binnen het gegevensbeschermingsrecht</vt:lpstr>
      <vt:lpstr>(2) De ontwikkeling binnen het gegevensbeschermingsrecht</vt:lpstr>
      <vt:lpstr>(2) De ontwikkeling binnen het gegevensbeschermingsrecht</vt:lpstr>
      <vt:lpstr>(2) De ontwikkeling binnen het gegevensbeschermingsrecht</vt:lpstr>
      <vt:lpstr>(3) De omgang met open normen in het gegevensbeschermingsrecht</vt:lpstr>
      <vt:lpstr>(3) De omgang met open normen in het gegevensbeschermingsrecht</vt:lpstr>
      <vt:lpstr>(3) De omgang met open normen in het gegevensbeschermingsrecht</vt:lpstr>
      <vt:lpstr>(3) De omgang met open normen in het gegevensbeschermingsrecht</vt:lpstr>
      <vt:lpstr>(3) De omgang met open normen in het gegevensbeschermingsrecht</vt:lpstr>
      <vt:lpstr>(3) De omgang met open normen in het gegevensbeschermingsrecht</vt:lpstr>
      <vt:lpstr>(4) Keuzes</vt:lpstr>
      <vt:lpstr>(4) Keuzes</vt:lpstr>
      <vt:lpstr>(4) Keuzes</vt:lpstr>
      <vt:lpstr>(4) Keuzes</vt:lpstr>
      <vt:lpstr>(4) Keuzes</vt:lpstr>
      <vt:lpstr>(4) Keuzes</vt:lpstr>
    </vt:vector>
  </TitlesOfParts>
  <Company>Tilburg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Gegevensbescherming: de problematiek van open normen</dc:title>
  <dc:creator>someone</dc:creator>
  <cp:lastModifiedBy>Computer</cp:lastModifiedBy>
  <cp:revision>71</cp:revision>
  <dcterms:created xsi:type="dcterms:W3CDTF">2018-04-04T11:00:45Z</dcterms:created>
  <dcterms:modified xsi:type="dcterms:W3CDTF">2018-04-06T07:24:38Z</dcterms:modified>
</cp:coreProperties>
</file>