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6" r:id="rId7"/>
    <p:sldId id="261" r:id="rId8"/>
    <p:sldId id="262" r:id="rId9"/>
    <p:sldId id="263" r:id="rId10"/>
    <p:sldId id="264" r:id="rId11"/>
    <p:sldId id="267" r:id="rId12"/>
    <p:sldId id="265"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7" d="100"/>
          <a:sy n="97" d="100"/>
        </p:scale>
        <p:origin x="58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7/13/2023</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‹nr.›</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1769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7/13/2023</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42844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7/13/2023</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83136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7/13/2023</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482472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7/13/2023</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402073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7/13/2023</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330138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7/13/2023</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707722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7/13/2023</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836116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7/13/2023</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844280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7/13/2023</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269704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7/13/2023</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99073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7/13/2023</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‹nr.›</a:t>
            </a:fld>
            <a:endParaRPr lang="en-US"/>
          </a:p>
        </p:txBody>
      </p:sp>
    </p:spTree>
    <p:extLst>
      <p:ext uri="{BB962C8B-B14F-4D97-AF65-F5344CB8AC3E}">
        <p14:creationId xmlns:p14="http://schemas.microsoft.com/office/powerpoint/2010/main" val="1571754884"/>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artvandersloot.nl/"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8E7DEBE-A040-77CA-BCD0-BB0E98A3FA7B}"/>
              </a:ext>
            </a:extLst>
          </p:cNvPr>
          <p:cNvPicPr>
            <a:picLocks noChangeAspect="1"/>
          </p:cNvPicPr>
          <p:nvPr/>
        </p:nvPicPr>
        <p:blipFill rotWithShape="1">
          <a:blip r:embed="rId2"/>
          <a:srcRect l="10515" r="5111" b="-1"/>
          <a:stretch/>
        </p:blipFill>
        <p:spPr>
          <a:xfrm>
            <a:off x="3523488" y="-344923"/>
            <a:ext cx="8668512" cy="6857990"/>
          </a:xfrm>
          <a:prstGeom prst="rect">
            <a:avLst/>
          </a:prstGeom>
        </p:spPr>
      </p:pic>
      <p:sp>
        <p:nvSpPr>
          <p:cNvPr id="11" name="Rectangle 10">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C2221E-0B34-3285-1ECE-15E762F27BD5}"/>
              </a:ext>
            </a:extLst>
          </p:cNvPr>
          <p:cNvSpPr>
            <a:spLocks noGrp="1"/>
          </p:cNvSpPr>
          <p:nvPr>
            <p:ph type="ctrTitle"/>
          </p:nvPr>
        </p:nvSpPr>
        <p:spPr>
          <a:xfrm>
            <a:off x="666957" y="224866"/>
            <a:ext cx="10342788" cy="3204134"/>
          </a:xfrm>
        </p:spPr>
        <p:txBody>
          <a:bodyPr anchor="b">
            <a:noAutofit/>
          </a:bodyPr>
          <a:lstStyle/>
          <a:p>
            <a:r>
              <a:rPr lang="nl-NL" sz="4400" dirty="0"/>
              <a:t>Open Data &amp; Hergebruik – </a:t>
            </a:r>
            <a:br>
              <a:rPr lang="nl-NL" sz="4400" dirty="0"/>
            </a:br>
            <a:r>
              <a:rPr lang="nl-NL" sz="4400" dirty="0"/>
              <a:t>Privacy &amp; Gegevensbescherming</a:t>
            </a:r>
          </a:p>
        </p:txBody>
      </p:sp>
      <p:sp>
        <p:nvSpPr>
          <p:cNvPr id="3" name="Ondertitel 2">
            <a:extLst>
              <a:ext uri="{FF2B5EF4-FFF2-40B4-BE49-F238E27FC236}">
                <a16:creationId xmlns:a16="http://schemas.microsoft.com/office/drawing/2014/main" id="{5973DEF6-C2AF-826C-46C5-2FDA44E411F5}"/>
              </a:ext>
            </a:extLst>
          </p:cNvPr>
          <p:cNvSpPr>
            <a:spLocks noGrp="1"/>
          </p:cNvSpPr>
          <p:nvPr>
            <p:ph type="subTitle" idx="1"/>
          </p:nvPr>
        </p:nvSpPr>
        <p:spPr>
          <a:xfrm>
            <a:off x="477980" y="4872922"/>
            <a:ext cx="4023359" cy="1208141"/>
          </a:xfrm>
        </p:spPr>
        <p:txBody>
          <a:bodyPr>
            <a:normAutofit/>
          </a:bodyPr>
          <a:lstStyle/>
          <a:p>
            <a:r>
              <a:rPr lang="nl-NL" sz="2000" dirty="0"/>
              <a:t>Bart van der Sloot</a:t>
            </a:r>
          </a:p>
          <a:p>
            <a:r>
              <a:rPr lang="nl-NL" sz="2000" dirty="0">
                <a:hlinkClick r:id="rId3"/>
              </a:rPr>
              <a:t>www.bartvandersloot.nl</a:t>
            </a:r>
            <a:r>
              <a:rPr lang="nl-NL" sz="2000" dirty="0"/>
              <a:t> </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736243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4EF3A8-D285-4A87-B414-830AA5D18BC7}"/>
              </a:ext>
            </a:extLst>
          </p:cNvPr>
          <p:cNvSpPr>
            <a:spLocks noGrp="1"/>
          </p:cNvSpPr>
          <p:nvPr>
            <p:ph type="title"/>
          </p:nvPr>
        </p:nvSpPr>
        <p:spPr/>
        <p:txBody>
          <a:bodyPr>
            <a:normAutofit/>
          </a:bodyPr>
          <a:lstStyle/>
          <a:p>
            <a:r>
              <a:rPr lang="nl-NL" sz="4000" dirty="0"/>
              <a:t>(5) Recente technische ontwikkeling</a:t>
            </a:r>
          </a:p>
        </p:txBody>
      </p:sp>
      <p:sp>
        <p:nvSpPr>
          <p:cNvPr id="3" name="Tijdelijke aanduiding voor inhoud 2">
            <a:extLst>
              <a:ext uri="{FF2B5EF4-FFF2-40B4-BE49-F238E27FC236}">
                <a16:creationId xmlns:a16="http://schemas.microsoft.com/office/drawing/2014/main" id="{9F2D9DBF-7836-0CE4-FF9F-CD86CF7F9743}"/>
              </a:ext>
            </a:extLst>
          </p:cNvPr>
          <p:cNvSpPr>
            <a:spLocks noGrp="1"/>
          </p:cNvSpPr>
          <p:nvPr>
            <p:ph idx="1"/>
          </p:nvPr>
        </p:nvSpPr>
        <p:spPr/>
        <p:txBody>
          <a:bodyPr>
            <a:normAutofit fontScale="92500"/>
          </a:bodyPr>
          <a:lstStyle/>
          <a:p>
            <a:r>
              <a:rPr lang="nl-NL" b="0" i="0" u="none" strike="noStrike" baseline="0" dirty="0">
                <a:solidFill>
                  <a:srgbClr val="000000"/>
                </a:solidFill>
                <a:latin typeface="Times New Roman" panose="02020603050405020304" pitchFamily="18" charset="0"/>
                <a:cs typeface="Times New Roman" panose="02020603050405020304" pitchFamily="18" charset="0"/>
              </a:rPr>
              <a:t>„persoonsgegevens”: alle informatie over een geïdentificeerde of identificeerbare natuurlijke persoon („de betrokkene”); als identificeerbaar wordt beschouwd een natuurlijke persoon die direct of indirect kan worden geïdentificeerd, met name aan de hand van een </a:t>
            </a:r>
            <a:r>
              <a:rPr lang="nl-NL" b="0" i="0" u="none" strike="noStrike" baseline="0" dirty="0" err="1">
                <a:solidFill>
                  <a:srgbClr val="000000"/>
                </a:solidFill>
                <a:latin typeface="Times New Roman" panose="02020603050405020304" pitchFamily="18" charset="0"/>
                <a:cs typeface="Times New Roman" panose="02020603050405020304" pitchFamily="18" charset="0"/>
              </a:rPr>
              <a:t>identificator</a:t>
            </a:r>
            <a:r>
              <a:rPr lang="nl-NL" b="0" i="0" u="none" strike="noStrike" baseline="0" dirty="0">
                <a:solidFill>
                  <a:srgbClr val="000000"/>
                </a:solidFill>
                <a:latin typeface="Times New Roman" panose="02020603050405020304" pitchFamily="18" charset="0"/>
                <a:cs typeface="Times New Roman" panose="02020603050405020304" pitchFamily="18" charset="0"/>
              </a:rPr>
              <a:t> zoals een naam, een identificatienummer, locatiegegevens, een online </a:t>
            </a:r>
            <a:r>
              <a:rPr lang="nl-NL" b="0" i="0" u="none" strike="noStrike" baseline="0" dirty="0" err="1">
                <a:solidFill>
                  <a:srgbClr val="000000"/>
                </a:solidFill>
                <a:latin typeface="Times New Roman" panose="02020603050405020304" pitchFamily="18" charset="0"/>
                <a:cs typeface="Times New Roman" panose="02020603050405020304" pitchFamily="18" charset="0"/>
              </a:rPr>
              <a:t>identificator</a:t>
            </a:r>
            <a:r>
              <a:rPr lang="nl-NL" b="0" i="0" u="none" strike="noStrike" baseline="0" dirty="0">
                <a:solidFill>
                  <a:srgbClr val="000000"/>
                </a:solidFill>
                <a:latin typeface="Times New Roman" panose="02020603050405020304" pitchFamily="18" charset="0"/>
                <a:cs typeface="Times New Roman" panose="02020603050405020304" pitchFamily="18" charset="0"/>
              </a:rPr>
              <a:t> of van een of meer elementen die kenmerkend zijn voor de fysieke, fysiologische, genetische, psychische, economische, culturele of sociale identiteit van die natuurlijke persoon; </a:t>
            </a:r>
            <a:endParaRPr lang="nl-NL"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4857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4EF3A8-D285-4A87-B414-830AA5D18BC7}"/>
              </a:ext>
            </a:extLst>
          </p:cNvPr>
          <p:cNvSpPr>
            <a:spLocks noGrp="1"/>
          </p:cNvSpPr>
          <p:nvPr>
            <p:ph type="title"/>
          </p:nvPr>
        </p:nvSpPr>
        <p:spPr/>
        <p:txBody>
          <a:bodyPr>
            <a:normAutofit/>
          </a:bodyPr>
          <a:lstStyle/>
          <a:p>
            <a:r>
              <a:rPr lang="nl-NL" sz="4000" dirty="0"/>
              <a:t>(5) Recente technische ontwikkeling</a:t>
            </a:r>
          </a:p>
        </p:txBody>
      </p:sp>
      <p:sp>
        <p:nvSpPr>
          <p:cNvPr id="3" name="Tijdelijke aanduiding voor inhoud 2">
            <a:extLst>
              <a:ext uri="{FF2B5EF4-FFF2-40B4-BE49-F238E27FC236}">
                <a16:creationId xmlns:a16="http://schemas.microsoft.com/office/drawing/2014/main" id="{9F2D9DBF-7836-0CE4-FF9F-CD86CF7F9743}"/>
              </a:ext>
            </a:extLst>
          </p:cNvPr>
          <p:cNvSpPr>
            <a:spLocks noGrp="1"/>
          </p:cNvSpPr>
          <p:nvPr>
            <p:ph idx="1"/>
          </p:nvPr>
        </p:nvSpPr>
        <p:spPr/>
        <p:txBody>
          <a:bodyPr/>
          <a:lstStyle/>
          <a:p>
            <a:r>
              <a:rPr lang="nl-NL" dirty="0"/>
              <a:t>2009 </a:t>
            </a:r>
            <a:r>
              <a:rPr lang="en-US" dirty="0"/>
              <a:t>Broken promises of privacy: </a:t>
            </a:r>
            <a:br>
              <a:rPr lang="en-US" dirty="0"/>
            </a:br>
            <a:r>
              <a:rPr lang="en-US" dirty="0"/>
              <a:t>Responding to the surprising failure </a:t>
            </a:r>
            <a:br>
              <a:rPr lang="en-US" dirty="0"/>
            </a:br>
            <a:r>
              <a:rPr lang="en-US" dirty="0"/>
              <a:t>of anonymization</a:t>
            </a:r>
            <a:br>
              <a:rPr lang="en-US" dirty="0"/>
            </a:br>
            <a:endParaRPr lang="en-US" dirty="0"/>
          </a:p>
          <a:p>
            <a:r>
              <a:rPr lang="en-US" dirty="0"/>
              <a:t>“Data can be either useful or perfectly </a:t>
            </a:r>
            <a:br>
              <a:rPr lang="en-US" dirty="0"/>
            </a:br>
            <a:r>
              <a:rPr lang="en-US" dirty="0"/>
              <a:t>anonymous but never both.”</a:t>
            </a:r>
            <a:endParaRPr lang="nl-NL" dirty="0"/>
          </a:p>
        </p:txBody>
      </p:sp>
      <p:pic>
        <p:nvPicPr>
          <p:cNvPr id="2050" name="Picture 2" descr="Paul Ohm | Georgetown Law">
            <a:extLst>
              <a:ext uri="{FF2B5EF4-FFF2-40B4-BE49-F238E27FC236}">
                <a16:creationId xmlns:a16="http://schemas.microsoft.com/office/drawing/2014/main" id="{7FF3B4C3-4C0A-59AE-BDBE-4FD5BD80AC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7994" y="2699697"/>
            <a:ext cx="1905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2045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4EF3A8-D285-4A87-B414-830AA5D18BC7}"/>
              </a:ext>
            </a:extLst>
          </p:cNvPr>
          <p:cNvSpPr>
            <a:spLocks noGrp="1"/>
          </p:cNvSpPr>
          <p:nvPr>
            <p:ph type="title"/>
          </p:nvPr>
        </p:nvSpPr>
        <p:spPr/>
        <p:txBody>
          <a:bodyPr>
            <a:normAutofit/>
          </a:bodyPr>
          <a:lstStyle/>
          <a:p>
            <a:r>
              <a:rPr lang="nl-NL" sz="4000" dirty="0"/>
              <a:t>(5) Recente technische ontwikkeling</a:t>
            </a:r>
          </a:p>
        </p:txBody>
      </p:sp>
      <p:sp>
        <p:nvSpPr>
          <p:cNvPr id="3" name="Tijdelijke aanduiding voor inhoud 2">
            <a:extLst>
              <a:ext uri="{FF2B5EF4-FFF2-40B4-BE49-F238E27FC236}">
                <a16:creationId xmlns:a16="http://schemas.microsoft.com/office/drawing/2014/main" id="{9F2D9DBF-7836-0CE4-FF9F-CD86CF7F9743}"/>
              </a:ext>
            </a:extLst>
          </p:cNvPr>
          <p:cNvSpPr>
            <a:spLocks noGrp="1"/>
          </p:cNvSpPr>
          <p:nvPr>
            <p:ph idx="1"/>
          </p:nvPr>
        </p:nvSpPr>
        <p:spPr/>
        <p:txBody>
          <a:bodyPr>
            <a:normAutofit/>
          </a:bodyPr>
          <a:lstStyle/>
          <a:p>
            <a:r>
              <a:rPr lang="nl-NL" dirty="0">
                <a:latin typeface="Times New Roman" panose="02020603050405020304" pitchFamily="18" charset="0"/>
                <a:cs typeface="Times New Roman" panose="02020603050405020304" pitchFamily="18" charset="0"/>
              </a:rPr>
              <a:t>2022 </a:t>
            </a:r>
            <a:r>
              <a:rPr lang="en-US" dirty="0">
                <a:latin typeface="Times New Roman" panose="02020603050405020304" pitchFamily="18" charset="0"/>
                <a:cs typeface="Times New Roman" panose="02020603050405020304" pitchFamily="18" charset="0"/>
              </a:rPr>
              <a:t>The influence of (technical)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developments on the concept of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personal data in relation to the GDPR</a:t>
            </a:r>
          </a:p>
          <a:p>
            <a:pPr lvl="1"/>
            <a:r>
              <a:rPr lang="en-US" sz="2800" dirty="0">
                <a:latin typeface="Times New Roman" panose="02020603050405020304" pitchFamily="18" charset="0"/>
                <a:cs typeface="Times New Roman" panose="02020603050405020304" pitchFamily="18" charset="0"/>
              </a:rPr>
              <a:t>(1) </a:t>
            </a:r>
            <a:r>
              <a:rPr lang="en-US" sz="2800" dirty="0" err="1">
                <a:latin typeface="Times New Roman" panose="02020603050405020304" pitchFamily="18" charset="0"/>
                <a:cs typeface="Times New Roman" panose="02020603050405020304" pitchFamily="18" charset="0"/>
              </a:rPr>
              <a:t>Anonimisering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bijna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onmogelijk</a:t>
            </a:r>
            <a:endParaRPr lang="en-US" sz="2800" dirty="0">
              <a:latin typeface="Times New Roman" panose="02020603050405020304" pitchFamily="18" charset="0"/>
              <a:cs typeface="Times New Roman" panose="02020603050405020304" pitchFamily="18" charset="0"/>
            </a:endParaRPr>
          </a:p>
          <a:p>
            <a:pPr lvl="1"/>
            <a:r>
              <a:rPr lang="nl-NL" sz="2800" dirty="0">
                <a:latin typeface="Times New Roman" panose="02020603050405020304" pitchFamily="18" charset="0"/>
                <a:cs typeface="Times New Roman" panose="02020603050405020304" pitchFamily="18" charset="0"/>
              </a:rPr>
              <a:t>(2) Samenvoegen databases</a:t>
            </a:r>
          </a:p>
          <a:p>
            <a:pPr lvl="1"/>
            <a:r>
              <a:rPr lang="nl-NL" sz="2800" dirty="0">
                <a:latin typeface="Times New Roman" panose="02020603050405020304" pitchFamily="18" charset="0"/>
                <a:cs typeface="Times New Roman" panose="02020603050405020304" pitchFamily="18" charset="0"/>
              </a:rPr>
              <a:t>(3) Individualisatie/impact </a:t>
            </a:r>
            <a:br>
              <a:rPr lang="nl-NL" sz="2800" dirty="0">
                <a:latin typeface="Times New Roman" panose="02020603050405020304" pitchFamily="18" charset="0"/>
                <a:cs typeface="Times New Roman" panose="02020603050405020304" pitchFamily="18" charset="0"/>
              </a:rPr>
            </a:br>
            <a:r>
              <a:rPr lang="nl-NL" sz="2800" dirty="0">
                <a:latin typeface="Times New Roman" panose="02020603050405020304" pitchFamily="18" charset="0"/>
                <a:cs typeface="Times New Roman" panose="02020603050405020304" pitchFamily="18" charset="0"/>
              </a:rPr>
              <a:t>      privéleven</a:t>
            </a:r>
          </a:p>
        </p:txBody>
      </p:sp>
      <p:pic>
        <p:nvPicPr>
          <p:cNvPr id="5" name="Afbeelding 4">
            <a:extLst>
              <a:ext uri="{FF2B5EF4-FFF2-40B4-BE49-F238E27FC236}">
                <a16:creationId xmlns:a16="http://schemas.microsoft.com/office/drawing/2014/main" id="{E08DF611-5067-F3C1-6F97-1122F9291BB4}"/>
              </a:ext>
            </a:extLst>
          </p:cNvPr>
          <p:cNvPicPr>
            <a:picLocks noChangeAspect="1"/>
          </p:cNvPicPr>
          <p:nvPr/>
        </p:nvPicPr>
        <p:blipFill>
          <a:blip r:embed="rId2"/>
          <a:stretch>
            <a:fillRect/>
          </a:stretch>
        </p:blipFill>
        <p:spPr>
          <a:xfrm>
            <a:off x="7193694" y="1625600"/>
            <a:ext cx="4824248" cy="6858000"/>
          </a:xfrm>
          <a:prstGeom prst="rect">
            <a:avLst/>
          </a:prstGeom>
        </p:spPr>
      </p:pic>
    </p:spTree>
    <p:extLst>
      <p:ext uri="{BB962C8B-B14F-4D97-AF65-F5344CB8AC3E}">
        <p14:creationId xmlns:p14="http://schemas.microsoft.com/office/powerpoint/2010/main" val="2105032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Witte puzzel met een rood puzzelstukje">
            <a:extLst>
              <a:ext uri="{FF2B5EF4-FFF2-40B4-BE49-F238E27FC236}">
                <a16:creationId xmlns:a16="http://schemas.microsoft.com/office/drawing/2014/main" id="{25F250B8-051E-A8E8-257D-B17022DECBE0}"/>
              </a:ext>
            </a:extLst>
          </p:cNvPr>
          <p:cNvPicPr>
            <a:picLocks noChangeAspect="1"/>
          </p:cNvPicPr>
          <p:nvPr/>
        </p:nvPicPr>
        <p:blipFill rotWithShape="1">
          <a:blip r:embed="rId2"/>
          <a:srcRect l="15252" r="13648"/>
          <a:stretch/>
        </p:blipFill>
        <p:spPr>
          <a:xfrm>
            <a:off x="3523488" y="10"/>
            <a:ext cx="8668512" cy="6857990"/>
          </a:xfrm>
          <a:prstGeom prst="rect">
            <a:avLst/>
          </a:prstGeom>
        </p:spPr>
      </p:pic>
      <p:sp>
        <p:nvSpPr>
          <p:cNvPr id="29" name="Rectangle 28">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E474F62-17E5-D477-71F0-BF77E248BCF3}"/>
              </a:ext>
            </a:extLst>
          </p:cNvPr>
          <p:cNvSpPr>
            <a:spLocks noGrp="1"/>
          </p:cNvSpPr>
          <p:nvPr>
            <p:ph type="title"/>
          </p:nvPr>
        </p:nvSpPr>
        <p:spPr>
          <a:xfrm>
            <a:off x="371094" y="1161288"/>
            <a:ext cx="3438144" cy="1124712"/>
          </a:xfrm>
        </p:spPr>
        <p:txBody>
          <a:bodyPr anchor="b">
            <a:normAutofit/>
          </a:bodyPr>
          <a:lstStyle/>
          <a:p>
            <a:r>
              <a:rPr lang="nl-NL" sz="2800"/>
              <a:t>Overzicht</a:t>
            </a:r>
          </a:p>
        </p:txBody>
      </p:sp>
      <p:sp>
        <p:nvSpPr>
          <p:cNvPr id="31" name="Rectangle 30">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7C9C9D2E-B391-C459-14D3-3DE1285E40EC}"/>
              </a:ext>
            </a:extLst>
          </p:cNvPr>
          <p:cNvSpPr>
            <a:spLocks noGrp="1"/>
          </p:cNvSpPr>
          <p:nvPr>
            <p:ph idx="1"/>
          </p:nvPr>
        </p:nvSpPr>
        <p:spPr>
          <a:xfrm>
            <a:off x="371094" y="2718054"/>
            <a:ext cx="3438906" cy="3207258"/>
          </a:xfrm>
        </p:spPr>
        <p:txBody>
          <a:bodyPr anchor="t">
            <a:normAutofit/>
          </a:bodyPr>
          <a:lstStyle/>
          <a:p>
            <a:r>
              <a:rPr lang="nl-NL" sz="1700" dirty="0"/>
              <a:t>(1) Mijn eigen achtergrond</a:t>
            </a:r>
          </a:p>
          <a:p>
            <a:r>
              <a:rPr lang="nl-NL" sz="1700" dirty="0"/>
              <a:t>(2) Spanningsveld </a:t>
            </a:r>
          </a:p>
          <a:p>
            <a:r>
              <a:rPr lang="nl-NL" sz="1700" dirty="0"/>
              <a:t>(3) Hiërarchie</a:t>
            </a:r>
          </a:p>
          <a:p>
            <a:r>
              <a:rPr lang="nl-NL" sz="1700" dirty="0"/>
              <a:t>(4) Recente uitspraken </a:t>
            </a:r>
            <a:r>
              <a:rPr lang="nl-NL" sz="1700" dirty="0" err="1"/>
              <a:t>EUHvJ</a:t>
            </a:r>
            <a:r>
              <a:rPr lang="nl-NL" sz="1700" dirty="0"/>
              <a:t> &amp; EHRM</a:t>
            </a:r>
          </a:p>
          <a:p>
            <a:r>
              <a:rPr lang="nl-NL" sz="1700" dirty="0"/>
              <a:t>(5) Recente technische ontwikkeling</a:t>
            </a:r>
          </a:p>
        </p:txBody>
      </p:sp>
    </p:spTree>
    <p:extLst>
      <p:ext uri="{BB962C8B-B14F-4D97-AF65-F5344CB8AC3E}">
        <p14:creationId xmlns:p14="http://schemas.microsoft.com/office/powerpoint/2010/main" val="3537748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35" name="Rectangle 1034">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FE517315-F38B-81AD-01C5-53D66FC57CAE}"/>
              </a:ext>
            </a:extLst>
          </p:cNvPr>
          <p:cNvSpPr>
            <a:spLocks noGrp="1"/>
          </p:cNvSpPr>
          <p:nvPr>
            <p:ph type="title"/>
          </p:nvPr>
        </p:nvSpPr>
        <p:spPr>
          <a:xfrm>
            <a:off x="841246" y="728457"/>
            <a:ext cx="5991244" cy="861062"/>
          </a:xfrm>
        </p:spPr>
        <p:txBody>
          <a:bodyPr>
            <a:normAutofit fontScale="90000"/>
          </a:bodyPr>
          <a:lstStyle/>
          <a:p>
            <a:r>
              <a:rPr lang="nl-NL" sz="3200" dirty="0"/>
              <a:t>(1) Mijn eigen achtergrond</a:t>
            </a:r>
            <a:br>
              <a:rPr lang="nl-NL" sz="3200" dirty="0"/>
            </a:br>
            <a:endParaRPr lang="nl-NL" sz="3200" dirty="0"/>
          </a:p>
        </p:txBody>
      </p:sp>
      <p:sp>
        <p:nvSpPr>
          <p:cNvPr id="1037" name="Rectangle 1036">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39" name="Rectangle 1038">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8"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30" name="Content Placeholder 1029">
            <a:extLst>
              <a:ext uri="{FF2B5EF4-FFF2-40B4-BE49-F238E27FC236}">
                <a16:creationId xmlns:a16="http://schemas.microsoft.com/office/drawing/2014/main" id="{A99C81A2-8F4B-921F-D858-72B3EBC5624E}"/>
              </a:ext>
            </a:extLst>
          </p:cNvPr>
          <p:cNvSpPr>
            <a:spLocks noGrp="1"/>
          </p:cNvSpPr>
          <p:nvPr>
            <p:ph idx="1"/>
          </p:nvPr>
        </p:nvSpPr>
        <p:spPr>
          <a:xfrm>
            <a:off x="817751" y="1761665"/>
            <a:ext cx="5993892" cy="3305991"/>
          </a:xfrm>
        </p:spPr>
        <p:txBody>
          <a:bodyPr>
            <a:normAutofit/>
          </a:bodyPr>
          <a:lstStyle/>
          <a:p>
            <a:pPr indent="0">
              <a:lnSpc>
                <a:spcPct val="100000"/>
              </a:lnSpc>
            </a:pPr>
            <a:r>
              <a:rPr lang="en-US" sz="1300" dirty="0">
                <a:latin typeface="Times New Roman" panose="02020603050405020304" pitchFamily="18" charset="0"/>
                <a:cs typeface="Times New Roman" panose="02020603050405020304" pitchFamily="18" charset="0"/>
              </a:rPr>
              <a:t>Open Data &amp; Transparency</a:t>
            </a:r>
          </a:p>
          <a:p>
            <a:pPr indent="0">
              <a:lnSpc>
                <a:spcPct val="100000"/>
              </a:lnSpc>
            </a:pPr>
            <a:r>
              <a:rPr lang="en-US" sz="1300" dirty="0">
                <a:latin typeface="Times New Roman" panose="02020603050405020304" pitchFamily="18" charset="0"/>
                <a:cs typeface="Times New Roman" panose="02020603050405020304" pitchFamily="18" charset="0"/>
              </a:rPr>
              <a:t>Directive 2003/98/EC of the European Parliament and of the Council of 17 November 2003 on the re-use of public sector information</a:t>
            </a:r>
          </a:p>
          <a:p>
            <a:pPr indent="0">
              <a:lnSpc>
                <a:spcPct val="100000"/>
              </a:lnSpc>
            </a:pPr>
            <a:r>
              <a:rPr lang="en-US" sz="1300" dirty="0">
                <a:latin typeface="Times New Roman" panose="02020603050405020304" pitchFamily="18" charset="0"/>
                <a:cs typeface="Times New Roman" panose="02020603050405020304" pitchFamily="18" charset="0"/>
              </a:rPr>
              <a:t>DIRECTIVE 2013/37/EU OF THE EUROPEAN PARLIAMENT AND OF THE COUNCIL of 26 June 2013 amending Directive 2003/98/EC on the re-use of public sector information</a:t>
            </a:r>
          </a:p>
          <a:p>
            <a:pPr indent="0">
              <a:lnSpc>
                <a:spcPct val="100000"/>
              </a:lnSpc>
            </a:pPr>
            <a:r>
              <a:rPr lang="en-US" sz="1300" dirty="0">
                <a:latin typeface="Times New Roman" panose="02020603050405020304" pitchFamily="18" charset="0"/>
                <a:cs typeface="Times New Roman" panose="02020603050405020304" pitchFamily="18" charset="0"/>
              </a:rPr>
              <a:t>Directive (EU) 2017/1132 of the European Parliament and of the Council of 14 June 2017 relating to certain aspects of company law</a:t>
            </a:r>
          </a:p>
          <a:p>
            <a:pPr indent="0">
              <a:lnSpc>
                <a:spcPct val="100000"/>
              </a:lnSpc>
            </a:pPr>
            <a:r>
              <a:rPr lang="en-US" sz="1300" i="0" dirty="0">
                <a:effectLst/>
                <a:latin typeface="Times New Roman" panose="02020603050405020304" pitchFamily="18" charset="0"/>
                <a:cs typeface="Times New Roman" panose="02020603050405020304" pitchFamily="18" charset="0"/>
              </a:rPr>
              <a:t>Directive (EU) 2019/1151 of the European Parliament and of the Council of 20 June 2019 amending Directive (EU) 2017/1132 as regards the use of digital tools and processes in company law</a:t>
            </a:r>
          </a:p>
          <a:p>
            <a:pPr indent="0">
              <a:lnSpc>
                <a:spcPct val="100000"/>
              </a:lnSpc>
            </a:pPr>
            <a:r>
              <a:rPr lang="en-US" sz="1300" i="0" dirty="0">
                <a:effectLst/>
                <a:latin typeface="Times New Roman" panose="02020603050405020304" pitchFamily="18" charset="0"/>
                <a:cs typeface="Times New Roman" panose="02020603050405020304" pitchFamily="18" charset="0"/>
              </a:rPr>
              <a:t>Directive (EU) 2019/1024 of the European Parliament and of the Council of 20 June 2019 on open data and the re-use of public sector information</a:t>
            </a:r>
          </a:p>
          <a:p>
            <a:endParaRPr lang="en-US" sz="1800" b="1" i="0" dirty="0">
              <a:effectLst/>
            </a:endParaRPr>
          </a:p>
          <a:p>
            <a:endParaRPr lang="en-US" sz="1800" dirty="0"/>
          </a:p>
        </p:txBody>
      </p:sp>
      <p:pic>
        <p:nvPicPr>
          <p:cNvPr id="1026" name="Picture 2" descr="Open Data &amp; Re-Use | bartvandersloot.com">
            <a:extLst>
              <a:ext uri="{FF2B5EF4-FFF2-40B4-BE49-F238E27FC236}">
                <a16:creationId xmlns:a16="http://schemas.microsoft.com/office/drawing/2014/main" id="{4BB40BF0-F6A0-3D02-CAF7-B898E96115A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679814" y="743559"/>
            <a:ext cx="4097657" cy="5270298"/>
          </a:xfrm>
          <a:prstGeom prst="rect">
            <a:avLst/>
          </a:prstGeom>
          <a:noFill/>
          <a:extLst>
            <a:ext uri="{909E8E84-426E-40DD-AFC4-6F175D3DCCD1}">
              <a14:hiddenFill xmlns:a14="http://schemas.microsoft.com/office/drawing/2010/main">
                <a:solidFill>
                  <a:srgbClr val="FFFFFF"/>
                </a:solidFill>
              </a14:hiddenFill>
            </a:ext>
          </a:extLst>
        </p:spPr>
      </p:pic>
      <p:pic>
        <p:nvPicPr>
          <p:cNvPr id="5" name="Afbeelding 4">
            <a:extLst>
              <a:ext uri="{FF2B5EF4-FFF2-40B4-BE49-F238E27FC236}">
                <a16:creationId xmlns:a16="http://schemas.microsoft.com/office/drawing/2014/main" id="{F68A7E6D-440F-0FC7-807B-AB5F3619CD6E}"/>
              </a:ext>
            </a:extLst>
          </p:cNvPr>
          <p:cNvPicPr>
            <a:picLocks noChangeAspect="1"/>
          </p:cNvPicPr>
          <p:nvPr/>
        </p:nvPicPr>
        <p:blipFill>
          <a:blip r:embed="rId3"/>
          <a:stretch>
            <a:fillRect/>
          </a:stretch>
        </p:blipFill>
        <p:spPr>
          <a:xfrm>
            <a:off x="7155811" y="291197"/>
            <a:ext cx="4334933" cy="6175022"/>
          </a:xfrm>
          <a:prstGeom prst="rect">
            <a:avLst/>
          </a:prstGeom>
        </p:spPr>
      </p:pic>
      <p:sp>
        <p:nvSpPr>
          <p:cNvPr id="6" name="Tekstvak 5">
            <a:extLst>
              <a:ext uri="{FF2B5EF4-FFF2-40B4-BE49-F238E27FC236}">
                <a16:creationId xmlns:a16="http://schemas.microsoft.com/office/drawing/2014/main" id="{FFFE4CC3-4F52-2D4C-C595-7206742BE331}"/>
              </a:ext>
            </a:extLst>
          </p:cNvPr>
          <p:cNvSpPr txBox="1"/>
          <p:nvPr/>
        </p:nvSpPr>
        <p:spPr>
          <a:xfrm>
            <a:off x="1111716" y="5410078"/>
            <a:ext cx="6012091" cy="692497"/>
          </a:xfrm>
          <a:prstGeom prst="rect">
            <a:avLst/>
          </a:prstGeom>
          <a:noFill/>
        </p:spPr>
        <p:txBody>
          <a:bodyPr wrap="square" rtlCol="0">
            <a:spAutoFit/>
          </a:bodyPr>
          <a:lstStyle/>
          <a:p>
            <a:pPr marL="342900" indent="-342900">
              <a:buAutoNum type="arabicPeriod"/>
            </a:pPr>
            <a:r>
              <a:rPr lang="nl-NL" sz="1300" dirty="0">
                <a:latin typeface="Times New Roman" panose="02020603050405020304" pitchFamily="18" charset="0"/>
                <a:cs typeface="Times New Roman" panose="02020603050405020304" pitchFamily="18" charset="0"/>
              </a:rPr>
              <a:t>Push naar actieve openbaarheid, interoperabiliteit en kostenloosheid</a:t>
            </a:r>
          </a:p>
          <a:p>
            <a:pPr marL="342900" indent="-342900">
              <a:buAutoNum type="arabicPeriod"/>
            </a:pPr>
            <a:r>
              <a:rPr lang="nl-NL" sz="1300" dirty="0">
                <a:latin typeface="Times New Roman" panose="02020603050405020304" pitchFamily="18" charset="0"/>
                <a:cs typeface="Times New Roman" panose="02020603050405020304" pitchFamily="18" charset="0"/>
              </a:rPr>
              <a:t>Doel verschuift van democratisch naar economisch motief</a:t>
            </a:r>
          </a:p>
          <a:p>
            <a:pPr marL="342900" indent="-342900">
              <a:buAutoNum type="arabicPeriod"/>
            </a:pPr>
            <a:r>
              <a:rPr lang="nl-NL" sz="1300" dirty="0">
                <a:latin typeface="Times New Roman" panose="02020603050405020304" pitchFamily="18" charset="0"/>
                <a:cs typeface="Times New Roman" panose="02020603050405020304" pitchFamily="18" charset="0"/>
              </a:rPr>
              <a:t>Exacte relatie privacy/gegevensbescherming werd opengelaten </a:t>
            </a:r>
          </a:p>
        </p:txBody>
      </p:sp>
    </p:spTree>
    <p:extLst>
      <p:ext uri="{BB962C8B-B14F-4D97-AF65-F5344CB8AC3E}">
        <p14:creationId xmlns:p14="http://schemas.microsoft.com/office/powerpoint/2010/main" val="1578019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E7A0D6-1667-22CE-4BDD-9B37387390D7}"/>
              </a:ext>
            </a:extLst>
          </p:cNvPr>
          <p:cNvSpPr>
            <a:spLocks noGrp="1"/>
          </p:cNvSpPr>
          <p:nvPr>
            <p:ph type="title"/>
          </p:nvPr>
        </p:nvSpPr>
        <p:spPr/>
        <p:txBody>
          <a:bodyPr>
            <a:normAutofit fontScale="90000"/>
          </a:bodyPr>
          <a:lstStyle/>
          <a:p>
            <a:r>
              <a:rPr lang="nl-NL" sz="4000" dirty="0"/>
              <a:t>(2) Spanningsveld </a:t>
            </a:r>
            <a:br>
              <a:rPr lang="nl-NL" sz="4000" dirty="0"/>
            </a:br>
            <a:endParaRPr lang="nl-NL" dirty="0"/>
          </a:p>
        </p:txBody>
      </p:sp>
      <p:sp>
        <p:nvSpPr>
          <p:cNvPr id="3" name="Tijdelijke aanduiding voor inhoud 2">
            <a:extLst>
              <a:ext uri="{FF2B5EF4-FFF2-40B4-BE49-F238E27FC236}">
                <a16:creationId xmlns:a16="http://schemas.microsoft.com/office/drawing/2014/main" id="{FD102E07-C382-D515-CCB1-8116C8593CF1}"/>
              </a:ext>
            </a:extLst>
          </p:cNvPr>
          <p:cNvSpPr>
            <a:spLocks noGrp="1"/>
          </p:cNvSpPr>
          <p:nvPr>
            <p:ph idx="1"/>
          </p:nvPr>
        </p:nvSpPr>
        <p:spPr>
          <a:xfrm>
            <a:off x="1115568" y="2162086"/>
            <a:ext cx="10168128" cy="4010114"/>
          </a:xfrm>
        </p:spPr>
        <p:txBody>
          <a:bodyPr/>
          <a:lstStyle/>
          <a:p>
            <a:r>
              <a:rPr lang="nl-NL" dirty="0"/>
              <a:t>Algemene Verordening Gegevensbescherming</a:t>
            </a:r>
          </a:p>
          <a:p>
            <a:pPr lvl="1"/>
            <a:r>
              <a:rPr lang="nl-NL" dirty="0"/>
              <a:t>Doelspecificatie en doelbinding</a:t>
            </a:r>
          </a:p>
          <a:p>
            <a:pPr lvl="1"/>
            <a:r>
              <a:rPr lang="nl-NL" dirty="0"/>
              <a:t>Veiligheid en vertrouwelijkheid</a:t>
            </a:r>
          </a:p>
          <a:p>
            <a:pPr lvl="1"/>
            <a:r>
              <a:rPr lang="nl-NL" dirty="0"/>
              <a:t>Data minimalisatie en opslagbeperking</a:t>
            </a:r>
          </a:p>
          <a:p>
            <a:pPr lvl="1"/>
            <a:r>
              <a:rPr lang="nl-NL" dirty="0"/>
              <a:t>Transparantie en recht op informatie</a:t>
            </a:r>
          </a:p>
        </p:txBody>
      </p:sp>
    </p:spTree>
    <p:extLst>
      <p:ext uri="{BB962C8B-B14F-4D97-AF65-F5344CB8AC3E}">
        <p14:creationId xmlns:p14="http://schemas.microsoft.com/office/powerpoint/2010/main" val="1383818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7C5CB-6FEE-B0C8-F02E-7AB0E72A1976}"/>
              </a:ext>
            </a:extLst>
          </p:cNvPr>
          <p:cNvSpPr>
            <a:spLocks noGrp="1"/>
          </p:cNvSpPr>
          <p:nvPr>
            <p:ph type="title"/>
          </p:nvPr>
        </p:nvSpPr>
        <p:spPr/>
        <p:txBody>
          <a:bodyPr>
            <a:normAutofit/>
          </a:bodyPr>
          <a:lstStyle/>
          <a:p>
            <a:r>
              <a:rPr lang="nl-NL" sz="4000" dirty="0"/>
              <a:t>(3) Hiërarchie</a:t>
            </a:r>
            <a:endParaRPr lang="nl-NL" dirty="0"/>
          </a:p>
        </p:txBody>
      </p:sp>
      <p:sp>
        <p:nvSpPr>
          <p:cNvPr id="3" name="Tijdelijke aanduiding voor inhoud 2">
            <a:extLst>
              <a:ext uri="{FF2B5EF4-FFF2-40B4-BE49-F238E27FC236}">
                <a16:creationId xmlns:a16="http://schemas.microsoft.com/office/drawing/2014/main" id="{4A16E23C-A1D1-79A0-BA40-59BC861534BE}"/>
              </a:ext>
            </a:extLst>
          </p:cNvPr>
          <p:cNvSpPr>
            <a:spLocks noGrp="1"/>
          </p:cNvSpPr>
          <p:nvPr>
            <p:ph idx="1"/>
          </p:nvPr>
        </p:nvSpPr>
        <p:spPr/>
        <p:txBody>
          <a:bodyPr>
            <a:normAutofit fontScale="85000" lnSpcReduction="20000"/>
          </a:bodyPr>
          <a:lstStyle/>
          <a:p>
            <a:r>
              <a:rPr lang="en-US" dirty="0"/>
              <a:t>CHARTER OF FUNDAMENTAL RIGHTS OF THE EUROPEAN UNION</a:t>
            </a:r>
          </a:p>
          <a:p>
            <a:r>
              <a:rPr lang="en-US" dirty="0"/>
              <a:t>Article 7 Respect for private and family life Everyone has the right to respect for his or her private and family life, home and communications. </a:t>
            </a:r>
          </a:p>
          <a:p>
            <a:r>
              <a:rPr lang="en-US" dirty="0"/>
              <a:t>Article 8 Protection of personal data 1. Everyone has the right to the protection of personal data concerning him or her. 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 3. Compliance with these rules shall be subject to control by an independent authority</a:t>
            </a:r>
            <a:endParaRPr lang="nl-N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7257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7C5CB-6FEE-B0C8-F02E-7AB0E72A1976}"/>
              </a:ext>
            </a:extLst>
          </p:cNvPr>
          <p:cNvSpPr>
            <a:spLocks noGrp="1"/>
          </p:cNvSpPr>
          <p:nvPr>
            <p:ph type="title"/>
          </p:nvPr>
        </p:nvSpPr>
        <p:spPr/>
        <p:txBody>
          <a:bodyPr>
            <a:normAutofit/>
          </a:bodyPr>
          <a:lstStyle/>
          <a:p>
            <a:r>
              <a:rPr lang="nl-NL" sz="4000" dirty="0"/>
              <a:t>(3) Hiërarchie</a:t>
            </a:r>
            <a:endParaRPr lang="nl-NL" dirty="0"/>
          </a:p>
        </p:txBody>
      </p:sp>
      <p:sp>
        <p:nvSpPr>
          <p:cNvPr id="3" name="Tijdelijke aanduiding voor inhoud 2">
            <a:extLst>
              <a:ext uri="{FF2B5EF4-FFF2-40B4-BE49-F238E27FC236}">
                <a16:creationId xmlns:a16="http://schemas.microsoft.com/office/drawing/2014/main" id="{4A16E23C-A1D1-79A0-BA40-59BC861534BE}"/>
              </a:ext>
            </a:extLst>
          </p:cNvPr>
          <p:cNvSpPr>
            <a:spLocks noGrp="1"/>
          </p:cNvSpPr>
          <p:nvPr>
            <p:ph idx="1"/>
          </p:nvPr>
        </p:nvSpPr>
        <p:spPr/>
        <p:txBody>
          <a:bodyPr/>
          <a:lstStyle/>
          <a:p>
            <a:r>
              <a:rPr lang="en-US" i="0" dirty="0">
                <a:solidFill>
                  <a:srgbClr val="333333"/>
                </a:solidFill>
                <a:effectLst/>
                <a:latin typeface="Times New Roman" panose="02020603050405020304" pitchFamily="18" charset="0"/>
                <a:cs typeface="Times New Roman" panose="02020603050405020304" pitchFamily="18" charset="0"/>
              </a:rPr>
              <a:t>Directive (EU) 2019/1024 of the European Parliament and of the Council of 20 June 2019 on open data and the re-use of public sector information</a:t>
            </a:r>
          </a:p>
          <a:p>
            <a:r>
              <a:rPr lang="en-US" i="0" dirty="0">
                <a:solidFill>
                  <a:srgbClr val="333333"/>
                </a:solidFill>
                <a:effectLst/>
                <a:latin typeface="Times New Roman" panose="02020603050405020304" pitchFamily="18" charset="0"/>
                <a:cs typeface="Times New Roman" panose="02020603050405020304" pitchFamily="18" charset="0"/>
              </a:rPr>
              <a:t>4.   This Directive is without prejudice to Union and national law on the protection of personal data, in particular Regulation (EU) 2016/679 and Directive 2002/58/EC and the corresponding provisions of national law.</a:t>
            </a:r>
            <a:endParaRPr lang="nl-N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7562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4EF3A8-D285-4A87-B414-830AA5D18BC7}"/>
              </a:ext>
            </a:extLst>
          </p:cNvPr>
          <p:cNvSpPr>
            <a:spLocks noGrp="1"/>
          </p:cNvSpPr>
          <p:nvPr>
            <p:ph type="title"/>
          </p:nvPr>
        </p:nvSpPr>
        <p:spPr/>
        <p:txBody>
          <a:bodyPr>
            <a:normAutofit/>
          </a:bodyPr>
          <a:lstStyle/>
          <a:p>
            <a:r>
              <a:rPr lang="nl-NL" sz="4000" dirty="0"/>
              <a:t>(4) Recente uitspraken </a:t>
            </a:r>
            <a:r>
              <a:rPr lang="nl-NL" sz="4000" dirty="0" err="1"/>
              <a:t>EUHvJ</a:t>
            </a:r>
            <a:r>
              <a:rPr lang="nl-NL" sz="4000" dirty="0"/>
              <a:t> &amp; EHRM</a:t>
            </a:r>
            <a:endParaRPr lang="nl-NL" dirty="0"/>
          </a:p>
        </p:txBody>
      </p:sp>
      <p:sp>
        <p:nvSpPr>
          <p:cNvPr id="3" name="Tijdelijke aanduiding voor inhoud 2">
            <a:extLst>
              <a:ext uri="{FF2B5EF4-FFF2-40B4-BE49-F238E27FC236}">
                <a16:creationId xmlns:a16="http://schemas.microsoft.com/office/drawing/2014/main" id="{9F2D9DBF-7836-0CE4-FF9F-CD86CF7F9743}"/>
              </a:ext>
            </a:extLst>
          </p:cNvPr>
          <p:cNvSpPr>
            <a:spLocks noGrp="1"/>
          </p:cNvSpPr>
          <p:nvPr>
            <p:ph idx="1"/>
          </p:nvPr>
        </p:nvSpPr>
        <p:spPr/>
        <p:txBody>
          <a:bodyPr>
            <a:normAutofit fontScale="92500" lnSpcReduction="20000"/>
          </a:bodyPr>
          <a:lstStyle/>
          <a:p>
            <a:r>
              <a:rPr lang="nl-NL" i="0" dirty="0">
                <a:solidFill>
                  <a:srgbClr val="333333"/>
                </a:solidFill>
                <a:effectLst/>
                <a:latin typeface="Times New Roman" panose="02020603050405020304" pitchFamily="18" charset="0"/>
                <a:cs typeface="Times New Roman" panose="02020603050405020304" pitchFamily="18" charset="0"/>
              </a:rPr>
              <a:t>ECLI:EU:C:2021:504</a:t>
            </a:r>
          </a:p>
          <a:p>
            <a:r>
              <a:rPr lang="nl-NL" i="0" dirty="0">
                <a:solidFill>
                  <a:srgbClr val="333333"/>
                </a:solidFill>
                <a:effectLst/>
                <a:latin typeface="Times New Roman" panose="02020603050405020304" pitchFamily="18" charset="0"/>
                <a:cs typeface="Times New Roman" panose="02020603050405020304" pitchFamily="18" charset="0"/>
              </a:rPr>
              <a:t>De bepalingen van verordening (EU) 2016/679, met name artikel 5, lid 1, artikel 6, lid 1, onder e), en artikel 10 ervan, moeten aldus worden uitgelegd dat zij in de weg staan aan een nationale wettelijke regeling op grond waarvan het overheidsorgaan dat de verantwoordelijkheid draagt voor het register waarin de strafpunten worden aangetekend die aan bestuurders van voertuigen zijn toegekend wegens verkeersovertredingen, de desbetreffende gegevens mag verstrekken aan marktdeelnemers met het oog op hergebruik.</a:t>
            </a:r>
            <a:endParaRPr lang="nl-N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662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4EF3A8-D285-4A87-B414-830AA5D18BC7}"/>
              </a:ext>
            </a:extLst>
          </p:cNvPr>
          <p:cNvSpPr>
            <a:spLocks noGrp="1"/>
          </p:cNvSpPr>
          <p:nvPr>
            <p:ph type="title"/>
          </p:nvPr>
        </p:nvSpPr>
        <p:spPr/>
        <p:txBody>
          <a:bodyPr>
            <a:normAutofit/>
          </a:bodyPr>
          <a:lstStyle/>
          <a:p>
            <a:r>
              <a:rPr lang="nl-NL" sz="4000" dirty="0"/>
              <a:t>(4) Recente uitspraken </a:t>
            </a:r>
            <a:r>
              <a:rPr lang="nl-NL" sz="4000" dirty="0" err="1"/>
              <a:t>EUHvJ</a:t>
            </a:r>
            <a:r>
              <a:rPr lang="nl-NL" sz="4000" dirty="0"/>
              <a:t> &amp; EHRM</a:t>
            </a:r>
            <a:endParaRPr lang="nl-NL" dirty="0"/>
          </a:p>
        </p:txBody>
      </p:sp>
      <p:sp>
        <p:nvSpPr>
          <p:cNvPr id="3" name="Tijdelijke aanduiding voor inhoud 2">
            <a:extLst>
              <a:ext uri="{FF2B5EF4-FFF2-40B4-BE49-F238E27FC236}">
                <a16:creationId xmlns:a16="http://schemas.microsoft.com/office/drawing/2014/main" id="{9F2D9DBF-7836-0CE4-FF9F-CD86CF7F9743}"/>
              </a:ext>
            </a:extLst>
          </p:cNvPr>
          <p:cNvSpPr>
            <a:spLocks noGrp="1"/>
          </p:cNvSpPr>
          <p:nvPr>
            <p:ph idx="1"/>
          </p:nvPr>
        </p:nvSpPr>
        <p:spPr/>
        <p:txBody>
          <a:bodyPr>
            <a:normAutofit fontScale="62500" lnSpcReduction="20000"/>
          </a:bodyPr>
          <a:lstStyle/>
          <a:p>
            <a:r>
              <a:rPr lang="nl-NL" b="0" i="0" u="none" strike="noStrike" dirty="0">
                <a:effectLst/>
                <a:latin typeface="Times New Roman" panose="02020603050405020304" pitchFamily="18" charset="0"/>
                <a:cs typeface="Times New Roman" panose="02020603050405020304" pitchFamily="18" charset="0"/>
              </a:rPr>
              <a:t>ECLI:EU:C:2022:912</a:t>
            </a:r>
          </a:p>
          <a:p>
            <a:r>
              <a:rPr lang="nl-NL" i="0" dirty="0">
                <a:solidFill>
                  <a:srgbClr val="000000"/>
                </a:solidFill>
                <a:effectLst/>
                <a:latin typeface="Times New Roman" panose="02020603050405020304" pitchFamily="18" charset="0"/>
                <a:cs typeface="Times New Roman" panose="02020603050405020304" pitchFamily="18" charset="0"/>
              </a:rPr>
              <a:t>Artikel 1, punt 15, onder c), van richtlijn (EU) 2018/843 van het Europees Parlement en de Raad van 30 mei 2018 tot wijziging van richtlijn (EU) 2015/849 inzake de voorkoming van het gebruik van het financiële stelsel voor het witwassen van geld of terrorismefinanciering, en tot wijziging van de richtlijnen 2009/138/EG en 2013/36/EU is ongeldig voor zover deze bepaling artikel 30, lid 5, eerste alinea, onder c), van richtlijn (EU) 2015/849 van het Europees Parlement en de Raad van 20 mei 2015 inzake de voorkoming van het gebruik van het financiële stelsel voor het witwassen van geld of terrorismefinanciering, tot wijziging van verordening (EU) nr. 648/2012 van het Europees Parlement en de Raad en tot intrekking van richtlijn 2005/60/EG van het Europees Parlement en de Raad en richtlijn 2006/70/EG van de Commissie zo heeft gewijzigd dat in de aldus gewijzigde versie van dit artikel 30, lid 5, eerste alinea, onder c), is bepaald dat de lidstaten ervoor moeten zorgen dat de informatie over de uiteindelijk begunstigden van binnen hun grondgebied opgerichte vennootschappen en andere juridische entiteiten in alle gevallen voor elk lid van de bevolking toegankelijk is.</a:t>
            </a:r>
            <a:endParaRPr lang="nl-N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1545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4EF3A8-D285-4A87-B414-830AA5D18BC7}"/>
              </a:ext>
            </a:extLst>
          </p:cNvPr>
          <p:cNvSpPr>
            <a:spLocks noGrp="1"/>
          </p:cNvSpPr>
          <p:nvPr>
            <p:ph type="title"/>
          </p:nvPr>
        </p:nvSpPr>
        <p:spPr/>
        <p:txBody>
          <a:bodyPr>
            <a:normAutofit/>
          </a:bodyPr>
          <a:lstStyle/>
          <a:p>
            <a:r>
              <a:rPr lang="nl-NL" sz="4000" dirty="0"/>
              <a:t>(4) Recente uitspraken </a:t>
            </a:r>
            <a:r>
              <a:rPr lang="nl-NL" sz="4000" dirty="0" err="1"/>
              <a:t>EUHvJ</a:t>
            </a:r>
            <a:r>
              <a:rPr lang="nl-NL" sz="4000" dirty="0"/>
              <a:t> &amp; EHRM</a:t>
            </a:r>
            <a:endParaRPr lang="nl-NL" dirty="0"/>
          </a:p>
        </p:txBody>
      </p:sp>
      <p:sp>
        <p:nvSpPr>
          <p:cNvPr id="3" name="Tijdelijke aanduiding voor inhoud 2">
            <a:extLst>
              <a:ext uri="{FF2B5EF4-FFF2-40B4-BE49-F238E27FC236}">
                <a16:creationId xmlns:a16="http://schemas.microsoft.com/office/drawing/2014/main" id="{9F2D9DBF-7836-0CE4-FF9F-CD86CF7F9743}"/>
              </a:ext>
            </a:extLst>
          </p:cNvPr>
          <p:cNvSpPr>
            <a:spLocks noGrp="1"/>
          </p:cNvSpPr>
          <p:nvPr>
            <p:ph idx="1"/>
          </p:nvPr>
        </p:nvSpPr>
        <p:spPr/>
        <p:txBody>
          <a:bodyPr>
            <a:normAutofit fontScale="77500" lnSpcReduction="20000"/>
          </a:bodyPr>
          <a:lstStyle/>
          <a:p>
            <a:r>
              <a:rPr lang="nl-NL" b="0" i="0" dirty="0">
                <a:solidFill>
                  <a:srgbClr val="000000"/>
                </a:solidFill>
                <a:effectLst/>
                <a:latin typeface="Arial" panose="020B0604020202020204" pitchFamily="34" charset="0"/>
              </a:rPr>
              <a:t>ECLI:CE:ECHR:2021:1214JUD004910811</a:t>
            </a:r>
          </a:p>
          <a:p>
            <a:r>
              <a:rPr lang="en-US" b="0" i="0" dirty="0">
                <a:solidFill>
                  <a:srgbClr val="000000"/>
                </a:solidFill>
                <a:effectLst/>
                <a:latin typeface="Arial" panose="020B0604020202020204" pitchFamily="34" charset="0"/>
              </a:rPr>
              <a:t>While the Court accepts that the legislature’s intention was to enhance tax compliance, and that adding the taxpayer’s home address ensured the accuracy of the information being published, it does not appear that the legislature contemplated taking measures to devise appropriately tailored responses in the light of the principle of data </a:t>
            </a:r>
            <a:r>
              <a:rPr lang="en-US" b="0" i="0" dirty="0" err="1">
                <a:solidFill>
                  <a:srgbClr val="000000"/>
                </a:solidFill>
                <a:effectLst/>
                <a:latin typeface="Arial" panose="020B0604020202020204" pitchFamily="34" charset="0"/>
              </a:rPr>
              <a:t>minimisation</a:t>
            </a:r>
            <a:r>
              <a:rPr lang="en-US" b="0" i="0" dirty="0">
                <a:solidFill>
                  <a:srgbClr val="000000"/>
                </a:solidFill>
                <a:effectLst/>
                <a:latin typeface="Arial" panose="020B0604020202020204" pitchFamily="34" charset="0"/>
              </a:rPr>
              <a:t>. The Court finds no evidence of such considerations in the legislative history either of the 2003 Tax Administration Act or of the 2006 Amendment Act. In short, </a:t>
            </a:r>
            <a:r>
              <a:rPr lang="en-US" b="0" i="0" dirty="0">
                <a:solidFill>
                  <a:srgbClr val="231F20"/>
                </a:solidFill>
                <a:effectLst/>
                <a:latin typeface="Arial" panose="020B0604020202020204" pitchFamily="34" charset="0"/>
              </a:rPr>
              <a:t>the respondent State has not demonstrated</a:t>
            </a:r>
            <a:r>
              <a:rPr lang="en-US" b="0" i="0" dirty="0">
                <a:solidFill>
                  <a:srgbClr val="000000"/>
                </a:solidFill>
                <a:effectLst/>
                <a:latin typeface="Arial" panose="020B0604020202020204" pitchFamily="34" charset="0"/>
              </a:rPr>
              <a:t> that the legislature sought to strike a fair balance between the relevant competing individual and public interests with a view to ensuring the proportionality of the interference.</a:t>
            </a:r>
          </a:p>
          <a:p>
            <a:endParaRPr lang="nl-NL" dirty="0"/>
          </a:p>
        </p:txBody>
      </p:sp>
    </p:spTree>
    <p:extLst>
      <p:ext uri="{BB962C8B-B14F-4D97-AF65-F5344CB8AC3E}">
        <p14:creationId xmlns:p14="http://schemas.microsoft.com/office/powerpoint/2010/main" val="3097876374"/>
      </p:ext>
    </p:extLst>
  </p:cSld>
  <p:clrMapOvr>
    <a:masterClrMapping/>
  </p:clrMapOvr>
</p:sld>
</file>

<file path=ppt/theme/theme1.xml><?xml version="1.0" encoding="utf-8"?>
<a:theme xmlns:a="http://schemas.openxmlformats.org/drawingml/2006/main" name="AccentBoxVTI">
  <a:themeElements>
    <a:clrScheme name="AnalogousFromDarkSeedLeftStep">
      <a:dk1>
        <a:srgbClr val="000000"/>
      </a:dk1>
      <a:lt1>
        <a:srgbClr val="FFFFFF"/>
      </a:lt1>
      <a:dk2>
        <a:srgbClr val="161734"/>
      </a:dk2>
      <a:lt2>
        <a:srgbClr val="F0F3F1"/>
      </a:lt2>
      <a:accent1>
        <a:srgbClr val="DE32B3"/>
      </a:accent1>
      <a:accent2>
        <a:srgbClr val="AF20CC"/>
      </a:accent2>
      <a:accent3>
        <a:srgbClr val="7A32DE"/>
      </a:accent3>
      <a:accent4>
        <a:srgbClr val="2E2FD0"/>
      </a:accent4>
      <a:accent5>
        <a:srgbClr val="327ADE"/>
      </a:accent5>
      <a:accent6>
        <a:srgbClr val="20B0CC"/>
      </a:accent6>
      <a:hlink>
        <a:srgbClr val="3F5FBF"/>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3</TotalTime>
  <Words>1081</Words>
  <Application>Microsoft Office PowerPoint</Application>
  <PresentationFormat>Breedbeeld</PresentationFormat>
  <Paragraphs>51</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Avenir Next LT Pro</vt:lpstr>
      <vt:lpstr>Calibri</vt:lpstr>
      <vt:lpstr>Times New Roman</vt:lpstr>
      <vt:lpstr>AccentBoxVTI</vt:lpstr>
      <vt:lpstr>Open Data &amp; Hergebruik –  Privacy &amp; Gegevensbescherming</vt:lpstr>
      <vt:lpstr>Overzicht</vt:lpstr>
      <vt:lpstr>(1) Mijn eigen achtergrond </vt:lpstr>
      <vt:lpstr>(2) Spanningsveld  </vt:lpstr>
      <vt:lpstr>(3) Hiërarchie</vt:lpstr>
      <vt:lpstr>(3) Hiërarchie</vt:lpstr>
      <vt:lpstr>(4) Recente uitspraken EUHvJ &amp; EHRM</vt:lpstr>
      <vt:lpstr>(4) Recente uitspraken EUHvJ &amp; EHRM</vt:lpstr>
      <vt:lpstr>(4) Recente uitspraken EUHvJ &amp; EHRM</vt:lpstr>
      <vt:lpstr>(5) Recente technische ontwikkeling</vt:lpstr>
      <vt:lpstr>(5) Recente technische ontwikkeling</vt:lpstr>
      <vt:lpstr>(5) Recente technische ontwikkeling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Data &amp; Hergebruik –  Privacy &amp; Gegevensbescherming</dc:title>
  <dc:creator>Bart Van der Sloot</dc:creator>
  <cp:lastModifiedBy>Bart Van der Sloot</cp:lastModifiedBy>
  <cp:revision>4</cp:revision>
  <dcterms:created xsi:type="dcterms:W3CDTF">2023-07-12T19:43:33Z</dcterms:created>
  <dcterms:modified xsi:type="dcterms:W3CDTF">2023-07-13T13:06:09Z</dcterms:modified>
</cp:coreProperties>
</file>