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8C6C-49DB-404E-AD71-9B23918E04F8}" type="datetimeFigureOut">
              <a:rPr lang="nl-NL" smtClean="0"/>
              <a:t>22-1-2015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1BF6-FF0A-4CC6-A357-49CA30D812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6499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8C6C-49DB-404E-AD71-9B23918E04F8}" type="datetimeFigureOut">
              <a:rPr lang="nl-NL" smtClean="0"/>
              <a:t>22-1-2015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1BF6-FF0A-4CC6-A357-49CA30D812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10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8C6C-49DB-404E-AD71-9B23918E04F8}" type="datetimeFigureOut">
              <a:rPr lang="nl-NL" smtClean="0"/>
              <a:t>22-1-2015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1BF6-FF0A-4CC6-A357-49CA30D812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100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8C6C-49DB-404E-AD71-9B23918E04F8}" type="datetimeFigureOut">
              <a:rPr lang="nl-NL" smtClean="0"/>
              <a:t>22-1-2015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1BF6-FF0A-4CC6-A357-49CA30D812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6176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8C6C-49DB-404E-AD71-9B23918E04F8}" type="datetimeFigureOut">
              <a:rPr lang="nl-NL" smtClean="0"/>
              <a:t>22-1-2015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1BF6-FF0A-4CC6-A357-49CA30D812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0661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8C6C-49DB-404E-AD71-9B23918E04F8}" type="datetimeFigureOut">
              <a:rPr lang="nl-NL" smtClean="0"/>
              <a:t>22-1-2015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1BF6-FF0A-4CC6-A357-49CA30D812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205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8C6C-49DB-404E-AD71-9B23918E04F8}" type="datetimeFigureOut">
              <a:rPr lang="nl-NL" smtClean="0"/>
              <a:t>22-1-2015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1BF6-FF0A-4CC6-A357-49CA30D812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7507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8C6C-49DB-404E-AD71-9B23918E04F8}" type="datetimeFigureOut">
              <a:rPr lang="nl-NL" smtClean="0"/>
              <a:t>22-1-2015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1BF6-FF0A-4CC6-A357-49CA30D812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8680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8C6C-49DB-404E-AD71-9B23918E04F8}" type="datetimeFigureOut">
              <a:rPr lang="nl-NL" smtClean="0"/>
              <a:t>22-1-2015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1BF6-FF0A-4CC6-A357-49CA30D812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6034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8C6C-49DB-404E-AD71-9B23918E04F8}" type="datetimeFigureOut">
              <a:rPr lang="nl-NL" smtClean="0"/>
              <a:t>22-1-2015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1BF6-FF0A-4CC6-A357-49CA30D812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3824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8C6C-49DB-404E-AD71-9B23918E04F8}" type="datetimeFigureOut">
              <a:rPr lang="nl-NL" smtClean="0"/>
              <a:t>22-1-2015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1BF6-FF0A-4CC6-A357-49CA30D812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5821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38C6C-49DB-404E-AD71-9B23918E04F8}" type="datetimeFigureOut">
              <a:rPr lang="nl-NL" smtClean="0"/>
              <a:t>22-1-2015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11BF6-FF0A-4CC6-A357-49CA30D812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7708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Is the Human </a:t>
            </a:r>
            <a:r>
              <a:rPr lang="nl-NL" dirty="0" err="1" smtClean="0"/>
              <a:t>Rights</a:t>
            </a:r>
            <a:r>
              <a:rPr lang="nl-NL" dirty="0" smtClean="0"/>
              <a:t> </a:t>
            </a:r>
            <a:r>
              <a:rPr lang="nl-NL" dirty="0" err="1" smtClean="0"/>
              <a:t>framework</a:t>
            </a:r>
            <a:r>
              <a:rPr lang="nl-NL" dirty="0" smtClean="0"/>
              <a:t> </a:t>
            </a:r>
            <a:r>
              <a:rPr lang="nl-NL" dirty="0" err="1" smtClean="0"/>
              <a:t>still</a:t>
            </a:r>
            <a:r>
              <a:rPr lang="nl-NL" dirty="0" smtClean="0"/>
              <a:t> fit </a:t>
            </a:r>
            <a:r>
              <a:rPr lang="nl-NL" dirty="0" err="1" smtClean="0"/>
              <a:t>for</a:t>
            </a:r>
            <a:r>
              <a:rPr lang="nl-NL" dirty="0" smtClean="0"/>
              <a:t> the Big Data era?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smtClean="0"/>
              <a:t>Bart van der Sloot</a:t>
            </a:r>
          </a:p>
          <a:p>
            <a:r>
              <a:rPr lang="nl-NL" dirty="0" err="1" smtClean="0"/>
              <a:t>Institute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Information </a:t>
            </a:r>
            <a:r>
              <a:rPr lang="nl-NL" dirty="0" err="1" smtClean="0"/>
              <a:t>Law</a:t>
            </a:r>
            <a:r>
              <a:rPr lang="nl-NL" dirty="0" smtClean="0"/>
              <a:t>, UvA</a:t>
            </a:r>
          </a:p>
          <a:p>
            <a:r>
              <a:rPr lang="nl-NL" dirty="0" smtClean="0"/>
              <a:t>Amsterdam Platform </a:t>
            </a:r>
            <a:r>
              <a:rPr lang="nl-NL" dirty="0" err="1" smtClean="0"/>
              <a:t>for</a:t>
            </a:r>
            <a:r>
              <a:rPr lang="nl-NL" dirty="0" smtClean="0"/>
              <a:t> Privacy Research</a:t>
            </a:r>
          </a:p>
          <a:p>
            <a:r>
              <a:rPr lang="nl-NL" dirty="0" err="1" smtClean="0"/>
              <a:t>Scientific</a:t>
            </a:r>
            <a:r>
              <a:rPr lang="nl-NL" dirty="0" smtClean="0"/>
              <a:t> Council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Governmental</a:t>
            </a:r>
            <a:r>
              <a:rPr lang="nl-NL" dirty="0" smtClean="0"/>
              <a:t> Policy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3190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Overview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nl-NL" dirty="0" smtClean="0"/>
              <a:t>Human </a:t>
            </a:r>
            <a:r>
              <a:rPr lang="nl-NL" dirty="0" err="1" smtClean="0"/>
              <a:t>rights</a:t>
            </a:r>
            <a:r>
              <a:rPr lang="nl-NL" dirty="0" smtClean="0"/>
              <a:t>, in </a:t>
            </a:r>
            <a:r>
              <a:rPr lang="nl-NL" dirty="0" err="1" smtClean="0"/>
              <a:t>particular</a:t>
            </a:r>
            <a:r>
              <a:rPr lang="nl-NL" dirty="0" smtClean="0"/>
              <a:t> the right </a:t>
            </a:r>
            <a:r>
              <a:rPr lang="nl-NL" dirty="0" err="1" smtClean="0"/>
              <a:t>to</a:t>
            </a:r>
            <a:r>
              <a:rPr lang="nl-NL" dirty="0" smtClean="0"/>
              <a:t> privacy, </a:t>
            </a:r>
            <a:r>
              <a:rPr lang="nl-NL" dirty="0" err="1" smtClean="0"/>
              <a:t>under</a:t>
            </a:r>
            <a:r>
              <a:rPr lang="nl-NL" dirty="0" smtClean="0"/>
              <a:t> the ECHR</a:t>
            </a:r>
            <a:br>
              <a:rPr lang="nl-NL" dirty="0" smtClean="0"/>
            </a:br>
            <a:endParaRPr lang="nl-NL" dirty="0" smtClean="0"/>
          </a:p>
          <a:p>
            <a:pPr marL="514350" indent="-514350">
              <a:buAutoNum type="arabicPeriod"/>
            </a:pPr>
            <a:r>
              <a:rPr lang="nl-NL" dirty="0" smtClean="0"/>
              <a:t>Big Data/</a:t>
            </a:r>
            <a:r>
              <a:rPr lang="nl-NL" dirty="0" err="1" smtClean="0"/>
              <a:t>mass</a:t>
            </a:r>
            <a:r>
              <a:rPr lang="nl-NL" dirty="0" smtClean="0"/>
              <a:t> surveillance </a:t>
            </a:r>
            <a:br>
              <a:rPr lang="nl-NL" dirty="0" smtClean="0"/>
            </a:br>
            <a:endParaRPr lang="nl-NL" dirty="0" smtClean="0"/>
          </a:p>
          <a:p>
            <a:pPr marL="514350" indent="-514350">
              <a:buAutoNum type="arabicPeriod"/>
            </a:pPr>
            <a:r>
              <a:rPr lang="nl-NL" dirty="0" smtClean="0"/>
              <a:t>The </a:t>
            </a:r>
            <a:r>
              <a:rPr lang="nl-NL" dirty="0" err="1" smtClean="0"/>
              <a:t>ECtHR’s</a:t>
            </a:r>
            <a:r>
              <a:rPr lang="nl-NL" dirty="0" smtClean="0"/>
              <a:t> approach </a:t>
            </a:r>
            <a:r>
              <a:rPr lang="nl-NL" dirty="0" err="1" smtClean="0"/>
              <a:t>to</a:t>
            </a:r>
            <a:r>
              <a:rPr lang="nl-NL" dirty="0" smtClean="0"/>
              <a:t> Big Data/</a:t>
            </a:r>
            <a:r>
              <a:rPr lang="nl-NL" dirty="0" err="1" smtClean="0"/>
              <a:t>mass</a:t>
            </a:r>
            <a:r>
              <a:rPr lang="nl-NL" dirty="0" smtClean="0"/>
              <a:t> surveillance </a:t>
            </a:r>
            <a:br>
              <a:rPr lang="nl-NL" dirty="0" smtClean="0"/>
            </a:br>
            <a:endParaRPr lang="nl-NL" dirty="0" smtClean="0"/>
          </a:p>
          <a:p>
            <a:pPr marL="514350" indent="-514350">
              <a:buAutoNum type="arabicPeriod"/>
            </a:pPr>
            <a:r>
              <a:rPr lang="nl-NL" dirty="0" smtClean="0"/>
              <a:t>Is the Human </a:t>
            </a:r>
            <a:r>
              <a:rPr lang="nl-NL" dirty="0" err="1" smtClean="0"/>
              <a:t>Rights</a:t>
            </a:r>
            <a:r>
              <a:rPr lang="nl-NL" dirty="0" smtClean="0"/>
              <a:t> </a:t>
            </a:r>
            <a:r>
              <a:rPr lang="nl-NL" dirty="0" err="1" smtClean="0"/>
              <a:t>framework</a:t>
            </a:r>
            <a:r>
              <a:rPr lang="nl-NL" dirty="0" smtClean="0"/>
              <a:t> </a:t>
            </a:r>
            <a:r>
              <a:rPr lang="nl-NL" dirty="0" err="1" smtClean="0"/>
              <a:t>still</a:t>
            </a:r>
            <a:r>
              <a:rPr lang="nl-NL" dirty="0" smtClean="0"/>
              <a:t> fit </a:t>
            </a:r>
            <a:r>
              <a:rPr lang="nl-NL" dirty="0" err="1" smtClean="0"/>
              <a:t>for</a:t>
            </a:r>
            <a:r>
              <a:rPr lang="nl-NL" dirty="0" smtClean="0"/>
              <a:t> the Big Data era?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6372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(1) Human </a:t>
            </a:r>
            <a:r>
              <a:rPr lang="nl-NL" dirty="0" err="1" smtClean="0"/>
              <a:t>Rights</a:t>
            </a:r>
            <a:r>
              <a:rPr lang="nl-NL" dirty="0" smtClean="0"/>
              <a:t>: privacy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 rot="21600000">
            <a:off x="457200" y="1600200"/>
            <a:ext cx="8229600" cy="50691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ARTICLE 8 Right </a:t>
            </a:r>
            <a:r>
              <a:rPr lang="en-US" dirty="0"/>
              <a:t>to respect for private and family life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1. Everyone </a:t>
            </a:r>
            <a:r>
              <a:rPr lang="en-US" dirty="0"/>
              <a:t>has the right to respect for his private and family </a:t>
            </a:r>
            <a:r>
              <a:rPr lang="en-US" dirty="0" smtClean="0"/>
              <a:t> life</a:t>
            </a:r>
            <a:r>
              <a:rPr lang="en-US" dirty="0"/>
              <a:t>, his home and his correspondence.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There </a:t>
            </a:r>
            <a:r>
              <a:rPr lang="en-US" dirty="0"/>
              <a:t>shall be no interference by a public authority with the </a:t>
            </a:r>
            <a:r>
              <a:rPr lang="en-US" dirty="0" smtClean="0"/>
              <a:t>exercise </a:t>
            </a:r>
            <a:r>
              <a:rPr lang="en-US" dirty="0"/>
              <a:t>of this right except such as is in accordance with the </a:t>
            </a:r>
            <a:r>
              <a:rPr lang="en-US" dirty="0" smtClean="0"/>
              <a:t> law </a:t>
            </a:r>
            <a:r>
              <a:rPr lang="en-US" dirty="0"/>
              <a:t>and is necessary in a democratic society in the interests of </a:t>
            </a:r>
            <a:r>
              <a:rPr lang="en-US" dirty="0" smtClean="0"/>
              <a:t> national </a:t>
            </a:r>
            <a:r>
              <a:rPr lang="en-US" dirty="0"/>
              <a:t>security, public safety or the economic wellbeing of the </a:t>
            </a:r>
            <a:r>
              <a:rPr lang="en-US" dirty="0" smtClean="0"/>
              <a:t> country</a:t>
            </a:r>
            <a:r>
              <a:rPr lang="en-US" dirty="0"/>
              <a:t>, for the prevention of disorder or crime, for the protection </a:t>
            </a:r>
            <a:r>
              <a:rPr lang="en-US" dirty="0" smtClean="0"/>
              <a:t> of </a:t>
            </a:r>
            <a:r>
              <a:rPr lang="en-US" dirty="0"/>
              <a:t>health or morals, or for the protection of the rights and freedoms </a:t>
            </a:r>
            <a:r>
              <a:rPr lang="en-US" dirty="0" smtClean="0"/>
              <a:t> of </a:t>
            </a:r>
            <a:r>
              <a:rPr lang="en-US" dirty="0"/>
              <a:t>others.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2325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(1) Human </a:t>
            </a:r>
            <a:r>
              <a:rPr lang="nl-NL" dirty="0" err="1" smtClean="0"/>
              <a:t>Rights</a:t>
            </a:r>
            <a:r>
              <a:rPr lang="nl-NL" dirty="0" smtClean="0"/>
              <a:t>: privacy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(A) </a:t>
            </a:r>
            <a:r>
              <a:rPr lang="nl-NL" dirty="0" err="1" smtClean="0"/>
              <a:t>Individual</a:t>
            </a:r>
            <a:r>
              <a:rPr lang="nl-NL" dirty="0" smtClean="0"/>
              <a:t> </a:t>
            </a:r>
            <a:r>
              <a:rPr lang="nl-NL" dirty="0" smtClean="0"/>
              <a:t>right (</a:t>
            </a:r>
            <a:r>
              <a:rPr lang="nl-NL" dirty="0" err="1" smtClean="0"/>
              <a:t>subjective</a:t>
            </a:r>
            <a:r>
              <a:rPr lang="nl-NL" dirty="0" smtClean="0"/>
              <a:t> right of </a:t>
            </a:r>
            <a:r>
              <a:rPr lang="nl-NL" dirty="0" err="1" smtClean="0"/>
              <a:t>natural</a:t>
            </a:r>
            <a:r>
              <a:rPr lang="nl-NL" dirty="0" smtClean="0"/>
              <a:t> persons)</a:t>
            </a:r>
            <a:endParaRPr lang="nl-NL" dirty="0" smtClean="0"/>
          </a:p>
          <a:p>
            <a:pPr lvl="2"/>
            <a:r>
              <a:rPr lang="nl-NL" dirty="0" err="1" smtClean="0"/>
              <a:t>ECtHR</a:t>
            </a:r>
            <a:r>
              <a:rPr lang="nl-NL" dirty="0" smtClean="0"/>
              <a:t> </a:t>
            </a:r>
            <a:r>
              <a:rPr lang="nl-NL" dirty="0" err="1" smtClean="0"/>
              <a:t>rejects</a:t>
            </a:r>
            <a:r>
              <a:rPr lang="nl-NL" dirty="0" smtClean="0"/>
              <a:t>: Class </a:t>
            </a:r>
            <a:r>
              <a:rPr lang="nl-NL" dirty="0" smtClean="0"/>
              <a:t>action/</a:t>
            </a:r>
            <a:r>
              <a:rPr lang="nl-NL" dirty="0" err="1" smtClean="0"/>
              <a:t>actio</a:t>
            </a:r>
            <a:r>
              <a:rPr lang="nl-NL" dirty="0" smtClean="0"/>
              <a:t> </a:t>
            </a:r>
            <a:r>
              <a:rPr lang="nl-NL" dirty="0" err="1" smtClean="0"/>
              <a:t>popularis</a:t>
            </a:r>
            <a:endParaRPr lang="nl-NL" dirty="0" smtClean="0"/>
          </a:p>
          <a:p>
            <a:pPr lvl="2"/>
            <a:r>
              <a:rPr lang="nl-NL" dirty="0" err="1" smtClean="0"/>
              <a:t>ECtHR</a:t>
            </a:r>
            <a:r>
              <a:rPr lang="nl-NL" dirty="0" smtClean="0"/>
              <a:t> </a:t>
            </a:r>
            <a:r>
              <a:rPr lang="nl-NL" dirty="0" err="1" smtClean="0"/>
              <a:t>rejects</a:t>
            </a:r>
            <a:r>
              <a:rPr lang="nl-NL" dirty="0" smtClean="0"/>
              <a:t>: Legal </a:t>
            </a:r>
            <a:r>
              <a:rPr lang="nl-NL" dirty="0" smtClean="0"/>
              <a:t>persons </a:t>
            </a:r>
            <a:r>
              <a:rPr lang="nl-NL" dirty="0" smtClean="0"/>
              <a:t>as </a:t>
            </a:r>
            <a:r>
              <a:rPr lang="nl-NL" dirty="0" err="1" smtClean="0"/>
              <a:t>claimants</a:t>
            </a:r>
            <a:endParaRPr lang="nl-NL" dirty="0" smtClean="0"/>
          </a:p>
          <a:p>
            <a:r>
              <a:rPr lang="nl-NL" dirty="0" smtClean="0"/>
              <a:t>(B) </a:t>
            </a:r>
            <a:r>
              <a:rPr lang="nl-NL" dirty="0" err="1" smtClean="0"/>
              <a:t>Individual</a:t>
            </a:r>
            <a:r>
              <a:rPr lang="nl-NL" dirty="0" smtClean="0"/>
              <a:t> interest</a:t>
            </a:r>
          </a:p>
          <a:p>
            <a:pPr lvl="2"/>
            <a:r>
              <a:rPr lang="nl-NL" dirty="0" err="1" smtClean="0"/>
              <a:t>ECtHR</a:t>
            </a:r>
            <a:r>
              <a:rPr lang="nl-NL" dirty="0" smtClean="0"/>
              <a:t> </a:t>
            </a:r>
            <a:r>
              <a:rPr lang="nl-NL" dirty="0" err="1" smtClean="0"/>
              <a:t>rejects</a:t>
            </a:r>
            <a:r>
              <a:rPr lang="nl-NL" dirty="0" smtClean="0"/>
              <a:t>: In abstracto claims</a:t>
            </a:r>
            <a:endParaRPr lang="nl-NL" dirty="0" smtClean="0"/>
          </a:p>
          <a:p>
            <a:pPr lvl="2"/>
            <a:r>
              <a:rPr lang="nl-NL" dirty="0" err="1"/>
              <a:t>ECtHR</a:t>
            </a:r>
            <a:r>
              <a:rPr lang="nl-NL" dirty="0"/>
              <a:t> </a:t>
            </a:r>
            <a:r>
              <a:rPr lang="nl-NL" dirty="0" err="1"/>
              <a:t>rejects</a:t>
            </a:r>
            <a:r>
              <a:rPr lang="nl-NL" dirty="0"/>
              <a:t>: </a:t>
            </a:r>
            <a:r>
              <a:rPr lang="nl-NL" dirty="0" smtClean="0"/>
              <a:t>A-priori cases</a:t>
            </a:r>
            <a:endParaRPr lang="nl-NL" dirty="0" smtClean="0"/>
          </a:p>
          <a:p>
            <a:pPr lvl="2"/>
            <a:r>
              <a:rPr lang="nl-NL" dirty="0" err="1"/>
              <a:t>ECtHR</a:t>
            </a:r>
            <a:r>
              <a:rPr lang="nl-NL" dirty="0"/>
              <a:t> </a:t>
            </a:r>
            <a:r>
              <a:rPr lang="nl-NL" dirty="0" err="1"/>
              <a:t>rejects</a:t>
            </a:r>
            <a:r>
              <a:rPr lang="nl-NL" dirty="0"/>
              <a:t>: </a:t>
            </a:r>
            <a:r>
              <a:rPr lang="nl-NL" dirty="0" err="1" smtClean="0"/>
              <a:t>Hypothetical</a:t>
            </a:r>
            <a:r>
              <a:rPr lang="nl-NL" dirty="0" smtClean="0"/>
              <a:t> </a:t>
            </a:r>
            <a:r>
              <a:rPr lang="nl-NL" dirty="0" err="1" smtClean="0"/>
              <a:t>complaints</a:t>
            </a:r>
            <a:endParaRPr lang="nl-NL" dirty="0" smtClean="0"/>
          </a:p>
          <a:p>
            <a:pPr lvl="2"/>
            <a:r>
              <a:rPr lang="nl-NL" dirty="0" err="1"/>
              <a:t>ECtHR</a:t>
            </a:r>
            <a:r>
              <a:rPr lang="nl-NL" dirty="0"/>
              <a:t> </a:t>
            </a:r>
            <a:r>
              <a:rPr lang="nl-NL" dirty="0" err="1"/>
              <a:t>rejects</a:t>
            </a:r>
            <a:r>
              <a:rPr lang="nl-NL" dirty="0"/>
              <a:t>: </a:t>
            </a:r>
            <a:r>
              <a:rPr lang="nl-NL" dirty="0" smtClean="0"/>
              <a:t>claims </a:t>
            </a:r>
            <a:r>
              <a:rPr lang="nl-NL" dirty="0" err="1" smtClean="0"/>
              <a:t>about</a:t>
            </a:r>
            <a:r>
              <a:rPr lang="nl-NL" dirty="0" smtClean="0"/>
              <a:t> </a:t>
            </a:r>
            <a:r>
              <a:rPr lang="nl-NL" dirty="0" err="1" smtClean="0"/>
              <a:t>minimal</a:t>
            </a:r>
            <a:r>
              <a:rPr lang="nl-NL" dirty="0" smtClean="0"/>
              <a:t> </a:t>
            </a:r>
            <a:r>
              <a:rPr lang="nl-NL" dirty="0" err="1" smtClean="0"/>
              <a:t>harm</a:t>
            </a:r>
            <a:r>
              <a:rPr lang="nl-NL" dirty="0" smtClean="0"/>
              <a:t> (De </a:t>
            </a:r>
            <a:r>
              <a:rPr lang="nl-NL" dirty="0" err="1" smtClean="0"/>
              <a:t>minimis</a:t>
            </a:r>
            <a:r>
              <a:rPr lang="nl-NL" dirty="0" smtClean="0"/>
              <a:t> </a:t>
            </a:r>
            <a:r>
              <a:rPr lang="nl-NL" dirty="0" err="1" smtClean="0"/>
              <a:t>rule</a:t>
            </a:r>
            <a:r>
              <a:rPr lang="nl-NL" dirty="0" smtClean="0"/>
              <a:t>)</a:t>
            </a:r>
            <a:endParaRPr lang="nl-NL" dirty="0" smtClean="0"/>
          </a:p>
          <a:p>
            <a:pPr lvl="2"/>
            <a:r>
              <a:rPr lang="nl-NL" dirty="0" err="1"/>
              <a:t>ECtHR</a:t>
            </a:r>
            <a:r>
              <a:rPr lang="nl-NL" dirty="0"/>
              <a:t> </a:t>
            </a:r>
            <a:r>
              <a:rPr lang="nl-NL" dirty="0" err="1"/>
              <a:t>rejects</a:t>
            </a:r>
            <a:r>
              <a:rPr lang="nl-NL" dirty="0"/>
              <a:t>: </a:t>
            </a:r>
            <a:r>
              <a:rPr lang="nl-NL" dirty="0" smtClean="0"/>
              <a:t>claims </a:t>
            </a:r>
            <a:r>
              <a:rPr lang="nl-NL" dirty="0" err="1" smtClean="0"/>
              <a:t>about</a:t>
            </a:r>
            <a:r>
              <a:rPr lang="nl-NL" dirty="0" smtClean="0"/>
              <a:t> </a:t>
            </a:r>
            <a:r>
              <a:rPr lang="nl-NL" dirty="0" err="1" smtClean="0"/>
              <a:t>societal</a:t>
            </a:r>
            <a:r>
              <a:rPr lang="nl-NL" dirty="0" smtClean="0"/>
              <a:t> </a:t>
            </a:r>
            <a:r>
              <a:rPr lang="nl-NL" dirty="0" err="1" smtClean="0"/>
              <a:t>interests</a:t>
            </a:r>
            <a:r>
              <a:rPr lang="nl-NL" dirty="0" smtClean="0"/>
              <a:t> &gt; </a:t>
            </a:r>
            <a:r>
              <a:rPr lang="nl-NL" dirty="0" err="1" smtClean="0"/>
              <a:t>only</a:t>
            </a:r>
            <a:r>
              <a:rPr lang="nl-NL" dirty="0" smtClean="0"/>
              <a:t> </a:t>
            </a:r>
            <a:r>
              <a:rPr lang="nl-NL" dirty="0" err="1" smtClean="0"/>
              <a:t>individual</a:t>
            </a:r>
            <a:r>
              <a:rPr lang="nl-NL" dirty="0" smtClean="0"/>
              <a:t> </a:t>
            </a:r>
            <a:r>
              <a:rPr lang="nl-NL" dirty="0" err="1" smtClean="0"/>
              <a:t>interests</a:t>
            </a:r>
            <a:r>
              <a:rPr lang="nl-NL" dirty="0" smtClean="0"/>
              <a:t>: </a:t>
            </a:r>
            <a:r>
              <a:rPr lang="nl-NL" dirty="0" err="1" smtClean="0"/>
              <a:t>autonomy</a:t>
            </a:r>
            <a:r>
              <a:rPr lang="nl-NL" dirty="0" smtClean="0"/>
              <a:t>, </a:t>
            </a:r>
            <a:r>
              <a:rPr lang="nl-NL" dirty="0" err="1" smtClean="0"/>
              <a:t>freedom</a:t>
            </a:r>
            <a:r>
              <a:rPr lang="nl-NL" dirty="0" smtClean="0"/>
              <a:t>, </a:t>
            </a:r>
            <a:r>
              <a:rPr lang="nl-NL" dirty="0" err="1" smtClean="0"/>
              <a:t>dignity</a:t>
            </a:r>
            <a:endParaRPr lang="nl-NL" dirty="0" smtClean="0"/>
          </a:p>
          <a:p>
            <a:r>
              <a:rPr lang="nl-NL" dirty="0" smtClean="0"/>
              <a:t>(C) </a:t>
            </a:r>
            <a:r>
              <a:rPr lang="nl-NL" dirty="0" err="1" smtClean="0"/>
              <a:t>Balancing</a:t>
            </a:r>
            <a:r>
              <a:rPr lang="nl-NL" dirty="0" smtClean="0"/>
              <a:t> of </a:t>
            </a:r>
            <a:r>
              <a:rPr lang="nl-NL" dirty="0" err="1" smtClean="0"/>
              <a:t>interests</a:t>
            </a:r>
            <a:endParaRPr lang="nl-NL" dirty="0" smtClean="0"/>
          </a:p>
          <a:p>
            <a:pPr lvl="2"/>
            <a:r>
              <a:rPr lang="nl-NL" dirty="0" err="1" smtClean="0"/>
              <a:t>ECtHR</a:t>
            </a:r>
            <a:r>
              <a:rPr lang="nl-NL" dirty="0" smtClean="0"/>
              <a:t> </a:t>
            </a:r>
            <a:r>
              <a:rPr lang="nl-NL" dirty="0" smtClean="0"/>
              <a:t>approaches privacy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societal</a:t>
            </a:r>
            <a:r>
              <a:rPr lang="nl-NL" dirty="0" smtClean="0"/>
              <a:t> </a:t>
            </a:r>
            <a:r>
              <a:rPr lang="nl-NL" dirty="0" err="1" smtClean="0"/>
              <a:t>interests</a:t>
            </a:r>
            <a:r>
              <a:rPr lang="nl-NL" dirty="0" smtClean="0"/>
              <a:t> as </a:t>
            </a:r>
            <a:r>
              <a:rPr lang="nl-NL" dirty="0" err="1" smtClean="0"/>
              <a:t>r</a:t>
            </a:r>
            <a:r>
              <a:rPr lang="nl-NL" dirty="0" err="1" smtClean="0"/>
              <a:t>elative</a:t>
            </a:r>
            <a:endParaRPr lang="nl-NL" dirty="0"/>
          </a:p>
          <a:p>
            <a:pPr lvl="2"/>
            <a:r>
              <a:rPr lang="nl-NL" dirty="0" err="1" smtClean="0"/>
              <a:t>Those</a:t>
            </a:r>
            <a:r>
              <a:rPr lang="nl-NL" dirty="0" smtClean="0"/>
              <a:t> </a:t>
            </a:r>
            <a:r>
              <a:rPr lang="nl-NL" dirty="0" err="1" smtClean="0"/>
              <a:t>interests</a:t>
            </a:r>
            <a:r>
              <a:rPr lang="nl-NL" dirty="0" smtClean="0"/>
              <a:t> are </a:t>
            </a:r>
            <a:r>
              <a:rPr lang="nl-NL" dirty="0" err="1" smtClean="0"/>
              <a:t>balanced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wheighed</a:t>
            </a:r>
            <a:r>
              <a:rPr lang="nl-NL" dirty="0"/>
              <a:t> </a:t>
            </a:r>
            <a:r>
              <a:rPr lang="nl-NL" dirty="0" smtClean="0"/>
              <a:t>in concrete cases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20028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(2) Big Data/</a:t>
            </a:r>
            <a:r>
              <a:rPr lang="nl-NL" dirty="0" err="1" smtClean="0"/>
              <a:t>mass</a:t>
            </a:r>
            <a:r>
              <a:rPr lang="nl-NL" dirty="0" smtClean="0"/>
              <a:t> surveillance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Gathering</a:t>
            </a:r>
            <a:r>
              <a:rPr lang="nl-NL" dirty="0" smtClean="0"/>
              <a:t> </a:t>
            </a:r>
            <a:r>
              <a:rPr lang="nl-NL" dirty="0" err="1" smtClean="0"/>
              <a:t>mass</a:t>
            </a:r>
            <a:r>
              <a:rPr lang="nl-NL" dirty="0" smtClean="0"/>
              <a:t> data </a:t>
            </a:r>
            <a:r>
              <a:rPr lang="nl-NL" dirty="0" err="1" smtClean="0"/>
              <a:t>about</a:t>
            </a:r>
            <a:r>
              <a:rPr lang="nl-NL" dirty="0" smtClean="0"/>
              <a:t> </a:t>
            </a:r>
            <a:r>
              <a:rPr lang="nl-NL" dirty="0" err="1" smtClean="0"/>
              <a:t>unidentified</a:t>
            </a:r>
            <a:r>
              <a:rPr lang="nl-NL" dirty="0" smtClean="0"/>
              <a:t> </a:t>
            </a:r>
            <a:r>
              <a:rPr lang="nl-NL" dirty="0" err="1" smtClean="0"/>
              <a:t>people</a:t>
            </a:r>
            <a:endParaRPr lang="nl-NL" dirty="0" smtClean="0"/>
          </a:p>
          <a:p>
            <a:r>
              <a:rPr lang="nl-NL" dirty="0" smtClean="0"/>
              <a:t>Without </a:t>
            </a:r>
            <a:r>
              <a:rPr lang="nl-NL" dirty="0" err="1" smtClean="0"/>
              <a:t>any</a:t>
            </a:r>
            <a:r>
              <a:rPr lang="nl-NL" dirty="0" smtClean="0"/>
              <a:t> </a:t>
            </a:r>
            <a:r>
              <a:rPr lang="nl-NL" dirty="0" err="1" smtClean="0"/>
              <a:t>preestablished</a:t>
            </a:r>
            <a:r>
              <a:rPr lang="nl-NL" dirty="0" smtClean="0"/>
              <a:t> goal &gt; </a:t>
            </a:r>
            <a:r>
              <a:rPr lang="nl-NL" dirty="0" err="1" smtClean="0"/>
              <a:t>looking</a:t>
            </a:r>
            <a:r>
              <a:rPr lang="nl-NL" dirty="0" smtClean="0"/>
              <a:t> </a:t>
            </a:r>
            <a:r>
              <a:rPr lang="nl-NL" dirty="0" err="1" smtClean="0"/>
              <a:t>afterwards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statistical</a:t>
            </a:r>
            <a:r>
              <a:rPr lang="nl-NL" dirty="0" smtClean="0"/>
              <a:t> </a:t>
            </a:r>
            <a:r>
              <a:rPr lang="nl-NL" dirty="0" err="1" smtClean="0"/>
              <a:t>correlations</a:t>
            </a:r>
            <a:endParaRPr lang="nl-NL" dirty="0" smtClean="0"/>
          </a:p>
          <a:p>
            <a:r>
              <a:rPr lang="nl-NL" dirty="0" err="1" smtClean="0"/>
              <a:t>Aggregated</a:t>
            </a:r>
            <a:r>
              <a:rPr lang="nl-NL" dirty="0" smtClean="0"/>
              <a:t> </a:t>
            </a:r>
            <a:r>
              <a:rPr lang="nl-NL" dirty="0" smtClean="0"/>
              <a:t>data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group</a:t>
            </a:r>
            <a:r>
              <a:rPr lang="nl-NL" dirty="0" smtClean="0"/>
              <a:t> </a:t>
            </a:r>
            <a:r>
              <a:rPr lang="nl-NL" dirty="0" err="1" smtClean="0"/>
              <a:t>profiles</a:t>
            </a:r>
            <a:endParaRPr lang="nl-NL" dirty="0" smtClean="0"/>
          </a:p>
          <a:p>
            <a:r>
              <a:rPr lang="nl-NL" dirty="0" err="1" smtClean="0"/>
              <a:t>Used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general</a:t>
            </a:r>
            <a:r>
              <a:rPr lang="nl-NL" dirty="0" smtClean="0"/>
              <a:t> </a:t>
            </a:r>
            <a:r>
              <a:rPr lang="nl-NL" dirty="0" err="1" smtClean="0"/>
              <a:t>policies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07399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(2) Big Data/</a:t>
            </a:r>
            <a:r>
              <a:rPr lang="nl-NL" dirty="0" err="1" smtClean="0"/>
              <a:t>mass</a:t>
            </a:r>
            <a:r>
              <a:rPr lang="nl-NL" dirty="0" smtClean="0"/>
              <a:t> surveillance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(A) </a:t>
            </a:r>
            <a:r>
              <a:rPr lang="nl-NL" dirty="0" err="1" smtClean="0"/>
              <a:t>Claiming</a:t>
            </a:r>
            <a:r>
              <a:rPr lang="nl-NL" dirty="0" smtClean="0"/>
              <a:t> </a:t>
            </a:r>
            <a:r>
              <a:rPr lang="nl-NL" dirty="0" err="1"/>
              <a:t>i</a:t>
            </a:r>
            <a:r>
              <a:rPr lang="nl-NL" dirty="0" err="1" smtClean="0"/>
              <a:t>ndividual</a:t>
            </a:r>
            <a:r>
              <a:rPr lang="nl-NL" dirty="0" smtClean="0"/>
              <a:t> </a:t>
            </a:r>
            <a:r>
              <a:rPr lang="nl-NL" dirty="0" smtClean="0"/>
              <a:t>r</a:t>
            </a:r>
            <a:r>
              <a:rPr lang="nl-NL" dirty="0" smtClean="0"/>
              <a:t>ight is </a:t>
            </a:r>
            <a:r>
              <a:rPr lang="nl-NL" dirty="0" err="1" smtClean="0"/>
              <a:t>increasingly</a:t>
            </a:r>
            <a:r>
              <a:rPr lang="nl-NL" dirty="0" smtClean="0"/>
              <a:t> </a:t>
            </a:r>
            <a:r>
              <a:rPr lang="nl-NL" dirty="0" err="1" smtClean="0"/>
              <a:t>problematic</a:t>
            </a:r>
            <a:endParaRPr lang="nl-NL" dirty="0" smtClean="0"/>
          </a:p>
          <a:p>
            <a:pPr lvl="2"/>
            <a:r>
              <a:rPr lang="nl-NL" dirty="0" err="1" smtClean="0"/>
              <a:t>Unaware</a:t>
            </a:r>
            <a:endParaRPr lang="nl-NL" dirty="0" smtClean="0"/>
          </a:p>
          <a:p>
            <a:pPr lvl="2"/>
            <a:r>
              <a:rPr lang="nl-NL" dirty="0" err="1" smtClean="0"/>
              <a:t>Undoable</a:t>
            </a:r>
            <a:endParaRPr lang="nl-NL" dirty="0" smtClean="0"/>
          </a:p>
          <a:p>
            <a:r>
              <a:rPr lang="nl-NL" dirty="0" smtClean="0"/>
              <a:t>(B) </a:t>
            </a:r>
            <a:r>
              <a:rPr lang="nl-NL" dirty="0" err="1" smtClean="0"/>
              <a:t>Specifying</a:t>
            </a:r>
            <a:r>
              <a:rPr lang="nl-NL" dirty="0" smtClean="0"/>
              <a:t> </a:t>
            </a:r>
            <a:r>
              <a:rPr lang="nl-NL" dirty="0" err="1" smtClean="0"/>
              <a:t>an</a:t>
            </a:r>
            <a:r>
              <a:rPr lang="nl-NL" dirty="0" smtClean="0"/>
              <a:t> </a:t>
            </a:r>
            <a:r>
              <a:rPr lang="nl-NL" dirty="0" err="1" smtClean="0"/>
              <a:t>i</a:t>
            </a:r>
            <a:r>
              <a:rPr lang="nl-NL" dirty="0" err="1" smtClean="0"/>
              <a:t>ndividual</a:t>
            </a:r>
            <a:r>
              <a:rPr lang="nl-NL" dirty="0" smtClean="0"/>
              <a:t> interest is </a:t>
            </a:r>
            <a:r>
              <a:rPr lang="nl-NL" dirty="0" err="1" smtClean="0"/>
              <a:t>increasingly</a:t>
            </a:r>
            <a:r>
              <a:rPr lang="nl-NL" dirty="0" smtClean="0"/>
              <a:t> </a:t>
            </a:r>
            <a:r>
              <a:rPr lang="nl-NL" dirty="0" err="1" smtClean="0"/>
              <a:t>problematic</a:t>
            </a:r>
            <a:endParaRPr lang="nl-NL" dirty="0" smtClean="0"/>
          </a:p>
          <a:p>
            <a:pPr lvl="2"/>
            <a:r>
              <a:rPr lang="nl-NL" dirty="0" err="1" smtClean="0"/>
              <a:t>Individual</a:t>
            </a:r>
            <a:r>
              <a:rPr lang="nl-NL" dirty="0" smtClean="0"/>
              <a:t> interest abstract </a:t>
            </a:r>
            <a:r>
              <a:rPr lang="nl-NL" dirty="0" err="1" smtClean="0"/>
              <a:t>and</a:t>
            </a:r>
            <a:r>
              <a:rPr lang="nl-NL" dirty="0" smtClean="0"/>
              <a:t> vague</a:t>
            </a:r>
          </a:p>
          <a:p>
            <a:pPr lvl="2"/>
            <a:r>
              <a:rPr lang="nl-NL" dirty="0" err="1" smtClean="0"/>
              <a:t>Rather</a:t>
            </a:r>
            <a:r>
              <a:rPr lang="nl-NL" dirty="0" smtClean="0"/>
              <a:t> at </a:t>
            </a:r>
            <a:r>
              <a:rPr lang="nl-NL" dirty="0" err="1" smtClean="0"/>
              <a:t>stake</a:t>
            </a:r>
            <a:r>
              <a:rPr lang="nl-NL" dirty="0" smtClean="0"/>
              <a:t> </a:t>
            </a:r>
            <a:r>
              <a:rPr lang="nl-NL" dirty="0" err="1" smtClean="0"/>
              <a:t>seem</a:t>
            </a:r>
            <a:r>
              <a:rPr lang="nl-NL" dirty="0" smtClean="0"/>
              <a:t> </a:t>
            </a:r>
            <a:r>
              <a:rPr lang="nl-NL" dirty="0" err="1" smtClean="0"/>
              <a:t>societal</a:t>
            </a:r>
            <a:r>
              <a:rPr lang="nl-NL" dirty="0" smtClean="0"/>
              <a:t>/</a:t>
            </a:r>
            <a:r>
              <a:rPr lang="nl-NL" dirty="0" err="1" smtClean="0"/>
              <a:t>group</a:t>
            </a:r>
            <a:r>
              <a:rPr lang="nl-NL" dirty="0" smtClean="0"/>
              <a:t> </a:t>
            </a:r>
            <a:r>
              <a:rPr lang="nl-NL" dirty="0" err="1" smtClean="0"/>
              <a:t>interests</a:t>
            </a:r>
            <a:endParaRPr lang="nl-NL" dirty="0" smtClean="0"/>
          </a:p>
          <a:p>
            <a:r>
              <a:rPr lang="nl-NL" dirty="0" smtClean="0"/>
              <a:t>(</a:t>
            </a:r>
            <a:r>
              <a:rPr lang="nl-NL" dirty="0" smtClean="0"/>
              <a:t>C) </a:t>
            </a:r>
            <a:r>
              <a:rPr lang="nl-NL" dirty="0" err="1" smtClean="0"/>
              <a:t>Balancing</a:t>
            </a:r>
            <a:r>
              <a:rPr lang="nl-NL" dirty="0" smtClean="0"/>
              <a:t> </a:t>
            </a:r>
            <a:r>
              <a:rPr lang="nl-NL" dirty="0" err="1" smtClean="0"/>
              <a:t>i</a:t>
            </a:r>
            <a:r>
              <a:rPr lang="nl-NL" dirty="0" err="1" smtClean="0"/>
              <a:t>nterests</a:t>
            </a:r>
            <a:r>
              <a:rPr lang="nl-NL" dirty="0" smtClean="0"/>
              <a:t> is </a:t>
            </a:r>
            <a:r>
              <a:rPr lang="nl-NL" dirty="0" err="1" smtClean="0"/>
              <a:t>increasingly</a:t>
            </a:r>
            <a:r>
              <a:rPr lang="nl-NL" dirty="0" smtClean="0"/>
              <a:t> </a:t>
            </a:r>
            <a:r>
              <a:rPr lang="nl-NL" dirty="0" err="1" smtClean="0"/>
              <a:t>problematic</a:t>
            </a:r>
            <a:endParaRPr lang="nl-NL" dirty="0" smtClean="0"/>
          </a:p>
          <a:p>
            <a:pPr lvl="1"/>
            <a:r>
              <a:rPr lang="nl-NL" dirty="0" smtClean="0"/>
              <a:t>Both </a:t>
            </a:r>
            <a:r>
              <a:rPr lang="nl-NL" dirty="0" err="1" smtClean="0"/>
              <a:t>interests</a:t>
            </a:r>
            <a:r>
              <a:rPr lang="nl-NL" dirty="0" smtClean="0"/>
              <a:t> are vague </a:t>
            </a:r>
            <a:r>
              <a:rPr lang="nl-NL" dirty="0" err="1" smtClean="0"/>
              <a:t>and</a:t>
            </a:r>
            <a:r>
              <a:rPr lang="nl-NL" dirty="0" smtClean="0"/>
              <a:t> abstract</a:t>
            </a:r>
          </a:p>
          <a:p>
            <a:pPr lvl="1"/>
            <a:r>
              <a:rPr lang="nl-NL" dirty="0" err="1" smtClean="0"/>
              <a:t>There</a:t>
            </a:r>
            <a:r>
              <a:rPr lang="nl-NL" dirty="0" smtClean="0"/>
              <a:t> </a:t>
            </a:r>
            <a:r>
              <a:rPr lang="nl-NL" dirty="0" err="1" smtClean="0"/>
              <a:t>also</a:t>
            </a:r>
            <a:r>
              <a:rPr lang="nl-NL" dirty="0" smtClean="0"/>
              <a:t> </a:t>
            </a:r>
            <a:r>
              <a:rPr lang="nl-NL" dirty="0" err="1" smtClean="0"/>
              <a:t>seem</a:t>
            </a:r>
            <a:r>
              <a:rPr lang="nl-NL" dirty="0" smtClean="0"/>
              <a:t> n</a:t>
            </a:r>
            <a:r>
              <a:rPr lang="nl-NL" dirty="0" smtClean="0"/>
              <a:t>on-</a:t>
            </a:r>
            <a:r>
              <a:rPr lang="nl-NL" dirty="0" err="1" smtClean="0"/>
              <a:t>relative</a:t>
            </a:r>
            <a:r>
              <a:rPr lang="nl-NL" dirty="0" smtClean="0"/>
              <a:t> </a:t>
            </a:r>
            <a:r>
              <a:rPr lang="nl-NL" dirty="0" err="1" smtClean="0"/>
              <a:t>interests</a:t>
            </a:r>
            <a:r>
              <a:rPr lang="nl-NL" dirty="0" smtClean="0"/>
              <a:t> at </a:t>
            </a:r>
            <a:r>
              <a:rPr lang="nl-NL" dirty="0" err="1" smtClean="0"/>
              <a:t>stake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9742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(3) The </a:t>
            </a:r>
            <a:r>
              <a:rPr lang="nl-NL" dirty="0" err="1" smtClean="0"/>
              <a:t>ECtHR’s</a:t>
            </a:r>
            <a:r>
              <a:rPr lang="nl-NL" dirty="0" smtClean="0"/>
              <a:t> approach </a:t>
            </a:r>
            <a:r>
              <a:rPr lang="nl-NL" dirty="0" err="1" smtClean="0"/>
              <a:t>to</a:t>
            </a:r>
            <a:r>
              <a:rPr lang="nl-NL" dirty="0" smtClean="0"/>
              <a:t> Big Data/</a:t>
            </a:r>
            <a:r>
              <a:rPr lang="nl-NL" dirty="0" err="1" smtClean="0"/>
              <a:t>mass</a:t>
            </a:r>
            <a:r>
              <a:rPr lang="nl-NL" dirty="0" smtClean="0"/>
              <a:t> surveillance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 fontScale="85000" lnSpcReduction="20000"/>
          </a:bodyPr>
          <a:lstStyle/>
          <a:p>
            <a:r>
              <a:rPr lang="nl-NL" dirty="0" smtClean="0"/>
              <a:t>The </a:t>
            </a:r>
            <a:r>
              <a:rPr lang="nl-NL" dirty="0" err="1" smtClean="0"/>
              <a:t>ECtHR</a:t>
            </a:r>
            <a:r>
              <a:rPr lang="nl-NL" dirty="0" smtClean="0"/>
              <a:t> </a:t>
            </a:r>
            <a:r>
              <a:rPr lang="nl-NL" dirty="0" err="1" smtClean="0"/>
              <a:t>leaves</a:t>
            </a:r>
            <a:r>
              <a:rPr lang="nl-NL" dirty="0" smtClean="0"/>
              <a:t> </a:t>
            </a:r>
            <a:r>
              <a:rPr lang="nl-NL" dirty="0" err="1" smtClean="0"/>
              <a:t>its</a:t>
            </a:r>
            <a:r>
              <a:rPr lang="nl-NL" dirty="0" smtClean="0"/>
              <a:t> </a:t>
            </a:r>
            <a:r>
              <a:rPr lang="nl-NL" dirty="0" err="1" smtClean="0"/>
              <a:t>own</a:t>
            </a:r>
            <a:r>
              <a:rPr lang="nl-NL" dirty="0" smtClean="0"/>
              <a:t> focus on </a:t>
            </a:r>
            <a:r>
              <a:rPr lang="nl-NL" dirty="0" err="1" smtClean="0"/>
              <a:t>individual</a:t>
            </a:r>
            <a:r>
              <a:rPr lang="nl-NL" dirty="0" smtClean="0"/>
              <a:t> </a:t>
            </a:r>
            <a:r>
              <a:rPr lang="nl-NL" dirty="0" err="1" smtClean="0"/>
              <a:t>rights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personal </a:t>
            </a:r>
            <a:r>
              <a:rPr lang="nl-NL" dirty="0" err="1" smtClean="0"/>
              <a:t>interests</a:t>
            </a:r>
            <a:r>
              <a:rPr lang="nl-NL" dirty="0" smtClean="0"/>
              <a:t> in order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be</a:t>
            </a:r>
            <a:r>
              <a:rPr lang="nl-NL" dirty="0" smtClean="0"/>
              <a:t> </a:t>
            </a:r>
            <a:r>
              <a:rPr lang="nl-NL" dirty="0" err="1" smtClean="0"/>
              <a:t>able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assess</a:t>
            </a:r>
            <a:r>
              <a:rPr lang="nl-NL" dirty="0" smtClean="0"/>
              <a:t> cases </a:t>
            </a:r>
            <a:r>
              <a:rPr lang="nl-NL" dirty="0" err="1" smtClean="0"/>
              <a:t>concerning</a:t>
            </a:r>
            <a:r>
              <a:rPr lang="nl-NL" dirty="0" smtClean="0"/>
              <a:t> </a:t>
            </a:r>
            <a:r>
              <a:rPr lang="nl-NL" dirty="0" err="1" smtClean="0"/>
              <a:t>mass</a:t>
            </a:r>
            <a:r>
              <a:rPr lang="nl-NL" dirty="0" smtClean="0"/>
              <a:t> </a:t>
            </a:r>
            <a:r>
              <a:rPr lang="nl-NL" dirty="0" err="1" smtClean="0"/>
              <a:t>suveillance</a:t>
            </a:r>
            <a:r>
              <a:rPr lang="nl-NL" dirty="0" smtClean="0"/>
              <a:t> </a:t>
            </a:r>
            <a:r>
              <a:rPr lang="nl-NL" dirty="0" err="1" smtClean="0"/>
              <a:t>under</a:t>
            </a:r>
            <a:r>
              <a:rPr lang="nl-NL" dirty="0" smtClean="0"/>
              <a:t> </a:t>
            </a:r>
            <a:r>
              <a:rPr lang="nl-NL" dirty="0" err="1" smtClean="0"/>
              <a:t>Article</a:t>
            </a:r>
            <a:r>
              <a:rPr lang="nl-NL" dirty="0" smtClean="0"/>
              <a:t> 8 ECHR:</a:t>
            </a:r>
            <a:br>
              <a:rPr lang="nl-NL" dirty="0" smtClean="0"/>
            </a:br>
            <a:endParaRPr lang="nl-NL" dirty="0"/>
          </a:p>
          <a:p>
            <a:r>
              <a:rPr lang="nl-NL" dirty="0" smtClean="0"/>
              <a:t>In </a:t>
            </a:r>
            <a:r>
              <a:rPr lang="nl-NL" dirty="0" err="1" smtClean="0"/>
              <a:t>those</a:t>
            </a:r>
            <a:r>
              <a:rPr lang="nl-NL" dirty="0" smtClean="0"/>
              <a:t> cases </a:t>
            </a:r>
            <a:r>
              <a:rPr lang="nl-NL" dirty="0" err="1" smtClean="0"/>
              <a:t>specifically</a:t>
            </a:r>
            <a:r>
              <a:rPr lang="nl-NL" dirty="0" smtClean="0"/>
              <a:t> </a:t>
            </a:r>
            <a:r>
              <a:rPr lang="nl-NL" dirty="0" err="1" smtClean="0"/>
              <a:t>i</a:t>
            </a:r>
            <a:r>
              <a:rPr lang="nl-NL" dirty="0" err="1" smtClean="0"/>
              <a:t>t</a:t>
            </a:r>
            <a:r>
              <a:rPr lang="nl-NL" dirty="0" smtClean="0"/>
              <a:t> </a:t>
            </a:r>
            <a:r>
              <a:rPr lang="nl-NL" b="1" u="sng" dirty="0" smtClean="0"/>
              <a:t>does</a:t>
            </a:r>
            <a:r>
              <a:rPr lang="nl-NL" dirty="0" smtClean="0"/>
              <a:t> accept:</a:t>
            </a:r>
          </a:p>
          <a:p>
            <a:pPr lvl="1"/>
            <a:r>
              <a:rPr lang="nl-NL" dirty="0" err="1" smtClean="0"/>
              <a:t>Hypothetical</a:t>
            </a:r>
            <a:r>
              <a:rPr lang="nl-NL" dirty="0" smtClean="0"/>
              <a:t> </a:t>
            </a:r>
            <a:r>
              <a:rPr lang="nl-NL" dirty="0" err="1" smtClean="0"/>
              <a:t>complaints</a:t>
            </a:r>
            <a:r>
              <a:rPr lang="nl-NL" dirty="0" smtClean="0"/>
              <a:t>: </a:t>
            </a:r>
            <a:r>
              <a:rPr lang="nl-NL" dirty="0" err="1" smtClean="0"/>
              <a:t>reasonable</a:t>
            </a:r>
            <a:r>
              <a:rPr lang="nl-NL" dirty="0" smtClean="0"/>
              <a:t> </a:t>
            </a:r>
            <a:r>
              <a:rPr lang="nl-NL" dirty="0" err="1" smtClean="0"/>
              <a:t>likelihood</a:t>
            </a:r>
            <a:endParaRPr lang="nl-NL" dirty="0" smtClean="0"/>
          </a:p>
          <a:p>
            <a:pPr lvl="1"/>
            <a:r>
              <a:rPr lang="nl-NL" dirty="0" smtClean="0"/>
              <a:t>A-Priori cases: </a:t>
            </a:r>
            <a:r>
              <a:rPr lang="nl-NL" dirty="0" err="1" smtClean="0"/>
              <a:t>chilling</a:t>
            </a:r>
            <a:r>
              <a:rPr lang="nl-NL" dirty="0" smtClean="0"/>
              <a:t> effect</a:t>
            </a:r>
          </a:p>
          <a:p>
            <a:pPr lvl="1"/>
            <a:r>
              <a:rPr lang="nl-NL" dirty="0" smtClean="0"/>
              <a:t>In abstracto claims: </a:t>
            </a:r>
            <a:r>
              <a:rPr lang="nl-NL" dirty="0" smtClean="0"/>
              <a:t>the </a:t>
            </a:r>
            <a:r>
              <a:rPr lang="nl-NL" dirty="0" err="1" smtClean="0"/>
              <a:t>mere</a:t>
            </a:r>
            <a:r>
              <a:rPr lang="nl-NL" dirty="0" smtClean="0"/>
              <a:t> </a:t>
            </a:r>
            <a:r>
              <a:rPr lang="nl-NL" dirty="0" err="1" smtClean="0"/>
              <a:t>existence</a:t>
            </a:r>
            <a:r>
              <a:rPr lang="nl-NL" dirty="0" smtClean="0"/>
              <a:t> of a </a:t>
            </a:r>
            <a:r>
              <a:rPr lang="nl-NL" dirty="0" err="1" smtClean="0"/>
              <a:t>law</a:t>
            </a:r>
            <a:endParaRPr lang="nl-NL" dirty="0" smtClean="0"/>
          </a:p>
          <a:p>
            <a:pPr lvl="1"/>
            <a:r>
              <a:rPr lang="nl-NL" dirty="0" smtClean="0"/>
              <a:t>Legal persons as </a:t>
            </a:r>
            <a:r>
              <a:rPr lang="nl-NL" dirty="0" err="1" smtClean="0"/>
              <a:t>claimants</a:t>
            </a:r>
            <a:endParaRPr lang="nl-NL" dirty="0" smtClean="0"/>
          </a:p>
          <a:p>
            <a:pPr lvl="1"/>
            <a:r>
              <a:rPr lang="nl-NL" dirty="0" smtClean="0"/>
              <a:t>Class </a:t>
            </a:r>
            <a:r>
              <a:rPr lang="nl-NL" dirty="0" smtClean="0"/>
              <a:t>actions</a:t>
            </a:r>
          </a:p>
          <a:p>
            <a:pPr lvl="1"/>
            <a:r>
              <a:rPr lang="nl-NL" dirty="0" err="1" smtClean="0"/>
              <a:t>Societal</a:t>
            </a:r>
            <a:r>
              <a:rPr lang="nl-NL" dirty="0" smtClean="0"/>
              <a:t> </a:t>
            </a:r>
            <a:r>
              <a:rPr lang="nl-NL" dirty="0" smtClean="0"/>
              <a:t>interest</a:t>
            </a:r>
          </a:p>
          <a:p>
            <a:pPr lvl="1"/>
            <a:r>
              <a:rPr lang="nl-NL" dirty="0" err="1" smtClean="0"/>
              <a:t>And</a:t>
            </a:r>
            <a:r>
              <a:rPr lang="nl-NL" dirty="0" smtClean="0"/>
              <a:t> does </a:t>
            </a:r>
            <a:r>
              <a:rPr lang="nl-NL" dirty="0" err="1" smtClean="0"/>
              <a:t>not</a:t>
            </a:r>
            <a:r>
              <a:rPr lang="nl-NL" dirty="0" smtClean="0"/>
              <a:t> </a:t>
            </a:r>
            <a:r>
              <a:rPr lang="nl-NL" dirty="0" err="1" smtClean="0"/>
              <a:t>engage</a:t>
            </a:r>
            <a:r>
              <a:rPr lang="nl-NL" dirty="0" smtClean="0"/>
              <a:t> in a </a:t>
            </a:r>
            <a:r>
              <a:rPr lang="nl-NL" dirty="0" err="1" smtClean="0"/>
              <a:t>balancing</a:t>
            </a:r>
            <a:r>
              <a:rPr lang="nl-NL" dirty="0" smtClean="0"/>
              <a:t> of </a:t>
            </a:r>
            <a:r>
              <a:rPr lang="nl-NL" dirty="0" err="1" smtClean="0"/>
              <a:t>interests</a:t>
            </a:r>
            <a:r>
              <a:rPr lang="nl-NL" dirty="0" smtClean="0"/>
              <a:t>, but </a:t>
            </a:r>
            <a:r>
              <a:rPr lang="nl-NL" dirty="0" err="1" smtClean="0"/>
              <a:t>uses</a:t>
            </a:r>
            <a:r>
              <a:rPr lang="nl-NL" dirty="0" smtClean="0"/>
              <a:t> a </a:t>
            </a:r>
            <a:r>
              <a:rPr lang="nl-NL" dirty="0" err="1" smtClean="0"/>
              <a:t>mere</a:t>
            </a:r>
            <a:r>
              <a:rPr lang="nl-NL" dirty="0" smtClean="0"/>
              <a:t> </a:t>
            </a:r>
            <a:r>
              <a:rPr lang="nl-NL" dirty="0" err="1" smtClean="0"/>
              <a:t>legal</a:t>
            </a:r>
            <a:r>
              <a:rPr lang="nl-NL" dirty="0" smtClean="0"/>
              <a:t> test – is the </a:t>
            </a:r>
            <a:r>
              <a:rPr lang="nl-NL" dirty="0" err="1" smtClean="0"/>
              <a:t>mass</a:t>
            </a:r>
            <a:r>
              <a:rPr lang="nl-NL" dirty="0" smtClean="0"/>
              <a:t> surveillance program </a:t>
            </a:r>
            <a:r>
              <a:rPr lang="nl-NL" dirty="0" err="1" smtClean="0"/>
              <a:t>prescribed</a:t>
            </a:r>
            <a:r>
              <a:rPr lang="nl-NL" dirty="0" smtClean="0"/>
              <a:t> </a:t>
            </a:r>
            <a:r>
              <a:rPr lang="nl-NL" dirty="0" err="1" smtClean="0"/>
              <a:t>by</a:t>
            </a:r>
            <a:r>
              <a:rPr lang="nl-NL" dirty="0" smtClean="0"/>
              <a:t> </a:t>
            </a:r>
            <a:r>
              <a:rPr lang="nl-NL" dirty="0" err="1" smtClean="0"/>
              <a:t>law</a:t>
            </a:r>
            <a:r>
              <a:rPr lang="nl-NL" dirty="0" smtClean="0"/>
              <a:t>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143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(3) The </a:t>
            </a:r>
            <a:r>
              <a:rPr lang="nl-NL" dirty="0" err="1" smtClean="0"/>
              <a:t>ECtHR’s</a:t>
            </a:r>
            <a:r>
              <a:rPr lang="nl-NL" dirty="0" smtClean="0"/>
              <a:t> approach </a:t>
            </a:r>
            <a:r>
              <a:rPr lang="nl-NL" dirty="0" err="1" smtClean="0"/>
              <a:t>to</a:t>
            </a:r>
            <a:r>
              <a:rPr lang="nl-NL" dirty="0" smtClean="0"/>
              <a:t> Big Data/</a:t>
            </a:r>
            <a:r>
              <a:rPr lang="nl-NL" dirty="0" err="1" smtClean="0"/>
              <a:t>mass</a:t>
            </a:r>
            <a:r>
              <a:rPr lang="nl-NL" dirty="0" smtClean="0"/>
              <a:t> surveillance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In these types of cases, </a:t>
            </a:r>
            <a:r>
              <a:rPr lang="nl-NL" dirty="0" err="1" smtClean="0"/>
              <a:t>what</a:t>
            </a:r>
            <a:r>
              <a:rPr lang="nl-NL" dirty="0" smtClean="0"/>
              <a:t> is at </a:t>
            </a:r>
            <a:r>
              <a:rPr lang="nl-NL" dirty="0" err="1" smtClean="0"/>
              <a:t>stake</a:t>
            </a:r>
            <a:r>
              <a:rPr lang="nl-NL" dirty="0" smtClean="0"/>
              <a:t> is:</a:t>
            </a:r>
          </a:p>
          <a:p>
            <a:endParaRPr lang="nl-NL" dirty="0"/>
          </a:p>
          <a:p>
            <a:r>
              <a:rPr lang="nl-NL" dirty="0" err="1" smtClean="0"/>
              <a:t>Not</a:t>
            </a:r>
            <a:r>
              <a:rPr lang="nl-NL" dirty="0" smtClean="0"/>
              <a:t> </a:t>
            </a:r>
            <a:r>
              <a:rPr lang="nl-NL" dirty="0" err="1" smtClean="0"/>
              <a:t>an</a:t>
            </a:r>
            <a:r>
              <a:rPr lang="nl-NL" dirty="0" smtClean="0"/>
              <a:t> </a:t>
            </a:r>
            <a:r>
              <a:rPr lang="nl-NL" dirty="0" err="1" smtClean="0"/>
              <a:t>individual</a:t>
            </a:r>
            <a:r>
              <a:rPr lang="nl-NL" dirty="0" smtClean="0"/>
              <a:t> right, but a </a:t>
            </a:r>
            <a:r>
              <a:rPr lang="nl-NL" dirty="0" err="1" smtClean="0"/>
              <a:t>general</a:t>
            </a:r>
            <a:r>
              <a:rPr lang="nl-NL" dirty="0" smtClean="0"/>
              <a:t> right</a:t>
            </a:r>
            <a:br>
              <a:rPr lang="nl-NL" dirty="0" smtClean="0"/>
            </a:br>
            <a:endParaRPr lang="nl-NL" dirty="0" smtClean="0"/>
          </a:p>
          <a:p>
            <a:r>
              <a:rPr lang="nl-NL" dirty="0" err="1" smtClean="0"/>
              <a:t>Not</a:t>
            </a:r>
            <a:r>
              <a:rPr lang="nl-NL" dirty="0" smtClean="0"/>
              <a:t> </a:t>
            </a:r>
            <a:r>
              <a:rPr lang="nl-NL" dirty="0" err="1" smtClean="0"/>
              <a:t>an</a:t>
            </a:r>
            <a:r>
              <a:rPr lang="nl-NL" dirty="0" smtClean="0"/>
              <a:t> </a:t>
            </a:r>
            <a:r>
              <a:rPr lang="nl-NL" dirty="0" err="1" smtClean="0"/>
              <a:t>individual</a:t>
            </a:r>
            <a:r>
              <a:rPr lang="nl-NL" dirty="0" smtClean="0"/>
              <a:t> interest, but a </a:t>
            </a:r>
            <a:r>
              <a:rPr lang="nl-NL" dirty="0" err="1" smtClean="0"/>
              <a:t>general</a:t>
            </a:r>
            <a:r>
              <a:rPr lang="nl-NL" dirty="0" smtClean="0"/>
              <a:t> interest</a:t>
            </a:r>
            <a:br>
              <a:rPr lang="nl-NL" dirty="0" smtClean="0"/>
            </a:br>
            <a:endParaRPr lang="nl-NL" dirty="0" smtClean="0"/>
          </a:p>
          <a:p>
            <a:r>
              <a:rPr lang="nl-NL" dirty="0" err="1" smtClean="0"/>
              <a:t>Not</a:t>
            </a:r>
            <a:r>
              <a:rPr lang="nl-NL" dirty="0" smtClean="0"/>
              <a:t> a </a:t>
            </a:r>
            <a:r>
              <a:rPr lang="nl-NL" dirty="0" err="1" smtClean="0"/>
              <a:t>balancing</a:t>
            </a:r>
            <a:r>
              <a:rPr lang="nl-NL" dirty="0" smtClean="0"/>
              <a:t> of </a:t>
            </a:r>
            <a:r>
              <a:rPr lang="nl-NL" dirty="0" err="1" smtClean="0"/>
              <a:t>interests</a:t>
            </a:r>
            <a:r>
              <a:rPr lang="nl-NL" dirty="0" smtClean="0"/>
              <a:t>, but a pure </a:t>
            </a:r>
            <a:r>
              <a:rPr lang="nl-NL" dirty="0" err="1" smtClean="0"/>
              <a:t>legal</a:t>
            </a:r>
            <a:r>
              <a:rPr lang="nl-NL" dirty="0" smtClean="0"/>
              <a:t> </a:t>
            </a:r>
            <a:r>
              <a:rPr lang="nl-NL" dirty="0" err="1" smtClean="0"/>
              <a:t>assessement</a:t>
            </a:r>
            <a:endParaRPr lang="nl-NL" dirty="0" smtClean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4980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(4) Is the Human </a:t>
            </a:r>
            <a:r>
              <a:rPr lang="nl-NL" dirty="0" err="1" smtClean="0"/>
              <a:t>Rights</a:t>
            </a:r>
            <a:r>
              <a:rPr lang="nl-NL" dirty="0" smtClean="0"/>
              <a:t> </a:t>
            </a:r>
            <a:r>
              <a:rPr lang="nl-NL" dirty="0" err="1" smtClean="0"/>
              <a:t>framework</a:t>
            </a:r>
            <a:r>
              <a:rPr lang="nl-NL" dirty="0" smtClean="0"/>
              <a:t> </a:t>
            </a:r>
            <a:r>
              <a:rPr lang="nl-NL" dirty="0" err="1" smtClean="0"/>
              <a:t>still</a:t>
            </a:r>
            <a:r>
              <a:rPr lang="nl-NL" dirty="0" smtClean="0"/>
              <a:t> fit </a:t>
            </a:r>
            <a:r>
              <a:rPr lang="nl-NL" dirty="0" err="1" smtClean="0"/>
              <a:t>for</a:t>
            </a:r>
            <a:r>
              <a:rPr lang="nl-NL" dirty="0" smtClean="0"/>
              <a:t> the Big Data era?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3000" dirty="0" smtClean="0"/>
              <a:t>Big Data </a:t>
            </a:r>
            <a:r>
              <a:rPr lang="nl-NL" sz="3000" dirty="0" err="1" smtClean="0"/>
              <a:t>Problems</a:t>
            </a:r>
            <a:r>
              <a:rPr lang="nl-NL" sz="3000" dirty="0" smtClean="0"/>
              <a:t>: </a:t>
            </a:r>
            <a:r>
              <a:rPr lang="nl-NL" sz="3000" dirty="0" err="1" smtClean="0"/>
              <a:t>exist</a:t>
            </a:r>
            <a:r>
              <a:rPr lang="nl-NL" sz="3000" dirty="0" smtClean="0"/>
              <a:t> at a </a:t>
            </a:r>
            <a:r>
              <a:rPr lang="nl-NL" sz="3000" dirty="0" err="1" smtClean="0"/>
              <a:t>general</a:t>
            </a:r>
            <a:r>
              <a:rPr lang="nl-NL" sz="3000" dirty="0" smtClean="0"/>
              <a:t> level, affect </a:t>
            </a:r>
            <a:r>
              <a:rPr lang="nl-NL" sz="3000" dirty="0" err="1" smtClean="0"/>
              <a:t>societal</a:t>
            </a:r>
            <a:r>
              <a:rPr lang="nl-NL" sz="3000" dirty="0" smtClean="0"/>
              <a:t> </a:t>
            </a:r>
            <a:r>
              <a:rPr lang="nl-NL" sz="3000" dirty="0" err="1" smtClean="0"/>
              <a:t>interests</a:t>
            </a:r>
            <a:r>
              <a:rPr lang="nl-NL" sz="3000" dirty="0"/>
              <a:t> </a:t>
            </a:r>
            <a:r>
              <a:rPr lang="nl-NL" sz="3000" dirty="0" err="1" smtClean="0"/>
              <a:t>and</a:t>
            </a:r>
            <a:r>
              <a:rPr lang="nl-NL" sz="3000" dirty="0" smtClean="0"/>
              <a:t> are </a:t>
            </a:r>
            <a:r>
              <a:rPr lang="nl-NL" sz="3000" dirty="0" err="1" smtClean="0"/>
              <a:t>based</a:t>
            </a:r>
            <a:r>
              <a:rPr lang="nl-NL" sz="3000" dirty="0" smtClean="0"/>
              <a:t> on </a:t>
            </a:r>
            <a:r>
              <a:rPr lang="nl-NL" sz="3000" dirty="0" err="1" smtClean="0"/>
              <a:t>aggregated</a:t>
            </a:r>
            <a:r>
              <a:rPr lang="nl-NL" sz="3000" dirty="0" smtClean="0"/>
              <a:t> data, </a:t>
            </a:r>
            <a:r>
              <a:rPr lang="nl-NL" sz="3000" dirty="0" err="1" smtClean="0"/>
              <a:t>statistical</a:t>
            </a:r>
            <a:r>
              <a:rPr lang="nl-NL" sz="3000" dirty="0" smtClean="0"/>
              <a:t> </a:t>
            </a:r>
            <a:r>
              <a:rPr lang="nl-NL" sz="3000" dirty="0" err="1" smtClean="0"/>
              <a:t>correlations</a:t>
            </a:r>
            <a:r>
              <a:rPr lang="nl-NL" sz="3000" dirty="0" smtClean="0"/>
              <a:t> </a:t>
            </a:r>
            <a:r>
              <a:rPr lang="nl-NL" sz="3000" dirty="0" err="1" smtClean="0"/>
              <a:t>and</a:t>
            </a:r>
            <a:r>
              <a:rPr lang="nl-NL" sz="3000" dirty="0" smtClean="0"/>
              <a:t> </a:t>
            </a:r>
            <a:r>
              <a:rPr lang="nl-NL" sz="3000" dirty="0" err="1" smtClean="0"/>
              <a:t>group</a:t>
            </a:r>
            <a:r>
              <a:rPr lang="nl-NL" sz="3000" dirty="0" smtClean="0"/>
              <a:t> </a:t>
            </a:r>
            <a:r>
              <a:rPr lang="nl-NL" sz="3000" dirty="0" err="1" smtClean="0"/>
              <a:t>profiles</a:t>
            </a:r>
            <a:r>
              <a:rPr lang="nl-NL" sz="3000" dirty="0" smtClean="0"/>
              <a:t> </a:t>
            </a:r>
            <a:r>
              <a:rPr lang="nl-NL" sz="3000" dirty="0" err="1" smtClean="0"/>
              <a:t>and</a:t>
            </a:r>
            <a:r>
              <a:rPr lang="nl-NL" sz="3000" dirty="0" smtClean="0"/>
              <a:t> are </a:t>
            </a:r>
            <a:r>
              <a:rPr lang="nl-NL" sz="3000" dirty="0" err="1" smtClean="0"/>
              <a:t>used</a:t>
            </a:r>
            <a:r>
              <a:rPr lang="nl-NL" sz="3000" dirty="0" smtClean="0"/>
              <a:t> </a:t>
            </a:r>
            <a:r>
              <a:rPr lang="nl-NL" sz="3000" dirty="0" err="1" smtClean="0"/>
              <a:t>for</a:t>
            </a:r>
            <a:r>
              <a:rPr lang="nl-NL" sz="3000" dirty="0" smtClean="0"/>
              <a:t> </a:t>
            </a:r>
            <a:r>
              <a:rPr lang="nl-NL" sz="3000" dirty="0" err="1" smtClean="0"/>
              <a:t>general</a:t>
            </a:r>
            <a:r>
              <a:rPr lang="nl-NL" sz="3000" dirty="0" smtClean="0"/>
              <a:t> </a:t>
            </a:r>
            <a:r>
              <a:rPr lang="nl-NL" sz="3000" dirty="0" err="1" smtClean="0"/>
              <a:t>policies</a:t>
            </a:r>
            <a:endParaRPr lang="nl-NL" sz="3000" dirty="0" smtClean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r>
              <a:rPr lang="nl-NL" sz="6000" dirty="0" smtClean="0"/>
              <a:t>                   ↕</a:t>
            </a:r>
          </a:p>
          <a:p>
            <a:pPr marL="0" indent="0">
              <a:buNone/>
            </a:pPr>
            <a:endParaRPr lang="nl-NL" sz="1800" dirty="0" smtClean="0"/>
          </a:p>
          <a:p>
            <a:pPr marL="0" indent="0">
              <a:buNone/>
            </a:pPr>
            <a:r>
              <a:rPr lang="nl-NL" sz="3000" dirty="0" smtClean="0"/>
              <a:t>Human </a:t>
            </a:r>
            <a:r>
              <a:rPr lang="nl-NL" sz="3000" dirty="0" err="1" smtClean="0"/>
              <a:t>Rights</a:t>
            </a:r>
            <a:r>
              <a:rPr lang="nl-NL" sz="3000" dirty="0" smtClean="0"/>
              <a:t>: are </a:t>
            </a:r>
            <a:r>
              <a:rPr lang="nl-NL" sz="3000" dirty="0" err="1" smtClean="0"/>
              <a:t>formulated</a:t>
            </a:r>
            <a:r>
              <a:rPr lang="nl-NL" sz="3000" dirty="0" smtClean="0"/>
              <a:t> as </a:t>
            </a:r>
            <a:r>
              <a:rPr lang="nl-NL" sz="3000" dirty="0" err="1" smtClean="0"/>
              <a:t>subjective</a:t>
            </a:r>
            <a:r>
              <a:rPr lang="nl-NL" sz="3000" dirty="0" smtClean="0"/>
              <a:t> </a:t>
            </a:r>
            <a:r>
              <a:rPr lang="nl-NL" sz="3000" dirty="0" err="1" smtClean="0"/>
              <a:t>rights</a:t>
            </a:r>
            <a:r>
              <a:rPr lang="nl-NL" sz="3000" dirty="0" smtClean="0"/>
              <a:t> of </a:t>
            </a:r>
            <a:r>
              <a:rPr lang="nl-NL" sz="3000" dirty="0" err="1" smtClean="0"/>
              <a:t>natural</a:t>
            </a:r>
            <a:r>
              <a:rPr lang="nl-NL" sz="3000" dirty="0" smtClean="0"/>
              <a:t> persons </a:t>
            </a:r>
            <a:r>
              <a:rPr lang="nl-NL" sz="3000" dirty="0" err="1" smtClean="0"/>
              <a:t>to</a:t>
            </a:r>
            <a:r>
              <a:rPr lang="nl-NL" sz="3000" dirty="0" smtClean="0"/>
              <a:t> </a:t>
            </a:r>
            <a:r>
              <a:rPr lang="nl-NL" sz="3000" dirty="0" err="1" smtClean="0"/>
              <a:t>protect</a:t>
            </a:r>
            <a:r>
              <a:rPr lang="nl-NL" sz="3000" dirty="0" smtClean="0"/>
              <a:t> </a:t>
            </a:r>
            <a:r>
              <a:rPr lang="nl-NL" sz="3000" dirty="0" err="1" smtClean="0"/>
              <a:t>their</a:t>
            </a:r>
            <a:r>
              <a:rPr lang="nl-NL" sz="3000" dirty="0" smtClean="0"/>
              <a:t> </a:t>
            </a:r>
            <a:r>
              <a:rPr lang="nl-NL" sz="3000" dirty="0" err="1" smtClean="0"/>
              <a:t>individual</a:t>
            </a:r>
            <a:r>
              <a:rPr lang="nl-NL" sz="3000" dirty="0" smtClean="0"/>
              <a:t> </a:t>
            </a:r>
            <a:r>
              <a:rPr lang="nl-NL" sz="3000" dirty="0" err="1" smtClean="0"/>
              <a:t>interests</a:t>
            </a:r>
            <a:r>
              <a:rPr lang="nl-NL" sz="3000" dirty="0" smtClean="0"/>
              <a:t>/personal data/focus on </a:t>
            </a:r>
            <a:r>
              <a:rPr lang="nl-NL" sz="3000" dirty="0" err="1" smtClean="0"/>
              <a:t>indivdiual</a:t>
            </a:r>
            <a:r>
              <a:rPr lang="nl-NL" sz="3000" dirty="0" smtClean="0"/>
              <a:t> </a:t>
            </a:r>
            <a:r>
              <a:rPr lang="nl-NL" sz="3000" dirty="0" err="1" smtClean="0"/>
              <a:t>harm</a:t>
            </a:r>
            <a:endParaRPr lang="nl-NL" sz="3000" dirty="0" smtClean="0"/>
          </a:p>
        </p:txBody>
      </p:sp>
    </p:spTree>
    <p:extLst>
      <p:ext uri="{BB962C8B-B14F-4D97-AF65-F5344CB8AC3E}">
        <p14:creationId xmlns:p14="http://schemas.microsoft.com/office/powerpoint/2010/main" val="380785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496</Words>
  <Application>Microsoft Office PowerPoint</Application>
  <PresentationFormat>Diavoorstelling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Kantoorthema</vt:lpstr>
      <vt:lpstr>Is the Human Rights framework still fit for the Big Data era?</vt:lpstr>
      <vt:lpstr>Overview</vt:lpstr>
      <vt:lpstr>(1) Human Rights: privacy</vt:lpstr>
      <vt:lpstr>(1) Human Rights: privacy</vt:lpstr>
      <vt:lpstr>(2) Big Data/mass surveillance </vt:lpstr>
      <vt:lpstr>(2) Big Data/mass surveillance </vt:lpstr>
      <vt:lpstr>(3) The ECtHR’s approach to Big Data/mass surveillance </vt:lpstr>
      <vt:lpstr>(3) The ECtHR’s approach to Big Data/mass surveillance </vt:lpstr>
      <vt:lpstr>(4) Is the Human Rights framework still fit for the Big Data era?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the Human Rights framework still fit for the Big Data era?</dc:title>
  <dc:creator>Groot_inquisiteur</dc:creator>
  <cp:lastModifiedBy>Groot_inquisiteur</cp:lastModifiedBy>
  <cp:revision>39</cp:revision>
  <dcterms:created xsi:type="dcterms:W3CDTF">2015-01-21T15:52:16Z</dcterms:created>
  <dcterms:modified xsi:type="dcterms:W3CDTF">2015-01-22T09:59:29Z</dcterms:modified>
</cp:coreProperties>
</file>