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Lst>
  <p:sldSz cx="9144000" cy="6858000" type="screen4x3"/>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433" autoAdjust="0"/>
    <p:restoredTop sz="94660"/>
  </p:normalViewPr>
  <p:slideViewPr>
    <p:cSldViewPr>
      <p:cViewPr varScale="1">
        <p:scale>
          <a:sx n="86" d="100"/>
          <a:sy n="86" d="100"/>
        </p:scale>
        <p:origin x="1536"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nl-NL" smtClean="0"/>
              <a:t>Klik om de stijl te bewerken</a:t>
            </a:r>
            <a:endParaRPr lang="nl-NL"/>
          </a:p>
        </p:txBody>
      </p:sp>
      <p:sp>
        <p:nvSpPr>
          <p:cNvPr id="3" name="Ond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smtClean="0"/>
              <a:t>Klik om de ondertitelstijl van het model te bewerken</a:t>
            </a:r>
            <a:endParaRPr lang="nl-NL"/>
          </a:p>
        </p:txBody>
      </p:sp>
      <p:sp>
        <p:nvSpPr>
          <p:cNvPr id="4" name="Tijdelijke aanduiding voor datum 3"/>
          <p:cNvSpPr>
            <a:spLocks noGrp="1"/>
          </p:cNvSpPr>
          <p:nvPr>
            <p:ph type="dt" sz="half" idx="10"/>
          </p:nvPr>
        </p:nvSpPr>
        <p:spPr/>
        <p:txBody>
          <a:bodyPr/>
          <a:lstStyle/>
          <a:p>
            <a:fld id="{D071A2D8-C18D-40A7-ACA4-294354699160}" type="datetimeFigureOut">
              <a:rPr lang="nl-NL" smtClean="0"/>
              <a:t>11-12-2015</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4FF63D19-69EF-4A54-85B9-8699B6DF63FF}" type="slidenum">
              <a:rPr lang="nl-NL" smtClean="0"/>
              <a:t>‹nr.›</a:t>
            </a:fld>
            <a:endParaRPr lang="nl-NL"/>
          </a:p>
        </p:txBody>
      </p:sp>
    </p:spTree>
    <p:extLst>
      <p:ext uri="{BB962C8B-B14F-4D97-AF65-F5344CB8AC3E}">
        <p14:creationId xmlns:p14="http://schemas.microsoft.com/office/powerpoint/2010/main" val="33021082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verticale tekst 2"/>
          <p:cNvSpPr>
            <a:spLocks noGrp="1"/>
          </p:cNvSpPr>
          <p:nvPr>
            <p:ph type="body" orient="vert" idx="1"/>
          </p:nvPr>
        </p:nvSpPr>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D071A2D8-C18D-40A7-ACA4-294354699160}" type="datetimeFigureOut">
              <a:rPr lang="nl-NL" smtClean="0"/>
              <a:t>11-12-2015</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4FF63D19-69EF-4A54-85B9-8699B6DF63FF}" type="slidenum">
              <a:rPr lang="nl-NL" smtClean="0"/>
              <a:t>‹nr.›</a:t>
            </a:fld>
            <a:endParaRPr lang="nl-NL"/>
          </a:p>
        </p:txBody>
      </p:sp>
    </p:spTree>
    <p:extLst>
      <p:ext uri="{BB962C8B-B14F-4D97-AF65-F5344CB8AC3E}">
        <p14:creationId xmlns:p14="http://schemas.microsoft.com/office/powerpoint/2010/main" val="20701835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6629400" y="274638"/>
            <a:ext cx="2057400" cy="5851525"/>
          </a:xfrm>
        </p:spPr>
        <p:txBody>
          <a:bodyPr vert="eaVert"/>
          <a:lstStyle/>
          <a:p>
            <a:r>
              <a:rPr lang="nl-NL" smtClean="0"/>
              <a:t>Klik om de stijl te bewerken</a:t>
            </a:r>
            <a:endParaRPr lang="nl-NL"/>
          </a:p>
        </p:txBody>
      </p:sp>
      <p:sp>
        <p:nvSpPr>
          <p:cNvPr id="3" name="Tijdelijke aanduiding voor verticale tekst 2"/>
          <p:cNvSpPr>
            <a:spLocks noGrp="1"/>
          </p:cNvSpPr>
          <p:nvPr>
            <p:ph type="body" orient="vert" idx="1"/>
          </p:nvPr>
        </p:nvSpPr>
        <p:spPr>
          <a:xfrm>
            <a:off x="457200" y="274638"/>
            <a:ext cx="6019800" cy="5851525"/>
          </a:xfrm>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D071A2D8-C18D-40A7-ACA4-294354699160}" type="datetimeFigureOut">
              <a:rPr lang="nl-NL" smtClean="0"/>
              <a:t>11-12-2015</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4FF63D19-69EF-4A54-85B9-8699B6DF63FF}" type="slidenum">
              <a:rPr lang="nl-NL" smtClean="0"/>
              <a:t>‹nr.›</a:t>
            </a:fld>
            <a:endParaRPr lang="nl-NL"/>
          </a:p>
        </p:txBody>
      </p:sp>
    </p:spTree>
    <p:extLst>
      <p:ext uri="{BB962C8B-B14F-4D97-AF65-F5344CB8AC3E}">
        <p14:creationId xmlns:p14="http://schemas.microsoft.com/office/powerpoint/2010/main" val="36187174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idx="1"/>
          </p:nvPr>
        </p:nvSpPr>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D071A2D8-C18D-40A7-ACA4-294354699160}" type="datetimeFigureOut">
              <a:rPr lang="nl-NL" smtClean="0"/>
              <a:t>11-12-2015</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4FF63D19-69EF-4A54-85B9-8699B6DF63FF}" type="slidenum">
              <a:rPr lang="nl-NL" smtClean="0"/>
              <a:t>‹nr.›</a:t>
            </a:fld>
            <a:endParaRPr lang="nl-NL"/>
          </a:p>
        </p:txBody>
      </p:sp>
    </p:spTree>
    <p:extLst>
      <p:ext uri="{BB962C8B-B14F-4D97-AF65-F5344CB8AC3E}">
        <p14:creationId xmlns:p14="http://schemas.microsoft.com/office/powerpoint/2010/main" val="40416594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nl-NL" smtClean="0"/>
              <a:t>Klik om de stijl te bewerken</a:t>
            </a:r>
            <a:endParaRPr lang="nl-NL"/>
          </a:p>
        </p:txBody>
      </p:sp>
      <p:sp>
        <p:nvSpPr>
          <p:cNvPr id="3" name="Tijdelijke aanduiding voor teks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Tijdelijke aanduiding voor datum 3"/>
          <p:cNvSpPr>
            <a:spLocks noGrp="1"/>
          </p:cNvSpPr>
          <p:nvPr>
            <p:ph type="dt" sz="half" idx="10"/>
          </p:nvPr>
        </p:nvSpPr>
        <p:spPr/>
        <p:txBody>
          <a:bodyPr/>
          <a:lstStyle/>
          <a:p>
            <a:fld id="{D071A2D8-C18D-40A7-ACA4-294354699160}" type="datetimeFigureOut">
              <a:rPr lang="nl-NL" smtClean="0"/>
              <a:t>11-12-2015</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4FF63D19-69EF-4A54-85B9-8699B6DF63FF}" type="slidenum">
              <a:rPr lang="nl-NL" smtClean="0"/>
              <a:t>‹nr.›</a:t>
            </a:fld>
            <a:endParaRPr lang="nl-NL"/>
          </a:p>
        </p:txBody>
      </p:sp>
    </p:spTree>
    <p:extLst>
      <p:ext uri="{BB962C8B-B14F-4D97-AF65-F5344CB8AC3E}">
        <p14:creationId xmlns:p14="http://schemas.microsoft.com/office/powerpoint/2010/main" val="20349348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inhoud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datum 4"/>
          <p:cNvSpPr>
            <a:spLocks noGrp="1"/>
          </p:cNvSpPr>
          <p:nvPr>
            <p:ph type="dt" sz="half" idx="10"/>
          </p:nvPr>
        </p:nvSpPr>
        <p:spPr/>
        <p:txBody>
          <a:bodyPr/>
          <a:lstStyle/>
          <a:p>
            <a:fld id="{D071A2D8-C18D-40A7-ACA4-294354699160}" type="datetimeFigureOut">
              <a:rPr lang="nl-NL" smtClean="0"/>
              <a:t>11-12-2015</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4FF63D19-69EF-4A54-85B9-8699B6DF63FF}" type="slidenum">
              <a:rPr lang="nl-NL" smtClean="0"/>
              <a:t>‹nr.›</a:t>
            </a:fld>
            <a:endParaRPr lang="nl-NL"/>
          </a:p>
        </p:txBody>
      </p:sp>
    </p:spTree>
    <p:extLst>
      <p:ext uri="{BB962C8B-B14F-4D97-AF65-F5344CB8AC3E}">
        <p14:creationId xmlns:p14="http://schemas.microsoft.com/office/powerpoint/2010/main" val="3506029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nl-NL" smtClean="0"/>
              <a:t>Klik om de stijl te bewerken</a:t>
            </a:r>
            <a:endParaRPr lang="nl-NL"/>
          </a:p>
        </p:txBody>
      </p:sp>
      <p:sp>
        <p:nvSpPr>
          <p:cNvPr id="3" name="Tijdelijke aanduiding voor teks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4" name="Tijdelijke aanduiding voor inhoud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teks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6" name="Tijdelijke aanduiding voor inhoud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7" name="Tijdelijke aanduiding voor datum 6"/>
          <p:cNvSpPr>
            <a:spLocks noGrp="1"/>
          </p:cNvSpPr>
          <p:nvPr>
            <p:ph type="dt" sz="half" idx="10"/>
          </p:nvPr>
        </p:nvSpPr>
        <p:spPr/>
        <p:txBody>
          <a:bodyPr/>
          <a:lstStyle/>
          <a:p>
            <a:fld id="{D071A2D8-C18D-40A7-ACA4-294354699160}" type="datetimeFigureOut">
              <a:rPr lang="nl-NL" smtClean="0"/>
              <a:t>11-12-2015</a:t>
            </a:fld>
            <a:endParaRPr lang="nl-NL"/>
          </a:p>
        </p:txBody>
      </p:sp>
      <p:sp>
        <p:nvSpPr>
          <p:cNvPr id="8" name="Tijdelijke aanduiding voor voettekst 7"/>
          <p:cNvSpPr>
            <a:spLocks noGrp="1"/>
          </p:cNvSpPr>
          <p:nvPr>
            <p:ph type="ftr" sz="quarter" idx="11"/>
          </p:nvPr>
        </p:nvSpPr>
        <p:spPr/>
        <p:txBody>
          <a:bodyPr/>
          <a:lstStyle/>
          <a:p>
            <a:endParaRPr lang="nl-NL"/>
          </a:p>
        </p:txBody>
      </p:sp>
      <p:sp>
        <p:nvSpPr>
          <p:cNvPr id="9" name="Tijdelijke aanduiding voor dianummer 8"/>
          <p:cNvSpPr>
            <a:spLocks noGrp="1"/>
          </p:cNvSpPr>
          <p:nvPr>
            <p:ph type="sldNum" sz="quarter" idx="12"/>
          </p:nvPr>
        </p:nvSpPr>
        <p:spPr/>
        <p:txBody>
          <a:bodyPr/>
          <a:lstStyle/>
          <a:p>
            <a:fld id="{4FF63D19-69EF-4A54-85B9-8699B6DF63FF}" type="slidenum">
              <a:rPr lang="nl-NL" smtClean="0"/>
              <a:t>‹nr.›</a:t>
            </a:fld>
            <a:endParaRPr lang="nl-NL"/>
          </a:p>
        </p:txBody>
      </p:sp>
    </p:spTree>
    <p:extLst>
      <p:ext uri="{BB962C8B-B14F-4D97-AF65-F5344CB8AC3E}">
        <p14:creationId xmlns:p14="http://schemas.microsoft.com/office/powerpoint/2010/main" val="27511276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datum 2"/>
          <p:cNvSpPr>
            <a:spLocks noGrp="1"/>
          </p:cNvSpPr>
          <p:nvPr>
            <p:ph type="dt" sz="half" idx="10"/>
          </p:nvPr>
        </p:nvSpPr>
        <p:spPr/>
        <p:txBody>
          <a:bodyPr/>
          <a:lstStyle/>
          <a:p>
            <a:fld id="{D071A2D8-C18D-40A7-ACA4-294354699160}" type="datetimeFigureOut">
              <a:rPr lang="nl-NL" smtClean="0"/>
              <a:t>11-12-2015</a:t>
            </a:fld>
            <a:endParaRPr lang="nl-NL"/>
          </a:p>
        </p:txBody>
      </p:sp>
      <p:sp>
        <p:nvSpPr>
          <p:cNvPr id="4" name="Tijdelijke aanduiding voor voettekst 3"/>
          <p:cNvSpPr>
            <a:spLocks noGrp="1"/>
          </p:cNvSpPr>
          <p:nvPr>
            <p:ph type="ftr" sz="quarter" idx="11"/>
          </p:nvPr>
        </p:nvSpPr>
        <p:spPr/>
        <p:txBody>
          <a:bodyPr/>
          <a:lstStyle/>
          <a:p>
            <a:endParaRPr lang="nl-NL"/>
          </a:p>
        </p:txBody>
      </p:sp>
      <p:sp>
        <p:nvSpPr>
          <p:cNvPr id="5" name="Tijdelijke aanduiding voor dianummer 4"/>
          <p:cNvSpPr>
            <a:spLocks noGrp="1"/>
          </p:cNvSpPr>
          <p:nvPr>
            <p:ph type="sldNum" sz="quarter" idx="12"/>
          </p:nvPr>
        </p:nvSpPr>
        <p:spPr/>
        <p:txBody>
          <a:bodyPr/>
          <a:lstStyle/>
          <a:p>
            <a:fld id="{4FF63D19-69EF-4A54-85B9-8699B6DF63FF}" type="slidenum">
              <a:rPr lang="nl-NL" smtClean="0"/>
              <a:t>‹nr.›</a:t>
            </a:fld>
            <a:endParaRPr lang="nl-NL"/>
          </a:p>
        </p:txBody>
      </p:sp>
    </p:spTree>
    <p:extLst>
      <p:ext uri="{BB962C8B-B14F-4D97-AF65-F5344CB8AC3E}">
        <p14:creationId xmlns:p14="http://schemas.microsoft.com/office/powerpoint/2010/main" val="29392950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p:txBody>
          <a:bodyPr/>
          <a:lstStyle/>
          <a:p>
            <a:fld id="{D071A2D8-C18D-40A7-ACA4-294354699160}" type="datetimeFigureOut">
              <a:rPr lang="nl-NL" smtClean="0"/>
              <a:t>11-12-2015</a:t>
            </a:fld>
            <a:endParaRPr lang="nl-NL"/>
          </a:p>
        </p:txBody>
      </p:sp>
      <p:sp>
        <p:nvSpPr>
          <p:cNvPr id="3" name="Tijdelijke aanduiding voor voettekst 2"/>
          <p:cNvSpPr>
            <a:spLocks noGrp="1"/>
          </p:cNvSpPr>
          <p:nvPr>
            <p:ph type="ftr" sz="quarter" idx="11"/>
          </p:nvPr>
        </p:nvSpPr>
        <p:spPr/>
        <p:txBody>
          <a:bodyPr/>
          <a:lstStyle/>
          <a:p>
            <a:endParaRPr lang="nl-NL"/>
          </a:p>
        </p:txBody>
      </p:sp>
      <p:sp>
        <p:nvSpPr>
          <p:cNvPr id="4" name="Tijdelijke aanduiding voor dianummer 3"/>
          <p:cNvSpPr>
            <a:spLocks noGrp="1"/>
          </p:cNvSpPr>
          <p:nvPr>
            <p:ph type="sldNum" sz="quarter" idx="12"/>
          </p:nvPr>
        </p:nvSpPr>
        <p:spPr/>
        <p:txBody>
          <a:bodyPr/>
          <a:lstStyle/>
          <a:p>
            <a:fld id="{4FF63D19-69EF-4A54-85B9-8699B6DF63FF}" type="slidenum">
              <a:rPr lang="nl-NL" smtClean="0"/>
              <a:t>‹nr.›</a:t>
            </a:fld>
            <a:endParaRPr lang="nl-NL"/>
          </a:p>
        </p:txBody>
      </p:sp>
    </p:spTree>
    <p:extLst>
      <p:ext uri="{BB962C8B-B14F-4D97-AF65-F5344CB8AC3E}">
        <p14:creationId xmlns:p14="http://schemas.microsoft.com/office/powerpoint/2010/main" val="31438893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nl-NL" smtClean="0"/>
              <a:t>Klik om de stijl te bewerken</a:t>
            </a:r>
            <a:endParaRPr lang="nl-NL"/>
          </a:p>
        </p:txBody>
      </p:sp>
      <p:sp>
        <p:nvSpPr>
          <p:cNvPr id="3" name="Tijdelijke aanduiding voor inhoud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teks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Tijdelijke aanduiding voor datum 4"/>
          <p:cNvSpPr>
            <a:spLocks noGrp="1"/>
          </p:cNvSpPr>
          <p:nvPr>
            <p:ph type="dt" sz="half" idx="10"/>
          </p:nvPr>
        </p:nvSpPr>
        <p:spPr/>
        <p:txBody>
          <a:bodyPr/>
          <a:lstStyle/>
          <a:p>
            <a:fld id="{D071A2D8-C18D-40A7-ACA4-294354699160}" type="datetimeFigureOut">
              <a:rPr lang="nl-NL" smtClean="0"/>
              <a:t>11-12-2015</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4FF63D19-69EF-4A54-85B9-8699B6DF63FF}" type="slidenum">
              <a:rPr lang="nl-NL" smtClean="0"/>
              <a:t>‹nr.›</a:t>
            </a:fld>
            <a:endParaRPr lang="nl-NL"/>
          </a:p>
        </p:txBody>
      </p:sp>
    </p:spTree>
    <p:extLst>
      <p:ext uri="{BB962C8B-B14F-4D97-AF65-F5344CB8AC3E}">
        <p14:creationId xmlns:p14="http://schemas.microsoft.com/office/powerpoint/2010/main" val="5499247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nl-NL" smtClean="0"/>
              <a:t>Klik om de stijl te bewerken</a:t>
            </a:r>
            <a:endParaRPr lang="nl-NL"/>
          </a:p>
        </p:txBody>
      </p:sp>
      <p:sp>
        <p:nvSpPr>
          <p:cNvPr id="3" name="Tijdelijke aanduiding voor afbeelding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Tijdelijke aanduiding voor datum 4"/>
          <p:cNvSpPr>
            <a:spLocks noGrp="1"/>
          </p:cNvSpPr>
          <p:nvPr>
            <p:ph type="dt" sz="half" idx="10"/>
          </p:nvPr>
        </p:nvSpPr>
        <p:spPr/>
        <p:txBody>
          <a:bodyPr/>
          <a:lstStyle/>
          <a:p>
            <a:fld id="{D071A2D8-C18D-40A7-ACA4-294354699160}" type="datetimeFigureOut">
              <a:rPr lang="nl-NL" smtClean="0"/>
              <a:t>11-12-2015</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4FF63D19-69EF-4A54-85B9-8699B6DF63FF}" type="slidenum">
              <a:rPr lang="nl-NL" smtClean="0"/>
              <a:t>‹nr.›</a:t>
            </a:fld>
            <a:endParaRPr lang="nl-NL"/>
          </a:p>
        </p:txBody>
      </p:sp>
    </p:spTree>
    <p:extLst>
      <p:ext uri="{BB962C8B-B14F-4D97-AF65-F5344CB8AC3E}">
        <p14:creationId xmlns:p14="http://schemas.microsoft.com/office/powerpoint/2010/main" val="4639022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nl-NL" smtClean="0"/>
              <a:t>Klik om de stijl te bewerken</a:t>
            </a:r>
            <a:endParaRPr lang="nl-NL"/>
          </a:p>
        </p:txBody>
      </p:sp>
      <p:sp>
        <p:nvSpPr>
          <p:cNvPr id="3" name="Tijdelijke aanduiding voor teks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071A2D8-C18D-40A7-ACA4-294354699160}" type="datetimeFigureOut">
              <a:rPr lang="nl-NL" smtClean="0"/>
              <a:t>11-12-2015</a:t>
            </a:fld>
            <a:endParaRPr lang="nl-NL"/>
          </a:p>
        </p:txBody>
      </p:sp>
      <p:sp>
        <p:nvSpPr>
          <p:cNvPr id="5" name="Tijdelijke aanduiding voor voettekst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FF63D19-69EF-4A54-85B9-8699B6DF63FF}" type="slidenum">
              <a:rPr lang="nl-NL" smtClean="0"/>
              <a:t>‹nr.›</a:t>
            </a:fld>
            <a:endParaRPr lang="nl-NL"/>
          </a:p>
        </p:txBody>
      </p:sp>
    </p:spTree>
    <p:extLst>
      <p:ext uri="{BB962C8B-B14F-4D97-AF65-F5344CB8AC3E}">
        <p14:creationId xmlns:p14="http://schemas.microsoft.com/office/powerpoint/2010/main" val="132471298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539552" y="2130425"/>
            <a:ext cx="7918648" cy="1470025"/>
          </a:xfrm>
        </p:spPr>
        <p:txBody>
          <a:bodyPr/>
          <a:lstStyle/>
          <a:p>
            <a:r>
              <a:rPr lang="nl-NL" dirty="0" smtClean="0"/>
              <a:t>Is privacy research </a:t>
            </a:r>
            <a:r>
              <a:rPr lang="nl-NL" smtClean="0"/>
              <a:t>objective?</a:t>
            </a:r>
            <a:endParaRPr lang="nl-NL" dirty="0"/>
          </a:p>
        </p:txBody>
      </p:sp>
      <p:sp>
        <p:nvSpPr>
          <p:cNvPr id="3" name="Ondertitel 2"/>
          <p:cNvSpPr>
            <a:spLocks noGrp="1"/>
          </p:cNvSpPr>
          <p:nvPr>
            <p:ph type="subTitle" idx="1"/>
          </p:nvPr>
        </p:nvSpPr>
        <p:spPr/>
        <p:txBody>
          <a:bodyPr>
            <a:normAutofit fontScale="85000" lnSpcReduction="20000"/>
          </a:bodyPr>
          <a:lstStyle/>
          <a:p>
            <a:r>
              <a:rPr lang="nl-NL" dirty="0" smtClean="0"/>
              <a:t>Bart van der Sloot</a:t>
            </a:r>
          </a:p>
          <a:p>
            <a:r>
              <a:rPr lang="nl-NL" dirty="0" err="1" smtClean="0"/>
              <a:t>Institute</a:t>
            </a:r>
            <a:r>
              <a:rPr lang="nl-NL" dirty="0" smtClean="0"/>
              <a:t> </a:t>
            </a:r>
            <a:r>
              <a:rPr lang="nl-NL" dirty="0" err="1" smtClean="0"/>
              <a:t>for</a:t>
            </a:r>
            <a:r>
              <a:rPr lang="nl-NL" dirty="0" smtClean="0"/>
              <a:t> Information </a:t>
            </a:r>
            <a:r>
              <a:rPr lang="nl-NL" dirty="0" err="1" smtClean="0"/>
              <a:t>Law</a:t>
            </a:r>
            <a:r>
              <a:rPr lang="nl-NL" dirty="0" smtClean="0"/>
              <a:t>, UvA</a:t>
            </a:r>
          </a:p>
          <a:p>
            <a:r>
              <a:rPr lang="nl-NL" dirty="0" smtClean="0"/>
              <a:t>Amsterdam Platform </a:t>
            </a:r>
            <a:r>
              <a:rPr lang="nl-NL" dirty="0" err="1" smtClean="0"/>
              <a:t>for</a:t>
            </a:r>
            <a:r>
              <a:rPr lang="nl-NL" dirty="0" smtClean="0"/>
              <a:t> Privacy Research</a:t>
            </a:r>
          </a:p>
          <a:p>
            <a:r>
              <a:rPr lang="nl-NL" dirty="0" err="1" smtClean="0"/>
              <a:t>Scientific</a:t>
            </a:r>
            <a:r>
              <a:rPr lang="nl-NL" dirty="0" smtClean="0"/>
              <a:t> Council </a:t>
            </a:r>
            <a:r>
              <a:rPr lang="nl-NL" dirty="0" err="1" smtClean="0"/>
              <a:t>for</a:t>
            </a:r>
            <a:r>
              <a:rPr lang="nl-NL" dirty="0" smtClean="0"/>
              <a:t> </a:t>
            </a:r>
            <a:r>
              <a:rPr lang="nl-NL" dirty="0" err="1" smtClean="0"/>
              <a:t>Government</a:t>
            </a:r>
            <a:r>
              <a:rPr lang="nl-NL" dirty="0" smtClean="0"/>
              <a:t> Policy</a:t>
            </a:r>
            <a:endParaRPr lang="nl-NL" dirty="0"/>
          </a:p>
        </p:txBody>
      </p:sp>
    </p:spTree>
    <p:extLst>
      <p:ext uri="{BB962C8B-B14F-4D97-AF65-F5344CB8AC3E}">
        <p14:creationId xmlns:p14="http://schemas.microsoft.com/office/powerpoint/2010/main" val="186777222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Amsterdam Privacy Conference</a:t>
            </a:r>
            <a:endParaRPr lang="nl-NL" dirty="0"/>
          </a:p>
        </p:txBody>
      </p:sp>
      <p:sp>
        <p:nvSpPr>
          <p:cNvPr id="3" name="Tijdelijke aanduiding voor inhoud 2"/>
          <p:cNvSpPr>
            <a:spLocks noGrp="1"/>
          </p:cNvSpPr>
          <p:nvPr>
            <p:ph idx="1"/>
          </p:nvPr>
        </p:nvSpPr>
        <p:spPr/>
        <p:txBody>
          <a:bodyPr/>
          <a:lstStyle/>
          <a:p>
            <a:r>
              <a:rPr lang="nl-NL" dirty="0" smtClean="0"/>
              <a:t>Sponsors</a:t>
            </a:r>
          </a:p>
          <a:p>
            <a:pPr lvl="1"/>
            <a:r>
              <a:rPr lang="nl-NL" dirty="0" smtClean="0"/>
              <a:t>NRC: “</a:t>
            </a:r>
            <a:r>
              <a:rPr lang="nl-NL" dirty="0" smtClean="0">
                <a:effectLst/>
              </a:rPr>
              <a:t>Conferenties organiseren is duur, dus moeten ook </a:t>
            </a:r>
            <a:r>
              <a:rPr lang="nl-NL" dirty="0" err="1" smtClean="0">
                <a:effectLst/>
              </a:rPr>
              <a:t>privacyvoorvechters</a:t>
            </a:r>
            <a:r>
              <a:rPr lang="nl-NL" dirty="0" smtClean="0">
                <a:effectLst/>
              </a:rPr>
              <a:t> soms pragmatisch zijn. “</a:t>
            </a:r>
            <a:endParaRPr lang="nl-NL" dirty="0" smtClean="0"/>
          </a:p>
          <a:p>
            <a:r>
              <a:rPr lang="nl-NL" dirty="0" smtClean="0"/>
              <a:t>Speakers</a:t>
            </a:r>
          </a:p>
          <a:p>
            <a:endParaRPr lang="nl-NL"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03648" y="4149081"/>
            <a:ext cx="1512168" cy="24185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4214188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nl-NL" dirty="0" smtClean="0"/>
              <a:t>Are privacy </a:t>
            </a:r>
            <a:r>
              <a:rPr lang="nl-NL" dirty="0" err="1" smtClean="0"/>
              <a:t>researchers</a:t>
            </a:r>
            <a:r>
              <a:rPr lang="nl-NL" dirty="0" smtClean="0"/>
              <a:t> </a:t>
            </a:r>
            <a:r>
              <a:rPr lang="nl-NL" dirty="0" err="1" smtClean="0"/>
              <a:t>neutral</a:t>
            </a:r>
            <a:r>
              <a:rPr lang="nl-NL" dirty="0" smtClean="0"/>
              <a:t>?</a:t>
            </a:r>
            <a:endParaRPr lang="nl-NL" dirty="0"/>
          </a:p>
        </p:txBody>
      </p:sp>
      <p:sp>
        <p:nvSpPr>
          <p:cNvPr id="3" name="Tijdelijke aanduiding voor inhoud 2"/>
          <p:cNvSpPr>
            <a:spLocks noGrp="1"/>
          </p:cNvSpPr>
          <p:nvPr>
            <p:ph idx="1"/>
          </p:nvPr>
        </p:nvSpPr>
        <p:spPr/>
        <p:txBody>
          <a:bodyPr/>
          <a:lstStyle/>
          <a:p>
            <a:r>
              <a:rPr lang="en-US" dirty="0" smtClean="0"/>
              <a:t>Two </a:t>
            </a:r>
            <a:r>
              <a:rPr lang="en-US" dirty="0" smtClean="0"/>
              <a:t>tendencies in privacy </a:t>
            </a:r>
            <a:r>
              <a:rPr lang="en-US" dirty="0" smtClean="0"/>
              <a:t>research</a:t>
            </a:r>
            <a:br>
              <a:rPr lang="en-US" dirty="0" smtClean="0"/>
            </a:br>
            <a:endParaRPr lang="en-US" dirty="0" smtClean="0"/>
          </a:p>
          <a:p>
            <a:pPr lvl="1"/>
            <a:r>
              <a:rPr lang="en-US" dirty="0" smtClean="0"/>
              <a:t> Giving policy advise</a:t>
            </a:r>
            <a:br>
              <a:rPr lang="en-US" dirty="0" smtClean="0"/>
            </a:br>
            <a:r>
              <a:rPr lang="en-US" dirty="0" smtClean="0"/>
              <a:t/>
            </a:r>
            <a:br>
              <a:rPr lang="en-US" dirty="0" smtClean="0"/>
            </a:br>
            <a:endParaRPr lang="en-US" dirty="0" smtClean="0"/>
          </a:p>
          <a:p>
            <a:pPr lvl="1"/>
            <a:r>
              <a:rPr lang="en-US" dirty="0" smtClean="0"/>
              <a:t>Defending privacy</a:t>
            </a:r>
            <a:endParaRPr lang="en-US" dirty="0"/>
          </a:p>
        </p:txBody>
      </p:sp>
    </p:spTree>
    <p:extLst>
      <p:ext uri="{BB962C8B-B14F-4D97-AF65-F5344CB8AC3E}">
        <p14:creationId xmlns:p14="http://schemas.microsoft.com/office/powerpoint/2010/main" val="360758417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nl-NL" dirty="0" err="1" smtClean="0"/>
              <a:t>Academics</a:t>
            </a:r>
            <a:r>
              <a:rPr lang="nl-NL" dirty="0" smtClean="0"/>
              <a:t> </a:t>
            </a:r>
            <a:r>
              <a:rPr lang="nl-NL" dirty="0" err="1" smtClean="0"/>
              <a:t>against</a:t>
            </a:r>
            <a:r>
              <a:rPr lang="nl-NL" dirty="0" smtClean="0"/>
              <a:t> </a:t>
            </a:r>
            <a:r>
              <a:rPr lang="nl-NL" dirty="0" err="1" smtClean="0"/>
              <a:t>mass</a:t>
            </a:r>
            <a:r>
              <a:rPr lang="nl-NL" dirty="0" smtClean="0"/>
              <a:t> surveillance</a:t>
            </a:r>
            <a:endParaRPr lang="nl-NL" dirty="0"/>
          </a:p>
        </p:txBody>
      </p:sp>
      <p:sp>
        <p:nvSpPr>
          <p:cNvPr id="3" name="Tijdelijke aanduiding voor inhoud 2"/>
          <p:cNvSpPr>
            <a:spLocks noGrp="1"/>
          </p:cNvSpPr>
          <p:nvPr>
            <p:ph idx="1"/>
          </p:nvPr>
        </p:nvSpPr>
        <p:spPr/>
        <p:txBody>
          <a:bodyPr>
            <a:normAutofit fontScale="70000" lnSpcReduction="20000"/>
          </a:bodyPr>
          <a:lstStyle/>
          <a:p>
            <a:r>
              <a:rPr lang="en-US" dirty="0"/>
              <a:t>Last summer it was revealed, largely thanks to Edward Snowden, that American and European intelligence services are engaging in mass surveillance of hundreds of millions of people</a:t>
            </a:r>
            <a:r>
              <a:rPr lang="en-US" dirty="0" smtClean="0"/>
              <a:t>.</a:t>
            </a:r>
            <a:br>
              <a:rPr lang="en-US" dirty="0" smtClean="0"/>
            </a:br>
            <a:endParaRPr lang="en-US" dirty="0"/>
          </a:p>
          <a:p>
            <a:r>
              <a:rPr lang="en-US" dirty="0"/>
              <a:t>Intelligence agencies monitor people's Internet use, obtain their phone calls, email messages, Facebook entries, financial details, and much more. Agencies have also gathered personal information by accessing the internal data flows of firms such as Google and Yahoo. Skype calls are "readily available" for interception. Agencies have purposefully weakened encryption standards - the same techniques that should protect our online banking and our medical files. These are just a few examples from recent press reports. In sum: the world is under an unprecedented level of surveillance</a:t>
            </a:r>
            <a:r>
              <a:rPr lang="en-US" dirty="0" smtClean="0"/>
              <a:t>.</a:t>
            </a:r>
            <a:br>
              <a:rPr lang="en-US" dirty="0" smtClean="0"/>
            </a:br>
            <a:endParaRPr lang="en-US" dirty="0"/>
          </a:p>
          <a:p>
            <a:r>
              <a:rPr lang="en-US" b="1" u="sng" dirty="0"/>
              <a:t>This has to stop.</a:t>
            </a:r>
          </a:p>
          <a:p>
            <a:endParaRPr lang="nl-NL" dirty="0"/>
          </a:p>
        </p:txBody>
      </p:sp>
    </p:spTree>
    <p:extLst>
      <p:ext uri="{BB962C8B-B14F-4D97-AF65-F5344CB8AC3E}">
        <p14:creationId xmlns:p14="http://schemas.microsoft.com/office/powerpoint/2010/main" val="92257401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nl-NL" dirty="0" err="1" smtClean="0"/>
              <a:t>Academics</a:t>
            </a:r>
            <a:r>
              <a:rPr lang="nl-NL" dirty="0" smtClean="0"/>
              <a:t> </a:t>
            </a:r>
            <a:r>
              <a:rPr lang="nl-NL" dirty="0" err="1" smtClean="0"/>
              <a:t>against</a:t>
            </a:r>
            <a:r>
              <a:rPr lang="nl-NL" dirty="0" smtClean="0"/>
              <a:t> </a:t>
            </a:r>
            <a:r>
              <a:rPr lang="nl-NL" dirty="0" err="1" smtClean="0"/>
              <a:t>mass</a:t>
            </a:r>
            <a:r>
              <a:rPr lang="nl-NL" dirty="0" smtClean="0"/>
              <a:t> surveillance</a:t>
            </a:r>
            <a:endParaRPr lang="nl-NL" dirty="0"/>
          </a:p>
        </p:txBody>
      </p:sp>
      <p:sp>
        <p:nvSpPr>
          <p:cNvPr id="3" name="Tijdelijke aanduiding voor inhoud 2"/>
          <p:cNvSpPr>
            <a:spLocks noGrp="1"/>
          </p:cNvSpPr>
          <p:nvPr>
            <p:ph idx="1"/>
          </p:nvPr>
        </p:nvSpPr>
        <p:spPr>
          <a:xfrm>
            <a:off x="457200" y="1600200"/>
            <a:ext cx="8229600" cy="4709120"/>
          </a:xfrm>
        </p:spPr>
        <p:txBody>
          <a:bodyPr>
            <a:normAutofit fontScale="62500" lnSpcReduction="20000"/>
          </a:bodyPr>
          <a:lstStyle/>
          <a:p>
            <a:r>
              <a:rPr lang="en-US" dirty="0"/>
              <a:t>The right to privacy is a fundamental right. It is protected by international treaties, including the International Covenant on Civil and Political Rights and the European Convention on Human Rights. Without privacy people cannot freely express their opinions or seek and receive information. Moreover, mass surveillance turns the presumption of innocence into a presumption of guilt. Nobody denies the importance of protecting national security, public safety, or the detection of crime. But current secret and unfettered surveillance practices violate fundamental rights and the rule of law, and undermine democracy</a:t>
            </a:r>
            <a:r>
              <a:rPr lang="en-US" dirty="0" smtClean="0"/>
              <a:t>.</a:t>
            </a:r>
            <a:br>
              <a:rPr lang="en-US" dirty="0" smtClean="0"/>
            </a:br>
            <a:endParaRPr lang="en-US" dirty="0"/>
          </a:p>
          <a:p>
            <a:r>
              <a:rPr lang="en-US" dirty="0"/>
              <a:t>The signatories of this declaration call upon nation states to take action. Intelligence agencies must be subjected to transparency and accountability. People must be free from blanket mass surveillance conducted by intelligence agencies from their own or foreign countries. States must </a:t>
            </a:r>
            <a:r>
              <a:rPr lang="en-US" i="1" dirty="0"/>
              <a:t>effectively</a:t>
            </a:r>
            <a:r>
              <a:rPr lang="en-US" dirty="0"/>
              <a:t> protect everyone's fundamental rights and freedoms, and particularly everyone's privacy. </a:t>
            </a:r>
            <a:r>
              <a:rPr lang="en-US" dirty="0" smtClean="0"/>
              <a:t/>
            </a:r>
            <a:br>
              <a:rPr lang="en-US" dirty="0" smtClean="0"/>
            </a:br>
            <a:endParaRPr lang="en-US" dirty="0"/>
          </a:p>
          <a:p>
            <a:r>
              <a:rPr lang="en-US" i="1" dirty="0"/>
              <a:t>January 2014</a:t>
            </a:r>
            <a:endParaRPr lang="en-US" dirty="0"/>
          </a:p>
          <a:p>
            <a:endParaRPr lang="nl-NL" dirty="0"/>
          </a:p>
        </p:txBody>
      </p:sp>
    </p:spTree>
    <p:extLst>
      <p:ext uri="{BB962C8B-B14F-4D97-AF65-F5344CB8AC3E}">
        <p14:creationId xmlns:p14="http://schemas.microsoft.com/office/powerpoint/2010/main" val="349030045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nl-NL" dirty="0" err="1" smtClean="0"/>
              <a:t>Academics</a:t>
            </a:r>
            <a:r>
              <a:rPr lang="nl-NL" dirty="0" smtClean="0"/>
              <a:t> </a:t>
            </a:r>
            <a:r>
              <a:rPr lang="nl-NL" dirty="0" err="1" smtClean="0"/>
              <a:t>against</a:t>
            </a:r>
            <a:r>
              <a:rPr lang="nl-NL" dirty="0" smtClean="0"/>
              <a:t> </a:t>
            </a:r>
            <a:r>
              <a:rPr lang="nl-NL" dirty="0" err="1" smtClean="0"/>
              <a:t>mass</a:t>
            </a:r>
            <a:r>
              <a:rPr lang="nl-NL" dirty="0" smtClean="0"/>
              <a:t> surveillance</a:t>
            </a:r>
            <a:endParaRPr lang="nl-NL" dirty="0"/>
          </a:p>
        </p:txBody>
      </p:sp>
      <p:sp>
        <p:nvSpPr>
          <p:cNvPr id="3" name="Tijdelijke aanduiding voor inhoud 2"/>
          <p:cNvSpPr>
            <a:spLocks noGrp="1"/>
          </p:cNvSpPr>
          <p:nvPr>
            <p:ph idx="1"/>
          </p:nvPr>
        </p:nvSpPr>
        <p:spPr>
          <a:xfrm>
            <a:off x="457200" y="1628800"/>
            <a:ext cx="8229600" cy="4824536"/>
          </a:xfrm>
        </p:spPr>
        <p:txBody>
          <a:bodyPr>
            <a:normAutofit/>
          </a:bodyPr>
          <a:lstStyle/>
          <a:p>
            <a:r>
              <a:rPr lang="en-US" dirty="0" smtClean="0"/>
              <a:t>Why this is problematic</a:t>
            </a:r>
            <a:br>
              <a:rPr lang="en-US" dirty="0" smtClean="0"/>
            </a:br>
            <a:endParaRPr lang="en-US" dirty="0" smtClean="0"/>
          </a:p>
          <a:p>
            <a:pPr lvl="1"/>
            <a:r>
              <a:rPr lang="en-US" dirty="0" smtClean="0"/>
              <a:t>This is obviously not a scientific statement</a:t>
            </a:r>
            <a:br>
              <a:rPr lang="en-US" dirty="0" smtClean="0"/>
            </a:br>
            <a:endParaRPr lang="en-US" dirty="0" smtClean="0"/>
          </a:p>
          <a:p>
            <a:pPr lvl="1"/>
            <a:r>
              <a:rPr lang="en-US" dirty="0" smtClean="0"/>
              <a:t>It adds nothing to the academic debate</a:t>
            </a:r>
            <a:br>
              <a:rPr lang="en-US" dirty="0" smtClean="0"/>
            </a:br>
            <a:endParaRPr lang="en-US" dirty="0" smtClean="0"/>
          </a:p>
          <a:p>
            <a:pPr lvl="1"/>
            <a:r>
              <a:rPr lang="en-US" dirty="0" smtClean="0"/>
              <a:t>It doesn’t translate any valuable scientific insights into popular </a:t>
            </a:r>
            <a:r>
              <a:rPr lang="en-US" dirty="0" smtClean="0"/>
              <a:t>language for a mainstream audience</a:t>
            </a:r>
            <a:r>
              <a:rPr lang="en-US" dirty="0" smtClean="0"/>
              <a:t/>
            </a:r>
            <a:br>
              <a:rPr lang="en-US" dirty="0" smtClean="0"/>
            </a:br>
            <a:endParaRPr lang="en-US" dirty="0" smtClean="0"/>
          </a:p>
        </p:txBody>
      </p:sp>
    </p:spTree>
    <p:extLst>
      <p:ext uri="{BB962C8B-B14F-4D97-AF65-F5344CB8AC3E}">
        <p14:creationId xmlns:p14="http://schemas.microsoft.com/office/powerpoint/2010/main" val="361703067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nl-NL" dirty="0" err="1" smtClean="0"/>
              <a:t>Academics</a:t>
            </a:r>
            <a:r>
              <a:rPr lang="nl-NL" dirty="0" smtClean="0"/>
              <a:t> </a:t>
            </a:r>
            <a:r>
              <a:rPr lang="nl-NL" dirty="0" err="1" smtClean="0"/>
              <a:t>against</a:t>
            </a:r>
            <a:r>
              <a:rPr lang="nl-NL" dirty="0" smtClean="0"/>
              <a:t> </a:t>
            </a:r>
            <a:r>
              <a:rPr lang="nl-NL" dirty="0" err="1" smtClean="0"/>
              <a:t>mass</a:t>
            </a:r>
            <a:r>
              <a:rPr lang="nl-NL" dirty="0" smtClean="0"/>
              <a:t> surveillance</a:t>
            </a:r>
            <a:endParaRPr lang="nl-NL" dirty="0"/>
          </a:p>
        </p:txBody>
      </p:sp>
      <p:sp>
        <p:nvSpPr>
          <p:cNvPr id="3" name="Tijdelijke aanduiding voor inhoud 2"/>
          <p:cNvSpPr>
            <a:spLocks noGrp="1"/>
          </p:cNvSpPr>
          <p:nvPr>
            <p:ph idx="1"/>
          </p:nvPr>
        </p:nvSpPr>
        <p:spPr>
          <a:xfrm>
            <a:off x="457200" y="1600200"/>
            <a:ext cx="8229600" cy="4709120"/>
          </a:xfrm>
        </p:spPr>
        <p:txBody>
          <a:bodyPr>
            <a:normAutofit fontScale="92500" lnSpcReduction="20000"/>
          </a:bodyPr>
          <a:lstStyle/>
          <a:p>
            <a:r>
              <a:rPr lang="en-US" dirty="0" smtClean="0"/>
              <a:t>Why this is problematic</a:t>
            </a:r>
            <a:br>
              <a:rPr lang="en-US" dirty="0" smtClean="0"/>
            </a:br>
            <a:endParaRPr lang="en-US" dirty="0" smtClean="0"/>
          </a:p>
          <a:p>
            <a:pPr lvl="1"/>
            <a:r>
              <a:rPr lang="en-US" dirty="0"/>
              <a:t>It falsely suggests that the nature of mass surveillance is one </a:t>
            </a:r>
            <a:r>
              <a:rPr lang="en-US" dirty="0" smtClean="0"/>
              <a:t>dimensional</a:t>
            </a:r>
            <a:r>
              <a:rPr lang="en-US" dirty="0" smtClean="0"/>
              <a:t/>
            </a:r>
            <a:br>
              <a:rPr lang="en-US" dirty="0" smtClean="0"/>
            </a:br>
            <a:endParaRPr lang="en-US" dirty="0"/>
          </a:p>
          <a:p>
            <a:pPr lvl="1"/>
            <a:r>
              <a:rPr lang="en-US" dirty="0" smtClean="0"/>
              <a:t>It </a:t>
            </a:r>
            <a:r>
              <a:rPr lang="en-US" dirty="0" smtClean="0"/>
              <a:t>uses </a:t>
            </a:r>
            <a:r>
              <a:rPr lang="en-US" dirty="0" smtClean="0"/>
              <a:t>scientific and scholarly position and credit to make a personal point</a:t>
            </a:r>
            <a:br>
              <a:rPr lang="en-US" dirty="0" smtClean="0"/>
            </a:br>
            <a:endParaRPr lang="en-US" dirty="0" smtClean="0"/>
          </a:p>
          <a:p>
            <a:pPr lvl="1"/>
            <a:r>
              <a:rPr lang="en-US" dirty="0" smtClean="0"/>
              <a:t>It diminishes the scientific objectiveness and neutrality and hence the added value of privacy research</a:t>
            </a:r>
            <a:br>
              <a:rPr lang="en-US" dirty="0" smtClean="0"/>
            </a:br>
            <a:endParaRPr lang="en-US" dirty="0" smtClean="0"/>
          </a:p>
        </p:txBody>
      </p:sp>
    </p:spTree>
    <p:extLst>
      <p:ext uri="{BB962C8B-B14F-4D97-AF65-F5344CB8AC3E}">
        <p14:creationId xmlns:p14="http://schemas.microsoft.com/office/powerpoint/2010/main" val="58821113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err="1" smtClean="0"/>
              <a:t>Can</a:t>
            </a:r>
            <a:r>
              <a:rPr lang="nl-NL" dirty="0" smtClean="0"/>
              <a:t> </a:t>
            </a:r>
            <a:r>
              <a:rPr lang="nl-NL" dirty="0" err="1" smtClean="0"/>
              <a:t>it</a:t>
            </a:r>
            <a:r>
              <a:rPr lang="nl-NL" dirty="0" smtClean="0"/>
              <a:t> </a:t>
            </a:r>
            <a:r>
              <a:rPr lang="nl-NL" dirty="0" err="1" smtClean="0"/>
              <a:t>be</a:t>
            </a:r>
            <a:r>
              <a:rPr lang="nl-NL" dirty="0" smtClean="0"/>
              <a:t> </a:t>
            </a:r>
            <a:r>
              <a:rPr lang="nl-NL" dirty="0" err="1" smtClean="0"/>
              <a:t>defended</a:t>
            </a:r>
            <a:r>
              <a:rPr lang="nl-NL" dirty="0" smtClean="0"/>
              <a:t>?</a:t>
            </a:r>
            <a:endParaRPr lang="nl-NL" dirty="0"/>
          </a:p>
        </p:txBody>
      </p:sp>
      <p:sp>
        <p:nvSpPr>
          <p:cNvPr id="3" name="Tijdelijke aanduiding voor inhoud 2"/>
          <p:cNvSpPr>
            <a:spLocks noGrp="1"/>
          </p:cNvSpPr>
          <p:nvPr>
            <p:ph idx="1"/>
          </p:nvPr>
        </p:nvSpPr>
        <p:spPr/>
        <p:txBody>
          <a:bodyPr/>
          <a:lstStyle/>
          <a:p>
            <a:r>
              <a:rPr lang="en-US" dirty="0" smtClean="0"/>
              <a:t>What claims are made in defense of such petitions?</a:t>
            </a:r>
            <a:br>
              <a:rPr lang="en-US" dirty="0" smtClean="0"/>
            </a:br>
            <a:endParaRPr lang="en-US" dirty="0" smtClean="0"/>
          </a:p>
          <a:p>
            <a:pPr lvl="1"/>
            <a:r>
              <a:rPr lang="en-US" dirty="0" smtClean="0"/>
              <a:t>No science is fully neutral</a:t>
            </a:r>
            <a:br>
              <a:rPr lang="en-US" dirty="0" smtClean="0"/>
            </a:br>
            <a:endParaRPr lang="en-US" dirty="0" smtClean="0"/>
          </a:p>
          <a:p>
            <a:pPr lvl="1"/>
            <a:r>
              <a:rPr lang="en-US" dirty="0" smtClean="0"/>
              <a:t>Earthquake warning</a:t>
            </a:r>
            <a:br>
              <a:rPr lang="en-US" dirty="0" smtClean="0"/>
            </a:br>
            <a:endParaRPr lang="en-US" dirty="0" smtClean="0"/>
          </a:p>
          <a:p>
            <a:pPr lvl="1"/>
            <a:r>
              <a:rPr lang="en-US" dirty="0" smtClean="0"/>
              <a:t>Ivory tower</a:t>
            </a:r>
          </a:p>
          <a:p>
            <a:pPr lvl="1"/>
            <a:endParaRPr lang="en-US" dirty="0" smtClean="0"/>
          </a:p>
          <a:p>
            <a:pPr lvl="1"/>
            <a:endParaRPr lang="en-US" dirty="0"/>
          </a:p>
        </p:txBody>
      </p:sp>
    </p:spTree>
    <p:extLst>
      <p:ext uri="{BB962C8B-B14F-4D97-AF65-F5344CB8AC3E}">
        <p14:creationId xmlns:p14="http://schemas.microsoft.com/office/powerpoint/2010/main" val="2167882127"/>
      </p:ext>
    </p:extLst>
  </p:cSld>
  <p:clrMapOvr>
    <a:masterClrMapping/>
  </p:clrMapOvr>
  <p:timing>
    <p:tnLst>
      <p:par>
        <p:cTn id="1" dur="indefinite" restart="never" nodeType="tmRoot"/>
      </p:par>
    </p:tnLst>
  </p:timing>
</p:sld>
</file>

<file path=ppt/theme/theme1.xml><?xml version="1.0" encoding="utf-8"?>
<a:theme xmlns:a="http://schemas.openxmlformats.org/drawingml/2006/main" name="Kantoor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59</TotalTime>
  <Words>226</Words>
  <Application>Microsoft Office PowerPoint</Application>
  <PresentationFormat>Diavoorstelling (4:3)</PresentationFormat>
  <Paragraphs>36</Paragraphs>
  <Slides>8</Slides>
  <Notes>0</Notes>
  <HiddenSlides>0</HiddenSlides>
  <MMClips>0</MMClips>
  <ScaleCrop>false</ScaleCrop>
  <HeadingPairs>
    <vt:vector size="6" baseType="variant">
      <vt:variant>
        <vt:lpstr>Gebruikte lettertypen</vt:lpstr>
      </vt:variant>
      <vt:variant>
        <vt:i4>2</vt:i4>
      </vt:variant>
      <vt:variant>
        <vt:lpstr>Thema</vt:lpstr>
      </vt:variant>
      <vt:variant>
        <vt:i4>1</vt:i4>
      </vt:variant>
      <vt:variant>
        <vt:lpstr>Diatitels</vt:lpstr>
      </vt:variant>
      <vt:variant>
        <vt:i4>8</vt:i4>
      </vt:variant>
    </vt:vector>
  </HeadingPairs>
  <TitlesOfParts>
    <vt:vector size="11" baseType="lpstr">
      <vt:lpstr>Arial</vt:lpstr>
      <vt:lpstr>Calibri</vt:lpstr>
      <vt:lpstr>Kantoorthema</vt:lpstr>
      <vt:lpstr>Is privacy research objective?</vt:lpstr>
      <vt:lpstr>Amsterdam Privacy Conference</vt:lpstr>
      <vt:lpstr>Are privacy researchers neutral?</vt:lpstr>
      <vt:lpstr>Academics against mass surveillance</vt:lpstr>
      <vt:lpstr>Academics against mass surveillance</vt:lpstr>
      <vt:lpstr>Academics against mass surveillance</vt:lpstr>
      <vt:lpstr>Academics against mass surveillance</vt:lpstr>
      <vt:lpstr>Can it be defended?</vt:lpstr>
    </vt:vector>
  </TitlesOfParts>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Why most privacy research is biased</dc:title>
  <dc:creator>HP</dc:creator>
  <cp:lastModifiedBy>Bart Van der Sloot</cp:lastModifiedBy>
  <cp:revision>9</cp:revision>
  <dcterms:created xsi:type="dcterms:W3CDTF">2015-12-11T11:24:27Z</dcterms:created>
  <dcterms:modified xsi:type="dcterms:W3CDTF">2015-12-11T13:50:10Z</dcterms:modified>
</cp:coreProperties>
</file>