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3" r:id="rId8"/>
    <p:sldId id="262" r:id="rId9"/>
    <p:sldId id="264" r:id="rId10"/>
    <p:sldId id="265" r:id="rId11"/>
    <p:sldId id="266" r:id="rId12"/>
    <p:sldId id="269"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46C117F-5CCF-4837-BE5F-2B92066CAFAF}"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4EB90BD-B6CE-46B7-997F-7313B992CCDC}"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DB9D11F-B188-461D-B23F-39381795C052}"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2E6D8D9-55A2-4063-B0F3-121F44549695}"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D4B24536-994D-4021-A283-9F449C0DB509}" type="datetimeFigureOut">
              <a:rPr lang="en-US" dirty="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CBBBB78-C96F-47B7-AB17-D852CA960AC9}" type="datetimeFigureOut">
              <a:rPr lang="en-US" dirty="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0578ACC-22D6-47C1-A373-4FD133E34F3C}"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331444B-B92B-4E27-8C94-BB93EAF5CB18}"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63EFA5E-FA76-400D-B3DC-F0BA90E6D107}"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artvandersloot.com/onewebmedia/Legal_fundamentalism_is_data_protection.pdf" TargetMode="External"/><Relationship Id="rId2" Type="http://schemas.openxmlformats.org/officeDocument/2006/relationships/hyperlink" Target="http://bartvandersloot.com/onewebmedia/Do_data_protection_rules_protect_the_in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CF880F-B65B-4EF3-92BD-9D2C8EA0D3A8}"/>
              </a:ext>
            </a:extLst>
          </p:cNvPr>
          <p:cNvSpPr>
            <a:spLocks noGrp="1"/>
          </p:cNvSpPr>
          <p:nvPr>
            <p:ph type="ctrTitle"/>
          </p:nvPr>
        </p:nvSpPr>
        <p:spPr>
          <a:xfrm>
            <a:off x="209725" y="2733709"/>
            <a:ext cx="8614731" cy="1373070"/>
          </a:xfrm>
        </p:spPr>
        <p:txBody>
          <a:bodyPr/>
          <a:lstStyle/>
          <a:p>
            <a:r>
              <a:rPr lang="en-US" sz="4400" dirty="0"/>
              <a:t>Is Data Protection a Fundamental Right Protecting the Individual? </a:t>
            </a:r>
            <a:endParaRPr lang="nl-NL" sz="4400" dirty="0"/>
          </a:p>
        </p:txBody>
      </p:sp>
      <p:sp>
        <p:nvSpPr>
          <p:cNvPr id="3" name="Ondertitel 2">
            <a:extLst>
              <a:ext uri="{FF2B5EF4-FFF2-40B4-BE49-F238E27FC236}">
                <a16:creationId xmlns:a16="http://schemas.microsoft.com/office/drawing/2014/main" id="{503318F3-A5CE-42D9-8A1C-47D4039FAE92}"/>
              </a:ext>
            </a:extLst>
          </p:cNvPr>
          <p:cNvSpPr>
            <a:spLocks noGrp="1"/>
          </p:cNvSpPr>
          <p:nvPr>
            <p:ph type="subTitle" idx="1"/>
          </p:nvPr>
        </p:nvSpPr>
        <p:spPr>
          <a:xfrm>
            <a:off x="680322" y="4394039"/>
            <a:ext cx="8144134" cy="1595700"/>
          </a:xfrm>
        </p:spPr>
        <p:txBody>
          <a:bodyPr>
            <a:normAutofit/>
          </a:bodyPr>
          <a:lstStyle/>
          <a:p>
            <a:r>
              <a:rPr lang="nl-NL" dirty="0"/>
              <a:t>Bart van der Sloot</a:t>
            </a:r>
          </a:p>
          <a:p>
            <a:r>
              <a:rPr lang="en-US" dirty="0"/>
              <a:t>Tilburg Institute for Law, Technology, and Society (TILT)</a:t>
            </a:r>
            <a:br>
              <a:rPr lang="en-US" dirty="0"/>
            </a:br>
            <a:r>
              <a:rPr lang="en-US" dirty="0"/>
              <a:t>Tilburg University, Netherlands</a:t>
            </a:r>
          </a:p>
          <a:p>
            <a:r>
              <a:rPr lang="nl-NL" dirty="0">
                <a:hlinkClick r:id="rId2"/>
              </a:rPr>
              <a:t>www.bartvandersloot.com</a:t>
            </a:r>
            <a:r>
              <a:rPr lang="nl-NL" dirty="0"/>
              <a:t> </a:t>
            </a:r>
          </a:p>
        </p:txBody>
      </p:sp>
    </p:spTree>
    <p:extLst>
      <p:ext uri="{BB962C8B-B14F-4D97-AF65-F5344CB8AC3E}">
        <p14:creationId xmlns:p14="http://schemas.microsoft.com/office/powerpoint/2010/main" val="380072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C00FD7-BA4E-48A2-A473-11966174BD03}"/>
              </a:ext>
            </a:extLst>
          </p:cNvPr>
          <p:cNvSpPr>
            <a:spLocks noGrp="1"/>
          </p:cNvSpPr>
          <p:nvPr>
            <p:ph type="title"/>
          </p:nvPr>
        </p:nvSpPr>
        <p:spPr/>
        <p:txBody>
          <a:bodyPr/>
          <a:lstStyle/>
          <a:p>
            <a:r>
              <a:rPr lang="nl-NL" dirty="0" err="1"/>
              <a:t>Fundamentalisation</a:t>
            </a:r>
            <a:endParaRPr lang="nl-NL" dirty="0"/>
          </a:p>
        </p:txBody>
      </p:sp>
      <p:sp>
        <p:nvSpPr>
          <p:cNvPr id="3" name="Tijdelijke aanduiding voor inhoud 2">
            <a:extLst>
              <a:ext uri="{FF2B5EF4-FFF2-40B4-BE49-F238E27FC236}">
                <a16:creationId xmlns:a16="http://schemas.microsoft.com/office/drawing/2014/main" id="{C5D0DA82-B9CF-4391-A582-71F4320C0A51}"/>
              </a:ext>
            </a:extLst>
          </p:cNvPr>
          <p:cNvSpPr>
            <a:spLocks noGrp="1"/>
          </p:cNvSpPr>
          <p:nvPr>
            <p:ph idx="1"/>
          </p:nvPr>
        </p:nvSpPr>
        <p:spPr/>
        <p:txBody>
          <a:bodyPr>
            <a:normAutofit fontScale="85000" lnSpcReduction="20000"/>
          </a:bodyPr>
          <a:lstStyle/>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nl-NL" dirty="0"/>
          </a:p>
        </p:txBody>
      </p:sp>
    </p:spTree>
    <p:extLst>
      <p:ext uri="{BB962C8B-B14F-4D97-AF65-F5344CB8AC3E}">
        <p14:creationId xmlns:p14="http://schemas.microsoft.com/office/powerpoint/2010/main" val="1172980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2E11D-6C51-4D3B-8F84-EBDF7F05BD4B}"/>
              </a:ext>
            </a:extLst>
          </p:cNvPr>
          <p:cNvSpPr>
            <a:spLocks noGrp="1"/>
          </p:cNvSpPr>
          <p:nvPr>
            <p:ph type="title"/>
          </p:nvPr>
        </p:nvSpPr>
        <p:spPr/>
        <p:txBody>
          <a:bodyPr/>
          <a:lstStyle/>
          <a:p>
            <a:r>
              <a:rPr lang="nl-NL" dirty="0" err="1"/>
              <a:t>Fundamentalisation</a:t>
            </a:r>
            <a:endParaRPr lang="nl-NL" dirty="0"/>
          </a:p>
        </p:txBody>
      </p:sp>
      <p:sp>
        <p:nvSpPr>
          <p:cNvPr id="3" name="Tijdelijke aanduiding voor inhoud 2">
            <a:extLst>
              <a:ext uri="{FF2B5EF4-FFF2-40B4-BE49-F238E27FC236}">
                <a16:creationId xmlns:a16="http://schemas.microsoft.com/office/drawing/2014/main" id="{6668CEDA-C8E6-4824-97DB-5FD1128CA62A}"/>
              </a:ext>
            </a:extLst>
          </p:cNvPr>
          <p:cNvSpPr>
            <a:spLocks noGrp="1"/>
          </p:cNvSpPr>
          <p:nvPr>
            <p:ph idx="1"/>
          </p:nvPr>
        </p:nvSpPr>
        <p:spPr/>
        <p:txBody>
          <a:bodyPr>
            <a:normAutofit fontScale="85000" lnSpcReduction="10000"/>
          </a:bodyPr>
          <a:lstStyle/>
          <a:p>
            <a:pPr fontAlgn="base"/>
            <a:r>
              <a:rPr lang="en-US" dirty="0"/>
              <a:t>Article 16 (ex Article 286 TEC) Treaty functioning EU</a:t>
            </a:r>
          </a:p>
          <a:p>
            <a:pPr fontAlgn="base"/>
            <a:r>
              <a:rPr lang="en-US" dirty="0"/>
              <a:t>1. Everyone has the right to the protection of personal data concerning them.</a:t>
            </a:r>
          </a:p>
          <a:p>
            <a:pPr fontAlgn="base"/>
            <a:r>
              <a:rPr lang="en-US" dirty="0"/>
              <a:t>2. The European Parliament and the Council, acting in accordance with the ordinary legislative procedure, shall lay down the rules relating to the protection of individuals with regard to the processing of personal data by Union institutions, bodies, offices and agencies, and by the Member States when carrying out activities which fall within the scope of Union law, and the rules relating to the free movement of such data. Compliance with these rules shall be subject to the control of independent authorities.</a:t>
            </a:r>
          </a:p>
          <a:p>
            <a:pPr fontAlgn="base"/>
            <a:r>
              <a:rPr lang="en-US" dirty="0"/>
              <a:t>The rules adopted on the basis of this Article shall be without prejudice to the specific rules laid down in Article 39 of the Treaty on European Union.</a:t>
            </a:r>
          </a:p>
          <a:p>
            <a:endParaRPr lang="nl-NL" dirty="0"/>
          </a:p>
        </p:txBody>
      </p:sp>
    </p:spTree>
    <p:extLst>
      <p:ext uri="{BB962C8B-B14F-4D97-AF65-F5344CB8AC3E}">
        <p14:creationId xmlns:p14="http://schemas.microsoft.com/office/powerpoint/2010/main" val="228080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DE4696-DEB3-4251-A5D7-5A8111EA6100}"/>
              </a:ext>
            </a:extLst>
          </p:cNvPr>
          <p:cNvSpPr>
            <a:spLocks noGrp="1"/>
          </p:cNvSpPr>
          <p:nvPr>
            <p:ph type="title"/>
          </p:nvPr>
        </p:nvSpPr>
        <p:spPr/>
        <p:txBody>
          <a:bodyPr/>
          <a:lstStyle/>
          <a:p>
            <a:r>
              <a:rPr lang="nl-NL" dirty="0" err="1"/>
              <a:t>Terms</a:t>
            </a:r>
            <a:endParaRPr lang="nl-NL" dirty="0"/>
          </a:p>
        </p:txBody>
      </p:sp>
      <p:sp>
        <p:nvSpPr>
          <p:cNvPr id="3" name="Tijdelijke aanduiding voor inhoud 2">
            <a:extLst>
              <a:ext uri="{FF2B5EF4-FFF2-40B4-BE49-F238E27FC236}">
                <a16:creationId xmlns:a16="http://schemas.microsoft.com/office/drawing/2014/main" id="{60DA5C00-D495-4C72-B052-30D652E81C0D}"/>
              </a:ext>
            </a:extLst>
          </p:cNvPr>
          <p:cNvSpPr>
            <a:spLocks noGrp="1"/>
          </p:cNvSpPr>
          <p:nvPr>
            <p:ph idx="1"/>
          </p:nvPr>
        </p:nvSpPr>
        <p:spPr/>
        <p:txBody>
          <a:bodyPr/>
          <a:lstStyle/>
          <a:p>
            <a:endParaRPr lang="nl-NL" dirty="0"/>
          </a:p>
          <a:p>
            <a:r>
              <a:rPr lang="nl-NL" dirty="0"/>
              <a:t>Natural </a:t>
            </a:r>
            <a:r>
              <a:rPr lang="nl-NL" dirty="0" err="1"/>
              <a:t>rights</a:t>
            </a:r>
            <a:endParaRPr lang="nl-NL" dirty="0"/>
          </a:p>
          <a:p>
            <a:r>
              <a:rPr lang="nl-NL" dirty="0"/>
              <a:t>Human </a:t>
            </a:r>
            <a:r>
              <a:rPr lang="nl-NL" dirty="0" err="1"/>
              <a:t>rights</a:t>
            </a:r>
            <a:endParaRPr lang="nl-NL" dirty="0"/>
          </a:p>
          <a:p>
            <a:r>
              <a:rPr lang="nl-NL" dirty="0" err="1"/>
              <a:t>Fundamental</a:t>
            </a:r>
            <a:r>
              <a:rPr lang="nl-NL" dirty="0"/>
              <a:t> </a:t>
            </a:r>
            <a:r>
              <a:rPr lang="nl-NL" dirty="0" err="1"/>
              <a:t>rights</a:t>
            </a:r>
            <a:r>
              <a:rPr lang="nl-NL" dirty="0"/>
              <a:t> (</a:t>
            </a:r>
            <a:r>
              <a:rPr lang="nl-NL" dirty="0" err="1"/>
              <a:t>what</a:t>
            </a:r>
            <a:r>
              <a:rPr lang="nl-NL" dirty="0"/>
              <a:t> is </a:t>
            </a:r>
            <a:r>
              <a:rPr lang="nl-NL" dirty="0" err="1"/>
              <a:t>that</a:t>
            </a:r>
            <a:r>
              <a:rPr lang="nl-NL"/>
              <a:t>?)</a:t>
            </a:r>
            <a:endParaRPr lang="nl-NL" dirty="0"/>
          </a:p>
        </p:txBody>
      </p:sp>
    </p:spTree>
    <p:extLst>
      <p:ext uri="{BB962C8B-B14F-4D97-AF65-F5344CB8AC3E}">
        <p14:creationId xmlns:p14="http://schemas.microsoft.com/office/powerpoint/2010/main" val="3246426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981B3-7B5C-48AA-A38F-EFD212C46ED5}"/>
              </a:ext>
            </a:extLst>
          </p:cNvPr>
          <p:cNvSpPr>
            <a:spLocks noGrp="1"/>
          </p:cNvSpPr>
          <p:nvPr>
            <p:ph type="title"/>
          </p:nvPr>
        </p:nvSpPr>
        <p:spPr/>
        <p:txBody>
          <a:bodyPr/>
          <a:lstStyle/>
          <a:p>
            <a:r>
              <a:rPr lang="nl-NL" dirty="0"/>
              <a:t>Do data </a:t>
            </a:r>
            <a:r>
              <a:rPr lang="nl-NL" dirty="0" err="1"/>
              <a:t>protection</a:t>
            </a:r>
            <a:r>
              <a:rPr lang="nl-NL" dirty="0"/>
              <a:t> </a:t>
            </a:r>
            <a:r>
              <a:rPr lang="nl-NL" dirty="0" err="1"/>
              <a:t>rules</a:t>
            </a:r>
            <a:r>
              <a:rPr lang="nl-NL" dirty="0"/>
              <a:t> </a:t>
            </a:r>
            <a:r>
              <a:rPr lang="nl-NL" dirty="0" err="1"/>
              <a:t>protect</a:t>
            </a:r>
            <a:r>
              <a:rPr lang="nl-NL" dirty="0"/>
              <a:t> </a:t>
            </a:r>
            <a:r>
              <a:rPr lang="nl-NL" dirty="0" err="1"/>
              <a:t>the</a:t>
            </a:r>
            <a:r>
              <a:rPr lang="nl-NL" dirty="0"/>
              <a:t> </a:t>
            </a:r>
            <a:r>
              <a:rPr lang="nl-NL" dirty="0" err="1"/>
              <a:t>individual</a:t>
            </a:r>
            <a:r>
              <a:rPr lang="nl-NL" dirty="0"/>
              <a:t> </a:t>
            </a:r>
            <a:r>
              <a:rPr lang="nl-NL" dirty="0" err="1"/>
              <a:t>and</a:t>
            </a:r>
            <a:r>
              <a:rPr lang="nl-NL" dirty="0"/>
              <a:t> </a:t>
            </a:r>
            <a:r>
              <a:rPr lang="nl-NL" dirty="0" err="1"/>
              <a:t>should</a:t>
            </a:r>
            <a:r>
              <a:rPr lang="nl-NL" dirty="0"/>
              <a:t> </a:t>
            </a:r>
            <a:r>
              <a:rPr lang="nl-NL" dirty="0" err="1"/>
              <a:t>they</a:t>
            </a:r>
            <a:r>
              <a:rPr lang="nl-NL" dirty="0"/>
              <a:t>?</a:t>
            </a:r>
          </a:p>
        </p:txBody>
      </p:sp>
      <p:sp>
        <p:nvSpPr>
          <p:cNvPr id="3" name="Tijdelijke aanduiding voor inhoud 2">
            <a:extLst>
              <a:ext uri="{FF2B5EF4-FFF2-40B4-BE49-F238E27FC236}">
                <a16:creationId xmlns:a16="http://schemas.microsoft.com/office/drawing/2014/main" id="{38319A3C-0339-491E-8FAA-AD85ADF6F199}"/>
              </a:ext>
            </a:extLst>
          </p:cNvPr>
          <p:cNvSpPr>
            <a:spLocks noGrp="1"/>
          </p:cNvSpPr>
          <p:nvPr>
            <p:ph idx="1"/>
          </p:nvPr>
        </p:nvSpPr>
        <p:spPr/>
        <p:txBody>
          <a:bodyPr/>
          <a:lstStyle/>
          <a:p>
            <a:pPr marL="0" indent="0">
              <a:buNone/>
            </a:pPr>
            <a:endParaRPr lang="nl-NL" dirty="0"/>
          </a:p>
          <a:p>
            <a:pPr marL="0" indent="0">
              <a:buNone/>
            </a:pPr>
            <a:endParaRPr lang="nl-NL" dirty="0"/>
          </a:p>
          <a:p>
            <a:pPr marL="0" indent="0">
              <a:buNone/>
            </a:pPr>
            <a:endParaRPr lang="nl-NL" dirty="0"/>
          </a:p>
          <a:p>
            <a:pPr marL="0" indent="0" algn="ctr">
              <a:buNone/>
            </a:pPr>
            <a:r>
              <a:rPr lang="nl-NL" sz="5400" dirty="0"/>
              <a:t>No</a:t>
            </a:r>
          </a:p>
        </p:txBody>
      </p:sp>
    </p:spTree>
    <p:extLst>
      <p:ext uri="{BB962C8B-B14F-4D97-AF65-F5344CB8AC3E}">
        <p14:creationId xmlns:p14="http://schemas.microsoft.com/office/powerpoint/2010/main" val="746037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EE0E06-0992-4B7C-98F2-A7CB91D39843}"/>
              </a:ext>
            </a:extLst>
          </p:cNvPr>
          <p:cNvSpPr>
            <a:spLocks noGrp="1"/>
          </p:cNvSpPr>
          <p:nvPr>
            <p:ph type="title"/>
          </p:nvPr>
        </p:nvSpPr>
        <p:spPr/>
        <p:txBody>
          <a:bodyPr/>
          <a:lstStyle/>
          <a:p>
            <a:r>
              <a:rPr lang="nl-NL" dirty="0"/>
              <a:t>Is data </a:t>
            </a:r>
            <a:r>
              <a:rPr lang="nl-NL" dirty="0" err="1"/>
              <a:t>protection</a:t>
            </a:r>
            <a:r>
              <a:rPr lang="nl-NL" dirty="0"/>
              <a:t> a </a:t>
            </a:r>
            <a:r>
              <a:rPr lang="nl-NL" dirty="0" err="1"/>
              <a:t>fundamental</a:t>
            </a:r>
            <a:r>
              <a:rPr lang="nl-NL" dirty="0"/>
              <a:t> right?</a:t>
            </a:r>
          </a:p>
        </p:txBody>
      </p:sp>
      <p:sp>
        <p:nvSpPr>
          <p:cNvPr id="3" name="Tijdelijke aanduiding voor inhoud 2">
            <a:extLst>
              <a:ext uri="{FF2B5EF4-FFF2-40B4-BE49-F238E27FC236}">
                <a16:creationId xmlns:a16="http://schemas.microsoft.com/office/drawing/2014/main" id="{DF577128-030E-4BF7-84E5-0066E837AA88}"/>
              </a:ext>
            </a:extLst>
          </p:cNvPr>
          <p:cNvSpPr>
            <a:spLocks noGrp="1"/>
          </p:cNvSpPr>
          <p:nvPr>
            <p:ph idx="1"/>
          </p:nvPr>
        </p:nvSpPr>
        <p:spPr/>
        <p:txBody>
          <a:bodyPr/>
          <a:lstStyle/>
          <a:p>
            <a:pPr marL="0" indent="0">
              <a:buNone/>
            </a:pPr>
            <a:endParaRPr lang="nl-NL" dirty="0"/>
          </a:p>
          <a:p>
            <a:pPr marL="0" indent="0">
              <a:buNone/>
            </a:pPr>
            <a:endParaRPr lang="nl-NL" dirty="0"/>
          </a:p>
          <a:p>
            <a:pPr marL="0" indent="0">
              <a:buNone/>
            </a:pPr>
            <a:endParaRPr lang="nl-NL" dirty="0"/>
          </a:p>
          <a:p>
            <a:pPr marL="0" indent="0">
              <a:buNone/>
            </a:pPr>
            <a:r>
              <a:rPr lang="nl-NL" dirty="0"/>
              <a:t>					</a:t>
            </a:r>
            <a:r>
              <a:rPr lang="nl-NL" sz="5400" dirty="0"/>
              <a:t>NO</a:t>
            </a:r>
            <a:endParaRPr lang="nl-NL" dirty="0"/>
          </a:p>
        </p:txBody>
      </p:sp>
    </p:spTree>
    <p:extLst>
      <p:ext uri="{BB962C8B-B14F-4D97-AF65-F5344CB8AC3E}">
        <p14:creationId xmlns:p14="http://schemas.microsoft.com/office/powerpoint/2010/main" val="402810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CCC90A-8BBE-44E6-9DE8-059862075E38}"/>
              </a:ext>
            </a:extLst>
          </p:cNvPr>
          <p:cNvSpPr>
            <a:spLocks noGrp="1"/>
          </p:cNvSpPr>
          <p:nvPr>
            <p:ph type="title"/>
          </p:nvPr>
        </p:nvSpPr>
        <p:spPr/>
        <p:txBody>
          <a:bodyPr/>
          <a:lstStyle/>
          <a:p>
            <a:r>
              <a:rPr lang="nl-NL" dirty="0"/>
              <a:t>Reference</a:t>
            </a:r>
          </a:p>
        </p:txBody>
      </p:sp>
      <p:sp>
        <p:nvSpPr>
          <p:cNvPr id="3" name="Tijdelijke aanduiding voor inhoud 2">
            <a:extLst>
              <a:ext uri="{FF2B5EF4-FFF2-40B4-BE49-F238E27FC236}">
                <a16:creationId xmlns:a16="http://schemas.microsoft.com/office/drawing/2014/main" id="{D3366DDA-22BE-4716-8362-6DA3467EE688}"/>
              </a:ext>
            </a:extLst>
          </p:cNvPr>
          <p:cNvSpPr>
            <a:spLocks noGrp="1"/>
          </p:cNvSpPr>
          <p:nvPr>
            <p:ph idx="1"/>
          </p:nvPr>
        </p:nvSpPr>
        <p:spPr/>
        <p:txBody>
          <a:bodyPr/>
          <a:lstStyle/>
          <a:p>
            <a:r>
              <a:rPr lang="en-US" dirty="0"/>
              <a:t>B. van der Sloot, </a:t>
            </a:r>
            <a:r>
              <a:rPr lang="en-US" dirty="0">
                <a:hlinkClick r:id="rId2"/>
              </a:rPr>
              <a:t>‘Do data protection rules protect the individual and should they? An assessment of the proposed General Data Protection Regulation’,</a:t>
            </a:r>
            <a:r>
              <a:rPr lang="en-US" dirty="0"/>
              <a:t> International Data Privacy Law, 2014-3, p. 307-325.</a:t>
            </a:r>
            <a:br>
              <a:rPr lang="en-US" dirty="0"/>
            </a:br>
            <a:endParaRPr lang="nl-NL" dirty="0"/>
          </a:p>
          <a:p>
            <a:r>
              <a:rPr lang="nl-NL" dirty="0"/>
              <a:t>B. van der Sloot, </a:t>
            </a:r>
            <a:r>
              <a:rPr lang="nl-NL" dirty="0">
                <a:hlinkClick r:id="rId3"/>
              </a:rPr>
              <a:t>‘Legal </a:t>
            </a:r>
            <a:r>
              <a:rPr lang="nl-NL" dirty="0" err="1">
                <a:hlinkClick r:id="rId3"/>
              </a:rPr>
              <a:t>fundamentalism</a:t>
            </a:r>
            <a:r>
              <a:rPr lang="nl-NL" dirty="0">
                <a:hlinkClick r:id="rId3"/>
              </a:rPr>
              <a:t>: is data </a:t>
            </a:r>
            <a:r>
              <a:rPr lang="nl-NL" dirty="0" err="1">
                <a:hlinkClick r:id="rId3"/>
              </a:rPr>
              <a:t>protection</a:t>
            </a:r>
            <a:r>
              <a:rPr lang="nl-NL" dirty="0">
                <a:hlinkClick r:id="rId3"/>
              </a:rPr>
              <a:t> </a:t>
            </a:r>
            <a:r>
              <a:rPr lang="nl-NL" dirty="0" err="1">
                <a:hlinkClick r:id="rId3"/>
              </a:rPr>
              <a:t>really</a:t>
            </a:r>
            <a:r>
              <a:rPr lang="nl-NL" dirty="0">
                <a:hlinkClick r:id="rId3"/>
              </a:rPr>
              <a:t> a </a:t>
            </a:r>
            <a:r>
              <a:rPr lang="nl-NL" dirty="0" err="1">
                <a:hlinkClick r:id="rId3"/>
              </a:rPr>
              <a:t>fundamental</a:t>
            </a:r>
            <a:r>
              <a:rPr lang="nl-NL" dirty="0">
                <a:hlinkClick r:id="rId3"/>
              </a:rPr>
              <a:t> right?’</a:t>
            </a:r>
            <a:r>
              <a:rPr lang="nl-NL" dirty="0"/>
              <a:t>, In: R. </a:t>
            </a:r>
            <a:r>
              <a:rPr lang="nl-NL" dirty="0" err="1"/>
              <a:t>Leenes</a:t>
            </a:r>
            <a:r>
              <a:rPr lang="nl-NL" dirty="0"/>
              <a:t>, S. </a:t>
            </a:r>
            <a:r>
              <a:rPr lang="nl-NL" dirty="0" err="1"/>
              <a:t>Gutwirth</a:t>
            </a:r>
            <a:r>
              <a:rPr lang="nl-NL" dirty="0"/>
              <a:t>, P. De Hert &amp; R. van Brakel, (</a:t>
            </a:r>
            <a:r>
              <a:rPr lang="nl-NL" dirty="0" err="1"/>
              <a:t>eds</a:t>
            </a:r>
            <a:r>
              <a:rPr lang="nl-NL" dirty="0"/>
              <a:t>.), ‘Data </a:t>
            </a:r>
            <a:r>
              <a:rPr lang="nl-NL" dirty="0" err="1"/>
              <a:t>Protection</a:t>
            </a:r>
            <a:r>
              <a:rPr lang="nl-NL" dirty="0"/>
              <a:t> </a:t>
            </a:r>
            <a:r>
              <a:rPr lang="nl-NL" dirty="0" err="1"/>
              <a:t>and</a:t>
            </a:r>
            <a:r>
              <a:rPr lang="nl-NL" dirty="0"/>
              <a:t> Privacy: (In)</a:t>
            </a:r>
            <a:r>
              <a:rPr lang="nl-NL" dirty="0" err="1"/>
              <a:t>visibilities</a:t>
            </a:r>
            <a:r>
              <a:rPr lang="nl-NL" dirty="0"/>
              <a:t> </a:t>
            </a:r>
            <a:r>
              <a:rPr lang="nl-NL" dirty="0" err="1"/>
              <a:t>and</a:t>
            </a:r>
            <a:r>
              <a:rPr lang="nl-NL" dirty="0"/>
              <a:t> </a:t>
            </a:r>
            <a:r>
              <a:rPr lang="nl-NL" dirty="0" err="1"/>
              <a:t>Infrastructure</a:t>
            </a:r>
            <a:r>
              <a:rPr lang="nl-NL" dirty="0"/>
              <a:t>’, Springer, Dordrecht, 2017.</a:t>
            </a:r>
            <a:br>
              <a:rPr lang="nl-NL" dirty="0"/>
            </a:br>
            <a:endParaRPr lang="nl-NL" dirty="0"/>
          </a:p>
        </p:txBody>
      </p:sp>
    </p:spTree>
    <p:extLst>
      <p:ext uri="{BB962C8B-B14F-4D97-AF65-F5344CB8AC3E}">
        <p14:creationId xmlns:p14="http://schemas.microsoft.com/office/powerpoint/2010/main" val="65176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F22FB-C741-4DDA-9AB0-427B265AC28F}"/>
              </a:ext>
            </a:extLst>
          </p:cNvPr>
          <p:cNvSpPr>
            <a:spLocks noGrp="1"/>
          </p:cNvSpPr>
          <p:nvPr>
            <p:ph type="title"/>
          </p:nvPr>
        </p:nvSpPr>
        <p:spPr/>
        <p:txBody>
          <a:bodyPr/>
          <a:lstStyle/>
          <a:p>
            <a:r>
              <a:rPr lang="nl-NL" dirty="0" err="1"/>
              <a:t>Documents</a:t>
            </a:r>
            <a:endParaRPr lang="nl-NL" dirty="0"/>
          </a:p>
        </p:txBody>
      </p:sp>
      <p:sp>
        <p:nvSpPr>
          <p:cNvPr id="3" name="Tijdelijke aanduiding voor inhoud 2">
            <a:extLst>
              <a:ext uri="{FF2B5EF4-FFF2-40B4-BE49-F238E27FC236}">
                <a16:creationId xmlns:a16="http://schemas.microsoft.com/office/drawing/2014/main" id="{FC556BFB-9EEA-461E-A2A2-BFF9988850F4}"/>
              </a:ext>
            </a:extLst>
          </p:cNvPr>
          <p:cNvSpPr>
            <a:spLocks noGrp="1"/>
          </p:cNvSpPr>
          <p:nvPr>
            <p:ph idx="1"/>
          </p:nvPr>
        </p:nvSpPr>
        <p:spPr/>
        <p:txBody>
          <a:bodyPr>
            <a:normAutofit fontScale="70000" lnSpcReduction="20000"/>
          </a:bodyPr>
          <a:lstStyle/>
          <a:p>
            <a:r>
              <a:rPr lang="en-US" dirty="0"/>
              <a:t>Council of Europe. Committee of Ministers, Resolution (73) 22 On the Protection of the privacy of individuals vis-à-vis electronic data banks in the private sector. (Adopted by the Committee of Ministers on 26 September 1973 at the 224th meeting of the Ministers' Deputies). Council of Europe. Committee of Ministers, Resolution (74) 29 On the Protection of the privacy of individuals vis-à-vis electronic data banks in the public sector. (Adopted by the Committee of Ministers on 20 September 1974 at the 236th meeting of the Ministers' Deputies). </a:t>
            </a:r>
          </a:p>
          <a:p>
            <a:r>
              <a:rPr lang="en-US" dirty="0"/>
              <a:t>Convention for the Protection of Individuals with regard to Automatic Processing of Personal Data, Strasbourg, 28 January 1981.</a:t>
            </a:r>
          </a:p>
          <a:p>
            <a:r>
              <a:rPr lang="en-US" dirty="0"/>
              <a:t>Directive 95/46/EC of the European Parliament and of the Council of 24 October 1995 on the protection of individuals with regard to the processing of personal data and on the free movement of such data. </a:t>
            </a:r>
            <a:endParaRPr lang="nl-NL" dirty="0"/>
          </a:p>
          <a:p>
            <a:r>
              <a:rPr lang="en-US" dirty="0"/>
              <a:t> REGULATION (EU) 2016/679 OF THE EUROPEAN PARLIAMENT AND OF THE COUNCIL of 27 April 2016 on the protection of natural persons with regard to the processing of personal data and on the free movement of such data, and repealing Directive 95/46/EC (General Data Protection Regulation) </a:t>
            </a:r>
            <a:endParaRPr lang="nl-NL" dirty="0"/>
          </a:p>
        </p:txBody>
      </p:sp>
    </p:spTree>
    <p:extLst>
      <p:ext uri="{BB962C8B-B14F-4D97-AF65-F5344CB8AC3E}">
        <p14:creationId xmlns:p14="http://schemas.microsoft.com/office/powerpoint/2010/main" val="141402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EFA64-3485-4A45-87C2-F799D0D0E187}"/>
              </a:ext>
            </a:extLst>
          </p:cNvPr>
          <p:cNvSpPr>
            <a:spLocks noGrp="1"/>
          </p:cNvSpPr>
          <p:nvPr>
            <p:ph type="title"/>
          </p:nvPr>
        </p:nvSpPr>
        <p:spPr/>
        <p:txBody>
          <a:bodyPr/>
          <a:lstStyle/>
          <a:p>
            <a:r>
              <a:rPr lang="nl-NL" dirty="0"/>
              <a:t>Personal data</a:t>
            </a:r>
          </a:p>
        </p:txBody>
      </p:sp>
      <p:sp>
        <p:nvSpPr>
          <p:cNvPr id="3" name="Tijdelijke aanduiding voor inhoud 2">
            <a:extLst>
              <a:ext uri="{FF2B5EF4-FFF2-40B4-BE49-F238E27FC236}">
                <a16:creationId xmlns:a16="http://schemas.microsoft.com/office/drawing/2014/main" id="{31D6BDF5-8AA2-4753-BB2C-2CF32817FA65}"/>
              </a:ext>
            </a:extLst>
          </p:cNvPr>
          <p:cNvSpPr>
            <a:spLocks noGrp="1"/>
          </p:cNvSpPr>
          <p:nvPr>
            <p:ph idx="1"/>
          </p:nvPr>
        </p:nvSpPr>
        <p:spPr/>
        <p:txBody>
          <a:bodyPr>
            <a:normAutofit fontScale="85000" lnSpcReduction="20000"/>
          </a:bodyPr>
          <a:lstStyle/>
          <a:p>
            <a:r>
              <a:rPr lang="en-US" dirty="0"/>
              <a:t>1973/74: Information relating to individuals (physical persons) </a:t>
            </a:r>
          </a:p>
          <a:p>
            <a:r>
              <a:rPr lang="en-US" dirty="0"/>
              <a:t>1981: ‘Information relating to an identified or identifiable individual’</a:t>
            </a:r>
          </a:p>
          <a:p>
            <a:r>
              <a:rPr lang="en-US" dirty="0"/>
              <a:t>1995: Information relating to an identified or identifiable natural person; an identifiable person is one who can be identified, directly or indirectly, in particular by reference to an identification number or to one or more factors specific to his physical, physiological, mental, economic, cultural or social identity; </a:t>
            </a:r>
          </a:p>
          <a:p>
            <a:r>
              <a:rPr lang="en-US" dirty="0"/>
              <a:t>2016: ‘personal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dirty="0"/>
          </a:p>
        </p:txBody>
      </p:sp>
    </p:spTree>
    <p:extLst>
      <p:ext uri="{BB962C8B-B14F-4D97-AF65-F5344CB8AC3E}">
        <p14:creationId xmlns:p14="http://schemas.microsoft.com/office/powerpoint/2010/main" val="120878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B9D384-596A-40CA-8337-0269549DF157}"/>
              </a:ext>
            </a:extLst>
          </p:cNvPr>
          <p:cNvSpPr>
            <a:spLocks noGrp="1"/>
          </p:cNvSpPr>
          <p:nvPr>
            <p:ph type="title"/>
          </p:nvPr>
        </p:nvSpPr>
        <p:spPr/>
        <p:txBody>
          <a:bodyPr/>
          <a:lstStyle/>
          <a:p>
            <a:r>
              <a:rPr lang="nl-NL" dirty="0" err="1"/>
              <a:t>Obligations</a:t>
            </a:r>
            <a:endParaRPr lang="nl-NL" dirty="0"/>
          </a:p>
        </p:txBody>
      </p:sp>
      <p:sp>
        <p:nvSpPr>
          <p:cNvPr id="3" name="Tijdelijke aanduiding voor inhoud 2">
            <a:extLst>
              <a:ext uri="{FF2B5EF4-FFF2-40B4-BE49-F238E27FC236}">
                <a16:creationId xmlns:a16="http://schemas.microsoft.com/office/drawing/2014/main" id="{A49CB662-E948-427E-948B-EEE7DFA24BF3}"/>
              </a:ext>
            </a:extLst>
          </p:cNvPr>
          <p:cNvSpPr>
            <a:spLocks noGrp="1"/>
          </p:cNvSpPr>
          <p:nvPr>
            <p:ph idx="1"/>
          </p:nvPr>
        </p:nvSpPr>
        <p:spPr/>
        <p:txBody>
          <a:bodyPr>
            <a:normAutofit/>
          </a:bodyPr>
          <a:lstStyle/>
          <a:p>
            <a:r>
              <a:rPr lang="nl-NL" dirty="0"/>
              <a:t>1973/1974: </a:t>
            </a:r>
            <a:r>
              <a:rPr lang="en-US" dirty="0"/>
              <a:t>(1) Transparency (Pub. Sec) &amp; (2) Principles of fairness</a:t>
            </a:r>
          </a:p>
          <a:p>
            <a:r>
              <a:rPr lang="en-US" dirty="0"/>
              <a:t>1981: (1)  - (2) Principles of fairness </a:t>
            </a:r>
          </a:p>
          <a:p>
            <a:r>
              <a:rPr lang="en-US" dirty="0"/>
              <a:t>1995: (1) Information to the data subject &amp; Notification DPA; (2) Principles of fairness;(3) Grounds for legitimate data processing</a:t>
            </a:r>
          </a:p>
          <a:p>
            <a:r>
              <a:rPr lang="en-US" dirty="0"/>
              <a:t>2016: (1) Notification in case of data breach, (2) Principles of fairness &amp; (3) Grounds for legitimate data processing, (4) many specific obligations (in essence becoming primarily responsible for enforcing the </a:t>
            </a:r>
            <a:r>
              <a:rPr lang="en-US" dirty="0" err="1"/>
              <a:t>gdpr</a:t>
            </a:r>
            <a:r>
              <a:rPr lang="en-US" dirty="0"/>
              <a:t>)</a:t>
            </a:r>
            <a:endParaRPr lang="nl-NL" dirty="0"/>
          </a:p>
        </p:txBody>
      </p:sp>
    </p:spTree>
    <p:extLst>
      <p:ext uri="{BB962C8B-B14F-4D97-AF65-F5344CB8AC3E}">
        <p14:creationId xmlns:p14="http://schemas.microsoft.com/office/powerpoint/2010/main" val="39759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E11C2-3101-4160-B547-D562CB0B8824}"/>
              </a:ext>
            </a:extLst>
          </p:cNvPr>
          <p:cNvSpPr>
            <a:spLocks noGrp="1"/>
          </p:cNvSpPr>
          <p:nvPr>
            <p:ph type="title"/>
          </p:nvPr>
        </p:nvSpPr>
        <p:spPr/>
        <p:txBody>
          <a:bodyPr/>
          <a:lstStyle/>
          <a:p>
            <a:r>
              <a:rPr lang="nl-NL" dirty="0" err="1"/>
              <a:t>Rights</a:t>
            </a:r>
            <a:endParaRPr lang="nl-NL" dirty="0"/>
          </a:p>
        </p:txBody>
      </p:sp>
      <p:sp>
        <p:nvSpPr>
          <p:cNvPr id="3" name="Tijdelijke aanduiding voor inhoud 2">
            <a:extLst>
              <a:ext uri="{FF2B5EF4-FFF2-40B4-BE49-F238E27FC236}">
                <a16:creationId xmlns:a16="http://schemas.microsoft.com/office/drawing/2014/main" id="{3A5DBFFB-7F24-4807-820D-A67CF46245B7}"/>
              </a:ext>
            </a:extLst>
          </p:cNvPr>
          <p:cNvSpPr>
            <a:spLocks noGrp="1"/>
          </p:cNvSpPr>
          <p:nvPr>
            <p:ph idx="1"/>
          </p:nvPr>
        </p:nvSpPr>
        <p:spPr/>
        <p:txBody>
          <a:bodyPr>
            <a:normAutofit/>
          </a:bodyPr>
          <a:lstStyle/>
          <a:p>
            <a:r>
              <a:rPr lang="nl-NL" dirty="0"/>
              <a:t>1973/1974: (1) Access right</a:t>
            </a:r>
          </a:p>
          <a:p>
            <a:r>
              <a:rPr lang="nl-NL" dirty="0"/>
              <a:t>1981: </a:t>
            </a:r>
            <a:r>
              <a:rPr lang="en-US" dirty="0"/>
              <a:t>(1) Access to and communication of personal data and (2) Marginal rights on rectification and </a:t>
            </a:r>
            <a:r>
              <a:rPr lang="en-US" dirty="0" err="1"/>
              <a:t>erasur</a:t>
            </a:r>
            <a:endParaRPr lang="en-US" dirty="0"/>
          </a:p>
          <a:p>
            <a:r>
              <a:rPr lang="en-US" dirty="0"/>
              <a:t>1995: (1) Access to and communication of personal data, (2) Marginal rights on rectification and objection &amp; (3) Marginal right against automatic decision making</a:t>
            </a:r>
          </a:p>
          <a:p>
            <a:r>
              <a:rPr lang="en-US" dirty="0"/>
              <a:t>2016:  (1) Access to personal data (scope broadened), (2) Right to data portability, (3) Rights to rectification and objection, (4) Right to be forgotten &amp; (5)  Right against profiling </a:t>
            </a:r>
            <a:endParaRPr lang="nl-NL" dirty="0"/>
          </a:p>
        </p:txBody>
      </p:sp>
    </p:spTree>
    <p:extLst>
      <p:ext uri="{BB962C8B-B14F-4D97-AF65-F5344CB8AC3E}">
        <p14:creationId xmlns:p14="http://schemas.microsoft.com/office/powerpoint/2010/main" val="421111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EAF301-A872-4FFD-B14C-2ED68328FDE6}"/>
              </a:ext>
            </a:extLst>
          </p:cNvPr>
          <p:cNvSpPr>
            <a:spLocks noGrp="1"/>
          </p:cNvSpPr>
          <p:nvPr>
            <p:ph type="title"/>
          </p:nvPr>
        </p:nvSpPr>
        <p:spPr/>
        <p:txBody>
          <a:bodyPr/>
          <a:lstStyle/>
          <a:p>
            <a:r>
              <a:rPr lang="nl-NL" dirty="0" err="1"/>
              <a:t>Length</a:t>
            </a:r>
            <a:endParaRPr lang="nl-NL" dirty="0"/>
          </a:p>
        </p:txBody>
      </p:sp>
      <p:sp>
        <p:nvSpPr>
          <p:cNvPr id="3" name="Tijdelijke aanduiding voor inhoud 2">
            <a:extLst>
              <a:ext uri="{FF2B5EF4-FFF2-40B4-BE49-F238E27FC236}">
                <a16:creationId xmlns:a16="http://schemas.microsoft.com/office/drawing/2014/main" id="{D530564E-D95C-46A8-B319-597A4C8B2CA4}"/>
              </a:ext>
            </a:extLst>
          </p:cNvPr>
          <p:cNvSpPr>
            <a:spLocks noGrp="1"/>
          </p:cNvSpPr>
          <p:nvPr>
            <p:ph idx="1"/>
          </p:nvPr>
        </p:nvSpPr>
        <p:spPr/>
        <p:txBody>
          <a:bodyPr/>
          <a:lstStyle/>
          <a:p>
            <a:r>
              <a:rPr lang="en-US" dirty="0"/>
              <a:t>The two Resolutions from 1973 and 1974 contained 8 and 10 articles respectively. </a:t>
            </a:r>
          </a:p>
          <a:p>
            <a:r>
              <a:rPr lang="en-US" dirty="0"/>
              <a:t>The Convention (1981) contained 27 provisions</a:t>
            </a:r>
          </a:p>
          <a:p>
            <a:r>
              <a:rPr lang="en-US" dirty="0"/>
              <a:t>The Directive (1995) 72 recitals and 34 articles </a:t>
            </a:r>
          </a:p>
          <a:p>
            <a:r>
              <a:rPr lang="en-US" dirty="0"/>
              <a:t>The Regulation 173 recitals and 99 articles</a:t>
            </a:r>
            <a:endParaRPr lang="nl-NL" dirty="0"/>
          </a:p>
        </p:txBody>
      </p:sp>
    </p:spTree>
    <p:extLst>
      <p:ext uri="{BB962C8B-B14F-4D97-AF65-F5344CB8AC3E}">
        <p14:creationId xmlns:p14="http://schemas.microsoft.com/office/powerpoint/2010/main" val="4071769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F5FC3-156F-4A85-A6A1-207DE41519FE}"/>
              </a:ext>
            </a:extLst>
          </p:cNvPr>
          <p:cNvSpPr>
            <a:spLocks noGrp="1"/>
          </p:cNvSpPr>
          <p:nvPr>
            <p:ph type="title"/>
          </p:nvPr>
        </p:nvSpPr>
        <p:spPr/>
        <p:txBody>
          <a:bodyPr/>
          <a:lstStyle/>
          <a:p>
            <a:r>
              <a:rPr lang="nl-NL" dirty="0" err="1"/>
              <a:t>Enforcement</a:t>
            </a:r>
            <a:endParaRPr lang="nl-NL" dirty="0"/>
          </a:p>
        </p:txBody>
      </p:sp>
      <p:sp>
        <p:nvSpPr>
          <p:cNvPr id="3" name="Tijdelijke aanduiding voor inhoud 2">
            <a:extLst>
              <a:ext uri="{FF2B5EF4-FFF2-40B4-BE49-F238E27FC236}">
                <a16:creationId xmlns:a16="http://schemas.microsoft.com/office/drawing/2014/main" id="{E99FB9CA-0A79-4A88-BA36-AE3E4B803BE9}"/>
              </a:ext>
            </a:extLst>
          </p:cNvPr>
          <p:cNvSpPr>
            <a:spLocks noGrp="1"/>
          </p:cNvSpPr>
          <p:nvPr>
            <p:ph idx="1"/>
          </p:nvPr>
        </p:nvSpPr>
        <p:spPr/>
        <p:txBody>
          <a:bodyPr>
            <a:normAutofit fontScale="92500"/>
          </a:bodyPr>
          <a:lstStyle/>
          <a:p>
            <a:r>
              <a:rPr lang="nl-NL" dirty="0"/>
              <a:t>1973/1974: </a:t>
            </a:r>
            <a:r>
              <a:rPr lang="en-US" dirty="0"/>
              <a:t>Recommends governments to take all steps necessary </a:t>
            </a:r>
          </a:p>
          <a:p>
            <a:r>
              <a:rPr lang="en-US" dirty="0"/>
              <a:t>1981: (1) Parties shall establish sanctions and remedies, (2) Cooperation states &amp; DPAs &amp; role </a:t>
            </a:r>
            <a:r>
              <a:rPr lang="en-US" dirty="0" err="1"/>
              <a:t>CoM</a:t>
            </a:r>
            <a:r>
              <a:rPr lang="en-US" dirty="0"/>
              <a:t> &amp; (3) Remedy of data subject if data controller denies request</a:t>
            </a:r>
          </a:p>
          <a:p>
            <a:r>
              <a:rPr lang="en-US" dirty="0"/>
              <a:t>1995: (1) Parties shall establish sanctions and remedies, (2) Cooperation states &amp; DPAs  + harmonization through Directive and WP 29 &amp; (3) Marginal subjective right to remedy and compensation</a:t>
            </a:r>
          </a:p>
          <a:p>
            <a:r>
              <a:rPr lang="en-US" dirty="0"/>
              <a:t>2016: (1) High sanctions, (2) Total harmonization trough Regulation; increased powers Commission and EDPB; one-stop shop system &amp; (3) Several subjective rights to remedy and compensation </a:t>
            </a:r>
            <a:endParaRPr lang="nl-NL" dirty="0"/>
          </a:p>
        </p:txBody>
      </p:sp>
    </p:spTree>
    <p:extLst>
      <p:ext uri="{BB962C8B-B14F-4D97-AF65-F5344CB8AC3E}">
        <p14:creationId xmlns:p14="http://schemas.microsoft.com/office/powerpoint/2010/main" val="253997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80D645-6553-427E-895B-9A92DE04DC9F}"/>
              </a:ext>
            </a:extLst>
          </p:cNvPr>
          <p:cNvSpPr>
            <a:spLocks noGrp="1"/>
          </p:cNvSpPr>
          <p:nvPr>
            <p:ph type="title"/>
          </p:nvPr>
        </p:nvSpPr>
        <p:spPr/>
        <p:txBody>
          <a:bodyPr/>
          <a:lstStyle/>
          <a:p>
            <a:r>
              <a:rPr lang="nl-NL" dirty="0" err="1"/>
              <a:t>Seperation</a:t>
            </a:r>
            <a:endParaRPr lang="nl-NL" dirty="0"/>
          </a:p>
        </p:txBody>
      </p:sp>
      <p:sp>
        <p:nvSpPr>
          <p:cNvPr id="3" name="Tijdelijke aanduiding voor inhoud 2">
            <a:extLst>
              <a:ext uri="{FF2B5EF4-FFF2-40B4-BE49-F238E27FC236}">
                <a16:creationId xmlns:a16="http://schemas.microsoft.com/office/drawing/2014/main" id="{BE885E7A-D3FE-4CCF-8D06-A8E1A14B3BD5}"/>
              </a:ext>
            </a:extLst>
          </p:cNvPr>
          <p:cNvSpPr>
            <a:spLocks noGrp="1"/>
          </p:cNvSpPr>
          <p:nvPr>
            <p:ph idx="1"/>
          </p:nvPr>
        </p:nvSpPr>
        <p:spPr/>
        <p:txBody>
          <a:bodyPr>
            <a:normAutofit fontScale="77500" lnSpcReduction="20000"/>
          </a:bodyPr>
          <a:lstStyle/>
          <a:p>
            <a:r>
              <a:rPr lang="en-US" dirty="0"/>
              <a:t>The Resolution from (1974) explicitly held: ‘Bearing in mind Article 8 of the European Convention for the Protection of Human Rights and Fundamental Freedoms, Recommends the governments of member states: a. to take all steps which they consider necessary to give effect to the principles set out in the annex to the present resolution’. </a:t>
            </a:r>
          </a:p>
          <a:p>
            <a:r>
              <a:rPr lang="en-US" dirty="0"/>
              <a:t>The Convention (1981) explicitly stressed that its aim was to provide protection to the right to privacy in automatic data processes.</a:t>
            </a:r>
          </a:p>
          <a:p>
            <a:r>
              <a:rPr lang="en-US" dirty="0"/>
              <a:t>Article 1 of the Directive (1995), mapping out the object of the document, holds: ‘In accordance with this Directive, Member States shall protect the fundamental rights and freedoms of natural persons, and in particular their right to privacy with respect to the processing of personal data’. The Directive refers to the right to privacy some dozen times.</a:t>
            </a:r>
          </a:p>
          <a:p>
            <a:r>
              <a:rPr lang="en-US" dirty="0"/>
              <a:t>The Regulation (2016) holds: ‘This Regulation protects fundamental rights and freedoms of natural persons and in particular their right to the protection of personal data.’ The well known terms have been replaced (DPBD/DPIA/DPO/</a:t>
            </a:r>
            <a:r>
              <a:rPr lang="en-US" dirty="0" err="1"/>
              <a:t>etc</a:t>
            </a:r>
            <a:r>
              <a:rPr lang="en-US" dirty="0"/>
              <a:t>)</a:t>
            </a:r>
            <a:endParaRPr lang="nl-NL" dirty="0"/>
          </a:p>
        </p:txBody>
      </p:sp>
    </p:spTree>
    <p:extLst>
      <p:ext uri="{BB962C8B-B14F-4D97-AF65-F5344CB8AC3E}">
        <p14:creationId xmlns:p14="http://schemas.microsoft.com/office/powerpoint/2010/main" val="2065639525"/>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Berlijn</Template>
  <TotalTime>563</TotalTime>
  <Words>1220</Words>
  <Application>Microsoft Office PowerPoint</Application>
  <PresentationFormat>Breedbeeld</PresentationFormat>
  <Paragraphs>69</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Trebuchet MS</vt:lpstr>
      <vt:lpstr>Berlijn</vt:lpstr>
      <vt:lpstr>Is Data Protection a Fundamental Right Protecting the Individual? </vt:lpstr>
      <vt:lpstr>Reference</vt:lpstr>
      <vt:lpstr>Documents</vt:lpstr>
      <vt:lpstr>Personal data</vt:lpstr>
      <vt:lpstr>Obligations</vt:lpstr>
      <vt:lpstr>Rights</vt:lpstr>
      <vt:lpstr>Length</vt:lpstr>
      <vt:lpstr>Enforcement</vt:lpstr>
      <vt:lpstr>Seperation</vt:lpstr>
      <vt:lpstr>Fundamentalisation</vt:lpstr>
      <vt:lpstr>Fundamentalisation</vt:lpstr>
      <vt:lpstr>Terms</vt:lpstr>
      <vt:lpstr>Do data protection rules protect the individual and should they?</vt:lpstr>
      <vt:lpstr>Is data protection a fundamental right?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Data Protection a Fundamental Right Protecting the Individual?</dc:title>
  <dc:creator>Bart Van der Sloot</dc:creator>
  <cp:lastModifiedBy>Bart Van der Sloot</cp:lastModifiedBy>
  <cp:revision>47</cp:revision>
  <dcterms:created xsi:type="dcterms:W3CDTF">2018-06-13T23:21:40Z</dcterms:created>
  <dcterms:modified xsi:type="dcterms:W3CDTF">2018-06-14T08:56:41Z</dcterms:modified>
</cp:coreProperties>
</file>