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sldIdLst>
    <p:sldId id="256" r:id="rId2"/>
    <p:sldId id="257" r:id="rId3"/>
    <p:sldId id="266" r:id="rId4"/>
    <p:sldId id="258" r:id="rId5"/>
    <p:sldId id="259" r:id="rId6"/>
    <p:sldId id="261" r:id="rId7"/>
    <p:sldId id="260" r:id="rId8"/>
    <p:sldId id="262" r:id="rId9"/>
    <p:sldId id="263" r:id="rId10"/>
    <p:sldId id="264" r:id="rId11"/>
    <p:sldId id="265" r:id="rId12"/>
    <p:sldId id="267" r:id="rId13"/>
    <p:sldId id="268" r:id="rId14"/>
    <p:sldId id="270" r:id="rId15"/>
    <p:sldId id="275" r:id="rId16"/>
    <p:sldId id="276" r:id="rId17"/>
    <p:sldId id="277" r:id="rId18"/>
    <p:sldId id="278" r:id="rId19"/>
    <p:sldId id="280" r:id="rId20"/>
    <p:sldId id="272" r:id="rId21"/>
    <p:sldId id="271" r:id="rId22"/>
    <p:sldId id="273" r:id="rId23"/>
    <p:sldId id="274" r:id="rId24"/>
    <p:sldId id="308" r:id="rId25"/>
    <p:sldId id="309" r:id="rId26"/>
    <p:sldId id="310" r:id="rId27"/>
    <p:sldId id="281" r:id="rId28"/>
    <p:sldId id="282" r:id="rId29"/>
    <p:sldId id="283" r:id="rId30"/>
    <p:sldId id="284" r:id="rId31"/>
    <p:sldId id="279" r:id="rId32"/>
    <p:sldId id="285" r:id="rId33"/>
    <p:sldId id="286" r:id="rId34"/>
    <p:sldId id="287" r:id="rId35"/>
    <p:sldId id="288" r:id="rId36"/>
    <p:sldId id="289" r:id="rId37"/>
    <p:sldId id="291" r:id="rId38"/>
    <p:sldId id="292" r:id="rId39"/>
    <p:sldId id="296" r:id="rId40"/>
    <p:sldId id="298" r:id="rId41"/>
    <p:sldId id="299" r:id="rId42"/>
    <p:sldId id="301" r:id="rId43"/>
    <p:sldId id="304" r:id="rId44"/>
    <p:sldId id="307" r:id="rId45"/>
    <p:sldId id="311" r:id="rId46"/>
    <p:sldId id="312" r:id="rId47"/>
    <p:sldId id="313" r:id="rId48"/>
    <p:sldId id="314" r:id="rId49"/>
    <p:sldId id="315" r:id="rId50"/>
    <p:sldId id="318" r:id="rId51"/>
    <p:sldId id="323" r:id="rId52"/>
    <p:sldId id="325" r:id="rId53"/>
    <p:sldId id="324" r:id="rId54"/>
    <p:sldId id="316" r:id="rId55"/>
    <p:sldId id="326"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46" autoAdjust="0"/>
    <p:restoredTop sz="94660"/>
  </p:normalViewPr>
  <p:slideViewPr>
    <p:cSldViewPr snapToGrid="0">
      <p:cViewPr varScale="1">
        <p:scale>
          <a:sx n="114" d="100"/>
          <a:sy n="114" d="100"/>
        </p:scale>
        <p:origin x="3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69915984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4774069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8479276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78834158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2588502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58349504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22578347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82474840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11033392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87081487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8/10/2020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16037898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8/10/2020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65888800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62D6E202-B606-4609-B914-27C9371A1F6D}" type="datetime1">
              <a:rPr lang="en-US" smtClean="0"/>
              <a:t>8/10/2020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60713620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6E202-B606-4609-B914-27C9371A1F6D}" type="datetime1">
              <a:rPr lang="en-US" smtClean="0"/>
              <a:t>8/10/2020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29614414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2D6E202-B606-4609-B914-27C9371A1F6D}" type="datetime1">
              <a:rPr lang="en-US" smtClean="0"/>
              <a:t>8/10/2020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5636551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2D6E202-B606-4609-B914-27C9371A1F6D}" type="datetime1">
              <a:rPr lang="en-US" smtClean="0"/>
              <a:t>8/10/2020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9511553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D6E202-B606-4609-B914-27C9371A1F6D}" type="datetime1">
              <a:rPr lang="en-US" smtClean="0"/>
              <a:t>8/10/2020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104462678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hudoc.echr.coe.in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bartvandersloot.com/onewebmedia/where%20is%20the%20harm.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ur-lex.europa.eu/legal-content/EN/TXT/PDF/?uri=CELEX:32016R0679" TargetMode="External"/><Relationship Id="rId2" Type="http://schemas.openxmlformats.org/officeDocument/2006/relationships/hyperlink" Target="https://fra.europa.eu/en/publication/2018/handbook-european-data-protection-law-2018-edition" TargetMode="External"/><Relationship Id="rId1" Type="http://schemas.openxmlformats.org/officeDocument/2006/relationships/slideLayout" Target="../slideLayouts/slideLayout2.xml"/><Relationship Id="rId5" Type="http://schemas.openxmlformats.org/officeDocument/2006/relationships/hyperlink" Target="https://rm.coe.int/cets-223-explanatory-report-to-the-protocol-amending-the-convention-fo/16808ac91a" TargetMode="External"/><Relationship Id="rId4" Type="http://schemas.openxmlformats.org/officeDocument/2006/relationships/hyperlink" Target="https://search.coe.int/cm/Pages/result_details.aspx?ObjectId=09000016807c65b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DB2198-FC57-49A9-B0FF-0C29CB21CC46}"/>
              </a:ext>
            </a:extLst>
          </p:cNvPr>
          <p:cNvSpPr>
            <a:spLocks noGrp="1"/>
          </p:cNvSpPr>
          <p:nvPr>
            <p:ph type="ctrTitle"/>
          </p:nvPr>
        </p:nvSpPr>
        <p:spPr>
          <a:xfrm>
            <a:off x="825492" y="2137317"/>
            <a:ext cx="8291744" cy="2345924"/>
          </a:xfrm>
        </p:spPr>
        <p:txBody>
          <a:bodyPr>
            <a:noAutofit/>
          </a:bodyPr>
          <a:lstStyle/>
          <a:p>
            <a:pPr algn="ctr"/>
            <a:r>
              <a:rPr lang="nl-NL" b="1" dirty="0" err="1"/>
              <a:t>Introduction</a:t>
            </a:r>
            <a:r>
              <a:rPr lang="nl-NL" b="1" dirty="0"/>
              <a:t> Class</a:t>
            </a:r>
            <a:r>
              <a:rPr lang="nl-NL" sz="3200" b="1" dirty="0"/>
              <a:t> </a:t>
            </a:r>
            <a:br>
              <a:rPr lang="nl-NL" sz="3200" b="1" dirty="0"/>
            </a:br>
            <a:endParaRPr lang="nl-NL" sz="3200" b="1" dirty="0"/>
          </a:p>
        </p:txBody>
      </p:sp>
    </p:spTree>
    <p:extLst>
      <p:ext uri="{BB962C8B-B14F-4D97-AF65-F5344CB8AC3E}">
        <p14:creationId xmlns:p14="http://schemas.microsoft.com/office/powerpoint/2010/main" val="413874375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16697-E92F-40B0-AA2E-F8967A552C30}"/>
              </a:ext>
            </a:extLst>
          </p:cNvPr>
          <p:cNvSpPr>
            <a:spLocks noGrp="1"/>
          </p:cNvSpPr>
          <p:nvPr>
            <p:ph type="title"/>
          </p:nvPr>
        </p:nvSpPr>
        <p:spPr/>
        <p:txBody>
          <a:bodyPr/>
          <a:lstStyle/>
          <a:p>
            <a:r>
              <a:rPr lang="nl-NL" dirty="0"/>
              <a:t>Grade</a:t>
            </a:r>
          </a:p>
        </p:txBody>
      </p:sp>
      <p:sp>
        <p:nvSpPr>
          <p:cNvPr id="3" name="Tijdelijke aanduiding voor inhoud 2">
            <a:extLst>
              <a:ext uri="{FF2B5EF4-FFF2-40B4-BE49-F238E27FC236}">
                <a16:creationId xmlns:a16="http://schemas.microsoft.com/office/drawing/2014/main" id="{91EBFE97-657D-4059-BDB4-D668867E544C}"/>
              </a:ext>
            </a:extLst>
          </p:cNvPr>
          <p:cNvSpPr>
            <a:spLocks noGrp="1"/>
          </p:cNvSpPr>
          <p:nvPr>
            <p:ph idx="1"/>
          </p:nvPr>
        </p:nvSpPr>
        <p:spPr/>
        <p:txBody>
          <a:bodyPr/>
          <a:lstStyle/>
          <a:p>
            <a:r>
              <a:rPr lang="nl-NL" sz="1700" dirty="0" err="1">
                <a:solidFill>
                  <a:schemeClr val="bg1"/>
                </a:solidFill>
              </a:rPr>
              <a:t>Written</a:t>
            </a:r>
            <a:r>
              <a:rPr lang="nl-NL" sz="1700" dirty="0">
                <a:solidFill>
                  <a:schemeClr val="bg1"/>
                </a:solidFill>
              </a:rPr>
              <a:t> </a:t>
            </a:r>
            <a:r>
              <a:rPr lang="nl-NL" sz="1700" dirty="0" err="1">
                <a:solidFill>
                  <a:schemeClr val="bg1"/>
                </a:solidFill>
              </a:rPr>
              <a:t>exam</a:t>
            </a:r>
            <a:r>
              <a:rPr lang="nl-NL" sz="1700" dirty="0">
                <a:solidFill>
                  <a:schemeClr val="bg1"/>
                </a:solidFill>
              </a:rPr>
              <a:t> 6 (out of 10) points</a:t>
            </a:r>
          </a:p>
          <a:p>
            <a:pPr lvl="1"/>
            <a:r>
              <a:rPr lang="nl-NL" sz="1700" dirty="0" err="1">
                <a:solidFill>
                  <a:schemeClr val="bg1"/>
                </a:solidFill>
              </a:rPr>
              <a:t>Resit</a:t>
            </a:r>
            <a:r>
              <a:rPr lang="nl-NL" sz="1700" dirty="0">
                <a:solidFill>
                  <a:schemeClr val="bg1"/>
                </a:solidFill>
              </a:rPr>
              <a:t> </a:t>
            </a:r>
            <a:r>
              <a:rPr lang="nl-NL" sz="1700" dirty="0" err="1">
                <a:solidFill>
                  <a:schemeClr val="bg1"/>
                </a:solidFill>
              </a:rPr>
              <a:t>possible</a:t>
            </a:r>
            <a:endParaRPr lang="nl-NL" sz="1700" dirty="0">
              <a:solidFill>
                <a:schemeClr val="bg1"/>
              </a:solidFill>
            </a:endParaRPr>
          </a:p>
          <a:p>
            <a:pPr lvl="1"/>
            <a:r>
              <a:rPr lang="nl-NL" sz="1700" dirty="0">
                <a:solidFill>
                  <a:schemeClr val="bg1"/>
                </a:solidFill>
              </a:rPr>
              <a:t>3 </a:t>
            </a:r>
            <a:r>
              <a:rPr lang="nl-NL" sz="1700" dirty="0" err="1">
                <a:solidFill>
                  <a:schemeClr val="bg1"/>
                </a:solidFill>
              </a:rPr>
              <a:t>questions</a:t>
            </a:r>
            <a:r>
              <a:rPr lang="nl-NL" sz="1700" dirty="0">
                <a:solidFill>
                  <a:schemeClr val="bg1"/>
                </a:solidFill>
              </a:rPr>
              <a:t> </a:t>
            </a:r>
            <a:r>
              <a:rPr lang="nl-NL" sz="1700" dirty="0" err="1">
                <a:solidFill>
                  <a:schemeClr val="bg1"/>
                </a:solidFill>
              </a:rPr>
              <a:t>about</a:t>
            </a:r>
            <a:r>
              <a:rPr lang="nl-NL" sz="1700" dirty="0">
                <a:solidFill>
                  <a:schemeClr val="bg1"/>
                </a:solidFill>
              </a:rPr>
              <a:t> 3 </a:t>
            </a:r>
            <a:r>
              <a:rPr lang="nl-NL" sz="1700" dirty="0" err="1">
                <a:solidFill>
                  <a:schemeClr val="bg1"/>
                </a:solidFill>
              </a:rPr>
              <a:t>chapters</a:t>
            </a:r>
            <a:r>
              <a:rPr lang="nl-NL" sz="1700" dirty="0">
                <a:solidFill>
                  <a:schemeClr val="bg1"/>
                </a:solidFill>
              </a:rPr>
              <a:t> of </a:t>
            </a:r>
            <a:r>
              <a:rPr lang="nl-NL" sz="1700" dirty="0" err="1">
                <a:solidFill>
                  <a:schemeClr val="bg1"/>
                </a:solidFill>
              </a:rPr>
              <a:t>the</a:t>
            </a:r>
            <a:r>
              <a:rPr lang="nl-NL" sz="1700" dirty="0">
                <a:solidFill>
                  <a:schemeClr val="bg1"/>
                </a:solidFill>
              </a:rPr>
              <a:t> </a:t>
            </a:r>
            <a:r>
              <a:rPr lang="nl-NL" sz="1700" dirty="0" err="1">
                <a:solidFill>
                  <a:schemeClr val="bg1"/>
                </a:solidFill>
              </a:rPr>
              <a:t>book</a:t>
            </a:r>
            <a:endParaRPr lang="nl-NL" sz="1700" dirty="0">
              <a:solidFill>
                <a:schemeClr val="bg1"/>
              </a:solidFill>
            </a:endParaRPr>
          </a:p>
          <a:p>
            <a:pPr lvl="1"/>
            <a:r>
              <a:rPr lang="nl-NL" sz="1700" dirty="0">
                <a:solidFill>
                  <a:schemeClr val="bg1"/>
                </a:solidFill>
              </a:rPr>
              <a:t>More information (dates, etc.) on Canvas</a:t>
            </a:r>
          </a:p>
          <a:p>
            <a:endParaRPr lang="nl-NL" dirty="0"/>
          </a:p>
        </p:txBody>
      </p:sp>
    </p:spTree>
    <p:extLst>
      <p:ext uri="{BB962C8B-B14F-4D97-AF65-F5344CB8AC3E}">
        <p14:creationId xmlns:p14="http://schemas.microsoft.com/office/powerpoint/2010/main" val="1584335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7F1B23-5899-496D-8482-14007BFC22D2}"/>
              </a:ext>
            </a:extLst>
          </p:cNvPr>
          <p:cNvSpPr>
            <a:spLocks noGrp="1"/>
          </p:cNvSpPr>
          <p:nvPr>
            <p:ph type="title"/>
          </p:nvPr>
        </p:nvSpPr>
        <p:spPr/>
        <p:txBody>
          <a:bodyPr/>
          <a:lstStyle/>
          <a:p>
            <a:r>
              <a:rPr lang="nl-NL" dirty="0"/>
              <a:t>Contact</a:t>
            </a:r>
          </a:p>
        </p:txBody>
      </p:sp>
      <p:sp>
        <p:nvSpPr>
          <p:cNvPr id="3" name="Tijdelijke aanduiding voor inhoud 2">
            <a:extLst>
              <a:ext uri="{FF2B5EF4-FFF2-40B4-BE49-F238E27FC236}">
                <a16:creationId xmlns:a16="http://schemas.microsoft.com/office/drawing/2014/main" id="{273EE215-821C-4A0A-9582-709128BE53C8}"/>
              </a:ext>
            </a:extLst>
          </p:cNvPr>
          <p:cNvSpPr>
            <a:spLocks noGrp="1"/>
          </p:cNvSpPr>
          <p:nvPr>
            <p:ph idx="1"/>
          </p:nvPr>
        </p:nvSpPr>
        <p:spPr>
          <a:xfrm>
            <a:off x="677334" y="1530275"/>
            <a:ext cx="8596668" cy="4522817"/>
          </a:xfrm>
        </p:spPr>
        <p:txBody>
          <a:bodyPr>
            <a:normAutofit fontScale="92500" lnSpcReduction="20000"/>
          </a:bodyPr>
          <a:lstStyle/>
          <a:p>
            <a:r>
              <a:rPr lang="en-US" dirty="0">
                <a:solidFill>
                  <a:schemeClr val="bg1"/>
                </a:solidFill>
              </a:rPr>
              <a:t>Bart van der Sloot is responsible for</a:t>
            </a:r>
          </a:p>
          <a:p>
            <a:pPr lvl="1"/>
            <a:r>
              <a:rPr lang="en-US" dirty="0">
                <a:solidFill>
                  <a:schemeClr val="bg1"/>
                </a:solidFill>
              </a:rPr>
              <a:t>Content of lectures ECHR</a:t>
            </a:r>
          </a:p>
          <a:p>
            <a:pPr lvl="1"/>
            <a:r>
              <a:rPr lang="en-US" dirty="0">
                <a:solidFill>
                  <a:schemeClr val="bg1"/>
                </a:solidFill>
              </a:rPr>
              <a:t>Assessment case notes</a:t>
            </a:r>
          </a:p>
          <a:p>
            <a:r>
              <a:rPr lang="en-US" dirty="0">
                <a:solidFill>
                  <a:schemeClr val="bg1"/>
                </a:solidFill>
              </a:rPr>
              <a:t>Paul de </a:t>
            </a:r>
            <a:r>
              <a:rPr lang="en-US" dirty="0" err="1">
                <a:solidFill>
                  <a:schemeClr val="bg1"/>
                </a:solidFill>
              </a:rPr>
              <a:t>Hert</a:t>
            </a:r>
            <a:r>
              <a:rPr lang="en-US" dirty="0">
                <a:solidFill>
                  <a:schemeClr val="bg1"/>
                </a:solidFill>
              </a:rPr>
              <a:t> is responsible for</a:t>
            </a:r>
          </a:p>
          <a:p>
            <a:pPr lvl="1"/>
            <a:r>
              <a:rPr lang="en-US" dirty="0">
                <a:solidFill>
                  <a:schemeClr val="bg1"/>
                </a:solidFill>
              </a:rPr>
              <a:t>Content of data protection lectures</a:t>
            </a:r>
          </a:p>
          <a:p>
            <a:pPr lvl="1"/>
            <a:r>
              <a:rPr lang="en-US" dirty="0">
                <a:solidFill>
                  <a:schemeClr val="bg1"/>
                </a:solidFill>
              </a:rPr>
              <a:t>Written exam</a:t>
            </a:r>
          </a:p>
          <a:p>
            <a:r>
              <a:rPr lang="en-US" dirty="0">
                <a:solidFill>
                  <a:schemeClr val="bg1"/>
                </a:solidFill>
              </a:rPr>
              <a:t>Secretariat is responsible for</a:t>
            </a:r>
          </a:p>
          <a:p>
            <a:pPr lvl="1"/>
            <a:r>
              <a:rPr lang="en-US" dirty="0">
                <a:solidFill>
                  <a:schemeClr val="bg1"/>
                </a:solidFill>
              </a:rPr>
              <a:t>Access to Canvas</a:t>
            </a:r>
          </a:p>
          <a:p>
            <a:pPr lvl="1"/>
            <a:r>
              <a:rPr lang="en-US" dirty="0">
                <a:solidFill>
                  <a:schemeClr val="bg1"/>
                </a:solidFill>
              </a:rPr>
              <a:t>Registration for the course / exam, etc.</a:t>
            </a:r>
          </a:p>
          <a:p>
            <a:r>
              <a:rPr lang="en-US" dirty="0">
                <a:solidFill>
                  <a:schemeClr val="bg1"/>
                </a:solidFill>
              </a:rPr>
              <a:t>Rules of communication</a:t>
            </a:r>
          </a:p>
          <a:p>
            <a:pPr lvl="1"/>
            <a:r>
              <a:rPr lang="en-US" dirty="0">
                <a:solidFill>
                  <a:schemeClr val="bg1"/>
                </a:solidFill>
              </a:rPr>
              <a:t>You can always email me, Paul or the secretariat with questions or comments</a:t>
            </a:r>
          </a:p>
          <a:p>
            <a:pPr lvl="1"/>
            <a:r>
              <a:rPr lang="en-US" dirty="0">
                <a:solidFill>
                  <a:schemeClr val="bg1"/>
                </a:solidFill>
              </a:rPr>
              <a:t>First, please think for yourself first + read available information on Canvas etc.</a:t>
            </a:r>
          </a:p>
          <a:p>
            <a:pPr lvl="1"/>
            <a:r>
              <a:rPr lang="en-US" dirty="0">
                <a:solidFill>
                  <a:schemeClr val="bg1"/>
                </a:solidFill>
              </a:rPr>
              <a:t>Second, inquire if a fellow student might have an answer</a:t>
            </a:r>
          </a:p>
          <a:p>
            <a:pPr lvl="1"/>
            <a:r>
              <a:rPr lang="en-US" dirty="0">
                <a:solidFill>
                  <a:schemeClr val="bg1"/>
                </a:solidFill>
              </a:rPr>
              <a:t>Third, be responsible</a:t>
            </a:r>
          </a:p>
        </p:txBody>
      </p:sp>
    </p:spTree>
    <p:extLst>
      <p:ext uri="{BB962C8B-B14F-4D97-AF65-F5344CB8AC3E}">
        <p14:creationId xmlns:p14="http://schemas.microsoft.com/office/powerpoint/2010/main" val="671213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FE6FA8-F63B-4CE3-9DB0-786AB5CFAD01}"/>
              </a:ext>
            </a:extLst>
          </p:cNvPr>
          <p:cNvSpPr>
            <a:spLocks noGrp="1"/>
          </p:cNvSpPr>
          <p:nvPr>
            <p:ph type="title"/>
          </p:nvPr>
        </p:nvSpPr>
        <p:spPr>
          <a:xfrm>
            <a:off x="224573" y="2768600"/>
            <a:ext cx="8596668" cy="1320800"/>
          </a:xfrm>
        </p:spPr>
        <p:txBody>
          <a:bodyPr>
            <a:normAutofit/>
          </a:bodyPr>
          <a:lstStyle/>
          <a:p>
            <a:pPr algn="ctr"/>
            <a:r>
              <a:rPr lang="nl-NL" sz="7200" b="1" dirty="0"/>
              <a:t>The Content</a:t>
            </a:r>
          </a:p>
        </p:txBody>
      </p:sp>
    </p:spTree>
    <p:extLst>
      <p:ext uri="{BB962C8B-B14F-4D97-AF65-F5344CB8AC3E}">
        <p14:creationId xmlns:p14="http://schemas.microsoft.com/office/powerpoint/2010/main" val="2894826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E23D98-46A5-4631-93AE-59CB288A82BD}"/>
              </a:ext>
            </a:extLst>
          </p:cNvPr>
          <p:cNvSpPr>
            <a:spLocks noGrp="1"/>
          </p:cNvSpPr>
          <p:nvPr>
            <p:ph type="title"/>
          </p:nvPr>
        </p:nvSpPr>
        <p:spPr/>
        <p:txBody>
          <a:bodyPr/>
          <a:lstStyle/>
          <a:p>
            <a:r>
              <a:rPr lang="nl-NL" dirty="0"/>
              <a:t>European Union &amp; Council of Europe</a:t>
            </a:r>
          </a:p>
        </p:txBody>
      </p:sp>
      <p:sp>
        <p:nvSpPr>
          <p:cNvPr id="3" name="Tijdelijke aanduiding voor inhoud 2">
            <a:extLst>
              <a:ext uri="{FF2B5EF4-FFF2-40B4-BE49-F238E27FC236}">
                <a16:creationId xmlns:a16="http://schemas.microsoft.com/office/drawing/2014/main" id="{364897EA-F962-4CF9-AD09-43081773524E}"/>
              </a:ext>
            </a:extLst>
          </p:cNvPr>
          <p:cNvSpPr>
            <a:spLocks noGrp="1"/>
          </p:cNvSpPr>
          <p:nvPr>
            <p:ph idx="1"/>
          </p:nvPr>
        </p:nvSpPr>
        <p:spPr>
          <a:xfrm>
            <a:off x="677334" y="2160589"/>
            <a:ext cx="8596668" cy="4364498"/>
          </a:xfrm>
        </p:spPr>
        <p:txBody>
          <a:bodyPr>
            <a:normAutofit fontScale="92500" lnSpcReduction="20000"/>
          </a:bodyPr>
          <a:lstStyle/>
          <a:p>
            <a:r>
              <a:rPr lang="en-US" dirty="0">
                <a:solidFill>
                  <a:schemeClr val="bg1"/>
                </a:solidFill>
              </a:rPr>
              <a:t>Council of Europe</a:t>
            </a:r>
          </a:p>
          <a:p>
            <a:pPr lvl="1"/>
            <a:r>
              <a:rPr lang="en-US" dirty="0">
                <a:solidFill>
                  <a:schemeClr val="bg1"/>
                </a:solidFill>
              </a:rPr>
              <a:t>Founded in 1949</a:t>
            </a:r>
          </a:p>
          <a:p>
            <a:pPr lvl="1"/>
            <a:r>
              <a:rPr lang="en-US" dirty="0">
                <a:solidFill>
                  <a:schemeClr val="bg1"/>
                </a:solidFill>
              </a:rPr>
              <a:t>Primarily focuses on the protection of human rights</a:t>
            </a:r>
          </a:p>
          <a:p>
            <a:pPr lvl="1"/>
            <a:r>
              <a:rPr lang="en-US" dirty="0">
                <a:solidFill>
                  <a:schemeClr val="bg1"/>
                </a:solidFill>
              </a:rPr>
              <a:t>Main document: European Convention on Human Rights &amp; Protocols</a:t>
            </a:r>
          </a:p>
          <a:p>
            <a:pPr lvl="1"/>
            <a:r>
              <a:rPr lang="en-US" dirty="0">
                <a:solidFill>
                  <a:schemeClr val="bg1"/>
                </a:solidFill>
              </a:rPr>
              <a:t>Other documents: Conventions, Resolutions, etc.</a:t>
            </a:r>
          </a:p>
          <a:p>
            <a:pPr lvl="1"/>
            <a:r>
              <a:rPr lang="en-US" dirty="0">
                <a:solidFill>
                  <a:schemeClr val="bg1"/>
                </a:solidFill>
              </a:rPr>
              <a:t>European Court of Human Rights</a:t>
            </a:r>
          </a:p>
          <a:p>
            <a:r>
              <a:rPr lang="en-US" dirty="0">
                <a:solidFill>
                  <a:schemeClr val="bg1"/>
                </a:solidFill>
              </a:rPr>
              <a:t>European Union</a:t>
            </a:r>
          </a:p>
          <a:p>
            <a:pPr lvl="1"/>
            <a:r>
              <a:rPr lang="en-US" dirty="0">
                <a:solidFill>
                  <a:schemeClr val="bg1"/>
                </a:solidFill>
              </a:rPr>
              <a:t>Continuation of the European Coal and Steel Community, founded in 1958</a:t>
            </a:r>
          </a:p>
          <a:p>
            <a:pPr lvl="1"/>
            <a:r>
              <a:rPr lang="en-US" dirty="0">
                <a:solidFill>
                  <a:schemeClr val="bg1"/>
                </a:solidFill>
              </a:rPr>
              <a:t>Has a primarily economic background and has gradually moved into almost all areas, except state security and, in a more restricted manner, law enforcement/criminal law</a:t>
            </a:r>
          </a:p>
          <a:p>
            <a:pPr lvl="1"/>
            <a:r>
              <a:rPr lang="en-US" dirty="0">
                <a:solidFill>
                  <a:schemeClr val="bg1"/>
                </a:solidFill>
              </a:rPr>
              <a:t>Main document: Charter of Fundamental Rights of the European Union and Treaty for the Functioning of the European Union</a:t>
            </a:r>
          </a:p>
          <a:p>
            <a:pPr lvl="1"/>
            <a:r>
              <a:rPr lang="en-US" dirty="0">
                <a:solidFill>
                  <a:schemeClr val="bg1"/>
                </a:solidFill>
              </a:rPr>
              <a:t>Other documents: GDPR, Police Directive, e-Privacy Directive, etc.</a:t>
            </a:r>
          </a:p>
          <a:p>
            <a:pPr lvl="1"/>
            <a:r>
              <a:rPr lang="en-US" dirty="0">
                <a:solidFill>
                  <a:schemeClr val="bg1"/>
                </a:solidFill>
              </a:rPr>
              <a:t>EU Court of Justice</a:t>
            </a:r>
            <a:endParaRPr lang="nl-NL" dirty="0"/>
          </a:p>
        </p:txBody>
      </p:sp>
    </p:spTree>
    <p:extLst>
      <p:ext uri="{BB962C8B-B14F-4D97-AF65-F5344CB8AC3E}">
        <p14:creationId xmlns:p14="http://schemas.microsoft.com/office/powerpoint/2010/main" val="1210495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B90D75-9FF3-4F69-B0BC-A57FD382F3E6}"/>
              </a:ext>
            </a:extLst>
          </p:cNvPr>
          <p:cNvSpPr>
            <a:spLocks noGrp="1"/>
          </p:cNvSpPr>
          <p:nvPr>
            <p:ph type="title"/>
          </p:nvPr>
        </p:nvSpPr>
        <p:spPr/>
        <p:txBody>
          <a:bodyPr/>
          <a:lstStyle/>
          <a:p>
            <a:r>
              <a:rPr lang="nl-NL" dirty="0"/>
              <a:t>European Union &amp; Council of Europe</a:t>
            </a:r>
          </a:p>
        </p:txBody>
      </p:sp>
      <p:pic>
        <p:nvPicPr>
          <p:cNvPr id="4" name="Picture 2" descr="Afbeeldingsresultaat voor council of europe countries">
            <a:extLst>
              <a:ext uri="{FF2B5EF4-FFF2-40B4-BE49-F238E27FC236}">
                <a16:creationId xmlns:a16="http://schemas.microsoft.com/office/drawing/2014/main" id="{F966D1D5-E1C0-42D3-ADD9-05050F400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0146" y="1854047"/>
            <a:ext cx="4493856" cy="44938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A3B49657-D26D-464C-8F12-183C991E34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930400"/>
            <a:ext cx="4322946" cy="4322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582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22DC56-B060-44F9-A486-4C4F2F220D8E}"/>
              </a:ext>
            </a:extLst>
          </p:cNvPr>
          <p:cNvSpPr>
            <a:spLocks noGrp="1"/>
          </p:cNvSpPr>
          <p:nvPr>
            <p:ph type="title"/>
          </p:nvPr>
        </p:nvSpPr>
        <p:spPr/>
        <p:txBody>
          <a:bodyPr/>
          <a:lstStyle/>
          <a:p>
            <a:r>
              <a:rPr lang="nl-NL" dirty="0"/>
              <a:t>Background </a:t>
            </a:r>
            <a:r>
              <a:rPr lang="nl-NL" dirty="0" err="1"/>
              <a:t>Article</a:t>
            </a:r>
            <a:r>
              <a:rPr lang="nl-NL" dirty="0"/>
              <a:t> 8 ECHR</a:t>
            </a:r>
          </a:p>
        </p:txBody>
      </p:sp>
      <p:sp>
        <p:nvSpPr>
          <p:cNvPr id="3" name="Tijdelijke aanduiding voor inhoud 2">
            <a:extLst>
              <a:ext uri="{FF2B5EF4-FFF2-40B4-BE49-F238E27FC236}">
                <a16:creationId xmlns:a16="http://schemas.microsoft.com/office/drawing/2014/main" id="{1D95B950-9362-4E39-88E1-7AA09662F5F8}"/>
              </a:ext>
            </a:extLst>
          </p:cNvPr>
          <p:cNvSpPr>
            <a:spLocks noGrp="1"/>
          </p:cNvSpPr>
          <p:nvPr>
            <p:ph idx="1"/>
          </p:nvPr>
        </p:nvSpPr>
        <p:spPr/>
        <p:txBody>
          <a:bodyPr/>
          <a:lstStyle/>
          <a:p>
            <a:r>
              <a:rPr lang="en-US" dirty="0">
                <a:solidFill>
                  <a:schemeClr val="bg1"/>
                </a:solidFill>
              </a:rPr>
              <a:t>Privacy is contained in almost all constitutions</a:t>
            </a:r>
          </a:p>
          <a:p>
            <a:r>
              <a:rPr lang="en-US" dirty="0">
                <a:solidFill>
                  <a:schemeClr val="bg1"/>
                </a:solidFill>
              </a:rPr>
              <a:t>It is perhaps the oldest legal principle&gt; limits to the power of the state</a:t>
            </a:r>
          </a:p>
          <a:p>
            <a:r>
              <a:rPr lang="en-US" dirty="0">
                <a:solidFill>
                  <a:schemeClr val="bg1"/>
                </a:solidFill>
              </a:rPr>
              <a:t>Privacy of the home</a:t>
            </a:r>
          </a:p>
          <a:p>
            <a:r>
              <a:rPr lang="en-US" dirty="0">
                <a:solidFill>
                  <a:schemeClr val="bg1"/>
                </a:solidFill>
              </a:rPr>
              <a:t>Secrecy of correspondence</a:t>
            </a:r>
          </a:p>
          <a:p>
            <a:r>
              <a:rPr lang="en-US" dirty="0">
                <a:solidFill>
                  <a:schemeClr val="bg1"/>
                </a:solidFill>
              </a:rPr>
              <a:t>Inviolability of the body</a:t>
            </a:r>
          </a:p>
          <a:p>
            <a:r>
              <a:rPr lang="en-US" dirty="0">
                <a:solidFill>
                  <a:schemeClr val="bg1"/>
                </a:solidFill>
              </a:rPr>
              <a:t>Family life</a:t>
            </a:r>
          </a:p>
          <a:p>
            <a:r>
              <a:rPr lang="en-US" dirty="0">
                <a:solidFill>
                  <a:schemeClr val="bg1"/>
                </a:solidFill>
              </a:rPr>
              <a:t>Honor and reputation</a:t>
            </a:r>
          </a:p>
          <a:p>
            <a:r>
              <a:rPr lang="en-US" dirty="0">
                <a:solidFill>
                  <a:schemeClr val="bg1"/>
                </a:solidFill>
              </a:rPr>
              <a:t>Personal development, autonomy and human dignity</a:t>
            </a:r>
            <a:endParaRPr lang="nl-NL" dirty="0"/>
          </a:p>
        </p:txBody>
      </p:sp>
    </p:spTree>
    <p:extLst>
      <p:ext uri="{BB962C8B-B14F-4D97-AF65-F5344CB8AC3E}">
        <p14:creationId xmlns:p14="http://schemas.microsoft.com/office/powerpoint/2010/main" val="1877635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606AA-A305-4F6E-853F-9DEAFC7EB574}"/>
              </a:ext>
            </a:extLst>
          </p:cNvPr>
          <p:cNvSpPr>
            <a:spLocks noGrp="1"/>
          </p:cNvSpPr>
          <p:nvPr>
            <p:ph type="title"/>
          </p:nvPr>
        </p:nvSpPr>
        <p:spPr/>
        <p:txBody>
          <a:bodyPr/>
          <a:lstStyle/>
          <a:p>
            <a:r>
              <a:rPr lang="nl-NL" dirty="0"/>
              <a:t>Background </a:t>
            </a:r>
            <a:r>
              <a:rPr lang="nl-NL" dirty="0" err="1"/>
              <a:t>Article</a:t>
            </a:r>
            <a:r>
              <a:rPr lang="nl-NL" dirty="0"/>
              <a:t> 8 ECHR</a:t>
            </a:r>
          </a:p>
        </p:txBody>
      </p:sp>
      <p:graphicFrame>
        <p:nvGraphicFramePr>
          <p:cNvPr id="4" name="Tabel 4">
            <a:extLst>
              <a:ext uri="{FF2B5EF4-FFF2-40B4-BE49-F238E27FC236}">
                <a16:creationId xmlns:a16="http://schemas.microsoft.com/office/drawing/2014/main" id="{C54EBA80-9D68-4F94-A30D-A72B21B72B48}"/>
              </a:ext>
            </a:extLst>
          </p:cNvPr>
          <p:cNvGraphicFramePr>
            <a:graphicFrameLocks noGrp="1"/>
          </p:cNvGraphicFramePr>
          <p:nvPr>
            <p:ph idx="1"/>
            <p:extLst>
              <p:ext uri="{D42A27DB-BD31-4B8C-83A1-F6EECF244321}">
                <p14:modId xmlns:p14="http://schemas.microsoft.com/office/powerpoint/2010/main" val="867465762"/>
              </p:ext>
            </p:extLst>
          </p:nvPr>
        </p:nvGraphicFramePr>
        <p:xfrm>
          <a:off x="740007" y="1496061"/>
          <a:ext cx="8430628" cy="4754880"/>
        </p:xfrm>
        <a:graphic>
          <a:graphicData uri="http://schemas.openxmlformats.org/drawingml/2006/table">
            <a:tbl>
              <a:tblPr firstRow="1" bandRow="1">
                <a:tableStyleId>{5C22544A-7EE6-4342-B048-85BDC9FD1C3A}</a:tableStyleId>
              </a:tblPr>
              <a:tblGrid>
                <a:gridCol w="2107657">
                  <a:extLst>
                    <a:ext uri="{9D8B030D-6E8A-4147-A177-3AD203B41FA5}">
                      <a16:colId xmlns:a16="http://schemas.microsoft.com/office/drawing/2014/main" val="2067180531"/>
                    </a:ext>
                  </a:extLst>
                </a:gridCol>
                <a:gridCol w="1040755">
                  <a:extLst>
                    <a:ext uri="{9D8B030D-6E8A-4147-A177-3AD203B41FA5}">
                      <a16:colId xmlns:a16="http://schemas.microsoft.com/office/drawing/2014/main" val="2019914824"/>
                    </a:ext>
                  </a:extLst>
                </a:gridCol>
                <a:gridCol w="3639845">
                  <a:extLst>
                    <a:ext uri="{9D8B030D-6E8A-4147-A177-3AD203B41FA5}">
                      <a16:colId xmlns:a16="http://schemas.microsoft.com/office/drawing/2014/main" val="3062545169"/>
                    </a:ext>
                  </a:extLst>
                </a:gridCol>
                <a:gridCol w="1642371">
                  <a:extLst>
                    <a:ext uri="{9D8B030D-6E8A-4147-A177-3AD203B41FA5}">
                      <a16:colId xmlns:a16="http://schemas.microsoft.com/office/drawing/2014/main" val="2278458192"/>
                    </a:ext>
                  </a:extLst>
                </a:gridCol>
              </a:tblGrid>
              <a:tr h="370840">
                <a:tc>
                  <a:txBody>
                    <a:bodyPr/>
                    <a:lstStyle/>
                    <a:p>
                      <a:r>
                        <a:rPr lang="nl-NL" sz="1200" dirty="0" err="1"/>
                        <a:t>Article</a:t>
                      </a:r>
                      <a:r>
                        <a:rPr lang="nl-NL" sz="1200" dirty="0"/>
                        <a:t> 10 (Dutch </a:t>
                      </a:r>
                      <a:r>
                        <a:rPr lang="nl-NL" sz="1200" dirty="0" err="1"/>
                        <a:t>consitution</a:t>
                      </a:r>
                      <a:r>
                        <a:rPr lang="nl-NL" sz="1200" dirty="0"/>
                        <a: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dirty="0" err="1"/>
                        <a:t>Article</a:t>
                      </a:r>
                      <a:r>
                        <a:rPr lang="nl-NL" sz="1200" dirty="0"/>
                        <a:t> 11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dirty="0" err="1"/>
                        <a:t>Article</a:t>
                      </a:r>
                      <a:r>
                        <a:rPr lang="nl-NL" sz="1200" dirty="0"/>
                        <a:t> 12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dirty="0" err="1"/>
                        <a:t>Article</a:t>
                      </a:r>
                      <a:r>
                        <a:rPr lang="nl-NL" sz="1200" dirty="0"/>
                        <a:t> 13</a:t>
                      </a:r>
                    </a:p>
                  </a:txBody>
                  <a:tcPr/>
                </a:tc>
                <a:extLst>
                  <a:ext uri="{0D108BD9-81ED-4DB2-BD59-A6C34878D82A}">
                    <a16:rowId xmlns:a16="http://schemas.microsoft.com/office/drawing/2014/main" val="1254474182"/>
                  </a:ext>
                </a:extLst>
              </a:tr>
              <a:tr h="370840">
                <a:tc>
                  <a:txBody>
                    <a:bodyPr/>
                    <a:lstStyle/>
                    <a:p>
                      <a:r>
                        <a:rPr lang="en-GB" sz="1200" kern="1200" dirty="0">
                          <a:solidFill>
                            <a:schemeClr val="dk1"/>
                          </a:solidFill>
                          <a:effectLst/>
                          <a:latin typeface="+mn-lt"/>
                          <a:ea typeface="+mn-ea"/>
                          <a:cs typeface="+mn-cs"/>
                        </a:rPr>
                        <a:t>1. Everyone shall have the right to respect for his privacy, without prejudice</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to restrictions laid down by or pursuant to Act of Parliament.</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 </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2. Rules to protect privacy shall be laid down by Act of Parliament in</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connection with the recording and dissemination of personal data.</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 </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3. Rules concerning the rights of persons to be informed of data recorded</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concerning them and of the use that is made thereof, and to have such</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data corrected shall be laid down by Act of Parliament.</a:t>
                      </a:r>
                      <a:endParaRPr lang="nl-NL" sz="1200" kern="1200" dirty="0">
                        <a:solidFill>
                          <a:schemeClr val="dk1"/>
                        </a:solidFill>
                        <a:effectLst/>
                        <a:latin typeface="+mn-lt"/>
                        <a:ea typeface="+mn-ea"/>
                        <a:cs typeface="+mn-cs"/>
                      </a:endParaRPr>
                    </a:p>
                    <a:p>
                      <a:endParaRPr lang="nl-NL" sz="1200" dirty="0">
                        <a:latin typeface="+mn-lt"/>
                      </a:endParaRPr>
                    </a:p>
                  </a:txBody>
                  <a:tcPr/>
                </a:tc>
                <a:tc>
                  <a:txBody>
                    <a:bodyPr/>
                    <a:lstStyle/>
                    <a:p>
                      <a:r>
                        <a:rPr lang="en-GB" sz="1200" kern="1200" dirty="0">
                          <a:solidFill>
                            <a:schemeClr val="dk1"/>
                          </a:solidFill>
                          <a:effectLst/>
                          <a:latin typeface="+mn-lt"/>
                          <a:ea typeface="+mn-ea"/>
                          <a:cs typeface="+mn-cs"/>
                        </a:rPr>
                        <a:t>Everyone shall have the right to inviolability of his person, without</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prejudice to restrictions laid down by or pursuant to Act of Parliament.</a:t>
                      </a:r>
                      <a:endParaRPr lang="nl-NL" sz="1200" kern="1200" dirty="0">
                        <a:solidFill>
                          <a:schemeClr val="dk1"/>
                        </a:solidFill>
                        <a:effectLst/>
                        <a:latin typeface="+mn-lt"/>
                        <a:ea typeface="+mn-ea"/>
                        <a:cs typeface="+mn-cs"/>
                      </a:endParaRPr>
                    </a:p>
                    <a:p>
                      <a:endParaRPr lang="nl-NL" sz="1200" dirty="0">
                        <a:latin typeface="+mn-lt"/>
                      </a:endParaRPr>
                    </a:p>
                  </a:txBody>
                  <a:tcPr/>
                </a:tc>
                <a:tc>
                  <a:txBody>
                    <a:bodyPr/>
                    <a:lstStyle/>
                    <a:p>
                      <a:r>
                        <a:rPr lang="en-GB" sz="1200" kern="1200" dirty="0">
                          <a:solidFill>
                            <a:schemeClr val="dk1"/>
                          </a:solidFill>
                          <a:effectLst/>
                          <a:latin typeface="+mn-lt"/>
                          <a:ea typeface="+mn-ea"/>
                          <a:cs typeface="+mn-cs"/>
                        </a:rPr>
                        <a:t>1. Entry into a home against the will of the occupant shall be permitted only in the cases laid down by or pursuant to Act of Parliament, by those designated for the purpose by or pursuant to Act of Parliament.</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 </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2. Prior identification and notice of purpose shall be required in order to</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enter a home under the preceding paragraph, subject to the exceptions</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prescribed by Act of Parliament.</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 </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3. A written report of the entry shall be issued to the occupant as soon as possible. If the entry was made in the interests of state security or criminal proceedings, the issue of the report may be postponed under rules to be laid down by Act of Parliament. A report need not be issued in cases, to be determined by Act of Parliament, where such issue would never be in the interests of state security.</a:t>
                      </a:r>
                      <a:endParaRPr lang="nl-NL" sz="1200" kern="1200" dirty="0">
                        <a:solidFill>
                          <a:schemeClr val="dk1"/>
                        </a:solidFill>
                        <a:effectLst/>
                        <a:latin typeface="+mn-lt"/>
                        <a:ea typeface="+mn-ea"/>
                        <a:cs typeface="+mn-cs"/>
                      </a:endParaRPr>
                    </a:p>
                    <a:p>
                      <a:endParaRPr lang="nl-NL" sz="1200" dirty="0">
                        <a:latin typeface="+mn-lt"/>
                      </a:endParaRPr>
                    </a:p>
                  </a:txBody>
                  <a:tcPr/>
                </a:tc>
                <a:tc>
                  <a:txBody>
                    <a:bodyPr/>
                    <a:lstStyle/>
                    <a:p>
                      <a:r>
                        <a:rPr lang="en-GB" sz="1200" kern="1200" dirty="0">
                          <a:solidFill>
                            <a:schemeClr val="dk1"/>
                          </a:solidFill>
                          <a:effectLst/>
                          <a:latin typeface="+mn-lt"/>
                          <a:ea typeface="+mn-ea"/>
                          <a:cs typeface="+mn-cs"/>
                        </a:rPr>
                        <a:t>1. The privacy of correspondence shall not be violated except in the cases</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laid down by Act of Parliament, by order of the courts.</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2. The privacy of the telephone and telegraph shall not be violated except,</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in the cases laid down by Act of Parliament, by or with the authorisation of</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those designated for the purpose by Act of Parliament.</a:t>
                      </a:r>
                      <a:endParaRPr lang="nl-NL" sz="1200" dirty="0">
                        <a:latin typeface="+mn-lt"/>
                      </a:endParaRPr>
                    </a:p>
                  </a:txBody>
                  <a:tcPr/>
                </a:tc>
                <a:extLst>
                  <a:ext uri="{0D108BD9-81ED-4DB2-BD59-A6C34878D82A}">
                    <a16:rowId xmlns:a16="http://schemas.microsoft.com/office/drawing/2014/main" val="953961516"/>
                  </a:ext>
                </a:extLst>
              </a:tr>
            </a:tbl>
          </a:graphicData>
        </a:graphic>
      </p:graphicFrame>
    </p:spTree>
    <p:extLst>
      <p:ext uri="{BB962C8B-B14F-4D97-AF65-F5344CB8AC3E}">
        <p14:creationId xmlns:p14="http://schemas.microsoft.com/office/powerpoint/2010/main" val="2701972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606AA-A305-4F6E-853F-9DEAFC7EB574}"/>
              </a:ext>
            </a:extLst>
          </p:cNvPr>
          <p:cNvSpPr>
            <a:spLocks noGrp="1"/>
          </p:cNvSpPr>
          <p:nvPr>
            <p:ph type="title"/>
          </p:nvPr>
        </p:nvSpPr>
        <p:spPr/>
        <p:txBody>
          <a:bodyPr/>
          <a:lstStyle/>
          <a:p>
            <a:r>
              <a:rPr lang="nl-NL" dirty="0"/>
              <a:t>Background </a:t>
            </a:r>
            <a:r>
              <a:rPr lang="nl-NL" dirty="0" err="1"/>
              <a:t>Article</a:t>
            </a:r>
            <a:r>
              <a:rPr lang="nl-NL" dirty="0"/>
              <a:t> 8 ECHR</a:t>
            </a:r>
          </a:p>
        </p:txBody>
      </p:sp>
      <p:graphicFrame>
        <p:nvGraphicFramePr>
          <p:cNvPr id="4" name="Tabel 4">
            <a:extLst>
              <a:ext uri="{FF2B5EF4-FFF2-40B4-BE49-F238E27FC236}">
                <a16:creationId xmlns:a16="http://schemas.microsoft.com/office/drawing/2014/main" id="{C54EBA80-9D68-4F94-A30D-A72B21B72B48}"/>
              </a:ext>
            </a:extLst>
          </p:cNvPr>
          <p:cNvGraphicFramePr>
            <a:graphicFrameLocks noGrp="1"/>
          </p:cNvGraphicFramePr>
          <p:nvPr>
            <p:ph idx="1"/>
            <p:extLst>
              <p:ext uri="{D42A27DB-BD31-4B8C-83A1-F6EECF244321}">
                <p14:modId xmlns:p14="http://schemas.microsoft.com/office/powerpoint/2010/main" val="306254077"/>
              </p:ext>
            </p:extLst>
          </p:nvPr>
        </p:nvGraphicFramePr>
        <p:xfrm>
          <a:off x="740007" y="1496061"/>
          <a:ext cx="9007675" cy="4907280"/>
        </p:xfrm>
        <a:graphic>
          <a:graphicData uri="http://schemas.openxmlformats.org/drawingml/2006/table">
            <a:tbl>
              <a:tblPr firstRow="1" bandRow="1">
                <a:tableStyleId>{5C22544A-7EE6-4342-B048-85BDC9FD1C3A}</a:tableStyleId>
              </a:tblPr>
              <a:tblGrid>
                <a:gridCol w="2796755">
                  <a:extLst>
                    <a:ext uri="{9D8B030D-6E8A-4147-A177-3AD203B41FA5}">
                      <a16:colId xmlns:a16="http://schemas.microsoft.com/office/drawing/2014/main" val="2067180531"/>
                    </a:ext>
                  </a:extLst>
                </a:gridCol>
                <a:gridCol w="2935059">
                  <a:extLst>
                    <a:ext uri="{9D8B030D-6E8A-4147-A177-3AD203B41FA5}">
                      <a16:colId xmlns:a16="http://schemas.microsoft.com/office/drawing/2014/main" val="2019914824"/>
                    </a:ext>
                  </a:extLst>
                </a:gridCol>
                <a:gridCol w="3275861">
                  <a:extLst>
                    <a:ext uri="{9D8B030D-6E8A-4147-A177-3AD203B41FA5}">
                      <a16:colId xmlns:a16="http://schemas.microsoft.com/office/drawing/2014/main" val="3062545169"/>
                    </a:ext>
                  </a:extLst>
                </a:gridCol>
              </a:tblGrid>
              <a:tr h="370840">
                <a:tc>
                  <a:txBody>
                    <a:bodyPr/>
                    <a:lstStyle/>
                    <a:p>
                      <a:r>
                        <a:rPr lang="en-GB" sz="1200" kern="1200" dirty="0">
                          <a:solidFill>
                            <a:schemeClr val="bg1"/>
                          </a:solidFill>
                          <a:effectLst/>
                          <a:latin typeface="+mn-lt"/>
                          <a:ea typeface="+mn-ea"/>
                          <a:cs typeface="+mn-cs"/>
                        </a:rPr>
                        <a:t>Article 2 [Personal freedoms] (German constitution)</a:t>
                      </a:r>
                      <a:endParaRPr lang="nl-NL" sz="1200" kern="1200" dirty="0">
                        <a:solidFill>
                          <a:schemeClr val="bg1"/>
                        </a:solidFill>
                        <a:effectLst/>
                        <a:latin typeface="+mn-lt"/>
                        <a:ea typeface="+mn-ea"/>
                        <a:cs typeface="+mn-cs"/>
                      </a:endParaRPr>
                    </a:p>
                    <a:p>
                      <a:r>
                        <a:rPr lang="en-GB" sz="1200" kern="1200" dirty="0">
                          <a:solidFill>
                            <a:schemeClr val="dk1"/>
                          </a:solidFill>
                          <a:effectLst/>
                          <a:latin typeface="+mn-lt"/>
                          <a:ea typeface="+mn-ea"/>
                          <a:cs typeface="+mn-cs"/>
                        </a:rPr>
                        <a:t> </a:t>
                      </a:r>
                      <a:endParaRPr lang="nl-NL" sz="1200" kern="1200" dirty="0">
                        <a:solidFill>
                          <a:schemeClr val="dk1"/>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bg1"/>
                          </a:solidFill>
                          <a:effectLst/>
                          <a:latin typeface="+mn-lt"/>
                          <a:ea typeface="+mn-ea"/>
                          <a:cs typeface="+mn-cs"/>
                        </a:rPr>
                        <a:t>Article 6 [Marriage – Family – Children] </a:t>
                      </a:r>
                      <a:endParaRPr lang="nl-NL" sz="1200" dirty="0">
                        <a:solidFill>
                          <a:schemeClr val="bg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bg1"/>
                          </a:solidFill>
                          <a:effectLst/>
                          <a:latin typeface="+mn-lt"/>
                          <a:ea typeface="+mn-ea"/>
                          <a:cs typeface="+mn-cs"/>
                        </a:rPr>
                        <a:t>Article 10 [Privacy of correspondence, posts and  telecommunications] </a:t>
                      </a:r>
                      <a:endParaRPr lang="nl-NL" sz="1200" dirty="0">
                        <a:solidFill>
                          <a:schemeClr val="bg1"/>
                        </a:solidFill>
                      </a:endParaRPr>
                    </a:p>
                  </a:txBody>
                  <a:tcPr/>
                </a:tc>
                <a:extLst>
                  <a:ext uri="{0D108BD9-81ED-4DB2-BD59-A6C34878D82A}">
                    <a16:rowId xmlns:a16="http://schemas.microsoft.com/office/drawing/2014/main" val="1254474182"/>
                  </a:ext>
                </a:extLst>
              </a:tr>
              <a:tr h="370840">
                <a:tc>
                  <a:txBody>
                    <a:bodyPr/>
                    <a:lstStyle/>
                    <a:p>
                      <a:r>
                        <a:rPr lang="en-GB" sz="1200" kern="1200" dirty="0">
                          <a:solidFill>
                            <a:schemeClr val="dk1"/>
                          </a:solidFill>
                          <a:effectLst/>
                          <a:latin typeface="+mn-lt"/>
                          <a:ea typeface="+mn-ea"/>
                          <a:cs typeface="+mn-cs"/>
                        </a:rPr>
                        <a:t>(1) Every person shall have the right to free development of his personality insofar as he does not violate the rights  of others or offend against the constitutional order or the  moral law. </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 </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(2) Every person shall have the right to life and physical integrity. Freedom of the person shall be inviolable. These rights may be interfered with only pursuant to a law.</a:t>
                      </a:r>
                      <a:endParaRPr lang="nl-NL" sz="1200" kern="1200" dirty="0">
                        <a:solidFill>
                          <a:schemeClr val="dk1"/>
                        </a:solidFill>
                        <a:effectLst/>
                        <a:latin typeface="+mn-lt"/>
                        <a:ea typeface="+mn-ea"/>
                        <a:cs typeface="+mn-cs"/>
                      </a:endParaRPr>
                    </a:p>
                    <a:p>
                      <a:endParaRPr lang="nl-NL" sz="1000" dirty="0">
                        <a:latin typeface="+mn-lt"/>
                      </a:endParaRPr>
                    </a:p>
                  </a:txBody>
                  <a:tcPr/>
                </a:tc>
                <a:tc>
                  <a:txBody>
                    <a:bodyPr/>
                    <a:lstStyle/>
                    <a:p>
                      <a:r>
                        <a:rPr lang="en-GB" sz="1200" kern="1200" dirty="0">
                          <a:solidFill>
                            <a:schemeClr val="dk1"/>
                          </a:solidFill>
                          <a:effectLst/>
                          <a:latin typeface="+mn-lt"/>
                          <a:ea typeface="+mn-ea"/>
                          <a:cs typeface="+mn-cs"/>
                        </a:rPr>
                        <a:t>(1) Marriage and the family shall enjoy the special protection of the state.</a:t>
                      </a:r>
                    </a:p>
                    <a:p>
                      <a:r>
                        <a:rPr lang="en-GB" sz="1200" kern="1200" dirty="0">
                          <a:solidFill>
                            <a:schemeClr val="dk1"/>
                          </a:solidFill>
                          <a:effectLst/>
                          <a:latin typeface="+mn-lt"/>
                          <a:ea typeface="+mn-ea"/>
                          <a:cs typeface="+mn-cs"/>
                        </a:rPr>
                        <a:t>(2) The care and upbringing of children is the natural right of parents and a duty primarily incumbent upon them. The state shall watch over them in the performance of this duty. </a:t>
                      </a:r>
                    </a:p>
                    <a:p>
                      <a:r>
                        <a:rPr lang="en-GB" sz="1200" kern="1200" dirty="0">
                          <a:solidFill>
                            <a:schemeClr val="dk1"/>
                          </a:solidFill>
                          <a:effectLst/>
                          <a:latin typeface="+mn-lt"/>
                          <a:ea typeface="+mn-ea"/>
                          <a:cs typeface="+mn-cs"/>
                        </a:rPr>
                        <a:t>(3) Children may be separated from their families against the will of their parents or guardians only pursuant to a law, and only if the parents or guardians fail in their duties or the children are otherwise in danger of serious neglect. </a:t>
                      </a:r>
                    </a:p>
                    <a:p>
                      <a:r>
                        <a:rPr lang="en-GB" sz="1200" kern="1200" dirty="0">
                          <a:solidFill>
                            <a:schemeClr val="dk1"/>
                          </a:solidFill>
                          <a:effectLst/>
                          <a:latin typeface="+mn-lt"/>
                          <a:ea typeface="+mn-ea"/>
                          <a:cs typeface="+mn-cs"/>
                        </a:rPr>
                        <a:t>(4) Every mother shall be entitled to the protection and care  of the community. </a:t>
                      </a:r>
                    </a:p>
                    <a:p>
                      <a:r>
                        <a:rPr lang="en-GB" sz="1200" kern="1200" dirty="0">
                          <a:solidFill>
                            <a:schemeClr val="dk1"/>
                          </a:solidFill>
                          <a:effectLst/>
                          <a:latin typeface="+mn-lt"/>
                          <a:ea typeface="+mn-ea"/>
                          <a:cs typeface="+mn-cs"/>
                        </a:rPr>
                        <a:t>(5) Children born outside of marriage shall be provided by legislation with the same opportunities for physical and mental development and for their position in society as  are enjoyed by those born within marriage.</a:t>
                      </a:r>
                      <a:endParaRPr lang="nl-NL" sz="1200" kern="1200" dirty="0">
                        <a:solidFill>
                          <a:schemeClr val="dk1"/>
                        </a:solidFill>
                        <a:effectLst/>
                        <a:latin typeface="+mn-lt"/>
                        <a:ea typeface="+mn-ea"/>
                        <a:cs typeface="+mn-cs"/>
                      </a:endParaRPr>
                    </a:p>
                    <a:p>
                      <a:endParaRPr lang="nl-NL" sz="1000" dirty="0">
                        <a:latin typeface="+mn-lt"/>
                      </a:endParaRPr>
                    </a:p>
                  </a:txBody>
                  <a:tcPr/>
                </a:tc>
                <a:tc>
                  <a:txBody>
                    <a:bodyPr/>
                    <a:lstStyle/>
                    <a:p>
                      <a:r>
                        <a:rPr lang="en-GB" sz="1200" kern="1200" dirty="0">
                          <a:solidFill>
                            <a:schemeClr val="dk1"/>
                          </a:solidFill>
                          <a:effectLst/>
                          <a:latin typeface="+mn-lt"/>
                          <a:ea typeface="+mn-ea"/>
                          <a:cs typeface="+mn-cs"/>
                        </a:rPr>
                        <a:t>(1) The privacy of correspondence, posts and telecommunications shall be inviolable. </a:t>
                      </a:r>
                    </a:p>
                    <a:p>
                      <a:r>
                        <a:rPr lang="en-GB" sz="1200" kern="1200" dirty="0">
                          <a:solidFill>
                            <a:schemeClr val="dk1"/>
                          </a:solidFill>
                          <a:effectLst/>
                          <a:latin typeface="+mn-lt"/>
                          <a:ea typeface="+mn-ea"/>
                          <a:cs typeface="+mn-cs"/>
                        </a:rPr>
                        <a:t>(2) Restrictions may be ordered only pursuant to a law. If the restriction serves to protect the free democratic basic order or the existence or security of the Federation or of a Land, the law may provide that the person affected shall not be informed of the restriction and that recourse to the courts shall be replaced by a review of the case by agencies and auxiliary agencies appointed by the legislature</a:t>
                      </a:r>
                      <a:endParaRPr lang="nl-NL" sz="1000" dirty="0">
                        <a:latin typeface="+mn-lt"/>
                      </a:endParaRPr>
                    </a:p>
                  </a:txBody>
                  <a:tcPr/>
                </a:tc>
                <a:extLst>
                  <a:ext uri="{0D108BD9-81ED-4DB2-BD59-A6C34878D82A}">
                    <a16:rowId xmlns:a16="http://schemas.microsoft.com/office/drawing/2014/main" val="953961516"/>
                  </a:ext>
                </a:extLst>
              </a:tr>
            </a:tbl>
          </a:graphicData>
        </a:graphic>
      </p:graphicFrame>
    </p:spTree>
    <p:extLst>
      <p:ext uri="{BB962C8B-B14F-4D97-AF65-F5344CB8AC3E}">
        <p14:creationId xmlns:p14="http://schemas.microsoft.com/office/powerpoint/2010/main" val="3042929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606AA-A305-4F6E-853F-9DEAFC7EB574}"/>
              </a:ext>
            </a:extLst>
          </p:cNvPr>
          <p:cNvSpPr>
            <a:spLocks noGrp="1"/>
          </p:cNvSpPr>
          <p:nvPr>
            <p:ph type="title"/>
          </p:nvPr>
        </p:nvSpPr>
        <p:spPr/>
        <p:txBody>
          <a:bodyPr/>
          <a:lstStyle/>
          <a:p>
            <a:r>
              <a:rPr lang="nl-NL" dirty="0"/>
              <a:t>Background </a:t>
            </a:r>
            <a:r>
              <a:rPr lang="nl-NL" dirty="0" err="1"/>
              <a:t>Article</a:t>
            </a:r>
            <a:r>
              <a:rPr lang="nl-NL" dirty="0"/>
              <a:t> 8 ECHR</a:t>
            </a:r>
          </a:p>
        </p:txBody>
      </p:sp>
      <p:graphicFrame>
        <p:nvGraphicFramePr>
          <p:cNvPr id="4" name="Tabel 4">
            <a:extLst>
              <a:ext uri="{FF2B5EF4-FFF2-40B4-BE49-F238E27FC236}">
                <a16:creationId xmlns:a16="http://schemas.microsoft.com/office/drawing/2014/main" id="{C54EBA80-9D68-4F94-A30D-A72B21B72B48}"/>
              </a:ext>
            </a:extLst>
          </p:cNvPr>
          <p:cNvGraphicFramePr>
            <a:graphicFrameLocks noGrp="1"/>
          </p:cNvGraphicFramePr>
          <p:nvPr>
            <p:ph idx="1"/>
            <p:extLst>
              <p:ext uri="{D42A27DB-BD31-4B8C-83A1-F6EECF244321}">
                <p14:modId xmlns:p14="http://schemas.microsoft.com/office/powerpoint/2010/main" val="2009846118"/>
              </p:ext>
            </p:extLst>
          </p:nvPr>
        </p:nvGraphicFramePr>
        <p:xfrm>
          <a:off x="740007" y="1496061"/>
          <a:ext cx="9007675" cy="4937760"/>
        </p:xfrm>
        <a:graphic>
          <a:graphicData uri="http://schemas.openxmlformats.org/drawingml/2006/table">
            <a:tbl>
              <a:tblPr firstRow="1" bandRow="1">
                <a:tableStyleId>{5C22544A-7EE6-4342-B048-85BDC9FD1C3A}</a:tableStyleId>
              </a:tblPr>
              <a:tblGrid>
                <a:gridCol w="2796755">
                  <a:extLst>
                    <a:ext uri="{9D8B030D-6E8A-4147-A177-3AD203B41FA5}">
                      <a16:colId xmlns:a16="http://schemas.microsoft.com/office/drawing/2014/main" val="2067180531"/>
                    </a:ext>
                  </a:extLst>
                </a:gridCol>
                <a:gridCol w="2935059">
                  <a:extLst>
                    <a:ext uri="{9D8B030D-6E8A-4147-A177-3AD203B41FA5}">
                      <a16:colId xmlns:a16="http://schemas.microsoft.com/office/drawing/2014/main" val="2019914824"/>
                    </a:ext>
                  </a:extLst>
                </a:gridCol>
                <a:gridCol w="3275861">
                  <a:extLst>
                    <a:ext uri="{9D8B030D-6E8A-4147-A177-3AD203B41FA5}">
                      <a16:colId xmlns:a16="http://schemas.microsoft.com/office/drawing/2014/main" val="3062545169"/>
                    </a:ext>
                  </a:extLst>
                </a:gridCol>
              </a:tblGrid>
              <a:tr h="370840">
                <a:tc>
                  <a:txBody>
                    <a:bodyPr/>
                    <a:lstStyle/>
                    <a:p>
                      <a:r>
                        <a:rPr lang="en-GB" sz="1200" b="1" kern="1200" dirty="0">
                          <a:solidFill>
                            <a:schemeClr val="bg1"/>
                          </a:solidFill>
                          <a:effectLst/>
                          <a:latin typeface="+mn-lt"/>
                          <a:ea typeface="+mn-ea"/>
                          <a:cs typeface="+mn-cs"/>
                        </a:rPr>
                        <a:t>Article 13 Personal </a:t>
                      </a:r>
                      <a:endParaRPr lang="nl-NL" sz="1200" b="1" kern="1200" dirty="0">
                        <a:solidFill>
                          <a:schemeClr val="bg1"/>
                        </a:solidFill>
                        <a:effectLst/>
                        <a:latin typeface="+mn-lt"/>
                        <a:ea typeface="+mn-ea"/>
                        <a:cs typeface="+mn-cs"/>
                      </a:endParaRPr>
                    </a:p>
                    <a:p>
                      <a:r>
                        <a:rPr lang="en-GB" sz="1200" b="1" kern="1200" dirty="0">
                          <a:solidFill>
                            <a:schemeClr val="bg1"/>
                          </a:solidFill>
                          <a:effectLst/>
                          <a:latin typeface="+mn-lt"/>
                          <a:ea typeface="+mn-ea"/>
                          <a:cs typeface="+mn-cs"/>
                        </a:rPr>
                        <a:t>liberty is inviolable </a:t>
                      </a:r>
                      <a:br>
                        <a:rPr lang="en-GB" sz="1200" b="1" kern="1200" dirty="0">
                          <a:solidFill>
                            <a:schemeClr val="bg1"/>
                          </a:solidFill>
                          <a:effectLst/>
                          <a:latin typeface="+mn-lt"/>
                          <a:ea typeface="+mn-ea"/>
                          <a:cs typeface="+mn-cs"/>
                        </a:rPr>
                      </a:br>
                      <a:r>
                        <a:rPr lang="en-GB" sz="1200" b="1" kern="1200" dirty="0">
                          <a:solidFill>
                            <a:schemeClr val="bg1"/>
                          </a:solidFill>
                          <a:effectLst/>
                          <a:latin typeface="+mn-lt"/>
                          <a:ea typeface="+mn-ea"/>
                          <a:cs typeface="+mn-cs"/>
                        </a:rPr>
                        <a:t>(Italian constitution)</a:t>
                      </a:r>
                      <a:r>
                        <a:rPr lang="en-GB" sz="1200" kern="1200" dirty="0">
                          <a:solidFill>
                            <a:schemeClr val="bg1"/>
                          </a:solidFill>
                          <a:effectLst/>
                          <a:latin typeface="+mn-lt"/>
                          <a:ea typeface="+mn-ea"/>
                          <a:cs typeface="+mn-cs"/>
                        </a:rPr>
                        <a:t> </a:t>
                      </a:r>
                      <a:endParaRPr lang="nl-NL" sz="1200" kern="1200" dirty="0">
                        <a:solidFill>
                          <a:schemeClr val="bg1"/>
                        </a:solidFill>
                        <a:effectLst/>
                        <a:latin typeface="+mn-lt"/>
                        <a:ea typeface="+mn-ea"/>
                        <a:cs typeface="+mn-cs"/>
                      </a:endParaRPr>
                    </a:p>
                  </a:txBody>
                  <a:tcPr/>
                </a:tc>
                <a:tc>
                  <a:txBody>
                    <a:bodyPr/>
                    <a:lstStyle/>
                    <a:p>
                      <a:r>
                        <a:rPr lang="en-GB" sz="1200" b="1" kern="1200" dirty="0">
                          <a:solidFill>
                            <a:schemeClr val="bg1"/>
                          </a:solidFill>
                          <a:effectLst/>
                          <a:latin typeface="+mn-lt"/>
                          <a:ea typeface="+mn-ea"/>
                          <a:cs typeface="+mn-cs"/>
                        </a:rPr>
                        <a:t>Article</a:t>
                      </a:r>
                      <a:r>
                        <a:rPr lang="en-GB" sz="1200" kern="1200" dirty="0">
                          <a:solidFill>
                            <a:schemeClr val="bg1"/>
                          </a:solidFill>
                          <a:effectLst/>
                          <a:latin typeface="+mn-lt"/>
                          <a:ea typeface="+mn-ea"/>
                          <a:cs typeface="+mn-cs"/>
                        </a:rPr>
                        <a:t>14 The home is inviolable. </a:t>
                      </a:r>
                      <a:endParaRPr lang="nl-NL" sz="1200" kern="1200" dirty="0">
                        <a:solidFill>
                          <a:schemeClr val="bg1"/>
                        </a:solidFill>
                        <a:effectLst/>
                        <a:latin typeface="+mn-lt"/>
                        <a:ea typeface="+mn-ea"/>
                        <a:cs typeface="+mn-cs"/>
                      </a:endParaRPr>
                    </a:p>
                  </a:txBody>
                  <a:tcPr/>
                </a:tc>
                <a:tc>
                  <a:txBody>
                    <a:bodyPr/>
                    <a:lstStyle/>
                    <a:p>
                      <a:r>
                        <a:rPr lang="en-GB" sz="1200" b="1" kern="1200" dirty="0">
                          <a:solidFill>
                            <a:schemeClr val="bg1"/>
                          </a:solidFill>
                          <a:effectLst/>
                          <a:latin typeface="+mn-lt"/>
                          <a:ea typeface="+mn-ea"/>
                          <a:cs typeface="+mn-cs"/>
                        </a:rPr>
                        <a:t>Article </a:t>
                      </a:r>
                      <a:r>
                        <a:rPr lang="en-GB" sz="1200" kern="1200" dirty="0">
                          <a:solidFill>
                            <a:schemeClr val="bg1"/>
                          </a:solidFill>
                          <a:effectLst/>
                          <a:latin typeface="+mn-lt"/>
                          <a:ea typeface="+mn-ea"/>
                          <a:cs typeface="+mn-cs"/>
                        </a:rPr>
                        <a:t>15 Communicational secrecy</a:t>
                      </a:r>
                      <a:endParaRPr lang="nl-NL" sz="1200" kern="1200" dirty="0">
                        <a:solidFill>
                          <a:schemeClr val="bg1"/>
                        </a:solidFill>
                        <a:effectLst/>
                        <a:latin typeface="+mn-lt"/>
                        <a:ea typeface="+mn-ea"/>
                        <a:cs typeface="+mn-cs"/>
                      </a:endParaRPr>
                    </a:p>
                  </a:txBody>
                  <a:tcPr/>
                </a:tc>
                <a:extLst>
                  <a:ext uri="{0D108BD9-81ED-4DB2-BD59-A6C34878D82A}">
                    <a16:rowId xmlns:a16="http://schemas.microsoft.com/office/drawing/2014/main" val="1254474182"/>
                  </a:ext>
                </a:extLst>
              </a:tr>
              <a:tr h="370840">
                <a:tc>
                  <a:txBody>
                    <a:bodyPr/>
                    <a:lstStyle/>
                    <a:p>
                      <a:r>
                        <a:rPr lang="en-GB" sz="1200" kern="1200" dirty="0">
                          <a:solidFill>
                            <a:schemeClr val="dk1"/>
                          </a:solidFill>
                          <a:effectLst/>
                          <a:latin typeface="+mn-lt"/>
                          <a:ea typeface="+mn-ea"/>
                          <a:cs typeface="+mn-cs"/>
                        </a:rPr>
                        <a:t>No one may be detained, inspected, or searched nor otherwise subjected to any restriction of personal liberty except by order of the Judiciary stating a reason and only in such cases and in such manner as provided by the law. In exceptional circumstances and under such conditions of necessity and urgency as shall conclusively be defined by the law, the police may take provisional measures that shall be referred within 48 hours to the Judiciary for validation and which, in default of such validation in the following 48 hours, shall be revoked and considered null and void. Any act of physical and moral violence against a person subjected to restriction of personal liberty shall be punished. The law shall establish the maximum duration of preventive detention.</a:t>
                      </a:r>
                      <a:endParaRPr lang="nl-NL" sz="1200" kern="1200" dirty="0">
                        <a:solidFill>
                          <a:schemeClr val="dk1"/>
                        </a:solidFill>
                        <a:effectLst/>
                        <a:latin typeface="+mn-lt"/>
                        <a:ea typeface="+mn-ea"/>
                        <a:cs typeface="+mn-cs"/>
                      </a:endParaRPr>
                    </a:p>
                    <a:p>
                      <a:endParaRPr lang="nl-NL" sz="1200" dirty="0">
                        <a:latin typeface="+mn-lt"/>
                      </a:endParaRPr>
                    </a:p>
                  </a:txBody>
                  <a:tcPr/>
                </a:tc>
                <a:tc>
                  <a:txBody>
                    <a:bodyPr/>
                    <a:lstStyle/>
                    <a:p>
                      <a:r>
                        <a:rPr lang="en-GB" sz="1200" kern="1200" dirty="0">
                          <a:solidFill>
                            <a:schemeClr val="dk1"/>
                          </a:solidFill>
                          <a:effectLst/>
                          <a:latin typeface="+mn-lt"/>
                          <a:ea typeface="+mn-ea"/>
                          <a:cs typeface="+mn-cs"/>
                        </a:rPr>
                        <a:t> </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Personal domicile shall be inviolable. Home inspections, searches, or seizures shall not be admissible save in the cases and manners complying with measures to safeguard personal liberty. Controls and inspections for reason of public health and safety, or for economic and fiscal purposes, shall be regulated by appropriate laws.</a:t>
                      </a:r>
                      <a:endParaRPr lang="nl-NL" sz="1200" kern="1200" dirty="0">
                        <a:solidFill>
                          <a:schemeClr val="dk1"/>
                        </a:solidFill>
                        <a:effectLst/>
                        <a:latin typeface="+mn-lt"/>
                        <a:ea typeface="+mn-ea"/>
                        <a:cs typeface="+mn-cs"/>
                      </a:endParaRPr>
                    </a:p>
                    <a:p>
                      <a:endParaRPr lang="nl-NL" sz="1200" dirty="0">
                        <a:latin typeface="+mn-lt"/>
                      </a:endParaRPr>
                    </a:p>
                  </a:txBody>
                  <a:tcPr/>
                </a:tc>
                <a:tc>
                  <a:txBody>
                    <a:bodyPr/>
                    <a:lstStyle/>
                    <a:p>
                      <a:r>
                        <a:rPr lang="en-GB" sz="1200" kern="1200" dirty="0">
                          <a:solidFill>
                            <a:schemeClr val="dk1"/>
                          </a:solidFill>
                          <a:effectLst/>
                          <a:latin typeface="+mn-lt"/>
                          <a:ea typeface="+mn-ea"/>
                          <a:cs typeface="+mn-cs"/>
                        </a:rPr>
                        <a:t> </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Freedom and confidentiality of correspondence and of every other form of communication is inviolable. </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 </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Limitations may only be imposed by judicial decision stating the reasons and in accordance with the guarantees provided by the law</a:t>
                      </a:r>
                      <a:endParaRPr lang="nl-NL" sz="1200" dirty="0">
                        <a:latin typeface="+mn-lt"/>
                      </a:endParaRPr>
                    </a:p>
                  </a:txBody>
                  <a:tcPr/>
                </a:tc>
                <a:extLst>
                  <a:ext uri="{0D108BD9-81ED-4DB2-BD59-A6C34878D82A}">
                    <a16:rowId xmlns:a16="http://schemas.microsoft.com/office/drawing/2014/main" val="953961516"/>
                  </a:ext>
                </a:extLst>
              </a:tr>
            </a:tbl>
          </a:graphicData>
        </a:graphic>
      </p:graphicFrame>
    </p:spTree>
    <p:extLst>
      <p:ext uri="{BB962C8B-B14F-4D97-AF65-F5344CB8AC3E}">
        <p14:creationId xmlns:p14="http://schemas.microsoft.com/office/powerpoint/2010/main" val="3724916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606AA-A305-4F6E-853F-9DEAFC7EB574}"/>
              </a:ext>
            </a:extLst>
          </p:cNvPr>
          <p:cNvSpPr>
            <a:spLocks noGrp="1"/>
          </p:cNvSpPr>
          <p:nvPr>
            <p:ph type="title"/>
          </p:nvPr>
        </p:nvSpPr>
        <p:spPr/>
        <p:txBody>
          <a:bodyPr/>
          <a:lstStyle/>
          <a:p>
            <a:r>
              <a:rPr lang="nl-NL" dirty="0"/>
              <a:t>Background </a:t>
            </a:r>
            <a:r>
              <a:rPr lang="nl-NL" dirty="0" err="1"/>
              <a:t>Article</a:t>
            </a:r>
            <a:r>
              <a:rPr lang="nl-NL" dirty="0"/>
              <a:t> 8 ECHR</a:t>
            </a:r>
          </a:p>
        </p:txBody>
      </p:sp>
      <p:graphicFrame>
        <p:nvGraphicFramePr>
          <p:cNvPr id="4" name="Tabel 4">
            <a:extLst>
              <a:ext uri="{FF2B5EF4-FFF2-40B4-BE49-F238E27FC236}">
                <a16:creationId xmlns:a16="http://schemas.microsoft.com/office/drawing/2014/main" id="{C54EBA80-9D68-4F94-A30D-A72B21B72B48}"/>
              </a:ext>
            </a:extLst>
          </p:cNvPr>
          <p:cNvGraphicFramePr>
            <a:graphicFrameLocks noGrp="1"/>
          </p:cNvGraphicFramePr>
          <p:nvPr>
            <p:ph idx="1"/>
            <p:extLst>
              <p:ext uri="{D42A27DB-BD31-4B8C-83A1-F6EECF244321}">
                <p14:modId xmlns:p14="http://schemas.microsoft.com/office/powerpoint/2010/main" val="466692223"/>
              </p:ext>
            </p:extLst>
          </p:nvPr>
        </p:nvGraphicFramePr>
        <p:xfrm>
          <a:off x="740007" y="1496061"/>
          <a:ext cx="9007678" cy="2194560"/>
        </p:xfrm>
        <a:graphic>
          <a:graphicData uri="http://schemas.openxmlformats.org/drawingml/2006/table">
            <a:tbl>
              <a:tblPr firstRow="1" bandRow="1">
                <a:tableStyleId>{5C22544A-7EE6-4342-B048-85BDC9FD1C3A}</a:tableStyleId>
              </a:tblPr>
              <a:tblGrid>
                <a:gridCol w="3610051">
                  <a:extLst>
                    <a:ext uri="{9D8B030D-6E8A-4147-A177-3AD203B41FA5}">
                      <a16:colId xmlns:a16="http://schemas.microsoft.com/office/drawing/2014/main" val="2067180531"/>
                    </a:ext>
                  </a:extLst>
                </a:gridCol>
                <a:gridCol w="2121764">
                  <a:extLst>
                    <a:ext uri="{9D8B030D-6E8A-4147-A177-3AD203B41FA5}">
                      <a16:colId xmlns:a16="http://schemas.microsoft.com/office/drawing/2014/main" val="2019914824"/>
                    </a:ext>
                  </a:extLst>
                </a:gridCol>
                <a:gridCol w="3275863">
                  <a:extLst>
                    <a:ext uri="{9D8B030D-6E8A-4147-A177-3AD203B41FA5}">
                      <a16:colId xmlns:a16="http://schemas.microsoft.com/office/drawing/2014/main" val="3062545169"/>
                    </a:ext>
                  </a:extLst>
                </a:gridCol>
              </a:tblGrid>
              <a:tr h="370840">
                <a:tc>
                  <a:txBody>
                    <a:bodyPr/>
                    <a:lstStyle/>
                    <a:p>
                      <a:r>
                        <a:rPr lang="nl-NL" sz="1200" kern="1200" dirty="0">
                          <a:solidFill>
                            <a:schemeClr val="bg1"/>
                          </a:solidFill>
                          <a:effectLst/>
                          <a:latin typeface="+mn-lt"/>
                          <a:ea typeface="+mn-ea"/>
                          <a:cs typeface="+mn-cs"/>
                        </a:rPr>
                        <a:t>First </a:t>
                      </a:r>
                      <a:r>
                        <a:rPr lang="nl-NL" sz="1200" kern="1200" dirty="0" err="1">
                          <a:solidFill>
                            <a:schemeClr val="bg1"/>
                          </a:solidFill>
                          <a:effectLst/>
                          <a:latin typeface="+mn-lt"/>
                          <a:ea typeface="+mn-ea"/>
                          <a:cs typeface="+mn-cs"/>
                        </a:rPr>
                        <a:t>Amendment</a:t>
                      </a:r>
                      <a:endParaRPr lang="nl-NL" sz="1200" kern="1200" dirty="0">
                        <a:solidFill>
                          <a:schemeClr val="bg1"/>
                        </a:solidFill>
                        <a:effectLst/>
                        <a:latin typeface="+mn-lt"/>
                        <a:ea typeface="+mn-ea"/>
                        <a:cs typeface="+mn-cs"/>
                      </a:endParaRPr>
                    </a:p>
                    <a:p>
                      <a:br>
                        <a:rPr lang="en-GB" sz="1200" b="1" kern="1200" dirty="0">
                          <a:solidFill>
                            <a:schemeClr val="bg1"/>
                          </a:solidFill>
                          <a:effectLst/>
                          <a:latin typeface="+mn-lt"/>
                          <a:ea typeface="+mn-ea"/>
                          <a:cs typeface="+mn-cs"/>
                        </a:rPr>
                      </a:br>
                      <a:r>
                        <a:rPr lang="en-GB" sz="1200" b="1" kern="1200" dirty="0">
                          <a:solidFill>
                            <a:schemeClr val="bg1"/>
                          </a:solidFill>
                          <a:effectLst/>
                          <a:latin typeface="+mn-lt"/>
                          <a:ea typeface="+mn-ea"/>
                          <a:cs typeface="+mn-cs"/>
                        </a:rPr>
                        <a:t>(US constitution)</a:t>
                      </a:r>
                      <a:r>
                        <a:rPr lang="en-GB" sz="1200" kern="1200" dirty="0">
                          <a:solidFill>
                            <a:schemeClr val="bg1"/>
                          </a:solidFill>
                          <a:effectLst/>
                          <a:latin typeface="+mn-lt"/>
                          <a:ea typeface="+mn-ea"/>
                          <a:cs typeface="+mn-cs"/>
                        </a:rPr>
                        <a:t> </a:t>
                      </a:r>
                      <a:endParaRPr lang="nl-NL" sz="1200" kern="1200" dirty="0">
                        <a:solidFill>
                          <a:schemeClr val="bg1"/>
                        </a:solidFill>
                        <a:effectLst/>
                        <a:latin typeface="+mn-lt"/>
                        <a:ea typeface="+mn-ea"/>
                        <a:cs typeface="+mn-cs"/>
                      </a:endParaRPr>
                    </a:p>
                  </a:txBody>
                  <a:tcPr/>
                </a:tc>
                <a:tc>
                  <a:txBody>
                    <a:bodyPr/>
                    <a:lstStyle/>
                    <a:p>
                      <a:r>
                        <a:rPr lang="en-GB" sz="1200" b="1" kern="1200" dirty="0">
                          <a:solidFill>
                            <a:schemeClr val="bg1"/>
                          </a:solidFill>
                          <a:effectLst/>
                          <a:latin typeface="+mn-lt"/>
                          <a:ea typeface="+mn-ea"/>
                          <a:cs typeface="+mn-cs"/>
                        </a:rPr>
                        <a:t>Third Amendment</a:t>
                      </a:r>
                      <a:endParaRPr lang="nl-NL" sz="1200" b="1" kern="1200" dirty="0">
                        <a:solidFill>
                          <a:schemeClr val="bg1"/>
                        </a:solidFill>
                        <a:effectLst/>
                        <a:latin typeface="+mn-lt"/>
                        <a:ea typeface="+mn-ea"/>
                        <a:cs typeface="+mn-cs"/>
                      </a:endParaRPr>
                    </a:p>
                  </a:txBody>
                  <a:tcPr/>
                </a:tc>
                <a:tc>
                  <a:txBody>
                    <a:bodyPr/>
                    <a:lstStyle/>
                    <a:p>
                      <a:r>
                        <a:rPr lang="en-GB" sz="1200" b="1" kern="1200" dirty="0">
                          <a:solidFill>
                            <a:schemeClr val="bg1"/>
                          </a:solidFill>
                          <a:effectLst/>
                          <a:latin typeface="+mn-lt"/>
                          <a:ea typeface="+mn-ea"/>
                          <a:cs typeface="+mn-cs"/>
                        </a:rPr>
                        <a:t>Fourth amendment</a:t>
                      </a:r>
                      <a:endParaRPr lang="nl-NL" sz="1200" kern="1200" dirty="0">
                        <a:solidFill>
                          <a:schemeClr val="bg1"/>
                        </a:solidFill>
                        <a:effectLst/>
                        <a:latin typeface="+mn-lt"/>
                        <a:ea typeface="+mn-ea"/>
                        <a:cs typeface="+mn-cs"/>
                      </a:endParaRPr>
                    </a:p>
                  </a:txBody>
                  <a:tcPr/>
                </a:tc>
                <a:extLst>
                  <a:ext uri="{0D108BD9-81ED-4DB2-BD59-A6C34878D82A}">
                    <a16:rowId xmlns:a16="http://schemas.microsoft.com/office/drawing/2014/main" val="1254474182"/>
                  </a:ext>
                </a:extLst>
              </a:tr>
              <a:tr h="370840">
                <a:tc>
                  <a:txBody>
                    <a:bodyPr/>
                    <a:lstStyle/>
                    <a:p>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Congress</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shall</a:t>
                      </a:r>
                      <a:r>
                        <a:rPr lang="nl-NL" sz="1200" kern="1200" dirty="0">
                          <a:solidFill>
                            <a:schemeClr val="dk1"/>
                          </a:solidFill>
                          <a:effectLst/>
                          <a:latin typeface="+mn-lt"/>
                          <a:ea typeface="+mn-ea"/>
                          <a:cs typeface="+mn-cs"/>
                        </a:rPr>
                        <a:t> make no </a:t>
                      </a:r>
                      <a:r>
                        <a:rPr lang="nl-NL" sz="1200" kern="1200" dirty="0" err="1">
                          <a:solidFill>
                            <a:schemeClr val="dk1"/>
                          </a:solidFill>
                          <a:effectLst/>
                          <a:latin typeface="+mn-lt"/>
                          <a:ea typeface="+mn-ea"/>
                          <a:cs typeface="+mn-cs"/>
                        </a:rPr>
                        <a:t>law</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respecting</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an</a:t>
                      </a:r>
                      <a:r>
                        <a:rPr lang="nl-NL" sz="1200" kern="1200" dirty="0">
                          <a:solidFill>
                            <a:schemeClr val="dk1"/>
                          </a:solidFill>
                          <a:effectLst/>
                          <a:latin typeface="+mn-lt"/>
                          <a:ea typeface="+mn-ea"/>
                          <a:cs typeface="+mn-cs"/>
                        </a:rPr>
                        <a:t> establishment of </a:t>
                      </a:r>
                      <a:r>
                        <a:rPr lang="nl-NL" sz="1200" kern="1200" dirty="0" err="1">
                          <a:solidFill>
                            <a:schemeClr val="dk1"/>
                          </a:solidFill>
                          <a:effectLst/>
                          <a:latin typeface="+mn-lt"/>
                          <a:ea typeface="+mn-ea"/>
                          <a:cs typeface="+mn-cs"/>
                        </a:rPr>
                        <a:t>religion</a:t>
                      </a:r>
                      <a:r>
                        <a:rPr lang="nl-NL" sz="1200" kern="1200" dirty="0">
                          <a:solidFill>
                            <a:schemeClr val="dk1"/>
                          </a:solidFill>
                          <a:effectLst/>
                          <a:latin typeface="+mn-lt"/>
                          <a:ea typeface="+mn-ea"/>
                          <a:cs typeface="+mn-cs"/>
                        </a:rPr>
                        <a:t>, or </a:t>
                      </a:r>
                      <a:r>
                        <a:rPr lang="nl-NL" sz="1200" kern="1200" dirty="0" err="1">
                          <a:solidFill>
                            <a:schemeClr val="dk1"/>
                          </a:solidFill>
                          <a:effectLst/>
                          <a:latin typeface="+mn-lt"/>
                          <a:ea typeface="+mn-ea"/>
                          <a:cs typeface="+mn-cs"/>
                        </a:rPr>
                        <a:t>prohibiting</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the</a:t>
                      </a:r>
                      <a:r>
                        <a:rPr lang="nl-NL" sz="1200" kern="1200" dirty="0">
                          <a:solidFill>
                            <a:schemeClr val="dk1"/>
                          </a:solidFill>
                          <a:effectLst/>
                          <a:latin typeface="+mn-lt"/>
                          <a:ea typeface="+mn-ea"/>
                          <a:cs typeface="+mn-cs"/>
                        </a:rPr>
                        <a:t> free </a:t>
                      </a:r>
                      <a:r>
                        <a:rPr lang="nl-NL" sz="1200" kern="1200" dirty="0" err="1">
                          <a:solidFill>
                            <a:schemeClr val="dk1"/>
                          </a:solidFill>
                          <a:effectLst/>
                          <a:latin typeface="+mn-lt"/>
                          <a:ea typeface="+mn-ea"/>
                          <a:cs typeface="+mn-cs"/>
                        </a:rPr>
                        <a:t>exercise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thereof</a:t>
                      </a:r>
                      <a:r>
                        <a:rPr lang="nl-NL" sz="1200" kern="1200" dirty="0">
                          <a:solidFill>
                            <a:schemeClr val="dk1"/>
                          </a:solidFill>
                          <a:effectLst/>
                          <a:latin typeface="+mn-lt"/>
                          <a:ea typeface="+mn-ea"/>
                          <a:cs typeface="+mn-cs"/>
                        </a:rPr>
                        <a:t>; or </a:t>
                      </a:r>
                      <a:r>
                        <a:rPr lang="nl-NL" sz="1200" kern="1200" dirty="0" err="1">
                          <a:solidFill>
                            <a:schemeClr val="dk1"/>
                          </a:solidFill>
                          <a:effectLst/>
                          <a:latin typeface="+mn-lt"/>
                          <a:ea typeface="+mn-ea"/>
                          <a:cs typeface="+mn-cs"/>
                        </a:rPr>
                        <a:t>abridging</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the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freedom</a:t>
                      </a:r>
                      <a:r>
                        <a:rPr lang="nl-NL" sz="1200" kern="1200" dirty="0">
                          <a:solidFill>
                            <a:schemeClr val="dk1"/>
                          </a:solidFill>
                          <a:effectLst/>
                          <a:latin typeface="+mn-lt"/>
                          <a:ea typeface="+mn-ea"/>
                          <a:cs typeface="+mn-cs"/>
                        </a:rPr>
                        <a:t> of speech, or of </a:t>
                      </a:r>
                      <a:r>
                        <a:rPr lang="nl-NL" sz="1200" kern="1200" dirty="0" err="1">
                          <a:solidFill>
                            <a:schemeClr val="dk1"/>
                          </a:solidFill>
                          <a:effectLst/>
                          <a:latin typeface="+mn-lt"/>
                          <a:ea typeface="+mn-ea"/>
                          <a:cs typeface="+mn-cs"/>
                        </a:rPr>
                        <a:t>the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press</a:t>
                      </a:r>
                      <a:r>
                        <a:rPr lang="nl-NL" sz="1200" kern="1200" dirty="0">
                          <a:solidFill>
                            <a:schemeClr val="dk1"/>
                          </a:solidFill>
                          <a:effectLst/>
                          <a:latin typeface="+mn-lt"/>
                          <a:ea typeface="+mn-ea"/>
                          <a:cs typeface="+mn-cs"/>
                        </a:rPr>
                        <a:t>; or </a:t>
                      </a:r>
                      <a:r>
                        <a:rPr lang="nl-NL" sz="1200" kern="1200" dirty="0" err="1">
                          <a:solidFill>
                            <a:schemeClr val="dk1"/>
                          </a:solidFill>
                          <a:effectLst/>
                          <a:latin typeface="+mn-lt"/>
                          <a:ea typeface="+mn-ea"/>
                          <a:cs typeface="+mn-cs"/>
                        </a:rPr>
                        <a:t>the</a:t>
                      </a:r>
                      <a:r>
                        <a:rPr lang="nl-NL" sz="1200" kern="1200" dirty="0">
                          <a:solidFill>
                            <a:schemeClr val="dk1"/>
                          </a:solidFill>
                          <a:effectLst/>
                          <a:latin typeface="+mn-lt"/>
                          <a:ea typeface="+mn-ea"/>
                          <a:cs typeface="+mn-cs"/>
                        </a:rPr>
                        <a:t> right of </a:t>
                      </a:r>
                      <a:r>
                        <a:rPr lang="nl-NL" sz="1200" kern="1200" dirty="0" err="1">
                          <a:solidFill>
                            <a:schemeClr val="dk1"/>
                          </a:solidFill>
                          <a:effectLst/>
                          <a:latin typeface="+mn-lt"/>
                          <a:ea typeface="+mn-ea"/>
                          <a:cs typeface="+mn-cs"/>
                        </a:rPr>
                        <a:t>the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people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peaceably</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to</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assemble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and</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to</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petition</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the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Government</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for</a:t>
                      </a:r>
                      <a:r>
                        <a:rPr lang="nl-NL" sz="1200" kern="1200" dirty="0">
                          <a:solidFill>
                            <a:schemeClr val="dk1"/>
                          </a:solidFill>
                          <a:effectLst/>
                          <a:latin typeface="+mn-lt"/>
                          <a:ea typeface="+mn-ea"/>
                          <a:cs typeface="+mn-cs"/>
                        </a:rPr>
                        <a:t> a </a:t>
                      </a:r>
                      <a:r>
                        <a:rPr lang="nl-NL" sz="1200" kern="1200" dirty="0" err="1">
                          <a:solidFill>
                            <a:schemeClr val="dk1"/>
                          </a:solidFill>
                          <a:effectLst/>
                          <a:latin typeface="+mn-lt"/>
                          <a:ea typeface="+mn-ea"/>
                          <a:cs typeface="+mn-cs"/>
                        </a:rPr>
                        <a:t>redress</a:t>
                      </a:r>
                      <a:r>
                        <a:rPr lang="nl-NL" sz="1200" kern="1200" dirty="0">
                          <a:solidFill>
                            <a:schemeClr val="dk1"/>
                          </a:solidFill>
                          <a:effectLst/>
                          <a:latin typeface="+mn-lt"/>
                          <a:ea typeface="+mn-ea"/>
                          <a:cs typeface="+mn-cs"/>
                        </a:rPr>
                        <a:t> of </a:t>
                      </a:r>
                      <a:r>
                        <a:rPr lang="nl-NL" sz="1200" kern="1200" dirty="0" err="1">
                          <a:solidFill>
                            <a:schemeClr val="dk1"/>
                          </a:solidFill>
                          <a:effectLst/>
                          <a:latin typeface="+mn-lt"/>
                          <a:ea typeface="+mn-ea"/>
                          <a:cs typeface="+mn-cs"/>
                        </a:rPr>
                        <a:t>grievances</a:t>
                      </a:r>
                      <a:r>
                        <a:rPr lang="nl-NL" sz="1200" kern="1200" dirty="0">
                          <a:solidFill>
                            <a:schemeClr val="dk1"/>
                          </a:solidFill>
                          <a:effectLst/>
                          <a:latin typeface="+mn-lt"/>
                          <a:ea typeface="+mn-ea"/>
                          <a:cs typeface="+mn-cs"/>
                        </a:rPr>
                        <a:t>.</a:t>
                      </a:r>
                      <a:endParaRPr lang="nl-NL" sz="1200" dirty="0">
                        <a:latin typeface="+mn-lt"/>
                      </a:endParaRPr>
                    </a:p>
                  </a:txBody>
                  <a:tcPr/>
                </a:tc>
                <a:tc>
                  <a:txBody>
                    <a:bodyPr/>
                    <a:lstStyle/>
                    <a:p>
                      <a:r>
                        <a:rPr lang="nl-NL" sz="1200" kern="1200" dirty="0">
                          <a:solidFill>
                            <a:schemeClr val="dk1"/>
                          </a:solidFill>
                          <a:effectLst/>
                          <a:latin typeface="+mn-lt"/>
                          <a:ea typeface="+mn-ea"/>
                          <a:cs typeface="+mn-cs"/>
                        </a:rPr>
                        <a:t>No </a:t>
                      </a:r>
                      <a:r>
                        <a:rPr lang="nl-NL" sz="1200" kern="1200" dirty="0" err="1">
                          <a:solidFill>
                            <a:schemeClr val="dk1"/>
                          </a:solidFill>
                          <a:effectLst/>
                          <a:latin typeface="+mn-lt"/>
                          <a:ea typeface="+mn-ea"/>
                          <a:cs typeface="+mn-cs"/>
                        </a:rPr>
                        <a:t>Soldier</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shall</a:t>
                      </a:r>
                      <a:r>
                        <a:rPr lang="nl-NL" sz="1200" kern="1200" dirty="0">
                          <a:solidFill>
                            <a:schemeClr val="dk1"/>
                          </a:solidFill>
                          <a:effectLst/>
                          <a:latin typeface="+mn-lt"/>
                          <a:ea typeface="+mn-ea"/>
                          <a:cs typeface="+mn-cs"/>
                        </a:rPr>
                        <a:t>, in time of </a:t>
                      </a:r>
                      <a:r>
                        <a:rPr lang="nl-NL" sz="1200" kern="1200" dirty="0" err="1">
                          <a:solidFill>
                            <a:schemeClr val="dk1"/>
                          </a:solidFill>
                          <a:effectLst/>
                          <a:latin typeface="+mn-lt"/>
                          <a:ea typeface="+mn-ea"/>
                          <a:cs typeface="+mn-cs"/>
                        </a:rPr>
                        <a:t>peace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be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quartered</a:t>
                      </a:r>
                      <a:r>
                        <a:rPr lang="nl-NL" sz="1200" kern="1200" dirty="0">
                          <a:solidFill>
                            <a:schemeClr val="dk1"/>
                          </a:solidFill>
                          <a:effectLst/>
                          <a:latin typeface="+mn-lt"/>
                          <a:ea typeface="+mn-ea"/>
                          <a:cs typeface="+mn-cs"/>
                        </a:rPr>
                        <a:t> in </a:t>
                      </a:r>
                      <a:r>
                        <a:rPr lang="nl-NL" sz="1200" kern="1200" dirty="0" err="1">
                          <a:solidFill>
                            <a:schemeClr val="dk1"/>
                          </a:solidFill>
                          <a:effectLst/>
                          <a:latin typeface="+mn-lt"/>
                          <a:ea typeface="+mn-ea"/>
                          <a:cs typeface="+mn-cs"/>
                        </a:rPr>
                        <a:t>any</a:t>
                      </a:r>
                      <a:r>
                        <a:rPr lang="nl-NL" sz="1200" kern="1200" dirty="0">
                          <a:solidFill>
                            <a:schemeClr val="dk1"/>
                          </a:solidFill>
                          <a:effectLst/>
                          <a:latin typeface="+mn-lt"/>
                          <a:ea typeface="+mn-ea"/>
                          <a:cs typeface="+mn-cs"/>
                        </a:rPr>
                        <a:t> house, without </a:t>
                      </a:r>
                      <a:r>
                        <a:rPr lang="nl-NL" sz="1200" kern="1200" dirty="0" err="1">
                          <a:solidFill>
                            <a:schemeClr val="dk1"/>
                          </a:solidFill>
                          <a:effectLst/>
                          <a:latin typeface="+mn-lt"/>
                          <a:ea typeface="+mn-ea"/>
                          <a:cs typeface="+mn-cs"/>
                        </a:rPr>
                        <a:t>the</a:t>
                      </a:r>
                      <a:r>
                        <a:rPr lang="nl-NL" sz="1200" kern="1200" dirty="0">
                          <a:solidFill>
                            <a:schemeClr val="dk1"/>
                          </a:solidFill>
                          <a:effectLst/>
                          <a:latin typeface="+mn-lt"/>
                          <a:ea typeface="+mn-ea"/>
                          <a:cs typeface="+mn-cs"/>
                        </a:rPr>
                        <a:t> consent of </a:t>
                      </a:r>
                      <a:r>
                        <a:rPr lang="nl-NL" sz="1200" kern="1200" dirty="0" err="1">
                          <a:solidFill>
                            <a:schemeClr val="dk1"/>
                          </a:solidFill>
                          <a:effectLst/>
                          <a:latin typeface="+mn-lt"/>
                          <a:ea typeface="+mn-ea"/>
                          <a:cs typeface="+mn-cs"/>
                        </a:rPr>
                        <a:t>the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Owner</a:t>
                      </a:r>
                      <a:r>
                        <a:rPr lang="nl-NL" sz="1200" kern="1200" dirty="0">
                          <a:solidFill>
                            <a:schemeClr val="dk1"/>
                          </a:solidFill>
                          <a:effectLst/>
                          <a:latin typeface="+mn-lt"/>
                          <a:ea typeface="+mn-ea"/>
                          <a:cs typeface="+mn-cs"/>
                        </a:rPr>
                        <a:t>, nor in time of war, but in a </a:t>
                      </a:r>
                      <a:r>
                        <a:rPr lang="nl-NL" sz="1200" kern="1200" dirty="0" err="1">
                          <a:solidFill>
                            <a:schemeClr val="dk1"/>
                          </a:solidFill>
                          <a:effectLst/>
                          <a:latin typeface="+mn-lt"/>
                          <a:ea typeface="+mn-ea"/>
                          <a:cs typeface="+mn-cs"/>
                        </a:rPr>
                        <a:t>manner</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to</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be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prescribed</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by</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law</a:t>
                      </a:r>
                      <a:endParaRPr lang="nl-NL" sz="1200" dirty="0">
                        <a:latin typeface="+mn-lt"/>
                      </a:endParaRPr>
                    </a:p>
                  </a:txBody>
                  <a:tcPr/>
                </a:tc>
                <a:tc>
                  <a:txBody>
                    <a:bodyPr/>
                    <a:lstStyle/>
                    <a:p>
                      <a:r>
                        <a:rPr lang="nl-NL" sz="1200" kern="1200" dirty="0">
                          <a:solidFill>
                            <a:schemeClr val="dk1"/>
                          </a:solidFill>
                          <a:effectLst/>
                          <a:latin typeface="+mn-lt"/>
                          <a:ea typeface="+mn-ea"/>
                          <a:cs typeface="+mn-cs"/>
                        </a:rPr>
                        <a:t>The right of </a:t>
                      </a:r>
                      <a:r>
                        <a:rPr lang="nl-NL" sz="1200" kern="1200" dirty="0" err="1">
                          <a:solidFill>
                            <a:schemeClr val="dk1"/>
                          </a:solidFill>
                          <a:effectLst/>
                          <a:latin typeface="+mn-lt"/>
                          <a:ea typeface="+mn-ea"/>
                          <a:cs typeface="+mn-cs"/>
                        </a:rPr>
                        <a:t>the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people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to</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be</a:t>
                      </a:r>
                      <a:r>
                        <a:rPr lang="nl-NL" sz="1200" kern="1200" dirty="0">
                          <a:solidFill>
                            <a:schemeClr val="dk1"/>
                          </a:solidFill>
                          <a:effectLst/>
                          <a:latin typeface="+mn-lt"/>
                          <a:ea typeface="+mn-ea"/>
                          <a:cs typeface="+mn-cs"/>
                        </a:rPr>
                        <a:t> secure in </a:t>
                      </a:r>
                      <a:r>
                        <a:rPr lang="nl-NL" sz="1200" kern="1200" dirty="0" err="1">
                          <a:solidFill>
                            <a:schemeClr val="dk1"/>
                          </a:solidFill>
                          <a:effectLst/>
                          <a:latin typeface="+mn-lt"/>
                          <a:ea typeface="+mn-ea"/>
                          <a:cs typeface="+mn-cs"/>
                        </a:rPr>
                        <a:t>their</a:t>
                      </a:r>
                      <a:r>
                        <a:rPr lang="nl-NL" sz="1200" kern="1200" dirty="0">
                          <a:solidFill>
                            <a:schemeClr val="dk1"/>
                          </a:solidFill>
                          <a:effectLst/>
                          <a:latin typeface="+mn-lt"/>
                          <a:ea typeface="+mn-ea"/>
                          <a:cs typeface="+mn-cs"/>
                        </a:rPr>
                        <a:t> persons, </a:t>
                      </a:r>
                      <a:r>
                        <a:rPr lang="nl-NL" sz="1200" kern="1200" dirty="0" err="1">
                          <a:solidFill>
                            <a:schemeClr val="dk1"/>
                          </a:solidFill>
                          <a:effectLst/>
                          <a:latin typeface="+mn-lt"/>
                          <a:ea typeface="+mn-ea"/>
                          <a:cs typeface="+mn-cs"/>
                        </a:rPr>
                        <a:t>houses</a:t>
                      </a:r>
                      <a:r>
                        <a:rPr lang="nl-NL" sz="1200" kern="1200" dirty="0">
                          <a:solidFill>
                            <a:schemeClr val="dk1"/>
                          </a:solidFill>
                          <a:effectLst/>
                          <a:latin typeface="+mn-lt"/>
                          <a:ea typeface="+mn-ea"/>
                          <a:cs typeface="+mn-cs"/>
                        </a:rPr>
                        <a:t>, papers, </a:t>
                      </a:r>
                      <a:r>
                        <a:rPr lang="nl-NL" sz="1200" kern="1200" dirty="0" err="1">
                          <a:solidFill>
                            <a:schemeClr val="dk1"/>
                          </a:solidFill>
                          <a:effectLst/>
                          <a:latin typeface="+mn-lt"/>
                          <a:ea typeface="+mn-ea"/>
                          <a:cs typeface="+mn-cs"/>
                        </a:rPr>
                        <a:t>and</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effects</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against</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unreasonable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searches</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and</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seizures</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shall</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not</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be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violated</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and</a:t>
                      </a:r>
                      <a:r>
                        <a:rPr lang="nl-NL" sz="1200" kern="1200" dirty="0">
                          <a:solidFill>
                            <a:schemeClr val="dk1"/>
                          </a:solidFill>
                          <a:effectLst/>
                          <a:latin typeface="+mn-lt"/>
                          <a:ea typeface="+mn-ea"/>
                          <a:cs typeface="+mn-cs"/>
                        </a:rPr>
                        <a:t> no Warrants </a:t>
                      </a:r>
                      <a:r>
                        <a:rPr lang="nl-NL" sz="1200" kern="1200" dirty="0" err="1">
                          <a:solidFill>
                            <a:schemeClr val="dk1"/>
                          </a:solidFill>
                          <a:effectLst/>
                          <a:latin typeface="+mn-lt"/>
                          <a:ea typeface="+mn-ea"/>
                          <a:cs typeface="+mn-cs"/>
                        </a:rPr>
                        <a:t>shall</a:t>
                      </a:r>
                      <a:r>
                        <a:rPr lang="nl-NL" sz="1200" kern="1200" dirty="0">
                          <a:solidFill>
                            <a:schemeClr val="dk1"/>
                          </a:solidFill>
                          <a:effectLst/>
                          <a:latin typeface="+mn-lt"/>
                          <a:ea typeface="+mn-ea"/>
                          <a:cs typeface="+mn-cs"/>
                        </a:rPr>
                        <a:t> issue, but </a:t>
                      </a:r>
                      <a:r>
                        <a:rPr lang="nl-NL" sz="1200" kern="1200" dirty="0" err="1">
                          <a:solidFill>
                            <a:schemeClr val="dk1"/>
                          </a:solidFill>
                          <a:effectLst/>
                          <a:latin typeface="+mn-lt"/>
                          <a:ea typeface="+mn-ea"/>
                          <a:cs typeface="+mn-cs"/>
                        </a:rPr>
                        <a:t>upon</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probable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cause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supported</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by</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Oath</a:t>
                      </a:r>
                      <a:r>
                        <a:rPr lang="nl-NL" sz="1200" kern="1200" dirty="0">
                          <a:solidFill>
                            <a:schemeClr val="dk1"/>
                          </a:solidFill>
                          <a:effectLst/>
                          <a:latin typeface="+mn-lt"/>
                          <a:ea typeface="+mn-ea"/>
                          <a:cs typeface="+mn-cs"/>
                        </a:rPr>
                        <a:t> or </a:t>
                      </a:r>
                      <a:r>
                        <a:rPr lang="nl-NL" sz="1200" kern="1200" dirty="0" err="1">
                          <a:solidFill>
                            <a:schemeClr val="dk1"/>
                          </a:solidFill>
                          <a:effectLst/>
                          <a:latin typeface="+mn-lt"/>
                          <a:ea typeface="+mn-ea"/>
                          <a:cs typeface="+mn-cs"/>
                        </a:rPr>
                        <a:t>affirmation</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and</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particularly</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describing</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the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place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to</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be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searched</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and</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the</a:t>
                      </a:r>
                      <a:r>
                        <a:rPr lang="nl-NL" sz="1200" kern="1200" dirty="0">
                          <a:solidFill>
                            <a:schemeClr val="dk1"/>
                          </a:solidFill>
                          <a:effectLst/>
                          <a:latin typeface="+mn-lt"/>
                          <a:ea typeface="+mn-ea"/>
                          <a:cs typeface="+mn-cs"/>
                        </a:rPr>
                        <a:t> persons or </a:t>
                      </a:r>
                      <a:r>
                        <a:rPr lang="nl-NL" sz="1200" kern="1200" dirty="0" err="1">
                          <a:solidFill>
                            <a:schemeClr val="dk1"/>
                          </a:solidFill>
                          <a:effectLst/>
                          <a:latin typeface="+mn-lt"/>
                          <a:ea typeface="+mn-ea"/>
                          <a:cs typeface="+mn-cs"/>
                        </a:rPr>
                        <a:t>things</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to</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be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seized</a:t>
                      </a:r>
                      <a:r>
                        <a:rPr lang="nl-NL" sz="1200" kern="1200" dirty="0">
                          <a:solidFill>
                            <a:schemeClr val="dk1"/>
                          </a:solidFill>
                          <a:effectLst/>
                          <a:latin typeface="+mn-lt"/>
                          <a:ea typeface="+mn-ea"/>
                          <a:cs typeface="+mn-cs"/>
                        </a:rPr>
                        <a:t>.</a:t>
                      </a:r>
                      <a:endParaRPr lang="nl-NL" sz="1200" dirty="0">
                        <a:latin typeface="+mn-lt"/>
                      </a:endParaRPr>
                    </a:p>
                  </a:txBody>
                  <a:tcPr/>
                </a:tc>
                <a:extLst>
                  <a:ext uri="{0D108BD9-81ED-4DB2-BD59-A6C34878D82A}">
                    <a16:rowId xmlns:a16="http://schemas.microsoft.com/office/drawing/2014/main" val="953961516"/>
                  </a:ext>
                </a:extLst>
              </a:tr>
            </a:tbl>
          </a:graphicData>
        </a:graphic>
      </p:graphicFrame>
      <p:graphicFrame>
        <p:nvGraphicFramePr>
          <p:cNvPr id="5" name="Tabel 4">
            <a:extLst>
              <a:ext uri="{FF2B5EF4-FFF2-40B4-BE49-F238E27FC236}">
                <a16:creationId xmlns:a16="http://schemas.microsoft.com/office/drawing/2014/main" id="{A3FD4858-DB78-48A7-A8A4-580C303D279B}"/>
              </a:ext>
            </a:extLst>
          </p:cNvPr>
          <p:cNvGraphicFramePr>
            <a:graphicFrameLocks/>
          </p:cNvGraphicFramePr>
          <p:nvPr>
            <p:extLst>
              <p:ext uri="{D42A27DB-BD31-4B8C-83A1-F6EECF244321}">
                <p14:modId xmlns:p14="http://schemas.microsoft.com/office/powerpoint/2010/main" val="241086057"/>
              </p:ext>
            </p:extLst>
          </p:nvPr>
        </p:nvGraphicFramePr>
        <p:xfrm>
          <a:off x="740007" y="3823489"/>
          <a:ext cx="9007678" cy="2926080"/>
        </p:xfrm>
        <a:graphic>
          <a:graphicData uri="http://schemas.openxmlformats.org/drawingml/2006/table">
            <a:tbl>
              <a:tblPr firstRow="1" bandRow="1">
                <a:tableStyleId>{5C22544A-7EE6-4342-B048-85BDC9FD1C3A}</a:tableStyleId>
              </a:tblPr>
              <a:tblGrid>
                <a:gridCol w="3618929">
                  <a:extLst>
                    <a:ext uri="{9D8B030D-6E8A-4147-A177-3AD203B41FA5}">
                      <a16:colId xmlns:a16="http://schemas.microsoft.com/office/drawing/2014/main" val="2067180531"/>
                    </a:ext>
                  </a:extLst>
                </a:gridCol>
                <a:gridCol w="2112886">
                  <a:extLst>
                    <a:ext uri="{9D8B030D-6E8A-4147-A177-3AD203B41FA5}">
                      <a16:colId xmlns:a16="http://schemas.microsoft.com/office/drawing/2014/main" val="2019914824"/>
                    </a:ext>
                  </a:extLst>
                </a:gridCol>
                <a:gridCol w="3275863">
                  <a:extLst>
                    <a:ext uri="{9D8B030D-6E8A-4147-A177-3AD203B41FA5}">
                      <a16:colId xmlns:a16="http://schemas.microsoft.com/office/drawing/2014/main" val="3062545169"/>
                    </a:ext>
                  </a:extLst>
                </a:gridCol>
              </a:tblGrid>
              <a:tr h="370840">
                <a:tc>
                  <a:txBody>
                    <a:bodyPr/>
                    <a:lstStyle/>
                    <a:p>
                      <a:r>
                        <a:rPr lang="en-GB" sz="1200" b="1" kern="1200" dirty="0">
                          <a:solidFill>
                            <a:schemeClr val="bg1"/>
                          </a:solidFill>
                          <a:effectLst/>
                          <a:latin typeface="+mn-lt"/>
                          <a:ea typeface="+mn-ea"/>
                          <a:cs typeface="+mn-cs"/>
                        </a:rPr>
                        <a:t>Fifth Amendment</a:t>
                      </a:r>
                      <a:endParaRPr lang="nl-NL" sz="1200" kern="1200" dirty="0">
                        <a:solidFill>
                          <a:schemeClr val="bg1"/>
                        </a:solidFill>
                        <a:effectLst/>
                        <a:latin typeface="+mn-lt"/>
                        <a:ea typeface="+mn-ea"/>
                        <a:cs typeface="+mn-cs"/>
                      </a:endParaRPr>
                    </a:p>
                    <a:p>
                      <a:endParaRPr lang="nl-NL" sz="1200" kern="1200" dirty="0">
                        <a:solidFill>
                          <a:schemeClr val="bg1"/>
                        </a:solidFill>
                        <a:effectLst/>
                        <a:latin typeface="+mn-lt"/>
                        <a:ea typeface="+mn-ea"/>
                        <a:cs typeface="+mn-cs"/>
                      </a:endParaRPr>
                    </a:p>
                  </a:txBody>
                  <a:tcPr/>
                </a:tc>
                <a:tc>
                  <a:txBody>
                    <a:bodyPr/>
                    <a:lstStyle/>
                    <a:p>
                      <a:r>
                        <a:rPr lang="en-GB" sz="1200" b="1" kern="1200" dirty="0">
                          <a:solidFill>
                            <a:schemeClr val="bg1"/>
                          </a:solidFill>
                          <a:effectLst/>
                          <a:latin typeface="+mn-lt"/>
                          <a:ea typeface="+mn-ea"/>
                          <a:cs typeface="+mn-cs"/>
                        </a:rPr>
                        <a:t>Eleventh Amendment</a:t>
                      </a:r>
                      <a:endParaRPr lang="nl-NL" sz="1200" kern="1200" dirty="0">
                        <a:solidFill>
                          <a:schemeClr val="bg1"/>
                        </a:solidFill>
                        <a:effectLst/>
                        <a:latin typeface="+mn-lt"/>
                        <a:ea typeface="+mn-ea"/>
                        <a:cs typeface="+mn-cs"/>
                      </a:endParaRPr>
                    </a:p>
                  </a:txBody>
                  <a:tcPr/>
                </a:tc>
                <a:tc>
                  <a:txBody>
                    <a:bodyPr/>
                    <a:lstStyle/>
                    <a:p>
                      <a:r>
                        <a:rPr lang="en-GB" sz="1200" b="1" kern="1200" dirty="0">
                          <a:solidFill>
                            <a:schemeClr val="bg1"/>
                          </a:solidFill>
                          <a:effectLst/>
                          <a:latin typeface="+mn-lt"/>
                          <a:ea typeface="+mn-ea"/>
                          <a:cs typeface="+mn-cs"/>
                        </a:rPr>
                        <a:t>Fourteenth </a:t>
                      </a:r>
                      <a:r>
                        <a:rPr lang="en-GB" sz="1200" b="1" kern="1200" dirty="0" err="1">
                          <a:solidFill>
                            <a:schemeClr val="bg1"/>
                          </a:solidFill>
                          <a:effectLst/>
                          <a:latin typeface="+mn-lt"/>
                          <a:ea typeface="+mn-ea"/>
                          <a:cs typeface="+mn-cs"/>
                        </a:rPr>
                        <a:t>Amdendment</a:t>
                      </a:r>
                      <a:endParaRPr lang="nl-NL" sz="1200" b="1" kern="1200" dirty="0">
                        <a:solidFill>
                          <a:schemeClr val="bg1"/>
                        </a:solidFill>
                        <a:effectLst/>
                        <a:latin typeface="+mn-lt"/>
                        <a:ea typeface="+mn-ea"/>
                        <a:cs typeface="+mn-cs"/>
                      </a:endParaRPr>
                    </a:p>
                  </a:txBody>
                  <a:tcPr/>
                </a:tc>
                <a:extLst>
                  <a:ext uri="{0D108BD9-81ED-4DB2-BD59-A6C34878D82A}">
                    <a16:rowId xmlns:a16="http://schemas.microsoft.com/office/drawing/2014/main" val="1254474182"/>
                  </a:ext>
                </a:extLst>
              </a:tr>
              <a:tr h="370840">
                <a:tc>
                  <a:txBody>
                    <a:bodyPr/>
                    <a:lstStyle/>
                    <a:p>
                      <a:r>
                        <a:rPr lang="nl-NL" sz="1200" kern="1200" dirty="0">
                          <a:solidFill>
                            <a:schemeClr val="dk1"/>
                          </a:solidFill>
                          <a:effectLst/>
                          <a:latin typeface="+mn-lt"/>
                          <a:ea typeface="+mn-ea"/>
                          <a:cs typeface="+mn-cs"/>
                        </a:rPr>
                        <a:t>No person </a:t>
                      </a:r>
                      <a:r>
                        <a:rPr lang="nl-NL" sz="1200" kern="1200" dirty="0" err="1">
                          <a:solidFill>
                            <a:schemeClr val="dk1"/>
                          </a:solidFill>
                          <a:effectLst/>
                          <a:latin typeface="+mn-lt"/>
                          <a:ea typeface="+mn-ea"/>
                          <a:cs typeface="+mn-cs"/>
                        </a:rPr>
                        <a:t>shall</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be</a:t>
                      </a:r>
                      <a:r>
                        <a:rPr lang="nl-NL" sz="1200" kern="1200" dirty="0">
                          <a:solidFill>
                            <a:schemeClr val="dk1"/>
                          </a:solidFill>
                          <a:effectLst/>
                          <a:latin typeface="+mn-lt"/>
                          <a:ea typeface="+mn-ea"/>
                          <a:cs typeface="+mn-cs"/>
                        </a:rPr>
                        <a:t> held </a:t>
                      </a:r>
                      <a:r>
                        <a:rPr lang="nl-NL" sz="1200" kern="1200" dirty="0" err="1">
                          <a:solidFill>
                            <a:schemeClr val="dk1"/>
                          </a:solidFill>
                          <a:effectLst/>
                          <a:latin typeface="+mn-lt"/>
                          <a:ea typeface="+mn-ea"/>
                          <a:cs typeface="+mn-cs"/>
                        </a:rPr>
                        <a:t>to</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answer</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for</a:t>
                      </a:r>
                      <a:r>
                        <a:rPr lang="nl-NL" sz="1200" kern="1200" dirty="0">
                          <a:solidFill>
                            <a:schemeClr val="dk1"/>
                          </a:solidFill>
                          <a:effectLst/>
                          <a:latin typeface="+mn-lt"/>
                          <a:ea typeface="+mn-ea"/>
                          <a:cs typeface="+mn-cs"/>
                        </a:rPr>
                        <a:t> a </a:t>
                      </a:r>
                      <a:r>
                        <a:rPr lang="nl-NL" sz="1200" kern="1200" dirty="0" err="1">
                          <a:solidFill>
                            <a:schemeClr val="dk1"/>
                          </a:solidFill>
                          <a:effectLst/>
                          <a:latin typeface="+mn-lt"/>
                          <a:ea typeface="+mn-ea"/>
                          <a:cs typeface="+mn-cs"/>
                        </a:rPr>
                        <a:t>capital</a:t>
                      </a:r>
                      <a:r>
                        <a:rPr lang="nl-NL" sz="1200" kern="1200" dirty="0">
                          <a:solidFill>
                            <a:schemeClr val="dk1"/>
                          </a:solidFill>
                          <a:effectLst/>
                          <a:latin typeface="+mn-lt"/>
                          <a:ea typeface="+mn-ea"/>
                          <a:cs typeface="+mn-cs"/>
                        </a:rPr>
                        <a:t>, or </a:t>
                      </a:r>
                      <a:r>
                        <a:rPr lang="nl-NL" sz="1200" kern="1200" dirty="0" err="1">
                          <a:solidFill>
                            <a:schemeClr val="dk1"/>
                          </a:solidFill>
                          <a:effectLst/>
                          <a:latin typeface="+mn-lt"/>
                          <a:ea typeface="+mn-ea"/>
                          <a:cs typeface="+mn-cs"/>
                        </a:rPr>
                        <a:t>otherwise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infamous</a:t>
                      </a:r>
                      <a:r>
                        <a:rPr lang="nl-NL" sz="1200" kern="1200" dirty="0">
                          <a:solidFill>
                            <a:schemeClr val="dk1"/>
                          </a:solidFill>
                          <a:effectLst/>
                          <a:latin typeface="+mn-lt"/>
                          <a:ea typeface="+mn-ea"/>
                          <a:cs typeface="+mn-cs"/>
                        </a:rPr>
                        <a:t> crime, </a:t>
                      </a:r>
                      <a:r>
                        <a:rPr lang="nl-NL" sz="1200" kern="1200" dirty="0" err="1">
                          <a:solidFill>
                            <a:schemeClr val="dk1"/>
                          </a:solidFill>
                          <a:effectLst/>
                          <a:latin typeface="+mn-lt"/>
                          <a:ea typeface="+mn-ea"/>
                          <a:cs typeface="+mn-cs"/>
                        </a:rPr>
                        <a:t>unless</a:t>
                      </a:r>
                      <a:r>
                        <a:rPr lang="nl-NL" sz="1200" kern="1200" dirty="0">
                          <a:solidFill>
                            <a:schemeClr val="dk1"/>
                          </a:solidFill>
                          <a:effectLst/>
                          <a:latin typeface="+mn-lt"/>
                          <a:ea typeface="+mn-ea"/>
                          <a:cs typeface="+mn-cs"/>
                        </a:rPr>
                        <a:t> on a </a:t>
                      </a:r>
                      <a:r>
                        <a:rPr lang="nl-NL" sz="1200" kern="1200" dirty="0" err="1">
                          <a:solidFill>
                            <a:schemeClr val="dk1"/>
                          </a:solidFill>
                          <a:effectLst/>
                          <a:latin typeface="+mn-lt"/>
                          <a:ea typeface="+mn-ea"/>
                          <a:cs typeface="+mn-cs"/>
                        </a:rPr>
                        <a:t>presentment</a:t>
                      </a:r>
                      <a:r>
                        <a:rPr lang="nl-NL" sz="1200" kern="1200" dirty="0">
                          <a:solidFill>
                            <a:schemeClr val="dk1"/>
                          </a:solidFill>
                          <a:effectLst/>
                          <a:latin typeface="+mn-lt"/>
                          <a:ea typeface="+mn-ea"/>
                          <a:cs typeface="+mn-cs"/>
                        </a:rPr>
                        <a:t> or </a:t>
                      </a:r>
                      <a:r>
                        <a:rPr lang="nl-NL" sz="1200" kern="1200" dirty="0" err="1">
                          <a:solidFill>
                            <a:schemeClr val="dk1"/>
                          </a:solidFill>
                          <a:effectLst/>
                          <a:latin typeface="+mn-lt"/>
                          <a:ea typeface="+mn-ea"/>
                          <a:cs typeface="+mn-cs"/>
                        </a:rPr>
                        <a:t>indictment</a:t>
                      </a:r>
                      <a:r>
                        <a:rPr lang="nl-NL" sz="1200" kern="1200" dirty="0">
                          <a:solidFill>
                            <a:schemeClr val="dk1"/>
                          </a:solidFill>
                          <a:effectLst/>
                          <a:latin typeface="+mn-lt"/>
                          <a:ea typeface="+mn-ea"/>
                          <a:cs typeface="+mn-cs"/>
                        </a:rPr>
                        <a:t> of a Grand Jury, </a:t>
                      </a:r>
                      <a:r>
                        <a:rPr lang="nl-NL" sz="1200" kern="1200" dirty="0" err="1">
                          <a:solidFill>
                            <a:schemeClr val="dk1"/>
                          </a:solidFill>
                          <a:effectLst/>
                          <a:latin typeface="+mn-lt"/>
                          <a:ea typeface="+mn-ea"/>
                          <a:cs typeface="+mn-cs"/>
                        </a:rPr>
                        <a:t>except</a:t>
                      </a:r>
                      <a:r>
                        <a:rPr lang="nl-NL" sz="1200" kern="1200" dirty="0">
                          <a:solidFill>
                            <a:schemeClr val="dk1"/>
                          </a:solidFill>
                          <a:effectLst/>
                          <a:latin typeface="+mn-lt"/>
                          <a:ea typeface="+mn-ea"/>
                          <a:cs typeface="+mn-cs"/>
                        </a:rPr>
                        <a:t> in cases </a:t>
                      </a:r>
                      <a:r>
                        <a:rPr lang="nl-NL" sz="1200" kern="1200" dirty="0" err="1">
                          <a:solidFill>
                            <a:schemeClr val="dk1"/>
                          </a:solidFill>
                          <a:effectLst/>
                          <a:latin typeface="+mn-lt"/>
                          <a:ea typeface="+mn-ea"/>
                          <a:cs typeface="+mn-cs"/>
                        </a:rPr>
                        <a:t>arising</a:t>
                      </a:r>
                      <a:r>
                        <a:rPr lang="nl-NL" sz="1200" kern="1200" dirty="0">
                          <a:solidFill>
                            <a:schemeClr val="dk1"/>
                          </a:solidFill>
                          <a:effectLst/>
                          <a:latin typeface="+mn-lt"/>
                          <a:ea typeface="+mn-ea"/>
                          <a:cs typeface="+mn-cs"/>
                        </a:rPr>
                        <a:t> in </a:t>
                      </a:r>
                      <a:r>
                        <a:rPr lang="nl-NL" sz="1200" kern="1200" dirty="0" err="1">
                          <a:solidFill>
                            <a:schemeClr val="dk1"/>
                          </a:solidFill>
                          <a:effectLst/>
                          <a:latin typeface="+mn-lt"/>
                          <a:ea typeface="+mn-ea"/>
                          <a:cs typeface="+mn-cs"/>
                        </a:rPr>
                        <a:t>the</a:t>
                      </a:r>
                      <a:r>
                        <a:rPr lang="nl-NL" sz="1200" kern="1200" dirty="0">
                          <a:solidFill>
                            <a:schemeClr val="dk1"/>
                          </a:solidFill>
                          <a:effectLst/>
                          <a:latin typeface="+mn-lt"/>
                          <a:ea typeface="+mn-ea"/>
                          <a:cs typeface="+mn-cs"/>
                        </a:rPr>
                        <a:t> land or </a:t>
                      </a:r>
                      <a:r>
                        <a:rPr lang="nl-NL" sz="1200" kern="1200" dirty="0" err="1">
                          <a:solidFill>
                            <a:schemeClr val="dk1"/>
                          </a:solidFill>
                          <a:effectLst/>
                          <a:latin typeface="+mn-lt"/>
                          <a:ea typeface="+mn-ea"/>
                          <a:cs typeface="+mn-cs"/>
                        </a:rPr>
                        <a:t>naval</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forces</a:t>
                      </a:r>
                      <a:r>
                        <a:rPr lang="nl-NL" sz="1200" kern="1200" dirty="0">
                          <a:solidFill>
                            <a:schemeClr val="dk1"/>
                          </a:solidFill>
                          <a:effectLst/>
                          <a:latin typeface="+mn-lt"/>
                          <a:ea typeface="+mn-ea"/>
                          <a:cs typeface="+mn-cs"/>
                        </a:rPr>
                        <a:t>, or in </a:t>
                      </a:r>
                      <a:r>
                        <a:rPr lang="nl-NL" sz="1200" kern="1200" dirty="0" err="1">
                          <a:solidFill>
                            <a:schemeClr val="dk1"/>
                          </a:solidFill>
                          <a:effectLst/>
                          <a:latin typeface="+mn-lt"/>
                          <a:ea typeface="+mn-ea"/>
                          <a:cs typeface="+mn-cs"/>
                        </a:rPr>
                        <a:t>the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Militia</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when</a:t>
                      </a:r>
                      <a:r>
                        <a:rPr lang="nl-NL" sz="1200" kern="1200" dirty="0">
                          <a:solidFill>
                            <a:schemeClr val="dk1"/>
                          </a:solidFill>
                          <a:effectLst/>
                          <a:latin typeface="+mn-lt"/>
                          <a:ea typeface="+mn-ea"/>
                          <a:cs typeface="+mn-cs"/>
                        </a:rPr>
                        <a:t> in </a:t>
                      </a:r>
                      <a:r>
                        <a:rPr lang="nl-NL" sz="1200" kern="1200" dirty="0" err="1">
                          <a:solidFill>
                            <a:schemeClr val="dk1"/>
                          </a:solidFill>
                          <a:effectLst/>
                          <a:latin typeface="+mn-lt"/>
                          <a:ea typeface="+mn-ea"/>
                          <a:cs typeface="+mn-cs"/>
                        </a:rPr>
                        <a:t>actual</a:t>
                      </a:r>
                      <a:r>
                        <a:rPr lang="nl-NL" sz="1200" kern="1200" dirty="0">
                          <a:solidFill>
                            <a:schemeClr val="dk1"/>
                          </a:solidFill>
                          <a:effectLst/>
                          <a:latin typeface="+mn-lt"/>
                          <a:ea typeface="+mn-ea"/>
                          <a:cs typeface="+mn-cs"/>
                        </a:rPr>
                        <a:t> service in time of War or public </a:t>
                      </a:r>
                      <a:r>
                        <a:rPr lang="nl-NL" sz="1200" kern="1200" dirty="0" err="1">
                          <a:solidFill>
                            <a:schemeClr val="dk1"/>
                          </a:solidFill>
                          <a:effectLst/>
                          <a:latin typeface="+mn-lt"/>
                          <a:ea typeface="+mn-ea"/>
                          <a:cs typeface="+mn-cs"/>
                        </a:rPr>
                        <a:t>danger</a:t>
                      </a:r>
                      <a:r>
                        <a:rPr lang="nl-NL" sz="1200" kern="1200" dirty="0">
                          <a:solidFill>
                            <a:schemeClr val="dk1"/>
                          </a:solidFill>
                          <a:effectLst/>
                          <a:latin typeface="+mn-lt"/>
                          <a:ea typeface="+mn-ea"/>
                          <a:cs typeface="+mn-cs"/>
                        </a:rPr>
                        <a:t>; nor </a:t>
                      </a:r>
                      <a:r>
                        <a:rPr lang="nl-NL" sz="1200" kern="1200" dirty="0" err="1">
                          <a:solidFill>
                            <a:schemeClr val="dk1"/>
                          </a:solidFill>
                          <a:effectLst/>
                          <a:latin typeface="+mn-lt"/>
                          <a:ea typeface="+mn-ea"/>
                          <a:cs typeface="+mn-cs"/>
                        </a:rPr>
                        <a:t>shall</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any</a:t>
                      </a:r>
                      <a:r>
                        <a:rPr lang="nl-NL" sz="1200" kern="1200" dirty="0">
                          <a:solidFill>
                            <a:schemeClr val="dk1"/>
                          </a:solidFill>
                          <a:effectLst/>
                          <a:latin typeface="+mn-lt"/>
                          <a:ea typeface="+mn-ea"/>
                          <a:cs typeface="+mn-cs"/>
                        </a:rPr>
                        <a:t> person </a:t>
                      </a:r>
                      <a:r>
                        <a:rPr lang="nl-NL" sz="1200" kern="1200" dirty="0" err="1">
                          <a:solidFill>
                            <a:schemeClr val="dk1"/>
                          </a:solidFill>
                          <a:effectLst/>
                          <a:latin typeface="+mn-lt"/>
                          <a:ea typeface="+mn-ea"/>
                          <a:cs typeface="+mn-cs"/>
                        </a:rPr>
                        <a:t>be</a:t>
                      </a:r>
                      <a:r>
                        <a:rPr lang="nl-NL" sz="1200" kern="1200" dirty="0">
                          <a:solidFill>
                            <a:schemeClr val="dk1"/>
                          </a:solidFill>
                          <a:effectLst/>
                          <a:latin typeface="+mn-lt"/>
                          <a:ea typeface="+mn-ea"/>
                          <a:cs typeface="+mn-cs"/>
                        </a:rPr>
                        <a:t> subject </a:t>
                      </a:r>
                      <a:r>
                        <a:rPr lang="nl-NL" sz="1200" kern="1200" dirty="0" err="1">
                          <a:solidFill>
                            <a:schemeClr val="dk1"/>
                          </a:solidFill>
                          <a:effectLst/>
                          <a:latin typeface="+mn-lt"/>
                          <a:ea typeface="+mn-ea"/>
                          <a:cs typeface="+mn-cs"/>
                        </a:rPr>
                        <a:t>for</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the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same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offence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to</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be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twice</a:t>
                      </a:r>
                      <a:r>
                        <a:rPr lang="nl-NL" sz="1200" kern="1200" dirty="0">
                          <a:solidFill>
                            <a:schemeClr val="dk1"/>
                          </a:solidFill>
                          <a:effectLst/>
                          <a:latin typeface="+mn-lt"/>
                          <a:ea typeface="+mn-ea"/>
                          <a:cs typeface="+mn-cs"/>
                        </a:rPr>
                        <a:t> put in </a:t>
                      </a:r>
                      <a:r>
                        <a:rPr lang="nl-NL" sz="1200" kern="1200" dirty="0" err="1">
                          <a:solidFill>
                            <a:schemeClr val="dk1"/>
                          </a:solidFill>
                          <a:effectLst/>
                          <a:latin typeface="+mn-lt"/>
                          <a:ea typeface="+mn-ea"/>
                          <a:cs typeface="+mn-cs"/>
                        </a:rPr>
                        <a:t>jeopardy</a:t>
                      </a:r>
                      <a:r>
                        <a:rPr lang="nl-NL" sz="1200" kern="1200" dirty="0">
                          <a:solidFill>
                            <a:schemeClr val="dk1"/>
                          </a:solidFill>
                          <a:effectLst/>
                          <a:latin typeface="+mn-lt"/>
                          <a:ea typeface="+mn-ea"/>
                          <a:cs typeface="+mn-cs"/>
                        </a:rPr>
                        <a:t> of life or </a:t>
                      </a:r>
                      <a:r>
                        <a:rPr lang="nl-NL" sz="1200" kern="1200" dirty="0" err="1">
                          <a:solidFill>
                            <a:schemeClr val="dk1"/>
                          </a:solidFill>
                          <a:effectLst/>
                          <a:latin typeface="+mn-lt"/>
                          <a:ea typeface="+mn-ea"/>
                          <a:cs typeface="+mn-cs"/>
                        </a:rPr>
                        <a:t>limb</a:t>
                      </a:r>
                      <a:r>
                        <a:rPr lang="nl-NL" sz="1200" kern="1200" dirty="0">
                          <a:solidFill>
                            <a:schemeClr val="dk1"/>
                          </a:solidFill>
                          <a:effectLst/>
                          <a:latin typeface="+mn-lt"/>
                          <a:ea typeface="+mn-ea"/>
                          <a:cs typeface="+mn-cs"/>
                        </a:rPr>
                        <a:t>; nor </a:t>
                      </a:r>
                      <a:r>
                        <a:rPr lang="nl-NL" sz="1200" kern="1200" dirty="0" err="1">
                          <a:solidFill>
                            <a:schemeClr val="dk1"/>
                          </a:solidFill>
                          <a:effectLst/>
                          <a:latin typeface="+mn-lt"/>
                          <a:ea typeface="+mn-ea"/>
                          <a:cs typeface="+mn-cs"/>
                        </a:rPr>
                        <a:t>shall</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be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compelled</a:t>
                      </a:r>
                      <a:r>
                        <a:rPr lang="nl-NL" sz="1200" kern="1200" dirty="0">
                          <a:solidFill>
                            <a:schemeClr val="dk1"/>
                          </a:solidFill>
                          <a:effectLst/>
                          <a:latin typeface="+mn-lt"/>
                          <a:ea typeface="+mn-ea"/>
                          <a:cs typeface="+mn-cs"/>
                        </a:rPr>
                        <a:t> in </a:t>
                      </a:r>
                      <a:r>
                        <a:rPr lang="nl-NL" sz="1200" kern="1200" dirty="0" err="1">
                          <a:solidFill>
                            <a:schemeClr val="dk1"/>
                          </a:solidFill>
                          <a:effectLst/>
                          <a:latin typeface="+mn-lt"/>
                          <a:ea typeface="+mn-ea"/>
                          <a:cs typeface="+mn-cs"/>
                        </a:rPr>
                        <a:t>any</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criminal</a:t>
                      </a:r>
                      <a:r>
                        <a:rPr lang="nl-NL" sz="1200" kern="1200" dirty="0">
                          <a:solidFill>
                            <a:schemeClr val="dk1"/>
                          </a:solidFill>
                          <a:effectLst/>
                          <a:latin typeface="+mn-lt"/>
                          <a:ea typeface="+mn-ea"/>
                          <a:cs typeface="+mn-cs"/>
                        </a:rPr>
                        <a:t> case </a:t>
                      </a:r>
                      <a:r>
                        <a:rPr lang="nl-NL" sz="1200" kern="1200" dirty="0" err="1">
                          <a:solidFill>
                            <a:schemeClr val="dk1"/>
                          </a:solidFill>
                          <a:effectLst/>
                          <a:latin typeface="+mn-lt"/>
                          <a:ea typeface="+mn-ea"/>
                          <a:cs typeface="+mn-cs"/>
                        </a:rPr>
                        <a:t>to</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be</a:t>
                      </a:r>
                      <a:r>
                        <a:rPr lang="nl-NL" sz="1200" kern="1200" dirty="0">
                          <a:solidFill>
                            <a:schemeClr val="dk1"/>
                          </a:solidFill>
                          <a:effectLst/>
                          <a:latin typeface="+mn-lt"/>
                          <a:ea typeface="+mn-ea"/>
                          <a:cs typeface="+mn-cs"/>
                        </a:rPr>
                        <a:t> a </a:t>
                      </a:r>
                      <a:r>
                        <a:rPr lang="nl-NL" sz="1200" kern="1200" dirty="0" err="1">
                          <a:solidFill>
                            <a:schemeClr val="dk1"/>
                          </a:solidFill>
                          <a:effectLst/>
                          <a:latin typeface="+mn-lt"/>
                          <a:ea typeface="+mn-ea"/>
                          <a:cs typeface="+mn-cs"/>
                        </a:rPr>
                        <a:t>witness</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against</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himself</a:t>
                      </a:r>
                      <a:r>
                        <a:rPr lang="nl-NL" sz="1200" kern="1200" dirty="0">
                          <a:solidFill>
                            <a:schemeClr val="dk1"/>
                          </a:solidFill>
                          <a:effectLst/>
                          <a:latin typeface="+mn-lt"/>
                          <a:ea typeface="+mn-ea"/>
                          <a:cs typeface="+mn-cs"/>
                        </a:rPr>
                        <a:t>, nor </a:t>
                      </a:r>
                      <a:r>
                        <a:rPr lang="nl-NL" sz="1200" kern="1200" dirty="0" err="1">
                          <a:solidFill>
                            <a:schemeClr val="dk1"/>
                          </a:solidFill>
                          <a:effectLst/>
                          <a:latin typeface="+mn-lt"/>
                          <a:ea typeface="+mn-ea"/>
                          <a:cs typeface="+mn-cs"/>
                        </a:rPr>
                        <a:t>be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deprived</a:t>
                      </a:r>
                      <a:r>
                        <a:rPr lang="nl-NL" sz="1200" kern="1200" dirty="0">
                          <a:solidFill>
                            <a:schemeClr val="dk1"/>
                          </a:solidFill>
                          <a:effectLst/>
                          <a:latin typeface="+mn-lt"/>
                          <a:ea typeface="+mn-ea"/>
                          <a:cs typeface="+mn-cs"/>
                        </a:rPr>
                        <a:t> of life, </a:t>
                      </a:r>
                      <a:r>
                        <a:rPr lang="nl-NL" sz="1200" kern="1200" dirty="0" err="1">
                          <a:solidFill>
                            <a:schemeClr val="dk1"/>
                          </a:solidFill>
                          <a:effectLst/>
                          <a:latin typeface="+mn-lt"/>
                          <a:ea typeface="+mn-ea"/>
                          <a:cs typeface="+mn-cs"/>
                        </a:rPr>
                        <a:t>liberty</a:t>
                      </a:r>
                      <a:r>
                        <a:rPr lang="nl-NL" sz="1200" kern="1200" dirty="0">
                          <a:solidFill>
                            <a:schemeClr val="dk1"/>
                          </a:solidFill>
                          <a:effectLst/>
                          <a:latin typeface="+mn-lt"/>
                          <a:ea typeface="+mn-ea"/>
                          <a:cs typeface="+mn-cs"/>
                        </a:rPr>
                        <a:t>, or property, without </a:t>
                      </a:r>
                      <a:r>
                        <a:rPr lang="nl-NL" sz="1200" kern="1200" dirty="0" err="1">
                          <a:solidFill>
                            <a:schemeClr val="dk1"/>
                          </a:solidFill>
                          <a:effectLst/>
                          <a:latin typeface="+mn-lt"/>
                          <a:ea typeface="+mn-ea"/>
                          <a:cs typeface="+mn-cs"/>
                        </a:rPr>
                        <a:t>due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process</a:t>
                      </a:r>
                      <a:r>
                        <a:rPr lang="nl-NL" sz="1200" kern="1200" dirty="0">
                          <a:solidFill>
                            <a:schemeClr val="dk1"/>
                          </a:solidFill>
                          <a:effectLst/>
                          <a:latin typeface="+mn-lt"/>
                          <a:ea typeface="+mn-ea"/>
                          <a:cs typeface="+mn-cs"/>
                        </a:rPr>
                        <a:t> of </a:t>
                      </a:r>
                      <a:r>
                        <a:rPr lang="nl-NL" sz="1200" kern="1200" dirty="0" err="1">
                          <a:solidFill>
                            <a:schemeClr val="dk1"/>
                          </a:solidFill>
                          <a:effectLst/>
                          <a:latin typeface="+mn-lt"/>
                          <a:ea typeface="+mn-ea"/>
                          <a:cs typeface="+mn-cs"/>
                        </a:rPr>
                        <a:t>law</a:t>
                      </a:r>
                      <a:r>
                        <a:rPr lang="nl-NL" sz="1200" kern="1200" dirty="0">
                          <a:solidFill>
                            <a:schemeClr val="dk1"/>
                          </a:solidFill>
                          <a:effectLst/>
                          <a:latin typeface="+mn-lt"/>
                          <a:ea typeface="+mn-ea"/>
                          <a:cs typeface="+mn-cs"/>
                        </a:rPr>
                        <a:t>; nor </a:t>
                      </a:r>
                      <a:r>
                        <a:rPr lang="nl-NL" sz="1200" kern="1200" dirty="0" err="1">
                          <a:solidFill>
                            <a:schemeClr val="dk1"/>
                          </a:solidFill>
                          <a:effectLst/>
                          <a:latin typeface="+mn-lt"/>
                          <a:ea typeface="+mn-ea"/>
                          <a:cs typeface="+mn-cs"/>
                        </a:rPr>
                        <a:t>shall</a:t>
                      </a:r>
                      <a:r>
                        <a:rPr lang="nl-NL" sz="1200" kern="1200" dirty="0">
                          <a:solidFill>
                            <a:schemeClr val="dk1"/>
                          </a:solidFill>
                          <a:effectLst/>
                          <a:latin typeface="+mn-lt"/>
                          <a:ea typeface="+mn-ea"/>
                          <a:cs typeface="+mn-cs"/>
                        </a:rPr>
                        <a:t> private property </a:t>
                      </a:r>
                      <a:r>
                        <a:rPr lang="nl-NL" sz="1200" kern="1200" dirty="0" err="1">
                          <a:solidFill>
                            <a:schemeClr val="dk1"/>
                          </a:solidFill>
                          <a:effectLst/>
                          <a:latin typeface="+mn-lt"/>
                          <a:ea typeface="+mn-ea"/>
                          <a:cs typeface="+mn-cs"/>
                        </a:rPr>
                        <a:t>be</a:t>
                      </a:r>
                      <a:r>
                        <a:rPr lang="nl-NL" sz="1200" kern="1200" dirty="0">
                          <a:solidFill>
                            <a:schemeClr val="dk1"/>
                          </a:solidFill>
                          <a:effectLst/>
                          <a:latin typeface="+mn-lt"/>
                          <a:ea typeface="+mn-ea"/>
                          <a:cs typeface="+mn-cs"/>
                        </a:rPr>
                        <a:t> taken </a:t>
                      </a:r>
                      <a:r>
                        <a:rPr lang="nl-NL" sz="1200" kern="1200" dirty="0" err="1">
                          <a:solidFill>
                            <a:schemeClr val="dk1"/>
                          </a:solidFill>
                          <a:effectLst/>
                          <a:latin typeface="+mn-lt"/>
                          <a:ea typeface="+mn-ea"/>
                          <a:cs typeface="+mn-cs"/>
                        </a:rPr>
                        <a:t>for</a:t>
                      </a:r>
                      <a:r>
                        <a:rPr lang="nl-NL" sz="1200" kern="1200" dirty="0">
                          <a:solidFill>
                            <a:schemeClr val="dk1"/>
                          </a:solidFill>
                          <a:effectLst/>
                          <a:latin typeface="+mn-lt"/>
                          <a:ea typeface="+mn-ea"/>
                          <a:cs typeface="+mn-cs"/>
                        </a:rPr>
                        <a:t> public </a:t>
                      </a:r>
                      <a:r>
                        <a:rPr lang="nl-NL" sz="1200" kern="1200" dirty="0" err="1">
                          <a:solidFill>
                            <a:schemeClr val="dk1"/>
                          </a:solidFill>
                          <a:effectLst/>
                          <a:latin typeface="+mn-lt"/>
                          <a:ea typeface="+mn-ea"/>
                          <a:cs typeface="+mn-cs"/>
                        </a:rPr>
                        <a:t>use</a:t>
                      </a:r>
                      <a:r>
                        <a:rPr lang="nl-NL" sz="1200" kern="1200" dirty="0">
                          <a:solidFill>
                            <a:schemeClr val="dk1"/>
                          </a:solidFill>
                          <a:effectLst/>
                          <a:latin typeface="+mn-lt"/>
                          <a:ea typeface="+mn-ea"/>
                          <a:cs typeface="+mn-cs"/>
                        </a:rPr>
                        <a:t>, without </a:t>
                      </a:r>
                      <a:r>
                        <a:rPr lang="nl-NL" sz="1200" kern="1200" dirty="0" err="1">
                          <a:solidFill>
                            <a:schemeClr val="dk1"/>
                          </a:solidFill>
                          <a:effectLst/>
                          <a:latin typeface="+mn-lt"/>
                          <a:ea typeface="+mn-ea"/>
                          <a:cs typeface="+mn-cs"/>
                        </a:rPr>
                        <a:t>just</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compensation</a:t>
                      </a:r>
                      <a:r>
                        <a:rPr lang="nl-NL" sz="1200" kern="1200" dirty="0">
                          <a:solidFill>
                            <a:schemeClr val="dk1"/>
                          </a:solidFill>
                          <a:effectLst/>
                          <a:latin typeface="+mn-lt"/>
                          <a:ea typeface="+mn-ea"/>
                          <a:cs typeface="+mn-cs"/>
                        </a:rPr>
                        <a:t>.</a:t>
                      </a:r>
                      <a:endParaRPr lang="nl-NL" sz="1200" dirty="0">
                        <a:latin typeface="+mn-lt"/>
                      </a:endParaRPr>
                    </a:p>
                  </a:txBody>
                  <a:tcPr/>
                </a:tc>
                <a:tc>
                  <a:txBody>
                    <a:bodyPr/>
                    <a:lstStyle/>
                    <a:p>
                      <a:r>
                        <a:rPr lang="en-US" sz="1200" kern="1200" dirty="0">
                          <a:solidFill>
                            <a:schemeClr val="dk1"/>
                          </a:solidFill>
                          <a:effectLst/>
                          <a:latin typeface="+mn-lt"/>
                          <a:ea typeface="+mn-ea"/>
                          <a:cs typeface="+mn-cs"/>
                        </a:rPr>
                        <a:t>The Judicial power of the United States shall not be construed to extend to any suit in law or equity, commenced or prosecuted against one of the United States by Citizens of another State, or by Citizens or Subjects of any Foreign State.</a:t>
                      </a:r>
                      <a:endParaRPr lang="nl-NL" sz="1200" dirty="0">
                        <a:latin typeface="+mn-lt"/>
                      </a:endParaRPr>
                    </a:p>
                  </a:txBody>
                  <a:tcPr/>
                </a:tc>
                <a:tc>
                  <a:txBody>
                    <a:bodyPr/>
                    <a:lstStyle/>
                    <a:p>
                      <a:r>
                        <a:rPr lang="en-US" sz="1200" kern="1200" dirty="0">
                          <a:solidFill>
                            <a:schemeClr val="dk1"/>
                          </a:solidFill>
                          <a:effectLst/>
                          <a:latin typeface="+mn-lt"/>
                          <a:ea typeface="+mn-ea"/>
                          <a:cs typeface="+mn-cs"/>
                        </a:rPr>
                        <a:t>Section. 1. 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a:t>
                      </a:r>
                      <a:endParaRPr lang="nl-NL" sz="1200" dirty="0">
                        <a:latin typeface="+mn-lt"/>
                      </a:endParaRPr>
                    </a:p>
                  </a:txBody>
                  <a:tcPr/>
                </a:tc>
                <a:extLst>
                  <a:ext uri="{0D108BD9-81ED-4DB2-BD59-A6C34878D82A}">
                    <a16:rowId xmlns:a16="http://schemas.microsoft.com/office/drawing/2014/main" val="953961516"/>
                  </a:ext>
                </a:extLst>
              </a:tr>
            </a:tbl>
          </a:graphicData>
        </a:graphic>
      </p:graphicFrame>
    </p:spTree>
    <p:extLst>
      <p:ext uri="{BB962C8B-B14F-4D97-AF65-F5344CB8AC3E}">
        <p14:creationId xmlns:p14="http://schemas.microsoft.com/office/powerpoint/2010/main" val="1252906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4C6E5B-69FB-4E93-B60F-8B2FF4EE9277}"/>
              </a:ext>
            </a:extLst>
          </p:cNvPr>
          <p:cNvSpPr>
            <a:spLocks noGrp="1"/>
          </p:cNvSpPr>
          <p:nvPr>
            <p:ph type="title"/>
          </p:nvPr>
        </p:nvSpPr>
        <p:spPr/>
        <p:txBody>
          <a:bodyPr/>
          <a:lstStyle/>
          <a:p>
            <a:r>
              <a:rPr lang="nl-NL" dirty="0" err="1"/>
              <a:t>Overview</a:t>
            </a:r>
            <a:endParaRPr lang="nl-NL" dirty="0"/>
          </a:p>
        </p:txBody>
      </p:sp>
      <p:sp>
        <p:nvSpPr>
          <p:cNvPr id="3" name="Tijdelijke aanduiding voor inhoud 2">
            <a:extLst>
              <a:ext uri="{FF2B5EF4-FFF2-40B4-BE49-F238E27FC236}">
                <a16:creationId xmlns:a16="http://schemas.microsoft.com/office/drawing/2014/main" id="{C49E2F01-4F38-4648-B3AC-D4A05A8ABE59}"/>
              </a:ext>
            </a:extLst>
          </p:cNvPr>
          <p:cNvSpPr>
            <a:spLocks noGrp="1"/>
          </p:cNvSpPr>
          <p:nvPr>
            <p:ph idx="1"/>
          </p:nvPr>
        </p:nvSpPr>
        <p:spPr>
          <a:xfrm>
            <a:off x="677334" y="2160589"/>
            <a:ext cx="8596668" cy="4087811"/>
          </a:xfrm>
        </p:spPr>
        <p:txBody>
          <a:bodyPr>
            <a:normAutofit fontScale="92500" lnSpcReduction="10000"/>
          </a:bodyPr>
          <a:lstStyle/>
          <a:p>
            <a:r>
              <a:rPr lang="en-US" dirty="0">
                <a:solidFill>
                  <a:schemeClr val="bg1"/>
                </a:solidFill>
              </a:rPr>
              <a:t>The Course</a:t>
            </a:r>
          </a:p>
          <a:p>
            <a:pPr lvl="1"/>
            <a:r>
              <a:rPr lang="en-US" dirty="0">
                <a:solidFill>
                  <a:schemeClr val="bg1"/>
                </a:solidFill>
              </a:rPr>
              <a:t>Teachers</a:t>
            </a:r>
          </a:p>
          <a:p>
            <a:pPr lvl="1"/>
            <a:r>
              <a:rPr lang="en-US" dirty="0">
                <a:solidFill>
                  <a:schemeClr val="bg1"/>
                </a:solidFill>
              </a:rPr>
              <a:t>Classes</a:t>
            </a:r>
          </a:p>
          <a:p>
            <a:pPr lvl="1"/>
            <a:r>
              <a:rPr lang="en-US" dirty="0">
                <a:solidFill>
                  <a:schemeClr val="bg1"/>
                </a:solidFill>
              </a:rPr>
              <a:t>Learning goals</a:t>
            </a:r>
          </a:p>
          <a:p>
            <a:pPr lvl="1"/>
            <a:r>
              <a:rPr lang="en-US" dirty="0">
                <a:solidFill>
                  <a:schemeClr val="bg1"/>
                </a:solidFill>
              </a:rPr>
              <a:t>Literature</a:t>
            </a:r>
          </a:p>
          <a:p>
            <a:pPr lvl="1"/>
            <a:r>
              <a:rPr lang="en-US" dirty="0">
                <a:solidFill>
                  <a:schemeClr val="bg1"/>
                </a:solidFill>
              </a:rPr>
              <a:t>Grade</a:t>
            </a:r>
          </a:p>
          <a:p>
            <a:pPr lvl="1"/>
            <a:r>
              <a:rPr lang="en-US" dirty="0">
                <a:solidFill>
                  <a:schemeClr val="bg1"/>
                </a:solidFill>
              </a:rPr>
              <a:t>Contact</a:t>
            </a:r>
          </a:p>
          <a:p>
            <a:r>
              <a:rPr lang="en-US" dirty="0">
                <a:solidFill>
                  <a:schemeClr val="bg1"/>
                </a:solidFill>
              </a:rPr>
              <a:t>Content</a:t>
            </a:r>
          </a:p>
          <a:p>
            <a:pPr lvl="1"/>
            <a:r>
              <a:rPr lang="en-US" dirty="0">
                <a:solidFill>
                  <a:schemeClr val="bg1"/>
                </a:solidFill>
              </a:rPr>
              <a:t>European Union and Council of Europe</a:t>
            </a:r>
          </a:p>
          <a:p>
            <a:pPr lvl="1"/>
            <a:r>
              <a:rPr lang="en-US" dirty="0">
                <a:solidFill>
                  <a:schemeClr val="bg1"/>
                </a:solidFill>
              </a:rPr>
              <a:t>Background Article 8 ECHR</a:t>
            </a:r>
          </a:p>
          <a:p>
            <a:pPr lvl="1"/>
            <a:r>
              <a:rPr lang="en-US" dirty="0">
                <a:solidFill>
                  <a:schemeClr val="bg1"/>
                </a:solidFill>
              </a:rPr>
              <a:t>Background data protection</a:t>
            </a:r>
          </a:p>
          <a:p>
            <a:pPr lvl="1"/>
            <a:r>
              <a:rPr lang="en-US" dirty="0">
                <a:solidFill>
                  <a:schemeClr val="bg1"/>
                </a:solidFill>
              </a:rPr>
              <a:t>Difference privacy and data protection</a:t>
            </a:r>
            <a:endParaRPr lang="en-US" dirty="0"/>
          </a:p>
        </p:txBody>
      </p:sp>
    </p:spTree>
    <p:extLst>
      <p:ext uri="{BB962C8B-B14F-4D97-AF65-F5344CB8AC3E}">
        <p14:creationId xmlns:p14="http://schemas.microsoft.com/office/powerpoint/2010/main" val="1004429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E8ED71-78C0-43C4-A6A7-E8A66A4EC0D8}"/>
              </a:ext>
            </a:extLst>
          </p:cNvPr>
          <p:cNvSpPr>
            <a:spLocks noGrp="1"/>
          </p:cNvSpPr>
          <p:nvPr>
            <p:ph type="title"/>
          </p:nvPr>
        </p:nvSpPr>
        <p:spPr/>
        <p:txBody>
          <a:bodyPr/>
          <a:lstStyle/>
          <a:p>
            <a:r>
              <a:rPr lang="nl-NL" dirty="0"/>
              <a:t>Background </a:t>
            </a:r>
            <a:r>
              <a:rPr lang="nl-NL" dirty="0" err="1"/>
              <a:t>Article</a:t>
            </a:r>
            <a:r>
              <a:rPr lang="nl-NL" dirty="0"/>
              <a:t> 8 ECHR</a:t>
            </a:r>
          </a:p>
        </p:txBody>
      </p:sp>
      <p:sp>
        <p:nvSpPr>
          <p:cNvPr id="3" name="Tijdelijke aanduiding voor inhoud 2">
            <a:extLst>
              <a:ext uri="{FF2B5EF4-FFF2-40B4-BE49-F238E27FC236}">
                <a16:creationId xmlns:a16="http://schemas.microsoft.com/office/drawing/2014/main" id="{78E5355A-9771-43FA-84EB-87F8BE76EEFE}"/>
              </a:ext>
            </a:extLst>
          </p:cNvPr>
          <p:cNvSpPr>
            <a:spLocks noGrp="1"/>
          </p:cNvSpPr>
          <p:nvPr>
            <p:ph idx="1"/>
          </p:nvPr>
        </p:nvSpPr>
        <p:spPr/>
        <p:txBody>
          <a:bodyPr/>
          <a:lstStyle/>
          <a:p>
            <a:r>
              <a:rPr lang="en-US" sz="2400" dirty="0">
                <a:solidFill>
                  <a:schemeClr val="bg1"/>
                </a:solidFill>
              </a:rPr>
              <a:t>First Human Rights Treaties</a:t>
            </a:r>
          </a:p>
          <a:p>
            <a:endParaRPr lang="en-US" sz="2400" dirty="0">
              <a:solidFill>
                <a:schemeClr val="bg1"/>
              </a:solidFill>
            </a:endParaRPr>
          </a:p>
          <a:p>
            <a:r>
              <a:rPr lang="en-US" sz="2400" dirty="0">
                <a:solidFill>
                  <a:schemeClr val="bg1"/>
                </a:solidFill>
              </a:rPr>
              <a:t>Magna Carta 1215</a:t>
            </a:r>
          </a:p>
          <a:p>
            <a:r>
              <a:rPr lang="en-US" sz="2400" dirty="0">
                <a:solidFill>
                  <a:schemeClr val="bg1"/>
                </a:solidFill>
              </a:rPr>
              <a:t>Bill of Rights 1689</a:t>
            </a:r>
          </a:p>
          <a:p>
            <a:r>
              <a:rPr lang="en-US" sz="2400" dirty="0">
                <a:solidFill>
                  <a:schemeClr val="bg1"/>
                </a:solidFill>
              </a:rPr>
              <a:t>United States Bill of Rights 1789</a:t>
            </a:r>
          </a:p>
          <a:p>
            <a:r>
              <a:rPr lang="en-US" sz="2400" dirty="0">
                <a:solidFill>
                  <a:schemeClr val="bg1"/>
                </a:solidFill>
              </a:rPr>
              <a:t>The Declaration of the Rights of Man and of the Citizen 1789</a:t>
            </a:r>
            <a:endParaRPr lang="nl-NL" dirty="0">
              <a:solidFill>
                <a:schemeClr val="bg1"/>
              </a:solidFill>
            </a:endParaRPr>
          </a:p>
        </p:txBody>
      </p:sp>
    </p:spTree>
    <p:extLst>
      <p:ext uri="{BB962C8B-B14F-4D97-AF65-F5344CB8AC3E}">
        <p14:creationId xmlns:p14="http://schemas.microsoft.com/office/powerpoint/2010/main" val="2416532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13ADBF-6C0E-4AD1-94EE-89D7DF733AA6}"/>
              </a:ext>
            </a:extLst>
          </p:cNvPr>
          <p:cNvSpPr>
            <a:spLocks noGrp="1"/>
          </p:cNvSpPr>
          <p:nvPr>
            <p:ph type="title"/>
          </p:nvPr>
        </p:nvSpPr>
        <p:spPr/>
        <p:txBody>
          <a:bodyPr/>
          <a:lstStyle/>
          <a:p>
            <a:r>
              <a:rPr lang="nl-NL" dirty="0"/>
              <a:t>Background </a:t>
            </a:r>
            <a:r>
              <a:rPr lang="nl-NL" dirty="0" err="1"/>
              <a:t>Article</a:t>
            </a:r>
            <a:r>
              <a:rPr lang="nl-NL" dirty="0"/>
              <a:t> 8 ECHR</a:t>
            </a:r>
          </a:p>
        </p:txBody>
      </p:sp>
      <p:pic>
        <p:nvPicPr>
          <p:cNvPr id="4098" name="Picture 2">
            <a:extLst>
              <a:ext uri="{FF2B5EF4-FFF2-40B4-BE49-F238E27FC236}">
                <a16:creationId xmlns:a16="http://schemas.microsoft.com/office/drawing/2014/main" id="{9222454F-DD1A-45A2-BD5C-6D72897EA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2883023"/>
            <a:ext cx="186690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6EA937F5-B371-494D-9839-41D55FA89C9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87997" y="2478658"/>
            <a:ext cx="1911320" cy="286181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C769F4DD-AC27-4075-B047-90F082C168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5669" y="2478658"/>
            <a:ext cx="2149032" cy="2923117"/>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FE6B3660-5F81-44C6-B09B-0D18AD0FD8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1052" y="2478658"/>
            <a:ext cx="2149031" cy="299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138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D71F1-067D-4E68-8F48-1BF17ADBBAB4}"/>
              </a:ext>
            </a:extLst>
          </p:cNvPr>
          <p:cNvSpPr>
            <a:spLocks noGrp="1"/>
          </p:cNvSpPr>
          <p:nvPr>
            <p:ph type="title"/>
          </p:nvPr>
        </p:nvSpPr>
        <p:spPr/>
        <p:txBody>
          <a:bodyPr/>
          <a:lstStyle/>
          <a:p>
            <a:r>
              <a:rPr lang="nl-NL" dirty="0"/>
              <a:t>Background </a:t>
            </a:r>
            <a:r>
              <a:rPr lang="nl-NL" dirty="0" err="1"/>
              <a:t>Article</a:t>
            </a:r>
            <a:r>
              <a:rPr lang="nl-NL" dirty="0"/>
              <a:t> 8 ECHR</a:t>
            </a:r>
          </a:p>
        </p:txBody>
      </p:sp>
      <p:sp>
        <p:nvSpPr>
          <p:cNvPr id="3" name="Tijdelijke aanduiding voor inhoud 2">
            <a:extLst>
              <a:ext uri="{FF2B5EF4-FFF2-40B4-BE49-F238E27FC236}">
                <a16:creationId xmlns:a16="http://schemas.microsoft.com/office/drawing/2014/main" id="{4D9F74E0-A115-4AC3-83DE-2055A7A5D8F0}"/>
              </a:ext>
            </a:extLst>
          </p:cNvPr>
          <p:cNvSpPr>
            <a:spLocks noGrp="1"/>
          </p:cNvSpPr>
          <p:nvPr>
            <p:ph idx="1"/>
          </p:nvPr>
        </p:nvSpPr>
        <p:spPr/>
        <p:txBody>
          <a:bodyPr>
            <a:normAutofit fontScale="92500" lnSpcReduction="10000"/>
          </a:bodyPr>
          <a:lstStyle/>
          <a:p>
            <a:r>
              <a:rPr lang="nl-NL" sz="3200" dirty="0">
                <a:solidFill>
                  <a:schemeClr val="bg1"/>
                </a:solidFill>
              </a:rPr>
              <a:t>Modern Human </a:t>
            </a:r>
            <a:r>
              <a:rPr lang="nl-NL" sz="3200" dirty="0" err="1">
                <a:solidFill>
                  <a:schemeClr val="bg1"/>
                </a:solidFill>
              </a:rPr>
              <a:t>Rights</a:t>
            </a:r>
            <a:r>
              <a:rPr lang="nl-NL" sz="3200" dirty="0">
                <a:solidFill>
                  <a:schemeClr val="bg1"/>
                </a:solidFill>
              </a:rPr>
              <a:t> </a:t>
            </a:r>
            <a:r>
              <a:rPr lang="nl-NL" sz="3200" dirty="0" err="1">
                <a:solidFill>
                  <a:schemeClr val="bg1"/>
                </a:solidFill>
              </a:rPr>
              <a:t>Documents</a:t>
            </a:r>
            <a:endParaRPr lang="nl-NL" sz="3200" dirty="0">
              <a:solidFill>
                <a:schemeClr val="bg1"/>
              </a:solidFill>
            </a:endParaRPr>
          </a:p>
          <a:p>
            <a:endParaRPr lang="nl-NL" b="1" dirty="0">
              <a:solidFill>
                <a:schemeClr val="bg1"/>
              </a:solidFill>
            </a:endParaRPr>
          </a:p>
          <a:p>
            <a:r>
              <a:rPr lang="en-US" b="1" dirty="0">
                <a:solidFill>
                  <a:schemeClr val="bg1"/>
                </a:solidFill>
              </a:rPr>
              <a:t>Universal Declaration of Human Rights (UDHR) 1948</a:t>
            </a:r>
          </a:p>
          <a:p>
            <a:r>
              <a:rPr lang="en-US" b="1" dirty="0">
                <a:solidFill>
                  <a:schemeClr val="bg1"/>
                </a:solidFill>
                <a:effectLst/>
              </a:rPr>
              <a:t>International Covenant on Civil and Political Rights 1966</a:t>
            </a:r>
          </a:p>
          <a:p>
            <a:endParaRPr lang="en-US" dirty="0">
              <a:solidFill>
                <a:schemeClr val="bg1"/>
              </a:solidFill>
            </a:endParaRPr>
          </a:p>
          <a:p>
            <a:r>
              <a:rPr lang="en-US" dirty="0">
                <a:solidFill>
                  <a:schemeClr val="bg1"/>
                </a:solidFill>
              </a:rPr>
              <a:t>European Convention on Human Rights 1950</a:t>
            </a:r>
          </a:p>
          <a:p>
            <a:r>
              <a:rPr lang="en-GB" dirty="0">
                <a:solidFill>
                  <a:schemeClr val="bg1"/>
                </a:solidFill>
              </a:rPr>
              <a:t>American Convention on Human Rights </a:t>
            </a:r>
            <a:r>
              <a:rPr lang="nl-NL" dirty="0">
                <a:solidFill>
                  <a:schemeClr val="bg1"/>
                </a:solidFill>
              </a:rPr>
              <a:t>1969</a:t>
            </a:r>
          </a:p>
          <a:p>
            <a:r>
              <a:rPr lang="en-GB" dirty="0">
                <a:solidFill>
                  <a:schemeClr val="bg1"/>
                </a:solidFill>
              </a:rPr>
              <a:t>African Charter on Human and Peoples' Rights 1981</a:t>
            </a:r>
          </a:p>
          <a:p>
            <a:r>
              <a:rPr lang="en-GB" dirty="0">
                <a:solidFill>
                  <a:schemeClr val="bg1"/>
                </a:solidFill>
              </a:rPr>
              <a:t>EU Charter of Fundamental Rights 2000</a:t>
            </a:r>
          </a:p>
          <a:p>
            <a:r>
              <a:rPr lang="en-GB" dirty="0">
                <a:solidFill>
                  <a:schemeClr val="bg1"/>
                </a:solidFill>
              </a:rPr>
              <a:t>Association of Southeast Asian Nations (ASEAN) Human Rights Declaration 2012</a:t>
            </a:r>
            <a:endParaRPr lang="nl-NL" dirty="0">
              <a:solidFill>
                <a:schemeClr val="bg1"/>
              </a:solidFill>
            </a:endParaRPr>
          </a:p>
          <a:p>
            <a:endParaRPr lang="nl-NL" dirty="0"/>
          </a:p>
        </p:txBody>
      </p:sp>
    </p:spTree>
    <p:extLst>
      <p:ext uri="{BB962C8B-B14F-4D97-AF65-F5344CB8AC3E}">
        <p14:creationId xmlns:p14="http://schemas.microsoft.com/office/powerpoint/2010/main" val="1303310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C0B238-A4CA-413C-B02F-B0FDAEF918A5}"/>
              </a:ext>
            </a:extLst>
          </p:cNvPr>
          <p:cNvSpPr>
            <a:spLocks noGrp="1"/>
          </p:cNvSpPr>
          <p:nvPr>
            <p:ph type="title"/>
          </p:nvPr>
        </p:nvSpPr>
        <p:spPr/>
        <p:txBody>
          <a:bodyPr/>
          <a:lstStyle/>
          <a:p>
            <a:r>
              <a:rPr lang="nl-NL" dirty="0"/>
              <a:t>Background </a:t>
            </a:r>
            <a:r>
              <a:rPr lang="nl-NL" dirty="0" err="1"/>
              <a:t>Article</a:t>
            </a:r>
            <a:r>
              <a:rPr lang="nl-NL" dirty="0"/>
              <a:t> 8 ECHR</a:t>
            </a:r>
          </a:p>
        </p:txBody>
      </p:sp>
      <p:sp>
        <p:nvSpPr>
          <p:cNvPr id="3" name="Tijdelijke aanduiding voor inhoud 2">
            <a:extLst>
              <a:ext uri="{FF2B5EF4-FFF2-40B4-BE49-F238E27FC236}">
                <a16:creationId xmlns:a16="http://schemas.microsoft.com/office/drawing/2014/main" id="{6AC1C10B-E4F1-4B4B-BE04-EAADE5867EC0}"/>
              </a:ext>
            </a:extLst>
          </p:cNvPr>
          <p:cNvSpPr>
            <a:spLocks noGrp="1"/>
          </p:cNvSpPr>
          <p:nvPr>
            <p:ph idx="1"/>
          </p:nvPr>
        </p:nvSpPr>
        <p:spPr>
          <a:xfrm>
            <a:off x="677334" y="1930400"/>
            <a:ext cx="8596668" cy="3880773"/>
          </a:xfrm>
        </p:spPr>
        <p:txBody>
          <a:bodyPr>
            <a:normAutofit fontScale="85000" lnSpcReduction="10000"/>
          </a:bodyPr>
          <a:lstStyle/>
          <a:p>
            <a:pPr marL="0" indent="0">
              <a:buNone/>
            </a:pPr>
            <a:r>
              <a:rPr lang="en-US" sz="2800" dirty="0">
                <a:solidFill>
                  <a:schemeClr val="bg1"/>
                </a:solidFill>
              </a:rPr>
              <a:t>Universal Declaration of Human Rights (UDHR) 1948</a:t>
            </a:r>
          </a:p>
          <a:p>
            <a:pPr marL="0" indent="0">
              <a:buNone/>
            </a:pPr>
            <a:r>
              <a:rPr lang="en-US" dirty="0">
                <a:solidFill>
                  <a:schemeClr val="bg1"/>
                </a:solidFill>
              </a:rPr>
              <a:t>Article 12</a:t>
            </a:r>
          </a:p>
          <a:p>
            <a:pPr marL="0" indent="0">
              <a:buNone/>
            </a:pPr>
            <a:r>
              <a:rPr lang="en-US" dirty="0">
                <a:solidFill>
                  <a:schemeClr val="bg1"/>
                </a:solidFill>
              </a:rPr>
              <a:t>No one shall be subjected to arbitrary interference with his privacy, family, home or correspondence, nor to attacks upon his </a:t>
            </a:r>
            <a:r>
              <a:rPr lang="en-US" dirty="0" err="1">
                <a:solidFill>
                  <a:schemeClr val="bg1"/>
                </a:solidFill>
              </a:rPr>
              <a:t>honour</a:t>
            </a:r>
            <a:r>
              <a:rPr lang="en-US" dirty="0">
                <a:solidFill>
                  <a:schemeClr val="bg1"/>
                </a:solidFill>
              </a:rPr>
              <a:t> and reputation. Everyone has the right to the protection of the law against such interference or attacks</a:t>
            </a:r>
          </a:p>
          <a:p>
            <a:pPr marL="0" indent="0">
              <a:buNone/>
            </a:pPr>
            <a:endParaRPr lang="en-US" dirty="0">
              <a:solidFill>
                <a:schemeClr val="bg1"/>
              </a:solidFill>
            </a:endParaRPr>
          </a:p>
          <a:p>
            <a:pPr marL="0" indent="0">
              <a:buNone/>
            </a:pPr>
            <a:r>
              <a:rPr lang="en-US" dirty="0">
                <a:solidFill>
                  <a:schemeClr val="bg1"/>
                </a:solidFill>
              </a:rPr>
              <a:t>Article 16</a:t>
            </a:r>
          </a:p>
          <a:p>
            <a:pPr marL="0" indent="0">
              <a:buNone/>
            </a:pPr>
            <a:r>
              <a:rPr lang="en-US" dirty="0">
                <a:solidFill>
                  <a:schemeClr val="bg1"/>
                </a:solidFill>
              </a:rPr>
              <a:t>(1) Men and women of full age, without any limitation due to race, nationality or religion, have the right to marry and to found a family. They are entitled to equal rights as to marriage, during marriage and at its dissolution.</a:t>
            </a:r>
          </a:p>
          <a:p>
            <a:pPr marL="0" indent="0">
              <a:buNone/>
            </a:pPr>
            <a:r>
              <a:rPr lang="en-US" dirty="0">
                <a:solidFill>
                  <a:schemeClr val="bg1"/>
                </a:solidFill>
              </a:rPr>
              <a:t>(2) Marriage shall be entered into only with the free and full consent of the intending spouses.</a:t>
            </a:r>
          </a:p>
          <a:p>
            <a:pPr marL="0" indent="0">
              <a:buNone/>
            </a:pPr>
            <a:r>
              <a:rPr lang="en-US" dirty="0">
                <a:solidFill>
                  <a:schemeClr val="bg1"/>
                </a:solidFill>
              </a:rPr>
              <a:t>(3) The family is the natural and fundamental group unit of society and is entitled to protection by society and the State.</a:t>
            </a:r>
          </a:p>
          <a:p>
            <a:endParaRPr lang="nl-NL" dirty="0"/>
          </a:p>
        </p:txBody>
      </p:sp>
    </p:spTree>
    <p:extLst>
      <p:ext uri="{BB962C8B-B14F-4D97-AF65-F5344CB8AC3E}">
        <p14:creationId xmlns:p14="http://schemas.microsoft.com/office/powerpoint/2010/main" val="2642748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07AE1F-2CAD-4986-BBD7-E5B9DFA252D5}"/>
              </a:ext>
            </a:extLst>
          </p:cNvPr>
          <p:cNvSpPr>
            <a:spLocks noGrp="1"/>
          </p:cNvSpPr>
          <p:nvPr>
            <p:ph type="title"/>
          </p:nvPr>
        </p:nvSpPr>
        <p:spPr/>
        <p:txBody>
          <a:bodyPr/>
          <a:lstStyle/>
          <a:p>
            <a:r>
              <a:rPr lang="nl-NL" dirty="0"/>
              <a:t>Background </a:t>
            </a:r>
            <a:r>
              <a:rPr lang="nl-NL" dirty="0" err="1"/>
              <a:t>Article</a:t>
            </a:r>
            <a:r>
              <a:rPr lang="nl-NL" dirty="0"/>
              <a:t> 8 ECHR</a:t>
            </a:r>
          </a:p>
        </p:txBody>
      </p:sp>
      <p:sp>
        <p:nvSpPr>
          <p:cNvPr id="3" name="Tijdelijke aanduiding voor inhoud 2">
            <a:extLst>
              <a:ext uri="{FF2B5EF4-FFF2-40B4-BE49-F238E27FC236}">
                <a16:creationId xmlns:a16="http://schemas.microsoft.com/office/drawing/2014/main" id="{2324D60D-AB9B-4FFE-A1C5-0D2DC13ECF3F}"/>
              </a:ext>
            </a:extLst>
          </p:cNvPr>
          <p:cNvSpPr>
            <a:spLocks noGrp="1"/>
          </p:cNvSpPr>
          <p:nvPr>
            <p:ph idx="1"/>
          </p:nvPr>
        </p:nvSpPr>
        <p:spPr>
          <a:xfrm>
            <a:off x="677334" y="1778849"/>
            <a:ext cx="8596668" cy="4240211"/>
          </a:xfrm>
        </p:spPr>
        <p:txBody>
          <a:bodyPr/>
          <a:lstStyle/>
          <a:p>
            <a:r>
              <a:rPr lang="nl-NL" sz="1800" b="1" i="0" u="none" strike="noStrike" baseline="0" dirty="0">
                <a:solidFill>
                  <a:schemeClr val="bg1"/>
                </a:solidFill>
                <a:latin typeface="Futura Std Medium"/>
              </a:rPr>
              <a:t>ARTICLE 8 </a:t>
            </a:r>
            <a:endParaRPr lang="nl-NL" sz="1800" b="0" i="0" u="none" strike="noStrike" baseline="0" dirty="0">
              <a:solidFill>
                <a:schemeClr val="bg1"/>
              </a:solidFill>
              <a:latin typeface="Futura Std Medium"/>
            </a:endParaRPr>
          </a:p>
          <a:p>
            <a:r>
              <a:rPr lang="en-US" sz="1800" b="1" i="0" u="none" strike="noStrike" baseline="0" dirty="0">
                <a:solidFill>
                  <a:schemeClr val="bg1"/>
                </a:solidFill>
                <a:latin typeface="Futura Std Book"/>
              </a:rPr>
              <a:t>Right to respect for private and family life </a:t>
            </a:r>
            <a:endParaRPr lang="en-US" sz="1800" b="0" i="0" u="none" strike="noStrike" baseline="0" dirty="0">
              <a:solidFill>
                <a:schemeClr val="bg1"/>
              </a:solidFill>
              <a:latin typeface="Futura Std Book"/>
            </a:endParaRPr>
          </a:p>
          <a:p>
            <a:r>
              <a:rPr lang="en-US" sz="1800" b="0" i="0" u="none" strike="noStrike" baseline="0" dirty="0">
                <a:solidFill>
                  <a:schemeClr val="bg1"/>
                </a:solidFill>
                <a:latin typeface="Futura Std Book"/>
              </a:rPr>
              <a:t>1. Everyone has the right to respect for his private and family life, his home and his correspondence. </a:t>
            </a:r>
          </a:p>
          <a:p>
            <a:r>
              <a:rPr lang="en-US" sz="1800" b="0" i="0" u="none" strike="noStrike" baseline="0" dirty="0">
                <a:solidFill>
                  <a:schemeClr val="bg1"/>
                </a:solidFill>
                <a:latin typeface="Futura Std Book"/>
              </a:rPr>
              <a:t>2. There shall be no interference by a public authority with the exercise of this right except such as is in accordance with the law and is necessary in a democratic society in the interests of national security, public safety or the economic well-being of the country, for the prevention of disorder or crime, for the protection of health or morals, or for the protection of the rights and freedoms of others. </a:t>
            </a:r>
            <a:endParaRPr lang="nl-NL" dirty="0">
              <a:solidFill>
                <a:schemeClr val="bg1"/>
              </a:solidFill>
            </a:endParaRPr>
          </a:p>
        </p:txBody>
      </p:sp>
    </p:spTree>
    <p:extLst>
      <p:ext uri="{BB962C8B-B14F-4D97-AF65-F5344CB8AC3E}">
        <p14:creationId xmlns:p14="http://schemas.microsoft.com/office/powerpoint/2010/main" val="860276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0D3CA4-6234-4EE7-9C07-E050686E0F5C}"/>
              </a:ext>
            </a:extLst>
          </p:cNvPr>
          <p:cNvSpPr>
            <a:spLocks noGrp="1"/>
          </p:cNvSpPr>
          <p:nvPr>
            <p:ph type="title"/>
          </p:nvPr>
        </p:nvSpPr>
        <p:spPr/>
        <p:txBody>
          <a:bodyPr/>
          <a:lstStyle/>
          <a:p>
            <a:r>
              <a:rPr lang="nl-NL" dirty="0"/>
              <a:t>Background </a:t>
            </a:r>
            <a:r>
              <a:rPr lang="nl-NL" dirty="0" err="1"/>
              <a:t>Article</a:t>
            </a:r>
            <a:r>
              <a:rPr lang="nl-NL" dirty="0"/>
              <a:t> 8 ECHR</a:t>
            </a:r>
          </a:p>
        </p:txBody>
      </p:sp>
      <p:sp>
        <p:nvSpPr>
          <p:cNvPr id="3" name="Tijdelijke aanduiding voor inhoud 2">
            <a:extLst>
              <a:ext uri="{FF2B5EF4-FFF2-40B4-BE49-F238E27FC236}">
                <a16:creationId xmlns:a16="http://schemas.microsoft.com/office/drawing/2014/main" id="{FCE607F4-8775-4C4D-85A6-02B6039C2F2C}"/>
              </a:ext>
            </a:extLst>
          </p:cNvPr>
          <p:cNvSpPr>
            <a:spLocks noGrp="1"/>
          </p:cNvSpPr>
          <p:nvPr>
            <p:ph idx="1"/>
          </p:nvPr>
        </p:nvSpPr>
        <p:spPr/>
        <p:txBody>
          <a:bodyPr>
            <a:normAutofit lnSpcReduction="10000"/>
          </a:bodyPr>
          <a:lstStyle/>
          <a:p>
            <a:r>
              <a:rPr lang="nl-NL" sz="1800" b="1" i="0" u="none" strike="noStrike" baseline="0" dirty="0">
                <a:solidFill>
                  <a:schemeClr val="bg1"/>
                </a:solidFill>
                <a:latin typeface="Futura Std Medium"/>
              </a:rPr>
              <a:t>ARTICLE 33 </a:t>
            </a:r>
            <a:endParaRPr lang="nl-NL" sz="1800" b="0" i="0" u="none" strike="noStrike" baseline="0" dirty="0">
              <a:solidFill>
                <a:schemeClr val="bg1"/>
              </a:solidFill>
              <a:latin typeface="Futura Std Medium"/>
            </a:endParaRPr>
          </a:p>
          <a:p>
            <a:r>
              <a:rPr lang="nl-NL" sz="1800" b="1" i="0" u="none" strike="noStrike" baseline="0" dirty="0" err="1">
                <a:solidFill>
                  <a:schemeClr val="bg1"/>
                </a:solidFill>
                <a:latin typeface="Futura Std Book"/>
              </a:rPr>
              <a:t>Inter</a:t>
            </a:r>
            <a:r>
              <a:rPr lang="nl-NL" sz="1800" b="1" i="0" u="none" strike="noStrike" baseline="0" dirty="0">
                <a:solidFill>
                  <a:schemeClr val="bg1"/>
                </a:solidFill>
                <a:latin typeface="Futura Std Book"/>
              </a:rPr>
              <a:t>-State cases </a:t>
            </a:r>
            <a:endParaRPr lang="nl-NL" sz="1800" b="0" i="0" u="none" strike="noStrike" baseline="0" dirty="0">
              <a:solidFill>
                <a:schemeClr val="bg1"/>
              </a:solidFill>
              <a:latin typeface="Futura Std Book"/>
            </a:endParaRPr>
          </a:p>
          <a:p>
            <a:r>
              <a:rPr lang="en-US" sz="1800" b="0" i="0" u="none" strike="noStrike" baseline="0" dirty="0">
                <a:solidFill>
                  <a:schemeClr val="bg1"/>
                </a:solidFill>
                <a:latin typeface="Futura Std Book"/>
              </a:rPr>
              <a:t>Any High Contracting Party may refer to the Court any alleged breach of the provisions of the Convention and the Protocols thereto by another High Contracting Party. </a:t>
            </a:r>
          </a:p>
          <a:p>
            <a:r>
              <a:rPr lang="nl-NL" sz="1800" b="1" i="0" u="none" strike="noStrike" baseline="0" dirty="0">
                <a:solidFill>
                  <a:schemeClr val="bg1"/>
                </a:solidFill>
                <a:latin typeface="Futura Std Medium"/>
              </a:rPr>
              <a:t>ARTICLE 34 </a:t>
            </a:r>
            <a:endParaRPr lang="nl-NL" sz="1800" b="0" i="0" u="none" strike="noStrike" baseline="0" dirty="0">
              <a:solidFill>
                <a:schemeClr val="bg1"/>
              </a:solidFill>
              <a:latin typeface="Futura Std Medium"/>
            </a:endParaRPr>
          </a:p>
          <a:p>
            <a:r>
              <a:rPr lang="nl-NL" sz="1800" b="1" i="0" u="none" strike="noStrike" baseline="0" dirty="0" err="1">
                <a:solidFill>
                  <a:schemeClr val="bg1"/>
                </a:solidFill>
                <a:latin typeface="Futura Std Book"/>
              </a:rPr>
              <a:t>Individual</a:t>
            </a:r>
            <a:r>
              <a:rPr lang="nl-NL" sz="1800" b="1" i="0" u="none" strike="noStrike" baseline="0" dirty="0">
                <a:solidFill>
                  <a:schemeClr val="bg1"/>
                </a:solidFill>
                <a:latin typeface="Futura Std Book"/>
              </a:rPr>
              <a:t> </a:t>
            </a:r>
            <a:r>
              <a:rPr lang="nl-NL" sz="1800" b="1" i="0" u="none" strike="noStrike" baseline="0" dirty="0" err="1">
                <a:solidFill>
                  <a:schemeClr val="bg1"/>
                </a:solidFill>
                <a:latin typeface="Futura Std Book"/>
              </a:rPr>
              <a:t>applications</a:t>
            </a:r>
            <a:r>
              <a:rPr lang="nl-NL" sz="1800" b="1" i="0" u="none" strike="noStrike" baseline="0" dirty="0">
                <a:solidFill>
                  <a:schemeClr val="bg1"/>
                </a:solidFill>
                <a:latin typeface="Futura Std Book"/>
              </a:rPr>
              <a:t> </a:t>
            </a:r>
            <a:endParaRPr lang="nl-NL" sz="1800" b="0" i="0" u="none" strike="noStrike" baseline="0" dirty="0">
              <a:solidFill>
                <a:schemeClr val="bg1"/>
              </a:solidFill>
              <a:latin typeface="Futura Std Book"/>
            </a:endParaRPr>
          </a:p>
          <a:p>
            <a:r>
              <a:rPr lang="en-US" sz="1800" b="0" i="0" u="none" strike="noStrike" baseline="0" dirty="0">
                <a:solidFill>
                  <a:schemeClr val="bg1"/>
                </a:solidFill>
                <a:latin typeface="Futura Std Book"/>
              </a:rPr>
              <a:t>The Court may receive applications from any person, non-governmental </a:t>
            </a:r>
            <a:r>
              <a:rPr lang="en-US" sz="1800" b="0" i="0" u="none" strike="noStrike" baseline="0" dirty="0" err="1">
                <a:solidFill>
                  <a:schemeClr val="bg1"/>
                </a:solidFill>
                <a:latin typeface="Futura Std Book"/>
              </a:rPr>
              <a:t>organisation</a:t>
            </a:r>
            <a:r>
              <a:rPr lang="en-US" sz="1800" b="0" i="0" u="none" strike="noStrike" baseline="0" dirty="0">
                <a:solidFill>
                  <a:schemeClr val="bg1"/>
                </a:solidFill>
                <a:latin typeface="Futura Std Book"/>
              </a:rPr>
              <a:t> or group of individuals claiming to be the victim of a violation by one of the High Contracting Parties of the rights set forth in the Convention or the Protocols thereto. The High Contracting Parties undertake not to hinder in any way the effective exercise of this right. </a:t>
            </a:r>
            <a:endParaRPr lang="nl-NL" dirty="0">
              <a:solidFill>
                <a:schemeClr val="bg1"/>
              </a:solidFill>
            </a:endParaRPr>
          </a:p>
        </p:txBody>
      </p:sp>
    </p:spTree>
    <p:extLst>
      <p:ext uri="{BB962C8B-B14F-4D97-AF65-F5344CB8AC3E}">
        <p14:creationId xmlns:p14="http://schemas.microsoft.com/office/powerpoint/2010/main" val="2232719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C0854-8F17-48C4-982F-715FF054D310}"/>
              </a:ext>
            </a:extLst>
          </p:cNvPr>
          <p:cNvSpPr>
            <a:spLocks noGrp="1"/>
          </p:cNvSpPr>
          <p:nvPr>
            <p:ph type="title"/>
          </p:nvPr>
        </p:nvSpPr>
        <p:spPr/>
        <p:txBody>
          <a:bodyPr/>
          <a:lstStyle/>
          <a:p>
            <a:r>
              <a:rPr lang="nl-NL" dirty="0"/>
              <a:t>Background </a:t>
            </a:r>
            <a:r>
              <a:rPr lang="nl-NL" dirty="0" err="1"/>
              <a:t>Article</a:t>
            </a:r>
            <a:r>
              <a:rPr lang="nl-NL" dirty="0"/>
              <a:t> 8 ECHR</a:t>
            </a:r>
          </a:p>
        </p:txBody>
      </p:sp>
      <p:sp>
        <p:nvSpPr>
          <p:cNvPr id="3" name="Tijdelijke aanduiding voor inhoud 2">
            <a:extLst>
              <a:ext uri="{FF2B5EF4-FFF2-40B4-BE49-F238E27FC236}">
                <a16:creationId xmlns:a16="http://schemas.microsoft.com/office/drawing/2014/main" id="{48123741-B8C9-4B56-BF90-A312D51AB9D2}"/>
              </a:ext>
            </a:extLst>
          </p:cNvPr>
          <p:cNvSpPr>
            <a:spLocks noGrp="1"/>
          </p:cNvSpPr>
          <p:nvPr>
            <p:ph idx="1"/>
          </p:nvPr>
        </p:nvSpPr>
        <p:spPr/>
        <p:txBody>
          <a:bodyPr/>
          <a:lstStyle/>
          <a:p>
            <a:r>
              <a:rPr lang="en-US" dirty="0">
                <a:solidFill>
                  <a:schemeClr val="bg1"/>
                </a:solidFill>
              </a:rPr>
              <a:t>Admissibility</a:t>
            </a:r>
          </a:p>
          <a:p>
            <a:pPr lvl="1"/>
            <a:r>
              <a:rPr lang="en-US" dirty="0">
                <a:solidFill>
                  <a:schemeClr val="bg1"/>
                </a:solidFill>
              </a:rPr>
              <a:t>Former European Commission for Human Rights</a:t>
            </a:r>
          </a:p>
          <a:p>
            <a:pPr lvl="1"/>
            <a:r>
              <a:rPr lang="en-US" dirty="0">
                <a:solidFill>
                  <a:schemeClr val="bg1"/>
                </a:solidFill>
              </a:rPr>
              <a:t>Now task of separate chamber of the European Court of Human Rights</a:t>
            </a:r>
          </a:p>
          <a:p>
            <a:pPr lvl="1"/>
            <a:r>
              <a:rPr lang="en-US" dirty="0">
                <a:solidFill>
                  <a:schemeClr val="bg1"/>
                </a:solidFill>
              </a:rPr>
              <a:t>Decisions</a:t>
            </a:r>
          </a:p>
          <a:p>
            <a:r>
              <a:rPr lang="en-US" dirty="0">
                <a:solidFill>
                  <a:schemeClr val="bg1"/>
                </a:solidFill>
              </a:rPr>
              <a:t>Judgment</a:t>
            </a:r>
          </a:p>
          <a:p>
            <a:pPr lvl="1"/>
            <a:r>
              <a:rPr lang="en-US" dirty="0">
                <a:solidFill>
                  <a:schemeClr val="bg1"/>
                </a:solidFill>
              </a:rPr>
              <a:t>European Court of Human Rights</a:t>
            </a:r>
          </a:p>
          <a:p>
            <a:pPr lvl="1"/>
            <a:r>
              <a:rPr lang="en-US" dirty="0">
                <a:solidFill>
                  <a:schemeClr val="bg1"/>
                </a:solidFill>
              </a:rPr>
              <a:t>Judgments</a:t>
            </a:r>
          </a:p>
          <a:p>
            <a:r>
              <a:rPr lang="en-US" dirty="0">
                <a:solidFill>
                  <a:schemeClr val="bg1"/>
                </a:solidFill>
                <a:hlinkClick r:id="rId2"/>
              </a:rPr>
              <a:t>https://hudoc.echr.coe.int/</a:t>
            </a:r>
            <a:r>
              <a:rPr lang="en-US" dirty="0">
                <a:solidFill>
                  <a:schemeClr val="bg1"/>
                </a:solidFill>
              </a:rPr>
              <a:t> </a:t>
            </a:r>
            <a:endParaRPr lang="nl-NL" dirty="0"/>
          </a:p>
        </p:txBody>
      </p:sp>
    </p:spTree>
    <p:extLst>
      <p:ext uri="{BB962C8B-B14F-4D97-AF65-F5344CB8AC3E}">
        <p14:creationId xmlns:p14="http://schemas.microsoft.com/office/powerpoint/2010/main" val="3040304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446077" y="1532087"/>
            <a:ext cx="8715677" cy="4495531"/>
          </a:xfrm>
          <a:prstGeom prst="rect">
            <a:avLst/>
          </a:prstGeom>
        </p:spPr>
      </p:pic>
      <p:sp>
        <p:nvSpPr>
          <p:cNvPr id="3" name="Titel 1">
            <a:extLst>
              <a:ext uri="{FF2B5EF4-FFF2-40B4-BE49-F238E27FC236}">
                <a16:creationId xmlns:a16="http://schemas.microsoft.com/office/drawing/2014/main" id="{E84BAB85-AA26-47E1-9F53-2D66B97F0E68}"/>
              </a:ext>
            </a:extLst>
          </p:cNvPr>
          <p:cNvSpPr>
            <a:spLocks noGrp="1"/>
          </p:cNvSpPr>
          <p:nvPr>
            <p:ph type="title"/>
          </p:nvPr>
        </p:nvSpPr>
        <p:spPr>
          <a:xfrm>
            <a:off x="677334" y="609600"/>
            <a:ext cx="8596668" cy="1320800"/>
          </a:xfrm>
        </p:spPr>
        <p:txBody>
          <a:bodyPr/>
          <a:lstStyle/>
          <a:p>
            <a:r>
              <a:rPr lang="nl-NL" dirty="0"/>
              <a:t>Background </a:t>
            </a:r>
            <a:r>
              <a:rPr lang="nl-NL" dirty="0" err="1"/>
              <a:t>Article</a:t>
            </a:r>
            <a:r>
              <a:rPr lang="nl-NL" dirty="0"/>
              <a:t> 8 ECHR</a:t>
            </a:r>
          </a:p>
        </p:txBody>
      </p:sp>
    </p:spTree>
    <p:extLst>
      <p:ext uri="{BB962C8B-B14F-4D97-AF65-F5344CB8AC3E}">
        <p14:creationId xmlns:p14="http://schemas.microsoft.com/office/powerpoint/2010/main" val="1614796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581972" y="1603656"/>
            <a:ext cx="8340086" cy="4225397"/>
          </a:xfrm>
          <a:prstGeom prst="rect">
            <a:avLst/>
          </a:prstGeom>
        </p:spPr>
      </p:pic>
      <p:sp>
        <p:nvSpPr>
          <p:cNvPr id="3" name="Titel 1">
            <a:extLst>
              <a:ext uri="{FF2B5EF4-FFF2-40B4-BE49-F238E27FC236}">
                <a16:creationId xmlns:a16="http://schemas.microsoft.com/office/drawing/2014/main" id="{7849DF2B-9FE1-40DA-9458-8DB4332BC2E0}"/>
              </a:ext>
            </a:extLst>
          </p:cNvPr>
          <p:cNvSpPr>
            <a:spLocks noGrp="1"/>
          </p:cNvSpPr>
          <p:nvPr>
            <p:ph type="title"/>
          </p:nvPr>
        </p:nvSpPr>
        <p:spPr>
          <a:xfrm>
            <a:off x="677334" y="609600"/>
            <a:ext cx="8596668" cy="1320800"/>
          </a:xfrm>
        </p:spPr>
        <p:txBody>
          <a:bodyPr/>
          <a:lstStyle/>
          <a:p>
            <a:r>
              <a:rPr lang="nl-NL" dirty="0"/>
              <a:t>Background </a:t>
            </a:r>
            <a:r>
              <a:rPr lang="nl-NL" dirty="0" err="1"/>
              <a:t>Article</a:t>
            </a:r>
            <a:r>
              <a:rPr lang="nl-NL" dirty="0"/>
              <a:t> 8 ECHR</a:t>
            </a:r>
          </a:p>
        </p:txBody>
      </p:sp>
    </p:spTree>
    <p:extLst>
      <p:ext uri="{BB962C8B-B14F-4D97-AF65-F5344CB8AC3E}">
        <p14:creationId xmlns:p14="http://schemas.microsoft.com/office/powerpoint/2010/main" val="3544437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06056" y="2172861"/>
            <a:ext cx="8667946" cy="3317809"/>
          </a:xfrm>
          <a:prstGeom prst="rect">
            <a:avLst/>
          </a:prstGeom>
        </p:spPr>
      </p:pic>
      <p:sp>
        <p:nvSpPr>
          <p:cNvPr id="3" name="Titel 1">
            <a:extLst>
              <a:ext uri="{FF2B5EF4-FFF2-40B4-BE49-F238E27FC236}">
                <a16:creationId xmlns:a16="http://schemas.microsoft.com/office/drawing/2014/main" id="{AA886435-5BCA-451D-9B92-5C3B8A095F5A}"/>
              </a:ext>
            </a:extLst>
          </p:cNvPr>
          <p:cNvSpPr>
            <a:spLocks noGrp="1"/>
          </p:cNvSpPr>
          <p:nvPr>
            <p:ph type="title"/>
          </p:nvPr>
        </p:nvSpPr>
        <p:spPr>
          <a:xfrm>
            <a:off x="677334" y="609600"/>
            <a:ext cx="8596668" cy="1320800"/>
          </a:xfrm>
        </p:spPr>
        <p:txBody>
          <a:bodyPr/>
          <a:lstStyle/>
          <a:p>
            <a:r>
              <a:rPr lang="nl-NL" dirty="0"/>
              <a:t>Background </a:t>
            </a:r>
            <a:r>
              <a:rPr lang="nl-NL" dirty="0" err="1"/>
              <a:t>Article</a:t>
            </a:r>
            <a:r>
              <a:rPr lang="nl-NL" dirty="0"/>
              <a:t> 8 ECHR</a:t>
            </a:r>
          </a:p>
        </p:txBody>
      </p:sp>
    </p:spTree>
    <p:extLst>
      <p:ext uri="{BB962C8B-B14F-4D97-AF65-F5344CB8AC3E}">
        <p14:creationId xmlns:p14="http://schemas.microsoft.com/office/powerpoint/2010/main" val="1519945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FE6FA8-F63B-4CE3-9DB0-786AB5CFAD01}"/>
              </a:ext>
            </a:extLst>
          </p:cNvPr>
          <p:cNvSpPr>
            <a:spLocks noGrp="1"/>
          </p:cNvSpPr>
          <p:nvPr>
            <p:ph type="title"/>
          </p:nvPr>
        </p:nvSpPr>
        <p:spPr>
          <a:xfrm>
            <a:off x="224573" y="2768600"/>
            <a:ext cx="8596668" cy="1320800"/>
          </a:xfrm>
        </p:spPr>
        <p:txBody>
          <a:bodyPr>
            <a:normAutofit/>
          </a:bodyPr>
          <a:lstStyle/>
          <a:p>
            <a:pPr algn="ctr"/>
            <a:r>
              <a:rPr lang="nl-NL" sz="7200" b="1" dirty="0"/>
              <a:t>The Course</a:t>
            </a:r>
          </a:p>
        </p:txBody>
      </p:sp>
    </p:spTree>
    <p:extLst>
      <p:ext uri="{BB962C8B-B14F-4D97-AF65-F5344CB8AC3E}">
        <p14:creationId xmlns:p14="http://schemas.microsoft.com/office/powerpoint/2010/main" val="3352639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77334" y="1811184"/>
            <a:ext cx="8981571" cy="3558080"/>
          </a:xfrm>
          <a:prstGeom prst="rect">
            <a:avLst/>
          </a:prstGeom>
        </p:spPr>
      </p:pic>
      <p:sp>
        <p:nvSpPr>
          <p:cNvPr id="3" name="Titel 1">
            <a:extLst>
              <a:ext uri="{FF2B5EF4-FFF2-40B4-BE49-F238E27FC236}">
                <a16:creationId xmlns:a16="http://schemas.microsoft.com/office/drawing/2014/main" id="{17E97DFE-47C7-43F6-9488-DA215ACF37CE}"/>
              </a:ext>
            </a:extLst>
          </p:cNvPr>
          <p:cNvSpPr>
            <a:spLocks noGrp="1"/>
          </p:cNvSpPr>
          <p:nvPr>
            <p:ph type="title"/>
          </p:nvPr>
        </p:nvSpPr>
        <p:spPr>
          <a:xfrm>
            <a:off x="677334" y="609600"/>
            <a:ext cx="8596668" cy="1320800"/>
          </a:xfrm>
        </p:spPr>
        <p:txBody>
          <a:bodyPr/>
          <a:lstStyle/>
          <a:p>
            <a:r>
              <a:rPr lang="nl-NL" dirty="0"/>
              <a:t>Background </a:t>
            </a:r>
            <a:r>
              <a:rPr lang="nl-NL" dirty="0" err="1"/>
              <a:t>Article</a:t>
            </a:r>
            <a:r>
              <a:rPr lang="nl-NL" dirty="0"/>
              <a:t> 8 ECHR</a:t>
            </a:r>
          </a:p>
        </p:txBody>
      </p:sp>
    </p:spTree>
    <p:extLst>
      <p:ext uri="{BB962C8B-B14F-4D97-AF65-F5344CB8AC3E}">
        <p14:creationId xmlns:p14="http://schemas.microsoft.com/office/powerpoint/2010/main" val="1104570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837225" y="1930400"/>
            <a:ext cx="8276886" cy="3783620"/>
          </a:xfrm>
          <a:prstGeom prst="rect">
            <a:avLst/>
          </a:prstGeom>
        </p:spPr>
      </p:pic>
      <p:sp>
        <p:nvSpPr>
          <p:cNvPr id="3" name="Titel 1">
            <a:extLst>
              <a:ext uri="{FF2B5EF4-FFF2-40B4-BE49-F238E27FC236}">
                <a16:creationId xmlns:a16="http://schemas.microsoft.com/office/drawing/2014/main" id="{59039860-38B7-4511-B38C-DE7C9D0AD6F6}"/>
              </a:ext>
            </a:extLst>
          </p:cNvPr>
          <p:cNvSpPr>
            <a:spLocks noGrp="1"/>
          </p:cNvSpPr>
          <p:nvPr>
            <p:ph type="title"/>
          </p:nvPr>
        </p:nvSpPr>
        <p:spPr>
          <a:xfrm>
            <a:off x="677334" y="609600"/>
            <a:ext cx="8596668" cy="1320800"/>
          </a:xfrm>
        </p:spPr>
        <p:txBody>
          <a:bodyPr/>
          <a:lstStyle/>
          <a:p>
            <a:r>
              <a:rPr lang="nl-NL" dirty="0"/>
              <a:t>Background </a:t>
            </a:r>
            <a:r>
              <a:rPr lang="nl-NL" dirty="0" err="1"/>
              <a:t>Article</a:t>
            </a:r>
            <a:r>
              <a:rPr lang="nl-NL" dirty="0"/>
              <a:t> 8 ECHR</a:t>
            </a:r>
          </a:p>
        </p:txBody>
      </p:sp>
    </p:spTree>
    <p:extLst>
      <p:ext uri="{BB962C8B-B14F-4D97-AF65-F5344CB8AC3E}">
        <p14:creationId xmlns:p14="http://schemas.microsoft.com/office/powerpoint/2010/main" val="580985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749077" y="1495890"/>
            <a:ext cx="8119715" cy="4388486"/>
          </a:xfrm>
          <a:prstGeom prst="rect">
            <a:avLst/>
          </a:prstGeom>
        </p:spPr>
      </p:pic>
      <p:sp>
        <p:nvSpPr>
          <p:cNvPr id="3" name="Titel 1">
            <a:extLst>
              <a:ext uri="{FF2B5EF4-FFF2-40B4-BE49-F238E27FC236}">
                <a16:creationId xmlns:a16="http://schemas.microsoft.com/office/drawing/2014/main" id="{E5A69B95-34E3-459A-B2AF-C40FC038E369}"/>
              </a:ext>
            </a:extLst>
          </p:cNvPr>
          <p:cNvSpPr>
            <a:spLocks noGrp="1"/>
          </p:cNvSpPr>
          <p:nvPr>
            <p:ph type="title"/>
          </p:nvPr>
        </p:nvSpPr>
        <p:spPr>
          <a:xfrm>
            <a:off x="677334" y="609600"/>
            <a:ext cx="8596668" cy="1320800"/>
          </a:xfrm>
        </p:spPr>
        <p:txBody>
          <a:bodyPr/>
          <a:lstStyle/>
          <a:p>
            <a:r>
              <a:rPr lang="nl-NL" dirty="0"/>
              <a:t>Background </a:t>
            </a:r>
            <a:r>
              <a:rPr lang="nl-NL" dirty="0" err="1"/>
              <a:t>Article</a:t>
            </a:r>
            <a:r>
              <a:rPr lang="nl-NL" dirty="0"/>
              <a:t> 8 ECHR</a:t>
            </a:r>
          </a:p>
        </p:txBody>
      </p:sp>
    </p:spTree>
    <p:extLst>
      <p:ext uri="{BB962C8B-B14F-4D97-AF65-F5344CB8AC3E}">
        <p14:creationId xmlns:p14="http://schemas.microsoft.com/office/powerpoint/2010/main" val="2901254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25627" y="1687273"/>
            <a:ext cx="8908990" cy="3899700"/>
          </a:xfrm>
          <a:prstGeom prst="rect">
            <a:avLst/>
          </a:prstGeom>
        </p:spPr>
      </p:pic>
      <p:sp>
        <p:nvSpPr>
          <p:cNvPr id="3" name="Titel 1">
            <a:extLst>
              <a:ext uri="{FF2B5EF4-FFF2-40B4-BE49-F238E27FC236}">
                <a16:creationId xmlns:a16="http://schemas.microsoft.com/office/drawing/2014/main" id="{7353479E-7032-4E7C-9099-202FEEE336F4}"/>
              </a:ext>
            </a:extLst>
          </p:cNvPr>
          <p:cNvSpPr>
            <a:spLocks noGrp="1"/>
          </p:cNvSpPr>
          <p:nvPr>
            <p:ph type="title"/>
          </p:nvPr>
        </p:nvSpPr>
        <p:spPr>
          <a:xfrm>
            <a:off x="677334" y="609600"/>
            <a:ext cx="8596668" cy="1320800"/>
          </a:xfrm>
        </p:spPr>
        <p:txBody>
          <a:bodyPr/>
          <a:lstStyle/>
          <a:p>
            <a:r>
              <a:rPr lang="nl-NL" dirty="0"/>
              <a:t>Background </a:t>
            </a:r>
            <a:r>
              <a:rPr lang="nl-NL" dirty="0" err="1"/>
              <a:t>Article</a:t>
            </a:r>
            <a:r>
              <a:rPr lang="nl-NL" dirty="0"/>
              <a:t> 8 ECHR</a:t>
            </a:r>
          </a:p>
        </p:txBody>
      </p:sp>
    </p:spTree>
    <p:extLst>
      <p:ext uri="{BB962C8B-B14F-4D97-AF65-F5344CB8AC3E}">
        <p14:creationId xmlns:p14="http://schemas.microsoft.com/office/powerpoint/2010/main" val="1455208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77334" y="2421828"/>
            <a:ext cx="8990449" cy="2839022"/>
          </a:xfrm>
          <a:prstGeom prst="rect">
            <a:avLst/>
          </a:prstGeom>
        </p:spPr>
      </p:pic>
      <p:sp>
        <p:nvSpPr>
          <p:cNvPr id="3" name="Titel 1">
            <a:extLst>
              <a:ext uri="{FF2B5EF4-FFF2-40B4-BE49-F238E27FC236}">
                <a16:creationId xmlns:a16="http://schemas.microsoft.com/office/drawing/2014/main" id="{72BCDA6C-207E-4B72-90E3-E79B031113FC}"/>
              </a:ext>
            </a:extLst>
          </p:cNvPr>
          <p:cNvSpPr>
            <a:spLocks noGrp="1"/>
          </p:cNvSpPr>
          <p:nvPr>
            <p:ph type="title"/>
          </p:nvPr>
        </p:nvSpPr>
        <p:spPr>
          <a:xfrm>
            <a:off x="677334" y="609600"/>
            <a:ext cx="8596668" cy="1320800"/>
          </a:xfrm>
        </p:spPr>
        <p:txBody>
          <a:bodyPr/>
          <a:lstStyle/>
          <a:p>
            <a:r>
              <a:rPr lang="nl-NL" dirty="0"/>
              <a:t>Background </a:t>
            </a:r>
            <a:r>
              <a:rPr lang="nl-NL" dirty="0" err="1"/>
              <a:t>Article</a:t>
            </a:r>
            <a:r>
              <a:rPr lang="nl-NL" dirty="0"/>
              <a:t> 8 ECHR</a:t>
            </a:r>
          </a:p>
        </p:txBody>
      </p:sp>
    </p:spTree>
    <p:extLst>
      <p:ext uri="{BB962C8B-B14F-4D97-AF65-F5344CB8AC3E}">
        <p14:creationId xmlns:p14="http://schemas.microsoft.com/office/powerpoint/2010/main" val="699118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779428" y="1743840"/>
            <a:ext cx="8914987" cy="4133800"/>
          </a:xfrm>
          <a:prstGeom prst="rect">
            <a:avLst/>
          </a:prstGeom>
        </p:spPr>
      </p:pic>
      <p:sp>
        <p:nvSpPr>
          <p:cNvPr id="3" name="Titel 1">
            <a:extLst>
              <a:ext uri="{FF2B5EF4-FFF2-40B4-BE49-F238E27FC236}">
                <a16:creationId xmlns:a16="http://schemas.microsoft.com/office/drawing/2014/main" id="{B97B7C2F-559C-47E9-B74E-109C317DC964}"/>
              </a:ext>
            </a:extLst>
          </p:cNvPr>
          <p:cNvSpPr>
            <a:spLocks noGrp="1"/>
          </p:cNvSpPr>
          <p:nvPr>
            <p:ph type="title"/>
          </p:nvPr>
        </p:nvSpPr>
        <p:spPr>
          <a:xfrm>
            <a:off x="677334" y="609600"/>
            <a:ext cx="8596668" cy="1320800"/>
          </a:xfrm>
        </p:spPr>
        <p:txBody>
          <a:bodyPr/>
          <a:lstStyle/>
          <a:p>
            <a:r>
              <a:rPr lang="nl-NL" dirty="0"/>
              <a:t>Background </a:t>
            </a:r>
            <a:r>
              <a:rPr lang="nl-NL" dirty="0" err="1"/>
              <a:t>Article</a:t>
            </a:r>
            <a:r>
              <a:rPr lang="nl-NL" dirty="0"/>
              <a:t> 8 ECHR</a:t>
            </a:r>
          </a:p>
        </p:txBody>
      </p:sp>
    </p:spTree>
    <p:extLst>
      <p:ext uri="{BB962C8B-B14F-4D97-AF65-F5344CB8AC3E}">
        <p14:creationId xmlns:p14="http://schemas.microsoft.com/office/powerpoint/2010/main" val="1256370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77334" y="1864995"/>
            <a:ext cx="8214085" cy="4299862"/>
          </a:xfrm>
          <a:prstGeom prst="rect">
            <a:avLst/>
          </a:prstGeom>
        </p:spPr>
      </p:pic>
      <p:sp>
        <p:nvSpPr>
          <p:cNvPr id="3" name="Titel 1">
            <a:extLst>
              <a:ext uri="{FF2B5EF4-FFF2-40B4-BE49-F238E27FC236}">
                <a16:creationId xmlns:a16="http://schemas.microsoft.com/office/drawing/2014/main" id="{471814B3-6837-424D-8D03-7D23AED7E1BD}"/>
              </a:ext>
            </a:extLst>
          </p:cNvPr>
          <p:cNvSpPr>
            <a:spLocks noGrp="1"/>
          </p:cNvSpPr>
          <p:nvPr>
            <p:ph type="title"/>
          </p:nvPr>
        </p:nvSpPr>
        <p:spPr>
          <a:xfrm>
            <a:off x="677334" y="609600"/>
            <a:ext cx="8596668" cy="1320800"/>
          </a:xfrm>
        </p:spPr>
        <p:txBody>
          <a:bodyPr/>
          <a:lstStyle/>
          <a:p>
            <a:r>
              <a:rPr lang="nl-NL" dirty="0"/>
              <a:t>Background </a:t>
            </a:r>
            <a:r>
              <a:rPr lang="nl-NL" dirty="0" err="1"/>
              <a:t>Article</a:t>
            </a:r>
            <a:r>
              <a:rPr lang="nl-NL" dirty="0"/>
              <a:t> 8 ECHR</a:t>
            </a:r>
          </a:p>
        </p:txBody>
      </p:sp>
    </p:spTree>
    <p:extLst>
      <p:ext uri="{BB962C8B-B14F-4D97-AF65-F5344CB8AC3E}">
        <p14:creationId xmlns:p14="http://schemas.microsoft.com/office/powerpoint/2010/main" val="673656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77334" y="2310774"/>
            <a:ext cx="8044291" cy="3220014"/>
          </a:xfrm>
          <a:prstGeom prst="rect">
            <a:avLst/>
          </a:prstGeom>
        </p:spPr>
      </p:pic>
      <p:sp>
        <p:nvSpPr>
          <p:cNvPr id="3" name="Titel 1">
            <a:extLst>
              <a:ext uri="{FF2B5EF4-FFF2-40B4-BE49-F238E27FC236}">
                <a16:creationId xmlns:a16="http://schemas.microsoft.com/office/drawing/2014/main" id="{8F4B3816-0AAE-4CC5-B5A6-A0C1273D6E85}"/>
              </a:ext>
            </a:extLst>
          </p:cNvPr>
          <p:cNvSpPr>
            <a:spLocks noGrp="1"/>
          </p:cNvSpPr>
          <p:nvPr>
            <p:ph type="title"/>
          </p:nvPr>
        </p:nvSpPr>
        <p:spPr>
          <a:xfrm>
            <a:off x="677334" y="609600"/>
            <a:ext cx="8596668" cy="1320800"/>
          </a:xfrm>
        </p:spPr>
        <p:txBody>
          <a:bodyPr/>
          <a:lstStyle/>
          <a:p>
            <a:r>
              <a:rPr lang="nl-NL" dirty="0"/>
              <a:t>Background </a:t>
            </a:r>
            <a:r>
              <a:rPr lang="nl-NL" dirty="0" err="1"/>
              <a:t>Article</a:t>
            </a:r>
            <a:r>
              <a:rPr lang="nl-NL" dirty="0"/>
              <a:t> 8 ECHR</a:t>
            </a:r>
          </a:p>
        </p:txBody>
      </p:sp>
    </p:spTree>
    <p:extLst>
      <p:ext uri="{BB962C8B-B14F-4D97-AF65-F5344CB8AC3E}">
        <p14:creationId xmlns:p14="http://schemas.microsoft.com/office/powerpoint/2010/main" val="1362976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77334" y="2153951"/>
            <a:ext cx="8928305" cy="3305816"/>
          </a:xfrm>
          <a:prstGeom prst="rect">
            <a:avLst/>
          </a:prstGeom>
        </p:spPr>
      </p:pic>
      <p:sp>
        <p:nvSpPr>
          <p:cNvPr id="3" name="Titel 1">
            <a:extLst>
              <a:ext uri="{FF2B5EF4-FFF2-40B4-BE49-F238E27FC236}">
                <a16:creationId xmlns:a16="http://schemas.microsoft.com/office/drawing/2014/main" id="{6B8EBAA1-9132-44AC-B288-3C5FC3DA5074}"/>
              </a:ext>
            </a:extLst>
          </p:cNvPr>
          <p:cNvSpPr>
            <a:spLocks noGrp="1"/>
          </p:cNvSpPr>
          <p:nvPr>
            <p:ph type="title"/>
          </p:nvPr>
        </p:nvSpPr>
        <p:spPr>
          <a:xfrm>
            <a:off x="677334" y="609600"/>
            <a:ext cx="8596668" cy="1320800"/>
          </a:xfrm>
        </p:spPr>
        <p:txBody>
          <a:bodyPr/>
          <a:lstStyle/>
          <a:p>
            <a:r>
              <a:rPr lang="nl-NL" dirty="0"/>
              <a:t>Background </a:t>
            </a:r>
            <a:r>
              <a:rPr lang="nl-NL" dirty="0" err="1"/>
              <a:t>Article</a:t>
            </a:r>
            <a:r>
              <a:rPr lang="nl-NL" dirty="0"/>
              <a:t> 8 ECHR</a:t>
            </a:r>
          </a:p>
        </p:txBody>
      </p:sp>
    </p:spTree>
    <p:extLst>
      <p:ext uri="{BB962C8B-B14F-4D97-AF65-F5344CB8AC3E}">
        <p14:creationId xmlns:p14="http://schemas.microsoft.com/office/powerpoint/2010/main" val="1947360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473147" y="2026277"/>
            <a:ext cx="9096981" cy="3433490"/>
          </a:xfrm>
          <a:prstGeom prst="rect">
            <a:avLst/>
          </a:prstGeom>
        </p:spPr>
      </p:pic>
      <p:sp>
        <p:nvSpPr>
          <p:cNvPr id="3" name="Titel 1">
            <a:extLst>
              <a:ext uri="{FF2B5EF4-FFF2-40B4-BE49-F238E27FC236}">
                <a16:creationId xmlns:a16="http://schemas.microsoft.com/office/drawing/2014/main" id="{C2CCC700-6D45-4359-97E9-8D12B6C18AE5}"/>
              </a:ext>
            </a:extLst>
          </p:cNvPr>
          <p:cNvSpPr>
            <a:spLocks noGrp="1"/>
          </p:cNvSpPr>
          <p:nvPr>
            <p:ph type="title"/>
          </p:nvPr>
        </p:nvSpPr>
        <p:spPr>
          <a:xfrm>
            <a:off x="677334" y="609600"/>
            <a:ext cx="8596668" cy="1320800"/>
          </a:xfrm>
        </p:spPr>
        <p:txBody>
          <a:bodyPr/>
          <a:lstStyle/>
          <a:p>
            <a:r>
              <a:rPr lang="nl-NL" dirty="0"/>
              <a:t>Background </a:t>
            </a:r>
            <a:r>
              <a:rPr lang="nl-NL" dirty="0" err="1"/>
              <a:t>Article</a:t>
            </a:r>
            <a:r>
              <a:rPr lang="nl-NL" dirty="0"/>
              <a:t> 8 ECHR</a:t>
            </a:r>
          </a:p>
        </p:txBody>
      </p:sp>
    </p:spTree>
    <p:extLst>
      <p:ext uri="{BB962C8B-B14F-4D97-AF65-F5344CB8AC3E}">
        <p14:creationId xmlns:p14="http://schemas.microsoft.com/office/powerpoint/2010/main" val="178010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3C28B1-1814-4551-B26B-C663E2CF0CAE}"/>
              </a:ext>
            </a:extLst>
          </p:cNvPr>
          <p:cNvSpPr>
            <a:spLocks noGrp="1"/>
          </p:cNvSpPr>
          <p:nvPr>
            <p:ph type="title"/>
          </p:nvPr>
        </p:nvSpPr>
        <p:spPr/>
        <p:txBody>
          <a:bodyPr/>
          <a:lstStyle/>
          <a:p>
            <a:r>
              <a:rPr lang="nl-NL" dirty="0"/>
              <a:t>Teachers</a:t>
            </a:r>
          </a:p>
        </p:txBody>
      </p:sp>
      <p:pic>
        <p:nvPicPr>
          <p:cNvPr id="5" name="Tijdelijke aanduiding voor inhoud 4" descr="Afbeelding met persoon, person, dragen, kijken&#10;&#10;Automatisch gegenereerde beschrijving">
            <a:extLst>
              <a:ext uri="{FF2B5EF4-FFF2-40B4-BE49-F238E27FC236}">
                <a16:creationId xmlns:a16="http://schemas.microsoft.com/office/drawing/2014/main" id="{8076E17F-8038-4FDC-9FED-3168D8E5D3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270000"/>
            <a:ext cx="1697731" cy="2542183"/>
          </a:xfrm>
          <a:scene3d>
            <a:camera prst="orthographicFront">
              <a:rot lat="0" lon="10799977" rev="0"/>
            </a:camera>
            <a:lightRig rig="threePt" dir="t"/>
          </a:scene3d>
        </p:spPr>
      </p:pic>
      <p:sp>
        <p:nvSpPr>
          <p:cNvPr id="8" name="Tekstvak 7">
            <a:extLst>
              <a:ext uri="{FF2B5EF4-FFF2-40B4-BE49-F238E27FC236}">
                <a16:creationId xmlns:a16="http://schemas.microsoft.com/office/drawing/2014/main" id="{0A013C97-A4E6-4D9F-9C50-D11019EF4372}"/>
              </a:ext>
            </a:extLst>
          </p:cNvPr>
          <p:cNvSpPr txBox="1"/>
          <p:nvPr/>
        </p:nvSpPr>
        <p:spPr>
          <a:xfrm>
            <a:off x="2689932" y="1510039"/>
            <a:ext cx="5415379" cy="2062103"/>
          </a:xfrm>
          <a:prstGeom prst="rect">
            <a:avLst/>
          </a:prstGeom>
          <a:noFill/>
        </p:spPr>
        <p:txBody>
          <a:bodyPr wrap="square" rtlCol="0">
            <a:spAutoFit/>
          </a:bodyPr>
          <a:lstStyle/>
          <a:p>
            <a:r>
              <a:rPr lang="en-US" sz="1600" b="0" i="0" dirty="0">
                <a:solidFill>
                  <a:schemeClr val="bg1"/>
                </a:solidFill>
                <a:effectLst/>
                <a:latin typeface="Arial" panose="020B0604020202020204" pitchFamily="34" charset="0"/>
              </a:rPr>
              <a:t>Bart van der Sloot specializes in questions revolving around Privacy and Big Data. He also publishes regularly on topics such as the liability of internet providers, data protection and internet regulation. He works as a senior researcher at the Tilburg Institute for Law, Technology, and Society, Tilburg University, and is the General Editor of the European Data Protection Law Review and the director of the Privacy and Identity Lab.</a:t>
            </a:r>
            <a:endParaRPr lang="nl-NL" sz="1600" dirty="0">
              <a:solidFill>
                <a:schemeClr val="bg1"/>
              </a:solidFill>
              <a:cs typeface="Times New Roman" panose="02020603050405020304" pitchFamily="18" charset="0"/>
            </a:endParaRPr>
          </a:p>
        </p:txBody>
      </p:sp>
      <p:sp>
        <p:nvSpPr>
          <p:cNvPr id="10" name="Tekstvak 9">
            <a:extLst>
              <a:ext uri="{FF2B5EF4-FFF2-40B4-BE49-F238E27FC236}">
                <a16:creationId xmlns:a16="http://schemas.microsoft.com/office/drawing/2014/main" id="{97ED829B-4597-4BEF-8AD1-857847EB52F4}"/>
              </a:ext>
            </a:extLst>
          </p:cNvPr>
          <p:cNvSpPr txBox="1"/>
          <p:nvPr/>
        </p:nvSpPr>
        <p:spPr>
          <a:xfrm>
            <a:off x="2689932" y="4099647"/>
            <a:ext cx="5415379" cy="2308324"/>
          </a:xfrm>
          <a:prstGeom prst="rect">
            <a:avLst/>
          </a:prstGeom>
          <a:noFill/>
        </p:spPr>
        <p:txBody>
          <a:bodyPr wrap="square" rtlCol="0">
            <a:spAutoFit/>
          </a:bodyPr>
          <a:lstStyle/>
          <a:p>
            <a:r>
              <a:rPr lang="en-US" sz="1600" b="0" i="0" dirty="0">
                <a:solidFill>
                  <a:schemeClr val="bg1"/>
                </a:solidFill>
                <a:effectLst/>
                <a:latin typeface="Roboto"/>
              </a:rPr>
              <a:t>Prof. Paul De </a:t>
            </a:r>
            <a:r>
              <a:rPr lang="en-US" sz="1600" b="0" i="0" dirty="0" err="1">
                <a:solidFill>
                  <a:schemeClr val="bg1"/>
                </a:solidFill>
                <a:effectLst/>
                <a:latin typeface="Roboto"/>
              </a:rPr>
              <a:t>Hert's</a:t>
            </a:r>
            <a:r>
              <a:rPr lang="en-US" sz="1600" b="0" i="0" dirty="0">
                <a:solidFill>
                  <a:schemeClr val="bg1"/>
                </a:solidFill>
                <a:effectLst/>
                <a:latin typeface="Roboto"/>
              </a:rPr>
              <a:t> work addresses problems in the area of privacy &amp; technology, human rights and criminal law. A human rights approach combined with a concern for theory is the common denominator of all his work. He is Director of the Research group on human rights (FRC) and Vice-Dean of the Faculty and former Director of the Research group Law Science Technology &amp; Society (LSTS), and of the Department of Interdisciplinary Studies of Law.</a:t>
            </a:r>
            <a:endParaRPr lang="nl-NL" sz="1600" dirty="0">
              <a:solidFill>
                <a:schemeClr val="bg1"/>
              </a:solidFill>
              <a:cs typeface="Times New Roman" panose="02020603050405020304" pitchFamily="18" charset="0"/>
            </a:endParaRPr>
          </a:p>
        </p:txBody>
      </p:sp>
      <p:pic>
        <p:nvPicPr>
          <p:cNvPr id="1028" name="Picture 4" descr="Intersentia">
            <a:extLst>
              <a:ext uri="{FF2B5EF4-FFF2-40B4-BE49-F238E27FC236}">
                <a16:creationId xmlns:a16="http://schemas.microsoft.com/office/drawing/2014/main" id="{CE63E466-FE18-46BC-8D3C-D65CAFED3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36" y="418224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523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77334" y="1930401"/>
            <a:ext cx="8528810" cy="4177436"/>
          </a:xfrm>
          <a:prstGeom prst="rect">
            <a:avLst/>
          </a:prstGeom>
        </p:spPr>
      </p:pic>
      <p:sp>
        <p:nvSpPr>
          <p:cNvPr id="3" name="Titel 1">
            <a:extLst>
              <a:ext uri="{FF2B5EF4-FFF2-40B4-BE49-F238E27FC236}">
                <a16:creationId xmlns:a16="http://schemas.microsoft.com/office/drawing/2014/main" id="{28314822-81D5-4644-A69D-F73378089994}"/>
              </a:ext>
            </a:extLst>
          </p:cNvPr>
          <p:cNvSpPr>
            <a:spLocks noGrp="1"/>
          </p:cNvSpPr>
          <p:nvPr>
            <p:ph type="title"/>
          </p:nvPr>
        </p:nvSpPr>
        <p:spPr>
          <a:xfrm>
            <a:off x="677334" y="609600"/>
            <a:ext cx="8596668" cy="1320800"/>
          </a:xfrm>
        </p:spPr>
        <p:txBody>
          <a:bodyPr/>
          <a:lstStyle/>
          <a:p>
            <a:r>
              <a:rPr lang="nl-NL" dirty="0"/>
              <a:t>Background </a:t>
            </a:r>
            <a:r>
              <a:rPr lang="nl-NL" dirty="0" err="1"/>
              <a:t>Article</a:t>
            </a:r>
            <a:r>
              <a:rPr lang="nl-NL" dirty="0"/>
              <a:t> 8 ECHR</a:t>
            </a:r>
          </a:p>
        </p:txBody>
      </p:sp>
    </p:spTree>
    <p:extLst>
      <p:ext uri="{BB962C8B-B14F-4D97-AF65-F5344CB8AC3E}">
        <p14:creationId xmlns:p14="http://schemas.microsoft.com/office/powerpoint/2010/main" val="2955165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77335" y="1605736"/>
            <a:ext cx="8596668" cy="4413324"/>
          </a:xfrm>
          <a:prstGeom prst="rect">
            <a:avLst/>
          </a:prstGeom>
        </p:spPr>
      </p:pic>
      <p:sp>
        <p:nvSpPr>
          <p:cNvPr id="3" name="Titel 1">
            <a:extLst>
              <a:ext uri="{FF2B5EF4-FFF2-40B4-BE49-F238E27FC236}">
                <a16:creationId xmlns:a16="http://schemas.microsoft.com/office/drawing/2014/main" id="{54ACE092-ED51-48CB-B821-90B94C2C7070}"/>
              </a:ext>
            </a:extLst>
          </p:cNvPr>
          <p:cNvSpPr>
            <a:spLocks noGrp="1"/>
          </p:cNvSpPr>
          <p:nvPr>
            <p:ph type="title"/>
          </p:nvPr>
        </p:nvSpPr>
        <p:spPr>
          <a:xfrm>
            <a:off x="677334" y="609600"/>
            <a:ext cx="8596668" cy="1320800"/>
          </a:xfrm>
        </p:spPr>
        <p:txBody>
          <a:bodyPr/>
          <a:lstStyle/>
          <a:p>
            <a:r>
              <a:rPr lang="nl-NL" dirty="0"/>
              <a:t>Background </a:t>
            </a:r>
            <a:r>
              <a:rPr lang="nl-NL" dirty="0" err="1"/>
              <a:t>Article</a:t>
            </a:r>
            <a:r>
              <a:rPr lang="nl-NL" dirty="0"/>
              <a:t> 8 ECHR</a:t>
            </a:r>
          </a:p>
        </p:txBody>
      </p:sp>
    </p:spTree>
    <p:extLst>
      <p:ext uri="{BB962C8B-B14F-4D97-AF65-F5344CB8AC3E}">
        <p14:creationId xmlns:p14="http://schemas.microsoft.com/office/powerpoint/2010/main" val="3255587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1385544" y="1687207"/>
            <a:ext cx="7243552" cy="4679659"/>
          </a:xfrm>
          <a:prstGeom prst="rect">
            <a:avLst/>
          </a:prstGeom>
        </p:spPr>
      </p:pic>
      <p:sp>
        <p:nvSpPr>
          <p:cNvPr id="3" name="Titel 1">
            <a:extLst>
              <a:ext uri="{FF2B5EF4-FFF2-40B4-BE49-F238E27FC236}">
                <a16:creationId xmlns:a16="http://schemas.microsoft.com/office/drawing/2014/main" id="{41D6EEAB-7A17-45D5-9B41-F5E8CAC527B3}"/>
              </a:ext>
            </a:extLst>
          </p:cNvPr>
          <p:cNvSpPr>
            <a:spLocks noGrp="1"/>
          </p:cNvSpPr>
          <p:nvPr>
            <p:ph type="title"/>
          </p:nvPr>
        </p:nvSpPr>
        <p:spPr>
          <a:xfrm>
            <a:off x="1485202" y="491134"/>
            <a:ext cx="8596668" cy="1320800"/>
          </a:xfrm>
        </p:spPr>
        <p:txBody>
          <a:bodyPr/>
          <a:lstStyle/>
          <a:p>
            <a:r>
              <a:rPr lang="nl-NL" dirty="0"/>
              <a:t>Background </a:t>
            </a:r>
            <a:r>
              <a:rPr lang="nl-NL" dirty="0" err="1"/>
              <a:t>Article</a:t>
            </a:r>
            <a:r>
              <a:rPr lang="nl-NL" dirty="0"/>
              <a:t> 8 ECHR</a:t>
            </a:r>
          </a:p>
        </p:txBody>
      </p:sp>
    </p:spTree>
    <p:extLst>
      <p:ext uri="{BB962C8B-B14F-4D97-AF65-F5344CB8AC3E}">
        <p14:creationId xmlns:p14="http://schemas.microsoft.com/office/powerpoint/2010/main" val="3472760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77334" y="2554970"/>
            <a:ext cx="8944614" cy="3029084"/>
          </a:xfrm>
          <a:prstGeom prst="rect">
            <a:avLst/>
          </a:prstGeom>
        </p:spPr>
      </p:pic>
      <p:sp>
        <p:nvSpPr>
          <p:cNvPr id="3" name="Titel 1">
            <a:extLst>
              <a:ext uri="{FF2B5EF4-FFF2-40B4-BE49-F238E27FC236}">
                <a16:creationId xmlns:a16="http://schemas.microsoft.com/office/drawing/2014/main" id="{C7DFE253-2CE2-4471-A83F-23A462E74485}"/>
              </a:ext>
            </a:extLst>
          </p:cNvPr>
          <p:cNvSpPr>
            <a:spLocks noGrp="1"/>
          </p:cNvSpPr>
          <p:nvPr>
            <p:ph type="title"/>
          </p:nvPr>
        </p:nvSpPr>
        <p:spPr>
          <a:xfrm>
            <a:off x="677334" y="609600"/>
            <a:ext cx="8596668" cy="1320800"/>
          </a:xfrm>
        </p:spPr>
        <p:txBody>
          <a:bodyPr/>
          <a:lstStyle/>
          <a:p>
            <a:r>
              <a:rPr lang="nl-NL" dirty="0"/>
              <a:t>Background </a:t>
            </a:r>
            <a:r>
              <a:rPr lang="nl-NL" dirty="0" err="1"/>
              <a:t>Article</a:t>
            </a:r>
            <a:r>
              <a:rPr lang="nl-NL" dirty="0"/>
              <a:t> 8 ECHR</a:t>
            </a:r>
          </a:p>
        </p:txBody>
      </p:sp>
    </p:spTree>
    <p:extLst>
      <p:ext uri="{BB962C8B-B14F-4D97-AF65-F5344CB8AC3E}">
        <p14:creationId xmlns:p14="http://schemas.microsoft.com/office/powerpoint/2010/main" val="3232209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495466" y="2185390"/>
            <a:ext cx="9305484" cy="3284597"/>
          </a:xfrm>
          <a:prstGeom prst="rect">
            <a:avLst/>
          </a:prstGeom>
        </p:spPr>
      </p:pic>
      <p:sp>
        <p:nvSpPr>
          <p:cNvPr id="3" name="Titel 1">
            <a:extLst>
              <a:ext uri="{FF2B5EF4-FFF2-40B4-BE49-F238E27FC236}">
                <a16:creationId xmlns:a16="http://schemas.microsoft.com/office/drawing/2014/main" id="{539F5E16-C3EE-45EB-A149-5707109952EB}"/>
              </a:ext>
            </a:extLst>
          </p:cNvPr>
          <p:cNvSpPr>
            <a:spLocks noGrp="1"/>
          </p:cNvSpPr>
          <p:nvPr>
            <p:ph type="title"/>
          </p:nvPr>
        </p:nvSpPr>
        <p:spPr>
          <a:xfrm>
            <a:off x="677334" y="609600"/>
            <a:ext cx="8596668" cy="1320800"/>
          </a:xfrm>
        </p:spPr>
        <p:txBody>
          <a:bodyPr/>
          <a:lstStyle/>
          <a:p>
            <a:r>
              <a:rPr lang="nl-NL" dirty="0"/>
              <a:t>Background </a:t>
            </a:r>
            <a:r>
              <a:rPr lang="nl-NL" dirty="0" err="1"/>
              <a:t>Article</a:t>
            </a:r>
            <a:r>
              <a:rPr lang="nl-NL" dirty="0"/>
              <a:t> 8 ECHR</a:t>
            </a:r>
          </a:p>
        </p:txBody>
      </p:sp>
    </p:spTree>
    <p:extLst>
      <p:ext uri="{BB962C8B-B14F-4D97-AF65-F5344CB8AC3E}">
        <p14:creationId xmlns:p14="http://schemas.microsoft.com/office/powerpoint/2010/main" val="2735942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D65424-2B56-4651-B0B9-795DC3C46FD2}"/>
              </a:ext>
            </a:extLst>
          </p:cNvPr>
          <p:cNvSpPr>
            <a:spLocks noGrp="1"/>
          </p:cNvSpPr>
          <p:nvPr>
            <p:ph type="title"/>
          </p:nvPr>
        </p:nvSpPr>
        <p:spPr/>
        <p:txBody>
          <a:bodyPr/>
          <a:lstStyle/>
          <a:p>
            <a:r>
              <a:rPr lang="nl-NL" dirty="0"/>
              <a:t>Background data </a:t>
            </a:r>
            <a:r>
              <a:rPr lang="nl-NL" dirty="0" err="1"/>
              <a:t>protection</a:t>
            </a:r>
            <a:endParaRPr lang="nl-NL" dirty="0"/>
          </a:p>
        </p:txBody>
      </p:sp>
      <p:sp>
        <p:nvSpPr>
          <p:cNvPr id="3" name="Tijdelijke aanduiding voor inhoud 2">
            <a:extLst>
              <a:ext uri="{FF2B5EF4-FFF2-40B4-BE49-F238E27FC236}">
                <a16:creationId xmlns:a16="http://schemas.microsoft.com/office/drawing/2014/main" id="{2A94B9F5-90FD-4060-A545-6D874EA1FCAD}"/>
              </a:ext>
            </a:extLst>
          </p:cNvPr>
          <p:cNvSpPr>
            <a:spLocks noGrp="1"/>
          </p:cNvSpPr>
          <p:nvPr>
            <p:ph idx="1"/>
          </p:nvPr>
        </p:nvSpPr>
        <p:spPr/>
        <p:txBody>
          <a:bodyPr/>
          <a:lstStyle/>
          <a:p>
            <a:r>
              <a:rPr lang="en-US" dirty="0">
                <a:solidFill>
                  <a:schemeClr val="bg1"/>
                </a:solidFill>
              </a:rPr>
              <a:t>In the early 1970s, legislation on data processing was passed in a number of European countries</a:t>
            </a:r>
          </a:p>
          <a:p>
            <a:r>
              <a:rPr lang="en-US" dirty="0">
                <a:solidFill>
                  <a:schemeClr val="bg1"/>
                </a:solidFill>
              </a:rPr>
              <a:t>The so-called Fair Information Principles were developed in the United States in 1973</a:t>
            </a:r>
          </a:p>
          <a:p>
            <a:r>
              <a:rPr lang="en-US" dirty="0">
                <a:solidFill>
                  <a:schemeClr val="bg1"/>
                </a:solidFill>
              </a:rPr>
              <a:t>In 1973 the Council of Europe adopted a resolution on the processing of personal data in the private sector</a:t>
            </a:r>
          </a:p>
          <a:p>
            <a:r>
              <a:rPr lang="en-US" dirty="0">
                <a:solidFill>
                  <a:schemeClr val="bg1"/>
                </a:solidFill>
              </a:rPr>
              <a:t>In 1974 the Council of Europe adopted a resolution on the processing of personal data in the public sector</a:t>
            </a:r>
          </a:p>
          <a:p>
            <a:r>
              <a:rPr lang="en-US" dirty="0">
                <a:solidFill>
                  <a:schemeClr val="bg1"/>
                </a:solidFill>
              </a:rPr>
              <a:t>In 1980 the OECD adopted the Guidelines on the Protection of Privacy and Transborder Flows of Personal Data</a:t>
            </a:r>
            <a:endParaRPr lang="nl-NL" dirty="0">
              <a:solidFill>
                <a:schemeClr val="bg1"/>
              </a:solidFill>
            </a:endParaRPr>
          </a:p>
        </p:txBody>
      </p:sp>
    </p:spTree>
    <p:extLst>
      <p:ext uri="{BB962C8B-B14F-4D97-AF65-F5344CB8AC3E}">
        <p14:creationId xmlns:p14="http://schemas.microsoft.com/office/powerpoint/2010/main" val="1880026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1ECE0E-D7CB-4FB7-B775-DF76D630DEB8}"/>
              </a:ext>
            </a:extLst>
          </p:cNvPr>
          <p:cNvSpPr>
            <a:spLocks noGrp="1"/>
          </p:cNvSpPr>
          <p:nvPr>
            <p:ph type="title"/>
          </p:nvPr>
        </p:nvSpPr>
        <p:spPr/>
        <p:txBody>
          <a:bodyPr/>
          <a:lstStyle/>
          <a:p>
            <a:r>
              <a:rPr lang="nl-NL" dirty="0"/>
              <a:t>Background data </a:t>
            </a:r>
            <a:r>
              <a:rPr lang="nl-NL" dirty="0" err="1"/>
              <a:t>protection</a:t>
            </a:r>
            <a:endParaRPr lang="nl-NL" dirty="0"/>
          </a:p>
        </p:txBody>
      </p:sp>
      <p:sp>
        <p:nvSpPr>
          <p:cNvPr id="3" name="Tijdelijke aanduiding voor inhoud 2">
            <a:extLst>
              <a:ext uri="{FF2B5EF4-FFF2-40B4-BE49-F238E27FC236}">
                <a16:creationId xmlns:a16="http://schemas.microsoft.com/office/drawing/2014/main" id="{7B6D14BC-A0FE-4FE0-AD5A-B808AA97D124}"/>
              </a:ext>
            </a:extLst>
          </p:cNvPr>
          <p:cNvSpPr>
            <a:spLocks noGrp="1"/>
          </p:cNvSpPr>
          <p:nvPr>
            <p:ph idx="1"/>
          </p:nvPr>
        </p:nvSpPr>
        <p:spPr/>
        <p:txBody>
          <a:bodyPr/>
          <a:lstStyle/>
          <a:p>
            <a:r>
              <a:rPr lang="en-US" dirty="0">
                <a:solidFill>
                  <a:schemeClr val="bg1"/>
                </a:solidFill>
              </a:rPr>
              <a:t>In 1981 the Council of Europe issued the Convention for the Protection of Individuals with regard to Automatic Processing of Personal Data</a:t>
            </a:r>
          </a:p>
          <a:p>
            <a:r>
              <a:rPr lang="en-US" dirty="0">
                <a:solidFill>
                  <a:schemeClr val="bg1"/>
                </a:solidFill>
              </a:rPr>
              <a:t>In 1995, the European Union adopted Directive 95/46 / EC  Data Protection Directive</a:t>
            </a:r>
          </a:p>
          <a:p>
            <a:r>
              <a:rPr lang="en-US" dirty="0">
                <a:solidFill>
                  <a:schemeClr val="bg1"/>
                </a:solidFill>
              </a:rPr>
              <a:t>In 2016, the European Union adopted Regulation (EU) 2016/679 of the European Parliament General Data Protection Regulation</a:t>
            </a:r>
            <a:endParaRPr lang="nl-NL" dirty="0">
              <a:solidFill>
                <a:schemeClr val="bg1"/>
              </a:solidFill>
            </a:endParaRPr>
          </a:p>
        </p:txBody>
      </p:sp>
    </p:spTree>
    <p:extLst>
      <p:ext uri="{BB962C8B-B14F-4D97-AF65-F5344CB8AC3E}">
        <p14:creationId xmlns:p14="http://schemas.microsoft.com/office/powerpoint/2010/main" val="9676589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951F88-217D-4FB2-92C9-44BE98BA2352}"/>
              </a:ext>
            </a:extLst>
          </p:cNvPr>
          <p:cNvSpPr>
            <a:spLocks noGrp="1"/>
          </p:cNvSpPr>
          <p:nvPr>
            <p:ph type="title"/>
          </p:nvPr>
        </p:nvSpPr>
        <p:spPr/>
        <p:txBody>
          <a:bodyPr/>
          <a:lstStyle/>
          <a:p>
            <a:r>
              <a:rPr lang="nl-NL" dirty="0"/>
              <a:t>Background data </a:t>
            </a:r>
            <a:r>
              <a:rPr lang="nl-NL" dirty="0" err="1"/>
              <a:t>protection</a:t>
            </a:r>
            <a:endParaRPr lang="nl-NL" dirty="0"/>
          </a:p>
        </p:txBody>
      </p:sp>
      <p:sp>
        <p:nvSpPr>
          <p:cNvPr id="3" name="Tijdelijke aanduiding voor inhoud 2">
            <a:extLst>
              <a:ext uri="{FF2B5EF4-FFF2-40B4-BE49-F238E27FC236}">
                <a16:creationId xmlns:a16="http://schemas.microsoft.com/office/drawing/2014/main" id="{33CE6057-2A12-43A4-9E61-6ACC51AB1CD9}"/>
              </a:ext>
            </a:extLst>
          </p:cNvPr>
          <p:cNvSpPr>
            <a:spLocks noGrp="1"/>
          </p:cNvSpPr>
          <p:nvPr>
            <p:ph idx="1"/>
          </p:nvPr>
        </p:nvSpPr>
        <p:spPr/>
        <p:txBody>
          <a:bodyPr/>
          <a:lstStyle/>
          <a:p>
            <a:endParaRPr lang="nl-NL"/>
          </a:p>
        </p:txBody>
      </p:sp>
      <p:graphicFrame>
        <p:nvGraphicFramePr>
          <p:cNvPr id="4" name="Tijdelijke aanduiding voor inhoud 3">
            <a:extLst>
              <a:ext uri="{FF2B5EF4-FFF2-40B4-BE49-F238E27FC236}">
                <a16:creationId xmlns:a16="http://schemas.microsoft.com/office/drawing/2014/main" id="{4F579CDF-3C62-4B81-A7DC-D423C2343E62}"/>
              </a:ext>
            </a:extLst>
          </p:cNvPr>
          <p:cNvGraphicFramePr>
            <a:graphicFrameLocks/>
          </p:cNvGraphicFramePr>
          <p:nvPr>
            <p:extLst>
              <p:ext uri="{D42A27DB-BD31-4B8C-83A1-F6EECF244321}">
                <p14:modId xmlns:p14="http://schemas.microsoft.com/office/powerpoint/2010/main" val="409426788"/>
              </p:ext>
            </p:extLst>
          </p:nvPr>
        </p:nvGraphicFramePr>
        <p:xfrm>
          <a:off x="677334" y="2160589"/>
          <a:ext cx="9731165" cy="4405116"/>
        </p:xfrm>
        <a:graphic>
          <a:graphicData uri="http://schemas.openxmlformats.org/drawingml/2006/table">
            <a:tbl>
              <a:tblPr firstRow="1" firstCol="1" bandRow="1">
                <a:tableStyleId>{5C22544A-7EE6-4342-B048-85BDC9FD1C3A}</a:tableStyleId>
              </a:tblPr>
              <a:tblGrid>
                <a:gridCol w="1397595">
                  <a:extLst>
                    <a:ext uri="{9D8B030D-6E8A-4147-A177-3AD203B41FA5}">
                      <a16:colId xmlns:a16="http://schemas.microsoft.com/office/drawing/2014/main" val="2059261194"/>
                    </a:ext>
                  </a:extLst>
                </a:gridCol>
                <a:gridCol w="1638112">
                  <a:extLst>
                    <a:ext uri="{9D8B030D-6E8A-4147-A177-3AD203B41FA5}">
                      <a16:colId xmlns:a16="http://schemas.microsoft.com/office/drawing/2014/main" val="2564670788"/>
                    </a:ext>
                  </a:extLst>
                </a:gridCol>
                <a:gridCol w="1656530">
                  <a:extLst>
                    <a:ext uri="{9D8B030D-6E8A-4147-A177-3AD203B41FA5}">
                      <a16:colId xmlns:a16="http://schemas.microsoft.com/office/drawing/2014/main" val="2432731805"/>
                    </a:ext>
                  </a:extLst>
                </a:gridCol>
                <a:gridCol w="1728035">
                  <a:extLst>
                    <a:ext uri="{9D8B030D-6E8A-4147-A177-3AD203B41FA5}">
                      <a16:colId xmlns:a16="http://schemas.microsoft.com/office/drawing/2014/main" val="364557353"/>
                    </a:ext>
                  </a:extLst>
                </a:gridCol>
                <a:gridCol w="1557939">
                  <a:extLst>
                    <a:ext uri="{9D8B030D-6E8A-4147-A177-3AD203B41FA5}">
                      <a16:colId xmlns:a16="http://schemas.microsoft.com/office/drawing/2014/main" val="1558519516"/>
                    </a:ext>
                  </a:extLst>
                </a:gridCol>
                <a:gridCol w="1752954">
                  <a:extLst>
                    <a:ext uri="{9D8B030D-6E8A-4147-A177-3AD203B41FA5}">
                      <a16:colId xmlns:a16="http://schemas.microsoft.com/office/drawing/2014/main" val="1775160548"/>
                    </a:ext>
                  </a:extLst>
                </a:gridCol>
              </a:tblGrid>
              <a:tr h="338437">
                <a:tc>
                  <a:txBody>
                    <a:bodyPr/>
                    <a:lstStyle/>
                    <a:p>
                      <a:pPr>
                        <a:lnSpc>
                          <a:spcPct val="115000"/>
                        </a:lnSpc>
                        <a:spcAft>
                          <a:spcPts val="0"/>
                        </a:spcAft>
                      </a:pPr>
                      <a:r>
                        <a:rPr lang="en-US" sz="1050">
                          <a:effectLst/>
                        </a:rPr>
                        <a:t> </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(1) Material scope of the regulations</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gridSpan="4">
                  <a:txBody>
                    <a:bodyPr/>
                    <a:lstStyle/>
                    <a:p>
                      <a:pPr>
                        <a:lnSpc>
                          <a:spcPct val="115000"/>
                        </a:lnSpc>
                        <a:spcAft>
                          <a:spcPts val="0"/>
                        </a:spcAft>
                      </a:pPr>
                      <a:r>
                        <a:rPr lang="en-US" sz="1050" dirty="0">
                          <a:effectLst/>
                        </a:rPr>
                        <a:t>                           (2) The substantive provisions of the regulations</a:t>
                      </a:r>
                      <a:endParaRPr lang="nl-N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286469036"/>
                  </a:ext>
                </a:extLst>
              </a:tr>
              <a:tr h="169275">
                <a:tc>
                  <a:txBody>
                    <a:bodyPr/>
                    <a:lstStyle/>
                    <a:p>
                      <a:pPr>
                        <a:lnSpc>
                          <a:spcPct val="115000"/>
                        </a:lnSpc>
                        <a:spcAft>
                          <a:spcPts val="0"/>
                        </a:spcAft>
                      </a:pPr>
                      <a:r>
                        <a:rPr lang="en-US" sz="1050">
                          <a:effectLst/>
                        </a:rPr>
                        <a:t> </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 </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(2a) Obligations</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(2b) Rights</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(2c) Assessments</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(2d) Enforcement</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extLst>
                  <a:ext uri="{0D108BD9-81ED-4DB2-BD59-A6C34878D82A}">
                    <a16:rowId xmlns:a16="http://schemas.microsoft.com/office/drawing/2014/main" val="2446355183"/>
                  </a:ext>
                </a:extLst>
              </a:tr>
              <a:tr h="964812">
                <a:tc>
                  <a:txBody>
                    <a:bodyPr/>
                    <a:lstStyle/>
                    <a:p>
                      <a:pPr>
                        <a:lnSpc>
                          <a:spcPct val="115000"/>
                        </a:lnSpc>
                        <a:spcAft>
                          <a:spcPts val="0"/>
                        </a:spcAft>
                      </a:pPr>
                      <a:r>
                        <a:rPr lang="en-US" sz="1050">
                          <a:effectLst/>
                        </a:rPr>
                        <a:t>FIPs</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 </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(1) Transparency</a:t>
                      </a:r>
                      <a:endParaRPr lang="nl-NL" sz="1200">
                        <a:effectLst/>
                      </a:endParaRPr>
                    </a:p>
                    <a:p>
                      <a:pPr>
                        <a:lnSpc>
                          <a:spcPct val="115000"/>
                        </a:lnSpc>
                        <a:spcAft>
                          <a:spcPts val="0"/>
                        </a:spcAft>
                      </a:pPr>
                      <a:r>
                        <a:rPr lang="en-US" sz="1050">
                          <a:effectLst/>
                        </a:rPr>
                        <a:t> </a:t>
                      </a:r>
                      <a:endParaRPr lang="nl-NL" sz="1200">
                        <a:effectLst/>
                      </a:endParaRPr>
                    </a:p>
                    <a:p>
                      <a:pPr>
                        <a:lnSpc>
                          <a:spcPct val="115000"/>
                        </a:lnSpc>
                        <a:spcAft>
                          <a:spcPts val="0"/>
                        </a:spcAft>
                      </a:pPr>
                      <a:r>
                        <a:rPr lang="en-US" sz="1050">
                          <a:effectLst/>
                        </a:rPr>
                        <a:t>(2) Principles of fairness </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(1) Access to personal data</a:t>
                      </a:r>
                      <a:endParaRPr lang="nl-NL" sz="1200">
                        <a:effectLst/>
                      </a:endParaRPr>
                    </a:p>
                    <a:p>
                      <a:pPr>
                        <a:lnSpc>
                          <a:spcPct val="115000"/>
                        </a:lnSpc>
                        <a:spcAft>
                          <a:spcPts val="0"/>
                        </a:spcAft>
                      </a:pPr>
                      <a:r>
                        <a:rPr lang="en-US" sz="1050">
                          <a:effectLst/>
                        </a:rPr>
                        <a:t> </a:t>
                      </a:r>
                      <a:endParaRPr lang="nl-NL" sz="1200">
                        <a:effectLst/>
                      </a:endParaRPr>
                    </a:p>
                    <a:p>
                      <a:pPr>
                        <a:lnSpc>
                          <a:spcPct val="115000"/>
                        </a:lnSpc>
                        <a:spcAft>
                          <a:spcPts val="0"/>
                        </a:spcAft>
                      </a:pPr>
                      <a:r>
                        <a:rPr lang="en-US" sz="1050">
                          <a:effectLst/>
                        </a:rPr>
                        <a:t>(2) Marginal rights on rectification and erasure</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Mainly a matter of good governance</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extLst>
                  <a:ext uri="{0D108BD9-81ED-4DB2-BD59-A6C34878D82A}">
                    <a16:rowId xmlns:a16="http://schemas.microsoft.com/office/drawing/2014/main" val="1373133967"/>
                  </a:ext>
                </a:extLst>
              </a:tr>
              <a:tr h="964812">
                <a:tc>
                  <a:txBody>
                    <a:bodyPr/>
                    <a:lstStyle/>
                    <a:p>
                      <a:pPr>
                        <a:lnSpc>
                          <a:spcPct val="115000"/>
                        </a:lnSpc>
                        <a:spcAft>
                          <a:spcPts val="0"/>
                        </a:spcAft>
                      </a:pPr>
                      <a:r>
                        <a:rPr lang="en-US" sz="1050" dirty="0">
                          <a:effectLst/>
                        </a:rPr>
                        <a:t>Resolutions</a:t>
                      </a:r>
                      <a:endParaRPr lang="nl-N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Information relating to individuals (physical persons)</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(1) Transparency (Pub. Sec) </a:t>
                      </a:r>
                      <a:endParaRPr lang="nl-NL" sz="1200">
                        <a:effectLst/>
                      </a:endParaRPr>
                    </a:p>
                    <a:p>
                      <a:pPr>
                        <a:lnSpc>
                          <a:spcPct val="115000"/>
                        </a:lnSpc>
                        <a:spcAft>
                          <a:spcPts val="0"/>
                        </a:spcAft>
                      </a:pPr>
                      <a:r>
                        <a:rPr lang="en-US" sz="1050">
                          <a:effectLst/>
                        </a:rPr>
                        <a:t> </a:t>
                      </a:r>
                      <a:endParaRPr lang="nl-NL" sz="1200">
                        <a:effectLst/>
                      </a:endParaRPr>
                    </a:p>
                    <a:p>
                      <a:pPr>
                        <a:lnSpc>
                          <a:spcPct val="115000"/>
                        </a:lnSpc>
                        <a:spcAft>
                          <a:spcPts val="0"/>
                        </a:spcAft>
                      </a:pPr>
                      <a:r>
                        <a:rPr lang="en-US" sz="1050">
                          <a:effectLst/>
                        </a:rPr>
                        <a:t> </a:t>
                      </a:r>
                      <a:endParaRPr lang="nl-NL" sz="1200">
                        <a:effectLst/>
                      </a:endParaRPr>
                    </a:p>
                    <a:p>
                      <a:pPr>
                        <a:lnSpc>
                          <a:spcPct val="115000"/>
                        </a:lnSpc>
                        <a:spcAft>
                          <a:spcPts val="0"/>
                        </a:spcAft>
                      </a:pPr>
                      <a:r>
                        <a:rPr lang="en-US" sz="1050">
                          <a:effectLst/>
                        </a:rPr>
                        <a:t>(2) Principles of fairness</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(1) Access right</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(1) Lawful, appropriate and relevant</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Recommends governments to take all steps necessary </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extLst>
                  <a:ext uri="{0D108BD9-81ED-4DB2-BD59-A6C34878D82A}">
                    <a16:rowId xmlns:a16="http://schemas.microsoft.com/office/drawing/2014/main" val="1714520583"/>
                  </a:ext>
                </a:extLst>
              </a:tr>
              <a:tr h="1928823">
                <a:tc>
                  <a:txBody>
                    <a:bodyPr/>
                    <a:lstStyle/>
                    <a:p>
                      <a:pPr>
                        <a:lnSpc>
                          <a:spcPct val="115000"/>
                        </a:lnSpc>
                        <a:spcAft>
                          <a:spcPts val="0"/>
                        </a:spcAft>
                      </a:pPr>
                      <a:r>
                        <a:rPr lang="en-US" sz="1050">
                          <a:effectLst/>
                        </a:rPr>
                        <a:t>Convention</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dirty="0">
                          <a:effectLst/>
                        </a:rPr>
                        <a:t>Information relating to an identified or identifiable individual</a:t>
                      </a:r>
                      <a:endParaRPr lang="nl-N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(1)  -</a:t>
                      </a:r>
                      <a:endParaRPr lang="nl-NL" sz="1200">
                        <a:effectLst/>
                      </a:endParaRPr>
                    </a:p>
                    <a:p>
                      <a:pPr>
                        <a:lnSpc>
                          <a:spcPct val="115000"/>
                        </a:lnSpc>
                        <a:spcAft>
                          <a:spcPts val="0"/>
                        </a:spcAft>
                      </a:pPr>
                      <a:r>
                        <a:rPr lang="en-US" sz="1050">
                          <a:effectLst/>
                        </a:rPr>
                        <a:t> </a:t>
                      </a:r>
                      <a:endParaRPr lang="nl-NL" sz="1200">
                        <a:effectLst/>
                      </a:endParaRPr>
                    </a:p>
                    <a:p>
                      <a:pPr>
                        <a:lnSpc>
                          <a:spcPct val="115000"/>
                        </a:lnSpc>
                        <a:spcAft>
                          <a:spcPts val="0"/>
                        </a:spcAft>
                      </a:pPr>
                      <a:r>
                        <a:rPr lang="en-US" sz="1050">
                          <a:effectLst/>
                        </a:rPr>
                        <a:t> </a:t>
                      </a:r>
                      <a:endParaRPr lang="nl-NL" sz="1200">
                        <a:effectLst/>
                      </a:endParaRPr>
                    </a:p>
                    <a:p>
                      <a:pPr>
                        <a:lnSpc>
                          <a:spcPct val="115000"/>
                        </a:lnSpc>
                        <a:spcAft>
                          <a:spcPts val="0"/>
                        </a:spcAft>
                      </a:pPr>
                      <a:r>
                        <a:rPr lang="en-US" sz="1050">
                          <a:effectLst/>
                        </a:rPr>
                        <a:t> </a:t>
                      </a:r>
                      <a:endParaRPr lang="nl-NL" sz="1200">
                        <a:effectLst/>
                      </a:endParaRPr>
                    </a:p>
                    <a:p>
                      <a:pPr>
                        <a:lnSpc>
                          <a:spcPct val="115000"/>
                        </a:lnSpc>
                        <a:spcAft>
                          <a:spcPts val="0"/>
                        </a:spcAft>
                      </a:pPr>
                      <a:r>
                        <a:rPr lang="en-US" sz="1050">
                          <a:effectLst/>
                        </a:rPr>
                        <a:t>(2) Principles of fairness</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(1) Access to and communication of personal data</a:t>
                      </a:r>
                      <a:endParaRPr lang="nl-NL" sz="1200">
                        <a:effectLst/>
                      </a:endParaRPr>
                    </a:p>
                    <a:p>
                      <a:pPr>
                        <a:lnSpc>
                          <a:spcPct val="115000"/>
                        </a:lnSpc>
                        <a:spcAft>
                          <a:spcPts val="0"/>
                        </a:spcAft>
                      </a:pPr>
                      <a:r>
                        <a:rPr lang="en-US" sz="1050">
                          <a:effectLst/>
                        </a:rPr>
                        <a:t> </a:t>
                      </a:r>
                      <a:endParaRPr lang="nl-NL" sz="1200">
                        <a:effectLst/>
                      </a:endParaRPr>
                    </a:p>
                    <a:p>
                      <a:pPr>
                        <a:lnSpc>
                          <a:spcPct val="115000"/>
                        </a:lnSpc>
                        <a:spcAft>
                          <a:spcPts val="0"/>
                        </a:spcAft>
                      </a:pPr>
                      <a:r>
                        <a:rPr lang="en-US" sz="1050">
                          <a:effectLst/>
                        </a:rPr>
                        <a:t>(2) Marginal rights on rectification and erasure</a:t>
                      </a:r>
                      <a:endParaRPr lang="nl-NL" sz="1200">
                        <a:effectLst/>
                      </a:endParaRPr>
                    </a:p>
                    <a:p>
                      <a:pPr>
                        <a:lnSpc>
                          <a:spcPct val="115000"/>
                        </a:lnSpc>
                        <a:spcAft>
                          <a:spcPts val="0"/>
                        </a:spcAft>
                      </a:pPr>
                      <a:r>
                        <a:rPr lang="en-US" sz="1050">
                          <a:effectLst/>
                        </a:rPr>
                        <a:t> </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(1) Fairly and lawfully</a:t>
                      </a:r>
                      <a:endParaRPr lang="nl-NL" sz="1200">
                        <a:effectLst/>
                      </a:endParaRPr>
                    </a:p>
                    <a:p>
                      <a:pPr>
                        <a:lnSpc>
                          <a:spcPct val="115000"/>
                        </a:lnSpc>
                        <a:spcAft>
                          <a:spcPts val="0"/>
                        </a:spcAft>
                      </a:pPr>
                      <a:r>
                        <a:rPr lang="en-US" sz="1050">
                          <a:effectLst/>
                        </a:rPr>
                        <a:t> </a:t>
                      </a:r>
                      <a:endParaRPr lang="nl-NL" sz="1200">
                        <a:effectLst/>
                      </a:endParaRPr>
                    </a:p>
                    <a:p>
                      <a:pPr>
                        <a:lnSpc>
                          <a:spcPct val="115000"/>
                        </a:lnSpc>
                        <a:spcAft>
                          <a:spcPts val="0"/>
                        </a:spcAft>
                      </a:pPr>
                      <a:r>
                        <a:rPr lang="en-US" sz="1050">
                          <a:effectLst/>
                        </a:rPr>
                        <a:t> </a:t>
                      </a:r>
                      <a:endParaRPr lang="nl-NL" sz="1200">
                        <a:effectLst/>
                      </a:endParaRPr>
                    </a:p>
                    <a:p>
                      <a:pPr>
                        <a:lnSpc>
                          <a:spcPct val="115000"/>
                        </a:lnSpc>
                        <a:spcAft>
                          <a:spcPts val="0"/>
                        </a:spcAft>
                      </a:pPr>
                      <a:r>
                        <a:rPr lang="en-US" sz="1050">
                          <a:effectLst/>
                        </a:rPr>
                        <a:t> </a:t>
                      </a:r>
                      <a:endParaRPr lang="nl-NL" sz="1200">
                        <a:effectLst/>
                      </a:endParaRPr>
                    </a:p>
                    <a:p>
                      <a:pPr>
                        <a:lnSpc>
                          <a:spcPct val="115000"/>
                        </a:lnSpc>
                        <a:spcAft>
                          <a:spcPts val="0"/>
                        </a:spcAft>
                      </a:pPr>
                      <a:r>
                        <a:rPr lang="en-US" sz="1050">
                          <a:effectLst/>
                        </a:rPr>
                        <a:t>(2) Special rules sensitive data</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dirty="0">
                          <a:effectLst/>
                        </a:rPr>
                        <a:t>(1) Parties shall establish sanctions and remedies</a:t>
                      </a:r>
                      <a:endParaRPr lang="nl-NL" sz="1200" dirty="0">
                        <a:effectLst/>
                      </a:endParaRPr>
                    </a:p>
                    <a:p>
                      <a:pPr>
                        <a:lnSpc>
                          <a:spcPct val="115000"/>
                        </a:lnSpc>
                        <a:spcAft>
                          <a:spcPts val="0"/>
                        </a:spcAft>
                      </a:pPr>
                      <a:r>
                        <a:rPr lang="en-US" sz="1050" dirty="0">
                          <a:effectLst/>
                        </a:rPr>
                        <a:t> </a:t>
                      </a:r>
                      <a:endParaRPr lang="nl-NL" sz="1200" dirty="0">
                        <a:effectLst/>
                      </a:endParaRPr>
                    </a:p>
                    <a:p>
                      <a:pPr>
                        <a:lnSpc>
                          <a:spcPct val="115000"/>
                        </a:lnSpc>
                        <a:spcAft>
                          <a:spcPts val="0"/>
                        </a:spcAft>
                      </a:pPr>
                      <a:r>
                        <a:rPr lang="en-US" sz="1050" dirty="0">
                          <a:effectLst/>
                        </a:rPr>
                        <a:t> </a:t>
                      </a:r>
                      <a:endParaRPr lang="nl-NL" sz="1200" dirty="0">
                        <a:effectLst/>
                      </a:endParaRPr>
                    </a:p>
                    <a:p>
                      <a:pPr>
                        <a:lnSpc>
                          <a:spcPct val="115000"/>
                        </a:lnSpc>
                        <a:spcAft>
                          <a:spcPts val="0"/>
                        </a:spcAft>
                      </a:pPr>
                      <a:r>
                        <a:rPr lang="en-US" sz="1050" dirty="0">
                          <a:effectLst/>
                        </a:rPr>
                        <a:t>(2) Cooperation states &amp; DPAs &amp; role </a:t>
                      </a:r>
                      <a:r>
                        <a:rPr lang="en-US" sz="1050" dirty="0" err="1">
                          <a:effectLst/>
                        </a:rPr>
                        <a:t>CoM</a:t>
                      </a:r>
                      <a:endParaRPr lang="nl-NL" sz="1200" dirty="0">
                        <a:effectLst/>
                      </a:endParaRPr>
                    </a:p>
                    <a:p>
                      <a:pPr>
                        <a:lnSpc>
                          <a:spcPct val="115000"/>
                        </a:lnSpc>
                        <a:spcAft>
                          <a:spcPts val="0"/>
                        </a:spcAft>
                      </a:pPr>
                      <a:r>
                        <a:rPr lang="en-US" sz="1050" dirty="0">
                          <a:effectLst/>
                        </a:rPr>
                        <a:t> </a:t>
                      </a:r>
                      <a:endParaRPr lang="nl-NL" sz="1200" dirty="0">
                        <a:effectLst/>
                      </a:endParaRPr>
                    </a:p>
                    <a:p>
                      <a:pPr>
                        <a:lnSpc>
                          <a:spcPct val="115000"/>
                        </a:lnSpc>
                        <a:spcAft>
                          <a:spcPts val="0"/>
                        </a:spcAft>
                      </a:pPr>
                      <a:r>
                        <a:rPr lang="en-US" sz="1050" dirty="0">
                          <a:effectLst/>
                        </a:rPr>
                        <a:t>(3) Remedy of data subject if data controller denies request</a:t>
                      </a:r>
                      <a:endParaRPr lang="nl-N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extLst>
                  <a:ext uri="{0D108BD9-81ED-4DB2-BD59-A6C34878D82A}">
                    <a16:rowId xmlns:a16="http://schemas.microsoft.com/office/drawing/2014/main" val="3159243014"/>
                  </a:ext>
                </a:extLst>
              </a:tr>
            </a:tbl>
          </a:graphicData>
        </a:graphic>
      </p:graphicFrame>
    </p:spTree>
    <p:extLst>
      <p:ext uri="{BB962C8B-B14F-4D97-AF65-F5344CB8AC3E}">
        <p14:creationId xmlns:p14="http://schemas.microsoft.com/office/powerpoint/2010/main" val="3069737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A20CD-625A-4FD6-BE12-C5F5E3D3E0C0}"/>
              </a:ext>
            </a:extLst>
          </p:cNvPr>
          <p:cNvSpPr>
            <a:spLocks noGrp="1"/>
          </p:cNvSpPr>
          <p:nvPr>
            <p:ph type="title"/>
          </p:nvPr>
        </p:nvSpPr>
        <p:spPr/>
        <p:txBody>
          <a:bodyPr/>
          <a:lstStyle/>
          <a:p>
            <a:r>
              <a:rPr lang="nl-NL" dirty="0"/>
              <a:t>Background data </a:t>
            </a:r>
            <a:r>
              <a:rPr lang="nl-NL" dirty="0" err="1"/>
              <a:t>protection</a:t>
            </a:r>
            <a:endParaRPr lang="nl-NL" dirty="0"/>
          </a:p>
        </p:txBody>
      </p:sp>
      <p:sp>
        <p:nvSpPr>
          <p:cNvPr id="3" name="Tijdelijke aanduiding voor inhoud 2">
            <a:extLst>
              <a:ext uri="{FF2B5EF4-FFF2-40B4-BE49-F238E27FC236}">
                <a16:creationId xmlns:a16="http://schemas.microsoft.com/office/drawing/2014/main" id="{F6B33182-3CEF-4377-9E88-16CE88E5A9D4}"/>
              </a:ext>
            </a:extLst>
          </p:cNvPr>
          <p:cNvSpPr>
            <a:spLocks noGrp="1"/>
          </p:cNvSpPr>
          <p:nvPr>
            <p:ph idx="1"/>
          </p:nvPr>
        </p:nvSpPr>
        <p:spPr/>
        <p:txBody>
          <a:bodyPr/>
          <a:lstStyle/>
          <a:p>
            <a:endParaRPr lang="nl-NL"/>
          </a:p>
        </p:txBody>
      </p:sp>
      <p:graphicFrame>
        <p:nvGraphicFramePr>
          <p:cNvPr id="4" name="Tijdelijke aanduiding voor inhoud 3">
            <a:extLst>
              <a:ext uri="{FF2B5EF4-FFF2-40B4-BE49-F238E27FC236}">
                <a16:creationId xmlns:a16="http://schemas.microsoft.com/office/drawing/2014/main" id="{D4C5E082-5223-42F6-A407-EFCBDE616BD7}"/>
              </a:ext>
            </a:extLst>
          </p:cNvPr>
          <p:cNvGraphicFramePr>
            <a:graphicFrameLocks/>
          </p:cNvGraphicFramePr>
          <p:nvPr>
            <p:extLst>
              <p:ext uri="{D42A27DB-BD31-4B8C-83A1-F6EECF244321}">
                <p14:modId xmlns:p14="http://schemas.microsoft.com/office/powerpoint/2010/main" val="3026712310"/>
              </p:ext>
            </p:extLst>
          </p:nvPr>
        </p:nvGraphicFramePr>
        <p:xfrm>
          <a:off x="677334" y="1671069"/>
          <a:ext cx="9613859" cy="4770674"/>
        </p:xfrm>
        <a:graphic>
          <a:graphicData uri="http://schemas.openxmlformats.org/drawingml/2006/table">
            <a:tbl>
              <a:tblPr firstRow="1" firstCol="1" bandRow="1">
                <a:tableStyleId>{5C22544A-7EE6-4342-B048-85BDC9FD1C3A}</a:tableStyleId>
              </a:tblPr>
              <a:tblGrid>
                <a:gridCol w="867821">
                  <a:extLst>
                    <a:ext uri="{9D8B030D-6E8A-4147-A177-3AD203B41FA5}">
                      <a16:colId xmlns:a16="http://schemas.microsoft.com/office/drawing/2014/main" val="1697974228"/>
                    </a:ext>
                  </a:extLst>
                </a:gridCol>
                <a:gridCol w="1828800">
                  <a:extLst>
                    <a:ext uri="{9D8B030D-6E8A-4147-A177-3AD203B41FA5}">
                      <a16:colId xmlns:a16="http://schemas.microsoft.com/office/drawing/2014/main" val="291971932"/>
                    </a:ext>
                  </a:extLst>
                </a:gridCol>
                <a:gridCol w="1548142">
                  <a:extLst>
                    <a:ext uri="{9D8B030D-6E8A-4147-A177-3AD203B41FA5}">
                      <a16:colId xmlns:a16="http://schemas.microsoft.com/office/drawing/2014/main" val="384892782"/>
                    </a:ext>
                  </a:extLst>
                </a:gridCol>
                <a:gridCol w="2098114">
                  <a:extLst>
                    <a:ext uri="{9D8B030D-6E8A-4147-A177-3AD203B41FA5}">
                      <a16:colId xmlns:a16="http://schemas.microsoft.com/office/drawing/2014/main" val="4058447471"/>
                    </a:ext>
                  </a:extLst>
                </a:gridCol>
                <a:gridCol w="1539160">
                  <a:extLst>
                    <a:ext uri="{9D8B030D-6E8A-4147-A177-3AD203B41FA5}">
                      <a16:colId xmlns:a16="http://schemas.microsoft.com/office/drawing/2014/main" val="94800099"/>
                    </a:ext>
                  </a:extLst>
                </a:gridCol>
                <a:gridCol w="1731822">
                  <a:extLst>
                    <a:ext uri="{9D8B030D-6E8A-4147-A177-3AD203B41FA5}">
                      <a16:colId xmlns:a16="http://schemas.microsoft.com/office/drawing/2014/main" val="841102823"/>
                    </a:ext>
                  </a:extLst>
                </a:gridCol>
              </a:tblGrid>
              <a:tr h="2159541">
                <a:tc>
                  <a:txBody>
                    <a:bodyPr/>
                    <a:lstStyle/>
                    <a:p>
                      <a:pPr>
                        <a:lnSpc>
                          <a:spcPct val="115000"/>
                        </a:lnSpc>
                        <a:spcAft>
                          <a:spcPts val="0"/>
                        </a:spcAft>
                      </a:pPr>
                      <a:r>
                        <a:rPr lang="en-US" sz="800">
                          <a:effectLst/>
                        </a:rPr>
                        <a:t>Directive</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7969" marR="17969" marT="5285" marB="0"/>
                </a:tc>
                <a:tc>
                  <a:txBody>
                    <a:bodyPr/>
                    <a:lstStyle/>
                    <a:p>
                      <a:pPr>
                        <a:lnSpc>
                          <a:spcPct val="115000"/>
                        </a:lnSpc>
                        <a:spcAft>
                          <a:spcPts val="0"/>
                        </a:spcAft>
                      </a:pPr>
                      <a:r>
                        <a:rPr lang="en-US" sz="900" dirty="0">
                          <a:effectLst/>
                        </a:rPr>
                        <a:t>Information relating to an identified or identifiable natural person; an identifiable person is one who can be identified, directly or indirectly, in particular by reference to an identification number or to one or more factors specific to his physical, physiological, mental, economic, cultural or social identity;</a:t>
                      </a:r>
                      <a:endParaRPr lang="nl-NL"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969" marR="17969" marT="5285" marB="0"/>
                </a:tc>
                <a:tc>
                  <a:txBody>
                    <a:bodyPr/>
                    <a:lstStyle/>
                    <a:p>
                      <a:pPr>
                        <a:lnSpc>
                          <a:spcPct val="115000"/>
                        </a:lnSpc>
                        <a:spcAft>
                          <a:spcPts val="0"/>
                        </a:spcAft>
                      </a:pPr>
                      <a:r>
                        <a:rPr lang="en-US" sz="900">
                          <a:effectLst/>
                        </a:rPr>
                        <a:t>(1) Information to the data subject &amp; Notification DPA</a:t>
                      </a:r>
                      <a:endParaRPr lang="nl-NL" sz="1050">
                        <a:effectLst/>
                      </a:endParaRPr>
                    </a:p>
                    <a:p>
                      <a:pPr>
                        <a:lnSpc>
                          <a:spcPct val="115000"/>
                        </a:lnSpc>
                        <a:spcAft>
                          <a:spcPts val="0"/>
                        </a:spcAft>
                      </a:pPr>
                      <a:r>
                        <a:rPr lang="en-US" sz="900">
                          <a:effectLst/>
                        </a:rPr>
                        <a:t> </a:t>
                      </a:r>
                      <a:endParaRPr lang="nl-NL" sz="1050">
                        <a:effectLst/>
                      </a:endParaRPr>
                    </a:p>
                    <a:p>
                      <a:pPr>
                        <a:lnSpc>
                          <a:spcPct val="115000"/>
                        </a:lnSpc>
                        <a:spcAft>
                          <a:spcPts val="0"/>
                        </a:spcAft>
                      </a:pPr>
                      <a:r>
                        <a:rPr lang="en-US" sz="900">
                          <a:effectLst/>
                        </a:rPr>
                        <a:t>(2) Principles of fairness</a:t>
                      </a:r>
                      <a:endParaRPr lang="nl-NL" sz="1050">
                        <a:effectLst/>
                      </a:endParaRPr>
                    </a:p>
                    <a:p>
                      <a:pPr>
                        <a:lnSpc>
                          <a:spcPct val="115000"/>
                        </a:lnSpc>
                        <a:spcAft>
                          <a:spcPts val="0"/>
                        </a:spcAft>
                      </a:pPr>
                      <a:r>
                        <a:rPr lang="en-US" sz="900">
                          <a:effectLst/>
                        </a:rPr>
                        <a:t> </a:t>
                      </a:r>
                      <a:endParaRPr lang="nl-NL" sz="1050">
                        <a:effectLst/>
                      </a:endParaRPr>
                    </a:p>
                    <a:p>
                      <a:pPr>
                        <a:lnSpc>
                          <a:spcPct val="115000"/>
                        </a:lnSpc>
                        <a:spcAft>
                          <a:spcPts val="0"/>
                        </a:spcAft>
                      </a:pPr>
                      <a:r>
                        <a:rPr lang="en-US" sz="900">
                          <a:effectLst/>
                        </a:rPr>
                        <a:t> </a:t>
                      </a:r>
                      <a:endParaRPr lang="nl-NL" sz="1050">
                        <a:effectLst/>
                      </a:endParaRPr>
                    </a:p>
                    <a:p>
                      <a:pPr>
                        <a:lnSpc>
                          <a:spcPct val="115000"/>
                        </a:lnSpc>
                        <a:spcAft>
                          <a:spcPts val="0"/>
                        </a:spcAft>
                      </a:pPr>
                      <a:r>
                        <a:rPr lang="en-US" sz="900">
                          <a:effectLst/>
                        </a:rPr>
                        <a:t> </a:t>
                      </a:r>
                      <a:endParaRPr lang="nl-NL" sz="1050">
                        <a:effectLst/>
                      </a:endParaRPr>
                    </a:p>
                    <a:p>
                      <a:pPr>
                        <a:lnSpc>
                          <a:spcPct val="115000"/>
                        </a:lnSpc>
                        <a:spcAft>
                          <a:spcPts val="0"/>
                        </a:spcAft>
                      </a:pPr>
                      <a:r>
                        <a:rPr lang="en-US" sz="900">
                          <a:effectLst/>
                        </a:rPr>
                        <a:t>(3) Grounds for legitimate data processing</a:t>
                      </a:r>
                      <a:endParaRPr lang="nl-NL"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969" marR="17969" marT="5285" marB="0"/>
                </a:tc>
                <a:tc>
                  <a:txBody>
                    <a:bodyPr/>
                    <a:lstStyle/>
                    <a:p>
                      <a:pPr>
                        <a:lnSpc>
                          <a:spcPct val="115000"/>
                        </a:lnSpc>
                        <a:spcAft>
                          <a:spcPts val="0"/>
                        </a:spcAft>
                      </a:pPr>
                      <a:r>
                        <a:rPr lang="en-US" sz="900" dirty="0">
                          <a:effectLst/>
                        </a:rPr>
                        <a:t>(1) Access to and communication of personal data</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r>
                        <a:rPr lang="en-US" sz="900" dirty="0">
                          <a:effectLst/>
                        </a:rPr>
                        <a:t>(2) Marginal rights on rectification and objection</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r>
                        <a:rPr lang="en-US" sz="900" dirty="0">
                          <a:effectLst/>
                        </a:rPr>
                        <a:t>(3) Marginal right against automatic decision making</a:t>
                      </a:r>
                      <a:endParaRPr lang="nl-NL"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969" marR="17969" marT="5285" marB="0"/>
                </a:tc>
                <a:tc>
                  <a:txBody>
                    <a:bodyPr/>
                    <a:lstStyle/>
                    <a:p>
                      <a:pPr>
                        <a:lnSpc>
                          <a:spcPct val="115000"/>
                        </a:lnSpc>
                        <a:spcAft>
                          <a:spcPts val="0"/>
                        </a:spcAft>
                      </a:pPr>
                      <a:r>
                        <a:rPr lang="en-US" sz="900" dirty="0">
                          <a:effectLst/>
                        </a:rPr>
                        <a:t>(1) Fairly and lawfully</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r>
                        <a:rPr lang="en-US" sz="900" dirty="0">
                          <a:effectLst/>
                        </a:rPr>
                        <a:t>(2) Special rules sensitive data</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r>
                        <a:rPr lang="en-US" sz="900" dirty="0">
                          <a:effectLst/>
                        </a:rPr>
                        <a:t>(3) Limitative grounds for processing personal data, e.g. balancing</a:t>
                      </a:r>
                      <a:br>
                        <a:rPr lang="en-US" sz="900" dirty="0">
                          <a:effectLst/>
                        </a:rPr>
                      </a:br>
                      <a:endParaRPr lang="nl-NL" sz="1050" dirty="0">
                        <a:effectLst/>
                      </a:endParaRPr>
                    </a:p>
                    <a:p>
                      <a:pPr>
                        <a:lnSpc>
                          <a:spcPct val="115000"/>
                        </a:lnSpc>
                        <a:spcAft>
                          <a:spcPts val="0"/>
                        </a:spcAft>
                      </a:pPr>
                      <a:r>
                        <a:rPr lang="en-US" sz="900" dirty="0">
                          <a:effectLst/>
                        </a:rPr>
                        <a:t>(4) Limitative grounds for processing sensitive data, balancing not included</a:t>
                      </a:r>
                      <a:endParaRPr lang="nl-NL"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969" marR="17969" marT="5285" marB="0"/>
                </a:tc>
                <a:tc>
                  <a:txBody>
                    <a:bodyPr/>
                    <a:lstStyle/>
                    <a:p>
                      <a:pPr>
                        <a:lnSpc>
                          <a:spcPct val="115000"/>
                        </a:lnSpc>
                        <a:spcAft>
                          <a:spcPts val="0"/>
                        </a:spcAft>
                      </a:pPr>
                      <a:r>
                        <a:rPr lang="en-US" sz="900" dirty="0">
                          <a:effectLst/>
                        </a:rPr>
                        <a:t>(1) Parties shall establish sanctions and remedies</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r>
                        <a:rPr lang="en-US" sz="900" dirty="0">
                          <a:effectLst/>
                        </a:rPr>
                        <a:t>(2) Cooperation states &amp; DPAs  + </a:t>
                      </a:r>
                      <a:r>
                        <a:rPr lang="en-US" sz="900" dirty="0" err="1">
                          <a:effectLst/>
                        </a:rPr>
                        <a:t>harmonisation</a:t>
                      </a:r>
                      <a:r>
                        <a:rPr lang="en-US" sz="900" dirty="0">
                          <a:effectLst/>
                        </a:rPr>
                        <a:t> through Directive and WP 29</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r>
                        <a:rPr lang="en-US" sz="900" dirty="0">
                          <a:effectLst/>
                        </a:rPr>
                        <a:t>(3) Marginal subjective right to remedy and compensation</a:t>
                      </a:r>
                      <a:endParaRPr lang="nl-NL"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969" marR="17969" marT="5285" marB="0"/>
                </a:tc>
                <a:extLst>
                  <a:ext uri="{0D108BD9-81ED-4DB2-BD59-A6C34878D82A}">
                    <a16:rowId xmlns:a16="http://schemas.microsoft.com/office/drawing/2014/main" val="477933933"/>
                  </a:ext>
                </a:extLst>
              </a:tr>
              <a:tr h="2611133">
                <a:tc>
                  <a:txBody>
                    <a:bodyPr/>
                    <a:lstStyle/>
                    <a:p>
                      <a:pPr>
                        <a:lnSpc>
                          <a:spcPct val="115000"/>
                        </a:lnSpc>
                        <a:spcAft>
                          <a:spcPts val="0"/>
                        </a:spcAft>
                      </a:pPr>
                      <a:r>
                        <a:rPr lang="en-US" sz="800">
                          <a:effectLst/>
                        </a:rPr>
                        <a:t>Regulation</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7969" marR="17969" marT="5285" marB="0"/>
                </a:tc>
                <a:tc>
                  <a:txBody>
                    <a:bodyPr/>
                    <a:lstStyle/>
                    <a:p>
                      <a:pPr>
                        <a:lnSpc>
                          <a:spcPct val="115000"/>
                        </a:lnSpc>
                        <a:spcAft>
                          <a:spcPts val="0"/>
                        </a:spcAft>
                      </a:pPr>
                      <a:r>
                        <a:rPr lang="en-US" sz="900">
                          <a:effectLst/>
                        </a:rPr>
                        <a:t>Any information relating to an identified or identifiable natural person (‘data subject’); an identifiable natural person is one who can be identified, directly or indirectly, in particular by reference to an identifier such as a name, an identification number, location data, an online identifier or to one or more factors specific to the physical, physiological, genetic, mental, economic, cultural or social identity of that natural person</a:t>
                      </a:r>
                      <a:endParaRPr lang="nl-NL"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969" marR="17969" marT="5285" marB="0"/>
                </a:tc>
                <a:tc>
                  <a:txBody>
                    <a:bodyPr/>
                    <a:lstStyle/>
                    <a:p>
                      <a:pPr>
                        <a:lnSpc>
                          <a:spcPct val="115000"/>
                        </a:lnSpc>
                        <a:spcAft>
                          <a:spcPts val="0"/>
                        </a:spcAft>
                      </a:pPr>
                      <a:r>
                        <a:rPr lang="en-US" sz="900" dirty="0">
                          <a:effectLst/>
                        </a:rPr>
                        <a:t>(1) Notification in case of data breach</a:t>
                      </a:r>
                      <a:endParaRPr lang="nl-NL" sz="1050" dirty="0">
                        <a:effectLst/>
                      </a:endParaRPr>
                    </a:p>
                    <a:p>
                      <a:pPr>
                        <a:lnSpc>
                          <a:spcPct val="115000"/>
                        </a:lnSpc>
                        <a:spcAft>
                          <a:spcPts val="0"/>
                        </a:spcAft>
                      </a:pPr>
                      <a:r>
                        <a:rPr lang="en-US" sz="900" dirty="0">
                          <a:effectLst/>
                        </a:rPr>
                        <a:t> </a:t>
                      </a:r>
                      <a:br>
                        <a:rPr lang="en-US" sz="900" dirty="0">
                          <a:effectLst/>
                        </a:rPr>
                      </a:br>
                      <a:r>
                        <a:rPr lang="en-US" sz="900" dirty="0">
                          <a:effectLst/>
                        </a:rPr>
                        <a:t>(2) Principles of fairness</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endParaRPr lang="nl-NL" sz="1050" dirty="0">
                        <a:effectLst/>
                      </a:endParaRPr>
                    </a:p>
                    <a:p>
                      <a:pPr>
                        <a:lnSpc>
                          <a:spcPct val="115000"/>
                        </a:lnSpc>
                        <a:spcAft>
                          <a:spcPts val="0"/>
                        </a:spcAft>
                      </a:pPr>
                      <a:br>
                        <a:rPr lang="en-US" sz="900" dirty="0">
                          <a:effectLst/>
                        </a:rPr>
                      </a:br>
                      <a:r>
                        <a:rPr lang="en-US" sz="900" dirty="0">
                          <a:effectLst/>
                        </a:rPr>
                        <a:t>(3) Grounds for legitimate data processing – increased emphasis on consent</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r>
                        <a:rPr lang="en-US" sz="900" dirty="0">
                          <a:effectLst/>
                        </a:rPr>
                        <a:t>(4) Accountability duty (multifaceted) </a:t>
                      </a:r>
                      <a:endParaRPr lang="nl-NL"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969" marR="17969" marT="5285" marB="0"/>
                </a:tc>
                <a:tc>
                  <a:txBody>
                    <a:bodyPr/>
                    <a:lstStyle/>
                    <a:p>
                      <a:pPr>
                        <a:lnSpc>
                          <a:spcPct val="115000"/>
                        </a:lnSpc>
                        <a:spcAft>
                          <a:spcPts val="0"/>
                        </a:spcAft>
                      </a:pPr>
                      <a:r>
                        <a:rPr lang="en-US" sz="900" dirty="0">
                          <a:effectLst/>
                        </a:rPr>
                        <a:t>(1) Access to personal data (scope broadened)</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r>
                        <a:rPr lang="en-US" sz="900" dirty="0">
                          <a:effectLst/>
                        </a:rPr>
                        <a:t>(2) Right to data portability </a:t>
                      </a:r>
                      <a:endParaRPr lang="nl-NL" sz="1050" dirty="0">
                        <a:effectLst/>
                      </a:endParaRPr>
                    </a:p>
                    <a:p>
                      <a:pPr>
                        <a:lnSpc>
                          <a:spcPct val="115000"/>
                        </a:lnSpc>
                        <a:spcAft>
                          <a:spcPts val="0"/>
                        </a:spcAft>
                      </a:pPr>
                      <a:r>
                        <a:rPr lang="en-US" sz="900" dirty="0">
                          <a:effectLst/>
                        </a:rPr>
                        <a:t> </a:t>
                      </a:r>
                    </a:p>
                    <a:p>
                      <a:pPr>
                        <a:lnSpc>
                          <a:spcPct val="115000"/>
                        </a:lnSpc>
                        <a:spcAft>
                          <a:spcPts val="0"/>
                        </a:spcAft>
                      </a:pPr>
                      <a:endParaRPr lang="nl-NL" sz="1050" dirty="0">
                        <a:effectLst/>
                      </a:endParaRPr>
                    </a:p>
                    <a:p>
                      <a:pPr>
                        <a:lnSpc>
                          <a:spcPct val="115000"/>
                        </a:lnSpc>
                        <a:spcAft>
                          <a:spcPts val="0"/>
                        </a:spcAft>
                      </a:pPr>
                      <a:br>
                        <a:rPr lang="en-US" sz="900" dirty="0">
                          <a:effectLst/>
                        </a:rPr>
                      </a:br>
                      <a:r>
                        <a:rPr lang="en-US" sz="900" dirty="0">
                          <a:effectLst/>
                        </a:rPr>
                        <a:t>(3) Rights to rectification and objection</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r>
                        <a:rPr lang="en-US" sz="900" dirty="0">
                          <a:effectLst/>
                        </a:rPr>
                        <a:t>(4) Right to be forgotten </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r>
                        <a:rPr lang="en-US" sz="900" dirty="0">
                          <a:effectLst/>
                        </a:rPr>
                        <a:t>(5)  Right to object against profiling</a:t>
                      </a:r>
                      <a:endParaRPr lang="nl-NL"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969" marR="17969" marT="5285" marB="0"/>
                </a:tc>
                <a:tc>
                  <a:txBody>
                    <a:bodyPr/>
                    <a:lstStyle/>
                    <a:p>
                      <a:pPr>
                        <a:lnSpc>
                          <a:spcPct val="115000"/>
                        </a:lnSpc>
                        <a:spcAft>
                          <a:spcPts val="0"/>
                        </a:spcAft>
                      </a:pPr>
                      <a:r>
                        <a:rPr lang="en-US" sz="900" dirty="0">
                          <a:effectLst/>
                        </a:rPr>
                        <a:t>(1) Fairly and lawfully</a:t>
                      </a:r>
                      <a:br>
                        <a:rPr lang="en-US" sz="900" dirty="0">
                          <a:effectLst/>
                        </a:rPr>
                      </a:br>
                      <a:endParaRPr lang="nl-NL" sz="1050" dirty="0">
                        <a:effectLst/>
                      </a:endParaRPr>
                    </a:p>
                    <a:p>
                      <a:pPr>
                        <a:lnSpc>
                          <a:spcPct val="115000"/>
                        </a:lnSpc>
                        <a:spcAft>
                          <a:spcPts val="0"/>
                        </a:spcAft>
                      </a:pPr>
                      <a:r>
                        <a:rPr lang="en-US" sz="900" dirty="0">
                          <a:effectLst/>
                        </a:rPr>
                        <a:t>(2) Special rules sensitive data</a:t>
                      </a:r>
                      <a:endParaRPr lang="nl-NL" sz="1050" dirty="0">
                        <a:effectLst/>
                      </a:endParaRPr>
                    </a:p>
                    <a:p>
                      <a:pPr>
                        <a:lnSpc>
                          <a:spcPct val="115000"/>
                        </a:lnSpc>
                        <a:spcAft>
                          <a:spcPts val="0"/>
                        </a:spcAft>
                      </a:pPr>
                      <a:br>
                        <a:rPr lang="en-US" sz="900" dirty="0">
                          <a:effectLst/>
                        </a:rPr>
                      </a:br>
                      <a:br>
                        <a:rPr lang="en-US" sz="900" dirty="0">
                          <a:effectLst/>
                        </a:rPr>
                      </a:br>
                      <a:br>
                        <a:rPr lang="en-US" sz="900" dirty="0">
                          <a:effectLst/>
                        </a:rPr>
                      </a:br>
                      <a:r>
                        <a:rPr lang="en-US" sz="900" dirty="0">
                          <a:effectLst/>
                        </a:rPr>
                        <a:t>(3) Limitative grounds for processing personal data, e.g. balancing</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r>
                        <a:rPr lang="en-US" sz="900" dirty="0">
                          <a:effectLst/>
                        </a:rPr>
                        <a:t>(4) Limitative grounds for processing sensitive data, balancing not included</a:t>
                      </a:r>
                      <a:endParaRPr lang="nl-NL"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969" marR="17969" marT="5285" marB="0"/>
                </a:tc>
                <a:tc>
                  <a:txBody>
                    <a:bodyPr/>
                    <a:lstStyle/>
                    <a:p>
                      <a:pPr>
                        <a:lnSpc>
                          <a:spcPct val="115000"/>
                        </a:lnSpc>
                        <a:spcAft>
                          <a:spcPts val="0"/>
                        </a:spcAft>
                      </a:pPr>
                      <a:r>
                        <a:rPr lang="en-US" sz="900" dirty="0">
                          <a:effectLst/>
                        </a:rPr>
                        <a:t>(1) High sanctions</a:t>
                      </a:r>
                      <a:br>
                        <a:rPr lang="en-US" sz="900" dirty="0">
                          <a:effectLst/>
                        </a:rPr>
                      </a:br>
                      <a:endParaRPr lang="nl-NL" sz="1050" dirty="0">
                        <a:effectLst/>
                      </a:endParaRPr>
                    </a:p>
                    <a:p>
                      <a:pPr>
                        <a:lnSpc>
                          <a:spcPct val="115000"/>
                        </a:lnSpc>
                        <a:spcAft>
                          <a:spcPts val="0"/>
                        </a:spcAft>
                      </a:pPr>
                      <a:r>
                        <a:rPr lang="en-US" sz="900" dirty="0">
                          <a:effectLst/>
                        </a:rPr>
                        <a:t>(2) Total </a:t>
                      </a:r>
                      <a:r>
                        <a:rPr lang="en-US" sz="900" dirty="0" err="1">
                          <a:effectLst/>
                        </a:rPr>
                        <a:t>harmonisation</a:t>
                      </a:r>
                      <a:r>
                        <a:rPr lang="en-US" sz="900" dirty="0">
                          <a:effectLst/>
                        </a:rPr>
                        <a:t> trough Regulation; increased powers Commission and EDPB; better cooperation DPAs </a:t>
                      </a:r>
                      <a:br>
                        <a:rPr lang="en-US" sz="900" dirty="0">
                          <a:effectLst/>
                        </a:rPr>
                      </a:br>
                      <a:br>
                        <a:rPr lang="en-US" sz="900" dirty="0">
                          <a:effectLst/>
                        </a:rPr>
                      </a:br>
                      <a:r>
                        <a:rPr lang="en-US" sz="900" dirty="0">
                          <a:effectLst/>
                        </a:rPr>
                        <a:t>(3) Several subjective rights to remedy and compensation</a:t>
                      </a:r>
                      <a:endParaRPr lang="nl-NL"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969" marR="17969" marT="5285" marB="0"/>
                </a:tc>
                <a:extLst>
                  <a:ext uri="{0D108BD9-81ED-4DB2-BD59-A6C34878D82A}">
                    <a16:rowId xmlns:a16="http://schemas.microsoft.com/office/drawing/2014/main" val="139581313"/>
                  </a:ext>
                </a:extLst>
              </a:tr>
            </a:tbl>
          </a:graphicData>
        </a:graphic>
      </p:graphicFrame>
    </p:spTree>
    <p:extLst>
      <p:ext uri="{BB962C8B-B14F-4D97-AF65-F5344CB8AC3E}">
        <p14:creationId xmlns:p14="http://schemas.microsoft.com/office/powerpoint/2010/main" val="14799002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19EC80-7804-473C-9294-8E85B12E23A4}"/>
              </a:ext>
            </a:extLst>
          </p:cNvPr>
          <p:cNvSpPr>
            <a:spLocks noGrp="1"/>
          </p:cNvSpPr>
          <p:nvPr>
            <p:ph type="title"/>
          </p:nvPr>
        </p:nvSpPr>
        <p:spPr/>
        <p:txBody>
          <a:bodyPr/>
          <a:lstStyle/>
          <a:p>
            <a:r>
              <a:rPr lang="nl-NL" dirty="0"/>
              <a:t>Background data </a:t>
            </a:r>
            <a:r>
              <a:rPr lang="nl-NL" dirty="0" err="1"/>
              <a:t>protection</a:t>
            </a:r>
            <a:endParaRPr lang="nl-NL" dirty="0"/>
          </a:p>
        </p:txBody>
      </p:sp>
      <p:sp>
        <p:nvSpPr>
          <p:cNvPr id="3" name="Tijdelijke aanduiding voor inhoud 2">
            <a:extLst>
              <a:ext uri="{FF2B5EF4-FFF2-40B4-BE49-F238E27FC236}">
                <a16:creationId xmlns:a16="http://schemas.microsoft.com/office/drawing/2014/main" id="{4FA140B2-74C9-4F76-AB61-70D8D4658D02}"/>
              </a:ext>
            </a:extLst>
          </p:cNvPr>
          <p:cNvSpPr>
            <a:spLocks noGrp="1"/>
          </p:cNvSpPr>
          <p:nvPr>
            <p:ph idx="1"/>
          </p:nvPr>
        </p:nvSpPr>
        <p:spPr/>
        <p:txBody>
          <a:bodyPr/>
          <a:lstStyle/>
          <a:p>
            <a:r>
              <a:rPr lang="en-US" dirty="0">
                <a:solidFill>
                  <a:schemeClr val="bg1"/>
                </a:solidFill>
              </a:rPr>
              <a:t>1973 and 1974 resolutions consisted of 8 and 10 articles respectively - they were literally one-pagers</a:t>
            </a:r>
          </a:p>
          <a:p>
            <a:r>
              <a:rPr lang="en-US" dirty="0">
                <a:solidFill>
                  <a:schemeClr val="bg1"/>
                </a:solidFill>
              </a:rPr>
              <a:t>The 1981 Convention consisted of 27 provisions</a:t>
            </a:r>
          </a:p>
          <a:p>
            <a:r>
              <a:rPr lang="en-US" dirty="0">
                <a:solidFill>
                  <a:schemeClr val="bg1"/>
                </a:solidFill>
              </a:rPr>
              <a:t>The Directive had 34 articles and 72 recitals</a:t>
            </a:r>
          </a:p>
          <a:p>
            <a:r>
              <a:rPr lang="en-US" dirty="0">
                <a:solidFill>
                  <a:schemeClr val="bg1"/>
                </a:solidFill>
              </a:rPr>
              <a:t>The Regulation has 99 articles and 173 recitals - the GDPR consists of a total of 88 pages</a:t>
            </a:r>
            <a:endParaRPr lang="nl-NL" dirty="0"/>
          </a:p>
        </p:txBody>
      </p:sp>
    </p:spTree>
    <p:extLst>
      <p:ext uri="{BB962C8B-B14F-4D97-AF65-F5344CB8AC3E}">
        <p14:creationId xmlns:p14="http://schemas.microsoft.com/office/powerpoint/2010/main" val="3556827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055EE3-459E-41DC-A23D-DFBB794ED1BD}"/>
              </a:ext>
            </a:extLst>
          </p:cNvPr>
          <p:cNvSpPr>
            <a:spLocks noGrp="1"/>
          </p:cNvSpPr>
          <p:nvPr>
            <p:ph type="title"/>
          </p:nvPr>
        </p:nvSpPr>
        <p:spPr/>
        <p:txBody>
          <a:bodyPr/>
          <a:lstStyle/>
          <a:p>
            <a:r>
              <a:rPr lang="nl-NL" dirty="0"/>
              <a:t>Classes</a:t>
            </a:r>
          </a:p>
        </p:txBody>
      </p:sp>
      <p:sp>
        <p:nvSpPr>
          <p:cNvPr id="3" name="Tijdelijke aanduiding voor inhoud 2">
            <a:extLst>
              <a:ext uri="{FF2B5EF4-FFF2-40B4-BE49-F238E27FC236}">
                <a16:creationId xmlns:a16="http://schemas.microsoft.com/office/drawing/2014/main" id="{0E298B43-A28B-4919-AE19-A59335C5F157}"/>
              </a:ext>
            </a:extLst>
          </p:cNvPr>
          <p:cNvSpPr>
            <a:spLocks noGrp="1"/>
          </p:cNvSpPr>
          <p:nvPr>
            <p:ph idx="1"/>
          </p:nvPr>
        </p:nvSpPr>
        <p:spPr>
          <a:xfrm>
            <a:off x="677334" y="1832115"/>
            <a:ext cx="8596668" cy="4542051"/>
          </a:xfrm>
        </p:spPr>
        <p:txBody>
          <a:bodyPr>
            <a:normAutofit/>
          </a:bodyPr>
          <a:lstStyle/>
          <a:p>
            <a:r>
              <a:rPr lang="nl-NL" dirty="0" err="1">
                <a:solidFill>
                  <a:schemeClr val="bg1"/>
                </a:solidFill>
              </a:rPr>
              <a:t>Introduction</a:t>
            </a:r>
            <a:r>
              <a:rPr lang="nl-NL" dirty="0">
                <a:solidFill>
                  <a:schemeClr val="bg1"/>
                </a:solidFill>
              </a:rPr>
              <a:t> class</a:t>
            </a:r>
          </a:p>
          <a:p>
            <a:r>
              <a:rPr lang="nl-NL" dirty="0">
                <a:solidFill>
                  <a:schemeClr val="bg1"/>
                </a:solidFill>
              </a:rPr>
              <a:t>ECHR – </a:t>
            </a:r>
            <a:r>
              <a:rPr lang="nl-NL" dirty="0" err="1">
                <a:solidFill>
                  <a:schemeClr val="bg1"/>
                </a:solidFill>
              </a:rPr>
              <a:t>Article</a:t>
            </a:r>
            <a:r>
              <a:rPr lang="nl-NL" dirty="0">
                <a:solidFill>
                  <a:schemeClr val="bg1"/>
                </a:solidFill>
              </a:rPr>
              <a:t> 8 (right </a:t>
            </a:r>
            <a:r>
              <a:rPr lang="nl-NL" dirty="0" err="1">
                <a:solidFill>
                  <a:schemeClr val="bg1"/>
                </a:solidFill>
              </a:rPr>
              <a:t>to</a:t>
            </a:r>
            <a:r>
              <a:rPr lang="nl-NL" dirty="0">
                <a:solidFill>
                  <a:schemeClr val="bg1"/>
                </a:solidFill>
              </a:rPr>
              <a:t> privacy)</a:t>
            </a:r>
          </a:p>
          <a:p>
            <a:pPr lvl="1"/>
            <a:r>
              <a:rPr lang="nl-NL" dirty="0" err="1">
                <a:solidFill>
                  <a:schemeClr val="bg1"/>
                </a:solidFill>
              </a:rPr>
              <a:t>When</a:t>
            </a:r>
            <a:r>
              <a:rPr lang="nl-NL" dirty="0">
                <a:solidFill>
                  <a:schemeClr val="bg1"/>
                </a:solidFill>
              </a:rPr>
              <a:t> is </a:t>
            </a:r>
            <a:r>
              <a:rPr lang="nl-NL" dirty="0" err="1">
                <a:solidFill>
                  <a:schemeClr val="bg1"/>
                </a:solidFill>
              </a:rPr>
              <a:t>Article</a:t>
            </a:r>
            <a:r>
              <a:rPr lang="nl-NL" dirty="0">
                <a:solidFill>
                  <a:schemeClr val="bg1"/>
                </a:solidFill>
              </a:rPr>
              <a:t> 8 ECHR </a:t>
            </a:r>
            <a:r>
              <a:rPr lang="nl-NL" dirty="0" err="1">
                <a:solidFill>
                  <a:schemeClr val="bg1"/>
                </a:solidFill>
              </a:rPr>
              <a:t>applicable</a:t>
            </a:r>
            <a:r>
              <a:rPr lang="nl-NL" dirty="0">
                <a:solidFill>
                  <a:schemeClr val="bg1"/>
                </a:solidFill>
              </a:rPr>
              <a:t>? &gt; </a:t>
            </a:r>
            <a:r>
              <a:rPr lang="nl-NL" dirty="0" err="1">
                <a:solidFill>
                  <a:schemeClr val="bg1"/>
                </a:solidFill>
              </a:rPr>
              <a:t>Article</a:t>
            </a:r>
            <a:r>
              <a:rPr lang="nl-NL" dirty="0">
                <a:solidFill>
                  <a:schemeClr val="bg1"/>
                </a:solidFill>
              </a:rPr>
              <a:t> 8 § 1</a:t>
            </a:r>
          </a:p>
          <a:p>
            <a:pPr lvl="2"/>
            <a:r>
              <a:rPr lang="nl-NL" dirty="0" err="1">
                <a:solidFill>
                  <a:schemeClr val="bg1"/>
                </a:solidFill>
              </a:rPr>
              <a:t>Who</a:t>
            </a:r>
            <a:r>
              <a:rPr lang="nl-NL" dirty="0">
                <a:solidFill>
                  <a:schemeClr val="bg1"/>
                </a:solidFill>
              </a:rPr>
              <a:t> </a:t>
            </a:r>
            <a:r>
              <a:rPr lang="nl-NL" dirty="0" err="1">
                <a:solidFill>
                  <a:schemeClr val="bg1"/>
                </a:solidFill>
              </a:rPr>
              <a:t>can</a:t>
            </a:r>
            <a:r>
              <a:rPr lang="nl-NL" dirty="0">
                <a:solidFill>
                  <a:schemeClr val="bg1"/>
                </a:solidFill>
              </a:rPr>
              <a:t> </a:t>
            </a:r>
            <a:r>
              <a:rPr lang="nl-NL" dirty="0" err="1">
                <a:solidFill>
                  <a:schemeClr val="bg1"/>
                </a:solidFill>
              </a:rPr>
              <a:t>invoke</a:t>
            </a:r>
            <a:r>
              <a:rPr lang="nl-NL" dirty="0">
                <a:solidFill>
                  <a:schemeClr val="bg1"/>
                </a:solidFill>
              </a:rPr>
              <a:t> </a:t>
            </a:r>
            <a:r>
              <a:rPr lang="nl-NL" dirty="0" err="1">
                <a:solidFill>
                  <a:schemeClr val="bg1"/>
                </a:solidFill>
              </a:rPr>
              <a:t>Article</a:t>
            </a:r>
            <a:r>
              <a:rPr lang="nl-NL" dirty="0">
                <a:solidFill>
                  <a:schemeClr val="bg1"/>
                </a:solidFill>
              </a:rPr>
              <a:t> 8 ECHR? </a:t>
            </a:r>
          </a:p>
          <a:p>
            <a:pPr lvl="2"/>
            <a:r>
              <a:rPr lang="nl-NL" dirty="0" err="1">
                <a:solidFill>
                  <a:schemeClr val="bg1"/>
                </a:solidFill>
              </a:rPr>
              <a:t>What</a:t>
            </a:r>
            <a:r>
              <a:rPr lang="nl-NL" dirty="0">
                <a:solidFill>
                  <a:schemeClr val="bg1"/>
                </a:solidFill>
              </a:rPr>
              <a:t> </a:t>
            </a:r>
            <a:r>
              <a:rPr lang="nl-NL" dirty="0" err="1">
                <a:solidFill>
                  <a:schemeClr val="bg1"/>
                </a:solidFill>
              </a:rPr>
              <a:t>falls</a:t>
            </a:r>
            <a:r>
              <a:rPr lang="nl-NL" dirty="0">
                <a:solidFill>
                  <a:schemeClr val="bg1"/>
                </a:solidFill>
              </a:rPr>
              <a:t> </a:t>
            </a:r>
            <a:r>
              <a:rPr lang="nl-NL" dirty="0" err="1">
                <a:solidFill>
                  <a:schemeClr val="bg1"/>
                </a:solidFill>
              </a:rPr>
              <a:t>under</a:t>
            </a:r>
            <a:r>
              <a:rPr lang="nl-NL" dirty="0">
                <a:solidFill>
                  <a:schemeClr val="bg1"/>
                </a:solidFill>
              </a:rPr>
              <a:t> </a:t>
            </a:r>
            <a:r>
              <a:rPr lang="nl-NL" dirty="0" err="1">
                <a:solidFill>
                  <a:schemeClr val="bg1"/>
                </a:solidFill>
              </a:rPr>
              <a:t>the</a:t>
            </a:r>
            <a:r>
              <a:rPr lang="nl-NL" dirty="0">
                <a:solidFill>
                  <a:schemeClr val="bg1"/>
                </a:solidFill>
              </a:rPr>
              <a:t> scope of </a:t>
            </a:r>
            <a:r>
              <a:rPr lang="nl-NL" dirty="0" err="1">
                <a:solidFill>
                  <a:schemeClr val="bg1"/>
                </a:solidFill>
              </a:rPr>
              <a:t>Article</a:t>
            </a:r>
            <a:r>
              <a:rPr lang="nl-NL" dirty="0">
                <a:solidFill>
                  <a:schemeClr val="bg1"/>
                </a:solidFill>
              </a:rPr>
              <a:t> 8 ECHR? </a:t>
            </a:r>
          </a:p>
          <a:p>
            <a:pPr lvl="1"/>
            <a:r>
              <a:rPr lang="nl-NL" dirty="0">
                <a:solidFill>
                  <a:schemeClr val="bg1"/>
                </a:solidFill>
              </a:rPr>
              <a:t>Under </a:t>
            </a:r>
            <a:r>
              <a:rPr lang="nl-NL" dirty="0" err="1">
                <a:solidFill>
                  <a:schemeClr val="bg1"/>
                </a:solidFill>
              </a:rPr>
              <a:t>which</a:t>
            </a:r>
            <a:r>
              <a:rPr lang="nl-NL" dirty="0">
                <a:solidFill>
                  <a:schemeClr val="bg1"/>
                </a:solidFill>
              </a:rPr>
              <a:t> </a:t>
            </a:r>
            <a:r>
              <a:rPr lang="nl-NL" dirty="0" err="1">
                <a:solidFill>
                  <a:schemeClr val="bg1"/>
                </a:solidFill>
              </a:rPr>
              <a:t>conditions</a:t>
            </a:r>
            <a:r>
              <a:rPr lang="nl-NL" dirty="0">
                <a:solidFill>
                  <a:schemeClr val="bg1"/>
                </a:solidFill>
              </a:rPr>
              <a:t> </a:t>
            </a:r>
            <a:r>
              <a:rPr lang="nl-NL" dirty="0" err="1">
                <a:solidFill>
                  <a:schemeClr val="bg1"/>
                </a:solidFill>
              </a:rPr>
              <a:t>can</a:t>
            </a:r>
            <a:r>
              <a:rPr lang="nl-NL" dirty="0">
                <a:solidFill>
                  <a:schemeClr val="bg1"/>
                </a:solidFill>
              </a:rPr>
              <a:t> </a:t>
            </a:r>
            <a:r>
              <a:rPr lang="nl-NL" dirty="0" err="1">
                <a:solidFill>
                  <a:schemeClr val="bg1"/>
                </a:solidFill>
              </a:rPr>
              <a:t>states</a:t>
            </a:r>
            <a:r>
              <a:rPr lang="nl-NL" dirty="0">
                <a:solidFill>
                  <a:schemeClr val="bg1"/>
                </a:solidFill>
              </a:rPr>
              <a:t> </a:t>
            </a:r>
            <a:r>
              <a:rPr lang="nl-NL" dirty="0" err="1">
                <a:solidFill>
                  <a:schemeClr val="bg1"/>
                </a:solidFill>
              </a:rPr>
              <a:t>succesfully</a:t>
            </a:r>
            <a:r>
              <a:rPr lang="nl-NL" dirty="0">
                <a:solidFill>
                  <a:schemeClr val="bg1"/>
                </a:solidFill>
              </a:rPr>
              <a:t> </a:t>
            </a:r>
            <a:r>
              <a:rPr lang="nl-NL" dirty="0" err="1">
                <a:solidFill>
                  <a:schemeClr val="bg1"/>
                </a:solidFill>
              </a:rPr>
              <a:t>curtail</a:t>
            </a:r>
            <a:r>
              <a:rPr lang="nl-NL" dirty="0">
                <a:solidFill>
                  <a:schemeClr val="bg1"/>
                </a:solidFill>
              </a:rPr>
              <a:t> </a:t>
            </a:r>
            <a:r>
              <a:rPr lang="nl-NL" dirty="0" err="1">
                <a:solidFill>
                  <a:schemeClr val="bg1"/>
                </a:solidFill>
              </a:rPr>
              <a:t>Article</a:t>
            </a:r>
            <a:r>
              <a:rPr lang="nl-NL" dirty="0">
                <a:solidFill>
                  <a:schemeClr val="bg1"/>
                </a:solidFill>
              </a:rPr>
              <a:t> 8 ECHR? &gt; </a:t>
            </a:r>
            <a:r>
              <a:rPr lang="nl-NL" dirty="0" err="1">
                <a:solidFill>
                  <a:schemeClr val="bg1"/>
                </a:solidFill>
              </a:rPr>
              <a:t>Article</a:t>
            </a:r>
            <a:r>
              <a:rPr lang="nl-NL" dirty="0">
                <a:solidFill>
                  <a:schemeClr val="bg1"/>
                </a:solidFill>
              </a:rPr>
              <a:t> 8 § 2</a:t>
            </a:r>
          </a:p>
          <a:p>
            <a:pPr lvl="2"/>
            <a:r>
              <a:rPr lang="nl-NL" dirty="0" err="1">
                <a:solidFill>
                  <a:schemeClr val="bg1"/>
                </a:solidFill>
              </a:rPr>
              <a:t>Prescribed</a:t>
            </a:r>
            <a:r>
              <a:rPr lang="nl-NL" dirty="0">
                <a:solidFill>
                  <a:schemeClr val="bg1"/>
                </a:solidFill>
              </a:rPr>
              <a:t> </a:t>
            </a:r>
            <a:r>
              <a:rPr lang="nl-NL" dirty="0" err="1">
                <a:solidFill>
                  <a:schemeClr val="bg1"/>
                </a:solidFill>
              </a:rPr>
              <a:t>by</a:t>
            </a:r>
            <a:r>
              <a:rPr lang="nl-NL" dirty="0">
                <a:solidFill>
                  <a:schemeClr val="bg1"/>
                </a:solidFill>
              </a:rPr>
              <a:t> </a:t>
            </a:r>
            <a:r>
              <a:rPr lang="nl-NL" dirty="0" err="1">
                <a:solidFill>
                  <a:schemeClr val="bg1"/>
                </a:solidFill>
              </a:rPr>
              <a:t>law</a:t>
            </a:r>
            <a:endParaRPr lang="nl-NL" dirty="0">
              <a:solidFill>
                <a:schemeClr val="bg1"/>
              </a:solidFill>
            </a:endParaRPr>
          </a:p>
          <a:p>
            <a:pPr lvl="2"/>
            <a:r>
              <a:rPr lang="nl-NL" dirty="0">
                <a:solidFill>
                  <a:schemeClr val="bg1"/>
                </a:solidFill>
              </a:rPr>
              <a:t>In Public Interest</a:t>
            </a:r>
          </a:p>
          <a:p>
            <a:pPr lvl="2"/>
            <a:r>
              <a:rPr lang="nl-NL" dirty="0" err="1">
                <a:solidFill>
                  <a:schemeClr val="bg1"/>
                </a:solidFill>
              </a:rPr>
              <a:t>Necessary</a:t>
            </a:r>
            <a:r>
              <a:rPr lang="nl-NL" dirty="0">
                <a:solidFill>
                  <a:schemeClr val="bg1"/>
                </a:solidFill>
              </a:rPr>
              <a:t> in a </a:t>
            </a:r>
            <a:r>
              <a:rPr lang="nl-NL" dirty="0" err="1">
                <a:solidFill>
                  <a:schemeClr val="bg1"/>
                </a:solidFill>
              </a:rPr>
              <a:t>democratic</a:t>
            </a:r>
            <a:r>
              <a:rPr lang="nl-NL" dirty="0">
                <a:solidFill>
                  <a:schemeClr val="bg1"/>
                </a:solidFill>
              </a:rPr>
              <a:t> society</a:t>
            </a:r>
          </a:p>
          <a:p>
            <a:r>
              <a:rPr lang="nl-NL" dirty="0" err="1">
                <a:solidFill>
                  <a:schemeClr val="bg1"/>
                </a:solidFill>
              </a:rPr>
              <a:t>There</a:t>
            </a:r>
            <a:r>
              <a:rPr lang="nl-NL" dirty="0">
                <a:solidFill>
                  <a:schemeClr val="bg1"/>
                </a:solidFill>
              </a:rPr>
              <a:t> </a:t>
            </a:r>
            <a:r>
              <a:rPr lang="nl-NL" dirty="0" err="1">
                <a:solidFill>
                  <a:schemeClr val="bg1"/>
                </a:solidFill>
              </a:rPr>
              <a:t>will</a:t>
            </a:r>
            <a:r>
              <a:rPr lang="nl-NL" dirty="0">
                <a:solidFill>
                  <a:schemeClr val="bg1"/>
                </a:solidFill>
              </a:rPr>
              <a:t> </a:t>
            </a:r>
            <a:r>
              <a:rPr lang="nl-NL" dirty="0" err="1">
                <a:solidFill>
                  <a:schemeClr val="bg1"/>
                </a:solidFill>
              </a:rPr>
              <a:t>be</a:t>
            </a:r>
            <a:r>
              <a:rPr lang="nl-NL" dirty="0">
                <a:solidFill>
                  <a:schemeClr val="bg1"/>
                </a:solidFill>
              </a:rPr>
              <a:t> a ‘live </a:t>
            </a:r>
            <a:r>
              <a:rPr lang="nl-NL" dirty="0" err="1">
                <a:solidFill>
                  <a:schemeClr val="bg1"/>
                </a:solidFill>
              </a:rPr>
              <a:t>session</a:t>
            </a:r>
            <a:r>
              <a:rPr lang="nl-NL" dirty="0">
                <a:solidFill>
                  <a:schemeClr val="bg1"/>
                </a:solidFill>
              </a:rPr>
              <a:t>’ </a:t>
            </a:r>
            <a:r>
              <a:rPr lang="nl-NL" dirty="0" err="1">
                <a:solidFill>
                  <a:schemeClr val="bg1"/>
                </a:solidFill>
              </a:rPr>
              <a:t>for</a:t>
            </a:r>
            <a:r>
              <a:rPr lang="nl-NL" dirty="0">
                <a:solidFill>
                  <a:schemeClr val="bg1"/>
                </a:solidFill>
              </a:rPr>
              <a:t> Q&amp;A </a:t>
            </a:r>
            <a:r>
              <a:rPr lang="nl-NL" dirty="0" err="1">
                <a:solidFill>
                  <a:schemeClr val="bg1"/>
                </a:solidFill>
              </a:rPr>
              <a:t>about</a:t>
            </a:r>
            <a:r>
              <a:rPr lang="nl-NL" dirty="0">
                <a:solidFill>
                  <a:schemeClr val="bg1"/>
                </a:solidFill>
              </a:rPr>
              <a:t> </a:t>
            </a:r>
            <a:r>
              <a:rPr lang="nl-NL" dirty="0" err="1">
                <a:solidFill>
                  <a:schemeClr val="bg1"/>
                </a:solidFill>
              </a:rPr>
              <a:t>the</a:t>
            </a:r>
            <a:r>
              <a:rPr lang="nl-NL" dirty="0">
                <a:solidFill>
                  <a:schemeClr val="bg1"/>
                </a:solidFill>
              </a:rPr>
              <a:t> ECHR part</a:t>
            </a:r>
          </a:p>
          <a:p>
            <a:r>
              <a:rPr lang="nl-NL" dirty="0">
                <a:solidFill>
                  <a:schemeClr val="bg1"/>
                </a:solidFill>
              </a:rPr>
              <a:t>Data </a:t>
            </a:r>
            <a:r>
              <a:rPr lang="nl-NL" dirty="0" err="1">
                <a:solidFill>
                  <a:schemeClr val="bg1"/>
                </a:solidFill>
              </a:rPr>
              <a:t>Protection</a:t>
            </a:r>
            <a:endParaRPr lang="nl-NL" dirty="0">
              <a:solidFill>
                <a:schemeClr val="bg1"/>
              </a:solidFill>
            </a:endParaRPr>
          </a:p>
          <a:p>
            <a:pPr lvl="1"/>
            <a:endParaRPr lang="nl-NL" dirty="0">
              <a:solidFill>
                <a:schemeClr val="bg1"/>
              </a:solidFill>
            </a:endParaRPr>
          </a:p>
          <a:p>
            <a:pPr lvl="1"/>
            <a:endParaRPr lang="nl-NL" dirty="0"/>
          </a:p>
        </p:txBody>
      </p:sp>
    </p:spTree>
    <p:extLst>
      <p:ext uri="{BB962C8B-B14F-4D97-AF65-F5344CB8AC3E}">
        <p14:creationId xmlns:p14="http://schemas.microsoft.com/office/powerpoint/2010/main" val="18920989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CA1FB-52DD-4B8F-8AB1-AF6E80802B7E}"/>
              </a:ext>
            </a:extLst>
          </p:cNvPr>
          <p:cNvSpPr>
            <a:spLocks noGrp="1"/>
          </p:cNvSpPr>
          <p:nvPr>
            <p:ph type="title"/>
          </p:nvPr>
        </p:nvSpPr>
        <p:spPr>
          <a:xfrm>
            <a:off x="677334" y="609600"/>
            <a:ext cx="8596668" cy="918949"/>
          </a:xfrm>
        </p:spPr>
        <p:txBody>
          <a:bodyPr/>
          <a:lstStyle/>
          <a:p>
            <a:r>
              <a:rPr lang="nl-NL" dirty="0"/>
              <a:t>Background data </a:t>
            </a:r>
            <a:r>
              <a:rPr lang="nl-NL" dirty="0" err="1"/>
              <a:t>protection</a:t>
            </a:r>
            <a:endParaRPr lang="nl-NL" dirty="0"/>
          </a:p>
        </p:txBody>
      </p:sp>
      <p:graphicFrame>
        <p:nvGraphicFramePr>
          <p:cNvPr id="5" name="Tabel 5">
            <a:extLst>
              <a:ext uri="{FF2B5EF4-FFF2-40B4-BE49-F238E27FC236}">
                <a16:creationId xmlns:a16="http://schemas.microsoft.com/office/drawing/2014/main" id="{6749AE78-C73A-407A-8137-4D6E8F8D8CC2}"/>
              </a:ext>
            </a:extLst>
          </p:cNvPr>
          <p:cNvGraphicFramePr>
            <a:graphicFrameLocks noGrp="1"/>
          </p:cNvGraphicFramePr>
          <p:nvPr>
            <p:ph idx="1"/>
            <p:extLst>
              <p:ext uri="{D42A27DB-BD31-4B8C-83A1-F6EECF244321}">
                <p14:modId xmlns:p14="http://schemas.microsoft.com/office/powerpoint/2010/main" val="3028966944"/>
              </p:ext>
            </p:extLst>
          </p:nvPr>
        </p:nvGraphicFramePr>
        <p:xfrm>
          <a:off x="677334" y="2650450"/>
          <a:ext cx="9185402" cy="3200400"/>
        </p:xfrm>
        <a:graphic>
          <a:graphicData uri="http://schemas.openxmlformats.org/drawingml/2006/table">
            <a:tbl>
              <a:tblPr firstRow="1" bandRow="1">
                <a:tableStyleId>{5C22544A-7EE6-4342-B048-85BDC9FD1C3A}</a:tableStyleId>
              </a:tblPr>
              <a:tblGrid>
                <a:gridCol w="2580416">
                  <a:extLst>
                    <a:ext uri="{9D8B030D-6E8A-4147-A177-3AD203B41FA5}">
                      <a16:colId xmlns:a16="http://schemas.microsoft.com/office/drawing/2014/main" val="1792198944"/>
                    </a:ext>
                  </a:extLst>
                </a:gridCol>
                <a:gridCol w="6604986">
                  <a:extLst>
                    <a:ext uri="{9D8B030D-6E8A-4147-A177-3AD203B41FA5}">
                      <a16:colId xmlns:a16="http://schemas.microsoft.com/office/drawing/2014/main" val="4157998499"/>
                    </a:ext>
                  </a:extLst>
                </a:gridCol>
              </a:tblGrid>
              <a:tr h="370840">
                <a:tc>
                  <a:txBody>
                    <a:bodyPr/>
                    <a:lstStyle/>
                    <a:p>
                      <a:r>
                        <a:rPr lang="en-US" dirty="0"/>
                        <a:t>Article 7 Respect for private and family life </a:t>
                      </a:r>
                      <a:endParaRPr lang="nl-NL" dirty="0"/>
                    </a:p>
                  </a:txBody>
                  <a:tcPr/>
                </a:tc>
                <a:tc>
                  <a:txBody>
                    <a:bodyPr/>
                    <a:lstStyle/>
                    <a:p>
                      <a:r>
                        <a:rPr lang="en-US" dirty="0"/>
                        <a:t>Article 8 Protection of personal data</a:t>
                      </a:r>
                      <a:endParaRPr lang="nl-NL" dirty="0"/>
                    </a:p>
                  </a:txBody>
                  <a:tcPr/>
                </a:tc>
                <a:extLst>
                  <a:ext uri="{0D108BD9-81ED-4DB2-BD59-A6C34878D82A}">
                    <a16:rowId xmlns:a16="http://schemas.microsoft.com/office/drawing/2014/main" val="2940076850"/>
                  </a:ext>
                </a:extLst>
              </a:tr>
              <a:tr h="370840">
                <a:tc>
                  <a:txBody>
                    <a:bodyPr/>
                    <a:lstStyle/>
                    <a:p>
                      <a:r>
                        <a:rPr lang="en-US" dirty="0"/>
                        <a:t>Everyone has the right to respect for his or her private and family life, home and communications.</a:t>
                      </a:r>
                      <a:endParaRPr lang="nl-NL" dirty="0"/>
                    </a:p>
                  </a:txBody>
                  <a:tcPr/>
                </a:tc>
                <a:tc>
                  <a:txBody>
                    <a:bodyPr/>
                    <a:lstStyle/>
                    <a:p>
                      <a:pPr marL="342900" indent="-342900">
                        <a:buAutoNum type="arabicPeriod"/>
                      </a:pPr>
                      <a:r>
                        <a:rPr lang="en-US" dirty="0"/>
                        <a:t>Everyone has the right to the protection of personal data concerning him or her. </a:t>
                      </a:r>
                    </a:p>
                    <a:p>
                      <a:pPr marL="342900" indent="-342900">
                        <a:buAutoNum type="arabicPeriod"/>
                      </a:pPr>
                      <a:r>
                        <a:rPr lang="en-US" dirty="0"/>
                        <a:t>Such data must be processed fairly for specified purposes and on the basis of the consent of the person concerned or some other legitimate basis laid down by law. Everyone has the right of access to data which has been collected concerning him or her, and the right to have it rectified. </a:t>
                      </a:r>
                    </a:p>
                    <a:p>
                      <a:pPr marL="342900" indent="-342900">
                        <a:buAutoNum type="arabicPeriod"/>
                      </a:pPr>
                      <a:r>
                        <a:rPr lang="en-US" dirty="0"/>
                        <a:t>Compliance with these rules shall be subject to control by an independent authority.</a:t>
                      </a:r>
                      <a:endParaRPr lang="nl-NL" dirty="0"/>
                    </a:p>
                  </a:txBody>
                  <a:tcPr/>
                </a:tc>
                <a:extLst>
                  <a:ext uri="{0D108BD9-81ED-4DB2-BD59-A6C34878D82A}">
                    <a16:rowId xmlns:a16="http://schemas.microsoft.com/office/drawing/2014/main" val="1611407156"/>
                  </a:ext>
                </a:extLst>
              </a:tr>
            </a:tbl>
          </a:graphicData>
        </a:graphic>
      </p:graphicFrame>
      <p:sp>
        <p:nvSpPr>
          <p:cNvPr id="7" name="Tekstvak 6">
            <a:extLst>
              <a:ext uri="{FF2B5EF4-FFF2-40B4-BE49-F238E27FC236}">
                <a16:creationId xmlns:a16="http://schemas.microsoft.com/office/drawing/2014/main" id="{131709E7-3509-48C9-9E07-6F7D5EF5CF35}"/>
              </a:ext>
            </a:extLst>
          </p:cNvPr>
          <p:cNvSpPr txBox="1"/>
          <p:nvPr/>
        </p:nvSpPr>
        <p:spPr>
          <a:xfrm>
            <a:off x="677334" y="1711743"/>
            <a:ext cx="6098958" cy="646331"/>
          </a:xfrm>
          <a:prstGeom prst="rect">
            <a:avLst/>
          </a:prstGeom>
          <a:noFill/>
        </p:spPr>
        <p:txBody>
          <a:bodyPr wrap="square">
            <a:spAutoFit/>
          </a:bodyPr>
          <a:lstStyle/>
          <a:p>
            <a:r>
              <a:rPr lang="en-US" dirty="0">
                <a:solidFill>
                  <a:schemeClr val="bg1"/>
                </a:solidFill>
              </a:rPr>
              <a:t>CHARTER OF FUNDAMENTAL RIGHTS OF THE EUROPEAN UNION</a:t>
            </a:r>
            <a:endParaRPr lang="nl-NL" sz="1800" b="1" i="0" kern="1200" dirty="0">
              <a:solidFill>
                <a:schemeClr val="bg1"/>
              </a:solidFill>
              <a:effectLst/>
            </a:endParaRPr>
          </a:p>
        </p:txBody>
      </p:sp>
    </p:spTree>
    <p:extLst>
      <p:ext uri="{BB962C8B-B14F-4D97-AF65-F5344CB8AC3E}">
        <p14:creationId xmlns:p14="http://schemas.microsoft.com/office/powerpoint/2010/main" val="361976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AE5F92-5886-4FE6-8C10-116E0DA8F21F}"/>
              </a:ext>
            </a:extLst>
          </p:cNvPr>
          <p:cNvSpPr>
            <a:spLocks noGrp="1"/>
          </p:cNvSpPr>
          <p:nvPr>
            <p:ph type="title"/>
          </p:nvPr>
        </p:nvSpPr>
        <p:spPr/>
        <p:txBody>
          <a:bodyPr/>
          <a:lstStyle/>
          <a:p>
            <a:r>
              <a:rPr lang="nl-NL" dirty="0"/>
              <a:t>Background data </a:t>
            </a:r>
            <a:r>
              <a:rPr lang="nl-NL" dirty="0" err="1"/>
              <a:t>protection</a:t>
            </a:r>
            <a:endParaRPr lang="nl-NL" dirty="0"/>
          </a:p>
        </p:txBody>
      </p:sp>
      <p:graphicFrame>
        <p:nvGraphicFramePr>
          <p:cNvPr id="4" name="Tabel 4">
            <a:extLst>
              <a:ext uri="{FF2B5EF4-FFF2-40B4-BE49-F238E27FC236}">
                <a16:creationId xmlns:a16="http://schemas.microsoft.com/office/drawing/2014/main" id="{BDB0D045-5109-4868-8C9E-1780C40F199D}"/>
              </a:ext>
            </a:extLst>
          </p:cNvPr>
          <p:cNvGraphicFramePr>
            <a:graphicFrameLocks noGrp="1"/>
          </p:cNvGraphicFramePr>
          <p:nvPr>
            <p:ph idx="1"/>
            <p:extLst>
              <p:ext uri="{D42A27DB-BD31-4B8C-83A1-F6EECF244321}">
                <p14:modId xmlns:p14="http://schemas.microsoft.com/office/powerpoint/2010/main" val="1416608306"/>
              </p:ext>
            </p:extLst>
          </p:nvPr>
        </p:nvGraphicFramePr>
        <p:xfrm>
          <a:off x="677863" y="2160588"/>
          <a:ext cx="8596312" cy="3479800"/>
        </p:xfrm>
        <a:graphic>
          <a:graphicData uri="http://schemas.openxmlformats.org/drawingml/2006/table">
            <a:tbl>
              <a:tblPr firstRow="1" bandRow="1">
                <a:tableStyleId>{5C22544A-7EE6-4342-B048-85BDC9FD1C3A}</a:tableStyleId>
              </a:tblPr>
              <a:tblGrid>
                <a:gridCol w="8596312">
                  <a:extLst>
                    <a:ext uri="{9D8B030D-6E8A-4147-A177-3AD203B41FA5}">
                      <a16:colId xmlns:a16="http://schemas.microsoft.com/office/drawing/2014/main" val="2987727933"/>
                    </a:ext>
                  </a:extLst>
                </a:gridCol>
              </a:tblGrid>
              <a:tr h="370840">
                <a:tc>
                  <a:txBody>
                    <a:bodyPr/>
                    <a:lstStyle/>
                    <a:p>
                      <a:r>
                        <a:rPr lang="nl-NL" sz="1800" b="0" i="0" kern="1200" dirty="0" err="1">
                          <a:solidFill>
                            <a:schemeClr val="lt1"/>
                          </a:solidFill>
                          <a:effectLst/>
                          <a:latin typeface="+mn-lt"/>
                          <a:ea typeface="+mn-ea"/>
                          <a:cs typeface="+mn-cs"/>
                        </a:rPr>
                        <a:t>Article</a:t>
                      </a:r>
                      <a:r>
                        <a:rPr lang="nl-NL" sz="1800" b="0" i="0" kern="1200" dirty="0">
                          <a:solidFill>
                            <a:schemeClr val="lt1"/>
                          </a:solidFill>
                          <a:effectLst/>
                          <a:latin typeface="+mn-lt"/>
                          <a:ea typeface="+mn-ea"/>
                          <a:cs typeface="+mn-cs"/>
                        </a:rPr>
                        <a:t> 16</a:t>
                      </a:r>
                      <a:endParaRPr lang="nl-NL" dirty="0"/>
                    </a:p>
                  </a:txBody>
                  <a:tcPr/>
                </a:tc>
                <a:extLst>
                  <a:ext uri="{0D108BD9-81ED-4DB2-BD59-A6C34878D82A}">
                    <a16:rowId xmlns:a16="http://schemas.microsoft.com/office/drawing/2014/main" val="4222487716"/>
                  </a:ext>
                </a:extLst>
              </a:tr>
              <a:tr h="370840">
                <a:tc>
                  <a:txBody>
                    <a:bodyPr/>
                    <a:lstStyle/>
                    <a:p>
                      <a:r>
                        <a:rPr lang="en-US" sz="1800" b="0" i="0" kern="1200" dirty="0">
                          <a:solidFill>
                            <a:schemeClr val="dk1"/>
                          </a:solidFill>
                          <a:effectLst/>
                          <a:latin typeface="+mn-lt"/>
                          <a:ea typeface="+mn-ea"/>
                          <a:cs typeface="+mn-cs"/>
                        </a:rPr>
                        <a:t>1. Everyone has the right to the protection of personal data concerning them.</a:t>
                      </a:r>
                    </a:p>
                    <a:p>
                      <a:r>
                        <a:rPr lang="en-US" sz="1800" b="0" i="0" kern="1200" dirty="0">
                          <a:solidFill>
                            <a:schemeClr val="dk1"/>
                          </a:solidFill>
                          <a:effectLst/>
                          <a:latin typeface="+mn-lt"/>
                          <a:ea typeface="+mn-ea"/>
                          <a:cs typeface="+mn-cs"/>
                        </a:rPr>
                        <a:t>2. The European Parliament and the Council, acting in accordance with the ordinary legislative procedure, shall lay down the rules relating to the protection of individuals with regard to the processing of personal data by Union institutions, bodies, offices and agencies, and by the Member States when carrying out activities which fall within the scope of Union law, and the rules relating to the free movement of such data. Compliance with these rules shall be subject to the control of independent authorities.</a:t>
                      </a:r>
                    </a:p>
                    <a:p>
                      <a:r>
                        <a:rPr lang="en-US" sz="1800" b="0" i="0" kern="1200" dirty="0">
                          <a:solidFill>
                            <a:schemeClr val="dk1"/>
                          </a:solidFill>
                          <a:effectLst/>
                          <a:latin typeface="+mn-lt"/>
                          <a:ea typeface="+mn-ea"/>
                          <a:cs typeface="+mn-cs"/>
                        </a:rPr>
                        <a:t>The rules adopted on the basis of this Article shall be without prejudice to the specific rules laid down in Article 39 of the Treaty on European Union.</a:t>
                      </a:r>
                    </a:p>
                    <a:p>
                      <a:endParaRPr lang="nl-NL" dirty="0"/>
                    </a:p>
                  </a:txBody>
                  <a:tcPr/>
                </a:tc>
                <a:extLst>
                  <a:ext uri="{0D108BD9-81ED-4DB2-BD59-A6C34878D82A}">
                    <a16:rowId xmlns:a16="http://schemas.microsoft.com/office/drawing/2014/main" val="219012497"/>
                  </a:ext>
                </a:extLst>
              </a:tr>
            </a:tbl>
          </a:graphicData>
        </a:graphic>
      </p:graphicFrame>
      <p:sp>
        <p:nvSpPr>
          <p:cNvPr id="5" name="Tekstvak 4">
            <a:extLst>
              <a:ext uri="{FF2B5EF4-FFF2-40B4-BE49-F238E27FC236}">
                <a16:creationId xmlns:a16="http://schemas.microsoft.com/office/drawing/2014/main" id="{0569C921-C4D9-4481-AD7F-BF2701DBEE78}"/>
              </a:ext>
            </a:extLst>
          </p:cNvPr>
          <p:cNvSpPr txBox="1"/>
          <p:nvPr/>
        </p:nvSpPr>
        <p:spPr>
          <a:xfrm>
            <a:off x="608121" y="1337019"/>
            <a:ext cx="6098958" cy="646331"/>
          </a:xfrm>
          <a:prstGeom prst="rect">
            <a:avLst/>
          </a:prstGeom>
          <a:noFill/>
        </p:spPr>
        <p:txBody>
          <a:bodyPr wrap="square">
            <a:spAutoFit/>
          </a:bodyPr>
          <a:lstStyle/>
          <a:p>
            <a:r>
              <a:rPr lang="en-US" b="1" i="0" dirty="0">
                <a:solidFill>
                  <a:schemeClr val="bg1"/>
                </a:solidFill>
                <a:effectLst/>
                <a:latin typeface="Tahoma" panose="020B0604030504040204" pitchFamily="34" charset="0"/>
              </a:rPr>
              <a:t>Treaty on European Union and the Treaty on the Functioning of the European Union</a:t>
            </a:r>
            <a:endParaRPr lang="nl-NL" sz="1800" b="1" i="0" kern="1200" dirty="0">
              <a:solidFill>
                <a:schemeClr val="bg1"/>
              </a:solidFill>
              <a:effectLst/>
            </a:endParaRPr>
          </a:p>
        </p:txBody>
      </p:sp>
    </p:spTree>
    <p:extLst>
      <p:ext uri="{BB962C8B-B14F-4D97-AF65-F5344CB8AC3E}">
        <p14:creationId xmlns:p14="http://schemas.microsoft.com/office/powerpoint/2010/main" val="3842688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CA1FB-52DD-4B8F-8AB1-AF6E80802B7E}"/>
              </a:ext>
            </a:extLst>
          </p:cNvPr>
          <p:cNvSpPr>
            <a:spLocks noGrp="1"/>
          </p:cNvSpPr>
          <p:nvPr>
            <p:ph type="title"/>
          </p:nvPr>
        </p:nvSpPr>
        <p:spPr>
          <a:xfrm>
            <a:off x="677334" y="609600"/>
            <a:ext cx="8596668" cy="918949"/>
          </a:xfrm>
        </p:spPr>
        <p:txBody>
          <a:bodyPr/>
          <a:lstStyle/>
          <a:p>
            <a:r>
              <a:rPr lang="nl-NL" dirty="0"/>
              <a:t>Background data </a:t>
            </a:r>
            <a:r>
              <a:rPr lang="nl-NL" dirty="0" err="1"/>
              <a:t>protection</a:t>
            </a:r>
            <a:endParaRPr lang="nl-NL" dirty="0"/>
          </a:p>
        </p:txBody>
      </p:sp>
      <p:graphicFrame>
        <p:nvGraphicFramePr>
          <p:cNvPr id="5" name="Tabel 5">
            <a:extLst>
              <a:ext uri="{FF2B5EF4-FFF2-40B4-BE49-F238E27FC236}">
                <a16:creationId xmlns:a16="http://schemas.microsoft.com/office/drawing/2014/main" id="{6749AE78-C73A-407A-8137-4D6E8F8D8CC2}"/>
              </a:ext>
            </a:extLst>
          </p:cNvPr>
          <p:cNvGraphicFramePr>
            <a:graphicFrameLocks noGrp="1"/>
          </p:cNvGraphicFramePr>
          <p:nvPr>
            <p:ph idx="1"/>
          </p:nvPr>
        </p:nvGraphicFramePr>
        <p:xfrm>
          <a:off x="677334" y="2650450"/>
          <a:ext cx="9185402" cy="3200400"/>
        </p:xfrm>
        <a:graphic>
          <a:graphicData uri="http://schemas.openxmlformats.org/drawingml/2006/table">
            <a:tbl>
              <a:tblPr firstRow="1" bandRow="1">
                <a:tableStyleId>{5C22544A-7EE6-4342-B048-85BDC9FD1C3A}</a:tableStyleId>
              </a:tblPr>
              <a:tblGrid>
                <a:gridCol w="2580416">
                  <a:extLst>
                    <a:ext uri="{9D8B030D-6E8A-4147-A177-3AD203B41FA5}">
                      <a16:colId xmlns:a16="http://schemas.microsoft.com/office/drawing/2014/main" val="1792198944"/>
                    </a:ext>
                  </a:extLst>
                </a:gridCol>
                <a:gridCol w="6604986">
                  <a:extLst>
                    <a:ext uri="{9D8B030D-6E8A-4147-A177-3AD203B41FA5}">
                      <a16:colId xmlns:a16="http://schemas.microsoft.com/office/drawing/2014/main" val="4157998499"/>
                    </a:ext>
                  </a:extLst>
                </a:gridCol>
              </a:tblGrid>
              <a:tr h="370840">
                <a:tc>
                  <a:txBody>
                    <a:bodyPr/>
                    <a:lstStyle/>
                    <a:p>
                      <a:r>
                        <a:rPr lang="en-US" dirty="0"/>
                        <a:t>Article 7 Respect for private and family life </a:t>
                      </a:r>
                      <a:endParaRPr lang="nl-NL" dirty="0"/>
                    </a:p>
                  </a:txBody>
                  <a:tcPr/>
                </a:tc>
                <a:tc>
                  <a:txBody>
                    <a:bodyPr/>
                    <a:lstStyle/>
                    <a:p>
                      <a:r>
                        <a:rPr lang="en-US" dirty="0"/>
                        <a:t>Article 8 Protection of personal data</a:t>
                      </a:r>
                      <a:endParaRPr lang="nl-NL" dirty="0"/>
                    </a:p>
                  </a:txBody>
                  <a:tcPr/>
                </a:tc>
                <a:extLst>
                  <a:ext uri="{0D108BD9-81ED-4DB2-BD59-A6C34878D82A}">
                    <a16:rowId xmlns:a16="http://schemas.microsoft.com/office/drawing/2014/main" val="2940076850"/>
                  </a:ext>
                </a:extLst>
              </a:tr>
              <a:tr h="370840">
                <a:tc>
                  <a:txBody>
                    <a:bodyPr/>
                    <a:lstStyle/>
                    <a:p>
                      <a:r>
                        <a:rPr lang="en-US" dirty="0"/>
                        <a:t>Everyone has the right to respect for his or her private and family life, home and communications.</a:t>
                      </a:r>
                      <a:endParaRPr lang="nl-NL" dirty="0"/>
                    </a:p>
                  </a:txBody>
                  <a:tcPr/>
                </a:tc>
                <a:tc>
                  <a:txBody>
                    <a:bodyPr/>
                    <a:lstStyle/>
                    <a:p>
                      <a:pPr marL="342900" indent="-342900">
                        <a:buAutoNum type="arabicPeriod"/>
                      </a:pPr>
                      <a:r>
                        <a:rPr lang="en-US" dirty="0"/>
                        <a:t>Everyone has the right to the protection of personal data concerning him or her. </a:t>
                      </a:r>
                    </a:p>
                    <a:p>
                      <a:pPr marL="342900" indent="-342900">
                        <a:buAutoNum type="arabicPeriod"/>
                      </a:pPr>
                      <a:r>
                        <a:rPr lang="en-US" dirty="0"/>
                        <a:t>Such data must be processed fairly for specified purposes and on the basis of the consent of the person concerned or some other legitimate basis laid down by law. Everyone has the right of access to data which has been collected concerning him or her, and the right to have it rectified. </a:t>
                      </a:r>
                    </a:p>
                    <a:p>
                      <a:pPr marL="342900" indent="-342900">
                        <a:buAutoNum type="arabicPeriod"/>
                      </a:pPr>
                      <a:r>
                        <a:rPr lang="en-US" dirty="0"/>
                        <a:t>Compliance with these rules shall be subject to control by an independent authority.</a:t>
                      </a:r>
                      <a:endParaRPr lang="nl-NL" dirty="0"/>
                    </a:p>
                  </a:txBody>
                  <a:tcPr/>
                </a:tc>
                <a:extLst>
                  <a:ext uri="{0D108BD9-81ED-4DB2-BD59-A6C34878D82A}">
                    <a16:rowId xmlns:a16="http://schemas.microsoft.com/office/drawing/2014/main" val="1611407156"/>
                  </a:ext>
                </a:extLst>
              </a:tr>
            </a:tbl>
          </a:graphicData>
        </a:graphic>
      </p:graphicFrame>
      <p:sp>
        <p:nvSpPr>
          <p:cNvPr id="7" name="Tekstvak 6">
            <a:extLst>
              <a:ext uri="{FF2B5EF4-FFF2-40B4-BE49-F238E27FC236}">
                <a16:creationId xmlns:a16="http://schemas.microsoft.com/office/drawing/2014/main" id="{131709E7-3509-48C9-9E07-6F7D5EF5CF35}"/>
              </a:ext>
            </a:extLst>
          </p:cNvPr>
          <p:cNvSpPr txBox="1"/>
          <p:nvPr/>
        </p:nvSpPr>
        <p:spPr>
          <a:xfrm>
            <a:off x="677334" y="1711743"/>
            <a:ext cx="6098958" cy="646331"/>
          </a:xfrm>
          <a:prstGeom prst="rect">
            <a:avLst/>
          </a:prstGeom>
          <a:noFill/>
        </p:spPr>
        <p:txBody>
          <a:bodyPr wrap="square">
            <a:spAutoFit/>
          </a:bodyPr>
          <a:lstStyle/>
          <a:p>
            <a:r>
              <a:rPr lang="en-US" dirty="0">
                <a:solidFill>
                  <a:schemeClr val="bg1"/>
                </a:solidFill>
              </a:rPr>
              <a:t>CHARTER OF FUNDAMENTAL RIGHTS OF THE EUROPEAN UNION</a:t>
            </a:r>
            <a:endParaRPr lang="nl-NL" sz="1800" b="1" i="0" kern="1200" dirty="0">
              <a:solidFill>
                <a:schemeClr val="bg1"/>
              </a:solidFill>
              <a:effectLst/>
            </a:endParaRPr>
          </a:p>
        </p:txBody>
      </p:sp>
    </p:spTree>
    <p:extLst>
      <p:ext uri="{BB962C8B-B14F-4D97-AF65-F5344CB8AC3E}">
        <p14:creationId xmlns:p14="http://schemas.microsoft.com/office/powerpoint/2010/main" val="16727599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06664C-0248-48FE-92D7-AEB006F6B681}"/>
              </a:ext>
            </a:extLst>
          </p:cNvPr>
          <p:cNvSpPr>
            <a:spLocks noGrp="1"/>
          </p:cNvSpPr>
          <p:nvPr>
            <p:ph type="title"/>
          </p:nvPr>
        </p:nvSpPr>
        <p:spPr/>
        <p:txBody>
          <a:bodyPr/>
          <a:lstStyle/>
          <a:p>
            <a:r>
              <a:rPr lang="nl-NL" dirty="0"/>
              <a:t>Background data </a:t>
            </a:r>
            <a:r>
              <a:rPr lang="nl-NL" dirty="0" err="1"/>
              <a:t>protection</a:t>
            </a:r>
            <a:endParaRPr lang="nl-NL" dirty="0"/>
          </a:p>
        </p:txBody>
      </p:sp>
      <p:graphicFrame>
        <p:nvGraphicFramePr>
          <p:cNvPr id="5" name="Tabel 5">
            <a:extLst>
              <a:ext uri="{FF2B5EF4-FFF2-40B4-BE49-F238E27FC236}">
                <a16:creationId xmlns:a16="http://schemas.microsoft.com/office/drawing/2014/main" id="{131641E4-072D-4DF1-BEB0-D03983901C24}"/>
              </a:ext>
            </a:extLst>
          </p:cNvPr>
          <p:cNvGraphicFramePr>
            <a:graphicFrameLocks noGrp="1"/>
          </p:cNvGraphicFramePr>
          <p:nvPr>
            <p:ph idx="1"/>
            <p:extLst>
              <p:ext uri="{D42A27DB-BD31-4B8C-83A1-F6EECF244321}">
                <p14:modId xmlns:p14="http://schemas.microsoft.com/office/powerpoint/2010/main" val="3154919172"/>
              </p:ext>
            </p:extLst>
          </p:nvPr>
        </p:nvGraphicFramePr>
        <p:xfrm>
          <a:off x="677689" y="1690071"/>
          <a:ext cx="8910193" cy="3929494"/>
        </p:xfrm>
        <a:graphic>
          <a:graphicData uri="http://schemas.openxmlformats.org/drawingml/2006/table">
            <a:tbl>
              <a:tblPr firstRow="1" bandRow="1">
                <a:tableStyleId>{5C22544A-7EE6-4342-B048-85BDC9FD1C3A}</a:tableStyleId>
              </a:tblPr>
              <a:tblGrid>
                <a:gridCol w="8910193">
                  <a:extLst>
                    <a:ext uri="{9D8B030D-6E8A-4147-A177-3AD203B41FA5}">
                      <a16:colId xmlns:a16="http://schemas.microsoft.com/office/drawing/2014/main" val="1820065036"/>
                    </a:ext>
                  </a:extLst>
                </a:gridCol>
              </a:tblGrid>
              <a:tr h="855163">
                <a:tc>
                  <a:txBody>
                    <a:bodyPr/>
                    <a:lstStyle/>
                    <a:p>
                      <a:r>
                        <a:rPr lang="en-US" sz="1800" b="0" i="1" u="none" strike="noStrike" kern="1200" baseline="0" dirty="0">
                          <a:solidFill>
                            <a:schemeClr val="bg1"/>
                          </a:solidFill>
                          <a:latin typeface="+mn-lt"/>
                          <a:ea typeface="+mn-ea"/>
                          <a:cs typeface="+mn-cs"/>
                        </a:rPr>
                        <a:t>Article 1 </a:t>
                      </a:r>
                      <a:r>
                        <a:rPr lang="en-US" sz="1800" b="1" i="0" u="none" strike="noStrike" kern="1200" baseline="0" dirty="0">
                          <a:solidFill>
                            <a:schemeClr val="bg1"/>
                          </a:solidFill>
                          <a:latin typeface="+mn-lt"/>
                          <a:ea typeface="+mn-ea"/>
                          <a:cs typeface="+mn-cs"/>
                        </a:rPr>
                        <a:t>Subject-matter and objectives </a:t>
                      </a:r>
                      <a:endParaRPr lang="nl-NL" dirty="0">
                        <a:solidFill>
                          <a:schemeClr val="bg1"/>
                        </a:solidFill>
                      </a:endParaRPr>
                    </a:p>
                  </a:txBody>
                  <a:tcPr/>
                </a:tc>
                <a:extLst>
                  <a:ext uri="{0D108BD9-81ED-4DB2-BD59-A6C34878D82A}">
                    <a16:rowId xmlns:a16="http://schemas.microsoft.com/office/drawing/2014/main" val="2244293815"/>
                  </a:ext>
                </a:extLst>
              </a:tr>
              <a:tr h="3074331">
                <a:tc>
                  <a:txBody>
                    <a:bodyPr/>
                    <a:lstStyle/>
                    <a:p>
                      <a:r>
                        <a:rPr lang="en-US" sz="1800" b="0" i="0" u="none" strike="noStrike" kern="1200" baseline="0" dirty="0">
                          <a:solidFill>
                            <a:schemeClr val="dk1"/>
                          </a:solidFill>
                          <a:latin typeface="+mn-lt"/>
                          <a:ea typeface="+mn-ea"/>
                          <a:cs typeface="+mn-cs"/>
                        </a:rPr>
                        <a:t>1.This Regulation lays down rules relating to the protection of natural persons with regard to the processing of personal data and rules relating to the free movement of personal data. </a:t>
                      </a:r>
                    </a:p>
                    <a:p>
                      <a:r>
                        <a:rPr lang="en-US" sz="1800" b="0" i="0" u="none" strike="noStrike" kern="1200" baseline="0" dirty="0">
                          <a:solidFill>
                            <a:schemeClr val="dk1"/>
                          </a:solidFill>
                          <a:latin typeface="+mn-lt"/>
                          <a:ea typeface="+mn-ea"/>
                          <a:cs typeface="+mn-cs"/>
                        </a:rPr>
                        <a:t>2.This Regulation protects fundamental rights and freedoms of natural persons and in particular their right to the protection of personal data. </a:t>
                      </a:r>
                    </a:p>
                    <a:p>
                      <a:r>
                        <a:rPr lang="en-US" sz="1800" b="0" i="0" u="none" strike="noStrike" kern="1200" baseline="0" dirty="0">
                          <a:solidFill>
                            <a:schemeClr val="dk1"/>
                          </a:solidFill>
                          <a:latin typeface="+mn-lt"/>
                          <a:ea typeface="+mn-ea"/>
                          <a:cs typeface="+mn-cs"/>
                        </a:rPr>
                        <a:t>3.The free movement of personal data within the Union shall be neither restricted nor prohibited for reasons connected with the protection of natural persons with regard to the processing of personal data. </a:t>
                      </a:r>
                      <a:endParaRPr lang="nl-NL" dirty="0"/>
                    </a:p>
                  </a:txBody>
                  <a:tcPr/>
                </a:tc>
                <a:extLst>
                  <a:ext uri="{0D108BD9-81ED-4DB2-BD59-A6C34878D82A}">
                    <a16:rowId xmlns:a16="http://schemas.microsoft.com/office/drawing/2014/main" val="2992952339"/>
                  </a:ext>
                </a:extLst>
              </a:tr>
            </a:tbl>
          </a:graphicData>
        </a:graphic>
      </p:graphicFrame>
    </p:spTree>
    <p:extLst>
      <p:ext uri="{BB962C8B-B14F-4D97-AF65-F5344CB8AC3E}">
        <p14:creationId xmlns:p14="http://schemas.microsoft.com/office/powerpoint/2010/main" val="7232397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CA1FB-52DD-4B8F-8AB1-AF6E80802B7E}"/>
              </a:ext>
            </a:extLst>
          </p:cNvPr>
          <p:cNvSpPr>
            <a:spLocks noGrp="1"/>
          </p:cNvSpPr>
          <p:nvPr>
            <p:ph type="title"/>
          </p:nvPr>
        </p:nvSpPr>
        <p:spPr/>
        <p:txBody>
          <a:bodyPr>
            <a:normAutofit fontScale="90000"/>
          </a:bodyPr>
          <a:lstStyle/>
          <a:p>
            <a:pPr lvl="1"/>
            <a:r>
              <a:rPr lang="en-US" sz="4400" dirty="0">
                <a:solidFill>
                  <a:schemeClr val="accent1"/>
                </a:solidFill>
                <a:latin typeface="+mn-lt"/>
              </a:rPr>
              <a:t>Difference privacy and data protection</a:t>
            </a:r>
          </a:p>
        </p:txBody>
      </p:sp>
      <p:sp>
        <p:nvSpPr>
          <p:cNvPr id="3" name="Tijdelijke aanduiding voor inhoud 2">
            <a:extLst>
              <a:ext uri="{FF2B5EF4-FFF2-40B4-BE49-F238E27FC236}">
                <a16:creationId xmlns:a16="http://schemas.microsoft.com/office/drawing/2014/main" id="{C51346C1-EC9B-43C6-8CC0-4BCA41065477}"/>
              </a:ext>
            </a:extLst>
          </p:cNvPr>
          <p:cNvSpPr>
            <a:spLocks noGrp="1"/>
          </p:cNvSpPr>
          <p:nvPr>
            <p:ph idx="1"/>
          </p:nvPr>
        </p:nvSpPr>
        <p:spPr/>
        <p:txBody>
          <a:bodyPr/>
          <a:lstStyle/>
          <a:p>
            <a:r>
              <a:rPr lang="en-GB" dirty="0">
                <a:solidFill>
                  <a:schemeClr val="bg1"/>
                </a:solidFill>
              </a:rPr>
              <a:t>Scope</a:t>
            </a:r>
          </a:p>
          <a:p>
            <a:r>
              <a:rPr lang="en-GB" dirty="0">
                <a:solidFill>
                  <a:schemeClr val="bg1"/>
                </a:solidFill>
              </a:rPr>
              <a:t>Nature</a:t>
            </a:r>
          </a:p>
          <a:p>
            <a:r>
              <a:rPr lang="en-GB" dirty="0">
                <a:solidFill>
                  <a:schemeClr val="bg1"/>
                </a:solidFill>
              </a:rPr>
              <a:t>Level of regulatory detail</a:t>
            </a:r>
          </a:p>
          <a:p>
            <a:endParaRPr lang="en-GB" dirty="0">
              <a:solidFill>
                <a:schemeClr val="bg1"/>
              </a:solidFill>
            </a:endParaRPr>
          </a:p>
          <a:p>
            <a:endParaRPr lang="en-GB" dirty="0"/>
          </a:p>
        </p:txBody>
      </p:sp>
    </p:spTree>
    <p:extLst>
      <p:ext uri="{BB962C8B-B14F-4D97-AF65-F5344CB8AC3E}">
        <p14:creationId xmlns:p14="http://schemas.microsoft.com/office/powerpoint/2010/main" val="4631942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4E35B5-48A8-4BD2-B42C-E2E74F11C586}"/>
              </a:ext>
            </a:extLst>
          </p:cNvPr>
          <p:cNvSpPr>
            <a:spLocks noGrp="1"/>
          </p:cNvSpPr>
          <p:nvPr>
            <p:ph type="title"/>
          </p:nvPr>
        </p:nvSpPr>
        <p:spPr/>
        <p:txBody>
          <a:bodyPr/>
          <a:lstStyle/>
          <a:p>
            <a:r>
              <a:rPr lang="nl-NL" dirty="0" err="1"/>
              <a:t>References</a:t>
            </a:r>
            <a:endParaRPr lang="nl-NL" dirty="0"/>
          </a:p>
        </p:txBody>
      </p:sp>
      <p:sp>
        <p:nvSpPr>
          <p:cNvPr id="3" name="Tijdelijke aanduiding voor inhoud 2">
            <a:extLst>
              <a:ext uri="{FF2B5EF4-FFF2-40B4-BE49-F238E27FC236}">
                <a16:creationId xmlns:a16="http://schemas.microsoft.com/office/drawing/2014/main" id="{FCD9A813-BABF-42D3-98BA-526256462CB8}"/>
              </a:ext>
            </a:extLst>
          </p:cNvPr>
          <p:cNvSpPr>
            <a:spLocks noGrp="1"/>
          </p:cNvSpPr>
          <p:nvPr>
            <p:ph idx="1"/>
          </p:nvPr>
        </p:nvSpPr>
        <p:spPr/>
        <p:txBody>
          <a:bodyPr/>
          <a:lstStyle/>
          <a:p>
            <a:r>
              <a:rPr lang="nl-NL" dirty="0">
                <a:solidFill>
                  <a:schemeClr val="bg1"/>
                </a:solidFill>
              </a:rPr>
              <a:t>Pictures of </a:t>
            </a:r>
            <a:r>
              <a:rPr lang="nl-NL" dirty="0" err="1">
                <a:solidFill>
                  <a:schemeClr val="bg1"/>
                </a:solidFill>
              </a:rPr>
              <a:t>countries</a:t>
            </a:r>
            <a:r>
              <a:rPr lang="nl-NL" dirty="0">
                <a:solidFill>
                  <a:schemeClr val="bg1"/>
                </a:solidFill>
              </a:rPr>
              <a:t> </a:t>
            </a:r>
            <a:r>
              <a:rPr lang="nl-NL" dirty="0" err="1">
                <a:solidFill>
                  <a:schemeClr val="bg1"/>
                </a:solidFill>
              </a:rPr>
              <a:t>joining</a:t>
            </a:r>
            <a:r>
              <a:rPr lang="nl-NL" dirty="0">
                <a:solidFill>
                  <a:schemeClr val="bg1"/>
                </a:solidFill>
              </a:rPr>
              <a:t> </a:t>
            </a:r>
            <a:r>
              <a:rPr lang="nl-NL" dirty="0" err="1">
                <a:solidFill>
                  <a:schemeClr val="bg1"/>
                </a:solidFill>
              </a:rPr>
              <a:t>the</a:t>
            </a:r>
            <a:r>
              <a:rPr lang="nl-NL" dirty="0">
                <a:solidFill>
                  <a:schemeClr val="bg1"/>
                </a:solidFill>
              </a:rPr>
              <a:t> EU </a:t>
            </a:r>
            <a:r>
              <a:rPr lang="nl-NL" dirty="0" err="1">
                <a:solidFill>
                  <a:schemeClr val="bg1"/>
                </a:solidFill>
              </a:rPr>
              <a:t>and</a:t>
            </a:r>
            <a:r>
              <a:rPr lang="nl-NL" dirty="0">
                <a:solidFill>
                  <a:schemeClr val="bg1"/>
                </a:solidFill>
              </a:rPr>
              <a:t> </a:t>
            </a:r>
            <a:r>
              <a:rPr lang="nl-NL" dirty="0" err="1">
                <a:solidFill>
                  <a:schemeClr val="bg1"/>
                </a:solidFill>
              </a:rPr>
              <a:t>CoE</a:t>
            </a:r>
            <a:r>
              <a:rPr lang="nl-NL" dirty="0">
                <a:solidFill>
                  <a:schemeClr val="bg1"/>
                </a:solidFill>
              </a:rPr>
              <a:t> &amp; of dictators taken </a:t>
            </a:r>
            <a:r>
              <a:rPr lang="nl-NL" dirty="0" err="1">
                <a:solidFill>
                  <a:schemeClr val="bg1"/>
                </a:solidFill>
              </a:rPr>
              <a:t>from</a:t>
            </a:r>
            <a:r>
              <a:rPr lang="nl-NL" dirty="0">
                <a:solidFill>
                  <a:schemeClr val="bg1"/>
                </a:solidFill>
              </a:rPr>
              <a:t> Wikipedia</a:t>
            </a:r>
          </a:p>
          <a:p>
            <a:r>
              <a:rPr lang="nl-NL" dirty="0">
                <a:solidFill>
                  <a:schemeClr val="bg1"/>
                </a:solidFill>
              </a:rPr>
              <a:t>Pictures </a:t>
            </a:r>
            <a:r>
              <a:rPr lang="nl-NL" dirty="0" err="1">
                <a:solidFill>
                  <a:schemeClr val="bg1"/>
                </a:solidFill>
              </a:rPr>
              <a:t>about</a:t>
            </a:r>
            <a:r>
              <a:rPr lang="nl-NL" dirty="0">
                <a:solidFill>
                  <a:schemeClr val="bg1"/>
                </a:solidFill>
              </a:rPr>
              <a:t> </a:t>
            </a:r>
            <a:r>
              <a:rPr lang="nl-NL" dirty="0" err="1">
                <a:solidFill>
                  <a:schemeClr val="bg1"/>
                </a:solidFill>
              </a:rPr>
              <a:t>statistical</a:t>
            </a:r>
            <a:r>
              <a:rPr lang="nl-NL" dirty="0">
                <a:solidFill>
                  <a:schemeClr val="bg1"/>
                </a:solidFill>
              </a:rPr>
              <a:t> information </a:t>
            </a:r>
            <a:r>
              <a:rPr lang="nl-NL" dirty="0" err="1">
                <a:solidFill>
                  <a:schemeClr val="bg1"/>
                </a:solidFill>
              </a:rPr>
              <a:t>about</a:t>
            </a:r>
            <a:r>
              <a:rPr lang="nl-NL" dirty="0">
                <a:solidFill>
                  <a:schemeClr val="bg1"/>
                </a:solidFill>
              </a:rPr>
              <a:t> ECHR taken </a:t>
            </a:r>
            <a:r>
              <a:rPr lang="nl-NL" dirty="0" err="1">
                <a:solidFill>
                  <a:schemeClr val="bg1"/>
                </a:solidFill>
              </a:rPr>
              <a:t>from</a:t>
            </a:r>
            <a:r>
              <a:rPr lang="nl-NL" dirty="0">
                <a:solidFill>
                  <a:schemeClr val="bg1"/>
                </a:solidFill>
              </a:rPr>
              <a:t>: </a:t>
            </a:r>
            <a:r>
              <a:rPr lang="en-US" b="0" i="0" dirty="0">
                <a:solidFill>
                  <a:schemeClr val="bg1"/>
                </a:solidFill>
                <a:effectLst/>
                <a:latin typeface="Arial" panose="020B0604020202020204" pitchFamily="34" charset="0"/>
              </a:rPr>
              <a:t>B. van der Sloot,</a:t>
            </a:r>
            <a:r>
              <a:rPr lang="en-US" b="0" i="0" u="none" strike="noStrike" dirty="0">
                <a:solidFill>
                  <a:schemeClr val="bg1"/>
                </a:solidFill>
                <a:effectLst/>
                <a:latin typeface="Arial" panose="020B0604020202020204" pitchFamily="34" charset="0"/>
                <a:hlinkClick r:id="rId2">
                  <a:extLst>
                    <a:ext uri="{A12FA001-AC4F-418D-AE19-62706E023703}">
                      <ahyp:hlinkClr xmlns:ahyp="http://schemas.microsoft.com/office/drawing/2018/hyperlinkcolor" val="tx"/>
                    </a:ext>
                  </a:extLst>
                </a:hlinkClick>
              </a:rPr>
              <a:t> </a:t>
            </a:r>
            <a:r>
              <a:rPr lang="en-US" b="0" i="0" u="none" strike="noStrike" dirty="0">
                <a:solidFill>
                  <a:srgbClr val="99CA3C"/>
                </a:solidFill>
                <a:effectLst/>
                <a:latin typeface="Arial" panose="020B0604020202020204" pitchFamily="34" charset="0"/>
                <a:hlinkClick r:id="rId2">
                  <a:extLst>
                    <a:ext uri="{A12FA001-AC4F-418D-AE19-62706E023703}">
                      <ahyp:hlinkClr xmlns:ahyp="http://schemas.microsoft.com/office/drawing/2018/hyperlinkcolor" val="tx"/>
                    </a:ext>
                  </a:extLst>
                </a:hlinkClick>
              </a:rPr>
              <a:t>‘Where is the harm in a privacy violation? Calculating the damages afforded in privacy cases by the European Court of Human Rights’</a:t>
            </a:r>
            <a:r>
              <a:rPr lang="en-US" b="0" i="0" dirty="0">
                <a:solidFill>
                  <a:schemeClr val="bg1"/>
                </a:solidFill>
                <a:effectLst/>
                <a:latin typeface="Arial" panose="020B0604020202020204" pitchFamily="34" charset="0"/>
              </a:rPr>
              <a:t>, JIPITEC, 2017-4.</a:t>
            </a:r>
            <a:endParaRPr lang="nl-NL" dirty="0">
              <a:solidFill>
                <a:schemeClr val="bg1"/>
              </a:solidFill>
            </a:endParaRPr>
          </a:p>
        </p:txBody>
      </p:sp>
    </p:spTree>
    <p:extLst>
      <p:ext uri="{BB962C8B-B14F-4D97-AF65-F5344CB8AC3E}">
        <p14:creationId xmlns:p14="http://schemas.microsoft.com/office/powerpoint/2010/main" val="801033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B766D-ABDB-420A-8FA8-42E9569BC26D}"/>
              </a:ext>
            </a:extLst>
          </p:cNvPr>
          <p:cNvSpPr>
            <a:spLocks noGrp="1"/>
          </p:cNvSpPr>
          <p:nvPr>
            <p:ph type="title"/>
          </p:nvPr>
        </p:nvSpPr>
        <p:spPr/>
        <p:txBody>
          <a:bodyPr/>
          <a:lstStyle/>
          <a:p>
            <a:r>
              <a:rPr lang="nl-NL" dirty="0"/>
              <a:t>Learning goals</a:t>
            </a:r>
          </a:p>
        </p:txBody>
      </p:sp>
      <p:sp>
        <p:nvSpPr>
          <p:cNvPr id="3" name="Tijdelijke aanduiding voor inhoud 2">
            <a:extLst>
              <a:ext uri="{FF2B5EF4-FFF2-40B4-BE49-F238E27FC236}">
                <a16:creationId xmlns:a16="http://schemas.microsoft.com/office/drawing/2014/main" id="{E87DD47F-EA3F-4B84-84D3-FB0349D1E916}"/>
              </a:ext>
            </a:extLst>
          </p:cNvPr>
          <p:cNvSpPr>
            <a:spLocks noGrp="1"/>
          </p:cNvSpPr>
          <p:nvPr>
            <p:ph idx="1"/>
          </p:nvPr>
        </p:nvSpPr>
        <p:spPr>
          <a:xfrm>
            <a:off x="677334" y="1796605"/>
            <a:ext cx="8596668" cy="4451795"/>
          </a:xfrm>
        </p:spPr>
        <p:txBody>
          <a:bodyPr>
            <a:normAutofit fontScale="85000" lnSpcReduction="20000"/>
          </a:bodyPr>
          <a:lstStyle/>
          <a:p>
            <a:pPr>
              <a:lnSpc>
                <a:spcPct val="107000"/>
              </a:lnSpc>
              <a:spcAft>
                <a:spcPts val="800"/>
              </a:spcAft>
            </a:pPr>
            <a:r>
              <a:rPr lang="en-U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1. Students are able to describe and explain the laws and institutions regarding privacy and data protection within their institutional setting at international, European and national levels.</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2. Students are able to use the legal frameworks in a practical setting assessing all legal and non-legal elements with regard to diverse data protection issues that may arise at the workplace, at the level of business or government.</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3. Students are able to evaluate the impact of international policy making of data protection rights and laws.</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4. Students are able to explore how privacy and data protection rights may be infringed and to discriminate between types of infringements.</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chemeClr val="bg1"/>
                </a:solidFill>
                <a:effectLst/>
                <a:latin typeface="Arial" panose="020B0604020202020204" pitchFamily="34" charset="0"/>
                <a:ea typeface="Times New Roman" panose="02020603050405020304" pitchFamily="18" charset="0"/>
              </a:rPr>
              <a:t>5. Students are able to assess the interests that privacy and data protection law protects and assess if it is successful in balancing those interests with other, potentially competing, personal and public interests.</a:t>
            </a:r>
            <a:br>
              <a:rPr lang="en-US" sz="1800" dirty="0">
                <a:solidFill>
                  <a:schemeClr val="bg1"/>
                </a:solidFill>
                <a:effectLst/>
                <a:latin typeface="Arial" panose="020B0604020202020204" pitchFamily="34" charset="0"/>
                <a:ea typeface="Times New Roman" panose="02020603050405020304" pitchFamily="18" charset="0"/>
              </a:rPr>
            </a:br>
            <a:br>
              <a:rPr lang="en-US" sz="1800" dirty="0">
                <a:solidFill>
                  <a:schemeClr val="bg1"/>
                </a:solidFill>
                <a:effectLst/>
                <a:latin typeface="Arial" panose="020B0604020202020204" pitchFamily="34" charset="0"/>
                <a:ea typeface="Times New Roman" panose="02020603050405020304" pitchFamily="18" charset="0"/>
              </a:rPr>
            </a:br>
            <a:r>
              <a:rPr lang="en-US" sz="1800" dirty="0">
                <a:solidFill>
                  <a:schemeClr val="bg1"/>
                </a:solidFill>
                <a:effectLst/>
                <a:latin typeface="Arial" panose="020B0604020202020204" pitchFamily="34" charset="0"/>
                <a:ea typeface="Times New Roman" panose="02020603050405020304" pitchFamily="18" charset="0"/>
              </a:rPr>
              <a:t>6. Students are able to explain the differences between the current and proposed EU legal framework regarding data protection and between regulatory models of regulation concerning data protection in the world.</a:t>
            </a:r>
            <a:br>
              <a:rPr lang="en-US" sz="1800" dirty="0">
                <a:solidFill>
                  <a:schemeClr val="bg1"/>
                </a:solidFill>
                <a:effectLst/>
                <a:latin typeface="Arial" panose="020B0604020202020204" pitchFamily="34" charset="0"/>
                <a:ea typeface="Times New Roman" panose="02020603050405020304" pitchFamily="18" charset="0"/>
              </a:rPr>
            </a:br>
            <a:br>
              <a:rPr lang="en-US" sz="1800" dirty="0">
                <a:solidFill>
                  <a:schemeClr val="bg1"/>
                </a:solidFill>
                <a:effectLst/>
                <a:latin typeface="Arial" panose="020B0604020202020204" pitchFamily="34" charset="0"/>
                <a:ea typeface="Times New Roman" panose="02020603050405020304" pitchFamily="18" charset="0"/>
              </a:rPr>
            </a:br>
            <a:r>
              <a:rPr lang="en-US" sz="1800" dirty="0">
                <a:solidFill>
                  <a:schemeClr val="bg1"/>
                </a:solidFill>
                <a:effectLst/>
                <a:latin typeface="Arial" panose="020B0604020202020204" pitchFamily="34" charset="0"/>
                <a:ea typeface="Times New Roman" panose="02020603050405020304" pitchFamily="18" charset="0"/>
              </a:rPr>
              <a:t>7. Students are able to apply their knowledge in a case note.</a:t>
            </a:r>
            <a:endParaRPr lang="nl-NL" dirty="0">
              <a:solidFill>
                <a:schemeClr val="bg1"/>
              </a:solidFill>
            </a:endParaRPr>
          </a:p>
        </p:txBody>
      </p:sp>
    </p:spTree>
    <p:extLst>
      <p:ext uri="{BB962C8B-B14F-4D97-AF65-F5344CB8AC3E}">
        <p14:creationId xmlns:p14="http://schemas.microsoft.com/office/powerpoint/2010/main" val="1995098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E2B197-8F1A-4AB7-8930-4A8410108950}"/>
              </a:ext>
            </a:extLst>
          </p:cNvPr>
          <p:cNvSpPr>
            <a:spLocks noGrp="1"/>
          </p:cNvSpPr>
          <p:nvPr>
            <p:ph type="title"/>
          </p:nvPr>
        </p:nvSpPr>
        <p:spPr/>
        <p:txBody>
          <a:bodyPr/>
          <a:lstStyle/>
          <a:p>
            <a:r>
              <a:rPr lang="nl-NL" dirty="0" err="1"/>
              <a:t>Literature</a:t>
            </a:r>
            <a:endParaRPr lang="nl-NL" dirty="0"/>
          </a:p>
        </p:txBody>
      </p:sp>
      <p:sp>
        <p:nvSpPr>
          <p:cNvPr id="3" name="Tijdelijke aanduiding voor inhoud 2">
            <a:extLst>
              <a:ext uri="{FF2B5EF4-FFF2-40B4-BE49-F238E27FC236}">
                <a16:creationId xmlns:a16="http://schemas.microsoft.com/office/drawing/2014/main" id="{6D35F10E-EC87-4F1A-BC4E-1343086BF180}"/>
              </a:ext>
            </a:extLst>
          </p:cNvPr>
          <p:cNvSpPr>
            <a:spLocks noGrp="1"/>
          </p:cNvSpPr>
          <p:nvPr>
            <p:ph idx="1"/>
          </p:nvPr>
        </p:nvSpPr>
        <p:spPr>
          <a:xfrm>
            <a:off x="677334" y="1867626"/>
            <a:ext cx="8596668" cy="4380774"/>
          </a:xfrm>
        </p:spPr>
        <p:txBody>
          <a:bodyPr>
            <a:normAutofit fontScale="77500" lnSpcReduction="20000"/>
          </a:bodyPr>
          <a:lstStyle/>
          <a:p>
            <a:r>
              <a:rPr lang="nl-NL" dirty="0">
                <a:solidFill>
                  <a:schemeClr val="bg1"/>
                </a:solidFill>
              </a:rPr>
              <a:t>For </a:t>
            </a:r>
            <a:r>
              <a:rPr lang="nl-NL" dirty="0" err="1">
                <a:solidFill>
                  <a:schemeClr val="bg1"/>
                </a:solidFill>
              </a:rPr>
              <a:t>Article</a:t>
            </a:r>
            <a:r>
              <a:rPr lang="nl-NL" dirty="0">
                <a:solidFill>
                  <a:schemeClr val="bg1"/>
                </a:solidFill>
              </a:rPr>
              <a:t> 8 ECHR </a:t>
            </a:r>
          </a:p>
          <a:p>
            <a:r>
              <a:rPr lang="nl-NL"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ECHR &amp; relevant </a:t>
            </a:r>
            <a:r>
              <a:rPr lang="nl-NL" sz="18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protocols</a:t>
            </a:r>
            <a:endParaRPr lang="nl-NL"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r>
              <a:rPr lang="en-US"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ECtHR, </a:t>
            </a:r>
            <a:r>
              <a:rPr lang="en-US" sz="18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Stes</a:t>
            </a:r>
            <a:r>
              <a:rPr lang="en-US"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Colas Est and Others v. France, application no. 37971/97, 16 April 2002.</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en-US"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ECtHR, </a:t>
            </a:r>
            <a:r>
              <a:rPr lang="en-US" sz="18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Ledyayeva</a:t>
            </a:r>
            <a:r>
              <a:rPr lang="en-US"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Dobrokhotova</a:t>
            </a:r>
            <a:r>
              <a:rPr lang="en-US"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Zolotareva</a:t>
            </a:r>
            <a:r>
              <a:rPr lang="en-US"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and </a:t>
            </a:r>
            <a:r>
              <a:rPr lang="en-US" sz="18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Romashina</a:t>
            </a:r>
            <a:r>
              <a:rPr lang="en-US"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v. Russia App </a:t>
            </a:r>
            <a:r>
              <a:rPr lang="en-US" sz="18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nos</a:t>
            </a:r>
            <a:r>
              <a:rPr lang="en-US"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53157/99, 53247/99, 56850/00 and 53695/00, 26 October 2006. </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en-US"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ECtHR, Von Hannover v. Germany (no 2.), application nos. 40660/08 and 60641/08,  07 February 2012. </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en-US"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ECtHR, </a:t>
            </a:r>
            <a:r>
              <a:rPr lang="en-US" sz="18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Delfi</a:t>
            </a:r>
            <a:r>
              <a:rPr lang="en-US"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AS v. Estonia, application no. 64569/09, 16 June 2015.</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en-US"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ECtHR, </a:t>
            </a:r>
            <a:r>
              <a:rPr lang="en-US" sz="18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Zakharov</a:t>
            </a:r>
            <a:r>
              <a:rPr lang="en-US"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v. Russia, application no. 47143/06, 04 December 2015.</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en-US"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ECtHR, </a:t>
            </a:r>
            <a:r>
              <a:rPr lang="en-US" sz="18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Antovic</a:t>
            </a:r>
            <a:r>
              <a:rPr lang="en-US"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and </a:t>
            </a:r>
            <a:r>
              <a:rPr lang="en-US" sz="18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Mirkovic</a:t>
            </a:r>
            <a:r>
              <a:rPr lang="en-US"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application no. 70838/13, 28 November 2017. </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en-US"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ECtHR, Centrum </a:t>
            </a:r>
            <a:r>
              <a:rPr lang="en-US" sz="18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för</a:t>
            </a:r>
            <a:r>
              <a:rPr lang="en-US"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Rättvisa</a:t>
            </a:r>
            <a:r>
              <a:rPr lang="en-US"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v. Sweden</a:t>
            </a:r>
            <a:r>
              <a:rPr lang="en-US" sz="1800"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application no. 35252/08, 19 June 2018.</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en-US"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ECtHR, Big Brother Watch and others v. the United Kingdom, application nos. 58170/13 62322/14 24960/15 , 13 September 2018.</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3337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7E6D8D-1042-4C4B-AE1F-2A062A1EBBD1}"/>
              </a:ext>
            </a:extLst>
          </p:cNvPr>
          <p:cNvSpPr>
            <a:spLocks noGrp="1"/>
          </p:cNvSpPr>
          <p:nvPr>
            <p:ph type="title"/>
          </p:nvPr>
        </p:nvSpPr>
        <p:spPr/>
        <p:txBody>
          <a:bodyPr/>
          <a:lstStyle/>
          <a:p>
            <a:r>
              <a:rPr lang="nl-NL"/>
              <a:t>Literature</a:t>
            </a:r>
            <a:endParaRPr lang="nl-NL" dirty="0"/>
          </a:p>
        </p:txBody>
      </p:sp>
      <p:sp>
        <p:nvSpPr>
          <p:cNvPr id="3" name="Tijdelijke aanduiding voor inhoud 2">
            <a:extLst>
              <a:ext uri="{FF2B5EF4-FFF2-40B4-BE49-F238E27FC236}">
                <a16:creationId xmlns:a16="http://schemas.microsoft.com/office/drawing/2014/main" id="{B297D7E0-B520-42A5-8B1D-AA768F2EC9C1}"/>
              </a:ext>
            </a:extLst>
          </p:cNvPr>
          <p:cNvSpPr>
            <a:spLocks noGrp="1"/>
          </p:cNvSpPr>
          <p:nvPr>
            <p:ph idx="1"/>
          </p:nvPr>
        </p:nvSpPr>
        <p:spPr/>
        <p:txBody>
          <a:bodyPr>
            <a:normAutofit fontScale="92500" lnSpcReduction="10000"/>
          </a:bodyPr>
          <a:lstStyle/>
          <a:p>
            <a:r>
              <a:rPr lang="nl-NL" dirty="0">
                <a:solidFill>
                  <a:schemeClr val="bg1"/>
                </a:solidFill>
              </a:rPr>
              <a:t>Data </a:t>
            </a:r>
            <a:r>
              <a:rPr lang="nl-NL" dirty="0" err="1">
                <a:solidFill>
                  <a:schemeClr val="bg1"/>
                </a:solidFill>
              </a:rPr>
              <a:t>protection</a:t>
            </a:r>
            <a:r>
              <a:rPr lang="nl-NL" dirty="0">
                <a:solidFill>
                  <a:schemeClr val="bg1"/>
                </a:solidFill>
              </a:rPr>
              <a:t> part</a:t>
            </a:r>
          </a:p>
          <a:p>
            <a:r>
              <a:rPr lang="en-US" sz="1800" dirty="0">
                <a:solidFill>
                  <a:schemeClr val="bg1"/>
                </a:solidFill>
                <a:effectLst/>
                <a:ea typeface="Times New Roman" panose="02020603050405020304" pitchFamily="18" charset="0"/>
                <a:cs typeface="Times New Roman" panose="02020603050405020304" pitchFamily="18" charset="0"/>
              </a:rPr>
              <a:t>Handbook 'European on data protection law' (last edition) that can be downloaded at </a:t>
            </a:r>
            <a:r>
              <a:rPr lang="nl-NL" b="0" i="0" dirty="0">
                <a:effectLst/>
                <a:hlinkClick r:id="rId2"/>
              </a:rPr>
              <a:t> https://fra.europa.eu/en/publication/2018/handbook-european-data-protection-law-2018-edition</a:t>
            </a:r>
            <a:r>
              <a:rPr lang="en-US" b="0" i="0" dirty="0">
                <a:solidFill>
                  <a:schemeClr val="bg1"/>
                </a:solidFill>
                <a:cs typeface="Times New Roman" panose="02020603050405020304" pitchFamily="18" charset="0"/>
              </a:rPr>
              <a:t> Minus chapter 9</a:t>
            </a:r>
          </a:p>
          <a:p>
            <a:r>
              <a:rPr lang="en-US" dirty="0">
                <a:solidFill>
                  <a:schemeClr val="bg1"/>
                </a:solidFill>
                <a:effectLst/>
                <a:ea typeface="Calibri" panose="020F0502020204030204" pitchFamily="34" charset="0"/>
                <a:cs typeface="Times New Roman" panose="02020603050405020304" pitchFamily="18" charset="0"/>
              </a:rPr>
              <a:t>GDPR </a:t>
            </a:r>
            <a:r>
              <a:rPr lang="nl-NL" dirty="0">
                <a:hlinkClick r:id="rId3"/>
              </a:rPr>
              <a:t>https://eur-lex.europa.eu/legal-content/EN/TXT/PDF/?uri=CELEX:32016R0679</a:t>
            </a:r>
            <a:endParaRPr lang="en-US" dirty="0">
              <a:solidFill>
                <a:schemeClr val="bg1"/>
              </a:solidFill>
              <a:effectLst/>
              <a:ea typeface="Calibri" panose="020F0502020204030204" pitchFamily="34" charset="0"/>
              <a:cs typeface="Times New Roman" panose="02020603050405020304" pitchFamily="18" charset="0"/>
            </a:endParaRPr>
          </a:p>
          <a:p>
            <a:r>
              <a:rPr lang="en-US" sz="1800" i="0" dirty="0" err="1">
                <a:solidFill>
                  <a:schemeClr val="bg1"/>
                </a:solidFill>
                <a:effectLst/>
              </a:rPr>
              <a:t>Modernised</a:t>
            </a:r>
            <a:r>
              <a:rPr lang="en-US" sz="1800" i="0" dirty="0">
                <a:solidFill>
                  <a:schemeClr val="bg1"/>
                </a:solidFill>
                <a:effectLst/>
              </a:rPr>
              <a:t> Convention for the Protection of Individuals with Regard to the Processing of Personal Data </a:t>
            </a:r>
            <a:r>
              <a:rPr lang="nl-NL" dirty="0">
                <a:hlinkClick r:id="rId4"/>
              </a:rPr>
              <a:t>https://search.coe.int/cm/Pages/result_details.aspx?ObjectId=09000016807c65bf</a:t>
            </a:r>
            <a:r>
              <a:rPr lang="nl-NL" dirty="0"/>
              <a:t> </a:t>
            </a:r>
          </a:p>
          <a:p>
            <a:r>
              <a:rPr lang="en-US" dirty="0">
                <a:solidFill>
                  <a:schemeClr val="bg1"/>
                </a:solidFill>
              </a:rPr>
              <a:t>Explanatory Report to the Protocol amending the Convention for the Protection of Individuals with regard to Automatic Processing of Personal Data (*) Strasbourg, 10.X.2018</a:t>
            </a:r>
            <a:r>
              <a:rPr lang="nl-NL" dirty="0">
                <a:solidFill>
                  <a:schemeClr val="bg1"/>
                </a:solidFill>
                <a:hlinkClick r:id="rId5">
                  <a:extLst>
                    <a:ext uri="{A12FA001-AC4F-418D-AE19-62706E023703}">
                      <ahyp:hlinkClr xmlns:ahyp="http://schemas.microsoft.com/office/drawing/2018/hyperlinkcolor" val="tx"/>
                    </a:ext>
                  </a:extLst>
                </a:hlinkClick>
              </a:rPr>
              <a:t> </a:t>
            </a:r>
            <a:r>
              <a:rPr lang="nl-NL" dirty="0">
                <a:hlinkClick r:id="rId5"/>
              </a:rPr>
              <a:t>https://rm.coe.int/cets-223-explanatory-report-to-the-protocol-amending-the-convention-fo/16808ac91a</a:t>
            </a:r>
            <a:r>
              <a:rPr lang="nl-NL" dirty="0"/>
              <a:t> </a:t>
            </a:r>
            <a:endParaRPr lang="nl-NL" dirty="0">
              <a:solidFill>
                <a:schemeClr val="bg1"/>
              </a:solidFill>
            </a:endParaRPr>
          </a:p>
        </p:txBody>
      </p:sp>
    </p:spTree>
    <p:extLst>
      <p:ext uri="{BB962C8B-B14F-4D97-AF65-F5344CB8AC3E}">
        <p14:creationId xmlns:p14="http://schemas.microsoft.com/office/powerpoint/2010/main" val="2906187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EA5CD-EE1C-4005-945B-7A439DB64C05}"/>
              </a:ext>
            </a:extLst>
          </p:cNvPr>
          <p:cNvSpPr>
            <a:spLocks noGrp="1"/>
          </p:cNvSpPr>
          <p:nvPr>
            <p:ph type="title"/>
          </p:nvPr>
        </p:nvSpPr>
        <p:spPr/>
        <p:txBody>
          <a:bodyPr/>
          <a:lstStyle/>
          <a:p>
            <a:r>
              <a:rPr lang="nl-NL" dirty="0"/>
              <a:t>Grade</a:t>
            </a:r>
          </a:p>
        </p:txBody>
      </p:sp>
      <p:sp>
        <p:nvSpPr>
          <p:cNvPr id="3" name="Tijdelijke aanduiding voor inhoud 2">
            <a:extLst>
              <a:ext uri="{FF2B5EF4-FFF2-40B4-BE49-F238E27FC236}">
                <a16:creationId xmlns:a16="http://schemas.microsoft.com/office/drawing/2014/main" id="{A887A71B-22CE-40DA-8FBF-E55DF67E235A}"/>
              </a:ext>
            </a:extLst>
          </p:cNvPr>
          <p:cNvSpPr>
            <a:spLocks noGrp="1"/>
          </p:cNvSpPr>
          <p:nvPr>
            <p:ph idx="1"/>
          </p:nvPr>
        </p:nvSpPr>
        <p:spPr>
          <a:xfrm>
            <a:off x="677334" y="1509204"/>
            <a:ext cx="8596668" cy="5175681"/>
          </a:xfrm>
        </p:spPr>
        <p:txBody>
          <a:bodyPr>
            <a:normAutofit/>
          </a:bodyPr>
          <a:lstStyle/>
          <a:p>
            <a:r>
              <a:rPr lang="nl-NL" sz="1400" dirty="0">
                <a:solidFill>
                  <a:schemeClr val="bg1"/>
                </a:solidFill>
              </a:rPr>
              <a:t>Group </a:t>
            </a:r>
            <a:r>
              <a:rPr lang="nl-NL" sz="1400" dirty="0" err="1">
                <a:solidFill>
                  <a:schemeClr val="bg1"/>
                </a:solidFill>
              </a:rPr>
              <a:t>assignment</a:t>
            </a:r>
            <a:r>
              <a:rPr lang="nl-NL" sz="1400" dirty="0">
                <a:solidFill>
                  <a:schemeClr val="bg1"/>
                </a:solidFill>
              </a:rPr>
              <a:t> = 4 (out of 10) points </a:t>
            </a:r>
          </a:p>
          <a:p>
            <a:pPr lvl="1"/>
            <a:r>
              <a:rPr lang="nl-NL" sz="1400" dirty="0">
                <a:solidFill>
                  <a:schemeClr val="bg1"/>
                </a:solidFill>
                <a:cs typeface="Times New Roman" panose="02020603050405020304" pitchFamily="18" charset="0"/>
              </a:rPr>
              <a:t>Write a case </a:t>
            </a:r>
            <a:r>
              <a:rPr lang="nl-NL" sz="1400" dirty="0" err="1">
                <a:solidFill>
                  <a:schemeClr val="bg1"/>
                </a:solidFill>
                <a:cs typeface="Times New Roman" panose="02020603050405020304" pitchFamily="18" charset="0"/>
              </a:rPr>
              <a:t>note</a:t>
            </a:r>
            <a:r>
              <a:rPr lang="nl-NL" sz="1400" dirty="0">
                <a:solidFill>
                  <a:schemeClr val="bg1"/>
                </a:solidFill>
                <a:cs typeface="Times New Roman" panose="02020603050405020304" pitchFamily="18" charset="0"/>
              </a:rPr>
              <a:t> in a </a:t>
            </a:r>
            <a:r>
              <a:rPr lang="nl-NL" sz="1400" dirty="0" err="1">
                <a:solidFill>
                  <a:schemeClr val="bg1"/>
                </a:solidFill>
                <a:cs typeface="Times New Roman" panose="02020603050405020304" pitchFamily="18" charset="0"/>
              </a:rPr>
              <a:t>group</a:t>
            </a:r>
            <a:r>
              <a:rPr lang="nl-NL" sz="1400" dirty="0">
                <a:solidFill>
                  <a:schemeClr val="bg1"/>
                </a:solidFill>
                <a:cs typeface="Times New Roman" panose="02020603050405020304" pitchFamily="18" charset="0"/>
              </a:rPr>
              <a:t> of 2 or 3 persons </a:t>
            </a:r>
            <a:r>
              <a:rPr lang="nl-NL" sz="1400" dirty="0" err="1">
                <a:solidFill>
                  <a:schemeClr val="bg1"/>
                </a:solidFill>
                <a:cs typeface="Times New Roman" panose="02020603050405020304" pitchFamily="18" charset="0"/>
              </a:rPr>
              <a:t>about</a:t>
            </a:r>
            <a:r>
              <a:rPr lang="nl-NL" sz="1400" dirty="0">
                <a:solidFill>
                  <a:schemeClr val="bg1"/>
                </a:solidFill>
                <a:cs typeface="Times New Roman" panose="02020603050405020304" pitchFamily="18" charset="0"/>
              </a:rPr>
              <a:t> </a:t>
            </a:r>
            <a:r>
              <a:rPr lang="nl-NL" sz="1400" dirty="0" err="1">
                <a:solidFill>
                  <a:schemeClr val="bg1"/>
                </a:solidFill>
                <a:cs typeface="Times New Roman" panose="02020603050405020304" pitchFamily="18" charset="0"/>
              </a:rPr>
              <a:t>the</a:t>
            </a:r>
            <a:r>
              <a:rPr lang="nl-NL" sz="1400" dirty="0">
                <a:solidFill>
                  <a:schemeClr val="bg1"/>
                </a:solidFill>
                <a:cs typeface="Times New Roman" panose="02020603050405020304" pitchFamily="18" charset="0"/>
              </a:rPr>
              <a:t> </a:t>
            </a:r>
            <a:r>
              <a:rPr lang="nl-NL" sz="1400" dirty="0" err="1">
                <a:solidFill>
                  <a:schemeClr val="bg1"/>
                </a:solidFill>
                <a:cs typeface="Times New Roman" panose="02020603050405020304" pitchFamily="18" charset="0"/>
              </a:rPr>
              <a:t>ECtHR</a:t>
            </a:r>
            <a:r>
              <a:rPr lang="nl-NL" sz="1400" dirty="0">
                <a:solidFill>
                  <a:schemeClr val="bg1"/>
                </a:solidFill>
                <a:cs typeface="Times New Roman" panose="02020603050405020304" pitchFamily="18" charset="0"/>
              </a:rPr>
              <a:t>, </a:t>
            </a:r>
            <a:r>
              <a:rPr lang="nl-NL" sz="1400" dirty="0" err="1">
                <a:solidFill>
                  <a:schemeClr val="bg1"/>
                </a:solidFill>
                <a:cs typeface="Times New Roman" panose="02020603050405020304" pitchFamily="18" charset="0"/>
              </a:rPr>
              <a:t>Belgian</a:t>
            </a:r>
            <a:r>
              <a:rPr lang="nl-NL" sz="1400" dirty="0">
                <a:solidFill>
                  <a:schemeClr val="bg1"/>
                </a:solidFill>
                <a:cs typeface="Times New Roman" panose="02020603050405020304" pitchFamily="18" charset="0"/>
              </a:rPr>
              <a:t> </a:t>
            </a:r>
            <a:r>
              <a:rPr lang="nl-NL" sz="1400" dirty="0" err="1">
                <a:solidFill>
                  <a:schemeClr val="bg1"/>
                </a:solidFill>
                <a:cs typeface="Times New Roman" panose="02020603050405020304" pitchFamily="18" charset="0"/>
              </a:rPr>
              <a:t>Linguistic</a:t>
            </a:r>
            <a:r>
              <a:rPr lang="nl-NL" sz="1400" dirty="0">
                <a:solidFill>
                  <a:schemeClr val="bg1"/>
                </a:solidFill>
                <a:cs typeface="Times New Roman" panose="02020603050405020304" pitchFamily="18" charset="0"/>
              </a:rPr>
              <a:t> case</a:t>
            </a:r>
            <a:r>
              <a:rPr lang="en-US" sz="1400" i="0" dirty="0">
                <a:solidFill>
                  <a:schemeClr val="bg1"/>
                </a:solidFill>
                <a:effectLst/>
                <a:cs typeface="Times New Roman" panose="02020603050405020304" pitchFamily="18" charset="0"/>
              </a:rPr>
              <a:t>, application nos. 1474/62 1677/62 1691/62, etc., 23/07/1968</a:t>
            </a:r>
            <a:endParaRPr lang="nl-NL" sz="1400" dirty="0">
              <a:solidFill>
                <a:schemeClr val="bg1"/>
              </a:solidFill>
              <a:cs typeface="Times New Roman" panose="02020603050405020304" pitchFamily="18" charset="0"/>
            </a:endParaRPr>
          </a:p>
          <a:p>
            <a:pPr lvl="1"/>
            <a:r>
              <a:rPr lang="nl-NL" sz="1400" dirty="0">
                <a:solidFill>
                  <a:schemeClr val="bg1"/>
                </a:solidFill>
                <a:cs typeface="Times New Roman" panose="02020603050405020304" pitchFamily="18" charset="0"/>
              </a:rPr>
              <a:t>Write a case </a:t>
            </a:r>
            <a:r>
              <a:rPr lang="nl-NL" sz="1400" dirty="0" err="1">
                <a:solidFill>
                  <a:schemeClr val="bg1"/>
                </a:solidFill>
                <a:cs typeface="Times New Roman" panose="02020603050405020304" pitchFamily="18" charset="0"/>
              </a:rPr>
              <a:t>note</a:t>
            </a:r>
            <a:r>
              <a:rPr lang="nl-NL" sz="1400" dirty="0">
                <a:solidFill>
                  <a:schemeClr val="bg1"/>
                </a:solidFill>
                <a:cs typeface="Times New Roman" panose="02020603050405020304" pitchFamily="18" charset="0"/>
              </a:rPr>
              <a:t> in a </a:t>
            </a:r>
            <a:r>
              <a:rPr lang="nl-NL" sz="1400" dirty="0" err="1">
                <a:solidFill>
                  <a:schemeClr val="bg1"/>
                </a:solidFill>
                <a:cs typeface="Times New Roman" panose="02020603050405020304" pitchFamily="18" charset="0"/>
              </a:rPr>
              <a:t>group</a:t>
            </a:r>
            <a:r>
              <a:rPr lang="nl-NL" sz="1400" dirty="0">
                <a:solidFill>
                  <a:schemeClr val="bg1"/>
                </a:solidFill>
                <a:cs typeface="Times New Roman" panose="02020603050405020304" pitchFamily="18" charset="0"/>
              </a:rPr>
              <a:t> of 2 or 3 persons </a:t>
            </a:r>
            <a:r>
              <a:rPr lang="nl-NL" sz="1400" dirty="0" err="1">
                <a:solidFill>
                  <a:schemeClr val="bg1"/>
                </a:solidFill>
                <a:cs typeface="Times New Roman" panose="02020603050405020304" pitchFamily="18" charset="0"/>
              </a:rPr>
              <a:t>about</a:t>
            </a:r>
            <a:r>
              <a:rPr lang="nl-NL" sz="1400" dirty="0">
                <a:solidFill>
                  <a:schemeClr val="bg1"/>
                </a:solidFill>
                <a:cs typeface="Times New Roman" panose="02020603050405020304" pitchFamily="18" charset="0"/>
              </a:rPr>
              <a:t> </a:t>
            </a:r>
            <a:r>
              <a:rPr lang="nl-NL" sz="1400" dirty="0" err="1">
                <a:solidFill>
                  <a:schemeClr val="bg1"/>
                </a:solidFill>
                <a:cs typeface="Times New Roman" panose="02020603050405020304" pitchFamily="18" charset="0"/>
              </a:rPr>
              <a:t>the</a:t>
            </a:r>
            <a:r>
              <a:rPr lang="nl-NL" sz="1400" dirty="0">
                <a:solidFill>
                  <a:schemeClr val="bg1"/>
                </a:solidFill>
                <a:cs typeface="Times New Roman" panose="02020603050405020304" pitchFamily="18" charset="0"/>
              </a:rPr>
              <a:t> </a:t>
            </a:r>
            <a:r>
              <a:rPr lang="nl-NL" sz="1400" dirty="0" err="1">
                <a:solidFill>
                  <a:schemeClr val="bg1"/>
                </a:solidFill>
                <a:cs typeface="Times New Roman" panose="02020603050405020304" pitchFamily="18" charset="0"/>
              </a:rPr>
              <a:t>ECtHR</a:t>
            </a:r>
            <a:r>
              <a:rPr lang="nl-NL" sz="1400" dirty="0">
                <a:solidFill>
                  <a:schemeClr val="bg1"/>
                </a:solidFill>
                <a:cs typeface="Times New Roman" panose="02020603050405020304" pitchFamily="18" charset="0"/>
              </a:rPr>
              <a:t>, </a:t>
            </a:r>
            <a:r>
              <a:rPr lang="nl-NL" sz="1400" dirty="0" err="1">
                <a:solidFill>
                  <a:schemeClr val="bg1"/>
                </a:solidFill>
                <a:cs typeface="Times New Roman" panose="02020603050405020304" pitchFamily="18" charset="0"/>
              </a:rPr>
              <a:t>Hatton</a:t>
            </a:r>
            <a:r>
              <a:rPr lang="nl-NL" sz="1400" dirty="0">
                <a:solidFill>
                  <a:schemeClr val="bg1"/>
                </a:solidFill>
                <a:cs typeface="Times New Roman" panose="02020603050405020304" pitchFamily="18" charset="0"/>
              </a:rPr>
              <a:t> </a:t>
            </a:r>
            <a:r>
              <a:rPr lang="nl-NL" sz="1400" dirty="0" err="1">
                <a:solidFill>
                  <a:schemeClr val="bg1"/>
                </a:solidFill>
                <a:cs typeface="Times New Roman" panose="02020603050405020304" pitchFamily="18" charset="0"/>
              </a:rPr>
              <a:t>and</a:t>
            </a:r>
            <a:r>
              <a:rPr lang="nl-NL" sz="1400" dirty="0">
                <a:solidFill>
                  <a:schemeClr val="bg1"/>
                </a:solidFill>
                <a:cs typeface="Times New Roman" panose="02020603050405020304" pitchFamily="18" charset="0"/>
              </a:rPr>
              <a:t> </a:t>
            </a:r>
            <a:r>
              <a:rPr lang="nl-NL" sz="1400" dirty="0" err="1">
                <a:solidFill>
                  <a:schemeClr val="bg1"/>
                </a:solidFill>
                <a:cs typeface="Times New Roman" panose="02020603050405020304" pitchFamily="18" charset="0"/>
              </a:rPr>
              <a:t>Others</a:t>
            </a:r>
            <a:r>
              <a:rPr lang="nl-NL" sz="1400" dirty="0">
                <a:solidFill>
                  <a:schemeClr val="bg1"/>
                </a:solidFill>
                <a:cs typeface="Times New Roman" panose="02020603050405020304" pitchFamily="18" charset="0"/>
              </a:rPr>
              <a:t> v. UK, </a:t>
            </a:r>
            <a:r>
              <a:rPr lang="nl-NL" sz="1400" dirty="0" err="1">
                <a:solidFill>
                  <a:schemeClr val="bg1"/>
                </a:solidFill>
                <a:cs typeface="Times New Roman" panose="02020603050405020304" pitchFamily="18" charset="0"/>
              </a:rPr>
              <a:t>application</a:t>
            </a:r>
            <a:r>
              <a:rPr lang="nl-NL" sz="1400" dirty="0">
                <a:solidFill>
                  <a:schemeClr val="bg1"/>
                </a:solidFill>
                <a:cs typeface="Times New Roman" panose="02020603050405020304" pitchFamily="18" charset="0"/>
              </a:rPr>
              <a:t> no. </a:t>
            </a:r>
            <a:r>
              <a:rPr lang="en-US" sz="1400" i="0" dirty="0">
                <a:solidFill>
                  <a:schemeClr val="bg1"/>
                </a:solidFill>
                <a:effectLst/>
                <a:cs typeface="Times New Roman" panose="02020603050405020304" pitchFamily="18" charset="0"/>
              </a:rPr>
              <a:t>36022/97, 08/07/2003</a:t>
            </a:r>
            <a:br>
              <a:rPr lang="en-US" sz="1400" i="0" dirty="0">
                <a:solidFill>
                  <a:schemeClr val="bg1"/>
                </a:solidFill>
                <a:effectLst/>
                <a:cs typeface="Times New Roman" panose="02020603050405020304" pitchFamily="18" charset="0"/>
              </a:rPr>
            </a:br>
            <a:endParaRPr lang="nl-NL" sz="1400" dirty="0">
              <a:solidFill>
                <a:schemeClr val="bg1"/>
              </a:solidFill>
              <a:cs typeface="Times New Roman" panose="02020603050405020304" pitchFamily="18" charset="0"/>
            </a:endParaRPr>
          </a:p>
          <a:p>
            <a:pPr algn="l"/>
            <a:r>
              <a:rPr lang="en-US" sz="1400" dirty="0">
                <a:solidFill>
                  <a:schemeClr val="bg1"/>
                </a:solidFill>
              </a:rPr>
              <a:t>Structure is as follows</a:t>
            </a:r>
          </a:p>
          <a:p>
            <a:pPr lvl="1"/>
            <a:r>
              <a:rPr lang="en-US" sz="1200" dirty="0">
                <a:solidFill>
                  <a:schemeClr val="bg1"/>
                </a:solidFill>
              </a:rPr>
              <a:t>500 words: description of case (parties, facts underlying the case, national legal process, etc.)</a:t>
            </a:r>
          </a:p>
          <a:p>
            <a:pPr lvl="1"/>
            <a:r>
              <a:rPr lang="en-US" sz="1200" dirty="0">
                <a:solidFill>
                  <a:schemeClr val="bg1"/>
                </a:solidFill>
              </a:rPr>
              <a:t>1000 words: description and analysis of the judgment of the Court (and any concurring and dissenting opinions)</a:t>
            </a:r>
          </a:p>
          <a:p>
            <a:pPr lvl="1"/>
            <a:r>
              <a:rPr lang="en-US" sz="1200" dirty="0">
                <a:solidFill>
                  <a:schemeClr val="bg1"/>
                </a:solidFill>
              </a:rPr>
              <a:t>500 words: your analysis / reflection / criticism</a:t>
            </a:r>
          </a:p>
          <a:p>
            <a:pPr lvl="1"/>
            <a:r>
              <a:rPr lang="en-US" sz="1200" dirty="0">
                <a:solidFill>
                  <a:schemeClr val="bg1"/>
                </a:solidFill>
              </a:rPr>
              <a:t>250 words: individual reflection on group collaboration </a:t>
            </a:r>
            <a:br>
              <a:rPr lang="en-US" sz="1200" dirty="0">
                <a:solidFill>
                  <a:schemeClr val="bg1"/>
                </a:solidFill>
              </a:rPr>
            </a:br>
            <a:endParaRPr lang="en-US" sz="1200" dirty="0">
              <a:solidFill>
                <a:schemeClr val="bg1"/>
              </a:solidFill>
            </a:endParaRPr>
          </a:p>
          <a:p>
            <a:pPr algn="l"/>
            <a:r>
              <a:rPr lang="en-US" sz="1400" dirty="0">
                <a:solidFill>
                  <a:schemeClr val="bg1"/>
                </a:solidFill>
              </a:rPr>
              <a:t>Hand in via Canvas (dates will be made public on Canvas) </a:t>
            </a:r>
          </a:p>
          <a:p>
            <a:pPr algn="l"/>
            <a:r>
              <a:rPr lang="en-US" sz="1400" dirty="0">
                <a:solidFill>
                  <a:schemeClr val="bg1"/>
                </a:solidFill>
              </a:rPr>
              <a:t>Grade is 0; 0,5; 1; 1,5; or 2 per case note </a:t>
            </a:r>
          </a:p>
          <a:p>
            <a:pPr algn="l"/>
            <a:r>
              <a:rPr lang="en-US" sz="1400" b="0" i="0" dirty="0" err="1">
                <a:solidFill>
                  <a:schemeClr val="bg1"/>
                </a:solidFill>
                <a:effectLst/>
              </a:rPr>
              <a:t>Resit</a:t>
            </a:r>
            <a:r>
              <a:rPr lang="en-US" sz="1400" b="0" i="0" dirty="0">
                <a:solidFill>
                  <a:schemeClr val="bg1"/>
                </a:solidFill>
                <a:effectLst/>
              </a:rPr>
              <a:t> is possible (1x per case note)</a:t>
            </a:r>
            <a:endParaRPr lang="nl-NL" dirty="0"/>
          </a:p>
        </p:txBody>
      </p:sp>
    </p:spTree>
    <p:extLst>
      <p:ext uri="{BB962C8B-B14F-4D97-AF65-F5344CB8AC3E}">
        <p14:creationId xmlns:p14="http://schemas.microsoft.com/office/powerpoint/2010/main" val="371294414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2099</TotalTime>
  <Words>4689</Words>
  <Application>Microsoft Office PowerPoint</Application>
  <PresentationFormat>Breedbeeld</PresentationFormat>
  <Paragraphs>402</Paragraphs>
  <Slides>55</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55</vt:i4>
      </vt:variant>
    </vt:vector>
  </HeadingPairs>
  <TitlesOfParts>
    <vt:vector size="64" baseType="lpstr">
      <vt:lpstr>Arial</vt:lpstr>
      <vt:lpstr>Calibri</vt:lpstr>
      <vt:lpstr>Futura Std Book</vt:lpstr>
      <vt:lpstr>Futura Std Medium</vt:lpstr>
      <vt:lpstr>Roboto</vt:lpstr>
      <vt:lpstr>Tahoma</vt:lpstr>
      <vt:lpstr>Trebuchet MS</vt:lpstr>
      <vt:lpstr>Wingdings 3</vt:lpstr>
      <vt:lpstr>Facet</vt:lpstr>
      <vt:lpstr>Introduction Class  </vt:lpstr>
      <vt:lpstr>Overview</vt:lpstr>
      <vt:lpstr>The Course</vt:lpstr>
      <vt:lpstr>Teachers</vt:lpstr>
      <vt:lpstr>Classes</vt:lpstr>
      <vt:lpstr>Learning goals</vt:lpstr>
      <vt:lpstr>Literature</vt:lpstr>
      <vt:lpstr>Literature</vt:lpstr>
      <vt:lpstr>Grade</vt:lpstr>
      <vt:lpstr>Grade</vt:lpstr>
      <vt:lpstr>Contact</vt:lpstr>
      <vt:lpstr>The Content</vt:lpstr>
      <vt:lpstr>European Union &amp; Council of Europe</vt:lpstr>
      <vt:lpstr>European Union &amp; Council of Europe</vt:lpstr>
      <vt:lpstr>Background Article 8 ECHR</vt:lpstr>
      <vt:lpstr>Background Article 8 ECHR</vt:lpstr>
      <vt:lpstr>Background Article 8 ECHR</vt:lpstr>
      <vt:lpstr>Background Article 8 ECHR</vt:lpstr>
      <vt:lpstr>Background Article 8 ECHR</vt:lpstr>
      <vt:lpstr>Background Article 8 ECHR</vt:lpstr>
      <vt:lpstr>Background Article 8 ECHR</vt:lpstr>
      <vt:lpstr>Background Article 8 ECHR</vt:lpstr>
      <vt:lpstr>Background Article 8 ECHR</vt:lpstr>
      <vt:lpstr>Background Article 8 ECHR</vt:lpstr>
      <vt:lpstr>Background Article 8 ECHR</vt:lpstr>
      <vt:lpstr>Background Article 8 ECHR</vt:lpstr>
      <vt:lpstr>Background Article 8 ECHR</vt:lpstr>
      <vt:lpstr>Background Article 8 ECHR</vt:lpstr>
      <vt:lpstr>Background Article 8 ECHR</vt:lpstr>
      <vt:lpstr>Background Article 8 ECHR</vt:lpstr>
      <vt:lpstr>Background Article 8 ECHR</vt:lpstr>
      <vt:lpstr>Background Article 8 ECHR</vt:lpstr>
      <vt:lpstr>Background Article 8 ECHR</vt:lpstr>
      <vt:lpstr>Background Article 8 ECHR</vt:lpstr>
      <vt:lpstr>Background Article 8 ECHR</vt:lpstr>
      <vt:lpstr>Background Article 8 ECHR</vt:lpstr>
      <vt:lpstr>Background Article 8 ECHR</vt:lpstr>
      <vt:lpstr>Background Article 8 ECHR</vt:lpstr>
      <vt:lpstr>Background Article 8 ECHR</vt:lpstr>
      <vt:lpstr>Background Article 8 ECHR</vt:lpstr>
      <vt:lpstr>Background Article 8 ECHR</vt:lpstr>
      <vt:lpstr>Background Article 8 ECHR</vt:lpstr>
      <vt:lpstr>Background Article 8 ECHR</vt:lpstr>
      <vt:lpstr>Background Article 8 ECHR</vt:lpstr>
      <vt:lpstr>Background data protection</vt:lpstr>
      <vt:lpstr>Background data protection</vt:lpstr>
      <vt:lpstr>Background data protection</vt:lpstr>
      <vt:lpstr>Background data protection</vt:lpstr>
      <vt:lpstr>Background data protection</vt:lpstr>
      <vt:lpstr>Background data protection</vt:lpstr>
      <vt:lpstr>Background data protection</vt:lpstr>
      <vt:lpstr>Background data protection</vt:lpstr>
      <vt:lpstr>Background data protection</vt:lpstr>
      <vt:lpstr>Difference privacy and data protection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Introductie</dc:title>
  <dc:creator>Bart Van der Sloot</dc:creator>
  <cp:lastModifiedBy>Bart Van der Sloot</cp:lastModifiedBy>
  <cp:revision>107</cp:revision>
  <dcterms:created xsi:type="dcterms:W3CDTF">2020-07-16T14:25:51Z</dcterms:created>
  <dcterms:modified xsi:type="dcterms:W3CDTF">2020-08-10T12:04:20Z</dcterms:modified>
</cp:coreProperties>
</file>