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257" r:id="rId3"/>
    <p:sldId id="266" r:id="rId4"/>
    <p:sldId id="258" r:id="rId5"/>
    <p:sldId id="259" r:id="rId6"/>
    <p:sldId id="261" r:id="rId7"/>
    <p:sldId id="260" r:id="rId8"/>
    <p:sldId id="262" r:id="rId9"/>
    <p:sldId id="263" r:id="rId10"/>
    <p:sldId id="264" r:id="rId11"/>
    <p:sldId id="265" r:id="rId12"/>
    <p:sldId id="267" r:id="rId13"/>
    <p:sldId id="268" r:id="rId14"/>
    <p:sldId id="270" r:id="rId15"/>
    <p:sldId id="275" r:id="rId16"/>
    <p:sldId id="276" r:id="rId17"/>
    <p:sldId id="277" r:id="rId18"/>
    <p:sldId id="278" r:id="rId19"/>
    <p:sldId id="280" r:id="rId20"/>
    <p:sldId id="272" r:id="rId21"/>
    <p:sldId id="271" r:id="rId22"/>
    <p:sldId id="273" r:id="rId23"/>
    <p:sldId id="274" r:id="rId24"/>
    <p:sldId id="308" r:id="rId25"/>
    <p:sldId id="309" r:id="rId26"/>
    <p:sldId id="310" r:id="rId27"/>
    <p:sldId id="281" r:id="rId28"/>
    <p:sldId id="282" r:id="rId29"/>
    <p:sldId id="283" r:id="rId30"/>
    <p:sldId id="284" r:id="rId31"/>
    <p:sldId id="279" r:id="rId32"/>
    <p:sldId id="285" r:id="rId33"/>
    <p:sldId id="286" r:id="rId34"/>
    <p:sldId id="287" r:id="rId35"/>
    <p:sldId id="288" r:id="rId36"/>
    <p:sldId id="289" r:id="rId37"/>
    <p:sldId id="291" r:id="rId38"/>
    <p:sldId id="292" r:id="rId39"/>
    <p:sldId id="296" r:id="rId40"/>
    <p:sldId id="298" r:id="rId41"/>
    <p:sldId id="299" r:id="rId42"/>
    <p:sldId id="301" r:id="rId43"/>
    <p:sldId id="304" r:id="rId44"/>
    <p:sldId id="307" r:id="rId45"/>
    <p:sldId id="311" r:id="rId46"/>
    <p:sldId id="312" r:id="rId47"/>
    <p:sldId id="313" r:id="rId48"/>
    <p:sldId id="314" r:id="rId49"/>
    <p:sldId id="315" r:id="rId50"/>
    <p:sldId id="318" r:id="rId51"/>
    <p:sldId id="323" r:id="rId52"/>
    <p:sldId id="326" r:id="rId53"/>
    <p:sldId id="324" r:id="rId54"/>
    <p:sldId id="31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108" d="100"/>
          <a:sy n="108"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7/26/2020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7/26/2020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7/26/2020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7/26/2020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hudoc.echr.coe.i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648071" y="1359395"/>
            <a:ext cx="8291744" cy="2345924"/>
          </a:xfrm>
        </p:spPr>
        <p:txBody>
          <a:bodyPr>
            <a:noAutofit/>
          </a:bodyPr>
          <a:lstStyle/>
          <a:p>
            <a:pPr algn="ctr"/>
            <a:r>
              <a:rPr lang="nl-NL" b="1" dirty="0"/>
              <a:t>Introductiecollege</a:t>
            </a:r>
            <a:r>
              <a:rPr lang="nl-NL" sz="3200" b="1" dirty="0"/>
              <a:t> </a:t>
            </a:r>
            <a:br>
              <a:rPr lang="nl-NL" sz="3200" b="1" dirty="0"/>
            </a:br>
            <a:endParaRPr lang="nl-NL" sz="3200" b="1" dirty="0"/>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16697-E92F-40B0-AA2E-F8967A552C30}"/>
              </a:ext>
            </a:extLst>
          </p:cNvPr>
          <p:cNvSpPr>
            <a:spLocks noGrp="1"/>
          </p:cNvSpPr>
          <p:nvPr>
            <p:ph type="title"/>
          </p:nvPr>
        </p:nvSpPr>
        <p:spPr/>
        <p:txBody>
          <a:bodyPr/>
          <a:lstStyle/>
          <a:p>
            <a:r>
              <a:rPr lang="nl-NL" dirty="0"/>
              <a:t>Tentaminering/cijfer</a:t>
            </a:r>
          </a:p>
        </p:txBody>
      </p:sp>
      <p:sp>
        <p:nvSpPr>
          <p:cNvPr id="3" name="Tijdelijke aanduiding voor inhoud 2">
            <a:extLst>
              <a:ext uri="{FF2B5EF4-FFF2-40B4-BE49-F238E27FC236}">
                <a16:creationId xmlns:a16="http://schemas.microsoft.com/office/drawing/2014/main" id="{91EBFE97-657D-4059-BDB4-D668867E544C}"/>
              </a:ext>
            </a:extLst>
          </p:cNvPr>
          <p:cNvSpPr>
            <a:spLocks noGrp="1"/>
          </p:cNvSpPr>
          <p:nvPr>
            <p:ph idx="1"/>
          </p:nvPr>
        </p:nvSpPr>
        <p:spPr/>
        <p:txBody>
          <a:bodyPr/>
          <a:lstStyle/>
          <a:p>
            <a:r>
              <a:rPr lang="nl-NL" sz="1700" dirty="0">
                <a:solidFill>
                  <a:schemeClr val="bg1"/>
                </a:solidFill>
              </a:rPr>
              <a:t>Groepsopdracht AVG &gt; 0,5 bonuspunt</a:t>
            </a:r>
          </a:p>
          <a:p>
            <a:pPr lvl="1"/>
            <a:r>
              <a:rPr lang="nl-NL" sz="1700" dirty="0">
                <a:solidFill>
                  <a:schemeClr val="bg1"/>
                </a:solidFill>
              </a:rPr>
              <a:t>Geen herkansing mogelijk</a:t>
            </a:r>
          </a:p>
          <a:p>
            <a:pPr lvl="1"/>
            <a:r>
              <a:rPr lang="nl-NL" sz="1700" dirty="0">
                <a:solidFill>
                  <a:schemeClr val="bg1"/>
                </a:solidFill>
              </a:rPr>
              <a:t>Tegen het einde van het blok</a:t>
            </a:r>
          </a:p>
          <a:p>
            <a:pPr lvl="1"/>
            <a:r>
              <a:rPr lang="nl-NL" sz="1700" dirty="0">
                <a:solidFill>
                  <a:schemeClr val="bg1"/>
                </a:solidFill>
              </a:rPr>
              <a:t>Informatie volgt op Canvas</a:t>
            </a:r>
          </a:p>
          <a:p>
            <a:r>
              <a:rPr lang="nl-NL" sz="1700" dirty="0">
                <a:solidFill>
                  <a:schemeClr val="bg1"/>
                </a:solidFill>
              </a:rPr>
              <a:t>Tentamen 7 (van de 10) punten</a:t>
            </a:r>
          </a:p>
          <a:p>
            <a:pPr lvl="1"/>
            <a:r>
              <a:rPr lang="nl-NL" sz="1700" dirty="0">
                <a:solidFill>
                  <a:schemeClr val="bg1"/>
                </a:solidFill>
              </a:rPr>
              <a:t>Herkansing mogelijk</a:t>
            </a:r>
          </a:p>
          <a:p>
            <a:pPr lvl="1"/>
            <a:r>
              <a:rPr lang="nl-NL" sz="1700" dirty="0">
                <a:solidFill>
                  <a:schemeClr val="bg1"/>
                </a:solidFill>
              </a:rPr>
              <a:t>Aan het einde van het blok</a:t>
            </a:r>
          </a:p>
          <a:p>
            <a:pPr lvl="1"/>
            <a:r>
              <a:rPr lang="nl-NL" sz="1700" dirty="0">
                <a:solidFill>
                  <a:schemeClr val="bg1"/>
                </a:solidFill>
              </a:rPr>
              <a:t>Informatie volgt op Canvas</a:t>
            </a:r>
          </a:p>
          <a:p>
            <a:endParaRPr lang="nl-NL" dirty="0"/>
          </a:p>
        </p:txBody>
      </p:sp>
    </p:spTree>
    <p:extLst>
      <p:ext uri="{BB962C8B-B14F-4D97-AF65-F5344CB8AC3E}">
        <p14:creationId xmlns:p14="http://schemas.microsoft.com/office/powerpoint/2010/main" val="158433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F1B23-5899-496D-8482-14007BFC22D2}"/>
              </a:ext>
            </a:extLst>
          </p:cNvPr>
          <p:cNvSpPr>
            <a:spLocks noGrp="1"/>
          </p:cNvSpPr>
          <p:nvPr>
            <p:ph type="title"/>
          </p:nvPr>
        </p:nvSpPr>
        <p:spPr/>
        <p:txBody>
          <a:bodyPr/>
          <a:lstStyle/>
          <a:p>
            <a:r>
              <a:rPr lang="nl-NL" dirty="0"/>
              <a:t>Contact</a:t>
            </a:r>
          </a:p>
        </p:txBody>
      </p:sp>
      <p:sp>
        <p:nvSpPr>
          <p:cNvPr id="3" name="Tijdelijke aanduiding voor inhoud 2">
            <a:extLst>
              <a:ext uri="{FF2B5EF4-FFF2-40B4-BE49-F238E27FC236}">
                <a16:creationId xmlns:a16="http://schemas.microsoft.com/office/drawing/2014/main" id="{273EE215-821C-4A0A-9582-709128BE53C8}"/>
              </a:ext>
            </a:extLst>
          </p:cNvPr>
          <p:cNvSpPr>
            <a:spLocks noGrp="1"/>
          </p:cNvSpPr>
          <p:nvPr>
            <p:ph idx="1"/>
          </p:nvPr>
        </p:nvSpPr>
        <p:spPr>
          <a:xfrm>
            <a:off x="677334" y="1530275"/>
            <a:ext cx="8596668" cy="4522817"/>
          </a:xfrm>
        </p:spPr>
        <p:txBody>
          <a:bodyPr>
            <a:normAutofit fontScale="77500" lnSpcReduction="20000"/>
          </a:bodyPr>
          <a:lstStyle/>
          <a:p>
            <a:r>
              <a:rPr lang="nl-NL" dirty="0">
                <a:solidFill>
                  <a:schemeClr val="bg1"/>
                </a:solidFill>
              </a:rPr>
              <a:t>Bart van der Sloot is verantwoordelijk voor</a:t>
            </a:r>
          </a:p>
          <a:p>
            <a:pPr lvl="1"/>
            <a:r>
              <a:rPr lang="nl-NL" dirty="0">
                <a:solidFill>
                  <a:schemeClr val="bg1"/>
                </a:solidFill>
              </a:rPr>
              <a:t>Inhoud colleges</a:t>
            </a:r>
          </a:p>
          <a:p>
            <a:pPr lvl="1"/>
            <a:r>
              <a:rPr lang="nl-NL" dirty="0">
                <a:solidFill>
                  <a:schemeClr val="bg1"/>
                </a:solidFill>
              </a:rPr>
              <a:t>Beoordeling annotaties</a:t>
            </a:r>
          </a:p>
          <a:p>
            <a:r>
              <a:rPr lang="nl-NL" dirty="0">
                <a:solidFill>
                  <a:schemeClr val="bg1"/>
                </a:solidFill>
              </a:rPr>
              <a:t>Colette </a:t>
            </a:r>
            <a:r>
              <a:rPr lang="nl-NL" dirty="0" err="1">
                <a:solidFill>
                  <a:schemeClr val="bg1"/>
                </a:solidFill>
              </a:rPr>
              <a:t>Cuijpers</a:t>
            </a:r>
            <a:r>
              <a:rPr lang="nl-NL" dirty="0">
                <a:solidFill>
                  <a:schemeClr val="bg1"/>
                </a:solidFill>
              </a:rPr>
              <a:t> is verantwoordelijk voor</a:t>
            </a:r>
          </a:p>
          <a:p>
            <a:pPr lvl="1"/>
            <a:r>
              <a:rPr lang="nl-NL" dirty="0">
                <a:solidFill>
                  <a:schemeClr val="bg1"/>
                </a:solidFill>
              </a:rPr>
              <a:t>AVG groepsopdracht</a:t>
            </a:r>
          </a:p>
          <a:p>
            <a:pPr lvl="1"/>
            <a:r>
              <a:rPr lang="nl-NL" dirty="0">
                <a:solidFill>
                  <a:schemeClr val="bg1"/>
                </a:solidFill>
              </a:rPr>
              <a:t>Schriftelijke tentamen</a:t>
            </a:r>
          </a:p>
          <a:p>
            <a:r>
              <a:rPr lang="nl-NL" dirty="0">
                <a:solidFill>
                  <a:schemeClr val="bg1"/>
                </a:solidFill>
              </a:rPr>
              <a:t>Secretariaat is verantwoordelijk voor</a:t>
            </a:r>
          </a:p>
          <a:p>
            <a:pPr lvl="1"/>
            <a:r>
              <a:rPr lang="nl-NL" dirty="0">
                <a:solidFill>
                  <a:schemeClr val="bg1"/>
                </a:solidFill>
              </a:rPr>
              <a:t>Toegang tot Canvas</a:t>
            </a:r>
          </a:p>
          <a:p>
            <a:pPr lvl="1"/>
            <a:r>
              <a:rPr lang="nl-NL" dirty="0">
                <a:solidFill>
                  <a:schemeClr val="bg1"/>
                </a:solidFill>
              </a:rPr>
              <a:t>Inschrijving voor het vak/tentamen, etc.</a:t>
            </a:r>
          </a:p>
          <a:p>
            <a:r>
              <a:rPr lang="nl-NL" dirty="0">
                <a:solidFill>
                  <a:schemeClr val="bg1"/>
                </a:solidFill>
              </a:rPr>
              <a:t>Regels voor communicatie</a:t>
            </a:r>
          </a:p>
          <a:p>
            <a:pPr lvl="1"/>
            <a:r>
              <a:rPr lang="nl-NL" dirty="0">
                <a:solidFill>
                  <a:schemeClr val="bg1"/>
                </a:solidFill>
              </a:rPr>
              <a:t>Jullie mogen altijd mij, Colette of het secretariaat altijd een mail met vragen of opmerkingen</a:t>
            </a:r>
          </a:p>
          <a:p>
            <a:pPr lvl="1"/>
            <a:r>
              <a:rPr lang="nl-NL" dirty="0">
                <a:solidFill>
                  <a:schemeClr val="bg1"/>
                </a:solidFill>
              </a:rPr>
              <a:t>Maar, denk a.u.b. eerst zelf na</a:t>
            </a:r>
          </a:p>
          <a:p>
            <a:pPr lvl="1"/>
            <a:r>
              <a:rPr lang="nl-NL" dirty="0">
                <a:solidFill>
                  <a:schemeClr val="bg1"/>
                </a:solidFill>
              </a:rPr>
              <a:t>Vraag eerst of een medestudent wellicht een antwoord heeft</a:t>
            </a:r>
          </a:p>
          <a:p>
            <a:pPr lvl="1"/>
            <a:r>
              <a:rPr lang="nl-NL" dirty="0">
                <a:solidFill>
                  <a:schemeClr val="bg1"/>
                </a:solidFill>
              </a:rPr>
              <a:t>Neem zelf verantwoordelijkheid</a:t>
            </a:r>
          </a:p>
          <a:p>
            <a:r>
              <a:rPr lang="nl-NL" dirty="0">
                <a:solidFill>
                  <a:schemeClr val="bg1"/>
                </a:solidFill>
              </a:rPr>
              <a:t>Er komen nog ‘live sessies’ waarbij we met elkaar in discussie gaan over de inhoud en jullie vragen kunnen stellen</a:t>
            </a:r>
          </a:p>
          <a:p>
            <a:pPr lvl="1"/>
            <a:endParaRPr lang="nl-NL" dirty="0"/>
          </a:p>
        </p:txBody>
      </p:sp>
    </p:spTree>
    <p:extLst>
      <p:ext uri="{BB962C8B-B14F-4D97-AF65-F5344CB8AC3E}">
        <p14:creationId xmlns:p14="http://schemas.microsoft.com/office/powerpoint/2010/main" val="67121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E6FA8-F63B-4CE3-9DB0-786AB5CFAD01}"/>
              </a:ext>
            </a:extLst>
          </p:cNvPr>
          <p:cNvSpPr>
            <a:spLocks noGrp="1"/>
          </p:cNvSpPr>
          <p:nvPr>
            <p:ph type="title"/>
          </p:nvPr>
        </p:nvSpPr>
        <p:spPr>
          <a:xfrm>
            <a:off x="224573" y="2768600"/>
            <a:ext cx="8596668" cy="1320800"/>
          </a:xfrm>
        </p:spPr>
        <p:txBody>
          <a:bodyPr>
            <a:normAutofit/>
          </a:bodyPr>
          <a:lstStyle/>
          <a:p>
            <a:pPr algn="ctr"/>
            <a:r>
              <a:rPr lang="nl-NL" sz="7200" b="1" dirty="0"/>
              <a:t>De Inhoud</a:t>
            </a:r>
          </a:p>
        </p:txBody>
      </p:sp>
    </p:spTree>
    <p:extLst>
      <p:ext uri="{BB962C8B-B14F-4D97-AF65-F5344CB8AC3E}">
        <p14:creationId xmlns:p14="http://schemas.microsoft.com/office/powerpoint/2010/main" val="289482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23D98-46A5-4631-93AE-59CB288A82BD}"/>
              </a:ext>
            </a:extLst>
          </p:cNvPr>
          <p:cNvSpPr>
            <a:spLocks noGrp="1"/>
          </p:cNvSpPr>
          <p:nvPr>
            <p:ph type="title"/>
          </p:nvPr>
        </p:nvSpPr>
        <p:spPr/>
        <p:txBody>
          <a:bodyPr/>
          <a:lstStyle/>
          <a:p>
            <a:r>
              <a:rPr lang="nl-NL" dirty="0"/>
              <a:t>Europese Unie en Raad van Europa</a:t>
            </a:r>
          </a:p>
        </p:txBody>
      </p:sp>
      <p:sp>
        <p:nvSpPr>
          <p:cNvPr id="3" name="Tijdelijke aanduiding voor inhoud 2">
            <a:extLst>
              <a:ext uri="{FF2B5EF4-FFF2-40B4-BE49-F238E27FC236}">
                <a16:creationId xmlns:a16="http://schemas.microsoft.com/office/drawing/2014/main" id="{364897EA-F962-4CF9-AD09-43081773524E}"/>
              </a:ext>
            </a:extLst>
          </p:cNvPr>
          <p:cNvSpPr>
            <a:spLocks noGrp="1"/>
          </p:cNvSpPr>
          <p:nvPr>
            <p:ph idx="1"/>
          </p:nvPr>
        </p:nvSpPr>
        <p:spPr>
          <a:xfrm>
            <a:off x="677334" y="2160589"/>
            <a:ext cx="8596668" cy="4364498"/>
          </a:xfrm>
        </p:spPr>
        <p:txBody>
          <a:bodyPr>
            <a:normAutofit fontScale="92500" lnSpcReduction="20000"/>
          </a:bodyPr>
          <a:lstStyle/>
          <a:p>
            <a:r>
              <a:rPr lang="nl-NL" dirty="0">
                <a:solidFill>
                  <a:schemeClr val="bg1"/>
                </a:solidFill>
              </a:rPr>
              <a:t>Raad van Europa</a:t>
            </a:r>
          </a:p>
          <a:p>
            <a:pPr lvl="1"/>
            <a:r>
              <a:rPr lang="nl-NL" dirty="0">
                <a:solidFill>
                  <a:schemeClr val="bg1"/>
                </a:solidFill>
              </a:rPr>
              <a:t>Is in 1949 opgericht</a:t>
            </a:r>
          </a:p>
          <a:p>
            <a:pPr lvl="1"/>
            <a:r>
              <a:rPr lang="nl-NL" dirty="0">
                <a:solidFill>
                  <a:schemeClr val="bg1"/>
                </a:solidFill>
              </a:rPr>
              <a:t>Richt zich primair op de bescherming van mensenrechten</a:t>
            </a:r>
          </a:p>
          <a:p>
            <a:pPr lvl="1"/>
            <a:r>
              <a:rPr lang="nl-NL" dirty="0">
                <a:solidFill>
                  <a:schemeClr val="bg1"/>
                </a:solidFill>
              </a:rPr>
              <a:t>Belangrijkste document: Europees Verdrag voor de Rechten van de Mens &amp; Protocollen</a:t>
            </a:r>
          </a:p>
          <a:p>
            <a:pPr lvl="1"/>
            <a:r>
              <a:rPr lang="nl-NL" dirty="0">
                <a:solidFill>
                  <a:schemeClr val="bg1"/>
                </a:solidFill>
              </a:rPr>
              <a:t>Andere documenten: Conventies, Resoluties, etc.</a:t>
            </a:r>
          </a:p>
          <a:p>
            <a:pPr lvl="1"/>
            <a:r>
              <a:rPr lang="nl-NL" dirty="0">
                <a:solidFill>
                  <a:schemeClr val="bg1"/>
                </a:solidFill>
              </a:rPr>
              <a:t>Europees Hof voor de Rechten van de Mens</a:t>
            </a:r>
          </a:p>
          <a:p>
            <a:r>
              <a:rPr lang="nl-NL" dirty="0">
                <a:solidFill>
                  <a:schemeClr val="bg1"/>
                </a:solidFill>
              </a:rPr>
              <a:t>Europese Unie</a:t>
            </a:r>
          </a:p>
          <a:p>
            <a:pPr lvl="1"/>
            <a:r>
              <a:rPr lang="nl-NL" dirty="0">
                <a:solidFill>
                  <a:schemeClr val="bg1"/>
                </a:solidFill>
              </a:rPr>
              <a:t>Voortzetting van de Europese Gemeenschap voor Kolen en Staal, opgericht in 1958</a:t>
            </a:r>
          </a:p>
          <a:p>
            <a:pPr lvl="1"/>
            <a:r>
              <a:rPr lang="nl-NL" dirty="0">
                <a:solidFill>
                  <a:schemeClr val="bg1"/>
                </a:solidFill>
              </a:rPr>
              <a:t>Heeft een primair economische achtergrond en is zich geleidelijk aan op bijna alle terreinen gaan begeven, behalve staatsveiligheid en slecht in beperktere zin openbare orde/politie en justitie</a:t>
            </a:r>
          </a:p>
          <a:p>
            <a:pPr lvl="1"/>
            <a:r>
              <a:rPr lang="nl-NL" dirty="0">
                <a:solidFill>
                  <a:schemeClr val="bg1"/>
                </a:solidFill>
              </a:rPr>
              <a:t>Belangrijkste document: Handvest voor </a:t>
            </a:r>
            <a:r>
              <a:rPr lang="nl-NL">
                <a:solidFill>
                  <a:schemeClr val="bg1"/>
                </a:solidFill>
              </a:rPr>
              <a:t>Grondrechten van de </a:t>
            </a:r>
            <a:r>
              <a:rPr lang="nl-NL" dirty="0">
                <a:solidFill>
                  <a:schemeClr val="bg1"/>
                </a:solidFill>
              </a:rPr>
              <a:t>Europese Unie en Verdrag voor de Werking van de Europese Unie</a:t>
            </a:r>
          </a:p>
          <a:p>
            <a:pPr lvl="1"/>
            <a:r>
              <a:rPr lang="nl-NL" dirty="0">
                <a:solidFill>
                  <a:schemeClr val="bg1"/>
                </a:solidFill>
              </a:rPr>
              <a:t>Andere documenten: AVG, Politierichtlijn, e-Privacyrichtlijn, etc.</a:t>
            </a:r>
          </a:p>
          <a:p>
            <a:pPr lvl="1"/>
            <a:r>
              <a:rPr lang="nl-NL" dirty="0">
                <a:solidFill>
                  <a:schemeClr val="bg1"/>
                </a:solidFill>
              </a:rPr>
              <a:t>EU Hof van Justitie</a:t>
            </a:r>
          </a:p>
          <a:p>
            <a:endParaRPr lang="nl-NL" dirty="0"/>
          </a:p>
        </p:txBody>
      </p:sp>
    </p:spTree>
    <p:extLst>
      <p:ext uri="{BB962C8B-B14F-4D97-AF65-F5344CB8AC3E}">
        <p14:creationId xmlns:p14="http://schemas.microsoft.com/office/powerpoint/2010/main" val="121049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90D75-9FF3-4F69-B0BC-A57FD382F3E6}"/>
              </a:ext>
            </a:extLst>
          </p:cNvPr>
          <p:cNvSpPr>
            <a:spLocks noGrp="1"/>
          </p:cNvSpPr>
          <p:nvPr>
            <p:ph type="title"/>
          </p:nvPr>
        </p:nvSpPr>
        <p:spPr/>
        <p:txBody>
          <a:bodyPr/>
          <a:lstStyle/>
          <a:p>
            <a:r>
              <a:rPr lang="nl-NL" dirty="0"/>
              <a:t>Europese Unie en Raad van Europa</a:t>
            </a:r>
          </a:p>
        </p:txBody>
      </p:sp>
      <p:pic>
        <p:nvPicPr>
          <p:cNvPr id="4" name="Picture 2" descr="Afbeeldingsresultaat voor council of europe countries">
            <a:extLst>
              <a:ext uri="{FF2B5EF4-FFF2-40B4-BE49-F238E27FC236}">
                <a16:creationId xmlns:a16="http://schemas.microsoft.com/office/drawing/2014/main" id="{F966D1D5-E1C0-42D3-ADD9-05050F40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46" y="1854047"/>
            <a:ext cx="4493856" cy="449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3B49657-D26D-464C-8F12-183C991E3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0400"/>
            <a:ext cx="4322946" cy="432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8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DC56-B060-44F9-A486-4C4F2F220D8E}"/>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1D95B950-9362-4E39-88E1-7AA09662F5F8}"/>
              </a:ext>
            </a:extLst>
          </p:cNvPr>
          <p:cNvSpPr>
            <a:spLocks noGrp="1"/>
          </p:cNvSpPr>
          <p:nvPr>
            <p:ph idx="1"/>
          </p:nvPr>
        </p:nvSpPr>
        <p:spPr/>
        <p:txBody>
          <a:bodyPr/>
          <a:lstStyle/>
          <a:p>
            <a:r>
              <a:rPr lang="nl-NL" dirty="0">
                <a:solidFill>
                  <a:schemeClr val="bg1"/>
                </a:solidFill>
              </a:rPr>
              <a:t>Privacy staat in vrijwel alle grondwetten</a:t>
            </a:r>
          </a:p>
          <a:p>
            <a:r>
              <a:rPr lang="nl-NL" dirty="0">
                <a:solidFill>
                  <a:schemeClr val="bg1"/>
                </a:solidFill>
              </a:rPr>
              <a:t>Het is wellicht het oudste juridische principe &gt; grenzen aan de macht van de staat</a:t>
            </a:r>
          </a:p>
          <a:p>
            <a:r>
              <a:rPr lang="nl-NL" dirty="0">
                <a:solidFill>
                  <a:schemeClr val="bg1"/>
                </a:solidFill>
              </a:rPr>
              <a:t>Huisrecht</a:t>
            </a:r>
          </a:p>
          <a:p>
            <a:r>
              <a:rPr lang="nl-NL" dirty="0">
                <a:solidFill>
                  <a:schemeClr val="bg1"/>
                </a:solidFill>
              </a:rPr>
              <a:t>Briefgeheim/communicatievrijheid</a:t>
            </a:r>
          </a:p>
          <a:p>
            <a:r>
              <a:rPr lang="nl-NL" dirty="0">
                <a:solidFill>
                  <a:schemeClr val="bg1"/>
                </a:solidFill>
              </a:rPr>
              <a:t>Onschendbaarheid van het lichaam</a:t>
            </a:r>
            <a:br>
              <a:rPr lang="nl-NL" dirty="0">
                <a:solidFill>
                  <a:schemeClr val="bg1"/>
                </a:solidFill>
              </a:rPr>
            </a:br>
            <a:endParaRPr lang="nl-NL" dirty="0">
              <a:solidFill>
                <a:schemeClr val="bg1"/>
              </a:solidFill>
            </a:endParaRPr>
          </a:p>
          <a:p>
            <a:r>
              <a:rPr lang="nl-NL" dirty="0">
                <a:solidFill>
                  <a:schemeClr val="bg1"/>
                </a:solidFill>
              </a:rPr>
              <a:t>Familieleven</a:t>
            </a:r>
          </a:p>
          <a:p>
            <a:r>
              <a:rPr lang="nl-NL" dirty="0">
                <a:solidFill>
                  <a:schemeClr val="bg1"/>
                </a:solidFill>
              </a:rPr>
              <a:t>Eer en goede naam</a:t>
            </a:r>
          </a:p>
          <a:p>
            <a:r>
              <a:rPr lang="nl-NL" dirty="0">
                <a:solidFill>
                  <a:schemeClr val="bg1"/>
                </a:solidFill>
              </a:rPr>
              <a:t>Persoonlijke ontwikkeling, autonomie en menselijke waardigheid</a:t>
            </a:r>
          </a:p>
          <a:p>
            <a:endParaRPr lang="nl-NL" dirty="0"/>
          </a:p>
          <a:p>
            <a:endParaRPr lang="nl-NL" dirty="0"/>
          </a:p>
        </p:txBody>
      </p:sp>
    </p:spTree>
    <p:extLst>
      <p:ext uri="{BB962C8B-B14F-4D97-AF65-F5344CB8AC3E}">
        <p14:creationId xmlns:p14="http://schemas.microsoft.com/office/powerpoint/2010/main" val="187763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Achtergrond Artikel 8 EVRM</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1728017138"/>
              </p:ext>
            </p:extLst>
          </p:nvPr>
        </p:nvGraphicFramePr>
        <p:xfrm>
          <a:off x="740007" y="1496061"/>
          <a:ext cx="8430628" cy="4754880"/>
        </p:xfrm>
        <a:graphic>
          <a:graphicData uri="http://schemas.openxmlformats.org/drawingml/2006/table">
            <a:tbl>
              <a:tblPr firstRow="1" bandRow="1">
                <a:tableStyleId>{5C22544A-7EE6-4342-B048-85BDC9FD1C3A}</a:tableStyleId>
              </a:tblPr>
              <a:tblGrid>
                <a:gridCol w="2107657">
                  <a:extLst>
                    <a:ext uri="{9D8B030D-6E8A-4147-A177-3AD203B41FA5}">
                      <a16:colId xmlns:a16="http://schemas.microsoft.com/office/drawing/2014/main" val="2067180531"/>
                    </a:ext>
                  </a:extLst>
                </a:gridCol>
                <a:gridCol w="1040755">
                  <a:extLst>
                    <a:ext uri="{9D8B030D-6E8A-4147-A177-3AD203B41FA5}">
                      <a16:colId xmlns:a16="http://schemas.microsoft.com/office/drawing/2014/main" val="2019914824"/>
                    </a:ext>
                  </a:extLst>
                </a:gridCol>
                <a:gridCol w="3639845">
                  <a:extLst>
                    <a:ext uri="{9D8B030D-6E8A-4147-A177-3AD203B41FA5}">
                      <a16:colId xmlns:a16="http://schemas.microsoft.com/office/drawing/2014/main" val="3062545169"/>
                    </a:ext>
                  </a:extLst>
                </a:gridCol>
                <a:gridCol w="1642371">
                  <a:extLst>
                    <a:ext uri="{9D8B030D-6E8A-4147-A177-3AD203B41FA5}">
                      <a16:colId xmlns:a16="http://schemas.microsoft.com/office/drawing/2014/main" val="2278458192"/>
                    </a:ext>
                  </a:extLst>
                </a:gridCol>
              </a:tblGrid>
              <a:tr h="370840">
                <a:tc>
                  <a:txBody>
                    <a:bodyPr/>
                    <a:lstStyle/>
                    <a:p>
                      <a:r>
                        <a:rPr lang="nl-NL" sz="1200" dirty="0" err="1"/>
                        <a:t>Article</a:t>
                      </a:r>
                      <a:r>
                        <a:rPr lang="nl-NL" sz="1200" dirty="0"/>
                        <a:t> 10 (Nederlandse grondwet)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err="1"/>
                        <a:t>Article</a:t>
                      </a:r>
                      <a:r>
                        <a:rPr lang="nl-NL" sz="1200" dirty="0"/>
                        <a:t> 13</a:t>
                      </a: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1. Everyone shall have the right to respect for his privacy, without prejudice</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to restrictions laid down by or pursuant to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Rules to protect privacy shall be laid down by Act of Parliament in</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connection with the recording and dissemination of personal data.</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3. Rules concerning the rights of persons to be informed of data recorded</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concerning them and of the use that is made thereof, and to have such</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data corrected shall be laid down by Act of Parliament.</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Everyone shall have the right to inviolability of his person, without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prejudice to restrictions laid down by or pursuant to Act of Parliament.</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1. Entry into a home against the will of the occupant shall be permitted only in the cases laid down by or pursuant to Act of Parliament, by those designated for the purpose by or pursuant to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Prior identification and notice of purpose shall be required in order to</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enter a home under the preceding paragraph, subject to the exceptions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prescribed by Act of Parliament.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3. A written report of the entry shall be issued to the occupant as soon as possible. If the entry was made in the interests of state security or criminal proceedings, the issue of the report may be postponed under rules to be laid down by Act of Parliament. A report need not be issued in cases, to be determined by Act of Parliament, where such issue would never be in the interests of state security.</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1. The privacy of correspondence shall not be violated except in the cases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laid down by Act of Parliament, by order of the courts.</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The privacy of the telephone and telegraph shall not be violated except,</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in the cases laid down by Act of Parliament, by or with the authorisation of</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those designated for the purpose by Act of Parliament.</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270197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Achtergrond Artikel 8 EVRM</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4292591240"/>
              </p:ext>
            </p:extLst>
          </p:nvPr>
        </p:nvGraphicFramePr>
        <p:xfrm>
          <a:off x="740007" y="1496061"/>
          <a:ext cx="9007675" cy="4907280"/>
        </p:xfrm>
        <a:graphic>
          <a:graphicData uri="http://schemas.openxmlformats.org/drawingml/2006/table">
            <a:tbl>
              <a:tblPr firstRow="1" bandRow="1">
                <a:tableStyleId>{5C22544A-7EE6-4342-B048-85BDC9FD1C3A}</a:tableStyleId>
              </a:tblPr>
              <a:tblGrid>
                <a:gridCol w="2796755">
                  <a:extLst>
                    <a:ext uri="{9D8B030D-6E8A-4147-A177-3AD203B41FA5}">
                      <a16:colId xmlns:a16="http://schemas.microsoft.com/office/drawing/2014/main" val="2067180531"/>
                    </a:ext>
                  </a:extLst>
                </a:gridCol>
                <a:gridCol w="2935059">
                  <a:extLst>
                    <a:ext uri="{9D8B030D-6E8A-4147-A177-3AD203B41FA5}">
                      <a16:colId xmlns:a16="http://schemas.microsoft.com/office/drawing/2014/main" val="2019914824"/>
                    </a:ext>
                  </a:extLst>
                </a:gridCol>
                <a:gridCol w="3275861">
                  <a:extLst>
                    <a:ext uri="{9D8B030D-6E8A-4147-A177-3AD203B41FA5}">
                      <a16:colId xmlns:a16="http://schemas.microsoft.com/office/drawing/2014/main" val="3062545169"/>
                    </a:ext>
                  </a:extLst>
                </a:gridCol>
              </a:tblGrid>
              <a:tr h="370840">
                <a:tc>
                  <a:txBody>
                    <a:bodyPr/>
                    <a:lstStyle/>
                    <a:p>
                      <a:r>
                        <a:rPr lang="en-GB" sz="1200" kern="1200" dirty="0">
                          <a:solidFill>
                            <a:schemeClr val="bg1"/>
                          </a:solidFill>
                          <a:effectLst/>
                          <a:latin typeface="+mn-lt"/>
                          <a:ea typeface="+mn-ea"/>
                          <a:cs typeface="+mn-cs"/>
                        </a:rPr>
                        <a:t>Article 2 [Personal freedoms] (</a:t>
                      </a:r>
                      <a:r>
                        <a:rPr lang="en-GB" sz="1200" kern="1200" dirty="0" err="1">
                          <a:solidFill>
                            <a:schemeClr val="bg1"/>
                          </a:solidFill>
                          <a:effectLst/>
                          <a:latin typeface="+mn-lt"/>
                          <a:ea typeface="+mn-ea"/>
                          <a:cs typeface="+mn-cs"/>
                        </a:rPr>
                        <a:t>Duitse</a:t>
                      </a:r>
                      <a:r>
                        <a:rPr lang="en-GB" sz="1200" kern="1200" dirty="0">
                          <a:solidFill>
                            <a:schemeClr val="bg1"/>
                          </a:solidFill>
                          <a:effectLst/>
                          <a:latin typeface="+mn-lt"/>
                          <a:ea typeface="+mn-ea"/>
                          <a:cs typeface="+mn-cs"/>
                        </a:rPr>
                        <a:t> </a:t>
                      </a:r>
                      <a:r>
                        <a:rPr lang="en-GB" sz="1200" kern="1200" dirty="0" err="1">
                          <a:solidFill>
                            <a:schemeClr val="bg1"/>
                          </a:solidFill>
                          <a:effectLst/>
                          <a:latin typeface="+mn-lt"/>
                          <a:ea typeface="+mn-ea"/>
                          <a:cs typeface="+mn-cs"/>
                        </a:rPr>
                        <a:t>grondwet</a:t>
                      </a:r>
                      <a:r>
                        <a:rPr lang="en-GB" sz="1200" kern="1200" dirty="0">
                          <a:solidFill>
                            <a:schemeClr val="bg1"/>
                          </a:solidFill>
                          <a:effectLst/>
                          <a:latin typeface="+mn-lt"/>
                          <a:ea typeface="+mn-ea"/>
                          <a:cs typeface="+mn-cs"/>
                        </a:rPr>
                        <a:t>)</a:t>
                      </a:r>
                      <a:endParaRPr lang="nl-NL" sz="1200" kern="1200" dirty="0">
                        <a:solidFill>
                          <a:schemeClr val="bg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mn-cs"/>
                        </a:rPr>
                        <a:t>Article 6 [Marriage – Family – Children] </a:t>
                      </a:r>
                      <a:endParaRPr lang="nl-NL" sz="12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mn-cs"/>
                        </a:rPr>
                        <a:t>Article 10 [Privacy of correspondence, posts and  telecommunications] </a:t>
                      </a:r>
                      <a:endParaRPr lang="nl-NL" sz="1200" dirty="0">
                        <a:solidFill>
                          <a:schemeClr val="bg1"/>
                        </a:solidFill>
                      </a:endParaRP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(1) Every person shall have the right to free development of his personality insofar as he does not violate the rights  of others or offend against the constitutional order or the  moral law.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(2) Every person shall have the right to life and physical integrity. Freedom of the person shall be inviolable. These rights may be interfered with only pursuant to a law.</a:t>
                      </a:r>
                      <a:endParaRPr lang="nl-NL" sz="1200" kern="1200" dirty="0">
                        <a:solidFill>
                          <a:schemeClr val="dk1"/>
                        </a:solidFill>
                        <a:effectLst/>
                        <a:latin typeface="+mn-lt"/>
                        <a:ea typeface="+mn-ea"/>
                        <a:cs typeface="+mn-cs"/>
                      </a:endParaRPr>
                    </a:p>
                    <a:p>
                      <a:endParaRPr lang="nl-NL" sz="1000" dirty="0">
                        <a:latin typeface="+mn-lt"/>
                      </a:endParaRPr>
                    </a:p>
                  </a:txBody>
                  <a:tcPr/>
                </a:tc>
                <a:tc>
                  <a:txBody>
                    <a:bodyPr/>
                    <a:lstStyle/>
                    <a:p>
                      <a:r>
                        <a:rPr lang="en-GB" sz="1200" kern="1200" dirty="0">
                          <a:solidFill>
                            <a:schemeClr val="dk1"/>
                          </a:solidFill>
                          <a:effectLst/>
                          <a:latin typeface="+mn-lt"/>
                          <a:ea typeface="+mn-ea"/>
                          <a:cs typeface="+mn-cs"/>
                        </a:rPr>
                        <a:t>(1) Marriage and the family shall enjoy the special protection of the state.</a:t>
                      </a:r>
                    </a:p>
                    <a:p>
                      <a:r>
                        <a:rPr lang="en-GB" sz="1200" kern="1200" dirty="0">
                          <a:solidFill>
                            <a:schemeClr val="dk1"/>
                          </a:solidFill>
                          <a:effectLst/>
                          <a:latin typeface="+mn-lt"/>
                          <a:ea typeface="+mn-ea"/>
                          <a:cs typeface="+mn-cs"/>
                        </a:rPr>
                        <a:t>(2) The care and upbringing of children is the natural right of parents and a duty primarily incumbent upon them. The state shall watch over them in the performance of this duty. </a:t>
                      </a:r>
                    </a:p>
                    <a:p>
                      <a:r>
                        <a:rPr lang="en-GB" sz="1200" kern="1200" dirty="0">
                          <a:solidFill>
                            <a:schemeClr val="dk1"/>
                          </a:solidFill>
                          <a:effectLst/>
                          <a:latin typeface="+mn-lt"/>
                          <a:ea typeface="+mn-ea"/>
                          <a:cs typeface="+mn-cs"/>
                        </a:rPr>
                        <a:t>(3) Children may be separated from their families against the will of their parents or guardians only pursuant to a law, and only if the parents or guardians fail in their duties or the children are otherwise in danger of serious neglect. </a:t>
                      </a:r>
                    </a:p>
                    <a:p>
                      <a:r>
                        <a:rPr lang="en-GB" sz="1200" kern="1200" dirty="0">
                          <a:solidFill>
                            <a:schemeClr val="dk1"/>
                          </a:solidFill>
                          <a:effectLst/>
                          <a:latin typeface="+mn-lt"/>
                          <a:ea typeface="+mn-ea"/>
                          <a:cs typeface="+mn-cs"/>
                        </a:rPr>
                        <a:t>(4) Every mother shall be entitled to the protection and care  of the community. </a:t>
                      </a:r>
                    </a:p>
                    <a:p>
                      <a:r>
                        <a:rPr lang="en-GB" sz="1200" kern="1200" dirty="0">
                          <a:solidFill>
                            <a:schemeClr val="dk1"/>
                          </a:solidFill>
                          <a:effectLst/>
                          <a:latin typeface="+mn-lt"/>
                          <a:ea typeface="+mn-ea"/>
                          <a:cs typeface="+mn-cs"/>
                        </a:rPr>
                        <a:t>(5) Children born outside of marriage shall be provided by legislation with the same opportunities for physical and mental development and for their position in society as  are enjoyed by those born within marriage.</a:t>
                      </a:r>
                      <a:endParaRPr lang="nl-NL" sz="1200" kern="1200" dirty="0">
                        <a:solidFill>
                          <a:schemeClr val="dk1"/>
                        </a:solidFill>
                        <a:effectLst/>
                        <a:latin typeface="+mn-lt"/>
                        <a:ea typeface="+mn-ea"/>
                        <a:cs typeface="+mn-cs"/>
                      </a:endParaRPr>
                    </a:p>
                    <a:p>
                      <a:endParaRPr lang="nl-NL" sz="1000" dirty="0">
                        <a:latin typeface="+mn-lt"/>
                      </a:endParaRPr>
                    </a:p>
                  </a:txBody>
                  <a:tcPr/>
                </a:tc>
                <a:tc>
                  <a:txBody>
                    <a:bodyPr/>
                    <a:lstStyle/>
                    <a:p>
                      <a:r>
                        <a:rPr lang="en-GB" sz="1200" kern="1200" dirty="0">
                          <a:solidFill>
                            <a:schemeClr val="dk1"/>
                          </a:solidFill>
                          <a:effectLst/>
                          <a:latin typeface="+mn-lt"/>
                          <a:ea typeface="+mn-ea"/>
                          <a:cs typeface="+mn-cs"/>
                        </a:rPr>
                        <a:t>(1) The privacy of correspondence, posts and telecommunications shall be inviolable. </a:t>
                      </a:r>
                    </a:p>
                    <a:p>
                      <a:r>
                        <a:rPr lang="en-GB" sz="1200" kern="1200" dirty="0">
                          <a:solidFill>
                            <a:schemeClr val="dk1"/>
                          </a:solidFill>
                          <a:effectLst/>
                          <a:latin typeface="+mn-lt"/>
                          <a:ea typeface="+mn-ea"/>
                          <a:cs typeface="+mn-cs"/>
                        </a:rPr>
                        <a:t>(2) Restrictions may be ordered only pursuant to a law. If the restriction serves to protect the free democratic basic order or the existence or security of the Federation or of a Land, the law may provide that the person affected shall not be informed of the restriction and that recourse to the courts shall be replaced by a review of the case by agencies and auxiliary agencies appointed by the legislature</a:t>
                      </a:r>
                      <a:endParaRPr lang="nl-NL" sz="10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304292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Achtergrond Artikel 8 EVRM</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2607412323"/>
              </p:ext>
            </p:extLst>
          </p:nvPr>
        </p:nvGraphicFramePr>
        <p:xfrm>
          <a:off x="740007" y="1496061"/>
          <a:ext cx="9007675" cy="4937760"/>
        </p:xfrm>
        <a:graphic>
          <a:graphicData uri="http://schemas.openxmlformats.org/drawingml/2006/table">
            <a:tbl>
              <a:tblPr firstRow="1" bandRow="1">
                <a:tableStyleId>{5C22544A-7EE6-4342-B048-85BDC9FD1C3A}</a:tableStyleId>
              </a:tblPr>
              <a:tblGrid>
                <a:gridCol w="2796755">
                  <a:extLst>
                    <a:ext uri="{9D8B030D-6E8A-4147-A177-3AD203B41FA5}">
                      <a16:colId xmlns:a16="http://schemas.microsoft.com/office/drawing/2014/main" val="2067180531"/>
                    </a:ext>
                  </a:extLst>
                </a:gridCol>
                <a:gridCol w="2935059">
                  <a:extLst>
                    <a:ext uri="{9D8B030D-6E8A-4147-A177-3AD203B41FA5}">
                      <a16:colId xmlns:a16="http://schemas.microsoft.com/office/drawing/2014/main" val="2019914824"/>
                    </a:ext>
                  </a:extLst>
                </a:gridCol>
                <a:gridCol w="3275861">
                  <a:extLst>
                    <a:ext uri="{9D8B030D-6E8A-4147-A177-3AD203B41FA5}">
                      <a16:colId xmlns:a16="http://schemas.microsoft.com/office/drawing/2014/main" val="3062545169"/>
                    </a:ext>
                  </a:extLst>
                </a:gridCol>
              </a:tblGrid>
              <a:tr h="370840">
                <a:tc>
                  <a:txBody>
                    <a:bodyPr/>
                    <a:lstStyle/>
                    <a:p>
                      <a:r>
                        <a:rPr lang="en-GB" sz="1200" b="1" kern="1200" dirty="0">
                          <a:solidFill>
                            <a:schemeClr val="bg1"/>
                          </a:solidFill>
                          <a:effectLst/>
                          <a:latin typeface="+mn-lt"/>
                          <a:ea typeface="+mn-ea"/>
                          <a:cs typeface="+mn-cs"/>
                        </a:rPr>
                        <a:t>Article 13 Personal </a:t>
                      </a:r>
                      <a:endParaRPr lang="nl-NL" sz="1200" b="1" kern="1200" dirty="0">
                        <a:solidFill>
                          <a:schemeClr val="bg1"/>
                        </a:solidFill>
                        <a:effectLst/>
                        <a:latin typeface="+mn-lt"/>
                        <a:ea typeface="+mn-ea"/>
                        <a:cs typeface="+mn-cs"/>
                      </a:endParaRPr>
                    </a:p>
                    <a:p>
                      <a:r>
                        <a:rPr lang="en-GB" sz="1200" b="1" kern="1200" dirty="0">
                          <a:solidFill>
                            <a:schemeClr val="bg1"/>
                          </a:solidFill>
                          <a:effectLst/>
                          <a:latin typeface="+mn-lt"/>
                          <a:ea typeface="+mn-ea"/>
                          <a:cs typeface="+mn-cs"/>
                        </a:rPr>
                        <a:t>liberty is inviolable </a:t>
                      </a:r>
                      <a:br>
                        <a:rPr lang="en-GB" sz="1200" b="1" kern="1200" dirty="0">
                          <a:solidFill>
                            <a:schemeClr val="bg1"/>
                          </a:solidFill>
                          <a:effectLst/>
                          <a:latin typeface="+mn-lt"/>
                          <a:ea typeface="+mn-ea"/>
                          <a:cs typeface="+mn-cs"/>
                        </a:rPr>
                      </a:br>
                      <a:r>
                        <a:rPr lang="en-GB" sz="1200" b="1" kern="1200" dirty="0">
                          <a:solidFill>
                            <a:schemeClr val="bg1"/>
                          </a:solidFill>
                          <a:effectLst/>
                          <a:latin typeface="+mn-lt"/>
                          <a:ea typeface="+mn-ea"/>
                          <a:cs typeface="+mn-cs"/>
                        </a:rPr>
                        <a:t>(</a:t>
                      </a:r>
                      <a:r>
                        <a:rPr lang="en-GB" sz="1200" b="1" kern="1200" dirty="0" err="1">
                          <a:solidFill>
                            <a:schemeClr val="bg1"/>
                          </a:solidFill>
                          <a:effectLst/>
                          <a:latin typeface="+mn-lt"/>
                          <a:ea typeface="+mn-ea"/>
                          <a:cs typeface="+mn-cs"/>
                        </a:rPr>
                        <a:t>Italiaanse</a:t>
                      </a:r>
                      <a:r>
                        <a:rPr lang="en-GB" sz="1200" b="1" kern="1200" dirty="0">
                          <a:solidFill>
                            <a:schemeClr val="bg1"/>
                          </a:solidFill>
                          <a:effectLst/>
                          <a:latin typeface="+mn-lt"/>
                          <a:ea typeface="+mn-ea"/>
                          <a:cs typeface="+mn-cs"/>
                        </a:rPr>
                        <a:t> </a:t>
                      </a:r>
                      <a:r>
                        <a:rPr lang="en-GB" sz="1200" b="1" kern="1200" dirty="0" err="1">
                          <a:solidFill>
                            <a:schemeClr val="bg1"/>
                          </a:solidFill>
                          <a:effectLst/>
                          <a:latin typeface="+mn-lt"/>
                          <a:ea typeface="+mn-ea"/>
                          <a:cs typeface="+mn-cs"/>
                        </a:rPr>
                        <a:t>Grondwet</a:t>
                      </a:r>
                      <a:r>
                        <a:rPr lang="en-GB" sz="1200" b="1" kern="1200" dirty="0">
                          <a:solidFill>
                            <a:schemeClr val="bg1"/>
                          </a:solidFill>
                          <a:effectLst/>
                          <a:latin typeface="+mn-lt"/>
                          <a:ea typeface="+mn-ea"/>
                          <a:cs typeface="+mn-cs"/>
                        </a:rPr>
                        <a:t>)</a:t>
                      </a:r>
                      <a:r>
                        <a:rPr lang="en-GB" sz="1200" kern="1200" dirty="0">
                          <a:solidFill>
                            <a:schemeClr val="bg1"/>
                          </a:solidFill>
                          <a:effectLst/>
                          <a:latin typeface="+mn-lt"/>
                          <a:ea typeface="+mn-ea"/>
                          <a:cs typeface="+mn-cs"/>
                        </a:rPr>
                        <a:t>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Article</a:t>
                      </a:r>
                      <a:r>
                        <a:rPr lang="en-GB" sz="1200" kern="1200" dirty="0">
                          <a:solidFill>
                            <a:schemeClr val="bg1"/>
                          </a:solidFill>
                          <a:effectLst/>
                          <a:latin typeface="+mn-lt"/>
                          <a:ea typeface="+mn-ea"/>
                          <a:cs typeface="+mn-cs"/>
                        </a:rPr>
                        <a:t>14 The home is inviolable.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Article </a:t>
                      </a:r>
                      <a:r>
                        <a:rPr lang="en-GB" sz="1200" kern="1200" dirty="0">
                          <a:solidFill>
                            <a:schemeClr val="bg1"/>
                          </a:solidFill>
                          <a:effectLst/>
                          <a:latin typeface="+mn-lt"/>
                          <a:ea typeface="+mn-ea"/>
                          <a:cs typeface="+mn-cs"/>
                        </a:rPr>
                        <a:t>15 Communicational secrecy</a:t>
                      </a:r>
                      <a:endParaRPr lang="nl-NL" sz="1200"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en-GB" sz="1200" kern="1200" dirty="0">
                          <a:solidFill>
                            <a:schemeClr val="dk1"/>
                          </a:solidFill>
                          <a:effectLst/>
                          <a:latin typeface="+mn-lt"/>
                          <a:ea typeface="+mn-ea"/>
                          <a:cs typeface="+mn-cs"/>
                        </a:rPr>
                        <a:t>No one may be detained, inspected, or searched nor otherwise subjected to any restriction of personal liberty except by order of the Judiciary stating a reason and only in such cases and in such manner as provided by the law. In exceptional circumstances and under such conditions of necessity and urgency as shall conclusively be defined by the law, the police may take provisional measures that shall be referred within 48 hours to the Judiciary for validation and which, in default of such validation in the following 48 hours, shall be revoked and considered null and void. Any act of physical and moral violence against a person subjected to restriction of personal liberty shall be punished. The law shall establish the maximum duration of preventive detention.</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Personal domicile shall be inviolable. Home inspections, searches, or seizures shall not be admissible save in the cases and manners complying with measures to safeguard personal liberty. Controls and inspections for reason of public health and safety, or for economic and fiscal purposes, shall be regulated by appropriate laws.</a:t>
                      </a:r>
                      <a:endParaRPr lang="nl-NL" sz="1200" kern="1200" dirty="0">
                        <a:solidFill>
                          <a:schemeClr val="dk1"/>
                        </a:solidFill>
                        <a:effectLst/>
                        <a:latin typeface="+mn-lt"/>
                        <a:ea typeface="+mn-ea"/>
                        <a:cs typeface="+mn-cs"/>
                      </a:endParaRPr>
                    </a:p>
                    <a:p>
                      <a:endParaRPr lang="nl-NL" sz="1200" dirty="0">
                        <a:latin typeface="+mn-lt"/>
                      </a:endParaRPr>
                    </a:p>
                  </a:txBody>
                  <a:tcPr/>
                </a:tc>
                <a:tc>
                  <a:txBody>
                    <a:bodyPr/>
                    <a:lstStyle/>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Freedom and confidentiality of correspondence and of every other form of communication is inviolable.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 </a:t>
                      </a:r>
                      <a:endParaRPr lang="nl-NL"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Limitations may only be imposed by judicial decision stating the reasons and in accordance with the guarantees provided by the law</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372491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606AA-A305-4F6E-853F-9DEAFC7EB574}"/>
              </a:ext>
            </a:extLst>
          </p:cNvPr>
          <p:cNvSpPr>
            <a:spLocks noGrp="1"/>
          </p:cNvSpPr>
          <p:nvPr>
            <p:ph type="title"/>
          </p:nvPr>
        </p:nvSpPr>
        <p:spPr/>
        <p:txBody>
          <a:bodyPr/>
          <a:lstStyle/>
          <a:p>
            <a:r>
              <a:rPr lang="nl-NL" dirty="0"/>
              <a:t>Achtergrond Artikel 8 EVRM</a:t>
            </a:r>
          </a:p>
        </p:txBody>
      </p:sp>
      <p:graphicFrame>
        <p:nvGraphicFramePr>
          <p:cNvPr id="4" name="Tabel 4">
            <a:extLst>
              <a:ext uri="{FF2B5EF4-FFF2-40B4-BE49-F238E27FC236}">
                <a16:creationId xmlns:a16="http://schemas.microsoft.com/office/drawing/2014/main" id="{C54EBA80-9D68-4F94-A30D-A72B21B72B48}"/>
              </a:ext>
            </a:extLst>
          </p:cNvPr>
          <p:cNvGraphicFramePr>
            <a:graphicFrameLocks noGrp="1"/>
          </p:cNvGraphicFramePr>
          <p:nvPr>
            <p:ph idx="1"/>
            <p:extLst>
              <p:ext uri="{D42A27DB-BD31-4B8C-83A1-F6EECF244321}">
                <p14:modId xmlns:p14="http://schemas.microsoft.com/office/powerpoint/2010/main" val="1285455899"/>
              </p:ext>
            </p:extLst>
          </p:nvPr>
        </p:nvGraphicFramePr>
        <p:xfrm>
          <a:off x="740007" y="1496061"/>
          <a:ext cx="9007678" cy="2194560"/>
        </p:xfrm>
        <a:graphic>
          <a:graphicData uri="http://schemas.openxmlformats.org/drawingml/2006/table">
            <a:tbl>
              <a:tblPr firstRow="1" bandRow="1">
                <a:tableStyleId>{5C22544A-7EE6-4342-B048-85BDC9FD1C3A}</a:tableStyleId>
              </a:tblPr>
              <a:tblGrid>
                <a:gridCol w="3610051">
                  <a:extLst>
                    <a:ext uri="{9D8B030D-6E8A-4147-A177-3AD203B41FA5}">
                      <a16:colId xmlns:a16="http://schemas.microsoft.com/office/drawing/2014/main" val="2067180531"/>
                    </a:ext>
                  </a:extLst>
                </a:gridCol>
                <a:gridCol w="2121764">
                  <a:extLst>
                    <a:ext uri="{9D8B030D-6E8A-4147-A177-3AD203B41FA5}">
                      <a16:colId xmlns:a16="http://schemas.microsoft.com/office/drawing/2014/main" val="2019914824"/>
                    </a:ext>
                  </a:extLst>
                </a:gridCol>
                <a:gridCol w="3275863">
                  <a:extLst>
                    <a:ext uri="{9D8B030D-6E8A-4147-A177-3AD203B41FA5}">
                      <a16:colId xmlns:a16="http://schemas.microsoft.com/office/drawing/2014/main" val="3062545169"/>
                    </a:ext>
                  </a:extLst>
                </a:gridCol>
              </a:tblGrid>
              <a:tr h="370840">
                <a:tc>
                  <a:txBody>
                    <a:bodyPr/>
                    <a:lstStyle/>
                    <a:p>
                      <a:r>
                        <a:rPr lang="nl-NL" sz="1200" kern="1200" dirty="0">
                          <a:solidFill>
                            <a:schemeClr val="bg1"/>
                          </a:solidFill>
                          <a:effectLst/>
                          <a:latin typeface="+mn-lt"/>
                          <a:ea typeface="+mn-ea"/>
                          <a:cs typeface="+mn-cs"/>
                        </a:rPr>
                        <a:t>First </a:t>
                      </a:r>
                      <a:r>
                        <a:rPr lang="nl-NL" sz="1200" kern="1200" dirty="0" err="1">
                          <a:solidFill>
                            <a:schemeClr val="bg1"/>
                          </a:solidFill>
                          <a:effectLst/>
                          <a:latin typeface="+mn-lt"/>
                          <a:ea typeface="+mn-ea"/>
                          <a:cs typeface="+mn-cs"/>
                        </a:rPr>
                        <a:t>Amendment</a:t>
                      </a:r>
                      <a:endParaRPr lang="nl-NL" sz="1200" kern="1200" dirty="0">
                        <a:solidFill>
                          <a:schemeClr val="bg1"/>
                        </a:solidFill>
                        <a:effectLst/>
                        <a:latin typeface="+mn-lt"/>
                        <a:ea typeface="+mn-ea"/>
                        <a:cs typeface="+mn-cs"/>
                      </a:endParaRPr>
                    </a:p>
                    <a:p>
                      <a:br>
                        <a:rPr lang="en-GB" sz="1200" b="1" kern="1200" dirty="0">
                          <a:solidFill>
                            <a:schemeClr val="bg1"/>
                          </a:solidFill>
                          <a:effectLst/>
                          <a:latin typeface="+mn-lt"/>
                          <a:ea typeface="+mn-ea"/>
                          <a:cs typeface="+mn-cs"/>
                        </a:rPr>
                      </a:br>
                      <a:r>
                        <a:rPr lang="en-GB" sz="1200" b="1" kern="1200" dirty="0">
                          <a:solidFill>
                            <a:schemeClr val="bg1"/>
                          </a:solidFill>
                          <a:effectLst/>
                          <a:latin typeface="+mn-lt"/>
                          <a:ea typeface="+mn-ea"/>
                          <a:cs typeface="+mn-cs"/>
                        </a:rPr>
                        <a:t>(</a:t>
                      </a:r>
                      <a:r>
                        <a:rPr lang="en-GB" sz="1200" b="1" kern="1200" dirty="0" err="1">
                          <a:solidFill>
                            <a:schemeClr val="bg1"/>
                          </a:solidFill>
                          <a:effectLst/>
                          <a:latin typeface="+mn-lt"/>
                          <a:ea typeface="+mn-ea"/>
                          <a:cs typeface="+mn-cs"/>
                        </a:rPr>
                        <a:t>Amerikaanse</a:t>
                      </a:r>
                      <a:r>
                        <a:rPr lang="en-GB" sz="1200" b="1" kern="1200" dirty="0">
                          <a:solidFill>
                            <a:schemeClr val="bg1"/>
                          </a:solidFill>
                          <a:effectLst/>
                          <a:latin typeface="+mn-lt"/>
                          <a:ea typeface="+mn-ea"/>
                          <a:cs typeface="+mn-cs"/>
                        </a:rPr>
                        <a:t> </a:t>
                      </a:r>
                      <a:r>
                        <a:rPr lang="en-GB" sz="1200" b="1" kern="1200" dirty="0" err="1">
                          <a:solidFill>
                            <a:schemeClr val="bg1"/>
                          </a:solidFill>
                          <a:effectLst/>
                          <a:latin typeface="+mn-lt"/>
                          <a:ea typeface="+mn-ea"/>
                          <a:cs typeface="+mn-cs"/>
                        </a:rPr>
                        <a:t>Constitutie</a:t>
                      </a:r>
                      <a:r>
                        <a:rPr lang="en-GB" sz="1200" b="1" kern="1200" dirty="0">
                          <a:solidFill>
                            <a:schemeClr val="bg1"/>
                          </a:solidFill>
                          <a:effectLst/>
                          <a:latin typeface="+mn-lt"/>
                          <a:ea typeface="+mn-ea"/>
                          <a:cs typeface="+mn-cs"/>
                        </a:rPr>
                        <a:t>)</a:t>
                      </a:r>
                      <a:r>
                        <a:rPr lang="en-GB" sz="1200" kern="1200" dirty="0">
                          <a:solidFill>
                            <a:schemeClr val="bg1"/>
                          </a:solidFill>
                          <a:effectLst/>
                          <a:latin typeface="+mn-lt"/>
                          <a:ea typeface="+mn-ea"/>
                          <a:cs typeface="+mn-cs"/>
                        </a:rPr>
                        <a:t> </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Third Amendment</a:t>
                      </a:r>
                      <a:endParaRPr lang="nl-NL" sz="1200" b="1"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Fourth amendment</a:t>
                      </a:r>
                      <a:endParaRPr lang="nl-NL" sz="1200"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Congress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make no </a:t>
                      </a:r>
                      <a:r>
                        <a:rPr lang="nl-NL" sz="1200" kern="1200" dirty="0" err="1">
                          <a:solidFill>
                            <a:schemeClr val="dk1"/>
                          </a:solidFill>
                          <a:effectLst/>
                          <a:latin typeface="+mn-lt"/>
                          <a:ea typeface="+mn-ea"/>
                          <a:cs typeface="+mn-cs"/>
                        </a:rPr>
                        <a:t>law</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respecting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a:t>
                      </a:r>
                      <a:r>
                        <a:rPr lang="nl-NL" sz="1200" kern="1200" dirty="0">
                          <a:solidFill>
                            <a:schemeClr val="dk1"/>
                          </a:solidFill>
                          <a:effectLst/>
                          <a:latin typeface="+mn-lt"/>
                          <a:ea typeface="+mn-ea"/>
                          <a:cs typeface="+mn-cs"/>
                        </a:rPr>
                        <a:t> establishment of </a:t>
                      </a:r>
                      <a:r>
                        <a:rPr lang="nl-NL" sz="1200" kern="1200" dirty="0" err="1">
                          <a:solidFill>
                            <a:schemeClr val="dk1"/>
                          </a:solidFill>
                          <a:effectLst/>
                          <a:latin typeface="+mn-lt"/>
                          <a:ea typeface="+mn-ea"/>
                          <a:cs typeface="+mn-cs"/>
                        </a:rPr>
                        <a:t>religion</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prohibiting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free </a:t>
                      </a:r>
                      <a:r>
                        <a:rPr lang="nl-NL" sz="1200" kern="1200" dirty="0" err="1">
                          <a:solidFill>
                            <a:schemeClr val="dk1"/>
                          </a:solidFill>
                          <a:effectLst/>
                          <a:latin typeface="+mn-lt"/>
                          <a:ea typeface="+mn-ea"/>
                          <a:cs typeface="+mn-cs"/>
                        </a:rPr>
                        <a:t>exercise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thereof</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abridging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freedom</a:t>
                      </a:r>
                      <a:r>
                        <a:rPr lang="nl-NL" sz="1200" kern="1200" dirty="0">
                          <a:solidFill>
                            <a:schemeClr val="dk1"/>
                          </a:solidFill>
                          <a:effectLst/>
                          <a:latin typeface="+mn-lt"/>
                          <a:ea typeface="+mn-ea"/>
                          <a:cs typeface="+mn-cs"/>
                        </a:rPr>
                        <a:t> of speech, or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press</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right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people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peaceably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assemble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petition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Government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redress</a:t>
                      </a:r>
                      <a:r>
                        <a:rPr lang="nl-NL" sz="1200" kern="1200" dirty="0">
                          <a:solidFill>
                            <a:schemeClr val="dk1"/>
                          </a:solidFill>
                          <a:effectLst/>
                          <a:latin typeface="+mn-lt"/>
                          <a:ea typeface="+mn-ea"/>
                          <a:cs typeface="+mn-cs"/>
                        </a:rPr>
                        <a:t> of </a:t>
                      </a:r>
                      <a:r>
                        <a:rPr lang="nl-NL" sz="1200" kern="1200" dirty="0" err="1">
                          <a:solidFill>
                            <a:schemeClr val="dk1"/>
                          </a:solidFill>
                          <a:effectLst/>
                          <a:latin typeface="+mn-lt"/>
                          <a:ea typeface="+mn-ea"/>
                          <a:cs typeface="+mn-cs"/>
                        </a:rPr>
                        <a:t>grievances</a:t>
                      </a:r>
                      <a:r>
                        <a:rPr lang="nl-NL" sz="1200" kern="1200" dirty="0">
                          <a:solidFill>
                            <a:schemeClr val="dk1"/>
                          </a:solidFill>
                          <a:effectLst/>
                          <a:latin typeface="+mn-lt"/>
                          <a:ea typeface="+mn-ea"/>
                          <a:cs typeface="+mn-cs"/>
                        </a:rPr>
                        <a:t>.</a:t>
                      </a:r>
                      <a:endParaRPr lang="nl-NL" sz="1200" dirty="0">
                        <a:latin typeface="+mn-lt"/>
                      </a:endParaRPr>
                    </a:p>
                  </a:txBody>
                  <a:tcPr/>
                </a:tc>
                <a:tc>
                  <a:txBody>
                    <a:bodyPr/>
                    <a:lstStyle/>
                    <a:p>
                      <a:r>
                        <a:rPr lang="nl-NL" sz="1200" kern="1200" dirty="0">
                          <a:solidFill>
                            <a:schemeClr val="dk1"/>
                          </a:solidFill>
                          <a:effectLst/>
                          <a:latin typeface="+mn-lt"/>
                          <a:ea typeface="+mn-ea"/>
                          <a:cs typeface="+mn-cs"/>
                        </a:rPr>
                        <a:t>No </a:t>
                      </a:r>
                      <a:r>
                        <a:rPr lang="nl-NL" sz="1200" kern="1200" dirty="0" err="1">
                          <a:solidFill>
                            <a:schemeClr val="dk1"/>
                          </a:solidFill>
                          <a:effectLst/>
                          <a:latin typeface="+mn-lt"/>
                          <a:ea typeface="+mn-ea"/>
                          <a:cs typeface="+mn-cs"/>
                        </a:rPr>
                        <a:t>Soldier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in time of </a:t>
                      </a:r>
                      <a:r>
                        <a:rPr lang="nl-NL" sz="1200" kern="1200" dirty="0" err="1">
                          <a:solidFill>
                            <a:schemeClr val="dk1"/>
                          </a:solidFill>
                          <a:effectLst/>
                          <a:latin typeface="+mn-lt"/>
                          <a:ea typeface="+mn-ea"/>
                          <a:cs typeface="+mn-cs"/>
                        </a:rPr>
                        <a:t>peace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quartered</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house, without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consent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Owner</a:t>
                      </a:r>
                      <a:r>
                        <a:rPr lang="nl-NL" sz="1200" kern="1200" dirty="0">
                          <a:solidFill>
                            <a:schemeClr val="dk1"/>
                          </a:solidFill>
                          <a:effectLst/>
                          <a:latin typeface="+mn-lt"/>
                          <a:ea typeface="+mn-ea"/>
                          <a:cs typeface="+mn-cs"/>
                        </a:rPr>
                        <a:t>, nor in time of war, but in a </a:t>
                      </a:r>
                      <a:r>
                        <a:rPr lang="nl-NL" sz="1200" kern="1200" dirty="0" err="1">
                          <a:solidFill>
                            <a:schemeClr val="dk1"/>
                          </a:solidFill>
                          <a:effectLst/>
                          <a:latin typeface="+mn-lt"/>
                          <a:ea typeface="+mn-ea"/>
                          <a:cs typeface="+mn-cs"/>
                        </a:rPr>
                        <a:t>manner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prescribed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law</a:t>
                      </a:r>
                      <a:endParaRPr lang="nl-NL" sz="1200" dirty="0">
                        <a:latin typeface="+mn-lt"/>
                      </a:endParaRPr>
                    </a:p>
                  </a:txBody>
                  <a:tcPr/>
                </a:tc>
                <a:tc>
                  <a:txBody>
                    <a:bodyPr/>
                    <a:lstStyle/>
                    <a:p>
                      <a:r>
                        <a:rPr lang="nl-NL" sz="1200" kern="1200" dirty="0">
                          <a:solidFill>
                            <a:schemeClr val="dk1"/>
                          </a:solidFill>
                          <a:effectLst/>
                          <a:latin typeface="+mn-lt"/>
                          <a:ea typeface="+mn-ea"/>
                          <a:cs typeface="+mn-cs"/>
                        </a:rPr>
                        <a:t>The right of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people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secure in </a:t>
                      </a:r>
                      <a:r>
                        <a:rPr lang="nl-NL" sz="1200" kern="1200" dirty="0" err="1">
                          <a:solidFill>
                            <a:schemeClr val="dk1"/>
                          </a:solidFill>
                          <a:effectLst/>
                          <a:latin typeface="+mn-lt"/>
                          <a:ea typeface="+mn-ea"/>
                          <a:cs typeface="+mn-cs"/>
                        </a:rPr>
                        <a:t>their</a:t>
                      </a:r>
                      <a:r>
                        <a:rPr lang="nl-NL" sz="1200" kern="1200" dirty="0">
                          <a:solidFill>
                            <a:schemeClr val="dk1"/>
                          </a:solidFill>
                          <a:effectLst/>
                          <a:latin typeface="+mn-lt"/>
                          <a:ea typeface="+mn-ea"/>
                          <a:cs typeface="+mn-cs"/>
                        </a:rPr>
                        <a:t> persons, </a:t>
                      </a:r>
                      <a:r>
                        <a:rPr lang="nl-NL" sz="1200" kern="1200" dirty="0" err="1">
                          <a:solidFill>
                            <a:schemeClr val="dk1"/>
                          </a:solidFill>
                          <a:effectLst/>
                          <a:latin typeface="+mn-lt"/>
                          <a:ea typeface="+mn-ea"/>
                          <a:cs typeface="+mn-cs"/>
                        </a:rPr>
                        <a:t>houses</a:t>
                      </a:r>
                      <a:r>
                        <a:rPr lang="nl-NL" sz="1200" kern="1200" dirty="0">
                          <a:solidFill>
                            <a:schemeClr val="dk1"/>
                          </a:solidFill>
                          <a:effectLst/>
                          <a:latin typeface="+mn-lt"/>
                          <a:ea typeface="+mn-ea"/>
                          <a:cs typeface="+mn-cs"/>
                        </a:rPr>
                        <a:t>, papers,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effects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against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unreasonable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searches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seizures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not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violated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no Warrants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issue, but </a:t>
                      </a:r>
                      <a:r>
                        <a:rPr lang="nl-NL" sz="1200" kern="1200" dirty="0" err="1">
                          <a:solidFill>
                            <a:schemeClr val="dk1"/>
                          </a:solidFill>
                          <a:effectLst/>
                          <a:latin typeface="+mn-lt"/>
                          <a:ea typeface="+mn-ea"/>
                          <a:cs typeface="+mn-cs"/>
                        </a:rPr>
                        <a:t>upon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probable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cause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supported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Oath</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affirmation</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particularly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describing</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place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searched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and</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persons or </a:t>
                      </a:r>
                      <a:r>
                        <a:rPr lang="nl-NL" sz="1200" kern="1200" dirty="0" err="1">
                          <a:solidFill>
                            <a:schemeClr val="dk1"/>
                          </a:solidFill>
                          <a:effectLst/>
                          <a:latin typeface="+mn-lt"/>
                          <a:ea typeface="+mn-ea"/>
                          <a:cs typeface="+mn-cs"/>
                        </a:rPr>
                        <a:t>things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seized</a:t>
                      </a:r>
                      <a:r>
                        <a:rPr lang="nl-NL" sz="1200" kern="1200" dirty="0">
                          <a:solidFill>
                            <a:schemeClr val="dk1"/>
                          </a:solidFill>
                          <a:effectLst/>
                          <a:latin typeface="+mn-lt"/>
                          <a:ea typeface="+mn-ea"/>
                          <a:cs typeface="+mn-cs"/>
                        </a:rPr>
                        <a:t>.</a:t>
                      </a:r>
                      <a:endParaRPr lang="nl-NL" sz="1200" dirty="0">
                        <a:latin typeface="+mn-lt"/>
                      </a:endParaRPr>
                    </a:p>
                  </a:txBody>
                  <a:tcPr/>
                </a:tc>
                <a:extLst>
                  <a:ext uri="{0D108BD9-81ED-4DB2-BD59-A6C34878D82A}">
                    <a16:rowId xmlns:a16="http://schemas.microsoft.com/office/drawing/2014/main" val="953961516"/>
                  </a:ext>
                </a:extLst>
              </a:tr>
            </a:tbl>
          </a:graphicData>
        </a:graphic>
      </p:graphicFrame>
      <p:graphicFrame>
        <p:nvGraphicFramePr>
          <p:cNvPr id="5" name="Tabel 4">
            <a:extLst>
              <a:ext uri="{FF2B5EF4-FFF2-40B4-BE49-F238E27FC236}">
                <a16:creationId xmlns:a16="http://schemas.microsoft.com/office/drawing/2014/main" id="{A3FD4858-DB78-48A7-A8A4-580C303D279B}"/>
              </a:ext>
            </a:extLst>
          </p:cNvPr>
          <p:cNvGraphicFramePr>
            <a:graphicFrameLocks/>
          </p:cNvGraphicFramePr>
          <p:nvPr>
            <p:extLst>
              <p:ext uri="{D42A27DB-BD31-4B8C-83A1-F6EECF244321}">
                <p14:modId xmlns:p14="http://schemas.microsoft.com/office/powerpoint/2010/main" val="241086057"/>
              </p:ext>
            </p:extLst>
          </p:nvPr>
        </p:nvGraphicFramePr>
        <p:xfrm>
          <a:off x="740007" y="3823489"/>
          <a:ext cx="9007678" cy="2926080"/>
        </p:xfrm>
        <a:graphic>
          <a:graphicData uri="http://schemas.openxmlformats.org/drawingml/2006/table">
            <a:tbl>
              <a:tblPr firstRow="1" bandRow="1">
                <a:tableStyleId>{5C22544A-7EE6-4342-B048-85BDC9FD1C3A}</a:tableStyleId>
              </a:tblPr>
              <a:tblGrid>
                <a:gridCol w="3618929">
                  <a:extLst>
                    <a:ext uri="{9D8B030D-6E8A-4147-A177-3AD203B41FA5}">
                      <a16:colId xmlns:a16="http://schemas.microsoft.com/office/drawing/2014/main" val="2067180531"/>
                    </a:ext>
                  </a:extLst>
                </a:gridCol>
                <a:gridCol w="2112886">
                  <a:extLst>
                    <a:ext uri="{9D8B030D-6E8A-4147-A177-3AD203B41FA5}">
                      <a16:colId xmlns:a16="http://schemas.microsoft.com/office/drawing/2014/main" val="2019914824"/>
                    </a:ext>
                  </a:extLst>
                </a:gridCol>
                <a:gridCol w="3275863">
                  <a:extLst>
                    <a:ext uri="{9D8B030D-6E8A-4147-A177-3AD203B41FA5}">
                      <a16:colId xmlns:a16="http://schemas.microsoft.com/office/drawing/2014/main" val="3062545169"/>
                    </a:ext>
                  </a:extLst>
                </a:gridCol>
              </a:tblGrid>
              <a:tr h="370840">
                <a:tc>
                  <a:txBody>
                    <a:bodyPr/>
                    <a:lstStyle/>
                    <a:p>
                      <a:r>
                        <a:rPr lang="en-GB" sz="1200" b="1" kern="1200" dirty="0">
                          <a:solidFill>
                            <a:schemeClr val="bg1"/>
                          </a:solidFill>
                          <a:effectLst/>
                          <a:latin typeface="+mn-lt"/>
                          <a:ea typeface="+mn-ea"/>
                          <a:cs typeface="+mn-cs"/>
                        </a:rPr>
                        <a:t>Fifth Amendment</a:t>
                      </a:r>
                      <a:endParaRPr lang="nl-NL" sz="1200" kern="1200" dirty="0">
                        <a:solidFill>
                          <a:schemeClr val="bg1"/>
                        </a:solidFill>
                        <a:effectLst/>
                        <a:latin typeface="+mn-lt"/>
                        <a:ea typeface="+mn-ea"/>
                        <a:cs typeface="+mn-cs"/>
                      </a:endParaRPr>
                    </a:p>
                    <a:p>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Eleventh Amendment</a:t>
                      </a:r>
                      <a:endParaRPr lang="nl-NL" sz="1200" kern="1200" dirty="0">
                        <a:solidFill>
                          <a:schemeClr val="bg1"/>
                        </a:solidFill>
                        <a:effectLst/>
                        <a:latin typeface="+mn-lt"/>
                        <a:ea typeface="+mn-ea"/>
                        <a:cs typeface="+mn-cs"/>
                      </a:endParaRPr>
                    </a:p>
                  </a:txBody>
                  <a:tcPr/>
                </a:tc>
                <a:tc>
                  <a:txBody>
                    <a:bodyPr/>
                    <a:lstStyle/>
                    <a:p>
                      <a:r>
                        <a:rPr lang="en-GB" sz="1200" b="1" kern="1200" dirty="0">
                          <a:solidFill>
                            <a:schemeClr val="bg1"/>
                          </a:solidFill>
                          <a:effectLst/>
                          <a:latin typeface="+mn-lt"/>
                          <a:ea typeface="+mn-ea"/>
                          <a:cs typeface="+mn-cs"/>
                        </a:rPr>
                        <a:t>Fourteenth </a:t>
                      </a:r>
                      <a:r>
                        <a:rPr lang="en-GB" sz="1200" b="1" kern="1200" dirty="0" err="1">
                          <a:solidFill>
                            <a:schemeClr val="bg1"/>
                          </a:solidFill>
                          <a:effectLst/>
                          <a:latin typeface="+mn-lt"/>
                          <a:ea typeface="+mn-ea"/>
                          <a:cs typeface="+mn-cs"/>
                        </a:rPr>
                        <a:t>Amdendment</a:t>
                      </a:r>
                      <a:endParaRPr lang="nl-NL" sz="1200" b="1" kern="1200" dirty="0">
                        <a:solidFill>
                          <a:schemeClr val="bg1"/>
                        </a:solidFill>
                        <a:effectLst/>
                        <a:latin typeface="+mn-lt"/>
                        <a:ea typeface="+mn-ea"/>
                        <a:cs typeface="+mn-cs"/>
                      </a:endParaRPr>
                    </a:p>
                  </a:txBody>
                  <a:tcPr/>
                </a:tc>
                <a:extLst>
                  <a:ext uri="{0D108BD9-81ED-4DB2-BD59-A6C34878D82A}">
                    <a16:rowId xmlns:a16="http://schemas.microsoft.com/office/drawing/2014/main" val="1254474182"/>
                  </a:ext>
                </a:extLst>
              </a:tr>
              <a:tr h="370840">
                <a:tc>
                  <a:txBody>
                    <a:bodyPr/>
                    <a:lstStyle/>
                    <a:p>
                      <a:r>
                        <a:rPr lang="nl-NL" sz="1200" kern="1200" dirty="0">
                          <a:solidFill>
                            <a:schemeClr val="dk1"/>
                          </a:solidFill>
                          <a:effectLst/>
                          <a:latin typeface="+mn-lt"/>
                          <a:ea typeface="+mn-ea"/>
                          <a:cs typeface="+mn-cs"/>
                        </a:rPr>
                        <a:t>No person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held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answer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capital</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otherwise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infamous</a:t>
                      </a:r>
                      <a:r>
                        <a:rPr lang="nl-NL" sz="1200" kern="1200" dirty="0">
                          <a:solidFill>
                            <a:schemeClr val="dk1"/>
                          </a:solidFill>
                          <a:effectLst/>
                          <a:latin typeface="+mn-lt"/>
                          <a:ea typeface="+mn-ea"/>
                          <a:cs typeface="+mn-cs"/>
                        </a:rPr>
                        <a:t> crime, </a:t>
                      </a:r>
                      <a:r>
                        <a:rPr lang="nl-NL" sz="1200" kern="1200" dirty="0" err="1">
                          <a:solidFill>
                            <a:schemeClr val="dk1"/>
                          </a:solidFill>
                          <a:effectLst/>
                          <a:latin typeface="+mn-lt"/>
                          <a:ea typeface="+mn-ea"/>
                          <a:cs typeface="+mn-cs"/>
                        </a:rPr>
                        <a:t>unless</a:t>
                      </a:r>
                      <a:r>
                        <a:rPr lang="nl-NL" sz="1200" kern="1200" dirty="0">
                          <a:solidFill>
                            <a:schemeClr val="dk1"/>
                          </a:solidFill>
                          <a:effectLst/>
                          <a:latin typeface="+mn-lt"/>
                          <a:ea typeface="+mn-ea"/>
                          <a:cs typeface="+mn-cs"/>
                        </a:rPr>
                        <a:t> on a </a:t>
                      </a:r>
                      <a:r>
                        <a:rPr lang="nl-NL" sz="1200" kern="1200" dirty="0" err="1">
                          <a:solidFill>
                            <a:schemeClr val="dk1"/>
                          </a:solidFill>
                          <a:effectLst/>
                          <a:latin typeface="+mn-lt"/>
                          <a:ea typeface="+mn-ea"/>
                          <a:cs typeface="+mn-cs"/>
                        </a:rPr>
                        <a:t>presentment</a:t>
                      </a:r>
                      <a:r>
                        <a:rPr lang="nl-NL" sz="1200" kern="1200" dirty="0">
                          <a:solidFill>
                            <a:schemeClr val="dk1"/>
                          </a:solidFill>
                          <a:effectLst/>
                          <a:latin typeface="+mn-lt"/>
                          <a:ea typeface="+mn-ea"/>
                          <a:cs typeface="+mn-cs"/>
                        </a:rPr>
                        <a:t> or </a:t>
                      </a:r>
                      <a:r>
                        <a:rPr lang="nl-NL" sz="1200" kern="1200" dirty="0" err="1">
                          <a:solidFill>
                            <a:schemeClr val="dk1"/>
                          </a:solidFill>
                          <a:effectLst/>
                          <a:latin typeface="+mn-lt"/>
                          <a:ea typeface="+mn-ea"/>
                          <a:cs typeface="+mn-cs"/>
                        </a:rPr>
                        <a:t>indictment</a:t>
                      </a:r>
                      <a:r>
                        <a:rPr lang="nl-NL" sz="1200" kern="1200" dirty="0">
                          <a:solidFill>
                            <a:schemeClr val="dk1"/>
                          </a:solidFill>
                          <a:effectLst/>
                          <a:latin typeface="+mn-lt"/>
                          <a:ea typeface="+mn-ea"/>
                          <a:cs typeface="+mn-cs"/>
                        </a:rPr>
                        <a:t> of a Grand Jury, </a:t>
                      </a:r>
                      <a:r>
                        <a:rPr lang="nl-NL" sz="1200" kern="1200" dirty="0" err="1">
                          <a:solidFill>
                            <a:schemeClr val="dk1"/>
                          </a:solidFill>
                          <a:effectLst/>
                          <a:latin typeface="+mn-lt"/>
                          <a:ea typeface="+mn-ea"/>
                          <a:cs typeface="+mn-cs"/>
                        </a:rPr>
                        <a:t>except</a:t>
                      </a:r>
                      <a:r>
                        <a:rPr lang="nl-NL" sz="1200" kern="1200" dirty="0">
                          <a:solidFill>
                            <a:schemeClr val="dk1"/>
                          </a:solidFill>
                          <a:effectLst/>
                          <a:latin typeface="+mn-lt"/>
                          <a:ea typeface="+mn-ea"/>
                          <a:cs typeface="+mn-cs"/>
                        </a:rPr>
                        <a:t> in cases </a:t>
                      </a:r>
                      <a:r>
                        <a:rPr lang="nl-NL" sz="1200" kern="1200" dirty="0" err="1">
                          <a:solidFill>
                            <a:schemeClr val="dk1"/>
                          </a:solidFill>
                          <a:effectLst/>
                          <a:latin typeface="+mn-lt"/>
                          <a:ea typeface="+mn-ea"/>
                          <a:cs typeface="+mn-cs"/>
                        </a:rPr>
                        <a:t>arising</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land or </a:t>
                      </a:r>
                      <a:r>
                        <a:rPr lang="nl-NL" sz="1200" kern="1200" dirty="0" err="1">
                          <a:solidFill>
                            <a:schemeClr val="dk1"/>
                          </a:solidFill>
                          <a:effectLst/>
                          <a:latin typeface="+mn-lt"/>
                          <a:ea typeface="+mn-ea"/>
                          <a:cs typeface="+mn-cs"/>
                        </a:rPr>
                        <a:t>naval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forces</a:t>
                      </a:r>
                      <a:r>
                        <a:rPr lang="nl-NL" sz="1200" kern="1200" dirty="0">
                          <a:solidFill>
                            <a:schemeClr val="dk1"/>
                          </a:solidFill>
                          <a:effectLst/>
                          <a:latin typeface="+mn-lt"/>
                          <a:ea typeface="+mn-ea"/>
                          <a:cs typeface="+mn-cs"/>
                        </a:rPr>
                        <a:t>, or in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Militia</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when</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actual</a:t>
                      </a:r>
                      <a:r>
                        <a:rPr lang="nl-NL" sz="1200" kern="1200" dirty="0">
                          <a:solidFill>
                            <a:schemeClr val="dk1"/>
                          </a:solidFill>
                          <a:effectLst/>
                          <a:latin typeface="+mn-lt"/>
                          <a:ea typeface="+mn-ea"/>
                          <a:cs typeface="+mn-cs"/>
                        </a:rPr>
                        <a:t> service in time of War or public </a:t>
                      </a:r>
                      <a:r>
                        <a:rPr lang="nl-NL" sz="1200" kern="1200" dirty="0" err="1">
                          <a:solidFill>
                            <a:schemeClr val="dk1"/>
                          </a:solidFill>
                          <a:effectLst/>
                          <a:latin typeface="+mn-lt"/>
                          <a:ea typeface="+mn-ea"/>
                          <a:cs typeface="+mn-cs"/>
                        </a:rPr>
                        <a:t>danger</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person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subject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the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same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offence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twice</a:t>
                      </a:r>
                      <a:r>
                        <a:rPr lang="nl-NL" sz="1200" kern="1200" dirty="0">
                          <a:solidFill>
                            <a:schemeClr val="dk1"/>
                          </a:solidFill>
                          <a:effectLst/>
                          <a:latin typeface="+mn-lt"/>
                          <a:ea typeface="+mn-ea"/>
                          <a:cs typeface="+mn-cs"/>
                        </a:rPr>
                        <a:t> put in </a:t>
                      </a:r>
                      <a:r>
                        <a:rPr lang="nl-NL" sz="1200" kern="1200" dirty="0" err="1">
                          <a:solidFill>
                            <a:schemeClr val="dk1"/>
                          </a:solidFill>
                          <a:effectLst/>
                          <a:latin typeface="+mn-lt"/>
                          <a:ea typeface="+mn-ea"/>
                          <a:cs typeface="+mn-cs"/>
                        </a:rPr>
                        <a:t>jeopardy</a:t>
                      </a:r>
                      <a:r>
                        <a:rPr lang="nl-NL" sz="1200" kern="1200" dirty="0">
                          <a:solidFill>
                            <a:schemeClr val="dk1"/>
                          </a:solidFill>
                          <a:effectLst/>
                          <a:latin typeface="+mn-lt"/>
                          <a:ea typeface="+mn-ea"/>
                          <a:cs typeface="+mn-cs"/>
                        </a:rPr>
                        <a:t> of life or </a:t>
                      </a:r>
                      <a:r>
                        <a:rPr lang="nl-NL" sz="1200" kern="1200" dirty="0" err="1">
                          <a:solidFill>
                            <a:schemeClr val="dk1"/>
                          </a:solidFill>
                          <a:effectLst/>
                          <a:latin typeface="+mn-lt"/>
                          <a:ea typeface="+mn-ea"/>
                          <a:cs typeface="+mn-cs"/>
                        </a:rPr>
                        <a:t>limb</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compelled</a:t>
                      </a:r>
                      <a:r>
                        <a:rPr lang="nl-NL" sz="1200" kern="1200" dirty="0">
                          <a:solidFill>
                            <a:schemeClr val="dk1"/>
                          </a:solidFill>
                          <a:effectLst/>
                          <a:latin typeface="+mn-lt"/>
                          <a:ea typeface="+mn-ea"/>
                          <a:cs typeface="+mn-cs"/>
                        </a:rPr>
                        <a:t> in </a:t>
                      </a:r>
                      <a:r>
                        <a:rPr lang="nl-NL" sz="1200" kern="1200" dirty="0" err="1">
                          <a:solidFill>
                            <a:schemeClr val="dk1"/>
                          </a:solidFill>
                          <a:effectLst/>
                          <a:latin typeface="+mn-lt"/>
                          <a:ea typeface="+mn-ea"/>
                          <a:cs typeface="+mn-cs"/>
                        </a:rPr>
                        <a:t>any</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criminal</a:t>
                      </a:r>
                      <a:r>
                        <a:rPr lang="nl-NL" sz="1200" kern="1200" dirty="0">
                          <a:solidFill>
                            <a:schemeClr val="dk1"/>
                          </a:solidFill>
                          <a:effectLst/>
                          <a:latin typeface="+mn-lt"/>
                          <a:ea typeface="+mn-ea"/>
                          <a:cs typeface="+mn-cs"/>
                        </a:rPr>
                        <a:t> case </a:t>
                      </a:r>
                      <a:r>
                        <a:rPr lang="nl-NL" sz="1200" kern="1200" dirty="0" err="1">
                          <a:solidFill>
                            <a:schemeClr val="dk1"/>
                          </a:solidFill>
                          <a:effectLst/>
                          <a:latin typeface="+mn-lt"/>
                          <a:ea typeface="+mn-ea"/>
                          <a:cs typeface="+mn-cs"/>
                        </a:rPr>
                        <a:t>to</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 </a:t>
                      </a:r>
                      <a:r>
                        <a:rPr lang="nl-NL" sz="1200" kern="1200" dirty="0" err="1">
                          <a:solidFill>
                            <a:schemeClr val="dk1"/>
                          </a:solidFill>
                          <a:effectLst/>
                          <a:latin typeface="+mn-lt"/>
                          <a:ea typeface="+mn-ea"/>
                          <a:cs typeface="+mn-cs"/>
                        </a:rPr>
                        <a:t>witness</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against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himself</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deprived</a:t>
                      </a:r>
                      <a:r>
                        <a:rPr lang="nl-NL" sz="1200" kern="1200" dirty="0">
                          <a:solidFill>
                            <a:schemeClr val="dk1"/>
                          </a:solidFill>
                          <a:effectLst/>
                          <a:latin typeface="+mn-lt"/>
                          <a:ea typeface="+mn-ea"/>
                          <a:cs typeface="+mn-cs"/>
                        </a:rPr>
                        <a:t> of life, </a:t>
                      </a:r>
                      <a:r>
                        <a:rPr lang="nl-NL" sz="1200" kern="1200" dirty="0" err="1">
                          <a:solidFill>
                            <a:schemeClr val="dk1"/>
                          </a:solidFill>
                          <a:effectLst/>
                          <a:latin typeface="+mn-lt"/>
                          <a:ea typeface="+mn-ea"/>
                          <a:cs typeface="+mn-cs"/>
                        </a:rPr>
                        <a:t>liberty</a:t>
                      </a:r>
                      <a:r>
                        <a:rPr lang="nl-NL" sz="1200" kern="1200" dirty="0">
                          <a:solidFill>
                            <a:schemeClr val="dk1"/>
                          </a:solidFill>
                          <a:effectLst/>
                          <a:latin typeface="+mn-lt"/>
                          <a:ea typeface="+mn-ea"/>
                          <a:cs typeface="+mn-cs"/>
                        </a:rPr>
                        <a:t>, or property, without </a:t>
                      </a:r>
                      <a:r>
                        <a:rPr lang="nl-NL" sz="1200" kern="1200" dirty="0" err="1">
                          <a:solidFill>
                            <a:schemeClr val="dk1"/>
                          </a:solidFill>
                          <a:effectLst/>
                          <a:latin typeface="+mn-lt"/>
                          <a:ea typeface="+mn-ea"/>
                          <a:cs typeface="+mn-cs"/>
                        </a:rPr>
                        <a:t>due</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process</a:t>
                      </a:r>
                      <a:r>
                        <a:rPr lang="nl-NL" sz="1200" kern="1200" dirty="0">
                          <a:solidFill>
                            <a:schemeClr val="dk1"/>
                          </a:solidFill>
                          <a:effectLst/>
                          <a:latin typeface="+mn-lt"/>
                          <a:ea typeface="+mn-ea"/>
                          <a:cs typeface="+mn-cs"/>
                        </a:rPr>
                        <a:t> of </a:t>
                      </a:r>
                      <a:r>
                        <a:rPr lang="nl-NL" sz="1200" kern="1200" dirty="0" err="1">
                          <a:solidFill>
                            <a:schemeClr val="dk1"/>
                          </a:solidFill>
                          <a:effectLst/>
                          <a:latin typeface="+mn-lt"/>
                          <a:ea typeface="+mn-ea"/>
                          <a:cs typeface="+mn-cs"/>
                        </a:rPr>
                        <a:t>law</a:t>
                      </a:r>
                      <a:r>
                        <a:rPr lang="nl-NL" sz="1200" kern="1200" dirty="0">
                          <a:solidFill>
                            <a:schemeClr val="dk1"/>
                          </a:solidFill>
                          <a:effectLst/>
                          <a:latin typeface="+mn-lt"/>
                          <a:ea typeface="+mn-ea"/>
                          <a:cs typeface="+mn-cs"/>
                        </a:rPr>
                        <a:t>; nor </a:t>
                      </a:r>
                      <a:r>
                        <a:rPr lang="nl-NL" sz="1200" kern="1200" dirty="0" err="1">
                          <a:solidFill>
                            <a:schemeClr val="dk1"/>
                          </a:solidFill>
                          <a:effectLst/>
                          <a:latin typeface="+mn-lt"/>
                          <a:ea typeface="+mn-ea"/>
                          <a:cs typeface="+mn-cs"/>
                        </a:rPr>
                        <a:t>shall</a:t>
                      </a:r>
                      <a:r>
                        <a:rPr lang="nl-NL" sz="1200" kern="1200" dirty="0">
                          <a:solidFill>
                            <a:schemeClr val="dk1"/>
                          </a:solidFill>
                          <a:effectLst/>
                          <a:latin typeface="+mn-lt"/>
                          <a:ea typeface="+mn-ea"/>
                          <a:cs typeface="+mn-cs"/>
                        </a:rPr>
                        <a:t> private property </a:t>
                      </a:r>
                      <a:r>
                        <a:rPr lang="nl-NL" sz="1200" kern="1200" dirty="0" err="1">
                          <a:solidFill>
                            <a:schemeClr val="dk1"/>
                          </a:solidFill>
                          <a:effectLst/>
                          <a:latin typeface="+mn-lt"/>
                          <a:ea typeface="+mn-ea"/>
                          <a:cs typeface="+mn-cs"/>
                        </a:rPr>
                        <a:t>be</a:t>
                      </a:r>
                      <a:r>
                        <a:rPr lang="nl-NL" sz="1200" kern="1200" dirty="0">
                          <a:solidFill>
                            <a:schemeClr val="dk1"/>
                          </a:solidFill>
                          <a:effectLst/>
                          <a:latin typeface="+mn-lt"/>
                          <a:ea typeface="+mn-ea"/>
                          <a:cs typeface="+mn-cs"/>
                        </a:rPr>
                        <a:t> taken </a:t>
                      </a:r>
                      <a:r>
                        <a:rPr lang="nl-NL" sz="1200" kern="1200" dirty="0" err="1">
                          <a:solidFill>
                            <a:schemeClr val="dk1"/>
                          </a:solidFill>
                          <a:effectLst/>
                          <a:latin typeface="+mn-lt"/>
                          <a:ea typeface="+mn-ea"/>
                          <a:cs typeface="+mn-cs"/>
                        </a:rPr>
                        <a:t>for</a:t>
                      </a:r>
                      <a:r>
                        <a:rPr lang="nl-NL" sz="1200" kern="1200" dirty="0">
                          <a:solidFill>
                            <a:schemeClr val="dk1"/>
                          </a:solidFill>
                          <a:effectLst/>
                          <a:latin typeface="+mn-lt"/>
                          <a:ea typeface="+mn-ea"/>
                          <a:cs typeface="+mn-cs"/>
                        </a:rPr>
                        <a:t> public </a:t>
                      </a:r>
                      <a:r>
                        <a:rPr lang="nl-NL" sz="1200" kern="1200" dirty="0" err="1">
                          <a:solidFill>
                            <a:schemeClr val="dk1"/>
                          </a:solidFill>
                          <a:effectLst/>
                          <a:latin typeface="+mn-lt"/>
                          <a:ea typeface="+mn-ea"/>
                          <a:cs typeface="+mn-cs"/>
                        </a:rPr>
                        <a:t>use</a:t>
                      </a:r>
                      <a:r>
                        <a:rPr lang="nl-NL" sz="1200" kern="1200" dirty="0">
                          <a:solidFill>
                            <a:schemeClr val="dk1"/>
                          </a:solidFill>
                          <a:effectLst/>
                          <a:latin typeface="+mn-lt"/>
                          <a:ea typeface="+mn-ea"/>
                          <a:cs typeface="+mn-cs"/>
                        </a:rPr>
                        <a:t>, without </a:t>
                      </a:r>
                      <a:r>
                        <a:rPr lang="nl-NL" sz="1200" kern="1200" dirty="0" err="1">
                          <a:solidFill>
                            <a:schemeClr val="dk1"/>
                          </a:solidFill>
                          <a:effectLst/>
                          <a:latin typeface="+mn-lt"/>
                          <a:ea typeface="+mn-ea"/>
                          <a:cs typeface="+mn-cs"/>
                        </a:rPr>
                        <a:t>just</a:t>
                      </a:r>
                      <a:r>
                        <a:rPr lang="nl-NL" sz="1200" kern="1200" dirty="0">
                          <a:solidFill>
                            <a:schemeClr val="dk1"/>
                          </a:solidFill>
                          <a:effectLst/>
                          <a:latin typeface="+mn-lt"/>
                          <a:ea typeface="+mn-ea"/>
                          <a:cs typeface="+mn-cs"/>
                        </a:rPr>
                        <a:t> </a:t>
                      </a:r>
                      <a:r>
                        <a:rPr lang="nl-NL" sz="1200" kern="1200" dirty="0" err="1">
                          <a:solidFill>
                            <a:schemeClr val="dk1"/>
                          </a:solidFill>
                          <a:effectLst/>
                          <a:latin typeface="+mn-lt"/>
                          <a:ea typeface="+mn-ea"/>
                          <a:cs typeface="+mn-cs"/>
                        </a:rPr>
                        <a:t>compensation</a:t>
                      </a:r>
                      <a:r>
                        <a:rPr lang="nl-NL" sz="1200" kern="1200" dirty="0">
                          <a:solidFill>
                            <a:schemeClr val="dk1"/>
                          </a:solidFill>
                          <a:effectLst/>
                          <a:latin typeface="+mn-lt"/>
                          <a:ea typeface="+mn-ea"/>
                          <a:cs typeface="+mn-cs"/>
                        </a:rPr>
                        <a:t>.</a:t>
                      </a:r>
                      <a:endParaRPr lang="nl-NL" sz="1200" dirty="0">
                        <a:latin typeface="+mn-lt"/>
                      </a:endParaRPr>
                    </a:p>
                  </a:txBody>
                  <a:tcPr/>
                </a:tc>
                <a:tc>
                  <a:txBody>
                    <a:bodyPr/>
                    <a:lstStyle/>
                    <a:p>
                      <a:r>
                        <a:rPr lang="en-US" sz="1200" kern="1200" dirty="0">
                          <a:solidFill>
                            <a:schemeClr val="dk1"/>
                          </a:solidFill>
                          <a:effectLst/>
                          <a:latin typeface="+mn-lt"/>
                          <a:ea typeface="+mn-ea"/>
                          <a:cs typeface="+mn-cs"/>
                        </a:rPr>
                        <a:t>The Judicial power of the United States shall not be construed to extend to any suit in law or equity, commenced or prosecuted against one of the United States by Citizens of another State, or by Citizens or Subjects of any Foreign State.</a:t>
                      </a:r>
                      <a:endParaRPr lang="nl-NL" sz="1200" dirty="0">
                        <a:latin typeface="+mn-lt"/>
                      </a:endParaRPr>
                    </a:p>
                  </a:txBody>
                  <a:tcPr/>
                </a:tc>
                <a:tc>
                  <a:txBody>
                    <a:bodyPr/>
                    <a:lstStyle/>
                    <a:p>
                      <a:r>
                        <a:rPr lang="en-US" sz="1200" kern="1200" dirty="0">
                          <a:solidFill>
                            <a:schemeClr val="dk1"/>
                          </a:solidFill>
                          <a:effectLst/>
                          <a:latin typeface="+mn-lt"/>
                          <a:ea typeface="+mn-ea"/>
                          <a:cs typeface="+mn-cs"/>
                        </a:rPr>
                        <a:t>Section. 1.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endParaRPr lang="nl-NL" sz="1200" dirty="0">
                        <a:latin typeface="+mn-lt"/>
                      </a:endParaRPr>
                    </a:p>
                  </a:txBody>
                  <a:tcPr/>
                </a:tc>
                <a:extLst>
                  <a:ext uri="{0D108BD9-81ED-4DB2-BD59-A6C34878D82A}">
                    <a16:rowId xmlns:a16="http://schemas.microsoft.com/office/drawing/2014/main" val="953961516"/>
                  </a:ext>
                </a:extLst>
              </a:tr>
            </a:tbl>
          </a:graphicData>
        </a:graphic>
      </p:graphicFrame>
    </p:spTree>
    <p:extLst>
      <p:ext uri="{BB962C8B-B14F-4D97-AF65-F5344CB8AC3E}">
        <p14:creationId xmlns:p14="http://schemas.microsoft.com/office/powerpoint/2010/main" val="125290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C6E5B-69FB-4E93-B60F-8B2FF4EE9277}"/>
              </a:ext>
            </a:extLst>
          </p:cNvPr>
          <p:cNvSpPr>
            <a:spLocks noGrp="1"/>
          </p:cNvSpPr>
          <p:nvPr>
            <p:ph type="title"/>
          </p:nvPr>
        </p:nvSpPr>
        <p:spPr/>
        <p:txBody>
          <a:bodyPr/>
          <a:lstStyle/>
          <a:p>
            <a:r>
              <a:rPr lang="nl-NL" dirty="0"/>
              <a:t>Overzicht</a:t>
            </a:r>
          </a:p>
        </p:txBody>
      </p:sp>
      <p:sp>
        <p:nvSpPr>
          <p:cNvPr id="3" name="Tijdelijke aanduiding voor inhoud 2">
            <a:extLst>
              <a:ext uri="{FF2B5EF4-FFF2-40B4-BE49-F238E27FC236}">
                <a16:creationId xmlns:a16="http://schemas.microsoft.com/office/drawing/2014/main" id="{C49E2F01-4F38-4648-B3AC-D4A05A8ABE59}"/>
              </a:ext>
            </a:extLst>
          </p:cNvPr>
          <p:cNvSpPr>
            <a:spLocks noGrp="1"/>
          </p:cNvSpPr>
          <p:nvPr>
            <p:ph idx="1"/>
          </p:nvPr>
        </p:nvSpPr>
        <p:spPr>
          <a:xfrm>
            <a:off x="677334" y="2160589"/>
            <a:ext cx="8596668" cy="4087811"/>
          </a:xfrm>
        </p:spPr>
        <p:txBody>
          <a:bodyPr>
            <a:normAutofit fontScale="92500" lnSpcReduction="10000"/>
          </a:bodyPr>
          <a:lstStyle/>
          <a:p>
            <a:r>
              <a:rPr lang="nl-NL" dirty="0">
                <a:solidFill>
                  <a:schemeClr val="bg1"/>
                </a:solidFill>
              </a:rPr>
              <a:t>Het vak</a:t>
            </a:r>
          </a:p>
          <a:p>
            <a:pPr lvl="1"/>
            <a:r>
              <a:rPr lang="nl-NL" dirty="0">
                <a:solidFill>
                  <a:schemeClr val="bg1"/>
                </a:solidFill>
              </a:rPr>
              <a:t>Docenten</a:t>
            </a:r>
          </a:p>
          <a:p>
            <a:pPr lvl="1"/>
            <a:r>
              <a:rPr lang="nl-NL" dirty="0">
                <a:solidFill>
                  <a:schemeClr val="bg1"/>
                </a:solidFill>
              </a:rPr>
              <a:t>Colleges</a:t>
            </a:r>
          </a:p>
          <a:p>
            <a:pPr lvl="1"/>
            <a:r>
              <a:rPr lang="nl-NL" dirty="0">
                <a:solidFill>
                  <a:schemeClr val="bg1"/>
                </a:solidFill>
              </a:rPr>
              <a:t>Leerdoelen</a:t>
            </a:r>
          </a:p>
          <a:p>
            <a:pPr lvl="1"/>
            <a:r>
              <a:rPr lang="nl-NL" dirty="0">
                <a:solidFill>
                  <a:schemeClr val="bg1"/>
                </a:solidFill>
              </a:rPr>
              <a:t>Literatuur</a:t>
            </a:r>
          </a:p>
          <a:p>
            <a:pPr lvl="1"/>
            <a:r>
              <a:rPr lang="nl-NL" dirty="0">
                <a:solidFill>
                  <a:schemeClr val="bg1"/>
                </a:solidFill>
              </a:rPr>
              <a:t>Tentaminering/cijfer</a:t>
            </a:r>
          </a:p>
          <a:p>
            <a:pPr lvl="1"/>
            <a:r>
              <a:rPr lang="nl-NL" dirty="0">
                <a:solidFill>
                  <a:schemeClr val="bg1"/>
                </a:solidFill>
              </a:rPr>
              <a:t>Contact</a:t>
            </a:r>
          </a:p>
          <a:p>
            <a:r>
              <a:rPr lang="nl-NL" dirty="0">
                <a:solidFill>
                  <a:schemeClr val="bg1"/>
                </a:solidFill>
              </a:rPr>
              <a:t>Inhoud</a:t>
            </a:r>
          </a:p>
          <a:p>
            <a:pPr lvl="1"/>
            <a:r>
              <a:rPr lang="nl-NL" dirty="0">
                <a:solidFill>
                  <a:schemeClr val="bg1"/>
                </a:solidFill>
              </a:rPr>
              <a:t>Europese Unie en Raad van Europa</a:t>
            </a:r>
          </a:p>
          <a:p>
            <a:pPr lvl="1"/>
            <a:r>
              <a:rPr lang="nl-NL" dirty="0">
                <a:solidFill>
                  <a:schemeClr val="bg1"/>
                </a:solidFill>
              </a:rPr>
              <a:t>Achtergrond Artikel 8 EVRM</a:t>
            </a:r>
          </a:p>
          <a:p>
            <a:pPr lvl="1"/>
            <a:r>
              <a:rPr lang="nl-NL" dirty="0">
                <a:solidFill>
                  <a:schemeClr val="bg1"/>
                </a:solidFill>
              </a:rPr>
              <a:t>Achtergrond Gegevensbescherming</a:t>
            </a:r>
          </a:p>
          <a:p>
            <a:pPr lvl="1"/>
            <a:r>
              <a:rPr lang="nl-NL" dirty="0">
                <a:solidFill>
                  <a:schemeClr val="bg1"/>
                </a:solidFill>
              </a:rPr>
              <a:t>Verschil Privacy en Gegevensbescherming</a:t>
            </a:r>
          </a:p>
          <a:p>
            <a:endParaRPr lang="nl-NL" dirty="0"/>
          </a:p>
        </p:txBody>
      </p:sp>
    </p:spTree>
    <p:extLst>
      <p:ext uri="{BB962C8B-B14F-4D97-AF65-F5344CB8AC3E}">
        <p14:creationId xmlns:p14="http://schemas.microsoft.com/office/powerpoint/2010/main" val="100442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8ED71-78C0-43C4-A6A7-E8A66A4EC0D8}"/>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78E5355A-9771-43FA-84EB-87F8BE76EEFE}"/>
              </a:ext>
            </a:extLst>
          </p:cNvPr>
          <p:cNvSpPr>
            <a:spLocks noGrp="1"/>
          </p:cNvSpPr>
          <p:nvPr>
            <p:ph idx="1"/>
          </p:nvPr>
        </p:nvSpPr>
        <p:spPr/>
        <p:txBody>
          <a:bodyPr/>
          <a:lstStyle/>
          <a:p>
            <a:r>
              <a:rPr lang="nl-NL" sz="2400" dirty="0">
                <a:solidFill>
                  <a:schemeClr val="bg1"/>
                </a:solidFill>
              </a:rPr>
              <a:t>Eerste Mensenrechtenverdragen</a:t>
            </a:r>
          </a:p>
          <a:p>
            <a:endParaRPr lang="nl-NL" dirty="0">
              <a:solidFill>
                <a:schemeClr val="bg1"/>
              </a:solidFill>
            </a:endParaRPr>
          </a:p>
          <a:p>
            <a:r>
              <a:rPr lang="nl-NL" dirty="0">
                <a:solidFill>
                  <a:schemeClr val="bg1"/>
                </a:solidFill>
              </a:rPr>
              <a:t>Magna </a:t>
            </a:r>
            <a:r>
              <a:rPr lang="nl-NL" dirty="0" err="1">
                <a:solidFill>
                  <a:schemeClr val="bg1"/>
                </a:solidFill>
              </a:rPr>
              <a:t>Carta</a:t>
            </a:r>
            <a:r>
              <a:rPr lang="nl-NL" dirty="0">
                <a:solidFill>
                  <a:schemeClr val="bg1"/>
                </a:solidFill>
              </a:rPr>
              <a:t> 1215</a:t>
            </a:r>
            <a:br>
              <a:rPr lang="nl-NL" dirty="0">
                <a:solidFill>
                  <a:schemeClr val="bg1"/>
                </a:solidFill>
              </a:rPr>
            </a:br>
            <a:endParaRPr lang="nl-NL" dirty="0">
              <a:solidFill>
                <a:schemeClr val="bg1"/>
              </a:solidFill>
            </a:endParaRPr>
          </a:p>
          <a:p>
            <a:r>
              <a:rPr lang="nl-NL" dirty="0">
                <a:solidFill>
                  <a:schemeClr val="bg1"/>
                </a:solidFill>
              </a:rPr>
              <a:t>Bill of </a:t>
            </a:r>
            <a:r>
              <a:rPr lang="nl-NL" dirty="0" err="1">
                <a:solidFill>
                  <a:schemeClr val="bg1"/>
                </a:solidFill>
              </a:rPr>
              <a:t>Rights</a:t>
            </a:r>
            <a:r>
              <a:rPr lang="nl-NL" dirty="0">
                <a:solidFill>
                  <a:schemeClr val="bg1"/>
                </a:solidFill>
              </a:rPr>
              <a:t> 1689</a:t>
            </a:r>
            <a:br>
              <a:rPr lang="nl-NL" dirty="0">
                <a:solidFill>
                  <a:schemeClr val="bg1"/>
                </a:solidFill>
              </a:rPr>
            </a:br>
            <a:endParaRPr lang="nl-NL" dirty="0">
              <a:solidFill>
                <a:schemeClr val="bg1"/>
              </a:solidFill>
            </a:endParaRPr>
          </a:p>
          <a:p>
            <a:r>
              <a:rPr lang="en-US" dirty="0">
                <a:solidFill>
                  <a:schemeClr val="bg1"/>
                </a:solidFill>
              </a:rPr>
              <a:t>United States Bill of Rights 1789</a:t>
            </a:r>
            <a:br>
              <a:rPr lang="en-US" dirty="0">
                <a:solidFill>
                  <a:schemeClr val="bg1"/>
                </a:solidFill>
              </a:rPr>
            </a:br>
            <a:endParaRPr lang="nl-NL" dirty="0">
              <a:solidFill>
                <a:schemeClr val="bg1"/>
              </a:solidFill>
            </a:endParaRPr>
          </a:p>
          <a:p>
            <a:r>
              <a:rPr lang="en-US" dirty="0">
                <a:solidFill>
                  <a:schemeClr val="bg1"/>
                </a:solidFill>
                <a:effectLst/>
              </a:rPr>
              <a:t>The Declaration of the Rights of Man and of the Citizen 1789</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241653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3ADBF-6C0E-4AD1-94EE-89D7DF733AA6}"/>
              </a:ext>
            </a:extLst>
          </p:cNvPr>
          <p:cNvSpPr>
            <a:spLocks noGrp="1"/>
          </p:cNvSpPr>
          <p:nvPr>
            <p:ph type="title"/>
          </p:nvPr>
        </p:nvSpPr>
        <p:spPr/>
        <p:txBody>
          <a:bodyPr/>
          <a:lstStyle/>
          <a:p>
            <a:r>
              <a:rPr lang="nl-NL" dirty="0"/>
              <a:t>Achtergrond Artikel 8 EVRM</a:t>
            </a:r>
          </a:p>
        </p:txBody>
      </p:sp>
      <p:pic>
        <p:nvPicPr>
          <p:cNvPr id="4098" name="Picture 2">
            <a:extLst>
              <a:ext uri="{FF2B5EF4-FFF2-40B4-BE49-F238E27FC236}">
                <a16:creationId xmlns:a16="http://schemas.microsoft.com/office/drawing/2014/main" id="{9222454F-DD1A-45A2-BD5C-6D72897EA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883023"/>
            <a:ext cx="18669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EA937F5-B371-494D-9839-41D55FA89C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7997" y="2478658"/>
            <a:ext cx="1911320" cy="28618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C769F4DD-AC27-4075-B047-90F082C16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9" y="2478658"/>
            <a:ext cx="2149032" cy="292311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E6B3660-5F81-44C6-B09B-0D18AD0FD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1052" y="2478658"/>
            <a:ext cx="2149031" cy="29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3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D71F1-067D-4E68-8F48-1BF17ADBBAB4}"/>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4D9F74E0-A115-4AC3-83DE-2055A7A5D8F0}"/>
              </a:ext>
            </a:extLst>
          </p:cNvPr>
          <p:cNvSpPr>
            <a:spLocks noGrp="1"/>
          </p:cNvSpPr>
          <p:nvPr>
            <p:ph idx="1"/>
          </p:nvPr>
        </p:nvSpPr>
        <p:spPr/>
        <p:txBody>
          <a:bodyPr>
            <a:normAutofit fontScale="92500" lnSpcReduction="10000"/>
          </a:bodyPr>
          <a:lstStyle/>
          <a:p>
            <a:r>
              <a:rPr lang="nl-NL" sz="3200" dirty="0">
                <a:solidFill>
                  <a:schemeClr val="bg1"/>
                </a:solidFill>
              </a:rPr>
              <a:t>Moderne mensenrechtenverdragen</a:t>
            </a:r>
          </a:p>
          <a:p>
            <a:endParaRPr lang="nl-NL" b="1" dirty="0">
              <a:solidFill>
                <a:schemeClr val="bg1"/>
              </a:solidFill>
            </a:endParaRPr>
          </a:p>
          <a:p>
            <a:r>
              <a:rPr lang="en-US" b="1" dirty="0">
                <a:solidFill>
                  <a:schemeClr val="bg1"/>
                </a:solidFill>
              </a:rPr>
              <a:t>Universal Declaration of Human Rights (UDHR) 1948</a:t>
            </a:r>
          </a:p>
          <a:p>
            <a:r>
              <a:rPr lang="en-US" b="1" dirty="0">
                <a:solidFill>
                  <a:schemeClr val="bg1"/>
                </a:solidFill>
                <a:effectLst/>
              </a:rPr>
              <a:t>International Covenant on Civil and Political Rights 1966</a:t>
            </a:r>
          </a:p>
          <a:p>
            <a:endParaRPr lang="en-US" dirty="0">
              <a:solidFill>
                <a:schemeClr val="bg1"/>
              </a:solidFill>
            </a:endParaRPr>
          </a:p>
          <a:p>
            <a:r>
              <a:rPr lang="en-US" dirty="0">
                <a:solidFill>
                  <a:schemeClr val="bg1"/>
                </a:solidFill>
              </a:rPr>
              <a:t>European Convention on Human Rights 1950</a:t>
            </a:r>
          </a:p>
          <a:p>
            <a:r>
              <a:rPr lang="en-GB" dirty="0">
                <a:solidFill>
                  <a:schemeClr val="bg1"/>
                </a:solidFill>
              </a:rPr>
              <a:t>American Convention on Human Rights </a:t>
            </a:r>
            <a:r>
              <a:rPr lang="nl-NL" dirty="0">
                <a:solidFill>
                  <a:schemeClr val="bg1"/>
                </a:solidFill>
              </a:rPr>
              <a:t>1969</a:t>
            </a:r>
          </a:p>
          <a:p>
            <a:r>
              <a:rPr lang="en-GB" dirty="0">
                <a:solidFill>
                  <a:schemeClr val="bg1"/>
                </a:solidFill>
              </a:rPr>
              <a:t>African Charter on Human and Peoples' Rights 1981</a:t>
            </a:r>
          </a:p>
          <a:p>
            <a:r>
              <a:rPr lang="en-GB" dirty="0">
                <a:solidFill>
                  <a:schemeClr val="bg1"/>
                </a:solidFill>
              </a:rPr>
              <a:t>EU Charter of Fundamental Rights 2000</a:t>
            </a:r>
          </a:p>
          <a:p>
            <a:r>
              <a:rPr lang="en-GB" dirty="0">
                <a:solidFill>
                  <a:schemeClr val="bg1"/>
                </a:solidFill>
              </a:rPr>
              <a:t>Association of Southeast Asian Nations (ASEAN) Human Rights Declaration 2012</a:t>
            </a:r>
            <a:endParaRPr lang="nl-NL" dirty="0">
              <a:solidFill>
                <a:schemeClr val="bg1"/>
              </a:solidFill>
            </a:endParaRPr>
          </a:p>
          <a:p>
            <a:endParaRPr lang="nl-NL" dirty="0"/>
          </a:p>
        </p:txBody>
      </p:sp>
    </p:spTree>
    <p:extLst>
      <p:ext uri="{BB962C8B-B14F-4D97-AF65-F5344CB8AC3E}">
        <p14:creationId xmlns:p14="http://schemas.microsoft.com/office/powerpoint/2010/main" val="130331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0B238-A4CA-413C-B02F-B0FDAEF918A5}"/>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6AC1C10B-E4F1-4B4B-BE04-EAADE5867EC0}"/>
              </a:ext>
            </a:extLst>
          </p:cNvPr>
          <p:cNvSpPr>
            <a:spLocks noGrp="1"/>
          </p:cNvSpPr>
          <p:nvPr>
            <p:ph idx="1"/>
          </p:nvPr>
        </p:nvSpPr>
        <p:spPr/>
        <p:txBody>
          <a:bodyPr>
            <a:normAutofit fontScale="85000" lnSpcReduction="10000"/>
          </a:bodyPr>
          <a:lstStyle/>
          <a:p>
            <a:pPr marL="0" indent="0">
              <a:buNone/>
            </a:pPr>
            <a:r>
              <a:rPr lang="en-US" sz="2800" dirty="0">
                <a:solidFill>
                  <a:schemeClr val="bg1"/>
                </a:solidFill>
              </a:rPr>
              <a:t>Universal Declaration of Human Rights (UDHR) 1948</a:t>
            </a:r>
          </a:p>
          <a:p>
            <a:pPr marL="0" indent="0">
              <a:buNone/>
            </a:pPr>
            <a:r>
              <a:rPr lang="en-US" dirty="0">
                <a:solidFill>
                  <a:schemeClr val="bg1"/>
                </a:solidFill>
              </a:rPr>
              <a:t>Article 12</a:t>
            </a:r>
          </a:p>
          <a:p>
            <a:pPr marL="0" indent="0">
              <a:buNone/>
            </a:pPr>
            <a:r>
              <a:rPr lang="en-US" dirty="0">
                <a:solidFill>
                  <a:schemeClr val="bg1"/>
                </a:solidFill>
              </a:rPr>
              <a:t>No one shall be subjected to arbitrary interference with his privacy, family, home or correspondence, nor to attacks upon his </a:t>
            </a:r>
            <a:r>
              <a:rPr lang="en-US" dirty="0" err="1">
                <a:solidFill>
                  <a:schemeClr val="bg1"/>
                </a:solidFill>
              </a:rPr>
              <a:t>honour</a:t>
            </a:r>
            <a:r>
              <a:rPr lang="en-US" dirty="0">
                <a:solidFill>
                  <a:schemeClr val="bg1"/>
                </a:solidFill>
              </a:rPr>
              <a:t> and reputation. Everyone has the right to the protection of the law against such interference or attacks</a:t>
            </a:r>
          </a:p>
          <a:p>
            <a:pPr marL="0" indent="0">
              <a:buNone/>
            </a:pPr>
            <a:endParaRPr lang="en-US" dirty="0">
              <a:solidFill>
                <a:schemeClr val="bg1"/>
              </a:solidFill>
            </a:endParaRPr>
          </a:p>
          <a:p>
            <a:pPr marL="0" indent="0">
              <a:buNone/>
            </a:pPr>
            <a:r>
              <a:rPr lang="en-US" dirty="0">
                <a:solidFill>
                  <a:schemeClr val="bg1"/>
                </a:solidFill>
              </a:rPr>
              <a:t>Article 16</a:t>
            </a:r>
          </a:p>
          <a:p>
            <a:pPr marL="0" indent="0">
              <a:buNone/>
            </a:pPr>
            <a:r>
              <a:rPr lang="en-US" dirty="0">
                <a:solidFill>
                  <a:schemeClr val="bg1"/>
                </a:solidFill>
              </a:rPr>
              <a:t>(1) Men and women of full age, without any limitation due to race, nationality or religion, have the right to marry and to found a family. They are entitled to equal rights as to marriage, during marriage and at its dissolution.</a:t>
            </a:r>
          </a:p>
          <a:p>
            <a:pPr marL="0" indent="0">
              <a:buNone/>
            </a:pPr>
            <a:r>
              <a:rPr lang="en-US" dirty="0">
                <a:solidFill>
                  <a:schemeClr val="bg1"/>
                </a:solidFill>
              </a:rPr>
              <a:t>(2) Marriage shall be entered into only with the free and full consent of the intending spouses.</a:t>
            </a:r>
          </a:p>
          <a:p>
            <a:pPr marL="0" indent="0">
              <a:buNone/>
            </a:pPr>
            <a:r>
              <a:rPr lang="en-US" dirty="0">
                <a:solidFill>
                  <a:schemeClr val="bg1"/>
                </a:solidFill>
              </a:rPr>
              <a:t>(3) The family is the natural and fundamental group unit of society and is entitled to protection by society and the State.</a:t>
            </a:r>
          </a:p>
          <a:p>
            <a:endParaRPr lang="nl-NL" dirty="0"/>
          </a:p>
        </p:txBody>
      </p:sp>
    </p:spTree>
    <p:extLst>
      <p:ext uri="{BB962C8B-B14F-4D97-AF65-F5344CB8AC3E}">
        <p14:creationId xmlns:p14="http://schemas.microsoft.com/office/powerpoint/2010/main" val="264274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7AE1F-2CAD-4986-BBD7-E5B9DFA252D5}"/>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2324D60D-AB9B-4FFE-A1C5-0D2DC13ECF3F}"/>
              </a:ext>
            </a:extLst>
          </p:cNvPr>
          <p:cNvSpPr>
            <a:spLocks noGrp="1"/>
          </p:cNvSpPr>
          <p:nvPr>
            <p:ph idx="1"/>
          </p:nvPr>
        </p:nvSpPr>
        <p:spPr>
          <a:xfrm>
            <a:off x="677334" y="1778849"/>
            <a:ext cx="8596668" cy="4240211"/>
          </a:xfrm>
        </p:spPr>
        <p:txBody>
          <a:bodyPr/>
          <a:lstStyle/>
          <a:p>
            <a:r>
              <a:rPr lang="nl-NL" dirty="0">
                <a:solidFill>
                  <a:schemeClr val="bg1"/>
                </a:solidFill>
              </a:rPr>
              <a:t>ARTIKEL 8 Recht op eerbiediging van privé-, familie- en gezinsleven </a:t>
            </a:r>
            <a:br>
              <a:rPr lang="nl-NL" dirty="0">
                <a:solidFill>
                  <a:schemeClr val="bg1"/>
                </a:solidFill>
              </a:rPr>
            </a:br>
            <a:endParaRPr lang="nl-NL" dirty="0">
              <a:solidFill>
                <a:schemeClr val="bg1"/>
              </a:solidFill>
            </a:endParaRPr>
          </a:p>
          <a:p>
            <a:r>
              <a:rPr lang="nl-NL" dirty="0">
                <a:solidFill>
                  <a:schemeClr val="bg1"/>
                </a:solidFill>
              </a:rPr>
              <a:t>1. Een ieder heeft recht op respect voor zijn privé leven, zijn familie- en gezinsleven, zijn woning en zijn correspondentie. </a:t>
            </a:r>
          </a:p>
          <a:p>
            <a:r>
              <a:rPr lang="nl-NL" dirty="0">
                <a:solidFill>
                  <a:schemeClr val="bg1"/>
                </a:solidFill>
              </a:rPr>
              <a:t>2. Geen inmenging van enig openbaar gezag is toegestaan in de uitoefening van dit recht, dan voor zover bij de wet is voorzien en in een democratische samenleving noodzakelijk is in het belang van de nationale veiligheid, de openbare veiligheid of het economisch welzijn van het land, het voorkomen van wanordelijkheden en strafbare feiten, de bescherming van de gezondheid of de goede zeden of voor de bescherming van de rechten en vrijheden van anderen.</a:t>
            </a:r>
          </a:p>
          <a:p>
            <a:endParaRPr lang="nl-NL" dirty="0"/>
          </a:p>
        </p:txBody>
      </p:sp>
    </p:spTree>
    <p:extLst>
      <p:ext uri="{BB962C8B-B14F-4D97-AF65-F5344CB8AC3E}">
        <p14:creationId xmlns:p14="http://schemas.microsoft.com/office/powerpoint/2010/main" val="86027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D3CA4-6234-4EE7-9C07-E050686E0F5C}"/>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FCE607F4-8775-4C4D-85A6-02B6039C2F2C}"/>
              </a:ext>
            </a:extLst>
          </p:cNvPr>
          <p:cNvSpPr>
            <a:spLocks noGrp="1"/>
          </p:cNvSpPr>
          <p:nvPr>
            <p:ph idx="1"/>
          </p:nvPr>
        </p:nvSpPr>
        <p:spPr/>
        <p:txBody>
          <a:bodyPr/>
          <a:lstStyle/>
          <a:p>
            <a:r>
              <a:rPr lang="nl-NL" dirty="0">
                <a:solidFill>
                  <a:schemeClr val="bg1"/>
                </a:solidFill>
              </a:rPr>
              <a:t>ARTIKEL 33 Interstatelijke zaken </a:t>
            </a:r>
          </a:p>
          <a:p>
            <a:r>
              <a:rPr lang="nl-NL" dirty="0">
                <a:solidFill>
                  <a:schemeClr val="bg1"/>
                </a:solidFill>
              </a:rPr>
              <a:t>Elke Hoge Verdragsluitende Partij kan elke vermeende </a:t>
            </a:r>
            <a:r>
              <a:rPr lang="nl-NL" dirty="0" err="1">
                <a:solidFill>
                  <a:schemeClr val="bg1"/>
                </a:solidFill>
              </a:rPr>
              <a:t>nietnakoming</a:t>
            </a:r>
            <a:r>
              <a:rPr lang="nl-NL" dirty="0">
                <a:solidFill>
                  <a:schemeClr val="bg1"/>
                </a:solidFill>
              </a:rPr>
              <a:t> van de bepalingen van het Verdrag en de Protocollen daarbij door een andere Hoge Verdragsluitende Partij bij het Hof aanhangig maken. </a:t>
            </a:r>
          </a:p>
          <a:p>
            <a:r>
              <a:rPr lang="nl-NL" dirty="0">
                <a:solidFill>
                  <a:schemeClr val="bg1"/>
                </a:solidFill>
              </a:rPr>
              <a:t>ARTIKEL 34 Individuele verzoekschriften </a:t>
            </a:r>
          </a:p>
          <a:p>
            <a:r>
              <a:rPr lang="nl-NL" dirty="0">
                <a:solidFill>
                  <a:schemeClr val="bg1"/>
                </a:solidFill>
              </a:rPr>
              <a:t>Het Hof kan verzoekschriften ontvangen van ieder natuurlijk persoon, iedere niet-gouvernementele organisatie of iedere groep personen die beweert slachtoffer te zijn van een schending door een van de Hoge Verdragsluitende Partijen van de rechten die in het Verdrag of de Protocollen daarbij zijn vervat. De Hoge Verdragsluitende Partijen verplichten zich ertoe de doeltreffende uitoefening van dit recht op generlei wijze te belemmeren.</a:t>
            </a:r>
          </a:p>
        </p:txBody>
      </p:sp>
    </p:spTree>
    <p:extLst>
      <p:ext uri="{BB962C8B-B14F-4D97-AF65-F5344CB8AC3E}">
        <p14:creationId xmlns:p14="http://schemas.microsoft.com/office/powerpoint/2010/main" val="223271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C0854-8F17-48C4-982F-715FF054D310}"/>
              </a:ext>
            </a:extLst>
          </p:cNvPr>
          <p:cNvSpPr>
            <a:spLocks noGrp="1"/>
          </p:cNvSpPr>
          <p:nvPr>
            <p:ph type="title"/>
          </p:nvPr>
        </p:nvSpPr>
        <p:spPr/>
        <p:txBody>
          <a:bodyPr/>
          <a:lstStyle/>
          <a:p>
            <a:r>
              <a:rPr lang="nl-NL" dirty="0"/>
              <a:t>Achtergrond Artikel 8 EVRM</a:t>
            </a:r>
          </a:p>
        </p:txBody>
      </p:sp>
      <p:sp>
        <p:nvSpPr>
          <p:cNvPr id="3" name="Tijdelijke aanduiding voor inhoud 2">
            <a:extLst>
              <a:ext uri="{FF2B5EF4-FFF2-40B4-BE49-F238E27FC236}">
                <a16:creationId xmlns:a16="http://schemas.microsoft.com/office/drawing/2014/main" id="{48123741-B8C9-4B56-BF90-A312D51AB9D2}"/>
              </a:ext>
            </a:extLst>
          </p:cNvPr>
          <p:cNvSpPr>
            <a:spLocks noGrp="1"/>
          </p:cNvSpPr>
          <p:nvPr>
            <p:ph idx="1"/>
          </p:nvPr>
        </p:nvSpPr>
        <p:spPr/>
        <p:txBody>
          <a:bodyPr/>
          <a:lstStyle/>
          <a:p>
            <a:r>
              <a:rPr lang="nl-NL" dirty="0">
                <a:solidFill>
                  <a:schemeClr val="bg1"/>
                </a:solidFill>
              </a:rPr>
              <a:t>Ontvankelijkheid</a:t>
            </a:r>
          </a:p>
          <a:p>
            <a:pPr lvl="1"/>
            <a:r>
              <a:rPr lang="nl-NL" dirty="0">
                <a:solidFill>
                  <a:schemeClr val="bg1"/>
                </a:solidFill>
              </a:rPr>
              <a:t>Voormalige Europese Commissie voor de Rechten van de Mens</a:t>
            </a:r>
          </a:p>
          <a:p>
            <a:pPr lvl="1"/>
            <a:r>
              <a:rPr lang="nl-NL" dirty="0">
                <a:solidFill>
                  <a:schemeClr val="bg1"/>
                </a:solidFill>
              </a:rPr>
              <a:t>Nu overgenomen door het Europees Hof voor de Rechten van de Mens</a:t>
            </a:r>
          </a:p>
          <a:p>
            <a:pPr lvl="1"/>
            <a:r>
              <a:rPr lang="nl-NL" dirty="0" err="1">
                <a:solidFill>
                  <a:schemeClr val="bg1"/>
                </a:solidFill>
              </a:rPr>
              <a:t>Decisions</a:t>
            </a:r>
            <a:endParaRPr lang="nl-NL" dirty="0">
              <a:solidFill>
                <a:schemeClr val="bg1"/>
              </a:solidFill>
            </a:endParaRPr>
          </a:p>
          <a:p>
            <a:r>
              <a:rPr lang="nl-NL" dirty="0">
                <a:solidFill>
                  <a:schemeClr val="bg1"/>
                </a:solidFill>
              </a:rPr>
              <a:t>Oordeel</a:t>
            </a:r>
          </a:p>
          <a:p>
            <a:pPr lvl="1"/>
            <a:r>
              <a:rPr lang="nl-NL" dirty="0">
                <a:solidFill>
                  <a:schemeClr val="bg1"/>
                </a:solidFill>
              </a:rPr>
              <a:t>Europees Hof voor de Rechten van de Mens</a:t>
            </a:r>
          </a:p>
          <a:p>
            <a:pPr lvl="1"/>
            <a:r>
              <a:rPr lang="nl-NL" dirty="0" err="1">
                <a:solidFill>
                  <a:schemeClr val="bg1"/>
                </a:solidFill>
              </a:rPr>
              <a:t>Judgements</a:t>
            </a:r>
            <a:endParaRPr lang="nl-NL" dirty="0">
              <a:solidFill>
                <a:schemeClr val="bg1"/>
              </a:solidFill>
            </a:endParaRPr>
          </a:p>
          <a:p>
            <a:r>
              <a:rPr lang="nl-NL" dirty="0">
                <a:hlinkClick r:id="rId2"/>
              </a:rPr>
              <a:t>https://hudoc.echr.coe.int/</a:t>
            </a:r>
            <a:endParaRPr lang="nl-NL" dirty="0"/>
          </a:p>
          <a:p>
            <a:pPr lvl="1"/>
            <a:endParaRPr lang="nl-NL" dirty="0"/>
          </a:p>
        </p:txBody>
      </p:sp>
    </p:spTree>
    <p:extLst>
      <p:ext uri="{BB962C8B-B14F-4D97-AF65-F5344CB8AC3E}">
        <p14:creationId xmlns:p14="http://schemas.microsoft.com/office/powerpoint/2010/main" val="304030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46077" y="1532087"/>
            <a:ext cx="8715677" cy="4495531"/>
          </a:xfrm>
          <a:prstGeom prst="rect">
            <a:avLst/>
          </a:prstGeom>
        </p:spPr>
      </p:pic>
      <p:sp>
        <p:nvSpPr>
          <p:cNvPr id="3" name="Titel 1">
            <a:extLst>
              <a:ext uri="{FF2B5EF4-FFF2-40B4-BE49-F238E27FC236}">
                <a16:creationId xmlns:a16="http://schemas.microsoft.com/office/drawing/2014/main" id="{E84BAB85-AA26-47E1-9F53-2D66B97F0E68}"/>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61479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81972" y="1603656"/>
            <a:ext cx="8340086" cy="4225397"/>
          </a:xfrm>
          <a:prstGeom prst="rect">
            <a:avLst/>
          </a:prstGeom>
        </p:spPr>
      </p:pic>
      <p:sp>
        <p:nvSpPr>
          <p:cNvPr id="3" name="Titel 1">
            <a:extLst>
              <a:ext uri="{FF2B5EF4-FFF2-40B4-BE49-F238E27FC236}">
                <a16:creationId xmlns:a16="http://schemas.microsoft.com/office/drawing/2014/main" id="{7849DF2B-9FE1-40DA-9458-8DB4332BC2E0}"/>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354443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2172861"/>
            <a:ext cx="8667946" cy="3317809"/>
          </a:xfrm>
          <a:prstGeom prst="rect">
            <a:avLst/>
          </a:prstGeom>
        </p:spPr>
      </p:pic>
      <p:sp>
        <p:nvSpPr>
          <p:cNvPr id="3" name="Titel 1">
            <a:extLst>
              <a:ext uri="{FF2B5EF4-FFF2-40B4-BE49-F238E27FC236}">
                <a16:creationId xmlns:a16="http://schemas.microsoft.com/office/drawing/2014/main" id="{AA886435-5BCA-451D-9B92-5C3B8A095F5A}"/>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51994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E6FA8-F63B-4CE3-9DB0-786AB5CFAD01}"/>
              </a:ext>
            </a:extLst>
          </p:cNvPr>
          <p:cNvSpPr>
            <a:spLocks noGrp="1"/>
          </p:cNvSpPr>
          <p:nvPr>
            <p:ph type="title"/>
          </p:nvPr>
        </p:nvSpPr>
        <p:spPr>
          <a:xfrm>
            <a:off x="224573" y="2768600"/>
            <a:ext cx="8596668" cy="1320800"/>
          </a:xfrm>
        </p:spPr>
        <p:txBody>
          <a:bodyPr>
            <a:normAutofit/>
          </a:bodyPr>
          <a:lstStyle/>
          <a:p>
            <a:pPr algn="ctr"/>
            <a:r>
              <a:rPr lang="nl-NL" sz="7200" b="1" dirty="0"/>
              <a:t>Het Vak</a:t>
            </a:r>
          </a:p>
        </p:txBody>
      </p:sp>
    </p:spTree>
    <p:extLst>
      <p:ext uri="{BB962C8B-B14F-4D97-AF65-F5344CB8AC3E}">
        <p14:creationId xmlns:p14="http://schemas.microsoft.com/office/powerpoint/2010/main" val="335263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811184"/>
            <a:ext cx="8981571" cy="3558080"/>
          </a:xfrm>
          <a:prstGeom prst="rect">
            <a:avLst/>
          </a:prstGeom>
        </p:spPr>
      </p:pic>
      <p:sp>
        <p:nvSpPr>
          <p:cNvPr id="3" name="Titel 1">
            <a:extLst>
              <a:ext uri="{FF2B5EF4-FFF2-40B4-BE49-F238E27FC236}">
                <a16:creationId xmlns:a16="http://schemas.microsoft.com/office/drawing/2014/main" id="{17E97DFE-47C7-43F6-9488-DA215ACF37CE}"/>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10457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37225" y="1930400"/>
            <a:ext cx="8276886" cy="3783620"/>
          </a:xfrm>
          <a:prstGeom prst="rect">
            <a:avLst/>
          </a:prstGeom>
        </p:spPr>
      </p:pic>
      <p:sp>
        <p:nvSpPr>
          <p:cNvPr id="3" name="Titel 1">
            <a:extLst>
              <a:ext uri="{FF2B5EF4-FFF2-40B4-BE49-F238E27FC236}">
                <a16:creationId xmlns:a16="http://schemas.microsoft.com/office/drawing/2014/main" id="{59039860-38B7-4511-B38C-DE7C9D0AD6F6}"/>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58098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9077" y="1495890"/>
            <a:ext cx="8119715" cy="4388486"/>
          </a:xfrm>
          <a:prstGeom prst="rect">
            <a:avLst/>
          </a:prstGeom>
        </p:spPr>
      </p:pic>
      <p:sp>
        <p:nvSpPr>
          <p:cNvPr id="3" name="Titel 1">
            <a:extLst>
              <a:ext uri="{FF2B5EF4-FFF2-40B4-BE49-F238E27FC236}">
                <a16:creationId xmlns:a16="http://schemas.microsoft.com/office/drawing/2014/main" id="{E5A69B95-34E3-459A-B2AF-C40FC038E369}"/>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290125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25627" y="1687273"/>
            <a:ext cx="8908990" cy="3899700"/>
          </a:xfrm>
          <a:prstGeom prst="rect">
            <a:avLst/>
          </a:prstGeom>
        </p:spPr>
      </p:pic>
      <p:sp>
        <p:nvSpPr>
          <p:cNvPr id="3" name="Titel 1">
            <a:extLst>
              <a:ext uri="{FF2B5EF4-FFF2-40B4-BE49-F238E27FC236}">
                <a16:creationId xmlns:a16="http://schemas.microsoft.com/office/drawing/2014/main" id="{7353479E-7032-4E7C-9099-202FEEE336F4}"/>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45520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421828"/>
            <a:ext cx="8990449" cy="2839022"/>
          </a:xfrm>
          <a:prstGeom prst="rect">
            <a:avLst/>
          </a:prstGeom>
        </p:spPr>
      </p:pic>
      <p:sp>
        <p:nvSpPr>
          <p:cNvPr id="3" name="Titel 1">
            <a:extLst>
              <a:ext uri="{FF2B5EF4-FFF2-40B4-BE49-F238E27FC236}">
                <a16:creationId xmlns:a16="http://schemas.microsoft.com/office/drawing/2014/main" id="{72BCDA6C-207E-4B72-90E3-E79B031113FC}"/>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69911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79428" y="1743840"/>
            <a:ext cx="8914987" cy="4133800"/>
          </a:xfrm>
          <a:prstGeom prst="rect">
            <a:avLst/>
          </a:prstGeom>
        </p:spPr>
      </p:pic>
      <p:sp>
        <p:nvSpPr>
          <p:cNvPr id="3" name="Titel 1">
            <a:extLst>
              <a:ext uri="{FF2B5EF4-FFF2-40B4-BE49-F238E27FC236}">
                <a16:creationId xmlns:a16="http://schemas.microsoft.com/office/drawing/2014/main" id="{B97B7C2F-559C-47E9-B74E-109C317DC964}"/>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25637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864995"/>
            <a:ext cx="8214085" cy="4299862"/>
          </a:xfrm>
          <a:prstGeom prst="rect">
            <a:avLst/>
          </a:prstGeom>
        </p:spPr>
      </p:pic>
      <p:sp>
        <p:nvSpPr>
          <p:cNvPr id="3" name="Titel 1">
            <a:extLst>
              <a:ext uri="{FF2B5EF4-FFF2-40B4-BE49-F238E27FC236}">
                <a16:creationId xmlns:a16="http://schemas.microsoft.com/office/drawing/2014/main" id="{471814B3-6837-424D-8D03-7D23AED7E1BD}"/>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673656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310774"/>
            <a:ext cx="8044291" cy="3220014"/>
          </a:xfrm>
          <a:prstGeom prst="rect">
            <a:avLst/>
          </a:prstGeom>
        </p:spPr>
      </p:pic>
      <p:sp>
        <p:nvSpPr>
          <p:cNvPr id="3" name="Titel 1">
            <a:extLst>
              <a:ext uri="{FF2B5EF4-FFF2-40B4-BE49-F238E27FC236}">
                <a16:creationId xmlns:a16="http://schemas.microsoft.com/office/drawing/2014/main" id="{8F4B3816-0AAE-4CC5-B5A6-A0C1273D6E85}"/>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36297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153951"/>
            <a:ext cx="8928305" cy="3305816"/>
          </a:xfrm>
          <a:prstGeom prst="rect">
            <a:avLst/>
          </a:prstGeom>
        </p:spPr>
      </p:pic>
      <p:sp>
        <p:nvSpPr>
          <p:cNvPr id="3" name="Titel 1">
            <a:extLst>
              <a:ext uri="{FF2B5EF4-FFF2-40B4-BE49-F238E27FC236}">
                <a16:creationId xmlns:a16="http://schemas.microsoft.com/office/drawing/2014/main" id="{6B8EBAA1-9132-44AC-B288-3C5FC3DA5074}"/>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94736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73147" y="2026277"/>
            <a:ext cx="9096981" cy="3433490"/>
          </a:xfrm>
          <a:prstGeom prst="rect">
            <a:avLst/>
          </a:prstGeom>
        </p:spPr>
      </p:pic>
      <p:sp>
        <p:nvSpPr>
          <p:cNvPr id="3" name="Titel 1">
            <a:extLst>
              <a:ext uri="{FF2B5EF4-FFF2-40B4-BE49-F238E27FC236}">
                <a16:creationId xmlns:a16="http://schemas.microsoft.com/office/drawing/2014/main" id="{C2CCC700-6D45-4359-97E9-8D12B6C18AE5}"/>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17801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C28B1-1814-4551-B26B-C663E2CF0CAE}"/>
              </a:ext>
            </a:extLst>
          </p:cNvPr>
          <p:cNvSpPr>
            <a:spLocks noGrp="1"/>
          </p:cNvSpPr>
          <p:nvPr>
            <p:ph type="title"/>
          </p:nvPr>
        </p:nvSpPr>
        <p:spPr/>
        <p:txBody>
          <a:bodyPr/>
          <a:lstStyle/>
          <a:p>
            <a:r>
              <a:rPr lang="nl-NL" dirty="0"/>
              <a:t>Docenten</a:t>
            </a:r>
          </a:p>
        </p:txBody>
      </p:sp>
      <p:pic>
        <p:nvPicPr>
          <p:cNvPr id="5" name="Tijdelijke aanduiding voor inhoud 4" descr="Afbeelding met persoon, person, dragen, kijken&#10;&#10;Automatisch gegenereerde beschrijving">
            <a:extLst>
              <a:ext uri="{FF2B5EF4-FFF2-40B4-BE49-F238E27FC236}">
                <a16:creationId xmlns:a16="http://schemas.microsoft.com/office/drawing/2014/main" id="{8076E17F-8038-4FDC-9FED-3168D8E5D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70000"/>
            <a:ext cx="1697731" cy="2542183"/>
          </a:xfrm>
          <a:scene3d>
            <a:camera prst="orthographicFront">
              <a:rot lat="0" lon="10799977" rev="0"/>
            </a:camera>
            <a:lightRig rig="threePt" dir="t"/>
          </a:scene3d>
        </p:spPr>
      </p:pic>
      <p:pic>
        <p:nvPicPr>
          <p:cNvPr id="1026" name="Picture 2" descr="Colette Cuijpers genomineerd voor lector van het jaar">
            <a:extLst>
              <a:ext uri="{FF2B5EF4-FFF2-40B4-BE49-F238E27FC236}">
                <a16:creationId xmlns:a16="http://schemas.microsoft.com/office/drawing/2014/main" id="{8BF690EE-7DDD-420A-837E-CE6BC54BDB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06" r="14620" b="259"/>
          <a:stretch/>
        </p:blipFill>
        <p:spPr bwMode="auto">
          <a:xfrm>
            <a:off x="675195" y="3988064"/>
            <a:ext cx="1699870" cy="253149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0A013C97-A4E6-4D9F-9C50-D11019EF4372}"/>
              </a:ext>
            </a:extLst>
          </p:cNvPr>
          <p:cNvSpPr txBox="1"/>
          <p:nvPr/>
        </p:nvSpPr>
        <p:spPr>
          <a:xfrm>
            <a:off x="2689932" y="1510039"/>
            <a:ext cx="5415379" cy="2062103"/>
          </a:xfrm>
          <a:prstGeom prst="rect">
            <a:avLst/>
          </a:prstGeom>
          <a:noFill/>
        </p:spPr>
        <p:txBody>
          <a:bodyPr wrap="square" rtlCol="0">
            <a:spAutoFit/>
          </a:bodyPr>
          <a:lstStyle/>
          <a:p>
            <a:r>
              <a:rPr lang="nl-NL" sz="1600" i="0" dirty="0">
                <a:solidFill>
                  <a:schemeClr val="bg1"/>
                </a:solidFill>
                <a:effectLst/>
                <a:cs typeface="Times New Roman" panose="02020603050405020304" pitchFamily="18" charset="0"/>
              </a:rPr>
              <a:t>Bart van der Sloot specialiseert zich op het gebied van Privacy en Big Data. Ook publiceert hij regelmatig over de aansprakelijkheid van internet intermediairs, gegevensbescherming en internetregulering. Hij werkt als senior onderzoeker aan het Tilburg </a:t>
            </a:r>
            <a:r>
              <a:rPr lang="nl-NL" sz="1600" i="0" dirty="0" err="1">
                <a:solidFill>
                  <a:schemeClr val="bg1"/>
                </a:solidFill>
                <a:effectLst/>
                <a:cs typeface="Times New Roman" panose="02020603050405020304" pitchFamily="18" charset="0"/>
              </a:rPr>
              <a:t>Institute</a:t>
            </a:r>
            <a:r>
              <a:rPr lang="nl-NL" sz="1600" i="0" dirty="0">
                <a:solidFill>
                  <a:schemeClr val="bg1"/>
                </a:solidFill>
                <a:effectLst/>
                <a:cs typeface="Times New Roman" panose="02020603050405020304" pitchFamily="18" charset="0"/>
              </a:rPr>
              <a:t> </a:t>
            </a:r>
            <a:r>
              <a:rPr lang="nl-NL" sz="1600" i="0" dirty="0" err="1">
                <a:solidFill>
                  <a:schemeClr val="bg1"/>
                </a:solidFill>
                <a:effectLst/>
                <a:cs typeface="Times New Roman" panose="02020603050405020304" pitchFamily="18" charset="0"/>
              </a:rPr>
              <a:t>for</a:t>
            </a:r>
            <a:r>
              <a:rPr lang="nl-NL" sz="1600" i="0" dirty="0">
                <a:solidFill>
                  <a:schemeClr val="bg1"/>
                </a:solidFill>
                <a:effectLst/>
                <a:cs typeface="Times New Roman" panose="02020603050405020304" pitchFamily="18" charset="0"/>
              </a:rPr>
              <a:t> </a:t>
            </a:r>
            <a:r>
              <a:rPr lang="nl-NL" sz="1600" i="0" dirty="0" err="1">
                <a:solidFill>
                  <a:schemeClr val="bg1"/>
                </a:solidFill>
                <a:effectLst/>
                <a:cs typeface="Times New Roman" panose="02020603050405020304" pitchFamily="18" charset="0"/>
              </a:rPr>
              <a:t>Law</a:t>
            </a:r>
            <a:r>
              <a:rPr lang="nl-NL" sz="1600" i="0" dirty="0">
                <a:solidFill>
                  <a:schemeClr val="bg1"/>
                </a:solidFill>
                <a:effectLst/>
                <a:cs typeface="Times New Roman" panose="02020603050405020304" pitchFamily="18" charset="0"/>
              </a:rPr>
              <a:t>, Technology, </a:t>
            </a:r>
            <a:r>
              <a:rPr lang="nl-NL" sz="1600" i="0" dirty="0" err="1">
                <a:solidFill>
                  <a:schemeClr val="bg1"/>
                </a:solidFill>
                <a:effectLst/>
                <a:cs typeface="Times New Roman" panose="02020603050405020304" pitchFamily="18" charset="0"/>
              </a:rPr>
              <a:t>and</a:t>
            </a:r>
            <a:r>
              <a:rPr lang="nl-NL" sz="1600" i="0" dirty="0">
                <a:solidFill>
                  <a:schemeClr val="bg1"/>
                </a:solidFill>
                <a:effectLst/>
                <a:cs typeface="Times New Roman" panose="02020603050405020304" pitchFamily="18" charset="0"/>
              </a:rPr>
              <a:t> Society, Tilburg University, en is de General Editor van het European Data </a:t>
            </a:r>
            <a:r>
              <a:rPr lang="nl-NL" sz="1600" i="0" dirty="0" err="1">
                <a:solidFill>
                  <a:schemeClr val="bg1"/>
                </a:solidFill>
                <a:effectLst/>
                <a:cs typeface="Times New Roman" panose="02020603050405020304" pitchFamily="18" charset="0"/>
              </a:rPr>
              <a:t>Protection</a:t>
            </a:r>
            <a:r>
              <a:rPr lang="nl-NL" sz="1600" i="0" dirty="0">
                <a:solidFill>
                  <a:schemeClr val="bg1"/>
                </a:solidFill>
                <a:effectLst/>
                <a:cs typeface="Times New Roman" panose="02020603050405020304" pitchFamily="18" charset="0"/>
              </a:rPr>
              <a:t> </a:t>
            </a:r>
            <a:r>
              <a:rPr lang="nl-NL" sz="1600" i="0" dirty="0" err="1">
                <a:solidFill>
                  <a:schemeClr val="bg1"/>
                </a:solidFill>
                <a:effectLst/>
                <a:cs typeface="Times New Roman" panose="02020603050405020304" pitchFamily="18" charset="0"/>
              </a:rPr>
              <a:t>Law</a:t>
            </a:r>
            <a:r>
              <a:rPr lang="nl-NL" sz="1600" i="0" dirty="0">
                <a:solidFill>
                  <a:schemeClr val="bg1"/>
                </a:solidFill>
                <a:effectLst/>
                <a:cs typeface="Times New Roman" panose="02020603050405020304" pitchFamily="18" charset="0"/>
              </a:rPr>
              <a:t> Reviewen de directeur van het Privacy </a:t>
            </a:r>
            <a:r>
              <a:rPr lang="nl-NL" sz="1600" i="0" dirty="0" err="1">
                <a:solidFill>
                  <a:schemeClr val="bg1"/>
                </a:solidFill>
                <a:effectLst/>
                <a:cs typeface="Times New Roman" panose="02020603050405020304" pitchFamily="18" charset="0"/>
              </a:rPr>
              <a:t>and</a:t>
            </a:r>
            <a:r>
              <a:rPr lang="nl-NL" sz="1600" i="0" dirty="0">
                <a:solidFill>
                  <a:schemeClr val="bg1"/>
                </a:solidFill>
                <a:effectLst/>
                <a:cs typeface="Times New Roman" panose="02020603050405020304" pitchFamily="18" charset="0"/>
              </a:rPr>
              <a:t> Identity Lab.</a:t>
            </a:r>
            <a:endParaRPr lang="nl-NL" sz="1600" dirty="0">
              <a:solidFill>
                <a:schemeClr val="bg1"/>
              </a:solidFill>
              <a:cs typeface="Times New Roman" panose="02020603050405020304" pitchFamily="18" charset="0"/>
            </a:endParaRPr>
          </a:p>
        </p:txBody>
      </p:sp>
      <p:sp>
        <p:nvSpPr>
          <p:cNvPr id="10" name="Tekstvak 9">
            <a:extLst>
              <a:ext uri="{FF2B5EF4-FFF2-40B4-BE49-F238E27FC236}">
                <a16:creationId xmlns:a16="http://schemas.microsoft.com/office/drawing/2014/main" id="{97ED829B-4597-4BEF-8AD1-857847EB52F4}"/>
              </a:ext>
            </a:extLst>
          </p:cNvPr>
          <p:cNvSpPr txBox="1"/>
          <p:nvPr/>
        </p:nvSpPr>
        <p:spPr>
          <a:xfrm>
            <a:off x="2689932" y="4099647"/>
            <a:ext cx="5415379" cy="2308324"/>
          </a:xfrm>
          <a:prstGeom prst="rect">
            <a:avLst/>
          </a:prstGeom>
          <a:noFill/>
        </p:spPr>
        <p:txBody>
          <a:bodyPr wrap="square" rtlCol="0">
            <a:spAutoFit/>
          </a:bodyPr>
          <a:lstStyle/>
          <a:p>
            <a:r>
              <a:rPr lang="nl-NL" sz="1600" i="0" dirty="0">
                <a:solidFill>
                  <a:schemeClr val="bg1"/>
                </a:solidFill>
                <a:effectLst/>
                <a:cs typeface="Times New Roman" panose="02020603050405020304" pitchFamily="18" charset="0"/>
              </a:rPr>
              <a:t>Colette </a:t>
            </a:r>
            <a:r>
              <a:rPr lang="nl-NL" sz="1600" i="0" dirty="0" err="1">
                <a:solidFill>
                  <a:schemeClr val="bg1"/>
                </a:solidFill>
                <a:effectLst/>
                <a:cs typeface="Times New Roman" panose="02020603050405020304" pitchFamily="18" charset="0"/>
              </a:rPr>
              <a:t>Cuijpers</a:t>
            </a:r>
            <a:r>
              <a:rPr lang="nl-NL" sz="1600" i="0" dirty="0">
                <a:solidFill>
                  <a:schemeClr val="bg1"/>
                </a:solidFill>
                <a:effectLst/>
                <a:cs typeface="Times New Roman" panose="02020603050405020304" pitchFamily="18" charset="0"/>
              </a:rPr>
              <a:t> is </a:t>
            </a:r>
            <a:r>
              <a:rPr lang="nl-NL" sz="1600" i="0" dirty="0" err="1">
                <a:solidFill>
                  <a:schemeClr val="bg1"/>
                </a:solidFill>
                <a:effectLst/>
                <a:cs typeface="Times New Roman" panose="02020603050405020304" pitchFamily="18" charset="0"/>
              </a:rPr>
              <a:t>associate</a:t>
            </a:r>
            <a:r>
              <a:rPr lang="nl-NL" sz="1600" i="0" dirty="0">
                <a:solidFill>
                  <a:schemeClr val="bg1"/>
                </a:solidFill>
                <a:effectLst/>
                <a:cs typeface="Times New Roman" panose="02020603050405020304" pitchFamily="18" charset="0"/>
              </a:rPr>
              <a:t> professor aan </a:t>
            </a:r>
            <a:r>
              <a:rPr lang="nl-NL" sz="1600" dirty="0">
                <a:solidFill>
                  <a:schemeClr val="bg1"/>
                </a:solidFill>
                <a:cs typeface="Times New Roman" panose="02020603050405020304" pitchFamily="18" charset="0"/>
              </a:rPr>
              <a:t>de Tilburg University en </a:t>
            </a:r>
            <a:r>
              <a:rPr lang="nl-NL" sz="1600" dirty="0" err="1">
                <a:solidFill>
                  <a:schemeClr val="bg1"/>
                </a:solidFill>
                <a:cs typeface="Times New Roman" panose="02020603050405020304" pitchFamily="18" charset="0"/>
              </a:rPr>
              <a:t>cooridnator</a:t>
            </a:r>
            <a:r>
              <a:rPr lang="nl-NL" sz="1600" dirty="0">
                <a:solidFill>
                  <a:schemeClr val="bg1"/>
                </a:solidFill>
                <a:cs typeface="Times New Roman" panose="02020603050405020304" pitchFamily="18" charset="0"/>
              </a:rPr>
              <a:t> van het onderwijsprogramma. Daarnaast is zij lector aan de Hoge School </a:t>
            </a:r>
            <a:r>
              <a:rPr lang="nl-NL" sz="1600" b="0" i="0" dirty="0" err="1">
                <a:solidFill>
                  <a:schemeClr val="bg1"/>
                </a:solidFill>
                <a:effectLst/>
              </a:rPr>
              <a:t>Avans-Fontys</a:t>
            </a:r>
            <a:r>
              <a:rPr lang="nl-NL" sz="1600" b="0" i="0" dirty="0">
                <a:solidFill>
                  <a:schemeClr val="bg1"/>
                </a:solidFill>
                <a:effectLst/>
              </a:rPr>
              <a:t>. Zij is gekozen tot Lector van het Jaar 2020. “</a:t>
            </a:r>
            <a:r>
              <a:rPr lang="nl-NL" sz="1600" b="0" i="0" dirty="0" err="1">
                <a:solidFill>
                  <a:schemeClr val="bg1"/>
                </a:solidFill>
                <a:effectLst/>
              </a:rPr>
              <a:t>Cuijpers</a:t>
            </a:r>
            <a:r>
              <a:rPr lang="nl-NL" sz="1600" b="0" i="0" dirty="0">
                <a:solidFill>
                  <a:schemeClr val="bg1"/>
                </a:solidFill>
                <a:effectLst/>
              </a:rPr>
              <a:t>' onderzoek heeft door samenwerking met het onderwijs en het werkveld de vernieuwing van een heel beroep in gang gezet”, aldus jurylid Christien Bok. De lector Recht &amp; Digitale Technologie wordt eveneens geëerd voor de maatschappelijke impact van haar werk.</a:t>
            </a:r>
            <a:endParaRPr lang="nl-NL" sz="16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8852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1930401"/>
            <a:ext cx="8528810" cy="4177436"/>
          </a:xfrm>
          <a:prstGeom prst="rect">
            <a:avLst/>
          </a:prstGeom>
        </p:spPr>
      </p:pic>
      <p:sp>
        <p:nvSpPr>
          <p:cNvPr id="3" name="Titel 1">
            <a:extLst>
              <a:ext uri="{FF2B5EF4-FFF2-40B4-BE49-F238E27FC236}">
                <a16:creationId xmlns:a16="http://schemas.microsoft.com/office/drawing/2014/main" id="{28314822-81D5-4644-A69D-F73378089994}"/>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295516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5" y="1605736"/>
            <a:ext cx="8596668" cy="4413324"/>
          </a:xfrm>
          <a:prstGeom prst="rect">
            <a:avLst/>
          </a:prstGeom>
        </p:spPr>
      </p:pic>
      <p:sp>
        <p:nvSpPr>
          <p:cNvPr id="3" name="Titel 1">
            <a:extLst>
              <a:ext uri="{FF2B5EF4-FFF2-40B4-BE49-F238E27FC236}">
                <a16:creationId xmlns:a16="http://schemas.microsoft.com/office/drawing/2014/main" id="{54ACE092-ED51-48CB-B821-90B94C2C7070}"/>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325558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385544" y="1687207"/>
            <a:ext cx="7243552" cy="4679659"/>
          </a:xfrm>
          <a:prstGeom prst="rect">
            <a:avLst/>
          </a:prstGeom>
        </p:spPr>
      </p:pic>
      <p:sp>
        <p:nvSpPr>
          <p:cNvPr id="3" name="Titel 1">
            <a:extLst>
              <a:ext uri="{FF2B5EF4-FFF2-40B4-BE49-F238E27FC236}">
                <a16:creationId xmlns:a16="http://schemas.microsoft.com/office/drawing/2014/main" id="{41D6EEAB-7A17-45D5-9B41-F5E8CAC527B3}"/>
              </a:ext>
            </a:extLst>
          </p:cNvPr>
          <p:cNvSpPr>
            <a:spLocks noGrp="1"/>
          </p:cNvSpPr>
          <p:nvPr>
            <p:ph type="title"/>
          </p:nvPr>
        </p:nvSpPr>
        <p:spPr>
          <a:xfrm>
            <a:off x="1485202" y="491134"/>
            <a:ext cx="8596668" cy="1320800"/>
          </a:xfrm>
        </p:spPr>
        <p:txBody>
          <a:bodyPr/>
          <a:lstStyle/>
          <a:p>
            <a:r>
              <a:rPr lang="nl-NL" dirty="0"/>
              <a:t>Achtergrond Artikel 8 EVRM</a:t>
            </a:r>
          </a:p>
        </p:txBody>
      </p:sp>
    </p:spTree>
    <p:extLst>
      <p:ext uri="{BB962C8B-B14F-4D97-AF65-F5344CB8AC3E}">
        <p14:creationId xmlns:p14="http://schemas.microsoft.com/office/powerpoint/2010/main" val="347276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77334" y="2554970"/>
            <a:ext cx="8944614" cy="3029084"/>
          </a:xfrm>
          <a:prstGeom prst="rect">
            <a:avLst/>
          </a:prstGeom>
        </p:spPr>
      </p:pic>
      <p:sp>
        <p:nvSpPr>
          <p:cNvPr id="3" name="Titel 1">
            <a:extLst>
              <a:ext uri="{FF2B5EF4-FFF2-40B4-BE49-F238E27FC236}">
                <a16:creationId xmlns:a16="http://schemas.microsoft.com/office/drawing/2014/main" id="{C7DFE253-2CE2-4471-A83F-23A462E74485}"/>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3232209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95466" y="2185390"/>
            <a:ext cx="9305484" cy="3284597"/>
          </a:xfrm>
          <a:prstGeom prst="rect">
            <a:avLst/>
          </a:prstGeom>
        </p:spPr>
      </p:pic>
      <p:sp>
        <p:nvSpPr>
          <p:cNvPr id="3" name="Titel 1">
            <a:extLst>
              <a:ext uri="{FF2B5EF4-FFF2-40B4-BE49-F238E27FC236}">
                <a16:creationId xmlns:a16="http://schemas.microsoft.com/office/drawing/2014/main" id="{539F5E16-C3EE-45EB-A149-5707109952EB}"/>
              </a:ext>
            </a:extLst>
          </p:cNvPr>
          <p:cNvSpPr>
            <a:spLocks noGrp="1"/>
          </p:cNvSpPr>
          <p:nvPr>
            <p:ph type="title"/>
          </p:nvPr>
        </p:nvSpPr>
        <p:spPr>
          <a:xfrm>
            <a:off x="677334" y="609600"/>
            <a:ext cx="8596668" cy="1320800"/>
          </a:xfrm>
        </p:spPr>
        <p:txBody>
          <a:bodyPr/>
          <a:lstStyle/>
          <a:p>
            <a:r>
              <a:rPr lang="nl-NL" dirty="0"/>
              <a:t>Achtergrond Artikel 8 EVRM</a:t>
            </a:r>
          </a:p>
        </p:txBody>
      </p:sp>
    </p:spTree>
    <p:extLst>
      <p:ext uri="{BB962C8B-B14F-4D97-AF65-F5344CB8AC3E}">
        <p14:creationId xmlns:p14="http://schemas.microsoft.com/office/powerpoint/2010/main" val="2735942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65424-2B56-4651-B0B9-795DC3C46FD2}"/>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2A94B9F5-90FD-4060-A545-6D874EA1FCAD}"/>
              </a:ext>
            </a:extLst>
          </p:cNvPr>
          <p:cNvSpPr>
            <a:spLocks noGrp="1"/>
          </p:cNvSpPr>
          <p:nvPr>
            <p:ph idx="1"/>
          </p:nvPr>
        </p:nvSpPr>
        <p:spPr/>
        <p:txBody>
          <a:bodyPr/>
          <a:lstStyle/>
          <a:p>
            <a:r>
              <a:rPr lang="nl-NL" dirty="0">
                <a:solidFill>
                  <a:schemeClr val="bg1"/>
                </a:solidFill>
              </a:rPr>
              <a:t>In het begin van de jaren ‘70 van vorige eeuw werd in een aantal Europese landen wetgeving aangenomen over gegevensverwerking</a:t>
            </a:r>
          </a:p>
          <a:p>
            <a:r>
              <a:rPr lang="nl-NL" dirty="0">
                <a:solidFill>
                  <a:schemeClr val="bg1"/>
                </a:solidFill>
              </a:rPr>
              <a:t>In de Verenigde Staten werden in 1973 de zogenoemde Fair Information </a:t>
            </a:r>
            <a:r>
              <a:rPr lang="nl-NL" dirty="0" err="1">
                <a:solidFill>
                  <a:schemeClr val="bg1"/>
                </a:solidFill>
              </a:rPr>
              <a:t>Principles</a:t>
            </a:r>
            <a:r>
              <a:rPr lang="nl-NL" dirty="0">
                <a:solidFill>
                  <a:schemeClr val="bg1"/>
                </a:solidFill>
              </a:rPr>
              <a:t> ontwikkeld</a:t>
            </a:r>
          </a:p>
          <a:p>
            <a:r>
              <a:rPr lang="nl-NL" dirty="0">
                <a:solidFill>
                  <a:schemeClr val="bg1"/>
                </a:solidFill>
              </a:rPr>
              <a:t>In 1973 nam de Raad van Europa een resolutie aan over de verwerking van persoonsgegevens in de private sector</a:t>
            </a:r>
          </a:p>
          <a:p>
            <a:r>
              <a:rPr lang="nl-NL" dirty="0">
                <a:solidFill>
                  <a:schemeClr val="bg1"/>
                </a:solidFill>
              </a:rPr>
              <a:t>In 1974 nam de Raad van Europa een resolutie aan over de verwerking van persoonsgegevens in de publieke sector</a:t>
            </a:r>
          </a:p>
          <a:p>
            <a:r>
              <a:rPr lang="nl-NL" dirty="0">
                <a:solidFill>
                  <a:schemeClr val="bg1"/>
                </a:solidFill>
              </a:rPr>
              <a:t>In 1980 nam de OECD de </a:t>
            </a:r>
            <a:r>
              <a:rPr lang="en-US" dirty="0">
                <a:solidFill>
                  <a:schemeClr val="bg1"/>
                </a:solidFill>
              </a:rPr>
              <a:t>Guidelines on the Protection of Privacy and Transborder Flows of Personal Data </a:t>
            </a:r>
            <a:r>
              <a:rPr lang="en-US" dirty="0" err="1">
                <a:solidFill>
                  <a:schemeClr val="bg1"/>
                </a:solidFill>
              </a:rPr>
              <a:t>aan</a:t>
            </a:r>
            <a:endParaRPr lang="en-US"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880026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ECE0E-D7CB-4FB7-B775-DF76D630DEB8}"/>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7B6D14BC-A0FE-4FE0-AD5A-B808AA97D124}"/>
              </a:ext>
            </a:extLst>
          </p:cNvPr>
          <p:cNvSpPr>
            <a:spLocks noGrp="1"/>
          </p:cNvSpPr>
          <p:nvPr>
            <p:ph idx="1"/>
          </p:nvPr>
        </p:nvSpPr>
        <p:spPr/>
        <p:txBody>
          <a:bodyPr/>
          <a:lstStyle/>
          <a:p>
            <a:r>
              <a:rPr lang="nl-NL" dirty="0">
                <a:solidFill>
                  <a:schemeClr val="bg1"/>
                </a:solidFill>
              </a:rPr>
              <a:t>In 1981 kwam de Raad van Europa met de </a:t>
            </a:r>
            <a:r>
              <a:rPr lang="en-US" dirty="0">
                <a:solidFill>
                  <a:schemeClr val="bg1"/>
                </a:solidFill>
              </a:rPr>
              <a:t>Convention for the Protection of Individuals with regard to Automatic Processing of Personal Data </a:t>
            </a:r>
          </a:p>
          <a:p>
            <a:r>
              <a:rPr lang="en-US" dirty="0">
                <a:solidFill>
                  <a:schemeClr val="bg1"/>
                </a:solidFill>
              </a:rPr>
              <a:t>In 1995 </a:t>
            </a:r>
            <a:r>
              <a:rPr lang="en-US" dirty="0" err="1">
                <a:solidFill>
                  <a:schemeClr val="bg1"/>
                </a:solidFill>
              </a:rPr>
              <a:t>nam</a:t>
            </a:r>
            <a:r>
              <a:rPr lang="en-US" dirty="0">
                <a:solidFill>
                  <a:schemeClr val="bg1"/>
                </a:solidFill>
              </a:rPr>
              <a:t> de </a:t>
            </a:r>
            <a:r>
              <a:rPr lang="en-US" dirty="0" err="1">
                <a:solidFill>
                  <a:schemeClr val="bg1"/>
                </a:solidFill>
              </a:rPr>
              <a:t>Europese</a:t>
            </a:r>
            <a:r>
              <a:rPr lang="en-US" dirty="0">
                <a:solidFill>
                  <a:schemeClr val="bg1"/>
                </a:solidFill>
              </a:rPr>
              <a:t> </a:t>
            </a:r>
            <a:r>
              <a:rPr lang="en-US" dirty="0" err="1">
                <a:solidFill>
                  <a:schemeClr val="bg1"/>
                </a:solidFill>
              </a:rPr>
              <a:t>Unie</a:t>
            </a:r>
            <a:r>
              <a:rPr lang="en-US" dirty="0">
                <a:solidFill>
                  <a:schemeClr val="bg1"/>
                </a:solidFill>
              </a:rPr>
              <a:t> de </a:t>
            </a:r>
            <a:r>
              <a:rPr lang="nl-NL" dirty="0">
                <a:solidFill>
                  <a:schemeClr val="bg1"/>
                </a:solidFill>
              </a:rPr>
              <a:t>Richtlijn 95/46/EG van het Europees Parlement en de Raad van 24 oktober 1995 betreffende de bescherming van natuurlijke personen in verband met de verwerking van persoonsgegevens en betreffende het vrije verkeer van die gegevens  aan</a:t>
            </a:r>
          </a:p>
          <a:p>
            <a:r>
              <a:rPr lang="nl-NL" dirty="0">
                <a:solidFill>
                  <a:schemeClr val="bg1"/>
                </a:solidFill>
              </a:rPr>
              <a:t>In 2016 nam de Europese Unie de Verordening (EU) 2016/679 van het Europees Parlement en de Raad van 27 april 2016 betreffende de bescherming van natuurlijke personen in verband met de verwerking van persoonsgegevens en betreffende het vrije verkeer van die gegevens en tot intrekking van Richtlijn 95/46/EG (algemene verordening gegevensbescherming) aan</a:t>
            </a:r>
          </a:p>
          <a:p>
            <a:endParaRPr lang="nl-NL" dirty="0">
              <a:solidFill>
                <a:schemeClr val="bg1"/>
              </a:solidFill>
            </a:endParaRPr>
          </a:p>
        </p:txBody>
      </p:sp>
    </p:spTree>
    <p:extLst>
      <p:ext uri="{BB962C8B-B14F-4D97-AF65-F5344CB8AC3E}">
        <p14:creationId xmlns:p14="http://schemas.microsoft.com/office/powerpoint/2010/main" val="967658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51F88-217D-4FB2-92C9-44BE98BA2352}"/>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33CE6057-2A12-43A4-9E61-6ACC51AB1CD9}"/>
              </a:ext>
            </a:extLst>
          </p:cNvPr>
          <p:cNvSpPr>
            <a:spLocks noGrp="1"/>
          </p:cNvSpPr>
          <p:nvPr>
            <p:ph idx="1"/>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4F579CDF-3C62-4B81-A7DC-D423C2343E62}"/>
              </a:ext>
            </a:extLst>
          </p:cNvPr>
          <p:cNvGraphicFramePr>
            <a:graphicFrameLocks/>
          </p:cNvGraphicFramePr>
          <p:nvPr>
            <p:extLst>
              <p:ext uri="{D42A27DB-BD31-4B8C-83A1-F6EECF244321}">
                <p14:modId xmlns:p14="http://schemas.microsoft.com/office/powerpoint/2010/main" val="409426788"/>
              </p:ext>
            </p:extLst>
          </p:nvPr>
        </p:nvGraphicFramePr>
        <p:xfrm>
          <a:off x="677334" y="2160589"/>
          <a:ext cx="9731165" cy="4405116"/>
        </p:xfrm>
        <a:graphic>
          <a:graphicData uri="http://schemas.openxmlformats.org/drawingml/2006/table">
            <a:tbl>
              <a:tblPr firstRow="1" firstCol="1" bandRow="1">
                <a:tableStyleId>{5C22544A-7EE6-4342-B048-85BDC9FD1C3A}</a:tableStyleId>
              </a:tblPr>
              <a:tblGrid>
                <a:gridCol w="1397595">
                  <a:extLst>
                    <a:ext uri="{9D8B030D-6E8A-4147-A177-3AD203B41FA5}">
                      <a16:colId xmlns:a16="http://schemas.microsoft.com/office/drawing/2014/main" val="2059261194"/>
                    </a:ext>
                  </a:extLst>
                </a:gridCol>
                <a:gridCol w="1638112">
                  <a:extLst>
                    <a:ext uri="{9D8B030D-6E8A-4147-A177-3AD203B41FA5}">
                      <a16:colId xmlns:a16="http://schemas.microsoft.com/office/drawing/2014/main" val="2564670788"/>
                    </a:ext>
                  </a:extLst>
                </a:gridCol>
                <a:gridCol w="1656530">
                  <a:extLst>
                    <a:ext uri="{9D8B030D-6E8A-4147-A177-3AD203B41FA5}">
                      <a16:colId xmlns:a16="http://schemas.microsoft.com/office/drawing/2014/main" val="2432731805"/>
                    </a:ext>
                  </a:extLst>
                </a:gridCol>
                <a:gridCol w="1728035">
                  <a:extLst>
                    <a:ext uri="{9D8B030D-6E8A-4147-A177-3AD203B41FA5}">
                      <a16:colId xmlns:a16="http://schemas.microsoft.com/office/drawing/2014/main" val="364557353"/>
                    </a:ext>
                  </a:extLst>
                </a:gridCol>
                <a:gridCol w="1557939">
                  <a:extLst>
                    <a:ext uri="{9D8B030D-6E8A-4147-A177-3AD203B41FA5}">
                      <a16:colId xmlns:a16="http://schemas.microsoft.com/office/drawing/2014/main" val="1558519516"/>
                    </a:ext>
                  </a:extLst>
                </a:gridCol>
                <a:gridCol w="1752954">
                  <a:extLst>
                    <a:ext uri="{9D8B030D-6E8A-4147-A177-3AD203B41FA5}">
                      <a16:colId xmlns:a16="http://schemas.microsoft.com/office/drawing/2014/main" val="1775160548"/>
                    </a:ext>
                  </a:extLst>
                </a:gridCol>
              </a:tblGrid>
              <a:tr h="338437">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Material scope of the regulations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gridSpan="4">
                  <a:txBody>
                    <a:bodyPr/>
                    <a:lstStyle/>
                    <a:p>
                      <a:pPr>
                        <a:lnSpc>
                          <a:spcPct val="115000"/>
                        </a:lnSpc>
                        <a:spcAft>
                          <a:spcPts val="0"/>
                        </a:spcAft>
                      </a:pPr>
                      <a:r>
                        <a:rPr lang="en-US" sz="1050" dirty="0">
                          <a:effectLst/>
                        </a:rPr>
                        <a:t>                           (2) The substantive provisions of the regulations</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286469036"/>
                  </a:ext>
                </a:extLst>
              </a:tr>
              <a:tr h="169275">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(2a) Obligations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(2b) Rights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(2c) Assessments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(2d) Enforcement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2446355183"/>
                  </a:ext>
                </a:extLst>
              </a:tr>
              <a:tr h="964812">
                <a:tc>
                  <a:txBody>
                    <a:bodyPr/>
                    <a:lstStyle/>
                    <a:p>
                      <a:pPr>
                        <a:lnSpc>
                          <a:spcPct val="115000"/>
                        </a:lnSpc>
                        <a:spcAft>
                          <a:spcPts val="0"/>
                        </a:spcAft>
                      </a:pPr>
                      <a:r>
                        <a:rPr lang="en-US" sz="1050">
                          <a:effectLst/>
                        </a:rPr>
                        <a:t>FIPs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Transparency</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to personal data</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Marginal rights on rectification and erasure</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Mainly a matter of good governance</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1373133967"/>
                  </a:ext>
                </a:extLst>
              </a:tr>
              <a:tr h="964812">
                <a:tc>
                  <a:txBody>
                    <a:bodyPr/>
                    <a:lstStyle/>
                    <a:p>
                      <a:pPr>
                        <a:lnSpc>
                          <a:spcPct val="115000"/>
                        </a:lnSpc>
                        <a:spcAft>
                          <a:spcPts val="0"/>
                        </a:spcAft>
                      </a:pPr>
                      <a:r>
                        <a:rPr lang="en-US" sz="1050" dirty="0">
                          <a:effectLst/>
                        </a:rPr>
                        <a:t>Resolutions</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Information relating to individuals (physical persons)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Transparency (Pub. Sec)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right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Lawful, appropriate and relevant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Recommends governments to take all steps necessary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1714520583"/>
                  </a:ext>
                </a:extLst>
              </a:tr>
              <a:tr h="1928823">
                <a:tc>
                  <a:txBody>
                    <a:bodyPr/>
                    <a:lstStyle/>
                    <a:p>
                      <a:pPr>
                        <a:lnSpc>
                          <a:spcPct val="115000"/>
                        </a:lnSpc>
                        <a:spcAft>
                          <a:spcPts val="0"/>
                        </a:spcAft>
                      </a:pPr>
                      <a:r>
                        <a:rPr lang="en-US" sz="1050">
                          <a:effectLst/>
                        </a:rPr>
                        <a:t>Convention</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dirty="0">
                          <a:effectLst/>
                        </a:rPr>
                        <a:t>Information relating to an identified or identifiable individual</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Principles of fairness</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Access to and communication of personal data</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Marginal rights on rectification and erasure</a:t>
                      </a:r>
                      <a:endParaRPr lang="nl-NL" sz="1200">
                        <a:effectLst/>
                      </a:endParaRPr>
                    </a:p>
                    <a:p>
                      <a:pPr>
                        <a:lnSpc>
                          <a:spcPct val="115000"/>
                        </a:lnSpc>
                        <a:spcAft>
                          <a:spcPts val="0"/>
                        </a:spcAft>
                      </a:pPr>
                      <a:r>
                        <a:rPr lang="en-US" sz="1050">
                          <a:effectLst/>
                        </a:rPr>
                        <a:t> </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a:effectLst/>
                        </a:rPr>
                        <a:t>(1) Fairly and lawfully</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 </a:t>
                      </a:r>
                      <a:endParaRPr lang="nl-NL" sz="1200">
                        <a:effectLst/>
                      </a:endParaRPr>
                    </a:p>
                    <a:p>
                      <a:pPr>
                        <a:lnSpc>
                          <a:spcPct val="115000"/>
                        </a:lnSpc>
                        <a:spcAft>
                          <a:spcPts val="0"/>
                        </a:spcAft>
                      </a:pPr>
                      <a:r>
                        <a:rPr lang="en-US" sz="1050">
                          <a:effectLst/>
                        </a:rPr>
                        <a:t>(2) Special rules sensitive data</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tc>
                  <a:txBody>
                    <a:bodyPr/>
                    <a:lstStyle/>
                    <a:p>
                      <a:pPr>
                        <a:lnSpc>
                          <a:spcPct val="115000"/>
                        </a:lnSpc>
                        <a:spcAft>
                          <a:spcPts val="0"/>
                        </a:spcAft>
                      </a:pPr>
                      <a:r>
                        <a:rPr lang="en-US" sz="1050" dirty="0">
                          <a:effectLst/>
                        </a:rPr>
                        <a:t>(1) Parties shall establish sanctions and remedies</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(2) Cooperation states &amp; DPAs &amp; role </a:t>
                      </a:r>
                      <a:r>
                        <a:rPr lang="en-US" sz="1050" dirty="0" err="1">
                          <a:effectLst/>
                        </a:rPr>
                        <a:t>CoM</a:t>
                      </a:r>
                      <a:endParaRPr lang="nl-NL" sz="1200" dirty="0">
                        <a:effectLst/>
                      </a:endParaRPr>
                    </a:p>
                    <a:p>
                      <a:pPr>
                        <a:lnSpc>
                          <a:spcPct val="115000"/>
                        </a:lnSpc>
                        <a:spcAft>
                          <a:spcPts val="0"/>
                        </a:spcAft>
                      </a:pPr>
                      <a:r>
                        <a:rPr lang="en-US" sz="1050" dirty="0">
                          <a:effectLst/>
                        </a:rPr>
                        <a:t> </a:t>
                      </a:r>
                      <a:endParaRPr lang="nl-NL" sz="1200" dirty="0">
                        <a:effectLst/>
                      </a:endParaRPr>
                    </a:p>
                    <a:p>
                      <a:pPr>
                        <a:lnSpc>
                          <a:spcPct val="115000"/>
                        </a:lnSpc>
                        <a:spcAft>
                          <a:spcPts val="0"/>
                        </a:spcAft>
                      </a:pPr>
                      <a:r>
                        <a:rPr lang="en-US" sz="1050" dirty="0">
                          <a:effectLst/>
                        </a:rPr>
                        <a:t>(3) Remedy of data subject if data controller denies request</a:t>
                      </a:r>
                      <a:endParaRPr lang="nl-N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759" marR="30759" marT="9047" marB="0"/>
                </a:tc>
                <a:extLst>
                  <a:ext uri="{0D108BD9-81ED-4DB2-BD59-A6C34878D82A}">
                    <a16:rowId xmlns:a16="http://schemas.microsoft.com/office/drawing/2014/main" val="3159243014"/>
                  </a:ext>
                </a:extLst>
              </a:tr>
            </a:tbl>
          </a:graphicData>
        </a:graphic>
      </p:graphicFrame>
    </p:spTree>
    <p:extLst>
      <p:ext uri="{BB962C8B-B14F-4D97-AF65-F5344CB8AC3E}">
        <p14:creationId xmlns:p14="http://schemas.microsoft.com/office/powerpoint/2010/main" val="3069737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A20CD-625A-4FD6-BE12-C5F5E3D3E0C0}"/>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F6B33182-3CEF-4377-9E88-16CE88E5A9D4}"/>
              </a:ext>
            </a:extLst>
          </p:cNvPr>
          <p:cNvSpPr>
            <a:spLocks noGrp="1"/>
          </p:cNvSpPr>
          <p:nvPr>
            <p:ph idx="1"/>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D4C5E082-5223-42F6-A407-EFCBDE616BD7}"/>
              </a:ext>
            </a:extLst>
          </p:cNvPr>
          <p:cNvGraphicFramePr>
            <a:graphicFrameLocks/>
          </p:cNvGraphicFramePr>
          <p:nvPr>
            <p:extLst>
              <p:ext uri="{D42A27DB-BD31-4B8C-83A1-F6EECF244321}">
                <p14:modId xmlns:p14="http://schemas.microsoft.com/office/powerpoint/2010/main" val="42197050"/>
              </p:ext>
            </p:extLst>
          </p:nvPr>
        </p:nvGraphicFramePr>
        <p:xfrm>
          <a:off x="677334" y="1671069"/>
          <a:ext cx="9613859" cy="4577331"/>
        </p:xfrm>
        <a:graphic>
          <a:graphicData uri="http://schemas.openxmlformats.org/drawingml/2006/table">
            <a:tbl>
              <a:tblPr firstRow="1" firstCol="1" bandRow="1">
                <a:tableStyleId>{5C22544A-7EE6-4342-B048-85BDC9FD1C3A}</a:tableStyleId>
              </a:tblPr>
              <a:tblGrid>
                <a:gridCol w="867821">
                  <a:extLst>
                    <a:ext uri="{9D8B030D-6E8A-4147-A177-3AD203B41FA5}">
                      <a16:colId xmlns:a16="http://schemas.microsoft.com/office/drawing/2014/main" val="1697974228"/>
                    </a:ext>
                  </a:extLst>
                </a:gridCol>
                <a:gridCol w="1828800">
                  <a:extLst>
                    <a:ext uri="{9D8B030D-6E8A-4147-A177-3AD203B41FA5}">
                      <a16:colId xmlns:a16="http://schemas.microsoft.com/office/drawing/2014/main" val="291971932"/>
                    </a:ext>
                  </a:extLst>
                </a:gridCol>
                <a:gridCol w="1548142">
                  <a:extLst>
                    <a:ext uri="{9D8B030D-6E8A-4147-A177-3AD203B41FA5}">
                      <a16:colId xmlns:a16="http://schemas.microsoft.com/office/drawing/2014/main" val="384892782"/>
                    </a:ext>
                  </a:extLst>
                </a:gridCol>
                <a:gridCol w="2098114">
                  <a:extLst>
                    <a:ext uri="{9D8B030D-6E8A-4147-A177-3AD203B41FA5}">
                      <a16:colId xmlns:a16="http://schemas.microsoft.com/office/drawing/2014/main" val="4058447471"/>
                    </a:ext>
                  </a:extLst>
                </a:gridCol>
                <a:gridCol w="1539160">
                  <a:extLst>
                    <a:ext uri="{9D8B030D-6E8A-4147-A177-3AD203B41FA5}">
                      <a16:colId xmlns:a16="http://schemas.microsoft.com/office/drawing/2014/main" val="94800099"/>
                    </a:ext>
                  </a:extLst>
                </a:gridCol>
                <a:gridCol w="1731822">
                  <a:extLst>
                    <a:ext uri="{9D8B030D-6E8A-4147-A177-3AD203B41FA5}">
                      <a16:colId xmlns:a16="http://schemas.microsoft.com/office/drawing/2014/main" val="841102823"/>
                    </a:ext>
                  </a:extLst>
                </a:gridCol>
              </a:tblGrid>
              <a:tr h="2039529">
                <a:tc>
                  <a:txBody>
                    <a:bodyPr/>
                    <a:lstStyle/>
                    <a:p>
                      <a:pPr>
                        <a:lnSpc>
                          <a:spcPct val="115000"/>
                        </a:lnSpc>
                        <a:spcAft>
                          <a:spcPts val="0"/>
                        </a:spcAft>
                      </a:pPr>
                      <a:r>
                        <a:rPr lang="en-US" sz="800">
                          <a:effectLst/>
                        </a:rPr>
                        <a:t>Directive</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Information relating to an identified or identifiable natural person; an identifiable person is one who can be identified, directly or indirectly, in particular by reference to an identification number or to one or more factors specific to his physical, physiological, mental, economic, cultural or social identity;</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a:effectLst/>
                        </a:rPr>
                        <a:t>(1) Information to the data subject &amp; Notification DPA</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(2) Principles of fairness</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 </a:t>
                      </a:r>
                      <a:endParaRPr lang="nl-NL" sz="1050">
                        <a:effectLst/>
                      </a:endParaRPr>
                    </a:p>
                    <a:p>
                      <a:pPr>
                        <a:lnSpc>
                          <a:spcPct val="115000"/>
                        </a:lnSpc>
                        <a:spcAft>
                          <a:spcPts val="0"/>
                        </a:spcAft>
                      </a:pPr>
                      <a:r>
                        <a:rPr lang="en-US" sz="900">
                          <a:effectLst/>
                        </a:rPr>
                        <a:t>(3) Grounds for legitimate data processing</a:t>
                      </a:r>
                      <a:endParaRPr lang="nl-NL"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Access to and communication of personal data</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Marginal rights on rectification and objection</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Marginal right against automatic decision making</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Fairly and lawfully</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Special rules sensitive data</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Limitative grounds for processing personal data, e.g. balancing</a:t>
                      </a:r>
                      <a:br>
                        <a:rPr lang="en-US" sz="900" dirty="0">
                          <a:effectLst/>
                        </a:rPr>
                      </a:br>
                      <a:endParaRPr lang="nl-NL" sz="1050" dirty="0">
                        <a:effectLst/>
                      </a:endParaRPr>
                    </a:p>
                    <a:p>
                      <a:pPr>
                        <a:lnSpc>
                          <a:spcPct val="115000"/>
                        </a:lnSpc>
                        <a:spcAft>
                          <a:spcPts val="0"/>
                        </a:spcAft>
                      </a:pPr>
                      <a:r>
                        <a:rPr lang="en-US" sz="900" dirty="0">
                          <a:effectLst/>
                        </a:rPr>
                        <a:t>(4) Limitative grounds for processing sensitive data, balancing not included</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Parties shall establish sanctions and remedies</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Cooperation states &amp; DPAs  + </a:t>
                      </a:r>
                      <a:r>
                        <a:rPr lang="en-US" sz="900" dirty="0" err="1">
                          <a:effectLst/>
                        </a:rPr>
                        <a:t>harmonisation</a:t>
                      </a:r>
                      <a:r>
                        <a:rPr lang="en-US" sz="900" dirty="0">
                          <a:effectLst/>
                        </a:rPr>
                        <a:t> through Directive and WP 29</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(3) Marginal subjective right to remedy and compensation</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extLst>
                  <a:ext uri="{0D108BD9-81ED-4DB2-BD59-A6C34878D82A}">
                    <a16:rowId xmlns:a16="http://schemas.microsoft.com/office/drawing/2014/main" val="477933933"/>
                  </a:ext>
                </a:extLst>
              </a:tr>
              <a:tr h="2505311">
                <a:tc>
                  <a:txBody>
                    <a:bodyPr/>
                    <a:lstStyle/>
                    <a:p>
                      <a:pPr>
                        <a:lnSpc>
                          <a:spcPct val="115000"/>
                        </a:lnSpc>
                        <a:spcAft>
                          <a:spcPts val="0"/>
                        </a:spcAft>
                      </a:pPr>
                      <a:r>
                        <a:rPr lang="en-US" sz="800">
                          <a:effectLst/>
                        </a:rPr>
                        <a:t>Regulation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a:effectLst/>
                        </a:rPr>
                        <a:t>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endParaRPr lang="nl-NL"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Notification in case of data breach</a:t>
                      </a:r>
                      <a:endParaRPr lang="nl-NL" sz="1050" dirty="0">
                        <a:effectLst/>
                      </a:endParaRPr>
                    </a:p>
                    <a:p>
                      <a:pPr>
                        <a:lnSpc>
                          <a:spcPct val="115000"/>
                        </a:lnSpc>
                        <a:spcAft>
                          <a:spcPts val="0"/>
                        </a:spcAft>
                      </a:pPr>
                      <a:r>
                        <a:rPr lang="en-US" sz="900" dirty="0">
                          <a:effectLst/>
                        </a:rPr>
                        <a:t> </a:t>
                      </a:r>
                      <a:br>
                        <a:rPr lang="en-US" sz="900" dirty="0">
                          <a:effectLst/>
                        </a:rPr>
                      </a:br>
                      <a:r>
                        <a:rPr lang="en-US" sz="900" dirty="0">
                          <a:effectLst/>
                        </a:rPr>
                        <a:t>(2) Principles of fairness</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endParaRPr lang="nl-NL" sz="1050" dirty="0">
                        <a:effectLst/>
                      </a:endParaRPr>
                    </a:p>
                    <a:p>
                      <a:pPr>
                        <a:lnSpc>
                          <a:spcPct val="115000"/>
                        </a:lnSpc>
                        <a:spcAft>
                          <a:spcPts val="0"/>
                        </a:spcAft>
                      </a:pPr>
                      <a:br>
                        <a:rPr lang="en-US" sz="900" dirty="0">
                          <a:effectLst/>
                        </a:rPr>
                      </a:br>
                      <a:r>
                        <a:rPr lang="en-US" sz="900" dirty="0">
                          <a:effectLst/>
                        </a:rPr>
                        <a:t>(3) Grounds for legitimate data processing – increased emphasis on consent</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Accountability duty (multifaceted) </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Access to personal data (scope broadened)</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(2) Right to data portability </a:t>
                      </a:r>
                      <a:endParaRPr lang="nl-NL" sz="1050" dirty="0">
                        <a:effectLst/>
                      </a:endParaRPr>
                    </a:p>
                    <a:p>
                      <a:pPr>
                        <a:lnSpc>
                          <a:spcPct val="115000"/>
                        </a:lnSpc>
                        <a:spcAft>
                          <a:spcPts val="0"/>
                        </a:spcAft>
                      </a:pPr>
                      <a:r>
                        <a:rPr lang="en-US" sz="900" dirty="0">
                          <a:effectLst/>
                        </a:rPr>
                        <a:t> </a:t>
                      </a:r>
                    </a:p>
                    <a:p>
                      <a:pPr>
                        <a:lnSpc>
                          <a:spcPct val="115000"/>
                        </a:lnSpc>
                        <a:spcAft>
                          <a:spcPts val="0"/>
                        </a:spcAft>
                      </a:pPr>
                      <a:endParaRPr lang="nl-NL" sz="1050" dirty="0">
                        <a:effectLst/>
                      </a:endParaRPr>
                    </a:p>
                    <a:p>
                      <a:pPr>
                        <a:lnSpc>
                          <a:spcPct val="115000"/>
                        </a:lnSpc>
                        <a:spcAft>
                          <a:spcPts val="0"/>
                        </a:spcAft>
                      </a:pPr>
                      <a:br>
                        <a:rPr lang="en-US" sz="900" dirty="0">
                          <a:effectLst/>
                        </a:rPr>
                      </a:br>
                      <a:r>
                        <a:rPr lang="en-US" sz="900" dirty="0">
                          <a:effectLst/>
                        </a:rPr>
                        <a:t>(3) Rights to rectification and objection</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Right to be forgotten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(5)  Right to object against profiling</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Fairly and lawfully</a:t>
                      </a:r>
                      <a:br>
                        <a:rPr lang="en-US" sz="900" dirty="0">
                          <a:effectLst/>
                        </a:rPr>
                      </a:br>
                      <a:endParaRPr lang="nl-NL" sz="1050" dirty="0">
                        <a:effectLst/>
                      </a:endParaRPr>
                    </a:p>
                    <a:p>
                      <a:pPr>
                        <a:lnSpc>
                          <a:spcPct val="115000"/>
                        </a:lnSpc>
                        <a:spcAft>
                          <a:spcPts val="0"/>
                        </a:spcAft>
                      </a:pPr>
                      <a:r>
                        <a:rPr lang="en-US" sz="900" dirty="0">
                          <a:effectLst/>
                        </a:rPr>
                        <a:t>(2) Special rules sensitive data</a:t>
                      </a:r>
                      <a:endParaRPr lang="nl-NL" sz="1050" dirty="0">
                        <a:effectLst/>
                      </a:endParaRPr>
                    </a:p>
                    <a:p>
                      <a:pPr>
                        <a:lnSpc>
                          <a:spcPct val="115000"/>
                        </a:lnSpc>
                        <a:spcAft>
                          <a:spcPts val="0"/>
                        </a:spcAft>
                      </a:pPr>
                      <a:br>
                        <a:rPr lang="en-US" sz="900" dirty="0">
                          <a:effectLst/>
                        </a:rPr>
                      </a:br>
                      <a:br>
                        <a:rPr lang="en-US" sz="900" dirty="0">
                          <a:effectLst/>
                        </a:rPr>
                      </a:br>
                      <a:br>
                        <a:rPr lang="en-US" sz="900" dirty="0">
                          <a:effectLst/>
                        </a:rPr>
                      </a:br>
                      <a:r>
                        <a:rPr lang="en-US" sz="900" dirty="0">
                          <a:effectLst/>
                        </a:rPr>
                        <a:t>(3) Limitative grounds for processing personal data, e.g. balancing</a:t>
                      </a:r>
                      <a:endParaRPr lang="nl-NL" sz="1050" dirty="0">
                        <a:effectLst/>
                      </a:endParaRPr>
                    </a:p>
                    <a:p>
                      <a:pPr>
                        <a:lnSpc>
                          <a:spcPct val="115000"/>
                        </a:lnSpc>
                        <a:spcAft>
                          <a:spcPts val="0"/>
                        </a:spcAft>
                      </a:pPr>
                      <a:r>
                        <a:rPr lang="en-US" sz="900" dirty="0">
                          <a:effectLst/>
                        </a:rPr>
                        <a:t> </a:t>
                      </a:r>
                      <a:endParaRPr lang="nl-NL" sz="1050" dirty="0">
                        <a:effectLst/>
                      </a:endParaRPr>
                    </a:p>
                    <a:p>
                      <a:pPr>
                        <a:lnSpc>
                          <a:spcPct val="115000"/>
                        </a:lnSpc>
                        <a:spcAft>
                          <a:spcPts val="0"/>
                        </a:spcAft>
                      </a:pPr>
                      <a:r>
                        <a:rPr lang="en-US" sz="900" dirty="0">
                          <a:effectLst/>
                        </a:rPr>
                        <a:t>(4) Limitative grounds for processing sensitive data, balancing not included</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tc>
                  <a:txBody>
                    <a:bodyPr/>
                    <a:lstStyle/>
                    <a:p>
                      <a:pPr>
                        <a:lnSpc>
                          <a:spcPct val="115000"/>
                        </a:lnSpc>
                        <a:spcAft>
                          <a:spcPts val="0"/>
                        </a:spcAft>
                      </a:pPr>
                      <a:r>
                        <a:rPr lang="en-US" sz="900" dirty="0">
                          <a:effectLst/>
                        </a:rPr>
                        <a:t>(1) High sanctions</a:t>
                      </a:r>
                      <a:br>
                        <a:rPr lang="en-US" sz="900" dirty="0">
                          <a:effectLst/>
                        </a:rPr>
                      </a:br>
                      <a:endParaRPr lang="nl-NL" sz="1050" dirty="0">
                        <a:effectLst/>
                      </a:endParaRPr>
                    </a:p>
                    <a:p>
                      <a:pPr>
                        <a:lnSpc>
                          <a:spcPct val="115000"/>
                        </a:lnSpc>
                        <a:spcAft>
                          <a:spcPts val="0"/>
                        </a:spcAft>
                      </a:pPr>
                      <a:r>
                        <a:rPr lang="en-US" sz="900" dirty="0">
                          <a:effectLst/>
                        </a:rPr>
                        <a:t>(2) Total </a:t>
                      </a:r>
                      <a:r>
                        <a:rPr lang="en-US" sz="900" dirty="0" err="1">
                          <a:effectLst/>
                        </a:rPr>
                        <a:t>harmonisation</a:t>
                      </a:r>
                      <a:r>
                        <a:rPr lang="en-US" sz="900" dirty="0">
                          <a:effectLst/>
                        </a:rPr>
                        <a:t> trough Regulation; increased powers Commission and EDPB; better cooperation DPAs </a:t>
                      </a:r>
                      <a:br>
                        <a:rPr lang="en-US" sz="900" dirty="0">
                          <a:effectLst/>
                        </a:rPr>
                      </a:br>
                      <a:br>
                        <a:rPr lang="en-US" sz="900" dirty="0">
                          <a:effectLst/>
                        </a:rPr>
                      </a:br>
                      <a:r>
                        <a:rPr lang="en-US" sz="900" dirty="0">
                          <a:effectLst/>
                        </a:rPr>
                        <a:t>(3) Several subjective rights to remedy and compensation</a:t>
                      </a:r>
                      <a:endParaRPr lang="nl-NL"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969" marR="17969" marT="5285" marB="0"/>
                </a:tc>
                <a:extLst>
                  <a:ext uri="{0D108BD9-81ED-4DB2-BD59-A6C34878D82A}">
                    <a16:rowId xmlns:a16="http://schemas.microsoft.com/office/drawing/2014/main" val="139581313"/>
                  </a:ext>
                </a:extLst>
              </a:tr>
            </a:tbl>
          </a:graphicData>
        </a:graphic>
      </p:graphicFrame>
    </p:spTree>
    <p:extLst>
      <p:ext uri="{BB962C8B-B14F-4D97-AF65-F5344CB8AC3E}">
        <p14:creationId xmlns:p14="http://schemas.microsoft.com/office/powerpoint/2010/main" val="1479900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9EC80-7804-473C-9294-8E85B12E23A4}"/>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4FA140B2-74C9-4F76-AB61-70D8D4658D02}"/>
              </a:ext>
            </a:extLst>
          </p:cNvPr>
          <p:cNvSpPr>
            <a:spLocks noGrp="1"/>
          </p:cNvSpPr>
          <p:nvPr>
            <p:ph idx="1"/>
          </p:nvPr>
        </p:nvSpPr>
        <p:spPr/>
        <p:txBody>
          <a:bodyPr/>
          <a:lstStyle/>
          <a:p>
            <a:r>
              <a:rPr lang="en-US" dirty="0" err="1">
                <a:solidFill>
                  <a:schemeClr val="bg1"/>
                </a:solidFill>
              </a:rPr>
              <a:t>Resoluties</a:t>
            </a:r>
            <a:r>
              <a:rPr lang="en-US" dirty="0">
                <a:solidFill>
                  <a:schemeClr val="bg1"/>
                </a:solidFill>
              </a:rPr>
              <a:t> van 1973 and 1974 </a:t>
            </a:r>
            <a:r>
              <a:rPr lang="en-US" dirty="0" err="1">
                <a:solidFill>
                  <a:schemeClr val="bg1"/>
                </a:solidFill>
              </a:rPr>
              <a:t>bestonden</a:t>
            </a:r>
            <a:r>
              <a:rPr lang="en-US" dirty="0">
                <a:solidFill>
                  <a:schemeClr val="bg1"/>
                </a:solidFill>
              </a:rPr>
              <a:t> </a:t>
            </a:r>
            <a:r>
              <a:rPr lang="en-US" dirty="0" err="1">
                <a:solidFill>
                  <a:schemeClr val="bg1"/>
                </a:solidFill>
              </a:rPr>
              <a:t>uit</a:t>
            </a:r>
            <a:r>
              <a:rPr lang="en-US" dirty="0">
                <a:solidFill>
                  <a:schemeClr val="bg1"/>
                </a:solidFill>
              </a:rPr>
              <a:t> 8 </a:t>
            </a:r>
            <a:r>
              <a:rPr lang="en-US" dirty="0" err="1">
                <a:solidFill>
                  <a:schemeClr val="bg1"/>
                </a:solidFill>
              </a:rPr>
              <a:t>respectievelijk</a:t>
            </a:r>
            <a:r>
              <a:rPr lang="en-US" dirty="0">
                <a:solidFill>
                  <a:schemeClr val="bg1"/>
                </a:solidFill>
              </a:rPr>
              <a:t> 10 </a:t>
            </a:r>
            <a:r>
              <a:rPr lang="en-US" dirty="0" err="1">
                <a:solidFill>
                  <a:schemeClr val="bg1"/>
                </a:solidFill>
              </a:rPr>
              <a:t>artikelen</a:t>
            </a:r>
            <a:r>
              <a:rPr lang="en-US" dirty="0">
                <a:solidFill>
                  <a:schemeClr val="bg1"/>
                </a:solidFill>
              </a:rPr>
              <a:t> – het </a:t>
            </a:r>
            <a:r>
              <a:rPr lang="en-US" dirty="0" err="1">
                <a:solidFill>
                  <a:schemeClr val="bg1"/>
                </a:solidFill>
              </a:rPr>
              <a:t>waren</a:t>
            </a:r>
            <a:r>
              <a:rPr lang="en-US" dirty="0">
                <a:solidFill>
                  <a:schemeClr val="bg1"/>
                </a:solidFill>
              </a:rPr>
              <a:t> </a:t>
            </a:r>
            <a:r>
              <a:rPr lang="en-US" dirty="0" err="1">
                <a:solidFill>
                  <a:schemeClr val="bg1"/>
                </a:solidFill>
              </a:rPr>
              <a:t>letterlijk</a:t>
            </a:r>
            <a:r>
              <a:rPr lang="en-US" dirty="0">
                <a:solidFill>
                  <a:schemeClr val="bg1"/>
                </a:solidFill>
              </a:rPr>
              <a:t> one-pagers</a:t>
            </a:r>
            <a:br>
              <a:rPr lang="en-US" dirty="0">
                <a:solidFill>
                  <a:schemeClr val="bg1"/>
                </a:solidFill>
              </a:rPr>
            </a:br>
            <a:endParaRPr lang="en-US" dirty="0">
              <a:solidFill>
                <a:schemeClr val="bg1"/>
              </a:solidFill>
            </a:endParaRPr>
          </a:p>
          <a:p>
            <a:r>
              <a:rPr lang="en-US" dirty="0">
                <a:solidFill>
                  <a:schemeClr val="bg1"/>
                </a:solidFill>
              </a:rPr>
              <a:t>De </a:t>
            </a:r>
            <a:r>
              <a:rPr lang="en-US" dirty="0" err="1">
                <a:solidFill>
                  <a:schemeClr val="bg1"/>
                </a:solidFill>
              </a:rPr>
              <a:t>Conventie</a:t>
            </a:r>
            <a:r>
              <a:rPr lang="en-US" dirty="0">
                <a:solidFill>
                  <a:schemeClr val="bg1"/>
                </a:solidFill>
              </a:rPr>
              <a:t> </a:t>
            </a:r>
            <a:r>
              <a:rPr lang="en-US" dirty="0" err="1">
                <a:solidFill>
                  <a:schemeClr val="bg1"/>
                </a:solidFill>
              </a:rPr>
              <a:t>uit</a:t>
            </a:r>
            <a:r>
              <a:rPr lang="en-US" dirty="0">
                <a:solidFill>
                  <a:schemeClr val="bg1"/>
                </a:solidFill>
              </a:rPr>
              <a:t> 1981 </a:t>
            </a:r>
            <a:r>
              <a:rPr lang="en-US" dirty="0" err="1">
                <a:solidFill>
                  <a:schemeClr val="bg1"/>
                </a:solidFill>
              </a:rPr>
              <a:t>bestond</a:t>
            </a:r>
            <a:r>
              <a:rPr lang="en-US" dirty="0">
                <a:solidFill>
                  <a:schemeClr val="bg1"/>
                </a:solidFill>
              </a:rPr>
              <a:t> </a:t>
            </a:r>
            <a:r>
              <a:rPr lang="en-US" dirty="0" err="1">
                <a:solidFill>
                  <a:schemeClr val="bg1"/>
                </a:solidFill>
              </a:rPr>
              <a:t>uit</a:t>
            </a:r>
            <a:r>
              <a:rPr lang="en-US" dirty="0">
                <a:solidFill>
                  <a:schemeClr val="bg1"/>
                </a:solidFill>
              </a:rPr>
              <a:t> 27 </a:t>
            </a:r>
            <a:r>
              <a:rPr lang="en-US" dirty="0" err="1">
                <a:solidFill>
                  <a:schemeClr val="bg1"/>
                </a:solidFill>
              </a:rPr>
              <a:t>bepalingen</a:t>
            </a:r>
            <a:br>
              <a:rPr lang="en-US" dirty="0">
                <a:solidFill>
                  <a:schemeClr val="bg1"/>
                </a:solidFill>
              </a:rPr>
            </a:br>
            <a:endParaRPr lang="en-US" dirty="0">
              <a:solidFill>
                <a:schemeClr val="bg1"/>
              </a:solidFill>
            </a:endParaRPr>
          </a:p>
          <a:p>
            <a:r>
              <a:rPr lang="en-US" dirty="0">
                <a:solidFill>
                  <a:schemeClr val="bg1"/>
                </a:solidFill>
              </a:rPr>
              <a:t>De </a:t>
            </a:r>
            <a:r>
              <a:rPr lang="en-US" dirty="0" err="1">
                <a:solidFill>
                  <a:schemeClr val="bg1"/>
                </a:solidFill>
              </a:rPr>
              <a:t>Richtlijn</a:t>
            </a:r>
            <a:r>
              <a:rPr lang="en-US" dirty="0">
                <a:solidFill>
                  <a:schemeClr val="bg1"/>
                </a:solidFill>
              </a:rPr>
              <a:t> </a:t>
            </a:r>
            <a:r>
              <a:rPr lang="en-US" dirty="0" err="1">
                <a:solidFill>
                  <a:schemeClr val="bg1"/>
                </a:solidFill>
              </a:rPr>
              <a:t>kende</a:t>
            </a:r>
            <a:r>
              <a:rPr lang="en-US" dirty="0">
                <a:solidFill>
                  <a:schemeClr val="bg1"/>
                </a:solidFill>
              </a:rPr>
              <a:t> 34 </a:t>
            </a:r>
            <a:r>
              <a:rPr lang="en-US" dirty="0" err="1">
                <a:solidFill>
                  <a:schemeClr val="bg1"/>
                </a:solidFill>
              </a:rPr>
              <a:t>artikelen</a:t>
            </a:r>
            <a:r>
              <a:rPr lang="en-US" dirty="0">
                <a:solidFill>
                  <a:schemeClr val="bg1"/>
                </a:solidFill>
              </a:rPr>
              <a:t> </a:t>
            </a:r>
            <a:r>
              <a:rPr lang="en-US" dirty="0" err="1">
                <a:solidFill>
                  <a:schemeClr val="bg1"/>
                </a:solidFill>
              </a:rPr>
              <a:t>en</a:t>
            </a:r>
            <a:r>
              <a:rPr lang="en-US" dirty="0">
                <a:solidFill>
                  <a:schemeClr val="bg1"/>
                </a:solidFill>
              </a:rPr>
              <a:t> 72 </a:t>
            </a:r>
            <a:r>
              <a:rPr lang="en-US" dirty="0" err="1">
                <a:solidFill>
                  <a:schemeClr val="bg1"/>
                </a:solidFill>
              </a:rPr>
              <a:t>overwegingen</a:t>
            </a:r>
            <a:br>
              <a:rPr lang="en-US" dirty="0">
                <a:solidFill>
                  <a:schemeClr val="bg1"/>
                </a:solidFill>
              </a:rPr>
            </a:br>
            <a:endParaRPr lang="en-US" dirty="0">
              <a:solidFill>
                <a:schemeClr val="bg1"/>
              </a:solidFill>
            </a:endParaRPr>
          </a:p>
          <a:p>
            <a:r>
              <a:rPr lang="en-US" dirty="0">
                <a:solidFill>
                  <a:schemeClr val="bg1"/>
                </a:solidFill>
              </a:rPr>
              <a:t>De </a:t>
            </a:r>
            <a:r>
              <a:rPr lang="en-US" dirty="0" err="1">
                <a:solidFill>
                  <a:schemeClr val="bg1"/>
                </a:solidFill>
              </a:rPr>
              <a:t>Verordening</a:t>
            </a:r>
            <a:r>
              <a:rPr lang="en-US" dirty="0">
                <a:solidFill>
                  <a:schemeClr val="bg1"/>
                </a:solidFill>
              </a:rPr>
              <a:t> </a:t>
            </a:r>
            <a:r>
              <a:rPr lang="en-US" dirty="0" err="1">
                <a:solidFill>
                  <a:schemeClr val="bg1"/>
                </a:solidFill>
              </a:rPr>
              <a:t>kent</a:t>
            </a:r>
            <a:r>
              <a:rPr lang="en-US" dirty="0">
                <a:solidFill>
                  <a:schemeClr val="bg1"/>
                </a:solidFill>
              </a:rPr>
              <a:t> 99 </a:t>
            </a:r>
            <a:r>
              <a:rPr lang="en-US" dirty="0" err="1">
                <a:solidFill>
                  <a:schemeClr val="bg1"/>
                </a:solidFill>
              </a:rPr>
              <a:t>artikelen</a:t>
            </a:r>
            <a:r>
              <a:rPr lang="en-US" dirty="0">
                <a:solidFill>
                  <a:schemeClr val="bg1"/>
                </a:solidFill>
              </a:rPr>
              <a:t> </a:t>
            </a:r>
            <a:r>
              <a:rPr lang="en-US" dirty="0" err="1">
                <a:solidFill>
                  <a:schemeClr val="bg1"/>
                </a:solidFill>
              </a:rPr>
              <a:t>en</a:t>
            </a:r>
            <a:r>
              <a:rPr lang="en-US" dirty="0">
                <a:solidFill>
                  <a:schemeClr val="bg1"/>
                </a:solidFill>
              </a:rPr>
              <a:t> 173 </a:t>
            </a:r>
            <a:r>
              <a:rPr lang="en-US" dirty="0" err="1">
                <a:solidFill>
                  <a:schemeClr val="bg1"/>
                </a:solidFill>
              </a:rPr>
              <a:t>overwegingen</a:t>
            </a:r>
            <a:r>
              <a:rPr lang="en-US" dirty="0">
                <a:solidFill>
                  <a:schemeClr val="bg1"/>
                </a:solidFill>
              </a:rPr>
              <a:t> – het </a:t>
            </a:r>
            <a:r>
              <a:rPr lang="en-US" dirty="0" err="1">
                <a:solidFill>
                  <a:schemeClr val="bg1"/>
                </a:solidFill>
              </a:rPr>
              <a:t>besluit</a:t>
            </a:r>
            <a:r>
              <a:rPr lang="en-US" dirty="0">
                <a:solidFill>
                  <a:schemeClr val="bg1"/>
                </a:solidFill>
              </a:rPr>
              <a:t> in </a:t>
            </a:r>
            <a:r>
              <a:rPr lang="en-US" dirty="0" err="1">
                <a:solidFill>
                  <a:schemeClr val="bg1"/>
                </a:solidFill>
              </a:rPr>
              <a:t>totaal</a:t>
            </a:r>
            <a:r>
              <a:rPr lang="en-US" dirty="0">
                <a:solidFill>
                  <a:schemeClr val="bg1"/>
                </a:solidFill>
              </a:rPr>
              <a:t> 88 </a:t>
            </a:r>
            <a:r>
              <a:rPr lang="en-US" dirty="0" err="1">
                <a:solidFill>
                  <a:schemeClr val="bg1"/>
                </a:solidFill>
              </a:rPr>
              <a:t>paginas</a:t>
            </a:r>
            <a:endParaRPr lang="nl-NL" dirty="0">
              <a:solidFill>
                <a:schemeClr val="bg1"/>
              </a:solidFill>
            </a:endParaRPr>
          </a:p>
          <a:p>
            <a:endParaRPr lang="nl-NL" dirty="0"/>
          </a:p>
        </p:txBody>
      </p:sp>
    </p:spTree>
    <p:extLst>
      <p:ext uri="{BB962C8B-B14F-4D97-AF65-F5344CB8AC3E}">
        <p14:creationId xmlns:p14="http://schemas.microsoft.com/office/powerpoint/2010/main" val="355682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55EE3-459E-41DC-A23D-DFBB794ED1BD}"/>
              </a:ext>
            </a:extLst>
          </p:cNvPr>
          <p:cNvSpPr>
            <a:spLocks noGrp="1"/>
          </p:cNvSpPr>
          <p:nvPr>
            <p:ph type="title"/>
          </p:nvPr>
        </p:nvSpPr>
        <p:spPr/>
        <p:txBody>
          <a:bodyPr/>
          <a:lstStyle/>
          <a:p>
            <a:r>
              <a:rPr lang="nl-NL" dirty="0"/>
              <a:t>Colleges</a:t>
            </a:r>
          </a:p>
        </p:txBody>
      </p:sp>
      <p:sp>
        <p:nvSpPr>
          <p:cNvPr id="3" name="Tijdelijke aanduiding voor inhoud 2">
            <a:extLst>
              <a:ext uri="{FF2B5EF4-FFF2-40B4-BE49-F238E27FC236}">
                <a16:creationId xmlns:a16="http://schemas.microsoft.com/office/drawing/2014/main" id="{0E298B43-A28B-4919-AE19-A59335C5F157}"/>
              </a:ext>
            </a:extLst>
          </p:cNvPr>
          <p:cNvSpPr>
            <a:spLocks noGrp="1"/>
          </p:cNvSpPr>
          <p:nvPr>
            <p:ph idx="1"/>
          </p:nvPr>
        </p:nvSpPr>
        <p:spPr>
          <a:xfrm>
            <a:off x="677334" y="1832115"/>
            <a:ext cx="8596668" cy="4542051"/>
          </a:xfrm>
        </p:spPr>
        <p:txBody>
          <a:bodyPr>
            <a:normAutofit fontScale="92500" lnSpcReduction="20000"/>
          </a:bodyPr>
          <a:lstStyle/>
          <a:p>
            <a:r>
              <a:rPr lang="nl-NL" dirty="0">
                <a:solidFill>
                  <a:schemeClr val="bg1"/>
                </a:solidFill>
              </a:rPr>
              <a:t>Introductiecollege</a:t>
            </a:r>
          </a:p>
          <a:p>
            <a:r>
              <a:rPr lang="nl-NL" dirty="0">
                <a:solidFill>
                  <a:schemeClr val="bg1"/>
                </a:solidFill>
              </a:rPr>
              <a:t>EVRM – Artikel 8 (recht op privacy)</a:t>
            </a:r>
          </a:p>
          <a:p>
            <a:pPr lvl="1"/>
            <a:r>
              <a:rPr lang="nl-NL" dirty="0">
                <a:solidFill>
                  <a:schemeClr val="bg1"/>
                </a:solidFill>
              </a:rPr>
              <a:t>Wie kan een beroep doen op artikel 8 EVRM?</a:t>
            </a:r>
          </a:p>
          <a:p>
            <a:pPr lvl="1"/>
            <a:r>
              <a:rPr lang="nl-NL" dirty="0">
                <a:solidFill>
                  <a:schemeClr val="bg1"/>
                </a:solidFill>
              </a:rPr>
              <a:t>Wat valt onder artikel 8 EVRM?</a:t>
            </a:r>
          </a:p>
          <a:p>
            <a:pPr lvl="1"/>
            <a:r>
              <a:rPr lang="nl-NL" dirty="0">
                <a:solidFill>
                  <a:schemeClr val="bg1"/>
                </a:solidFill>
              </a:rPr>
              <a:t>Onder welke voorwaarden kan het recht op privacy worden beperkt?</a:t>
            </a:r>
          </a:p>
          <a:p>
            <a:pPr lvl="2"/>
            <a:r>
              <a:rPr lang="nl-NL" dirty="0">
                <a:solidFill>
                  <a:schemeClr val="bg1"/>
                </a:solidFill>
              </a:rPr>
              <a:t>Voorgeschreven bij wet</a:t>
            </a:r>
          </a:p>
          <a:p>
            <a:pPr lvl="2"/>
            <a:r>
              <a:rPr lang="nl-NL" dirty="0">
                <a:solidFill>
                  <a:schemeClr val="bg1"/>
                </a:solidFill>
              </a:rPr>
              <a:t>In een algemeen belang</a:t>
            </a:r>
          </a:p>
          <a:p>
            <a:pPr lvl="2"/>
            <a:r>
              <a:rPr lang="nl-NL" dirty="0">
                <a:solidFill>
                  <a:schemeClr val="bg1"/>
                </a:solidFill>
              </a:rPr>
              <a:t>Noodzakelijk in een democratische samenleving</a:t>
            </a:r>
          </a:p>
          <a:p>
            <a:r>
              <a:rPr lang="nl-NL" dirty="0">
                <a:solidFill>
                  <a:schemeClr val="bg1"/>
                </a:solidFill>
              </a:rPr>
              <a:t>AVG (Recht op gegevensbescherming)</a:t>
            </a:r>
          </a:p>
          <a:p>
            <a:pPr lvl="1"/>
            <a:r>
              <a:rPr lang="nl-NL" dirty="0">
                <a:solidFill>
                  <a:schemeClr val="bg1"/>
                </a:solidFill>
              </a:rPr>
              <a:t>Wanneer is de AVG van toepassing?</a:t>
            </a:r>
          </a:p>
          <a:p>
            <a:pPr lvl="1"/>
            <a:r>
              <a:rPr lang="nl-NL" dirty="0">
                <a:solidFill>
                  <a:schemeClr val="bg1"/>
                </a:solidFill>
              </a:rPr>
              <a:t>Wat zijn de kernbeginselen van de AVG?</a:t>
            </a:r>
          </a:p>
          <a:p>
            <a:pPr lvl="1"/>
            <a:r>
              <a:rPr lang="nl-NL" dirty="0">
                <a:solidFill>
                  <a:schemeClr val="bg1"/>
                </a:solidFill>
              </a:rPr>
              <a:t>Wat zijn de plichten van de verantwoordelijke?</a:t>
            </a:r>
          </a:p>
          <a:p>
            <a:pPr lvl="1"/>
            <a:r>
              <a:rPr lang="nl-NL" dirty="0">
                <a:solidFill>
                  <a:schemeClr val="bg1"/>
                </a:solidFill>
              </a:rPr>
              <a:t>Wat zijn de rechten van het datasubject?</a:t>
            </a:r>
          </a:p>
          <a:p>
            <a:pPr lvl="1"/>
            <a:r>
              <a:rPr lang="nl-NL" dirty="0">
                <a:solidFill>
                  <a:schemeClr val="bg1"/>
                </a:solidFill>
              </a:rPr>
              <a:t>Hoe wordt gezorgd voor de handhaving en naleving van de AVG?</a:t>
            </a:r>
          </a:p>
          <a:p>
            <a:pPr lvl="1"/>
            <a:endParaRPr lang="nl-NL" dirty="0">
              <a:solidFill>
                <a:schemeClr val="bg1"/>
              </a:solidFill>
            </a:endParaRPr>
          </a:p>
          <a:p>
            <a:pPr lvl="1"/>
            <a:endParaRPr lang="nl-NL" dirty="0"/>
          </a:p>
        </p:txBody>
      </p:sp>
    </p:spTree>
    <p:extLst>
      <p:ext uri="{BB962C8B-B14F-4D97-AF65-F5344CB8AC3E}">
        <p14:creationId xmlns:p14="http://schemas.microsoft.com/office/powerpoint/2010/main" val="1892098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extLst>
              <p:ext uri="{D42A27DB-BD31-4B8C-83A1-F6EECF244321}">
                <p14:modId xmlns:p14="http://schemas.microsoft.com/office/powerpoint/2010/main" val="3841070420"/>
              </p:ext>
            </p:extLst>
          </p:nvPr>
        </p:nvGraphicFramePr>
        <p:xfrm>
          <a:off x="677334" y="2036301"/>
          <a:ext cx="9185402" cy="45720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nl-NL" sz="1800" b="0" i="1" kern="1200" dirty="0">
                          <a:solidFill>
                            <a:schemeClr val="bg1"/>
                          </a:solidFill>
                          <a:effectLst/>
                          <a:latin typeface="+mn-lt"/>
                          <a:ea typeface="+mn-ea"/>
                          <a:cs typeface="+mn-cs"/>
                        </a:rPr>
                        <a:t>Artikel 7</a:t>
                      </a:r>
                    </a:p>
                    <a:p>
                      <a:r>
                        <a:rPr lang="nl-NL" sz="1800" b="1" i="0" kern="1200" dirty="0">
                          <a:solidFill>
                            <a:schemeClr val="bg1"/>
                          </a:solidFill>
                          <a:effectLst/>
                          <a:latin typeface="+mn-lt"/>
                          <a:ea typeface="+mn-ea"/>
                          <a:cs typeface="+mn-cs"/>
                        </a:rPr>
                        <a:t>De eerbiediging van het </a:t>
                      </a:r>
                      <a:r>
                        <a:rPr lang="nl-NL" sz="1800" b="1" i="0" kern="1200" dirty="0" err="1">
                          <a:solidFill>
                            <a:schemeClr val="bg1"/>
                          </a:solidFill>
                          <a:effectLst/>
                          <a:latin typeface="+mn-lt"/>
                          <a:ea typeface="+mn-ea"/>
                          <a:cs typeface="+mn-cs"/>
                        </a:rPr>
                        <a:t>privé-leven</a:t>
                      </a:r>
                      <a:r>
                        <a:rPr lang="nl-NL" sz="1800" b="1" i="0" kern="1200" dirty="0">
                          <a:solidFill>
                            <a:schemeClr val="bg1"/>
                          </a:solidFill>
                          <a:effectLst/>
                          <a:latin typeface="+mn-lt"/>
                          <a:ea typeface="+mn-ea"/>
                          <a:cs typeface="+mn-cs"/>
                        </a:rPr>
                        <a:t> en van het familie- en gezinsleven</a:t>
                      </a:r>
                    </a:p>
                    <a:p>
                      <a:endParaRPr lang="nl-NL" dirty="0"/>
                    </a:p>
                  </a:txBody>
                  <a:tcPr/>
                </a:tc>
                <a:tc>
                  <a:txBody>
                    <a:bodyPr/>
                    <a:lstStyle/>
                    <a:p>
                      <a:r>
                        <a:rPr lang="nl-NL" sz="1800" b="1" i="1" kern="1200" dirty="0">
                          <a:solidFill>
                            <a:schemeClr val="bg1"/>
                          </a:solidFill>
                          <a:effectLst/>
                          <a:latin typeface="+mn-lt"/>
                          <a:ea typeface="+mn-ea"/>
                          <a:cs typeface="+mn-cs"/>
                        </a:rPr>
                        <a:t>Artikel 8</a:t>
                      </a:r>
                    </a:p>
                    <a:p>
                      <a:r>
                        <a:rPr lang="nl-NL" sz="1800" b="1" i="0" kern="1200" dirty="0">
                          <a:solidFill>
                            <a:schemeClr val="bg1"/>
                          </a:solidFill>
                          <a:effectLst/>
                          <a:latin typeface="+mn-lt"/>
                          <a:ea typeface="+mn-ea"/>
                          <a:cs typeface="+mn-cs"/>
                        </a:rPr>
                        <a:t>De bescherming van persoonsgegevens</a:t>
                      </a:r>
                    </a:p>
                    <a:p>
                      <a:endParaRPr lang="nl-NL" dirty="0"/>
                    </a:p>
                  </a:txBody>
                  <a:tcPr/>
                </a:tc>
                <a:extLst>
                  <a:ext uri="{0D108BD9-81ED-4DB2-BD59-A6C34878D82A}">
                    <a16:rowId xmlns:a16="http://schemas.microsoft.com/office/drawing/2014/main" val="2940076850"/>
                  </a:ext>
                </a:extLst>
              </a:tr>
              <a:tr h="370840">
                <a:tc>
                  <a:txBody>
                    <a:bodyPr/>
                    <a:lstStyle/>
                    <a:p>
                      <a:r>
                        <a:rPr lang="nl-NL" sz="1800" b="0" i="0" kern="1200" dirty="0">
                          <a:solidFill>
                            <a:schemeClr val="dk1"/>
                          </a:solidFill>
                          <a:effectLst/>
                          <a:latin typeface="+mn-lt"/>
                          <a:ea typeface="+mn-ea"/>
                          <a:cs typeface="+mn-cs"/>
                        </a:rPr>
                        <a:t>Eenieder heeft recht op eerbiediging van zijn </a:t>
                      </a:r>
                      <a:r>
                        <a:rPr lang="nl-NL" sz="1800" b="0" i="0" kern="1200" dirty="0" err="1">
                          <a:solidFill>
                            <a:schemeClr val="dk1"/>
                          </a:solidFill>
                          <a:effectLst/>
                          <a:latin typeface="+mn-lt"/>
                          <a:ea typeface="+mn-ea"/>
                          <a:cs typeface="+mn-cs"/>
                        </a:rPr>
                        <a:t>privé-leven</a:t>
                      </a:r>
                      <a:r>
                        <a:rPr lang="nl-NL" sz="1800" b="0" i="0" kern="1200" dirty="0">
                          <a:solidFill>
                            <a:schemeClr val="dk1"/>
                          </a:solidFill>
                          <a:effectLst/>
                          <a:latin typeface="+mn-lt"/>
                          <a:ea typeface="+mn-ea"/>
                          <a:cs typeface="+mn-cs"/>
                        </a:rPr>
                        <a:t>, zijn familie- en gezinsleven, zijn woning en zijn communicatie.</a:t>
                      </a:r>
                    </a:p>
                    <a:p>
                      <a:endParaRPr lang="nl-NL" dirty="0"/>
                    </a:p>
                  </a:txBody>
                  <a:tcPr/>
                </a:tc>
                <a:tc>
                  <a:txBody>
                    <a:bodyPr/>
                    <a:lstStyle/>
                    <a:p>
                      <a:r>
                        <a:rPr lang="nl-NL" sz="1800" b="0" i="0" kern="1200" dirty="0">
                          <a:solidFill>
                            <a:schemeClr val="dk1"/>
                          </a:solidFill>
                          <a:effectLst/>
                          <a:latin typeface="+mn-lt"/>
                          <a:ea typeface="+mn-ea"/>
                          <a:cs typeface="+mn-cs"/>
                        </a:rPr>
                        <a:t>1.   Eenieder heeft recht op bescherming van zijn persoonsgegevens.</a:t>
                      </a:r>
                    </a:p>
                    <a:p>
                      <a:r>
                        <a:rPr lang="nl-NL" sz="1800" b="0" i="0" kern="1200" dirty="0">
                          <a:solidFill>
                            <a:schemeClr val="dk1"/>
                          </a:solidFill>
                          <a:effectLst/>
                          <a:latin typeface="+mn-lt"/>
                          <a:ea typeface="+mn-ea"/>
                          <a:cs typeface="+mn-cs"/>
                        </a:rPr>
                        <a:t>2.   Deze gegevens moeten eerlijk worden verwerkt, voor bepaalde doeleinden en met toestemming van de betrokkene of op basis van een andere gerechtvaardigde grondslag waarin de wet voorziet. Eenieder heeft recht van inzage in de over hem verzamelde gegevens en op rectificatie daarvan.</a:t>
                      </a:r>
                    </a:p>
                    <a:p>
                      <a:r>
                        <a:rPr lang="nl-NL" sz="1800" b="0" i="0" kern="1200" dirty="0">
                          <a:solidFill>
                            <a:schemeClr val="dk1"/>
                          </a:solidFill>
                          <a:effectLst/>
                          <a:latin typeface="+mn-lt"/>
                          <a:ea typeface="+mn-ea"/>
                          <a:cs typeface="+mn-cs"/>
                        </a:rPr>
                        <a:t>3.   Een onafhankelijke autoriteit ziet erop toe dat deze regels worden nageleefd.</a:t>
                      </a:r>
                    </a:p>
                    <a:p>
                      <a:endParaRPr lang="nl-NL" dirty="0"/>
                    </a:p>
                  </a:txBody>
                  <a:tcPr/>
                </a:tc>
                <a:extLst>
                  <a:ext uri="{0D108BD9-81ED-4DB2-BD59-A6C34878D82A}">
                    <a16:rowId xmlns:a16="http://schemas.microsoft.com/office/drawing/2014/main" val="1611407156"/>
                  </a:ext>
                </a:extLst>
              </a:tr>
            </a:tbl>
          </a:graphicData>
        </a:graphic>
      </p:graphicFrame>
      <p:sp>
        <p:nvSpPr>
          <p:cNvPr id="7" name="Tekstvak 6">
            <a:extLst>
              <a:ext uri="{FF2B5EF4-FFF2-40B4-BE49-F238E27FC236}">
                <a16:creationId xmlns:a16="http://schemas.microsoft.com/office/drawing/2014/main" id="{131709E7-3509-48C9-9E07-6F7D5EF5CF35}"/>
              </a:ext>
            </a:extLst>
          </p:cNvPr>
          <p:cNvSpPr txBox="1"/>
          <p:nvPr/>
        </p:nvSpPr>
        <p:spPr>
          <a:xfrm>
            <a:off x="608121" y="1337019"/>
            <a:ext cx="6098958" cy="646331"/>
          </a:xfrm>
          <a:prstGeom prst="rect">
            <a:avLst/>
          </a:prstGeom>
          <a:noFill/>
        </p:spPr>
        <p:txBody>
          <a:bodyPr wrap="square">
            <a:spAutoFit/>
          </a:bodyPr>
          <a:lstStyle/>
          <a:p>
            <a:endParaRPr lang="nl-NL" sz="1800" b="1" i="0" kern="1200" dirty="0">
              <a:solidFill>
                <a:schemeClr val="bg1"/>
              </a:solidFill>
              <a:effectLst/>
              <a:latin typeface="+mn-lt"/>
              <a:ea typeface="+mn-ea"/>
              <a:cs typeface="+mn-cs"/>
            </a:endParaRPr>
          </a:p>
          <a:p>
            <a:r>
              <a:rPr lang="nl-NL" sz="1800" b="1" i="0" kern="1200" dirty="0">
                <a:solidFill>
                  <a:schemeClr val="bg1"/>
                </a:solidFill>
                <a:effectLst/>
                <a:latin typeface="+mn-lt"/>
                <a:ea typeface="+mn-ea"/>
                <a:cs typeface="+mn-cs"/>
              </a:rPr>
              <a:t>Handvest van der Grondrechten van de EU</a:t>
            </a:r>
          </a:p>
        </p:txBody>
      </p:sp>
    </p:spTree>
    <p:extLst>
      <p:ext uri="{BB962C8B-B14F-4D97-AF65-F5344CB8AC3E}">
        <p14:creationId xmlns:p14="http://schemas.microsoft.com/office/powerpoint/2010/main" val="36197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E5F92-5886-4FE6-8C10-116E0DA8F21F}"/>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graphicFrame>
        <p:nvGraphicFramePr>
          <p:cNvPr id="4" name="Tabel 4">
            <a:extLst>
              <a:ext uri="{FF2B5EF4-FFF2-40B4-BE49-F238E27FC236}">
                <a16:creationId xmlns:a16="http://schemas.microsoft.com/office/drawing/2014/main" id="{BDB0D045-5109-4868-8C9E-1780C40F199D}"/>
              </a:ext>
            </a:extLst>
          </p:cNvPr>
          <p:cNvGraphicFramePr>
            <a:graphicFrameLocks noGrp="1"/>
          </p:cNvGraphicFramePr>
          <p:nvPr>
            <p:ph idx="1"/>
            <p:extLst>
              <p:ext uri="{D42A27DB-BD31-4B8C-83A1-F6EECF244321}">
                <p14:modId xmlns:p14="http://schemas.microsoft.com/office/powerpoint/2010/main" val="3352626160"/>
              </p:ext>
            </p:extLst>
          </p:nvPr>
        </p:nvGraphicFramePr>
        <p:xfrm>
          <a:off x="677863" y="2160588"/>
          <a:ext cx="8596312" cy="4028440"/>
        </p:xfrm>
        <a:graphic>
          <a:graphicData uri="http://schemas.openxmlformats.org/drawingml/2006/table">
            <a:tbl>
              <a:tblPr firstRow="1" bandRow="1">
                <a:tableStyleId>{5C22544A-7EE6-4342-B048-85BDC9FD1C3A}</a:tableStyleId>
              </a:tblPr>
              <a:tblGrid>
                <a:gridCol w="8596312">
                  <a:extLst>
                    <a:ext uri="{9D8B030D-6E8A-4147-A177-3AD203B41FA5}">
                      <a16:colId xmlns:a16="http://schemas.microsoft.com/office/drawing/2014/main" val="2987727933"/>
                    </a:ext>
                  </a:extLst>
                </a:gridCol>
              </a:tblGrid>
              <a:tr h="370840">
                <a:tc>
                  <a:txBody>
                    <a:bodyPr/>
                    <a:lstStyle/>
                    <a:p>
                      <a:r>
                        <a:rPr lang="nl-NL" dirty="0"/>
                        <a:t>Artikel 16</a:t>
                      </a:r>
                    </a:p>
                  </a:txBody>
                  <a:tcPr/>
                </a:tc>
                <a:extLst>
                  <a:ext uri="{0D108BD9-81ED-4DB2-BD59-A6C34878D82A}">
                    <a16:rowId xmlns:a16="http://schemas.microsoft.com/office/drawing/2014/main" val="4222487716"/>
                  </a:ext>
                </a:extLst>
              </a:tr>
              <a:tr h="370840">
                <a:tc>
                  <a:txBody>
                    <a:bodyPr/>
                    <a:lstStyle/>
                    <a:p>
                      <a:r>
                        <a:rPr lang="nl-NL" sz="1800" b="0" i="0" kern="1200" dirty="0">
                          <a:solidFill>
                            <a:schemeClr val="dk1"/>
                          </a:solidFill>
                          <a:effectLst/>
                          <a:latin typeface="+mn-lt"/>
                          <a:ea typeface="+mn-ea"/>
                          <a:cs typeface="+mn-cs"/>
                        </a:rPr>
                        <a:t>1. Eenieder heeft recht op bescherming van zijn persoonsgegevens.</a:t>
                      </a:r>
                    </a:p>
                    <a:p>
                      <a:r>
                        <a:rPr lang="nl-NL" sz="1800" b="0" i="0" kern="1200" dirty="0">
                          <a:solidFill>
                            <a:schemeClr val="dk1"/>
                          </a:solidFill>
                          <a:effectLst/>
                          <a:latin typeface="+mn-lt"/>
                          <a:ea typeface="+mn-ea"/>
                          <a:cs typeface="+mn-cs"/>
                        </a:rPr>
                        <a:t>2. Het Europees Parlement en de Raad stellen volgens de gewone wetgevingsprocedure de voorschriften vast betreffende de bescherming van natuurlijke personen ten aanzien van de verwerking van persoonsgegevens door de instellingen, organen en instanties van de Unie, alsook door de lidstaten, bij de uitoefening van activiteiten die binnen het toepassingsgebied van het recht van de Unie vallen, alsmede de voorschriften betreffende het vrij verkeer van die gegevens. Op de naleving van deze voorschriften wordt toezicht uitgeoefend door onafhankelijke autoriteiten.</a:t>
                      </a:r>
                    </a:p>
                    <a:p>
                      <a:r>
                        <a:rPr lang="nl-NL" sz="1800" b="0" i="0" kern="1200" dirty="0">
                          <a:solidFill>
                            <a:schemeClr val="dk1"/>
                          </a:solidFill>
                          <a:effectLst/>
                          <a:latin typeface="+mn-lt"/>
                          <a:ea typeface="+mn-ea"/>
                          <a:cs typeface="+mn-cs"/>
                        </a:rPr>
                        <a:t>De op basis van dit artikel vastgestelde voorschriften doen geen afbreuk aan de in artikel 39 van het Verdrag betreffende de Europese Unie bedoelde specifieke voorschriften.</a:t>
                      </a:r>
                    </a:p>
                    <a:p>
                      <a:endParaRPr lang="nl-NL" dirty="0"/>
                    </a:p>
                  </a:txBody>
                  <a:tcPr/>
                </a:tc>
                <a:extLst>
                  <a:ext uri="{0D108BD9-81ED-4DB2-BD59-A6C34878D82A}">
                    <a16:rowId xmlns:a16="http://schemas.microsoft.com/office/drawing/2014/main" val="219012497"/>
                  </a:ext>
                </a:extLst>
              </a:tr>
            </a:tbl>
          </a:graphicData>
        </a:graphic>
      </p:graphicFrame>
      <p:sp>
        <p:nvSpPr>
          <p:cNvPr id="5" name="Tekstvak 4">
            <a:extLst>
              <a:ext uri="{FF2B5EF4-FFF2-40B4-BE49-F238E27FC236}">
                <a16:creationId xmlns:a16="http://schemas.microsoft.com/office/drawing/2014/main" id="{0569C921-C4D9-4481-AD7F-BF2701DBEE78}"/>
              </a:ext>
            </a:extLst>
          </p:cNvPr>
          <p:cNvSpPr txBox="1"/>
          <p:nvPr/>
        </p:nvSpPr>
        <p:spPr>
          <a:xfrm>
            <a:off x="608121" y="1337019"/>
            <a:ext cx="6098958" cy="646331"/>
          </a:xfrm>
          <a:prstGeom prst="rect">
            <a:avLst/>
          </a:prstGeom>
          <a:noFill/>
        </p:spPr>
        <p:txBody>
          <a:bodyPr wrap="square">
            <a:spAutoFit/>
          </a:bodyPr>
          <a:lstStyle/>
          <a:p>
            <a:endParaRPr lang="nl-NL" sz="1800" b="1" i="0" kern="1200" dirty="0">
              <a:solidFill>
                <a:schemeClr val="bg1"/>
              </a:solidFill>
              <a:effectLst/>
              <a:latin typeface="+mn-lt"/>
              <a:ea typeface="+mn-ea"/>
              <a:cs typeface="+mn-cs"/>
            </a:endParaRPr>
          </a:p>
          <a:p>
            <a:r>
              <a:rPr lang="nl-NL" sz="1800" b="1" i="0" kern="1200" dirty="0">
                <a:solidFill>
                  <a:schemeClr val="bg1"/>
                </a:solidFill>
                <a:effectLst/>
                <a:latin typeface="+mn-lt"/>
                <a:ea typeface="+mn-ea"/>
                <a:cs typeface="+mn-cs"/>
              </a:rPr>
              <a:t>Verdrag werking EU</a:t>
            </a:r>
          </a:p>
        </p:txBody>
      </p:sp>
    </p:spTree>
    <p:extLst>
      <p:ext uri="{BB962C8B-B14F-4D97-AF65-F5344CB8AC3E}">
        <p14:creationId xmlns:p14="http://schemas.microsoft.com/office/powerpoint/2010/main" val="38426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nvPr>
        </p:nvGraphicFramePr>
        <p:xfrm>
          <a:off x="677334" y="2036301"/>
          <a:ext cx="9185402" cy="45720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nl-NL" sz="1800" b="0" i="1" kern="1200" dirty="0">
                          <a:solidFill>
                            <a:schemeClr val="bg1"/>
                          </a:solidFill>
                          <a:effectLst/>
                          <a:latin typeface="+mn-lt"/>
                          <a:ea typeface="+mn-ea"/>
                          <a:cs typeface="+mn-cs"/>
                        </a:rPr>
                        <a:t>Artikel 7</a:t>
                      </a:r>
                    </a:p>
                    <a:p>
                      <a:r>
                        <a:rPr lang="nl-NL" sz="1800" b="1" i="0" kern="1200" dirty="0">
                          <a:solidFill>
                            <a:schemeClr val="bg1"/>
                          </a:solidFill>
                          <a:effectLst/>
                          <a:latin typeface="+mn-lt"/>
                          <a:ea typeface="+mn-ea"/>
                          <a:cs typeface="+mn-cs"/>
                        </a:rPr>
                        <a:t>De eerbiediging van het </a:t>
                      </a:r>
                      <a:r>
                        <a:rPr lang="nl-NL" sz="1800" b="1" i="0" kern="1200" dirty="0" err="1">
                          <a:solidFill>
                            <a:schemeClr val="bg1"/>
                          </a:solidFill>
                          <a:effectLst/>
                          <a:latin typeface="+mn-lt"/>
                          <a:ea typeface="+mn-ea"/>
                          <a:cs typeface="+mn-cs"/>
                        </a:rPr>
                        <a:t>privé-leven</a:t>
                      </a:r>
                      <a:r>
                        <a:rPr lang="nl-NL" sz="1800" b="1" i="0" kern="1200" dirty="0">
                          <a:solidFill>
                            <a:schemeClr val="bg1"/>
                          </a:solidFill>
                          <a:effectLst/>
                          <a:latin typeface="+mn-lt"/>
                          <a:ea typeface="+mn-ea"/>
                          <a:cs typeface="+mn-cs"/>
                        </a:rPr>
                        <a:t> en van het familie- en gezinsleven</a:t>
                      </a:r>
                    </a:p>
                    <a:p>
                      <a:endParaRPr lang="nl-NL" dirty="0"/>
                    </a:p>
                  </a:txBody>
                  <a:tcPr/>
                </a:tc>
                <a:tc>
                  <a:txBody>
                    <a:bodyPr/>
                    <a:lstStyle/>
                    <a:p>
                      <a:r>
                        <a:rPr lang="nl-NL" sz="1800" b="1" i="1" kern="1200" dirty="0">
                          <a:solidFill>
                            <a:schemeClr val="bg1"/>
                          </a:solidFill>
                          <a:effectLst/>
                          <a:latin typeface="+mn-lt"/>
                          <a:ea typeface="+mn-ea"/>
                          <a:cs typeface="+mn-cs"/>
                        </a:rPr>
                        <a:t>Artikel 8</a:t>
                      </a:r>
                    </a:p>
                    <a:p>
                      <a:r>
                        <a:rPr lang="nl-NL" sz="1800" b="1" i="0" kern="1200" dirty="0">
                          <a:solidFill>
                            <a:schemeClr val="bg1"/>
                          </a:solidFill>
                          <a:effectLst/>
                          <a:latin typeface="+mn-lt"/>
                          <a:ea typeface="+mn-ea"/>
                          <a:cs typeface="+mn-cs"/>
                        </a:rPr>
                        <a:t>De bescherming van persoonsgegevens</a:t>
                      </a:r>
                    </a:p>
                    <a:p>
                      <a:endParaRPr lang="nl-NL" dirty="0"/>
                    </a:p>
                  </a:txBody>
                  <a:tcPr/>
                </a:tc>
                <a:extLst>
                  <a:ext uri="{0D108BD9-81ED-4DB2-BD59-A6C34878D82A}">
                    <a16:rowId xmlns:a16="http://schemas.microsoft.com/office/drawing/2014/main" val="2940076850"/>
                  </a:ext>
                </a:extLst>
              </a:tr>
              <a:tr h="370840">
                <a:tc>
                  <a:txBody>
                    <a:bodyPr/>
                    <a:lstStyle/>
                    <a:p>
                      <a:r>
                        <a:rPr lang="nl-NL" sz="1800" b="0" i="0" kern="1200" dirty="0">
                          <a:solidFill>
                            <a:schemeClr val="dk1"/>
                          </a:solidFill>
                          <a:effectLst/>
                          <a:latin typeface="+mn-lt"/>
                          <a:ea typeface="+mn-ea"/>
                          <a:cs typeface="+mn-cs"/>
                        </a:rPr>
                        <a:t>Eenieder heeft recht op eerbiediging van zijn </a:t>
                      </a:r>
                      <a:r>
                        <a:rPr lang="nl-NL" sz="1800" b="0" i="0" kern="1200" dirty="0" err="1">
                          <a:solidFill>
                            <a:schemeClr val="dk1"/>
                          </a:solidFill>
                          <a:effectLst/>
                          <a:latin typeface="+mn-lt"/>
                          <a:ea typeface="+mn-ea"/>
                          <a:cs typeface="+mn-cs"/>
                        </a:rPr>
                        <a:t>privé-leven</a:t>
                      </a:r>
                      <a:r>
                        <a:rPr lang="nl-NL" sz="1800" b="0" i="0" kern="1200" dirty="0">
                          <a:solidFill>
                            <a:schemeClr val="dk1"/>
                          </a:solidFill>
                          <a:effectLst/>
                          <a:latin typeface="+mn-lt"/>
                          <a:ea typeface="+mn-ea"/>
                          <a:cs typeface="+mn-cs"/>
                        </a:rPr>
                        <a:t>, zijn familie- en gezinsleven, zijn woning en zijn communicatie.</a:t>
                      </a:r>
                    </a:p>
                    <a:p>
                      <a:endParaRPr lang="nl-NL" dirty="0"/>
                    </a:p>
                  </a:txBody>
                  <a:tcPr/>
                </a:tc>
                <a:tc>
                  <a:txBody>
                    <a:bodyPr/>
                    <a:lstStyle/>
                    <a:p>
                      <a:r>
                        <a:rPr lang="nl-NL" sz="1800" b="0" i="0" kern="1200" dirty="0">
                          <a:solidFill>
                            <a:schemeClr val="dk1"/>
                          </a:solidFill>
                          <a:effectLst/>
                          <a:latin typeface="+mn-lt"/>
                          <a:ea typeface="+mn-ea"/>
                          <a:cs typeface="+mn-cs"/>
                        </a:rPr>
                        <a:t>1.   Eenieder heeft recht op bescherming van zijn persoonsgegevens.</a:t>
                      </a:r>
                    </a:p>
                    <a:p>
                      <a:r>
                        <a:rPr lang="nl-NL" sz="1800" b="0" i="0" kern="1200" dirty="0">
                          <a:solidFill>
                            <a:schemeClr val="dk1"/>
                          </a:solidFill>
                          <a:effectLst/>
                          <a:latin typeface="+mn-lt"/>
                          <a:ea typeface="+mn-ea"/>
                          <a:cs typeface="+mn-cs"/>
                        </a:rPr>
                        <a:t>2.   Deze gegevens moeten eerlijk worden verwerkt, voor bepaalde doeleinden en met toestemming van de betrokkene of op basis van een andere gerechtvaardigde grondslag waarin de wet voorziet. Eenieder heeft recht van inzage in de over hem verzamelde gegevens en op rectificatie daarvan.</a:t>
                      </a:r>
                    </a:p>
                    <a:p>
                      <a:r>
                        <a:rPr lang="nl-NL" sz="1800" b="0" i="0" kern="1200" dirty="0">
                          <a:solidFill>
                            <a:schemeClr val="dk1"/>
                          </a:solidFill>
                          <a:effectLst/>
                          <a:latin typeface="+mn-lt"/>
                          <a:ea typeface="+mn-ea"/>
                          <a:cs typeface="+mn-cs"/>
                        </a:rPr>
                        <a:t>3.   Een onafhankelijke autoriteit ziet erop toe dat deze regels worden nageleefd.</a:t>
                      </a:r>
                    </a:p>
                    <a:p>
                      <a:endParaRPr lang="nl-NL" dirty="0"/>
                    </a:p>
                  </a:txBody>
                  <a:tcPr/>
                </a:tc>
                <a:extLst>
                  <a:ext uri="{0D108BD9-81ED-4DB2-BD59-A6C34878D82A}">
                    <a16:rowId xmlns:a16="http://schemas.microsoft.com/office/drawing/2014/main" val="1611407156"/>
                  </a:ext>
                </a:extLst>
              </a:tr>
            </a:tbl>
          </a:graphicData>
        </a:graphic>
      </p:graphicFrame>
      <p:sp>
        <p:nvSpPr>
          <p:cNvPr id="7" name="Tekstvak 6">
            <a:extLst>
              <a:ext uri="{FF2B5EF4-FFF2-40B4-BE49-F238E27FC236}">
                <a16:creationId xmlns:a16="http://schemas.microsoft.com/office/drawing/2014/main" id="{131709E7-3509-48C9-9E07-6F7D5EF5CF35}"/>
              </a:ext>
            </a:extLst>
          </p:cNvPr>
          <p:cNvSpPr txBox="1"/>
          <p:nvPr/>
        </p:nvSpPr>
        <p:spPr>
          <a:xfrm>
            <a:off x="608121" y="1337019"/>
            <a:ext cx="6098958" cy="646331"/>
          </a:xfrm>
          <a:prstGeom prst="rect">
            <a:avLst/>
          </a:prstGeom>
          <a:noFill/>
        </p:spPr>
        <p:txBody>
          <a:bodyPr wrap="square">
            <a:spAutoFit/>
          </a:bodyPr>
          <a:lstStyle/>
          <a:p>
            <a:endParaRPr lang="nl-NL" sz="1800" b="1" i="0" kern="1200" dirty="0">
              <a:solidFill>
                <a:schemeClr val="bg1"/>
              </a:solidFill>
              <a:effectLst/>
              <a:latin typeface="+mn-lt"/>
              <a:ea typeface="+mn-ea"/>
              <a:cs typeface="+mn-cs"/>
            </a:endParaRPr>
          </a:p>
          <a:p>
            <a:r>
              <a:rPr lang="nl-NL" sz="1800" b="1" i="0" kern="1200" dirty="0">
                <a:solidFill>
                  <a:schemeClr val="bg1"/>
                </a:solidFill>
                <a:effectLst/>
                <a:latin typeface="+mn-lt"/>
                <a:ea typeface="+mn-ea"/>
                <a:cs typeface="+mn-cs"/>
              </a:rPr>
              <a:t>Handvest van de Grondrechten van de EU</a:t>
            </a:r>
          </a:p>
        </p:txBody>
      </p:sp>
    </p:spTree>
    <p:extLst>
      <p:ext uri="{BB962C8B-B14F-4D97-AF65-F5344CB8AC3E}">
        <p14:creationId xmlns:p14="http://schemas.microsoft.com/office/powerpoint/2010/main" val="453408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6664C-0248-48FE-92D7-AEB006F6B681}"/>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graphicFrame>
        <p:nvGraphicFramePr>
          <p:cNvPr id="5" name="Tabel 5">
            <a:extLst>
              <a:ext uri="{FF2B5EF4-FFF2-40B4-BE49-F238E27FC236}">
                <a16:creationId xmlns:a16="http://schemas.microsoft.com/office/drawing/2014/main" id="{131641E4-072D-4DF1-BEB0-D03983901C24}"/>
              </a:ext>
            </a:extLst>
          </p:cNvPr>
          <p:cNvGraphicFramePr>
            <a:graphicFrameLocks noGrp="1"/>
          </p:cNvGraphicFramePr>
          <p:nvPr>
            <p:ph idx="1"/>
            <p:extLst>
              <p:ext uri="{D42A27DB-BD31-4B8C-83A1-F6EECF244321}">
                <p14:modId xmlns:p14="http://schemas.microsoft.com/office/powerpoint/2010/main" val="2147205761"/>
              </p:ext>
            </p:extLst>
          </p:nvPr>
        </p:nvGraphicFramePr>
        <p:xfrm>
          <a:off x="677689" y="1690071"/>
          <a:ext cx="8910193" cy="3929494"/>
        </p:xfrm>
        <a:graphic>
          <a:graphicData uri="http://schemas.openxmlformats.org/drawingml/2006/table">
            <a:tbl>
              <a:tblPr firstRow="1" bandRow="1">
                <a:tableStyleId>{5C22544A-7EE6-4342-B048-85BDC9FD1C3A}</a:tableStyleId>
              </a:tblPr>
              <a:tblGrid>
                <a:gridCol w="8910193">
                  <a:extLst>
                    <a:ext uri="{9D8B030D-6E8A-4147-A177-3AD203B41FA5}">
                      <a16:colId xmlns:a16="http://schemas.microsoft.com/office/drawing/2014/main" val="1820065036"/>
                    </a:ext>
                  </a:extLst>
                </a:gridCol>
              </a:tblGrid>
              <a:tr h="855163">
                <a:tc>
                  <a:txBody>
                    <a:bodyPr/>
                    <a:lstStyle/>
                    <a:p>
                      <a:r>
                        <a:rPr lang="nl-NL" sz="1800" b="0" i="1" u="none" strike="noStrike" kern="1200" baseline="0" dirty="0">
                          <a:solidFill>
                            <a:schemeClr val="bg1"/>
                          </a:solidFill>
                          <a:latin typeface="+mn-lt"/>
                          <a:ea typeface="+mn-ea"/>
                          <a:cs typeface="+mn-cs"/>
                        </a:rPr>
                        <a:t>Artikel 1 </a:t>
                      </a:r>
                      <a:r>
                        <a:rPr lang="nl-NL" sz="1800" b="1" i="0" u="none" strike="noStrike" kern="1200" baseline="0" dirty="0">
                          <a:solidFill>
                            <a:schemeClr val="bg1"/>
                          </a:solidFill>
                          <a:latin typeface="+mn-lt"/>
                          <a:ea typeface="+mn-ea"/>
                          <a:cs typeface="+mn-cs"/>
                        </a:rPr>
                        <a:t>Onderwerp en doelstellingen </a:t>
                      </a:r>
                      <a:endParaRPr lang="nl-NL" dirty="0">
                        <a:solidFill>
                          <a:schemeClr val="bg1"/>
                        </a:solidFill>
                      </a:endParaRPr>
                    </a:p>
                  </a:txBody>
                  <a:tcPr/>
                </a:tc>
                <a:extLst>
                  <a:ext uri="{0D108BD9-81ED-4DB2-BD59-A6C34878D82A}">
                    <a16:rowId xmlns:a16="http://schemas.microsoft.com/office/drawing/2014/main" val="2244293815"/>
                  </a:ext>
                </a:extLst>
              </a:tr>
              <a:tr h="3074331">
                <a:tc>
                  <a:txBody>
                    <a:bodyPr/>
                    <a:lstStyle/>
                    <a:p>
                      <a:r>
                        <a:rPr lang="nl-NL" sz="1800" b="0" i="0" u="none" strike="noStrike" kern="1200" baseline="0" dirty="0">
                          <a:solidFill>
                            <a:schemeClr val="dk1"/>
                          </a:solidFill>
                          <a:latin typeface="+mn-lt"/>
                          <a:ea typeface="+mn-ea"/>
                          <a:cs typeface="+mn-cs"/>
                        </a:rPr>
                        <a:t>1.Bij deze verordening worden regels vastgesteld betreffende de bescherming van natuurlijke personen in verband met de verwerking van persoonsgegevens en betreffende het vrije verkeer van persoonsgegevens. </a:t>
                      </a:r>
                      <a:br>
                        <a:rPr lang="nl-NL" sz="1800" b="0" i="0" u="none" strike="noStrike" kern="1200" baseline="0" dirty="0">
                          <a:solidFill>
                            <a:schemeClr val="dk1"/>
                          </a:solidFill>
                          <a:latin typeface="+mn-lt"/>
                          <a:ea typeface="+mn-ea"/>
                          <a:cs typeface="+mn-cs"/>
                        </a:rPr>
                      </a:br>
                      <a:br>
                        <a:rPr lang="nl-NL" sz="1800" b="0" i="0" u="none" strike="noStrike" kern="1200" baseline="0" dirty="0">
                          <a:solidFill>
                            <a:schemeClr val="dk1"/>
                          </a:solidFill>
                          <a:latin typeface="+mn-lt"/>
                          <a:ea typeface="+mn-ea"/>
                          <a:cs typeface="+mn-cs"/>
                        </a:rPr>
                      </a:br>
                      <a:r>
                        <a:rPr lang="nl-NL" sz="1800" b="0" i="0" u="none" strike="noStrike" kern="1200" baseline="0" dirty="0">
                          <a:solidFill>
                            <a:schemeClr val="dk1"/>
                          </a:solidFill>
                          <a:latin typeface="+mn-lt"/>
                          <a:ea typeface="+mn-ea"/>
                          <a:cs typeface="+mn-cs"/>
                        </a:rPr>
                        <a:t>2.Deze verordening beschermt de grondrechten en de fundamentele vrijheden van natuurlijke personen en met name hun recht op bescherming van persoonsgegevens.</a:t>
                      </a:r>
                      <a:br>
                        <a:rPr lang="nl-NL" sz="1800" b="0" i="0" u="none" strike="noStrike" kern="1200" baseline="0" dirty="0">
                          <a:solidFill>
                            <a:schemeClr val="dk1"/>
                          </a:solidFill>
                          <a:latin typeface="+mn-lt"/>
                          <a:ea typeface="+mn-ea"/>
                          <a:cs typeface="+mn-cs"/>
                        </a:rPr>
                      </a:br>
                      <a:endParaRPr lang="nl-NL" sz="1800" b="0" i="0" u="none" strike="noStrike" kern="1200" baseline="0" dirty="0">
                        <a:solidFill>
                          <a:schemeClr val="dk1"/>
                        </a:solidFill>
                        <a:latin typeface="+mn-lt"/>
                        <a:ea typeface="+mn-ea"/>
                        <a:cs typeface="+mn-cs"/>
                      </a:endParaRPr>
                    </a:p>
                    <a:p>
                      <a:r>
                        <a:rPr lang="nl-NL" sz="1800" b="0" i="0" u="none" strike="noStrike" kern="1200" baseline="0" dirty="0">
                          <a:solidFill>
                            <a:schemeClr val="dk1"/>
                          </a:solidFill>
                          <a:latin typeface="+mn-lt"/>
                          <a:ea typeface="+mn-ea"/>
                          <a:cs typeface="+mn-cs"/>
                        </a:rPr>
                        <a:t>3.Het vrije verkeer van persoonsgegevens in de Unie wordt noch beperkt noch verboden om redenen die verband houden met de bescherming van natuurlijke personen ten aanzien van de verwerking van persoonsgegevens. </a:t>
                      </a:r>
                      <a:endParaRPr lang="nl-NL" dirty="0"/>
                    </a:p>
                  </a:txBody>
                  <a:tcPr/>
                </a:tc>
                <a:extLst>
                  <a:ext uri="{0D108BD9-81ED-4DB2-BD59-A6C34878D82A}">
                    <a16:rowId xmlns:a16="http://schemas.microsoft.com/office/drawing/2014/main" val="2992952339"/>
                  </a:ext>
                </a:extLst>
              </a:tr>
            </a:tbl>
          </a:graphicData>
        </a:graphic>
      </p:graphicFrame>
    </p:spTree>
    <p:extLst>
      <p:ext uri="{BB962C8B-B14F-4D97-AF65-F5344CB8AC3E}">
        <p14:creationId xmlns:p14="http://schemas.microsoft.com/office/powerpoint/2010/main" val="723239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p:txBody>
          <a:bodyPr/>
          <a:lstStyle/>
          <a:p>
            <a:r>
              <a:rPr lang="nl-NL" dirty="0"/>
              <a:t>Achtergrond</a:t>
            </a:r>
            <a:r>
              <a:rPr lang="nl-NL" sz="2600" dirty="0"/>
              <a:t> </a:t>
            </a:r>
            <a:r>
              <a:rPr lang="nl-NL" dirty="0"/>
              <a:t>Gegevensbeschermingsrecht </a:t>
            </a:r>
          </a:p>
        </p:txBody>
      </p:sp>
      <p:sp>
        <p:nvSpPr>
          <p:cNvPr id="3" name="Tijdelijke aanduiding voor inhoud 2">
            <a:extLst>
              <a:ext uri="{FF2B5EF4-FFF2-40B4-BE49-F238E27FC236}">
                <a16:creationId xmlns:a16="http://schemas.microsoft.com/office/drawing/2014/main" id="{C51346C1-EC9B-43C6-8CC0-4BCA41065477}"/>
              </a:ext>
            </a:extLst>
          </p:cNvPr>
          <p:cNvSpPr>
            <a:spLocks noGrp="1"/>
          </p:cNvSpPr>
          <p:nvPr>
            <p:ph idx="1"/>
          </p:nvPr>
        </p:nvSpPr>
        <p:spPr/>
        <p:txBody>
          <a:bodyPr/>
          <a:lstStyle/>
          <a:p>
            <a:r>
              <a:rPr lang="nl-NL" dirty="0">
                <a:solidFill>
                  <a:schemeClr val="bg1"/>
                </a:solidFill>
              </a:rPr>
              <a:t>Begrippen</a:t>
            </a:r>
          </a:p>
          <a:p>
            <a:pPr lvl="1"/>
            <a:r>
              <a:rPr lang="nl-NL" dirty="0">
                <a:solidFill>
                  <a:schemeClr val="bg1"/>
                </a:solidFill>
              </a:rPr>
              <a:t>Datasubject/betrokkene</a:t>
            </a:r>
          </a:p>
          <a:p>
            <a:pPr lvl="1"/>
            <a:r>
              <a:rPr lang="nl-NL" dirty="0">
                <a:solidFill>
                  <a:schemeClr val="bg1"/>
                </a:solidFill>
              </a:rPr>
              <a:t>Verantwoordelijke</a:t>
            </a:r>
          </a:p>
          <a:p>
            <a:pPr lvl="1"/>
            <a:r>
              <a:rPr lang="nl-NL" dirty="0">
                <a:solidFill>
                  <a:schemeClr val="bg1"/>
                </a:solidFill>
              </a:rPr>
              <a:t>Verwerker</a:t>
            </a:r>
          </a:p>
          <a:p>
            <a:pPr lvl="1"/>
            <a:r>
              <a:rPr lang="nl-NL" dirty="0">
                <a:solidFill>
                  <a:schemeClr val="bg1"/>
                </a:solidFill>
              </a:rPr>
              <a:t>Etc.</a:t>
            </a:r>
          </a:p>
          <a:p>
            <a:r>
              <a:rPr lang="nl-NL" dirty="0">
                <a:solidFill>
                  <a:schemeClr val="bg1"/>
                </a:solidFill>
              </a:rPr>
              <a:t>Verhouding tussen verschillende (EU) organen</a:t>
            </a:r>
          </a:p>
          <a:p>
            <a:r>
              <a:rPr lang="nl-NL" dirty="0">
                <a:solidFill>
                  <a:schemeClr val="bg1"/>
                </a:solidFill>
              </a:rPr>
              <a:t>Waarom de AVG er is gekomen</a:t>
            </a:r>
          </a:p>
          <a:p>
            <a:r>
              <a:rPr lang="nl-NL" dirty="0">
                <a:solidFill>
                  <a:schemeClr val="bg1"/>
                </a:solidFill>
              </a:rPr>
              <a:t>Waarom het voor organisaties belangrijk is om de AVG te volgen</a:t>
            </a:r>
          </a:p>
          <a:p>
            <a:r>
              <a:rPr lang="nl-NL" dirty="0">
                <a:solidFill>
                  <a:schemeClr val="bg1"/>
                </a:solidFill>
              </a:rPr>
              <a:t>De tien belangrijkste misverstanden over de AVG</a:t>
            </a:r>
          </a:p>
          <a:p>
            <a:endParaRPr lang="nl-NL" dirty="0">
              <a:solidFill>
                <a:schemeClr val="bg1"/>
              </a:solidFill>
            </a:endParaRPr>
          </a:p>
          <a:p>
            <a:endParaRPr lang="nl-NL" dirty="0"/>
          </a:p>
        </p:txBody>
      </p:sp>
    </p:spTree>
    <p:extLst>
      <p:ext uri="{BB962C8B-B14F-4D97-AF65-F5344CB8AC3E}">
        <p14:creationId xmlns:p14="http://schemas.microsoft.com/office/powerpoint/2010/main" val="46319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B766D-ABDB-420A-8FA8-42E9569BC26D}"/>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E87DD47F-EA3F-4B84-84D3-FB0349D1E916}"/>
              </a:ext>
            </a:extLst>
          </p:cNvPr>
          <p:cNvSpPr>
            <a:spLocks noGrp="1"/>
          </p:cNvSpPr>
          <p:nvPr>
            <p:ph idx="1"/>
          </p:nvPr>
        </p:nvSpPr>
        <p:spPr>
          <a:xfrm>
            <a:off x="677334" y="1796605"/>
            <a:ext cx="8596668" cy="4451795"/>
          </a:xfrm>
        </p:spPr>
        <p:txBody>
          <a:bodyPr>
            <a:normAutofit fontScale="85000" lnSpcReduction="10000"/>
          </a:bodyPr>
          <a:lstStyle/>
          <a:p>
            <a:r>
              <a:rPr lang="nl-NL" dirty="0">
                <a:solidFill>
                  <a:schemeClr val="bg1"/>
                </a:solidFill>
              </a:rPr>
              <a:t>De student kan het verschil tussen privacy en gegevensbescherming uitleggen</a:t>
            </a:r>
          </a:p>
          <a:p>
            <a:r>
              <a:rPr lang="nl-NL" dirty="0">
                <a:solidFill>
                  <a:schemeClr val="bg1"/>
                </a:solidFill>
              </a:rPr>
              <a:t>De student begrijpt de specifieke invloed van rechterlijke uitspraken op de uitleg en toepassing artikel 8 EVRM</a:t>
            </a:r>
          </a:p>
          <a:p>
            <a:r>
              <a:rPr lang="nl-NL" dirty="0">
                <a:solidFill>
                  <a:schemeClr val="bg1"/>
                </a:solidFill>
              </a:rPr>
              <a:t>De student kan de uitgangspunten van artikel 8 EVRM toepassen op een fictieve casus</a:t>
            </a:r>
          </a:p>
          <a:p>
            <a:r>
              <a:rPr lang="nl-NL" dirty="0">
                <a:solidFill>
                  <a:schemeClr val="bg1"/>
                </a:solidFill>
              </a:rPr>
              <a:t>De student kent de achtergrond en kernconcepten uit de AVG</a:t>
            </a:r>
          </a:p>
          <a:p>
            <a:r>
              <a:rPr lang="nl-NL" dirty="0">
                <a:solidFill>
                  <a:schemeClr val="bg1"/>
                </a:solidFill>
              </a:rPr>
              <a:t>De student begrijpt dat naast de AVG andere wet- en regelgeving van belang kan zijn bij het beantwoorden van de vraag of de verwerking van persoonsgegevens in overeenstemming is met de wet</a:t>
            </a:r>
          </a:p>
          <a:p>
            <a:r>
              <a:rPr lang="nl-NL" dirty="0">
                <a:solidFill>
                  <a:schemeClr val="bg1"/>
                </a:solidFill>
              </a:rPr>
              <a:t>De student kent de verschillende partijen die betrokken zijn bij de verwerking van persoonsgegevens en hoe de onderlinge verantwoordelijkheid geregeld is of moet worden</a:t>
            </a:r>
          </a:p>
          <a:p>
            <a:r>
              <a:rPr lang="nl-NL" dirty="0">
                <a:solidFill>
                  <a:schemeClr val="bg1"/>
                </a:solidFill>
              </a:rPr>
              <a:t>De student kent de verschillende tools die in de AVG zijn opgenomen teneinde een verantwoorde verwerking van persoonsgegevens te garanderen</a:t>
            </a:r>
          </a:p>
          <a:p>
            <a:r>
              <a:rPr lang="nl-NL" dirty="0">
                <a:solidFill>
                  <a:schemeClr val="bg1"/>
                </a:solidFill>
              </a:rPr>
              <a:t>De student is in staat deze tools toe te passen in feitelijke en fictieve cases</a:t>
            </a:r>
          </a:p>
          <a:p>
            <a:r>
              <a:rPr lang="nl-NL" dirty="0">
                <a:solidFill>
                  <a:schemeClr val="bg1"/>
                </a:solidFill>
              </a:rPr>
              <a:t>De student kan op creatieve wijze reflecteren op (mogelijke) technische, juridische en organisatorische maatregelen die bijdragen aan privacy- en gegevensbescherming </a:t>
            </a:r>
          </a:p>
        </p:txBody>
      </p:sp>
    </p:spTree>
    <p:extLst>
      <p:ext uri="{BB962C8B-B14F-4D97-AF65-F5344CB8AC3E}">
        <p14:creationId xmlns:p14="http://schemas.microsoft.com/office/powerpoint/2010/main" val="19950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2B197-8F1A-4AB7-8930-4A8410108950}"/>
              </a:ext>
            </a:extLst>
          </p:cNvPr>
          <p:cNvSpPr>
            <a:spLocks noGrp="1"/>
          </p:cNvSpPr>
          <p:nvPr>
            <p:ph type="title"/>
          </p:nvPr>
        </p:nvSpPr>
        <p:spPr/>
        <p:txBody>
          <a:bodyPr/>
          <a:lstStyle/>
          <a:p>
            <a:r>
              <a:rPr lang="nl-NL" dirty="0"/>
              <a:t>Literatuur</a:t>
            </a:r>
          </a:p>
        </p:txBody>
      </p:sp>
      <p:sp>
        <p:nvSpPr>
          <p:cNvPr id="3" name="Tijdelijke aanduiding voor inhoud 2">
            <a:extLst>
              <a:ext uri="{FF2B5EF4-FFF2-40B4-BE49-F238E27FC236}">
                <a16:creationId xmlns:a16="http://schemas.microsoft.com/office/drawing/2014/main" id="{6D35F10E-EC87-4F1A-BC4E-1343086BF180}"/>
              </a:ext>
            </a:extLst>
          </p:cNvPr>
          <p:cNvSpPr>
            <a:spLocks noGrp="1"/>
          </p:cNvSpPr>
          <p:nvPr>
            <p:ph idx="1"/>
          </p:nvPr>
        </p:nvSpPr>
        <p:spPr>
          <a:xfrm>
            <a:off x="677334" y="1867626"/>
            <a:ext cx="8596668" cy="4380774"/>
          </a:xfrm>
        </p:spPr>
        <p:txBody>
          <a:bodyPr>
            <a:normAutofit fontScale="85000" lnSpcReduction="20000"/>
          </a:bodyPr>
          <a:lstStyle/>
          <a:p>
            <a:r>
              <a:rPr lang="nl-NL" dirty="0">
                <a:solidFill>
                  <a:schemeClr val="bg1"/>
                </a:solidFill>
              </a:rPr>
              <a:t>Voor het artikel 8 EVRM gedeelde</a:t>
            </a:r>
          </a:p>
          <a:p>
            <a:pPr lvl="1"/>
            <a:r>
              <a:rPr lang="nl-NL" dirty="0">
                <a:solidFill>
                  <a:schemeClr val="bg1"/>
                </a:solidFill>
              </a:rPr>
              <a:t>De relevante artikelen en bepalingen uit het EVRM en de diverse protocollen</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a:t>
            </a:r>
            <a:r>
              <a:rPr lang="nl-NL" dirty="0" err="1">
                <a:solidFill>
                  <a:schemeClr val="bg1"/>
                </a:solidFill>
                <a:effectLst/>
                <a:ea typeface="Calibri" panose="020F0502020204030204" pitchFamily="34" charset="0"/>
                <a:cs typeface="Times New Roman" panose="02020603050405020304" pitchFamily="18" charset="0"/>
              </a:rPr>
              <a:t>Stes</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Colas</a:t>
            </a:r>
            <a:r>
              <a:rPr lang="nl-NL" dirty="0">
                <a:solidFill>
                  <a:schemeClr val="bg1"/>
                </a:solidFill>
                <a:effectLst/>
                <a:ea typeface="Calibri" panose="020F0502020204030204" pitchFamily="34" charset="0"/>
                <a:cs typeface="Times New Roman" panose="02020603050405020304" pitchFamily="18" charset="0"/>
              </a:rPr>
              <a:t> Est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Others</a:t>
            </a:r>
            <a:r>
              <a:rPr lang="nl-NL" dirty="0">
                <a:solidFill>
                  <a:schemeClr val="bg1"/>
                </a:solidFill>
                <a:effectLst/>
                <a:ea typeface="Calibri" panose="020F0502020204030204" pitchFamily="34" charset="0"/>
                <a:cs typeface="Times New Roman" panose="02020603050405020304" pitchFamily="18" charset="0"/>
              </a:rPr>
              <a:t> v. France,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no. 37971/97, 16 April 2002.</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a:t>
            </a:r>
            <a:r>
              <a:rPr lang="nl-NL" dirty="0" err="1">
                <a:solidFill>
                  <a:schemeClr val="bg1"/>
                </a:solidFill>
                <a:effectLst/>
                <a:ea typeface="Calibri" panose="020F0502020204030204" pitchFamily="34" charset="0"/>
                <a:cs typeface="Times New Roman" panose="02020603050405020304" pitchFamily="18" charset="0"/>
              </a:rPr>
              <a:t>Ledyayeva</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Dobrokhotova</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Zolotareva</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Romashina</a:t>
            </a:r>
            <a:r>
              <a:rPr lang="nl-NL" dirty="0">
                <a:solidFill>
                  <a:schemeClr val="bg1"/>
                </a:solidFill>
                <a:effectLst/>
                <a:ea typeface="Calibri" panose="020F0502020204030204" pitchFamily="34" charset="0"/>
                <a:cs typeface="Times New Roman" panose="02020603050405020304" pitchFamily="18" charset="0"/>
              </a:rPr>
              <a:t> v. Russia App </a:t>
            </a:r>
            <a:r>
              <a:rPr lang="nl-NL" dirty="0" err="1">
                <a:solidFill>
                  <a:schemeClr val="bg1"/>
                </a:solidFill>
                <a:effectLst/>
                <a:ea typeface="Calibri" panose="020F0502020204030204" pitchFamily="34" charset="0"/>
                <a:cs typeface="Times New Roman" panose="02020603050405020304" pitchFamily="18" charset="0"/>
              </a:rPr>
              <a:t>nos</a:t>
            </a:r>
            <a:r>
              <a:rPr lang="nl-NL" dirty="0">
                <a:solidFill>
                  <a:schemeClr val="bg1"/>
                </a:solidFill>
                <a:effectLst/>
                <a:ea typeface="Calibri" panose="020F0502020204030204" pitchFamily="34" charset="0"/>
                <a:cs typeface="Times New Roman" panose="02020603050405020304" pitchFamily="18" charset="0"/>
              </a:rPr>
              <a:t> 53157/99, 53247/99, 56850/00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53695/00, 26 </a:t>
            </a:r>
            <a:r>
              <a:rPr lang="nl-NL" dirty="0" err="1">
                <a:solidFill>
                  <a:schemeClr val="bg1"/>
                </a:solidFill>
                <a:effectLst/>
                <a:ea typeface="Calibri" panose="020F0502020204030204" pitchFamily="34" charset="0"/>
                <a:cs typeface="Times New Roman" panose="02020603050405020304" pitchFamily="18" charset="0"/>
              </a:rPr>
              <a:t>October</a:t>
            </a:r>
            <a:r>
              <a:rPr lang="nl-NL" dirty="0">
                <a:solidFill>
                  <a:schemeClr val="bg1"/>
                </a:solidFill>
                <a:effectLst/>
                <a:ea typeface="Calibri" panose="020F0502020204030204" pitchFamily="34" charset="0"/>
                <a:cs typeface="Times New Roman" panose="02020603050405020304" pitchFamily="18" charset="0"/>
              </a:rPr>
              <a:t> 2006. </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Von Hannover v. Germany (no 2.),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nos</a:t>
            </a:r>
            <a:r>
              <a:rPr lang="nl-NL" dirty="0">
                <a:solidFill>
                  <a:schemeClr val="bg1"/>
                </a:solidFill>
                <a:effectLst/>
                <a:ea typeface="Calibri" panose="020F0502020204030204" pitchFamily="34" charset="0"/>
                <a:cs typeface="Times New Roman" panose="02020603050405020304" pitchFamily="18" charset="0"/>
              </a:rPr>
              <a:t>. 40660/08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60641/08,  07 </a:t>
            </a:r>
            <a:r>
              <a:rPr lang="nl-NL" dirty="0" err="1">
                <a:solidFill>
                  <a:schemeClr val="bg1"/>
                </a:solidFill>
                <a:effectLst/>
                <a:ea typeface="Calibri" panose="020F0502020204030204" pitchFamily="34" charset="0"/>
                <a:cs typeface="Times New Roman" panose="02020603050405020304" pitchFamily="18" charset="0"/>
              </a:rPr>
              <a:t>February</a:t>
            </a:r>
            <a:r>
              <a:rPr lang="nl-NL" dirty="0">
                <a:solidFill>
                  <a:schemeClr val="bg1"/>
                </a:solidFill>
                <a:effectLst/>
                <a:ea typeface="Calibri" panose="020F0502020204030204" pitchFamily="34" charset="0"/>
                <a:cs typeface="Times New Roman" panose="02020603050405020304" pitchFamily="18" charset="0"/>
              </a:rPr>
              <a:t> 2012. </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a:t>
            </a:r>
            <a:r>
              <a:rPr lang="nl-NL" dirty="0" err="1">
                <a:solidFill>
                  <a:schemeClr val="bg1"/>
                </a:solidFill>
                <a:effectLst/>
                <a:ea typeface="Calibri" panose="020F0502020204030204" pitchFamily="34" charset="0"/>
                <a:cs typeface="Times New Roman" panose="02020603050405020304" pitchFamily="18" charset="0"/>
              </a:rPr>
              <a:t>Delfi</a:t>
            </a:r>
            <a:r>
              <a:rPr lang="nl-NL" dirty="0">
                <a:solidFill>
                  <a:schemeClr val="bg1"/>
                </a:solidFill>
                <a:effectLst/>
                <a:ea typeface="Calibri" panose="020F0502020204030204" pitchFamily="34" charset="0"/>
                <a:cs typeface="Times New Roman" panose="02020603050405020304" pitchFamily="18" charset="0"/>
              </a:rPr>
              <a:t> AS v. Estonia,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no. 64569/09, 16 </a:t>
            </a:r>
            <a:r>
              <a:rPr lang="nl-NL" dirty="0" err="1">
                <a:solidFill>
                  <a:schemeClr val="bg1"/>
                </a:solidFill>
                <a:effectLst/>
                <a:ea typeface="Calibri" panose="020F0502020204030204" pitchFamily="34" charset="0"/>
                <a:cs typeface="Times New Roman" panose="02020603050405020304" pitchFamily="18" charset="0"/>
              </a:rPr>
              <a:t>June</a:t>
            </a:r>
            <a:r>
              <a:rPr lang="nl-NL" dirty="0">
                <a:solidFill>
                  <a:schemeClr val="bg1"/>
                </a:solidFill>
                <a:effectLst/>
                <a:ea typeface="Calibri" panose="020F0502020204030204" pitchFamily="34" charset="0"/>
                <a:cs typeface="Times New Roman" panose="02020603050405020304" pitchFamily="18" charset="0"/>
              </a:rPr>
              <a:t> 2015.</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a:t>
            </a:r>
            <a:r>
              <a:rPr lang="nl-NL" dirty="0" err="1">
                <a:solidFill>
                  <a:schemeClr val="bg1"/>
                </a:solidFill>
                <a:effectLst/>
                <a:ea typeface="Calibri" panose="020F0502020204030204" pitchFamily="34" charset="0"/>
                <a:cs typeface="Times New Roman" panose="02020603050405020304" pitchFamily="18" charset="0"/>
              </a:rPr>
              <a:t>Zakharov</a:t>
            </a:r>
            <a:r>
              <a:rPr lang="nl-NL" dirty="0">
                <a:solidFill>
                  <a:schemeClr val="bg1"/>
                </a:solidFill>
                <a:effectLst/>
                <a:ea typeface="Calibri" panose="020F0502020204030204" pitchFamily="34" charset="0"/>
                <a:cs typeface="Times New Roman" panose="02020603050405020304" pitchFamily="18" charset="0"/>
              </a:rPr>
              <a:t> v. Russia,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no. 47143/06, 04 December 2015.</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a:t>
            </a:r>
            <a:r>
              <a:rPr lang="nl-NL" dirty="0" err="1">
                <a:solidFill>
                  <a:schemeClr val="bg1"/>
                </a:solidFill>
                <a:effectLst/>
                <a:ea typeface="Calibri" panose="020F0502020204030204" pitchFamily="34" charset="0"/>
                <a:cs typeface="Times New Roman" panose="02020603050405020304" pitchFamily="18" charset="0"/>
              </a:rPr>
              <a:t>Antovic</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Mirkovic</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no. 70838/13, 28 November 2017. </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Centrum </a:t>
            </a:r>
            <a:r>
              <a:rPr lang="nl-NL" dirty="0" err="1">
                <a:solidFill>
                  <a:schemeClr val="bg1"/>
                </a:solidFill>
                <a:effectLst/>
                <a:ea typeface="Calibri" panose="020F0502020204030204" pitchFamily="34" charset="0"/>
                <a:cs typeface="Times New Roman" panose="02020603050405020304" pitchFamily="18" charset="0"/>
              </a:rPr>
              <a:t>för</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Rättvisa</a:t>
            </a:r>
            <a:r>
              <a:rPr lang="nl-NL" dirty="0">
                <a:solidFill>
                  <a:schemeClr val="bg1"/>
                </a:solidFill>
                <a:effectLst/>
                <a:ea typeface="Calibri" panose="020F0502020204030204" pitchFamily="34" charset="0"/>
                <a:cs typeface="Times New Roman" panose="02020603050405020304" pitchFamily="18" charset="0"/>
              </a:rPr>
              <a:t> v. Sweden,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no. 35252/08, 19 </a:t>
            </a:r>
            <a:r>
              <a:rPr lang="nl-NL" dirty="0" err="1">
                <a:solidFill>
                  <a:schemeClr val="bg1"/>
                </a:solidFill>
                <a:effectLst/>
                <a:ea typeface="Calibri" panose="020F0502020204030204" pitchFamily="34" charset="0"/>
                <a:cs typeface="Times New Roman" panose="02020603050405020304" pitchFamily="18" charset="0"/>
              </a:rPr>
              <a:t>June</a:t>
            </a:r>
            <a:r>
              <a:rPr lang="nl-NL" dirty="0">
                <a:solidFill>
                  <a:schemeClr val="bg1"/>
                </a:solidFill>
                <a:effectLst/>
                <a:ea typeface="Calibri" panose="020F0502020204030204" pitchFamily="34" charset="0"/>
                <a:cs typeface="Times New Roman" panose="02020603050405020304" pitchFamily="18" charset="0"/>
              </a:rPr>
              <a:t> 2018.</a:t>
            </a:r>
          </a:p>
          <a:p>
            <a:pPr lvl="1"/>
            <a:r>
              <a:rPr lang="nl-NL" dirty="0">
                <a:solidFill>
                  <a:schemeClr val="bg1"/>
                </a:solidFill>
                <a:effectLst/>
                <a:ea typeface="Calibri" panose="020F0502020204030204" pitchFamily="34" charset="0"/>
                <a:cs typeface="Times New Roman" panose="02020603050405020304" pitchFamily="18" charset="0"/>
              </a:rPr>
              <a:t>Europees Hof voor de Rechten van de Mens, Big </a:t>
            </a:r>
            <a:r>
              <a:rPr lang="nl-NL" dirty="0" err="1">
                <a:solidFill>
                  <a:schemeClr val="bg1"/>
                </a:solidFill>
                <a:effectLst/>
                <a:ea typeface="Calibri" panose="020F0502020204030204" pitchFamily="34" charset="0"/>
                <a:cs typeface="Times New Roman" panose="02020603050405020304" pitchFamily="18" charset="0"/>
              </a:rPr>
              <a:t>Brother</a:t>
            </a:r>
            <a:r>
              <a:rPr lang="nl-NL" dirty="0">
                <a:solidFill>
                  <a:schemeClr val="bg1"/>
                </a:solidFill>
                <a:effectLst/>
                <a:ea typeface="Calibri" panose="020F0502020204030204" pitchFamily="34" charset="0"/>
                <a:cs typeface="Times New Roman" panose="02020603050405020304" pitchFamily="18" charset="0"/>
              </a:rPr>
              <a:t> Watch </a:t>
            </a:r>
            <a:r>
              <a:rPr lang="nl-NL" dirty="0" err="1">
                <a:solidFill>
                  <a:schemeClr val="bg1"/>
                </a:solidFill>
                <a:effectLst/>
                <a:ea typeface="Calibri" panose="020F0502020204030204" pitchFamily="34" charset="0"/>
                <a:cs typeface="Times New Roman" panose="02020603050405020304" pitchFamily="18" charset="0"/>
              </a:rPr>
              <a:t>and</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others</a:t>
            </a:r>
            <a:r>
              <a:rPr lang="nl-NL" dirty="0">
                <a:solidFill>
                  <a:schemeClr val="bg1"/>
                </a:solidFill>
                <a:effectLst/>
                <a:ea typeface="Calibri" panose="020F0502020204030204" pitchFamily="34" charset="0"/>
                <a:cs typeface="Times New Roman" panose="02020603050405020304" pitchFamily="18" charset="0"/>
              </a:rPr>
              <a:t> v. </a:t>
            </a:r>
            <a:r>
              <a:rPr lang="nl-NL" dirty="0" err="1">
                <a:solidFill>
                  <a:schemeClr val="bg1"/>
                </a:solidFill>
                <a:effectLst/>
                <a:ea typeface="Calibri" panose="020F0502020204030204" pitchFamily="34" charset="0"/>
                <a:cs typeface="Times New Roman" panose="02020603050405020304" pitchFamily="18" charset="0"/>
              </a:rPr>
              <a:t>the</a:t>
            </a:r>
            <a:r>
              <a:rPr lang="nl-NL" dirty="0">
                <a:solidFill>
                  <a:schemeClr val="bg1"/>
                </a:solidFill>
                <a:effectLst/>
                <a:ea typeface="Calibri" panose="020F0502020204030204" pitchFamily="34" charset="0"/>
                <a:cs typeface="Times New Roman" panose="02020603050405020304" pitchFamily="18" charset="0"/>
              </a:rPr>
              <a:t> United </a:t>
            </a:r>
            <a:r>
              <a:rPr lang="nl-NL" dirty="0" err="1">
                <a:solidFill>
                  <a:schemeClr val="bg1"/>
                </a:solidFill>
                <a:effectLst/>
                <a:ea typeface="Calibri" panose="020F0502020204030204" pitchFamily="34" charset="0"/>
                <a:cs typeface="Times New Roman" panose="02020603050405020304" pitchFamily="18" charset="0"/>
              </a:rPr>
              <a:t>Kingdom</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application</a:t>
            </a:r>
            <a:r>
              <a:rPr lang="nl-NL" dirty="0">
                <a:solidFill>
                  <a:schemeClr val="bg1"/>
                </a:solidFill>
                <a:effectLst/>
                <a:ea typeface="Calibri" panose="020F0502020204030204" pitchFamily="34" charset="0"/>
                <a:cs typeface="Times New Roman" panose="02020603050405020304" pitchFamily="18" charset="0"/>
              </a:rPr>
              <a:t> </a:t>
            </a:r>
            <a:r>
              <a:rPr lang="nl-NL" dirty="0" err="1">
                <a:solidFill>
                  <a:schemeClr val="bg1"/>
                </a:solidFill>
                <a:effectLst/>
                <a:ea typeface="Calibri" panose="020F0502020204030204" pitchFamily="34" charset="0"/>
                <a:cs typeface="Times New Roman" panose="02020603050405020304" pitchFamily="18" charset="0"/>
              </a:rPr>
              <a:t>nos</a:t>
            </a:r>
            <a:r>
              <a:rPr lang="nl-NL" dirty="0">
                <a:solidFill>
                  <a:schemeClr val="bg1"/>
                </a:solidFill>
                <a:effectLst/>
                <a:ea typeface="Calibri" panose="020F0502020204030204" pitchFamily="34" charset="0"/>
                <a:cs typeface="Times New Roman" panose="02020603050405020304" pitchFamily="18" charset="0"/>
              </a:rPr>
              <a:t>. 58170/13 62322/14 24960/15, 13 September 2018.</a:t>
            </a:r>
          </a:p>
        </p:txBody>
      </p:sp>
    </p:spTree>
    <p:extLst>
      <p:ext uri="{BB962C8B-B14F-4D97-AF65-F5344CB8AC3E}">
        <p14:creationId xmlns:p14="http://schemas.microsoft.com/office/powerpoint/2010/main" val="368333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E6D8D-1042-4C4B-AE1F-2A062A1EBBD1}"/>
              </a:ext>
            </a:extLst>
          </p:cNvPr>
          <p:cNvSpPr>
            <a:spLocks noGrp="1"/>
          </p:cNvSpPr>
          <p:nvPr>
            <p:ph type="title"/>
          </p:nvPr>
        </p:nvSpPr>
        <p:spPr/>
        <p:txBody>
          <a:bodyPr/>
          <a:lstStyle/>
          <a:p>
            <a:r>
              <a:rPr lang="nl-NL" dirty="0"/>
              <a:t>Literatuur</a:t>
            </a:r>
          </a:p>
        </p:txBody>
      </p:sp>
      <p:sp>
        <p:nvSpPr>
          <p:cNvPr id="3" name="Tijdelijke aanduiding voor inhoud 2">
            <a:extLst>
              <a:ext uri="{FF2B5EF4-FFF2-40B4-BE49-F238E27FC236}">
                <a16:creationId xmlns:a16="http://schemas.microsoft.com/office/drawing/2014/main" id="{B297D7E0-B520-42A5-8B1D-AA768F2EC9C1}"/>
              </a:ext>
            </a:extLst>
          </p:cNvPr>
          <p:cNvSpPr>
            <a:spLocks noGrp="1"/>
          </p:cNvSpPr>
          <p:nvPr>
            <p:ph idx="1"/>
          </p:nvPr>
        </p:nvSpPr>
        <p:spPr/>
        <p:txBody>
          <a:bodyPr>
            <a:normAutofit fontScale="92500" lnSpcReduction="10000"/>
          </a:bodyPr>
          <a:lstStyle/>
          <a:p>
            <a:r>
              <a:rPr lang="nl-NL" dirty="0">
                <a:solidFill>
                  <a:schemeClr val="bg1"/>
                </a:solidFill>
              </a:rPr>
              <a:t>Voor het AVG gedeelte</a:t>
            </a:r>
          </a:p>
          <a:p>
            <a:pPr lvl="1"/>
            <a:r>
              <a:rPr lang="nl-NL" dirty="0">
                <a:solidFill>
                  <a:schemeClr val="bg1"/>
                </a:solidFill>
              </a:rPr>
              <a:t>De AVG en de relevante bepalingen uit andere EU documenten (bv handvest)</a:t>
            </a:r>
          </a:p>
          <a:p>
            <a:pPr lvl="1"/>
            <a:r>
              <a:rPr lang="nl-NL" dirty="0">
                <a:solidFill>
                  <a:schemeClr val="bg1"/>
                </a:solidFill>
                <a:effectLst/>
                <a:ea typeface="Times New Roman" panose="02020603050405020304" pitchFamily="18" charset="0"/>
              </a:rPr>
              <a:t>B. van der Sloot (2019) De Algemene Verordening Gegevensbescherming in </a:t>
            </a:r>
            <a:r>
              <a:rPr lang="nl-NL" dirty="0" err="1">
                <a:solidFill>
                  <a:schemeClr val="bg1"/>
                </a:solidFill>
                <a:effectLst/>
                <a:ea typeface="Times New Roman" panose="02020603050405020304" pitchFamily="18" charset="0"/>
              </a:rPr>
              <a:t>Gewonemensentaal</a:t>
            </a:r>
            <a:r>
              <a:rPr lang="nl-NL" dirty="0">
                <a:solidFill>
                  <a:schemeClr val="bg1"/>
                </a:solidFill>
                <a:effectLst/>
                <a:ea typeface="Times New Roman" panose="02020603050405020304" pitchFamily="18" charset="0"/>
              </a:rPr>
              <a:t>. Amsterdam University Press. </a:t>
            </a:r>
          </a:p>
          <a:p>
            <a:pPr lvl="1"/>
            <a:r>
              <a:rPr lang="nl-NL" dirty="0">
                <a:solidFill>
                  <a:schemeClr val="bg1"/>
                </a:solidFill>
                <a:effectLst/>
                <a:ea typeface="Calibri" panose="020F0502020204030204" pitchFamily="34" charset="0"/>
                <a:cs typeface="Times New Roman" panose="02020603050405020304" pitchFamily="18" charset="0"/>
              </a:rPr>
              <a:t>Hof van Justitie, </a:t>
            </a:r>
            <a:r>
              <a:rPr lang="nl-NL" dirty="0" err="1">
                <a:solidFill>
                  <a:schemeClr val="bg1"/>
                </a:solidFill>
                <a:effectLst/>
                <a:ea typeface="Calibri" panose="020F0502020204030204" pitchFamily="34" charset="0"/>
                <a:cs typeface="Times New Roman" panose="02020603050405020304" pitchFamily="18" charset="0"/>
              </a:rPr>
              <a:t>Lindqvist</a:t>
            </a:r>
            <a:r>
              <a:rPr lang="nl-NL" dirty="0">
                <a:solidFill>
                  <a:schemeClr val="bg1"/>
                </a:solidFill>
                <a:effectLst/>
                <a:ea typeface="Calibri" panose="020F0502020204030204" pitchFamily="34" charset="0"/>
                <a:cs typeface="Times New Roman" panose="02020603050405020304" pitchFamily="18" charset="0"/>
              </a:rPr>
              <a:t>, Case C-101/01, 6 November 2003.</a:t>
            </a:r>
          </a:p>
          <a:p>
            <a:pPr lvl="1"/>
            <a:r>
              <a:rPr lang="nl-NL" dirty="0">
                <a:solidFill>
                  <a:schemeClr val="bg1"/>
                </a:solidFill>
                <a:effectLst/>
                <a:ea typeface="Calibri" panose="020F0502020204030204" pitchFamily="34" charset="0"/>
                <a:cs typeface="Times New Roman" panose="02020603050405020304" pitchFamily="18" charset="0"/>
              </a:rPr>
              <a:t>Hof van Justitie, Google Spain, C-131/12, 13 mei 2014.</a:t>
            </a:r>
          </a:p>
          <a:p>
            <a:pPr lvl="1"/>
            <a:r>
              <a:rPr lang="nl-NL" dirty="0">
                <a:solidFill>
                  <a:schemeClr val="bg1"/>
                </a:solidFill>
                <a:effectLst/>
                <a:ea typeface="Calibri" panose="020F0502020204030204" pitchFamily="34" charset="0"/>
                <a:cs typeface="Times New Roman" panose="02020603050405020304" pitchFamily="18" charset="0"/>
              </a:rPr>
              <a:t>Hof van Justitie, </a:t>
            </a:r>
            <a:r>
              <a:rPr lang="nl-NL" dirty="0" err="1">
                <a:solidFill>
                  <a:schemeClr val="bg1"/>
                </a:solidFill>
                <a:effectLst/>
                <a:ea typeface="Calibri" panose="020F0502020204030204" pitchFamily="34" charset="0"/>
                <a:cs typeface="Times New Roman" panose="02020603050405020304" pitchFamily="18" charset="0"/>
              </a:rPr>
              <a:t>Ryneš</a:t>
            </a:r>
            <a:r>
              <a:rPr lang="nl-NL" dirty="0">
                <a:solidFill>
                  <a:schemeClr val="bg1"/>
                </a:solidFill>
                <a:effectLst/>
                <a:ea typeface="Calibri" panose="020F0502020204030204" pitchFamily="34" charset="0"/>
                <a:cs typeface="Times New Roman" panose="02020603050405020304" pitchFamily="18" charset="0"/>
              </a:rPr>
              <a:t>, C‑212/13,  11 december 2014.</a:t>
            </a:r>
          </a:p>
          <a:p>
            <a:pPr lvl="1"/>
            <a:r>
              <a:rPr lang="nl-NL" dirty="0">
                <a:solidFill>
                  <a:schemeClr val="bg1"/>
                </a:solidFill>
                <a:effectLst/>
                <a:ea typeface="Calibri" panose="020F0502020204030204" pitchFamily="34" charset="0"/>
                <a:cs typeface="Times New Roman" panose="02020603050405020304" pitchFamily="18" charset="0"/>
              </a:rPr>
              <a:t>Hof van Justitie, </a:t>
            </a:r>
            <a:r>
              <a:rPr lang="nl-NL" dirty="0" err="1">
                <a:solidFill>
                  <a:schemeClr val="bg1"/>
                </a:solidFill>
                <a:effectLst/>
                <a:ea typeface="Calibri" panose="020F0502020204030204" pitchFamily="34" charset="0"/>
                <a:cs typeface="Times New Roman" panose="02020603050405020304" pitchFamily="18" charset="0"/>
              </a:rPr>
              <a:t>Coty</a:t>
            </a:r>
            <a:r>
              <a:rPr lang="nl-NL" dirty="0">
                <a:solidFill>
                  <a:schemeClr val="bg1"/>
                </a:solidFill>
                <a:effectLst/>
                <a:ea typeface="Calibri" panose="020F0502020204030204" pitchFamily="34" charset="0"/>
                <a:cs typeface="Times New Roman" panose="02020603050405020304" pitchFamily="18" charset="0"/>
              </a:rPr>
              <a:t>,  C-580/13, 16 juli 2015. </a:t>
            </a:r>
          </a:p>
          <a:p>
            <a:pPr lvl="1"/>
            <a:r>
              <a:rPr lang="nl-NL" dirty="0">
                <a:solidFill>
                  <a:schemeClr val="bg1"/>
                </a:solidFill>
                <a:effectLst/>
                <a:ea typeface="Calibri" panose="020F0502020204030204" pitchFamily="34" charset="0"/>
                <a:cs typeface="Times New Roman" panose="02020603050405020304" pitchFamily="18" charset="0"/>
              </a:rPr>
              <a:t>Hof van Justitie, </a:t>
            </a:r>
            <a:r>
              <a:rPr lang="nl-NL" dirty="0" err="1">
                <a:solidFill>
                  <a:schemeClr val="bg1"/>
                </a:solidFill>
                <a:effectLst/>
                <a:ea typeface="Calibri" panose="020F0502020204030204" pitchFamily="34" charset="0"/>
                <a:cs typeface="Times New Roman" panose="02020603050405020304" pitchFamily="18" charset="0"/>
              </a:rPr>
              <a:t>Schrems</a:t>
            </a:r>
            <a:r>
              <a:rPr lang="nl-NL" dirty="0">
                <a:solidFill>
                  <a:schemeClr val="bg1"/>
                </a:solidFill>
                <a:effectLst/>
                <a:ea typeface="Calibri" panose="020F0502020204030204" pitchFamily="34" charset="0"/>
                <a:cs typeface="Times New Roman" panose="02020603050405020304" pitchFamily="18" charset="0"/>
              </a:rPr>
              <a:t>  Case C-362/14, 6 oktober 2015.</a:t>
            </a:r>
          </a:p>
          <a:p>
            <a:pPr lvl="1"/>
            <a:r>
              <a:rPr lang="nl-NL" dirty="0">
                <a:solidFill>
                  <a:schemeClr val="bg1"/>
                </a:solidFill>
                <a:effectLst/>
                <a:ea typeface="Calibri" panose="020F0502020204030204" pitchFamily="34" charset="0"/>
                <a:cs typeface="Times New Roman" panose="02020603050405020304" pitchFamily="18" charset="0"/>
              </a:rPr>
              <a:t>Hof van Justitie, Advies 1/15, 26 juli 2017. </a:t>
            </a:r>
          </a:p>
          <a:p>
            <a:pPr lvl="1"/>
            <a:r>
              <a:rPr lang="nl-NL" dirty="0">
                <a:solidFill>
                  <a:schemeClr val="bg1"/>
                </a:solidFill>
                <a:effectLst/>
                <a:ea typeface="Calibri" panose="020F0502020204030204" pitchFamily="34" charset="0"/>
                <a:cs typeface="Times New Roman" panose="02020603050405020304" pitchFamily="18" charset="0"/>
              </a:rPr>
              <a:t>Hof van Justitie, GC, zaak C-136/17, 24 september 2019.</a:t>
            </a:r>
          </a:p>
          <a:p>
            <a:pPr lvl="1"/>
            <a:r>
              <a:rPr lang="nl-NL" dirty="0">
                <a:solidFill>
                  <a:schemeClr val="bg1"/>
                </a:solidFill>
                <a:effectLst/>
                <a:ea typeface="Calibri" panose="020F0502020204030204" pitchFamily="34" charset="0"/>
                <a:cs typeface="Times New Roman" panose="02020603050405020304" pitchFamily="18" charset="0"/>
              </a:rPr>
              <a:t>Hof van Justitie, Google LLC, C-507/17, 24 september 2019.</a:t>
            </a:r>
          </a:p>
          <a:p>
            <a:pPr lvl="1"/>
            <a:endParaRPr lang="nl-NL" dirty="0">
              <a:solidFill>
                <a:schemeClr val="bg1"/>
              </a:solidFill>
            </a:endParaRPr>
          </a:p>
        </p:txBody>
      </p:sp>
    </p:spTree>
    <p:extLst>
      <p:ext uri="{BB962C8B-B14F-4D97-AF65-F5344CB8AC3E}">
        <p14:creationId xmlns:p14="http://schemas.microsoft.com/office/powerpoint/2010/main" val="290618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EA5CD-EE1C-4005-945B-7A439DB64C05}"/>
              </a:ext>
            </a:extLst>
          </p:cNvPr>
          <p:cNvSpPr>
            <a:spLocks noGrp="1"/>
          </p:cNvSpPr>
          <p:nvPr>
            <p:ph type="title"/>
          </p:nvPr>
        </p:nvSpPr>
        <p:spPr/>
        <p:txBody>
          <a:bodyPr/>
          <a:lstStyle/>
          <a:p>
            <a:r>
              <a:rPr lang="nl-NL" dirty="0"/>
              <a:t>Tentaminering/cijfer</a:t>
            </a:r>
          </a:p>
        </p:txBody>
      </p:sp>
      <p:sp>
        <p:nvSpPr>
          <p:cNvPr id="3" name="Tijdelijke aanduiding voor inhoud 2">
            <a:extLst>
              <a:ext uri="{FF2B5EF4-FFF2-40B4-BE49-F238E27FC236}">
                <a16:creationId xmlns:a16="http://schemas.microsoft.com/office/drawing/2014/main" id="{A887A71B-22CE-40DA-8FBF-E55DF67E235A}"/>
              </a:ext>
            </a:extLst>
          </p:cNvPr>
          <p:cNvSpPr>
            <a:spLocks noGrp="1"/>
          </p:cNvSpPr>
          <p:nvPr>
            <p:ph idx="1"/>
          </p:nvPr>
        </p:nvSpPr>
        <p:spPr>
          <a:xfrm>
            <a:off x="677334" y="1509204"/>
            <a:ext cx="8596668" cy="5175681"/>
          </a:xfrm>
        </p:spPr>
        <p:txBody>
          <a:bodyPr>
            <a:normAutofit/>
          </a:bodyPr>
          <a:lstStyle/>
          <a:p>
            <a:r>
              <a:rPr lang="nl-NL" sz="1400" dirty="0">
                <a:solidFill>
                  <a:schemeClr val="bg1"/>
                </a:solidFill>
              </a:rPr>
              <a:t>Groepsopdrachten (annotaties) = 3 (van de 10) punten</a:t>
            </a:r>
          </a:p>
          <a:p>
            <a:pPr lvl="1"/>
            <a:r>
              <a:rPr lang="nl-NL" sz="1400" dirty="0">
                <a:solidFill>
                  <a:schemeClr val="bg1"/>
                </a:solidFill>
                <a:cs typeface="Times New Roman" panose="02020603050405020304" pitchFamily="18" charset="0"/>
              </a:rPr>
              <a:t>Schrijf in een groepje van 2 of 3 personen een annotatie over </a:t>
            </a:r>
            <a:r>
              <a:rPr lang="nl-NL" sz="1400" dirty="0" err="1">
                <a:solidFill>
                  <a:schemeClr val="bg1"/>
                </a:solidFill>
                <a:cs typeface="Times New Roman" panose="02020603050405020304" pitchFamily="18" charset="0"/>
              </a:rPr>
              <a:t>Belgian</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Linguistic</a:t>
            </a:r>
            <a:r>
              <a:rPr lang="nl-NL" sz="1400" dirty="0">
                <a:solidFill>
                  <a:schemeClr val="bg1"/>
                </a:solidFill>
                <a:cs typeface="Times New Roman" panose="02020603050405020304" pitchFamily="18" charset="0"/>
              </a:rPr>
              <a:t> case</a:t>
            </a:r>
            <a:r>
              <a:rPr lang="en-US" sz="1400" i="0" dirty="0">
                <a:solidFill>
                  <a:schemeClr val="bg1"/>
                </a:solidFill>
                <a:effectLst/>
                <a:cs typeface="Times New Roman" panose="02020603050405020304" pitchFamily="18" charset="0"/>
              </a:rPr>
              <a:t>, application nos. 1474/62 1677/62 1691/62, etc., 23/07/1968</a:t>
            </a:r>
            <a:endParaRPr lang="nl-NL" sz="1400" dirty="0">
              <a:solidFill>
                <a:schemeClr val="bg1"/>
              </a:solidFill>
              <a:cs typeface="Times New Roman" panose="02020603050405020304" pitchFamily="18" charset="0"/>
            </a:endParaRPr>
          </a:p>
          <a:p>
            <a:pPr lvl="1"/>
            <a:r>
              <a:rPr lang="nl-NL" sz="1400" dirty="0">
                <a:solidFill>
                  <a:schemeClr val="bg1"/>
                </a:solidFill>
                <a:cs typeface="Times New Roman" panose="02020603050405020304" pitchFamily="18" charset="0"/>
              </a:rPr>
              <a:t>Schrijf in een groepje van 2 of 3 personen een annotatie over </a:t>
            </a:r>
            <a:r>
              <a:rPr lang="nl-NL" sz="1400" dirty="0" err="1">
                <a:solidFill>
                  <a:schemeClr val="bg1"/>
                </a:solidFill>
                <a:cs typeface="Times New Roman" panose="02020603050405020304" pitchFamily="18" charset="0"/>
              </a:rPr>
              <a:t>Hatton</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and</a:t>
            </a:r>
            <a:r>
              <a:rPr lang="nl-NL" sz="1400" dirty="0">
                <a:solidFill>
                  <a:schemeClr val="bg1"/>
                </a:solidFill>
                <a:cs typeface="Times New Roman" panose="02020603050405020304" pitchFamily="18" charset="0"/>
              </a:rPr>
              <a:t> </a:t>
            </a:r>
            <a:r>
              <a:rPr lang="nl-NL" sz="1400" dirty="0" err="1">
                <a:solidFill>
                  <a:schemeClr val="bg1"/>
                </a:solidFill>
                <a:cs typeface="Times New Roman" panose="02020603050405020304" pitchFamily="18" charset="0"/>
              </a:rPr>
              <a:t>Others</a:t>
            </a:r>
            <a:r>
              <a:rPr lang="nl-NL" sz="1400" dirty="0">
                <a:solidFill>
                  <a:schemeClr val="bg1"/>
                </a:solidFill>
                <a:cs typeface="Times New Roman" panose="02020603050405020304" pitchFamily="18" charset="0"/>
              </a:rPr>
              <a:t> v. UK, </a:t>
            </a:r>
            <a:r>
              <a:rPr lang="nl-NL" sz="1400" dirty="0" err="1">
                <a:solidFill>
                  <a:schemeClr val="bg1"/>
                </a:solidFill>
                <a:cs typeface="Times New Roman" panose="02020603050405020304" pitchFamily="18" charset="0"/>
              </a:rPr>
              <a:t>application</a:t>
            </a:r>
            <a:r>
              <a:rPr lang="nl-NL" sz="1400" dirty="0">
                <a:solidFill>
                  <a:schemeClr val="bg1"/>
                </a:solidFill>
                <a:cs typeface="Times New Roman" panose="02020603050405020304" pitchFamily="18" charset="0"/>
              </a:rPr>
              <a:t> no. </a:t>
            </a:r>
            <a:r>
              <a:rPr lang="en-US" sz="1400" i="0" dirty="0">
                <a:solidFill>
                  <a:schemeClr val="bg1"/>
                </a:solidFill>
                <a:effectLst/>
                <a:cs typeface="Times New Roman" panose="02020603050405020304" pitchFamily="18" charset="0"/>
              </a:rPr>
              <a:t>36022/97, 08/07/2003</a:t>
            </a:r>
            <a:endParaRPr lang="nl-NL" sz="1400" dirty="0">
              <a:solidFill>
                <a:schemeClr val="bg1"/>
              </a:solidFill>
              <a:cs typeface="Times New Roman" panose="02020603050405020304" pitchFamily="18" charset="0"/>
            </a:endParaRPr>
          </a:p>
          <a:p>
            <a:pPr lvl="1"/>
            <a:r>
              <a:rPr lang="nl-NL" sz="1400" dirty="0">
                <a:solidFill>
                  <a:schemeClr val="bg1"/>
                </a:solidFill>
                <a:cs typeface="Times New Roman" panose="02020603050405020304" pitchFamily="18" charset="0"/>
              </a:rPr>
              <a:t>Schrijf in een groepje van 2 of 3 personen een annotatie over EHRM </a:t>
            </a:r>
            <a:r>
              <a:rPr lang="nl-NL" sz="1400" dirty="0" err="1">
                <a:solidFill>
                  <a:schemeClr val="bg1"/>
                </a:solidFill>
                <a:cs typeface="Times New Roman" panose="02020603050405020304" pitchFamily="18" charset="0"/>
              </a:rPr>
              <a:t>Mosley</a:t>
            </a:r>
            <a:r>
              <a:rPr lang="nl-NL" sz="1400" dirty="0">
                <a:solidFill>
                  <a:schemeClr val="bg1"/>
                </a:solidFill>
                <a:cs typeface="Times New Roman" panose="02020603050405020304" pitchFamily="18" charset="0"/>
              </a:rPr>
              <a:t> v. UK, </a:t>
            </a:r>
            <a:r>
              <a:rPr lang="nl-NL" sz="1400" dirty="0" err="1">
                <a:solidFill>
                  <a:schemeClr val="bg1"/>
                </a:solidFill>
                <a:cs typeface="Times New Roman" panose="02020603050405020304" pitchFamily="18" charset="0"/>
              </a:rPr>
              <a:t>application</a:t>
            </a:r>
            <a:r>
              <a:rPr lang="nl-NL" sz="1400" dirty="0">
                <a:solidFill>
                  <a:schemeClr val="bg1"/>
                </a:solidFill>
                <a:cs typeface="Times New Roman" panose="02020603050405020304" pitchFamily="18" charset="0"/>
              </a:rPr>
              <a:t> no. </a:t>
            </a:r>
            <a:r>
              <a:rPr lang="en-US" sz="1400" i="0" dirty="0">
                <a:solidFill>
                  <a:schemeClr val="bg1"/>
                </a:solidFill>
                <a:effectLst/>
                <a:cs typeface="Times New Roman" panose="02020603050405020304" pitchFamily="18" charset="0"/>
              </a:rPr>
              <a:t>48009/08, 10/05/2011.  </a:t>
            </a:r>
          </a:p>
          <a:p>
            <a:pPr algn="l"/>
            <a:r>
              <a:rPr lang="en-US" sz="1400" dirty="0" err="1">
                <a:solidFill>
                  <a:schemeClr val="bg1"/>
                </a:solidFill>
              </a:rPr>
              <a:t>Structuur</a:t>
            </a:r>
            <a:r>
              <a:rPr lang="en-US" sz="1400" dirty="0">
                <a:solidFill>
                  <a:schemeClr val="bg1"/>
                </a:solidFill>
              </a:rPr>
              <a:t> is </a:t>
            </a:r>
            <a:r>
              <a:rPr lang="en-US" sz="1400" dirty="0" err="1">
                <a:solidFill>
                  <a:schemeClr val="bg1"/>
                </a:solidFill>
              </a:rPr>
              <a:t>als</a:t>
            </a:r>
            <a:r>
              <a:rPr lang="en-US" sz="1400" dirty="0">
                <a:solidFill>
                  <a:schemeClr val="bg1"/>
                </a:solidFill>
              </a:rPr>
              <a:t> </a:t>
            </a:r>
            <a:r>
              <a:rPr lang="en-US" sz="1400" dirty="0" err="1">
                <a:solidFill>
                  <a:schemeClr val="bg1"/>
                </a:solidFill>
              </a:rPr>
              <a:t>volgt</a:t>
            </a:r>
            <a:endParaRPr lang="en-US" sz="1400" dirty="0">
              <a:solidFill>
                <a:schemeClr val="bg1"/>
              </a:solidFill>
            </a:endParaRPr>
          </a:p>
          <a:p>
            <a:pPr lvl="1"/>
            <a:r>
              <a:rPr lang="en-US" sz="1400" dirty="0">
                <a:solidFill>
                  <a:schemeClr val="bg1"/>
                </a:solidFill>
              </a:rPr>
              <a:t>500 </a:t>
            </a:r>
            <a:r>
              <a:rPr lang="en-US" sz="1400" dirty="0" err="1">
                <a:solidFill>
                  <a:schemeClr val="bg1"/>
                </a:solidFill>
              </a:rPr>
              <a:t>woorden</a:t>
            </a:r>
            <a:r>
              <a:rPr lang="en-US" sz="1400" dirty="0">
                <a:solidFill>
                  <a:schemeClr val="bg1"/>
                </a:solidFill>
              </a:rPr>
              <a:t>: </a:t>
            </a:r>
            <a:r>
              <a:rPr lang="en-US" sz="1400" dirty="0" err="1">
                <a:solidFill>
                  <a:schemeClr val="bg1"/>
                </a:solidFill>
              </a:rPr>
              <a:t>beschrijving</a:t>
            </a:r>
            <a:r>
              <a:rPr lang="en-US" sz="1400" dirty="0">
                <a:solidFill>
                  <a:schemeClr val="bg1"/>
                </a:solidFill>
              </a:rPr>
              <a:t> van </a:t>
            </a:r>
            <a:r>
              <a:rPr lang="en-US" sz="1400" dirty="0" err="1">
                <a:solidFill>
                  <a:schemeClr val="bg1"/>
                </a:solidFill>
              </a:rPr>
              <a:t>zaak</a:t>
            </a:r>
            <a:r>
              <a:rPr lang="en-US" sz="1400" dirty="0">
                <a:solidFill>
                  <a:schemeClr val="bg1"/>
                </a:solidFill>
              </a:rPr>
              <a:t> (</a:t>
            </a:r>
            <a:r>
              <a:rPr lang="en-US" sz="1400" dirty="0" err="1">
                <a:solidFill>
                  <a:schemeClr val="bg1"/>
                </a:solidFill>
              </a:rPr>
              <a:t>partijen</a:t>
            </a:r>
            <a:r>
              <a:rPr lang="en-US" sz="1400" dirty="0">
                <a:solidFill>
                  <a:schemeClr val="bg1"/>
                </a:solidFill>
              </a:rPr>
              <a:t>, </a:t>
            </a:r>
            <a:r>
              <a:rPr lang="en-US" sz="1400" dirty="0" err="1">
                <a:solidFill>
                  <a:schemeClr val="bg1"/>
                </a:solidFill>
              </a:rPr>
              <a:t>feiten</a:t>
            </a:r>
            <a:r>
              <a:rPr lang="en-US" sz="1400" dirty="0">
                <a:solidFill>
                  <a:schemeClr val="bg1"/>
                </a:solidFill>
              </a:rPr>
              <a:t> die ten </a:t>
            </a:r>
            <a:r>
              <a:rPr lang="en-US" sz="1400" dirty="0" err="1">
                <a:solidFill>
                  <a:schemeClr val="bg1"/>
                </a:solidFill>
              </a:rPr>
              <a:t>grondslag</a:t>
            </a:r>
            <a:r>
              <a:rPr lang="en-US" sz="1400" dirty="0">
                <a:solidFill>
                  <a:schemeClr val="bg1"/>
                </a:solidFill>
              </a:rPr>
              <a:t> </a:t>
            </a:r>
            <a:r>
              <a:rPr lang="en-US" sz="1400" dirty="0" err="1">
                <a:solidFill>
                  <a:schemeClr val="bg1"/>
                </a:solidFill>
              </a:rPr>
              <a:t>liggen</a:t>
            </a:r>
            <a:r>
              <a:rPr lang="en-US" sz="1400" dirty="0">
                <a:solidFill>
                  <a:schemeClr val="bg1"/>
                </a:solidFill>
              </a:rPr>
              <a:t> </a:t>
            </a:r>
            <a:r>
              <a:rPr lang="en-US" sz="1400" dirty="0" err="1">
                <a:solidFill>
                  <a:schemeClr val="bg1"/>
                </a:solidFill>
              </a:rPr>
              <a:t>aan</a:t>
            </a:r>
            <a:r>
              <a:rPr lang="en-US" sz="1400" dirty="0">
                <a:solidFill>
                  <a:schemeClr val="bg1"/>
                </a:solidFill>
              </a:rPr>
              <a:t> de </a:t>
            </a:r>
            <a:r>
              <a:rPr lang="en-US" sz="1400" dirty="0" err="1">
                <a:solidFill>
                  <a:schemeClr val="bg1"/>
                </a:solidFill>
              </a:rPr>
              <a:t>zaak</a:t>
            </a:r>
            <a:r>
              <a:rPr lang="en-US" sz="1400" dirty="0">
                <a:solidFill>
                  <a:schemeClr val="bg1"/>
                </a:solidFill>
              </a:rPr>
              <a:t>, </a:t>
            </a:r>
            <a:r>
              <a:rPr lang="en-US" sz="1400" dirty="0" err="1">
                <a:solidFill>
                  <a:schemeClr val="bg1"/>
                </a:solidFill>
              </a:rPr>
              <a:t>nationale</a:t>
            </a:r>
            <a:r>
              <a:rPr lang="en-US" sz="1400" dirty="0">
                <a:solidFill>
                  <a:schemeClr val="bg1"/>
                </a:solidFill>
              </a:rPr>
              <a:t> </a:t>
            </a:r>
            <a:r>
              <a:rPr lang="en-US" sz="1400" dirty="0" err="1">
                <a:solidFill>
                  <a:schemeClr val="bg1"/>
                </a:solidFill>
              </a:rPr>
              <a:t>rechtsgang</a:t>
            </a:r>
            <a:r>
              <a:rPr lang="en-US" sz="1400" dirty="0">
                <a:solidFill>
                  <a:schemeClr val="bg1"/>
                </a:solidFill>
              </a:rPr>
              <a:t>, etc.)</a:t>
            </a:r>
          </a:p>
          <a:p>
            <a:pPr lvl="1"/>
            <a:r>
              <a:rPr lang="en-US" sz="1400" dirty="0">
                <a:solidFill>
                  <a:schemeClr val="bg1"/>
                </a:solidFill>
              </a:rPr>
              <a:t>1000 </a:t>
            </a:r>
            <a:r>
              <a:rPr lang="en-US" sz="1400" dirty="0" err="1">
                <a:solidFill>
                  <a:schemeClr val="bg1"/>
                </a:solidFill>
              </a:rPr>
              <a:t>woorden</a:t>
            </a:r>
            <a:r>
              <a:rPr lang="en-US" sz="1400" dirty="0">
                <a:solidFill>
                  <a:schemeClr val="bg1"/>
                </a:solidFill>
              </a:rPr>
              <a:t>: </a:t>
            </a:r>
            <a:r>
              <a:rPr lang="en-US" sz="1400" dirty="0" err="1">
                <a:solidFill>
                  <a:schemeClr val="bg1"/>
                </a:solidFill>
              </a:rPr>
              <a:t>beschrijving</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analyse</a:t>
            </a:r>
            <a:r>
              <a:rPr lang="en-US" sz="1400" dirty="0">
                <a:solidFill>
                  <a:schemeClr val="bg1"/>
                </a:solidFill>
              </a:rPr>
              <a:t> van de </a:t>
            </a:r>
            <a:r>
              <a:rPr lang="en-US" sz="1400" dirty="0" err="1">
                <a:solidFill>
                  <a:schemeClr val="bg1"/>
                </a:solidFill>
              </a:rPr>
              <a:t>uitspraak</a:t>
            </a:r>
            <a:r>
              <a:rPr lang="en-US" sz="1400" dirty="0">
                <a:solidFill>
                  <a:schemeClr val="bg1"/>
                </a:solidFill>
              </a:rPr>
              <a:t> van het Hof (</a:t>
            </a:r>
            <a:r>
              <a:rPr lang="en-US" sz="1400" dirty="0" err="1">
                <a:solidFill>
                  <a:schemeClr val="bg1"/>
                </a:solidFill>
              </a:rPr>
              <a:t>en</a:t>
            </a:r>
            <a:r>
              <a:rPr lang="en-US" sz="1400" dirty="0">
                <a:solidFill>
                  <a:schemeClr val="bg1"/>
                </a:solidFill>
              </a:rPr>
              <a:t> </a:t>
            </a:r>
            <a:r>
              <a:rPr lang="en-US" sz="1400" dirty="0" err="1">
                <a:solidFill>
                  <a:schemeClr val="bg1"/>
                </a:solidFill>
              </a:rPr>
              <a:t>eventuele</a:t>
            </a:r>
            <a:r>
              <a:rPr lang="en-US" sz="1400" dirty="0">
                <a:solidFill>
                  <a:schemeClr val="bg1"/>
                </a:solidFill>
              </a:rPr>
              <a:t> concurring </a:t>
            </a:r>
            <a:r>
              <a:rPr lang="en-US" sz="1400" dirty="0" err="1">
                <a:solidFill>
                  <a:schemeClr val="bg1"/>
                </a:solidFill>
              </a:rPr>
              <a:t>en</a:t>
            </a:r>
            <a:r>
              <a:rPr lang="en-US" sz="1400" dirty="0">
                <a:solidFill>
                  <a:schemeClr val="bg1"/>
                </a:solidFill>
              </a:rPr>
              <a:t> dissenting opinions)</a:t>
            </a:r>
          </a:p>
          <a:p>
            <a:pPr lvl="1"/>
            <a:r>
              <a:rPr lang="en-US" sz="1400" dirty="0">
                <a:solidFill>
                  <a:schemeClr val="bg1"/>
                </a:solidFill>
              </a:rPr>
              <a:t>500 </a:t>
            </a:r>
            <a:r>
              <a:rPr lang="en-US" sz="1400" dirty="0" err="1">
                <a:solidFill>
                  <a:schemeClr val="bg1"/>
                </a:solidFill>
              </a:rPr>
              <a:t>woorden</a:t>
            </a:r>
            <a:r>
              <a:rPr lang="en-US" sz="1400" dirty="0">
                <a:solidFill>
                  <a:schemeClr val="bg1"/>
                </a:solidFill>
              </a:rPr>
              <a:t>: </a:t>
            </a:r>
            <a:r>
              <a:rPr lang="en-US" sz="1400" dirty="0" err="1">
                <a:solidFill>
                  <a:schemeClr val="bg1"/>
                </a:solidFill>
              </a:rPr>
              <a:t>jullie</a:t>
            </a:r>
            <a:r>
              <a:rPr lang="en-US" sz="1400" dirty="0">
                <a:solidFill>
                  <a:schemeClr val="bg1"/>
                </a:solidFill>
              </a:rPr>
              <a:t> </a:t>
            </a:r>
            <a:r>
              <a:rPr lang="en-US" sz="1400" dirty="0" err="1">
                <a:solidFill>
                  <a:schemeClr val="bg1"/>
                </a:solidFill>
              </a:rPr>
              <a:t>analyse</a:t>
            </a:r>
            <a:r>
              <a:rPr lang="en-US" sz="1400" dirty="0">
                <a:solidFill>
                  <a:schemeClr val="bg1"/>
                </a:solidFill>
              </a:rPr>
              <a:t>/</a:t>
            </a:r>
            <a:r>
              <a:rPr lang="en-US" sz="1400" dirty="0" err="1">
                <a:solidFill>
                  <a:schemeClr val="bg1"/>
                </a:solidFill>
              </a:rPr>
              <a:t>reflectie</a:t>
            </a:r>
            <a:r>
              <a:rPr lang="en-US" sz="1400" dirty="0">
                <a:solidFill>
                  <a:schemeClr val="bg1"/>
                </a:solidFill>
              </a:rPr>
              <a:t>/</a:t>
            </a:r>
            <a:r>
              <a:rPr lang="en-US" sz="1400" dirty="0" err="1">
                <a:solidFill>
                  <a:schemeClr val="bg1"/>
                </a:solidFill>
              </a:rPr>
              <a:t>kritiek</a:t>
            </a:r>
            <a:r>
              <a:rPr lang="en-US" sz="1400" dirty="0">
                <a:solidFill>
                  <a:schemeClr val="bg1"/>
                </a:solidFill>
              </a:rPr>
              <a:t> </a:t>
            </a:r>
          </a:p>
          <a:p>
            <a:pPr lvl="1"/>
            <a:r>
              <a:rPr lang="en-US" sz="1400" dirty="0">
                <a:solidFill>
                  <a:schemeClr val="bg1"/>
                </a:solidFill>
              </a:rPr>
              <a:t>250 </a:t>
            </a:r>
            <a:r>
              <a:rPr lang="en-US" sz="1400" dirty="0" err="1">
                <a:solidFill>
                  <a:schemeClr val="bg1"/>
                </a:solidFill>
              </a:rPr>
              <a:t>woorden</a:t>
            </a:r>
            <a:r>
              <a:rPr lang="en-US" sz="1400" dirty="0">
                <a:solidFill>
                  <a:schemeClr val="bg1"/>
                </a:solidFill>
              </a:rPr>
              <a:t>: </a:t>
            </a:r>
            <a:r>
              <a:rPr lang="en-US" sz="1400" dirty="0" err="1">
                <a:solidFill>
                  <a:schemeClr val="bg1"/>
                </a:solidFill>
              </a:rPr>
              <a:t>individuele</a:t>
            </a:r>
            <a:r>
              <a:rPr lang="en-US" sz="1400" dirty="0">
                <a:solidFill>
                  <a:schemeClr val="bg1"/>
                </a:solidFill>
              </a:rPr>
              <a:t> </a:t>
            </a:r>
            <a:r>
              <a:rPr lang="en-US" sz="1400" dirty="0" err="1">
                <a:solidFill>
                  <a:schemeClr val="bg1"/>
                </a:solidFill>
              </a:rPr>
              <a:t>reflectie</a:t>
            </a:r>
            <a:r>
              <a:rPr lang="en-US" sz="1400" dirty="0">
                <a:solidFill>
                  <a:schemeClr val="bg1"/>
                </a:solidFill>
              </a:rPr>
              <a:t> op de </a:t>
            </a:r>
            <a:r>
              <a:rPr lang="en-US" sz="1400" dirty="0" err="1">
                <a:solidFill>
                  <a:schemeClr val="bg1"/>
                </a:solidFill>
              </a:rPr>
              <a:t>groepssamenwerking</a:t>
            </a:r>
            <a:endParaRPr lang="en-US" sz="1400" dirty="0">
              <a:solidFill>
                <a:schemeClr val="bg1"/>
              </a:solidFill>
            </a:endParaRPr>
          </a:p>
          <a:p>
            <a:pPr algn="l"/>
            <a:r>
              <a:rPr lang="en-US" sz="1400" dirty="0" err="1">
                <a:solidFill>
                  <a:schemeClr val="bg1"/>
                </a:solidFill>
              </a:rPr>
              <a:t>Inleveren</a:t>
            </a:r>
            <a:r>
              <a:rPr lang="en-US" sz="1400" dirty="0">
                <a:solidFill>
                  <a:schemeClr val="bg1"/>
                </a:solidFill>
              </a:rPr>
              <a:t> op Canvas &gt; data </a:t>
            </a:r>
            <a:r>
              <a:rPr lang="en-US" sz="1400" dirty="0" err="1">
                <a:solidFill>
                  <a:schemeClr val="bg1"/>
                </a:solidFill>
              </a:rPr>
              <a:t>worden</a:t>
            </a:r>
            <a:r>
              <a:rPr lang="en-US" sz="1400" dirty="0">
                <a:solidFill>
                  <a:schemeClr val="bg1"/>
                </a:solidFill>
              </a:rPr>
              <a:t> op Canvas </a:t>
            </a:r>
            <a:r>
              <a:rPr lang="en-US" sz="1400" dirty="0" err="1">
                <a:solidFill>
                  <a:schemeClr val="bg1"/>
                </a:solidFill>
              </a:rPr>
              <a:t>gepubliceerd</a:t>
            </a:r>
            <a:endParaRPr lang="en-US" sz="1400" dirty="0">
              <a:solidFill>
                <a:schemeClr val="bg1"/>
              </a:solidFill>
            </a:endParaRPr>
          </a:p>
          <a:p>
            <a:pPr algn="l"/>
            <a:r>
              <a:rPr lang="en-US" sz="1400" dirty="0" err="1">
                <a:solidFill>
                  <a:schemeClr val="bg1"/>
                </a:solidFill>
              </a:rPr>
              <a:t>Cijfer</a:t>
            </a:r>
            <a:r>
              <a:rPr lang="en-US" sz="1400" dirty="0">
                <a:solidFill>
                  <a:schemeClr val="bg1"/>
                </a:solidFill>
              </a:rPr>
              <a:t> is </a:t>
            </a:r>
            <a:r>
              <a:rPr lang="en-US" sz="1400" dirty="0" err="1">
                <a:solidFill>
                  <a:schemeClr val="bg1"/>
                </a:solidFill>
              </a:rPr>
              <a:t>voor</a:t>
            </a:r>
            <a:r>
              <a:rPr lang="en-US" sz="1400" dirty="0">
                <a:solidFill>
                  <a:schemeClr val="bg1"/>
                </a:solidFill>
              </a:rPr>
              <a:t> </a:t>
            </a:r>
            <a:r>
              <a:rPr lang="en-US" sz="1400" dirty="0" err="1">
                <a:solidFill>
                  <a:schemeClr val="bg1"/>
                </a:solidFill>
              </a:rPr>
              <a:t>iedere</a:t>
            </a:r>
            <a:r>
              <a:rPr lang="en-US" sz="1400" dirty="0">
                <a:solidFill>
                  <a:schemeClr val="bg1"/>
                </a:solidFill>
              </a:rPr>
              <a:t> </a:t>
            </a:r>
            <a:r>
              <a:rPr lang="en-US" sz="1400" dirty="0" err="1">
                <a:solidFill>
                  <a:schemeClr val="bg1"/>
                </a:solidFill>
              </a:rPr>
              <a:t>annotatie</a:t>
            </a:r>
            <a:r>
              <a:rPr lang="en-US" sz="1400" dirty="0">
                <a:solidFill>
                  <a:schemeClr val="bg1"/>
                </a:solidFill>
              </a:rPr>
              <a:t> steeds 0, 0,25, 0,5, 0,75 of 1 punt</a:t>
            </a:r>
          </a:p>
          <a:p>
            <a:pPr algn="l"/>
            <a:r>
              <a:rPr lang="en-US" sz="1400" b="0" i="0" dirty="0" err="1">
                <a:solidFill>
                  <a:schemeClr val="bg1"/>
                </a:solidFill>
                <a:effectLst/>
              </a:rPr>
              <a:t>Herkansing</a:t>
            </a:r>
            <a:r>
              <a:rPr lang="en-US" sz="1400" b="0" i="0" dirty="0">
                <a:solidFill>
                  <a:schemeClr val="bg1"/>
                </a:solidFill>
                <a:effectLst/>
              </a:rPr>
              <a:t> is </a:t>
            </a:r>
            <a:r>
              <a:rPr lang="en-US" sz="1400" b="0" i="0" dirty="0" err="1">
                <a:solidFill>
                  <a:schemeClr val="bg1"/>
                </a:solidFill>
                <a:effectLst/>
              </a:rPr>
              <a:t>mogelijk</a:t>
            </a:r>
            <a:r>
              <a:rPr lang="en-US" sz="1400" b="0" i="0" dirty="0">
                <a:solidFill>
                  <a:schemeClr val="bg1"/>
                </a:solidFill>
                <a:effectLst/>
              </a:rPr>
              <a:t> (</a:t>
            </a:r>
            <a:r>
              <a:rPr lang="en-US" sz="1400" b="0" i="0" dirty="0" err="1">
                <a:solidFill>
                  <a:schemeClr val="bg1"/>
                </a:solidFill>
                <a:effectLst/>
              </a:rPr>
              <a:t>elke</a:t>
            </a:r>
            <a:r>
              <a:rPr lang="en-US" sz="1400" b="0" i="0" dirty="0">
                <a:solidFill>
                  <a:schemeClr val="bg1"/>
                </a:solidFill>
                <a:effectLst/>
              </a:rPr>
              <a:t> </a:t>
            </a:r>
            <a:r>
              <a:rPr lang="en-US" sz="1400" b="0" i="0" dirty="0" err="1">
                <a:solidFill>
                  <a:schemeClr val="bg1"/>
                </a:solidFill>
                <a:effectLst/>
              </a:rPr>
              <a:t>annotatie</a:t>
            </a:r>
            <a:r>
              <a:rPr lang="en-US" sz="1400" b="0" i="0" dirty="0">
                <a:solidFill>
                  <a:schemeClr val="bg1"/>
                </a:solidFill>
                <a:effectLst/>
              </a:rPr>
              <a:t> 1 </a:t>
            </a:r>
            <a:r>
              <a:rPr lang="en-US" sz="1400" b="0" i="0" dirty="0" err="1">
                <a:solidFill>
                  <a:schemeClr val="bg1"/>
                </a:solidFill>
                <a:effectLst/>
              </a:rPr>
              <a:t>keer</a:t>
            </a:r>
            <a:r>
              <a:rPr lang="en-US" sz="1400" b="0" i="0" dirty="0">
                <a:solidFill>
                  <a:schemeClr val="bg1"/>
                </a:solidFill>
                <a:effectLst/>
              </a:rPr>
              <a:t>)</a:t>
            </a:r>
          </a:p>
          <a:p>
            <a:endParaRPr lang="nl-NL" dirty="0"/>
          </a:p>
        </p:txBody>
      </p:sp>
    </p:spTree>
    <p:extLst>
      <p:ext uri="{BB962C8B-B14F-4D97-AF65-F5344CB8AC3E}">
        <p14:creationId xmlns:p14="http://schemas.microsoft.com/office/powerpoint/2010/main" val="3712944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1921</TotalTime>
  <Words>4781</Words>
  <Application>Microsoft Office PowerPoint</Application>
  <PresentationFormat>Breedbeeld</PresentationFormat>
  <Paragraphs>427</Paragraphs>
  <Slides>54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54</vt:i4>
      </vt:variant>
    </vt:vector>
  </HeadingPairs>
  <TitlesOfParts>
    <vt:vector size="59" baseType="lpstr">
      <vt:lpstr>Arial</vt:lpstr>
      <vt:lpstr>Calibri</vt:lpstr>
      <vt:lpstr>Trebuchet MS</vt:lpstr>
      <vt:lpstr>Wingdings 3</vt:lpstr>
      <vt:lpstr>Facet</vt:lpstr>
      <vt:lpstr>Introductiecollege  </vt:lpstr>
      <vt:lpstr>Overzicht</vt:lpstr>
      <vt:lpstr>Het Vak</vt:lpstr>
      <vt:lpstr>Docenten</vt:lpstr>
      <vt:lpstr>Colleges</vt:lpstr>
      <vt:lpstr>Leerdoelen</vt:lpstr>
      <vt:lpstr>Literatuur</vt:lpstr>
      <vt:lpstr>Literatuur</vt:lpstr>
      <vt:lpstr>Tentaminering/cijfer</vt:lpstr>
      <vt:lpstr>Tentaminering/cijfer</vt:lpstr>
      <vt:lpstr>Contact</vt:lpstr>
      <vt:lpstr>De Inhoud</vt:lpstr>
      <vt:lpstr>Europese Unie en Raad van Europa</vt:lpstr>
      <vt:lpstr>Europese Unie en Raad van Europa</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Artikel 8 EVRM</vt:lpstr>
      <vt:lpstr>Achtergrond Gegevensbeschermingsrecht </vt:lpstr>
      <vt:lpstr>Achtergrond Gegevensbeschermingsrecht </vt:lpstr>
      <vt:lpstr>Achtergrond Gegevensbeschermingsrecht </vt:lpstr>
      <vt:lpstr>Achtergrond Gegevensbeschermingsrecht </vt:lpstr>
      <vt:lpstr>Achtergrond Gegevensbeschermingsrecht </vt:lpstr>
      <vt:lpstr>Achtergrond Gegevensbeschermingsrecht </vt:lpstr>
      <vt:lpstr>Achtergrond Gegevensbeschermingsrecht </vt:lpstr>
      <vt:lpstr>Achtergrond Gegevensbeschermingsrecht </vt:lpstr>
      <vt:lpstr>Achtergrond Gegevensbeschermingsrecht </vt:lpstr>
      <vt:lpstr>Achtergrond Gegevensbeschermingsrecht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65</cp:revision>
  <dcterms:created xsi:type="dcterms:W3CDTF">2020-07-16T14:25:51Z</dcterms:created>
  <dcterms:modified xsi:type="dcterms:W3CDTF">2020-07-26T11:06:01Z</dcterms:modified>
</cp:coreProperties>
</file>