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7" autoAdjust="0"/>
    <p:restoredTop sz="94660"/>
  </p:normalViewPr>
  <p:slideViewPr>
    <p:cSldViewPr snapToGrid="0">
      <p:cViewPr>
        <p:scale>
          <a:sx n="75" d="100"/>
          <a:sy n="75" d="100"/>
        </p:scale>
        <p:origin x="594"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nl-NL"/>
              <a:t>Klik om stijl te bewerken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7B7810A5-1A13-4087-8DFA-155E6E5B5D73}" type="datetimeFigureOut">
              <a:rPr lang="tr-TR" smtClean="0"/>
              <a:t>27.11.2020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rIns="45720"/>
          <a:lstStyle/>
          <a:p>
            <a:fld id="{600CBFCC-E1FF-473E-BF42-70E7405CF173}" type="slidenum">
              <a:rPr lang="tr-TR" smtClean="0"/>
              <a:t>‹nr.›</a:t>
            </a:fld>
            <a:endParaRPr lang="tr-TR"/>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129878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B7810A5-1A13-4087-8DFA-155E6E5B5D73}" type="datetimeFigureOut">
              <a:rPr lang="tr-TR" smtClean="0"/>
              <a:t>27.11.2020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0CBFCC-E1FF-473E-BF42-70E7405CF173}" type="slidenum">
              <a:rPr lang="tr-TR" smtClean="0"/>
              <a:t>‹nr.›</a:t>
            </a:fld>
            <a:endParaRPr lang="tr-TR"/>
          </a:p>
        </p:txBody>
      </p:sp>
    </p:spTree>
    <p:extLst>
      <p:ext uri="{BB962C8B-B14F-4D97-AF65-F5344CB8AC3E}">
        <p14:creationId xmlns:p14="http://schemas.microsoft.com/office/powerpoint/2010/main" val="61784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B7810A5-1A13-4087-8DFA-155E6E5B5D73}" type="datetimeFigureOut">
              <a:rPr lang="tr-TR" smtClean="0"/>
              <a:t>27.11.2020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0CBFCC-E1FF-473E-BF42-70E7405CF173}" type="slidenum">
              <a:rPr lang="tr-TR" smtClean="0"/>
              <a:t>‹nr.›</a:t>
            </a:fld>
            <a:endParaRPr lang="tr-TR"/>
          </a:p>
        </p:txBody>
      </p:sp>
    </p:spTree>
    <p:extLst>
      <p:ext uri="{BB962C8B-B14F-4D97-AF65-F5344CB8AC3E}">
        <p14:creationId xmlns:p14="http://schemas.microsoft.com/office/powerpoint/2010/main" val="1164236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B7810A5-1A13-4087-8DFA-155E6E5B5D73}" type="datetimeFigureOut">
              <a:rPr lang="tr-TR" smtClean="0"/>
              <a:t>27.11.2020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0CBFCC-E1FF-473E-BF42-70E7405CF173}" type="slidenum">
              <a:rPr lang="tr-TR" smtClean="0"/>
              <a:t>‹nr.›</a:t>
            </a:fld>
            <a:endParaRPr lang="tr-TR"/>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57202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nl-NL"/>
              <a:t>Klik om stijl te bewerken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7B7810A5-1A13-4087-8DFA-155E6E5B5D73}" type="datetimeFigureOut">
              <a:rPr lang="tr-TR" smtClean="0"/>
              <a:t>27.11.2020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0CBFCC-E1FF-473E-BF42-70E7405CF173}" type="slidenum">
              <a:rPr lang="tr-TR" smtClean="0"/>
              <a:t>‹nr.›</a:t>
            </a:fld>
            <a:endParaRPr lang="tr-TR"/>
          </a:p>
        </p:txBody>
      </p:sp>
    </p:spTree>
    <p:extLst>
      <p:ext uri="{BB962C8B-B14F-4D97-AF65-F5344CB8AC3E}">
        <p14:creationId xmlns:p14="http://schemas.microsoft.com/office/powerpoint/2010/main" val="3636461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nl-NL"/>
              <a:t>Klik om stijl te bewerken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7B7810A5-1A13-4087-8DFA-155E6E5B5D73}" type="datetimeFigureOut">
              <a:rPr lang="tr-TR" smtClean="0"/>
              <a:t>27.11.2020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0CBFCC-E1FF-473E-BF42-70E7405CF173}" type="slidenum">
              <a:rPr lang="tr-TR" smtClean="0"/>
              <a:t>‹nr.›</a:t>
            </a:fld>
            <a:endParaRPr lang="tr-TR"/>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62605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nl-NL"/>
              <a:t>Klik om stijl te bewerken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609285" y="2851331"/>
            <a:ext cx="3893623" cy="307143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666635" y="2851331"/>
            <a:ext cx="3899798" cy="307143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7B7810A5-1A13-4087-8DFA-155E6E5B5D73}" type="datetimeFigureOut">
              <a:rPr lang="tr-TR" smtClean="0"/>
              <a:t>27.11.2020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0CBFCC-E1FF-473E-BF42-70E7405CF173}" type="slidenum">
              <a:rPr lang="tr-TR" smtClean="0"/>
              <a:t>‹nr.›</a:t>
            </a:fld>
            <a:endParaRPr lang="tr-TR"/>
          </a:p>
        </p:txBody>
      </p:sp>
    </p:spTree>
    <p:extLst>
      <p:ext uri="{BB962C8B-B14F-4D97-AF65-F5344CB8AC3E}">
        <p14:creationId xmlns:p14="http://schemas.microsoft.com/office/powerpoint/2010/main" val="422361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7B7810A5-1A13-4087-8DFA-155E6E5B5D73}" type="datetimeFigureOut">
              <a:rPr lang="tr-TR" smtClean="0"/>
              <a:t>27.11.2020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0CBFCC-E1FF-473E-BF42-70E7405CF173}" type="slidenum">
              <a:rPr lang="tr-TR" smtClean="0"/>
              <a:t>‹nr.›</a:t>
            </a:fld>
            <a:endParaRPr lang="tr-TR"/>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986665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7B7810A5-1A13-4087-8DFA-155E6E5B5D73}" type="datetimeFigureOut">
              <a:rPr lang="tr-TR" smtClean="0"/>
              <a:t>27.11.2020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0CBFCC-E1FF-473E-BF42-70E7405CF173}" type="slidenum">
              <a:rPr lang="tr-TR" smtClean="0"/>
              <a:t>‹nr.›</a:t>
            </a:fld>
            <a:endParaRPr lang="tr-TR"/>
          </a:p>
        </p:txBody>
      </p:sp>
    </p:spTree>
    <p:extLst>
      <p:ext uri="{BB962C8B-B14F-4D97-AF65-F5344CB8AC3E}">
        <p14:creationId xmlns:p14="http://schemas.microsoft.com/office/powerpoint/2010/main" val="2924672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nl-NL"/>
              <a:t>Klik om stijl te bewerken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7B7810A5-1A13-4087-8DFA-155E6E5B5D73}" type="datetimeFigureOut">
              <a:rPr lang="tr-TR" smtClean="0"/>
              <a:t>27.11.2020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0CBFCC-E1FF-473E-BF42-70E7405CF173}" type="slidenum">
              <a:rPr lang="tr-TR" smtClean="0"/>
              <a:t>‹nr.›</a:t>
            </a:fld>
            <a:endParaRPr lang="tr-TR"/>
          </a:p>
        </p:txBody>
      </p:sp>
    </p:spTree>
    <p:extLst>
      <p:ext uri="{BB962C8B-B14F-4D97-AF65-F5344CB8AC3E}">
        <p14:creationId xmlns:p14="http://schemas.microsoft.com/office/powerpoint/2010/main" val="1650365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nl-NL"/>
              <a:t>Klik om stijl te bewerken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7B7810A5-1A13-4087-8DFA-155E6E5B5D73}" type="datetimeFigureOut">
              <a:rPr lang="tr-TR" smtClean="0"/>
              <a:t>27.11.2020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0CBFCC-E1FF-473E-BF42-70E7405CF173}" type="slidenum">
              <a:rPr lang="tr-TR" smtClean="0"/>
              <a:t>‹nr.›</a:t>
            </a:fld>
            <a:endParaRPr lang="tr-TR"/>
          </a:p>
        </p:txBody>
      </p:sp>
    </p:spTree>
    <p:extLst>
      <p:ext uri="{BB962C8B-B14F-4D97-AF65-F5344CB8AC3E}">
        <p14:creationId xmlns:p14="http://schemas.microsoft.com/office/powerpoint/2010/main" val="7467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7B7810A5-1A13-4087-8DFA-155E6E5B5D73}" type="datetimeFigureOut">
              <a:rPr lang="tr-TR" smtClean="0"/>
              <a:t>27.11.2020</a:t>
            </a:fld>
            <a:endParaRPr lang="tr-TR"/>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00CBFCC-E1FF-473E-BF42-70E7405CF173}" type="slidenum">
              <a:rPr lang="tr-TR" smtClean="0"/>
              <a:t>‹nr.›</a:t>
            </a:fld>
            <a:endParaRPr lang="tr-TR"/>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17581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28281-3783-403A-B1AB-0182A003DFE3}"/>
              </a:ext>
            </a:extLst>
          </p:cNvPr>
          <p:cNvSpPr>
            <a:spLocks noGrp="1"/>
          </p:cNvSpPr>
          <p:nvPr>
            <p:ph type="ctrTitle"/>
          </p:nvPr>
        </p:nvSpPr>
        <p:spPr>
          <a:xfrm>
            <a:off x="939800" y="3428998"/>
            <a:ext cx="7543800" cy="2268559"/>
          </a:xfrm>
        </p:spPr>
        <p:txBody>
          <a:bodyPr>
            <a:normAutofit fontScale="90000"/>
          </a:bodyPr>
          <a:lstStyle/>
          <a:p>
            <a:r>
              <a:rPr lang="nl-NL" dirty="0" err="1"/>
              <a:t>Horizontal</a:t>
            </a:r>
            <a:r>
              <a:rPr lang="nl-NL" dirty="0"/>
              <a:t> Privacy: </a:t>
            </a:r>
            <a:r>
              <a:rPr lang="nl-NL" dirty="0" err="1"/>
              <a:t>international</a:t>
            </a:r>
            <a:r>
              <a:rPr lang="nl-NL" dirty="0"/>
              <a:t> </a:t>
            </a:r>
            <a:r>
              <a:rPr lang="nl-NL" dirty="0" err="1"/>
              <a:t>comparative</a:t>
            </a:r>
            <a:r>
              <a:rPr lang="nl-NL" dirty="0"/>
              <a:t> </a:t>
            </a:r>
            <a:r>
              <a:rPr lang="nl-NL" dirty="0" err="1"/>
              <a:t>legal</a:t>
            </a:r>
            <a:r>
              <a:rPr lang="nl-NL" dirty="0"/>
              <a:t> </a:t>
            </a:r>
            <a:r>
              <a:rPr lang="nl-NL" dirty="0" err="1"/>
              <a:t>study</a:t>
            </a:r>
            <a:endParaRPr lang="tr-TR" dirty="0"/>
          </a:p>
        </p:txBody>
      </p:sp>
      <p:sp>
        <p:nvSpPr>
          <p:cNvPr id="3" name="Subtitle 2">
            <a:extLst>
              <a:ext uri="{FF2B5EF4-FFF2-40B4-BE49-F238E27FC236}">
                <a16:creationId xmlns:a16="http://schemas.microsoft.com/office/drawing/2014/main" id="{C4542EAC-8BF3-4BFD-9891-145BC49409C2}"/>
              </a:ext>
            </a:extLst>
          </p:cNvPr>
          <p:cNvSpPr>
            <a:spLocks noGrp="1"/>
          </p:cNvSpPr>
          <p:nvPr>
            <p:ph type="subTitle" idx="1"/>
          </p:nvPr>
        </p:nvSpPr>
        <p:spPr/>
        <p:txBody>
          <a:bodyPr/>
          <a:lstStyle/>
          <a:p>
            <a:r>
              <a:rPr lang="nl-NL" dirty="0"/>
              <a:t>Bart van der Sloot</a:t>
            </a:r>
            <a:endParaRPr lang="tr-TR" dirty="0"/>
          </a:p>
        </p:txBody>
      </p:sp>
    </p:spTree>
    <p:extLst>
      <p:ext uri="{BB962C8B-B14F-4D97-AF65-F5344CB8AC3E}">
        <p14:creationId xmlns:p14="http://schemas.microsoft.com/office/powerpoint/2010/main" val="553726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A7F653-F7B7-42AF-8310-72CCB4013F2A}"/>
              </a:ext>
            </a:extLst>
          </p:cNvPr>
          <p:cNvSpPr>
            <a:spLocks noGrp="1"/>
          </p:cNvSpPr>
          <p:nvPr>
            <p:ph type="title"/>
          </p:nvPr>
        </p:nvSpPr>
        <p:spPr/>
        <p:txBody>
          <a:bodyPr>
            <a:normAutofit/>
          </a:bodyPr>
          <a:lstStyle/>
          <a:p>
            <a:pPr algn="ctr"/>
            <a:r>
              <a:rPr lang="nl-NL" sz="4400" b="0" u="none" strike="noStrike" baseline="0" dirty="0" err="1">
                <a:latin typeface="AvenirNext-Italic"/>
              </a:rPr>
              <a:t>Criminal</a:t>
            </a:r>
            <a:r>
              <a:rPr lang="nl-NL" sz="4400" b="0" u="none" strike="noStrike" baseline="0" dirty="0">
                <a:latin typeface="AvenirNext-Italic"/>
              </a:rPr>
              <a:t> </a:t>
            </a:r>
            <a:r>
              <a:rPr lang="nl-NL" sz="4400" b="0" u="none" strike="noStrike" baseline="0" dirty="0" err="1">
                <a:latin typeface="AvenirNext-Italic"/>
              </a:rPr>
              <a:t>law</a:t>
            </a:r>
            <a:endParaRPr lang="nl-NL" sz="6600" dirty="0"/>
          </a:p>
        </p:txBody>
      </p:sp>
      <p:sp>
        <p:nvSpPr>
          <p:cNvPr id="3" name="Tijdelijke aanduiding voor inhoud 2">
            <a:extLst>
              <a:ext uri="{FF2B5EF4-FFF2-40B4-BE49-F238E27FC236}">
                <a16:creationId xmlns:a16="http://schemas.microsoft.com/office/drawing/2014/main" id="{47A17EC0-09BE-452E-AB67-3A0743C43471}"/>
              </a:ext>
            </a:extLst>
          </p:cNvPr>
          <p:cNvSpPr>
            <a:spLocks noGrp="1"/>
          </p:cNvSpPr>
          <p:nvPr>
            <p:ph idx="1"/>
          </p:nvPr>
        </p:nvSpPr>
        <p:spPr>
          <a:xfrm>
            <a:off x="1689100" y="2052116"/>
            <a:ext cx="8881039" cy="3997828"/>
          </a:xfrm>
        </p:spPr>
        <p:txBody>
          <a:bodyPr>
            <a:normAutofit lnSpcReduction="10000"/>
          </a:bodyPr>
          <a:lstStyle/>
          <a:p>
            <a:pPr marL="0" indent="0">
              <a:buNone/>
            </a:pPr>
            <a:r>
              <a:rPr lang="en-GB" sz="1800" dirty="0">
                <a:effectLst/>
                <a:latin typeface="AvenirNext-Regular"/>
                <a:ea typeface="Calibri" panose="020F0502020204030204" pitchFamily="34" charset="0"/>
                <a:cs typeface="AvenirNext-Regular"/>
              </a:rPr>
              <a:t>Unlike Germany and Sweden, the filming of individuals in need of help is not independently punishable in the Netherlands. Although under certain circumstances, the failure to provide assistance can lead to a criminal charge. This should concern a situation in which the individual filming could have provided assistance and was aware of this. This does not solve the problem of bystanders who film victims, where emergency services are already at the scene. It is possible to be charged with an offense of obstruction, under Article 426bis of the Criminal Code, although the individual filming would have to have obstructed others in their freedom of movement. A possible negative consequence of criminalizing the filming of individuals in need of assistance (e.g. traffic accident victims) is that it may make it more difficult to clarify offenses. The captured images of bystanders may also play a role with regards to relevant liability and insurance issues. This should be taken into account in the context of potential criminalization.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3334999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A7F653-F7B7-42AF-8310-72CCB4013F2A}"/>
              </a:ext>
            </a:extLst>
          </p:cNvPr>
          <p:cNvSpPr>
            <a:spLocks noGrp="1"/>
          </p:cNvSpPr>
          <p:nvPr>
            <p:ph type="title"/>
          </p:nvPr>
        </p:nvSpPr>
        <p:spPr/>
        <p:txBody>
          <a:bodyPr>
            <a:normAutofit/>
          </a:bodyPr>
          <a:lstStyle/>
          <a:p>
            <a:pPr algn="ctr"/>
            <a:r>
              <a:rPr lang="nl-NL" sz="4400" b="0" u="none" strike="noStrike" baseline="0" dirty="0" err="1">
                <a:latin typeface="AvenirNext-Italic"/>
              </a:rPr>
              <a:t>Criminal</a:t>
            </a:r>
            <a:r>
              <a:rPr lang="nl-NL" sz="4400" b="0" u="none" strike="noStrike" baseline="0" dirty="0">
                <a:latin typeface="AvenirNext-Italic"/>
              </a:rPr>
              <a:t> </a:t>
            </a:r>
            <a:r>
              <a:rPr lang="nl-NL" sz="4400" b="0" u="none" strike="noStrike" baseline="0" dirty="0" err="1">
                <a:latin typeface="AvenirNext-Italic"/>
              </a:rPr>
              <a:t>law</a:t>
            </a:r>
            <a:endParaRPr lang="nl-NL" sz="6600" dirty="0"/>
          </a:p>
        </p:txBody>
      </p:sp>
      <p:sp>
        <p:nvSpPr>
          <p:cNvPr id="3" name="Tijdelijke aanduiding voor inhoud 2">
            <a:extLst>
              <a:ext uri="{FF2B5EF4-FFF2-40B4-BE49-F238E27FC236}">
                <a16:creationId xmlns:a16="http://schemas.microsoft.com/office/drawing/2014/main" id="{47A17EC0-09BE-452E-AB67-3A0743C43471}"/>
              </a:ext>
            </a:extLst>
          </p:cNvPr>
          <p:cNvSpPr>
            <a:spLocks noGrp="1"/>
          </p:cNvSpPr>
          <p:nvPr>
            <p:ph idx="1"/>
          </p:nvPr>
        </p:nvSpPr>
        <p:spPr>
          <a:xfrm>
            <a:off x="1689100" y="2052116"/>
            <a:ext cx="8881039" cy="3997828"/>
          </a:xfrm>
        </p:spPr>
        <p:txBody>
          <a:bodyPr>
            <a:normAutofit fontScale="92500" lnSpcReduction="10000"/>
          </a:bodyPr>
          <a:lstStyle/>
          <a:p>
            <a:pPr>
              <a:lnSpc>
                <a:spcPct val="107000"/>
              </a:lnSpc>
              <a:spcAft>
                <a:spcPts val="800"/>
              </a:spcAft>
            </a:pPr>
            <a:r>
              <a:rPr lang="en-GB" sz="1800" dirty="0">
                <a:effectLst/>
                <a:latin typeface="AvenirNext-Regular"/>
                <a:ea typeface="Calibri" panose="020F0502020204030204" pitchFamily="34" charset="0"/>
                <a:cs typeface="AvenirNext-Regular"/>
              </a:rPr>
              <a:t>The extent to which offensive </a:t>
            </a:r>
            <a:r>
              <a:rPr lang="en-GB" sz="1800" dirty="0" err="1">
                <a:effectLst/>
                <a:latin typeface="AvenirNext-Regular"/>
                <a:ea typeface="Calibri" panose="020F0502020204030204" pitchFamily="34" charset="0"/>
                <a:cs typeface="AvenirNext-Regular"/>
              </a:rPr>
              <a:t>behavior</a:t>
            </a:r>
            <a:r>
              <a:rPr lang="en-GB" sz="1800" dirty="0">
                <a:effectLst/>
                <a:latin typeface="AvenirNext-Regular"/>
                <a:ea typeface="Calibri" panose="020F0502020204030204" pitchFamily="34" charset="0"/>
                <a:cs typeface="AvenirNext-Regular"/>
              </a:rPr>
              <a:t> and obscenity is criminalized is in large part culturally determined. On one hand, the aim is to protect morality within society and, on the other hand, to prevent individuals from being shocked or offended by certain </a:t>
            </a:r>
            <a:r>
              <a:rPr lang="en-GB" sz="1800" dirty="0" err="1">
                <a:effectLst/>
                <a:latin typeface="AvenirNext-Regular"/>
                <a:ea typeface="Calibri" panose="020F0502020204030204" pitchFamily="34" charset="0"/>
                <a:cs typeface="AvenirNext-Regular"/>
              </a:rPr>
              <a:t>behavior</a:t>
            </a:r>
            <a:r>
              <a:rPr lang="en-GB" sz="1800" dirty="0">
                <a:effectLst/>
                <a:latin typeface="AvenirNext-Regular"/>
                <a:ea typeface="Calibri" panose="020F0502020204030204" pitchFamily="34" charset="0"/>
                <a:cs typeface="AvenirNext-Regular"/>
              </a:rPr>
              <a:t> or information. The United Kingdom and Poland have regulations in place that allow the government to take action against the dissemination of offensive or obscene images, especially when they are aimed at causing irritation or unnecessary stress. In the Netherlands, the sending of offensive material may violate the </a:t>
            </a:r>
            <a:r>
              <a:rPr lang="en-GB" sz="1800" dirty="0" err="1">
                <a:effectLst/>
                <a:latin typeface="AvenirNext-Regular"/>
                <a:ea typeface="Calibri" panose="020F0502020204030204" pitchFamily="34" charset="0"/>
                <a:cs typeface="AvenirNext-Regular"/>
              </a:rPr>
              <a:t>honor</a:t>
            </a:r>
            <a:r>
              <a:rPr lang="en-GB" sz="1800" dirty="0">
                <a:effectLst/>
                <a:latin typeface="AvenirNext-Regular"/>
                <a:ea typeface="Calibri" panose="020F0502020204030204" pitchFamily="34" charset="0"/>
                <a:cs typeface="AvenirNext-Regular"/>
              </a:rPr>
              <a:t> of an individual (Article 240 Sr), but its application is limited to the sending of pornographic material. In both Poland and the United Kingdom, the absence of this limitation means that there are more opportunities to take action against unacceptable online </a:t>
            </a:r>
            <a:r>
              <a:rPr lang="en-GB" sz="1800" dirty="0" err="1">
                <a:effectLst/>
                <a:latin typeface="AvenirNext-Regular"/>
                <a:ea typeface="Calibri" panose="020F0502020204030204" pitchFamily="34" charset="0"/>
                <a:cs typeface="AvenirNext-Regular"/>
              </a:rPr>
              <a:t>behavior</a:t>
            </a:r>
            <a:r>
              <a:rPr lang="en-GB" sz="1800" dirty="0">
                <a:effectLst/>
                <a:latin typeface="AvenirNext-Regular"/>
                <a:ea typeface="Calibri" panose="020F0502020204030204" pitchFamily="34" charset="0"/>
                <a:cs typeface="AvenirNext-Regular"/>
              </a:rPr>
              <a:t>. For example, serious forms of pranking or trolling could fall within the scope of the offense and its definition if the public is sufficiently offended. In the Netherlands, this type of </a:t>
            </a:r>
            <a:r>
              <a:rPr lang="en-GB" sz="1800" dirty="0" err="1">
                <a:effectLst/>
                <a:latin typeface="AvenirNext-Regular"/>
                <a:ea typeface="Calibri" panose="020F0502020204030204" pitchFamily="34" charset="0"/>
                <a:cs typeface="AvenirNext-Regular"/>
              </a:rPr>
              <a:t>behavior</a:t>
            </a:r>
            <a:r>
              <a:rPr lang="en-GB" sz="1800" dirty="0">
                <a:effectLst/>
                <a:latin typeface="AvenirNext-Regular"/>
                <a:ea typeface="Calibri" panose="020F0502020204030204" pitchFamily="34" charset="0"/>
                <a:cs typeface="AvenirNext-Regular"/>
              </a:rPr>
              <a:t> is not independently punishable. However, depending on the circumstances of the case, this type of </a:t>
            </a:r>
            <a:r>
              <a:rPr lang="en-GB" sz="1800" dirty="0" err="1">
                <a:effectLst/>
                <a:latin typeface="AvenirNext-Regular"/>
                <a:ea typeface="Calibri" panose="020F0502020204030204" pitchFamily="34" charset="0"/>
                <a:cs typeface="AvenirNext-Regular"/>
              </a:rPr>
              <a:t>behavior</a:t>
            </a:r>
            <a:r>
              <a:rPr lang="en-GB" sz="1800" dirty="0">
                <a:effectLst/>
                <a:latin typeface="AvenirNext-Regular"/>
                <a:ea typeface="Calibri" panose="020F0502020204030204" pitchFamily="34" charset="0"/>
                <a:cs typeface="AvenirNext-Regular"/>
              </a:rPr>
              <a:t> may be punishable, in particular when maltreatment or destruction is involved. Whether the unacceptable </a:t>
            </a:r>
            <a:r>
              <a:rPr lang="en-GB" sz="1800" dirty="0" err="1">
                <a:effectLst/>
                <a:latin typeface="AvenirNext-Regular"/>
                <a:ea typeface="Calibri" panose="020F0502020204030204" pitchFamily="34" charset="0"/>
                <a:cs typeface="AvenirNext-Regular"/>
              </a:rPr>
              <a:t>behavior</a:t>
            </a:r>
            <a:r>
              <a:rPr lang="en-GB" sz="1800" dirty="0">
                <a:effectLst/>
                <a:latin typeface="AvenirNext-Regular"/>
                <a:ea typeface="Calibri" panose="020F0502020204030204" pitchFamily="34" charset="0"/>
                <a:cs typeface="AvenirNext-Regular"/>
              </a:rPr>
              <a:t> should be subject to broader criminalization in the Netherlands is ultimately a political issue.</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9521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A7F653-F7B7-42AF-8310-72CCB4013F2A}"/>
              </a:ext>
            </a:extLst>
          </p:cNvPr>
          <p:cNvSpPr>
            <a:spLocks noGrp="1"/>
          </p:cNvSpPr>
          <p:nvPr>
            <p:ph type="title"/>
          </p:nvPr>
        </p:nvSpPr>
        <p:spPr/>
        <p:txBody>
          <a:bodyPr>
            <a:normAutofit/>
          </a:bodyPr>
          <a:lstStyle/>
          <a:p>
            <a:pPr algn="ctr"/>
            <a:r>
              <a:rPr lang="nl-NL" sz="4400" b="0" u="none" strike="noStrike" baseline="0" dirty="0" err="1">
                <a:latin typeface="AvenirNext-Italic"/>
              </a:rPr>
              <a:t>Criminal</a:t>
            </a:r>
            <a:r>
              <a:rPr lang="nl-NL" sz="4400" b="0" u="none" strike="noStrike" baseline="0" dirty="0">
                <a:latin typeface="AvenirNext-Italic"/>
              </a:rPr>
              <a:t> </a:t>
            </a:r>
            <a:r>
              <a:rPr lang="nl-NL" sz="4400" b="0" u="none" strike="noStrike" baseline="0" dirty="0" err="1">
                <a:latin typeface="AvenirNext-Italic"/>
              </a:rPr>
              <a:t>law</a:t>
            </a:r>
            <a:endParaRPr lang="nl-NL" sz="6600" dirty="0"/>
          </a:p>
        </p:txBody>
      </p:sp>
      <p:sp>
        <p:nvSpPr>
          <p:cNvPr id="3" name="Tijdelijke aanduiding voor inhoud 2">
            <a:extLst>
              <a:ext uri="{FF2B5EF4-FFF2-40B4-BE49-F238E27FC236}">
                <a16:creationId xmlns:a16="http://schemas.microsoft.com/office/drawing/2014/main" id="{47A17EC0-09BE-452E-AB67-3A0743C43471}"/>
              </a:ext>
            </a:extLst>
          </p:cNvPr>
          <p:cNvSpPr>
            <a:spLocks noGrp="1"/>
          </p:cNvSpPr>
          <p:nvPr>
            <p:ph idx="1"/>
          </p:nvPr>
        </p:nvSpPr>
        <p:spPr>
          <a:xfrm>
            <a:off x="1689100" y="2052116"/>
            <a:ext cx="8881039" cy="3997828"/>
          </a:xfrm>
        </p:spPr>
        <p:txBody>
          <a:bodyPr>
            <a:normAutofit/>
          </a:bodyPr>
          <a:lstStyle/>
          <a:p>
            <a:pPr>
              <a:lnSpc>
                <a:spcPct val="107000"/>
              </a:lnSpc>
              <a:spcAft>
                <a:spcPts val="800"/>
              </a:spcAft>
            </a:pPr>
            <a:r>
              <a:rPr lang="en-GB" sz="1800" dirty="0">
                <a:effectLst/>
                <a:latin typeface="AvenirNext-Regular"/>
                <a:ea typeface="Calibri" panose="020F0502020204030204" pitchFamily="34" charset="0"/>
                <a:cs typeface="AvenirNext-Regular"/>
              </a:rPr>
              <a:t>Wider criminalization for the disclosure or dissemination of information does offer more possibilities to counter horizontal privacy violations. Although on the other hand, freedom of expression might be threatened if there is no clear definition of what is considered obscene, harmful, or otherwise hurtful. In addition, there is also a danger this broader criminalization might lead to arbitrary application. Furthermore, in the European countries </a:t>
            </a:r>
            <a:r>
              <a:rPr lang="en-GB" sz="1800" dirty="0" err="1">
                <a:effectLst/>
                <a:latin typeface="AvenirNext-Regular"/>
                <a:ea typeface="Calibri" panose="020F0502020204030204" pitchFamily="34" charset="0"/>
                <a:cs typeface="AvenirNext-Regular"/>
              </a:rPr>
              <a:t>analyzed</a:t>
            </a:r>
            <a:r>
              <a:rPr lang="en-GB" sz="1800" dirty="0">
                <a:effectLst/>
                <a:latin typeface="AvenirNext-Regular"/>
                <a:ea typeface="Calibri" panose="020F0502020204030204" pitchFamily="34" charset="0"/>
                <a:cs typeface="AvenirNext-Regular"/>
              </a:rPr>
              <a:t> for this research, it is clear that many crimes of expression are not crimes conditional on a complaint like in the Netherlands. This offers the government more possibilities to act autonomously in setting standards. Even here, the question surrounding whether this is desirable with a view on safeguarding the freedom of expression, because it provides the government with more leeway to take direct action against (minor) violations of privacy. Finally, in a number of countries the penalties for crimes against expression crimes (e.g. libel and slander) are higher than in the Netherlands.</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4398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362AA7-AD3C-4088-844B-A1125B906BAD}"/>
              </a:ext>
            </a:extLst>
          </p:cNvPr>
          <p:cNvSpPr>
            <a:spLocks noGrp="1"/>
          </p:cNvSpPr>
          <p:nvPr>
            <p:ph type="title"/>
          </p:nvPr>
        </p:nvSpPr>
        <p:spPr>
          <a:xfrm>
            <a:off x="1638300" y="808056"/>
            <a:ext cx="8931839" cy="1077229"/>
          </a:xfrm>
        </p:spPr>
        <p:txBody>
          <a:bodyPr>
            <a:normAutofit/>
          </a:bodyPr>
          <a:lstStyle/>
          <a:p>
            <a:r>
              <a:rPr lang="en-US" sz="2400" b="0" u="none" strike="noStrike" baseline="0" dirty="0">
                <a:latin typeface="AvenirNext-Italic"/>
              </a:rPr>
              <a:t>Consumer protection law, administrative law and competition law</a:t>
            </a:r>
            <a:endParaRPr lang="nl-NL" sz="4000" dirty="0"/>
          </a:p>
        </p:txBody>
      </p:sp>
      <p:sp>
        <p:nvSpPr>
          <p:cNvPr id="3" name="Tijdelijke aanduiding voor inhoud 2">
            <a:extLst>
              <a:ext uri="{FF2B5EF4-FFF2-40B4-BE49-F238E27FC236}">
                <a16:creationId xmlns:a16="http://schemas.microsoft.com/office/drawing/2014/main" id="{A4444CFE-552E-485E-889E-FB34236C7104}"/>
              </a:ext>
            </a:extLst>
          </p:cNvPr>
          <p:cNvSpPr>
            <a:spLocks noGrp="1"/>
          </p:cNvSpPr>
          <p:nvPr>
            <p:ph idx="1"/>
          </p:nvPr>
        </p:nvSpPr>
        <p:spPr/>
        <p:txBody>
          <a:bodyPr/>
          <a:lstStyle/>
          <a:p>
            <a:r>
              <a:rPr lang="nl-NL" dirty="0" err="1"/>
              <a:t>German</a:t>
            </a:r>
            <a:r>
              <a:rPr lang="nl-NL" dirty="0"/>
              <a:t> </a:t>
            </a:r>
            <a:r>
              <a:rPr lang="nl-NL" dirty="0" err="1"/>
              <a:t>competition</a:t>
            </a:r>
            <a:r>
              <a:rPr lang="nl-NL" dirty="0"/>
              <a:t> </a:t>
            </a:r>
            <a:r>
              <a:rPr lang="nl-NL" dirty="0" err="1"/>
              <a:t>law</a:t>
            </a:r>
            <a:r>
              <a:rPr lang="nl-NL" dirty="0"/>
              <a:t> case </a:t>
            </a:r>
            <a:r>
              <a:rPr lang="nl-NL" dirty="0" err="1"/>
              <a:t>against</a:t>
            </a:r>
            <a:r>
              <a:rPr lang="nl-NL" dirty="0"/>
              <a:t> </a:t>
            </a:r>
            <a:r>
              <a:rPr lang="nl-NL" dirty="0" err="1"/>
              <a:t>Facebooks</a:t>
            </a:r>
            <a:endParaRPr lang="nl-NL" dirty="0"/>
          </a:p>
        </p:txBody>
      </p:sp>
    </p:spTree>
    <p:extLst>
      <p:ext uri="{BB962C8B-B14F-4D97-AF65-F5344CB8AC3E}">
        <p14:creationId xmlns:p14="http://schemas.microsoft.com/office/powerpoint/2010/main" val="3276543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14AAF3-0BD2-4653-83FA-2C9BA1797EAD}"/>
              </a:ext>
            </a:extLst>
          </p:cNvPr>
          <p:cNvSpPr>
            <a:spLocks noGrp="1"/>
          </p:cNvSpPr>
          <p:nvPr>
            <p:ph type="title"/>
          </p:nvPr>
        </p:nvSpPr>
        <p:spPr/>
        <p:txBody>
          <a:bodyPr>
            <a:normAutofit/>
          </a:bodyPr>
          <a:lstStyle/>
          <a:p>
            <a:pPr algn="ctr"/>
            <a:r>
              <a:rPr lang="nl-NL" sz="3600" b="0" i="1" u="none" strike="noStrike" baseline="0" dirty="0" err="1">
                <a:latin typeface="AvenirNext-Italic"/>
              </a:rPr>
              <a:t>Civil</a:t>
            </a:r>
            <a:r>
              <a:rPr lang="nl-NL" sz="3600" b="0" i="1" u="none" strike="noStrike" baseline="0" dirty="0">
                <a:latin typeface="AvenirNext-Italic"/>
              </a:rPr>
              <a:t> </a:t>
            </a:r>
            <a:r>
              <a:rPr lang="nl-NL" sz="3600" b="0" i="1" u="none" strike="noStrike" baseline="0" dirty="0" err="1">
                <a:latin typeface="AvenirNext-Italic"/>
              </a:rPr>
              <a:t>law</a:t>
            </a:r>
            <a:endParaRPr lang="nl-NL" sz="5400" dirty="0"/>
          </a:p>
        </p:txBody>
      </p:sp>
      <p:sp>
        <p:nvSpPr>
          <p:cNvPr id="3" name="Tijdelijke aanduiding voor inhoud 2">
            <a:extLst>
              <a:ext uri="{FF2B5EF4-FFF2-40B4-BE49-F238E27FC236}">
                <a16:creationId xmlns:a16="http://schemas.microsoft.com/office/drawing/2014/main" id="{46C07AF5-7A80-4357-AEF6-E40758243A35}"/>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1600814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88D1A8-2747-402A-A183-2E2565B4A354}"/>
              </a:ext>
            </a:extLst>
          </p:cNvPr>
          <p:cNvSpPr>
            <a:spLocks noGrp="1"/>
          </p:cNvSpPr>
          <p:nvPr>
            <p:ph type="title"/>
          </p:nvPr>
        </p:nvSpPr>
        <p:spPr/>
        <p:txBody>
          <a:bodyPr/>
          <a:lstStyle/>
          <a:p>
            <a:pPr algn="ctr"/>
            <a:r>
              <a:rPr lang="en-US" sz="1800" b="1" i="0" u="none" strike="noStrike" baseline="0" dirty="0">
                <a:latin typeface="AvenirNext-Bold"/>
              </a:rPr>
              <a:t>The role of producers, distributors, and internet intermediaries</a:t>
            </a:r>
            <a:endParaRPr lang="nl-NL" dirty="0"/>
          </a:p>
        </p:txBody>
      </p:sp>
      <p:sp>
        <p:nvSpPr>
          <p:cNvPr id="3" name="Tijdelijke aanduiding voor inhoud 2">
            <a:extLst>
              <a:ext uri="{FF2B5EF4-FFF2-40B4-BE49-F238E27FC236}">
                <a16:creationId xmlns:a16="http://schemas.microsoft.com/office/drawing/2014/main" id="{3D5C2928-341E-404F-93A5-C67F55B7A79F}"/>
              </a:ext>
            </a:extLst>
          </p:cNvPr>
          <p:cNvSpPr>
            <a:spLocks noGrp="1"/>
          </p:cNvSpPr>
          <p:nvPr>
            <p:ph idx="1"/>
          </p:nvPr>
        </p:nvSpPr>
        <p:spPr/>
        <p:txBody>
          <a:bodyPr/>
          <a:lstStyle/>
          <a:p>
            <a:pPr marL="0" indent="0">
              <a:buNone/>
            </a:pPr>
            <a:r>
              <a:rPr lang="en-GB" sz="1800" dirty="0">
                <a:solidFill>
                  <a:srgbClr val="FFFFFF"/>
                </a:solidFill>
                <a:effectLst/>
                <a:latin typeface="AvenirNext-Regular"/>
                <a:ea typeface="Calibri" panose="020F0502020204030204" pitchFamily="34" charset="0"/>
                <a:cs typeface="AvenirNext-Regular"/>
              </a:rPr>
              <a:t>Germany appears to take a much stricter approach to dealing with illegal online content; through the </a:t>
            </a:r>
            <a:r>
              <a:rPr lang="en-GB" sz="1800" i="1" dirty="0" err="1">
                <a:solidFill>
                  <a:srgbClr val="FFFFFF"/>
                </a:solidFill>
                <a:effectLst/>
                <a:latin typeface="AvenirNext-Italic"/>
                <a:ea typeface="Calibri" panose="020F0502020204030204" pitchFamily="34" charset="0"/>
                <a:cs typeface="AvenirNext-Italic"/>
              </a:rPr>
              <a:t>Netzwerkdurchsetzungsgesetz</a:t>
            </a:r>
            <a:r>
              <a:rPr lang="en-GB" sz="1800" i="1" dirty="0">
                <a:solidFill>
                  <a:srgbClr val="FFFFFF"/>
                </a:solidFill>
                <a:effectLst/>
                <a:latin typeface="AvenirNext-Italic"/>
                <a:ea typeface="Calibri" panose="020F0502020204030204" pitchFamily="34" charset="0"/>
                <a:cs typeface="AvenirNext-Italic"/>
              </a:rPr>
              <a:t> </a:t>
            </a:r>
            <a:r>
              <a:rPr lang="en-GB" sz="1800" dirty="0">
                <a:solidFill>
                  <a:srgbClr val="FFFFFF"/>
                </a:solidFill>
                <a:effectLst/>
                <a:latin typeface="AvenirNext-Regular"/>
                <a:ea typeface="Calibri" panose="020F0502020204030204" pitchFamily="34" charset="0"/>
                <a:cs typeface="AvenirNext-Regular"/>
              </a:rPr>
              <a:t>(the Network Enforcement Act). Sweden, through its interpretation of the old BBS legislation, also has legal possibilities to hold internet platforms liable for criminal violations of horizontal privacy. It can be said that the legal ‘stick’ through which rapid and effective action can be taken against violations committed on internet platforms is more readily present in Sweden and Germany, as opposed to the Netherlands. However, it remains dependent on whether it concerns a violation of horizontal privacy that is criminalized.</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2359517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739FF9-D1A1-4A74-8492-BC4672A46C8E}"/>
              </a:ext>
            </a:extLst>
          </p:cNvPr>
          <p:cNvSpPr>
            <a:spLocks noGrp="1"/>
          </p:cNvSpPr>
          <p:nvPr>
            <p:ph type="title"/>
          </p:nvPr>
        </p:nvSpPr>
        <p:spPr/>
        <p:txBody>
          <a:bodyPr/>
          <a:lstStyle/>
          <a:p>
            <a:pPr algn="ctr"/>
            <a:r>
              <a:rPr lang="nl-NL" sz="1800" b="0" u="none" strike="noStrike" baseline="0" dirty="0" err="1">
                <a:latin typeface="AvenirNext-Italic"/>
              </a:rPr>
              <a:t>Other</a:t>
            </a:r>
            <a:r>
              <a:rPr lang="nl-NL" sz="1800" b="0" u="none" strike="noStrike" baseline="0" dirty="0">
                <a:latin typeface="AvenirNext-Italic"/>
              </a:rPr>
              <a:t> </a:t>
            </a:r>
            <a:r>
              <a:rPr lang="nl-NL" sz="1800" b="0" u="none" strike="noStrike" baseline="0" dirty="0" err="1">
                <a:latin typeface="AvenirNext-Italic"/>
              </a:rPr>
              <a:t>Mechanisms</a:t>
            </a:r>
            <a:r>
              <a:rPr lang="nl-NL" sz="1800" b="0" u="none" strike="noStrike" baseline="0" dirty="0">
                <a:latin typeface="AvenirNext-Italic"/>
              </a:rPr>
              <a:t>: </a:t>
            </a:r>
            <a:r>
              <a:rPr lang="nl-NL" sz="1800" b="0" u="none" strike="noStrike" baseline="0" dirty="0" err="1">
                <a:latin typeface="AvenirNext-Italic"/>
              </a:rPr>
              <a:t>Self-regulation</a:t>
            </a:r>
            <a:r>
              <a:rPr lang="nl-NL" sz="1800" b="0" u="none" strike="noStrike" baseline="0" dirty="0">
                <a:latin typeface="AvenirNext-Italic"/>
              </a:rPr>
              <a:t> &amp; </a:t>
            </a:r>
            <a:r>
              <a:rPr lang="nl-NL" sz="1800" b="0" u="none" strike="noStrike" baseline="0" dirty="0" err="1">
                <a:latin typeface="AvenirNext-Italic"/>
              </a:rPr>
              <a:t>Self-regulation</a:t>
            </a:r>
            <a:endParaRPr lang="nl-NL" dirty="0"/>
          </a:p>
        </p:txBody>
      </p:sp>
      <p:sp>
        <p:nvSpPr>
          <p:cNvPr id="3" name="Tijdelijke aanduiding voor inhoud 2">
            <a:extLst>
              <a:ext uri="{FF2B5EF4-FFF2-40B4-BE49-F238E27FC236}">
                <a16:creationId xmlns:a16="http://schemas.microsoft.com/office/drawing/2014/main" id="{5E00A997-23B2-4B47-B702-1BFA9C62D984}"/>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4161064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9D808-674D-4ECB-AED7-3B3694FC6674}"/>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32ACFC7D-DE6F-475D-ACC1-A8207EED7DD0}"/>
              </a:ext>
            </a:extLst>
          </p:cNvPr>
          <p:cNvSpPr>
            <a:spLocks noGrp="1"/>
          </p:cNvSpPr>
          <p:nvPr>
            <p:ph idx="1"/>
          </p:nvPr>
        </p:nvSpPr>
        <p:spPr/>
        <p:txBody>
          <a:bodyPr/>
          <a:lstStyle/>
          <a:p>
            <a:endParaRPr lang="nl-NL"/>
          </a:p>
        </p:txBody>
      </p:sp>
      <p:pic>
        <p:nvPicPr>
          <p:cNvPr id="5" name="Afbeelding 4">
            <a:extLst>
              <a:ext uri="{FF2B5EF4-FFF2-40B4-BE49-F238E27FC236}">
                <a16:creationId xmlns:a16="http://schemas.microsoft.com/office/drawing/2014/main" id="{F4F69920-7CA1-4843-A92E-06F91756B24A}"/>
              </a:ext>
            </a:extLst>
          </p:cNvPr>
          <p:cNvPicPr>
            <a:picLocks noChangeAspect="1"/>
          </p:cNvPicPr>
          <p:nvPr/>
        </p:nvPicPr>
        <p:blipFill>
          <a:blip r:embed="rId2"/>
          <a:stretch>
            <a:fillRect/>
          </a:stretch>
        </p:blipFill>
        <p:spPr>
          <a:xfrm>
            <a:off x="1390650" y="163512"/>
            <a:ext cx="8845550" cy="6685293"/>
          </a:xfrm>
          <a:prstGeom prst="rect">
            <a:avLst/>
          </a:prstGeom>
        </p:spPr>
      </p:pic>
    </p:spTree>
    <p:extLst>
      <p:ext uri="{BB962C8B-B14F-4D97-AF65-F5344CB8AC3E}">
        <p14:creationId xmlns:p14="http://schemas.microsoft.com/office/powerpoint/2010/main" val="2043951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C39C63-9BD0-4463-B00E-AFCF53FF81C6}"/>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01CADB14-30B2-486E-B9A2-66B1740F082D}"/>
              </a:ext>
            </a:extLst>
          </p:cNvPr>
          <p:cNvSpPr>
            <a:spLocks noGrp="1"/>
          </p:cNvSpPr>
          <p:nvPr>
            <p:ph idx="1"/>
          </p:nvPr>
        </p:nvSpPr>
        <p:spPr/>
        <p:txBody>
          <a:bodyPr/>
          <a:lstStyle/>
          <a:p>
            <a:endParaRPr lang="nl-NL"/>
          </a:p>
        </p:txBody>
      </p:sp>
      <p:pic>
        <p:nvPicPr>
          <p:cNvPr id="5" name="Afbeelding 4">
            <a:extLst>
              <a:ext uri="{FF2B5EF4-FFF2-40B4-BE49-F238E27FC236}">
                <a16:creationId xmlns:a16="http://schemas.microsoft.com/office/drawing/2014/main" id="{22FDC23C-CC43-40E4-8BF6-3DEA9BAF32DD}"/>
              </a:ext>
            </a:extLst>
          </p:cNvPr>
          <p:cNvPicPr>
            <a:picLocks noChangeAspect="1"/>
          </p:cNvPicPr>
          <p:nvPr/>
        </p:nvPicPr>
        <p:blipFill>
          <a:blip r:embed="rId2"/>
          <a:stretch>
            <a:fillRect/>
          </a:stretch>
        </p:blipFill>
        <p:spPr>
          <a:xfrm>
            <a:off x="931837" y="528838"/>
            <a:ext cx="9638302" cy="5910062"/>
          </a:xfrm>
          <a:prstGeom prst="rect">
            <a:avLst/>
          </a:prstGeom>
        </p:spPr>
      </p:pic>
    </p:spTree>
    <p:extLst>
      <p:ext uri="{BB962C8B-B14F-4D97-AF65-F5344CB8AC3E}">
        <p14:creationId xmlns:p14="http://schemas.microsoft.com/office/powerpoint/2010/main" val="2295415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559C17-CE71-44F4-B666-835ABCA565D4}"/>
              </a:ext>
            </a:extLst>
          </p:cNvPr>
          <p:cNvSpPr>
            <a:spLocks noGrp="1"/>
          </p:cNvSpPr>
          <p:nvPr>
            <p:ph type="title"/>
          </p:nvPr>
        </p:nvSpPr>
        <p:spPr/>
        <p:txBody>
          <a:bodyPr/>
          <a:lstStyle/>
          <a:p>
            <a:pPr algn="ctr"/>
            <a:r>
              <a:rPr lang="nl-NL" dirty="0" err="1"/>
              <a:t>What</a:t>
            </a:r>
            <a:r>
              <a:rPr lang="nl-NL" dirty="0"/>
              <a:t> is </a:t>
            </a:r>
            <a:r>
              <a:rPr lang="nl-NL" dirty="0" err="1"/>
              <a:t>the</a:t>
            </a:r>
            <a:r>
              <a:rPr lang="nl-NL" dirty="0"/>
              <a:t> real </a:t>
            </a:r>
            <a:r>
              <a:rPr lang="nl-NL" dirty="0" err="1"/>
              <a:t>problem</a:t>
            </a:r>
            <a:r>
              <a:rPr lang="nl-NL" dirty="0"/>
              <a:t>?</a:t>
            </a:r>
          </a:p>
        </p:txBody>
      </p:sp>
      <p:sp>
        <p:nvSpPr>
          <p:cNvPr id="3" name="Tijdelijke aanduiding voor inhoud 2">
            <a:extLst>
              <a:ext uri="{FF2B5EF4-FFF2-40B4-BE49-F238E27FC236}">
                <a16:creationId xmlns:a16="http://schemas.microsoft.com/office/drawing/2014/main" id="{DBFEA89A-CC25-40E6-9DE7-22E31600641E}"/>
              </a:ext>
            </a:extLst>
          </p:cNvPr>
          <p:cNvSpPr>
            <a:spLocks noGrp="1"/>
          </p:cNvSpPr>
          <p:nvPr>
            <p:ph idx="1"/>
          </p:nvPr>
        </p:nvSpPr>
        <p:spPr/>
        <p:txBody>
          <a:bodyPr/>
          <a:lstStyle/>
          <a:p>
            <a:r>
              <a:rPr lang="nl-NL" dirty="0"/>
              <a:t>1. </a:t>
            </a:r>
            <a:r>
              <a:rPr lang="nl-NL" dirty="0" err="1"/>
              <a:t>Products</a:t>
            </a:r>
            <a:r>
              <a:rPr lang="nl-NL" dirty="0"/>
              <a:t> are </a:t>
            </a:r>
            <a:r>
              <a:rPr lang="nl-NL" dirty="0" err="1"/>
              <a:t>cheap</a:t>
            </a:r>
            <a:endParaRPr lang="nl-NL" dirty="0"/>
          </a:p>
          <a:p>
            <a:r>
              <a:rPr lang="nl-NL" dirty="0"/>
              <a:t>2. Distribution is easy</a:t>
            </a:r>
          </a:p>
          <a:p>
            <a:r>
              <a:rPr lang="nl-NL" dirty="0"/>
              <a:t>3. Copy </a:t>
            </a:r>
            <a:r>
              <a:rPr lang="nl-NL" dirty="0" err="1"/>
              <a:t>pasting</a:t>
            </a:r>
            <a:r>
              <a:rPr lang="nl-NL" dirty="0"/>
              <a:t> is easy</a:t>
            </a:r>
          </a:p>
          <a:p>
            <a:r>
              <a:rPr lang="nl-NL" dirty="0"/>
              <a:t>4. Distribution </a:t>
            </a:r>
            <a:r>
              <a:rPr lang="nl-NL" dirty="0" err="1"/>
              <a:t>can</a:t>
            </a:r>
            <a:r>
              <a:rPr lang="nl-NL" dirty="0"/>
              <a:t> </a:t>
            </a:r>
            <a:r>
              <a:rPr lang="nl-NL" dirty="0" err="1"/>
              <a:t>be</a:t>
            </a:r>
            <a:r>
              <a:rPr lang="nl-NL" dirty="0"/>
              <a:t> </a:t>
            </a:r>
            <a:r>
              <a:rPr lang="nl-NL" dirty="0" err="1"/>
              <a:t>done</a:t>
            </a:r>
            <a:r>
              <a:rPr lang="nl-NL" dirty="0"/>
              <a:t> </a:t>
            </a:r>
            <a:r>
              <a:rPr lang="nl-NL" dirty="0" err="1"/>
              <a:t>anonymous</a:t>
            </a:r>
            <a:endParaRPr lang="nl-NL" dirty="0"/>
          </a:p>
          <a:p>
            <a:r>
              <a:rPr lang="nl-NL" dirty="0"/>
              <a:t>5. Data </a:t>
            </a:r>
            <a:r>
              <a:rPr lang="nl-NL" dirty="0" err="1"/>
              <a:t>collection</a:t>
            </a:r>
            <a:r>
              <a:rPr lang="nl-NL" dirty="0"/>
              <a:t>/</a:t>
            </a:r>
            <a:r>
              <a:rPr lang="nl-NL" dirty="0" err="1"/>
              <a:t>production</a:t>
            </a:r>
            <a:r>
              <a:rPr lang="nl-NL" dirty="0"/>
              <a:t>/</a:t>
            </a:r>
            <a:r>
              <a:rPr lang="nl-NL" dirty="0" err="1"/>
              <a:t>dissemination</a:t>
            </a:r>
            <a:r>
              <a:rPr lang="nl-NL" dirty="0"/>
              <a:t> is </a:t>
            </a:r>
            <a:r>
              <a:rPr lang="nl-NL" dirty="0" err="1"/>
              <a:t>manyfold</a:t>
            </a:r>
            <a:endParaRPr lang="nl-NL" dirty="0"/>
          </a:p>
        </p:txBody>
      </p:sp>
    </p:spTree>
    <p:extLst>
      <p:ext uri="{BB962C8B-B14F-4D97-AF65-F5344CB8AC3E}">
        <p14:creationId xmlns:p14="http://schemas.microsoft.com/office/powerpoint/2010/main" val="2822245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e krijg je die ene gênante foto weer van het internet af? | De Volkskrant">
            <a:extLst>
              <a:ext uri="{FF2B5EF4-FFF2-40B4-BE49-F238E27FC236}">
                <a16:creationId xmlns:a16="http://schemas.microsoft.com/office/drawing/2014/main" id="{06BDB690-A928-4FBD-ADF8-33755A2C872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17234" y="1303338"/>
            <a:ext cx="7076470" cy="399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3915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1A2FD8-F7BE-4DB5-825D-0B7E7EDED065}"/>
              </a:ext>
            </a:extLst>
          </p:cNvPr>
          <p:cNvSpPr>
            <a:spLocks noGrp="1"/>
          </p:cNvSpPr>
          <p:nvPr>
            <p:ph type="title"/>
          </p:nvPr>
        </p:nvSpPr>
        <p:spPr/>
        <p:txBody>
          <a:bodyPr/>
          <a:lstStyle/>
          <a:p>
            <a:pPr algn="ctr"/>
            <a:r>
              <a:rPr lang="nl-NL" dirty="0" err="1"/>
              <a:t>What</a:t>
            </a:r>
            <a:r>
              <a:rPr lang="nl-NL" dirty="0"/>
              <a:t> is </a:t>
            </a:r>
            <a:r>
              <a:rPr lang="nl-NL" dirty="0" err="1"/>
              <a:t>the</a:t>
            </a:r>
            <a:r>
              <a:rPr lang="nl-NL" dirty="0"/>
              <a:t> real </a:t>
            </a:r>
            <a:r>
              <a:rPr lang="nl-NL" dirty="0" err="1"/>
              <a:t>problem</a:t>
            </a:r>
            <a:r>
              <a:rPr lang="nl-NL" dirty="0"/>
              <a:t>?</a:t>
            </a:r>
          </a:p>
        </p:txBody>
      </p:sp>
      <p:sp>
        <p:nvSpPr>
          <p:cNvPr id="3" name="Tijdelijke aanduiding voor inhoud 2">
            <a:extLst>
              <a:ext uri="{FF2B5EF4-FFF2-40B4-BE49-F238E27FC236}">
                <a16:creationId xmlns:a16="http://schemas.microsoft.com/office/drawing/2014/main" id="{821996D0-6778-46E4-9156-C444412BFEB4}"/>
              </a:ext>
            </a:extLst>
          </p:cNvPr>
          <p:cNvSpPr>
            <a:spLocks noGrp="1"/>
          </p:cNvSpPr>
          <p:nvPr>
            <p:ph idx="1"/>
          </p:nvPr>
        </p:nvSpPr>
        <p:spPr/>
        <p:txBody>
          <a:bodyPr/>
          <a:lstStyle/>
          <a:p>
            <a:r>
              <a:rPr lang="nl-NL" dirty="0" err="1"/>
              <a:t>Regulation</a:t>
            </a:r>
            <a:r>
              <a:rPr lang="nl-NL" dirty="0"/>
              <a:t> is </a:t>
            </a:r>
            <a:r>
              <a:rPr lang="nl-NL" dirty="0" err="1"/>
              <a:t>almost</a:t>
            </a:r>
            <a:r>
              <a:rPr lang="nl-NL" dirty="0"/>
              <a:t> </a:t>
            </a:r>
            <a:r>
              <a:rPr lang="nl-NL" dirty="0" err="1"/>
              <a:t>exclusively</a:t>
            </a:r>
            <a:r>
              <a:rPr lang="nl-NL" dirty="0"/>
              <a:t> </a:t>
            </a:r>
            <a:r>
              <a:rPr lang="nl-NL" i="1" dirty="0"/>
              <a:t>ex post facto </a:t>
            </a:r>
            <a:endParaRPr lang="nl-NL" dirty="0"/>
          </a:p>
          <a:p>
            <a:r>
              <a:rPr lang="nl-NL" dirty="0" err="1"/>
              <a:t>Citizens</a:t>
            </a:r>
            <a:r>
              <a:rPr lang="nl-NL" dirty="0"/>
              <a:t>: </a:t>
            </a:r>
            <a:r>
              <a:rPr lang="nl-NL" dirty="0" err="1"/>
              <a:t>Unaware</a:t>
            </a:r>
            <a:r>
              <a:rPr lang="nl-NL" dirty="0"/>
              <a:t>; </a:t>
            </a:r>
            <a:r>
              <a:rPr lang="nl-NL" dirty="0" err="1"/>
              <a:t>uploader</a:t>
            </a:r>
            <a:r>
              <a:rPr lang="nl-NL" dirty="0"/>
              <a:t> </a:t>
            </a:r>
            <a:r>
              <a:rPr lang="nl-NL" dirty="0" err="1"/>
              <a:t>unkown</a:t>
            </a:r>
            <a:r>
              <a:rPr lang="nl-NL" dirty="0"/>
              <a:t>; </a:t>
            </a:r>
            <a:r>
              <a:rPr lang="nl-NL" dirty="0" err="1"/>
              <a:t>two</a:t>
            </a:r>
            <a:r>
              <a:rPr lang="nl-NL" dirty="0"/>
              <a:t> </a:t>
            </a:r>
            <a:r>
              <a:rPr lang="nl-NL" dirty="0" err="1"/>
              <a:t>legal</a:t>
            </a:r>
            <a:r>
              <a:rPr lang="nl-NL" dirty="0"/>
              <a:t> procedures; Barbra Streisand effect; time &amp; money; </a:t>
            </a:r>
            <a:r>
              <a:rPr lang="nl-NL" dirty="0" err="1"/>
              <a:t>difficult</a:t>
            </a:r>
            <a:r>
              <a:rPr lang="nl-NL" dirty="0"/>
              <a:t> </a:t>
            </a:r>
            <a:r>
              <a:rPr lang="nl-NL" dirty="0" err="1"/>
              <a:t>legal</a:t>
            </a:r>
            <a:r>
              <a:rPr lang="nl-NL" dirty="0"/>
              <a:t> </a:t>
            </a:r>
            <a:r>
              <a:rPr lang="nl-NL" dirty="0" err="1"/>
              <a:t>questions</a:t>
            </a:r>
            <a:r>
              <a:rPr lang="nl-NL" dirty="0"/>
              <a:t>; </a:t>
            </a:r>
            <a:r>
              <a:rPr lang="nl-NL" dirty="0" err="1"/>
              <a:t>little</a:t>
            </a:r>
            <a:r>
              <a:rPr lang="nl-NL" dirty="0"/>
              <a:t> </a:t>
            </a:r>
            <a:r>
              <a:rPr lang="nl-NL" dirty="0" err="1"/>
              <a:t>damage</a:t>
            </a:r>
            <a:r>
              <a:rPr lang="nl-NL" dirty="0"/>
              <a:t> </a:t>
            </a:r>
            <a:r>
              <a:rPr lang="nl-NL" dirty="0" err="1"/>
              <a:t>awarded</a:t>
            </a:r>
            <a:endParaRPr lang="nl-NL" dirty="0"/>
          </a:p>
          <a:p>
            <a:r>
              <a:rPr lang="nl-NL" dirty="0"/>
              <a:t>Internet </a:t>
            </a:r>
            <a:r>
              <a:rPr lang="nl-NL" dirty="0" err="1"/>
              <a:t>intermediaries</a:t>
            </a:r>
            <a:r>
              <a:rPr lang="nl-NL" dirty="0"/>
              <a:t>: </a:t>
            </a:r>
            <a:r>
              <a:rPr lang="nl-NL" dirty="0" err="1"/>
              <a:t>dificult</a:t>
            </a:r>
            <a:r>
              <a:rPr lang="nl-NL" dirty="0"/>
              <a:t> </a:t>
            </a:r>
            <a:r>
              <a:rPr lang="nl-NL" dirty="0" err="1"/>
              <a:t>legal</a:t>
            </a:r>
            <a:r>
              <a:rPr lang="nl-NL" dirty="0"/>
              <a:t> </a:t>
            </a:r>
            <a:r>
              <a:rPr lang="nl-NL" dirty="0" err="1"/>
              <a:t>questions</a:t>
            </a:r>
            <a:r>
              <a:rPr lang="nl-NL" dirty="0"/>
              <a:t>; consent?; different interest of </a:t>
            </a:r>
            <a:r>
              <a:rPr lang="nl-NL" dirty="0" err="1"/>
              <a:t>citizens</a:t>
            </a:r>
            <a:r>
              <a:rPr lang="nl-NL" dirty="0"/>
              <a:t> at </a:t>
            </a:r>
            <a:r>
              <a:rPr lang="nl-NL" dirty="0" err="1"/>
              <a:t>stake</a:t>
            </a:r>
            <a:r>
              <a:rPr lang="nl-NL" dirty="0"/>
              <a:t>; </a:t>
            </a:r>
            <a:r>
              <a:rPr lang="nl-NL" dirty="0" err="1"/>
              <a:t>own</a:t>
            </a:r>
            <a:r>
              <a:rPr lang="nl-NL" dirty="0"/>
              <a:t> interest; time &amp; money; </a:t>
            </a:r>
            <a:r>
              <a:rPr lang="nl-NL" dirty="0" err="1"/>
              <a:t>various</a:t>
            </a:r>
            <a:r>
              <a:rPr lang="nl-NL" dirty="0"/>
              <a:t> </a:t>
            </a:r>
            <a:r>
              <a:rPr lang="nl-NL" dirty="0" err="1"/>
              <a:t>potentially</a:t>
            </a:r>
            <a:r>
              <a:rPr lang="nl-NL" dirty="0"/>
              <a:t> </a:t>
            </a:r>
            <a:r>
              <a:rPr lang="nl-NL" dirty="0" err="1"/>
              <a:t>clashing</a:t>
            </a:r>
            <a:r>
              <a:rPr lang="nl-NL" dirty="0"/>
              <a:t> </a:t>
            </a:r>
            <a:r>
              <a:rPr lang="nl-NL" dirty="0" err="1"/>
              <a:t>legal</a:t>
            </a:r>
            <a:r>
              <a:rPr lang="nl-NL" dirty="0"/>
              <a:t> </a:t>
            </a:r>
            <a:r>
              <a:rPr lang="nl-NL" dirty="0" err="1"/>
              <a:t>jurisdictions</a:t>
            </a:r>
            <a:endParaRPr lang="nl-NL" dirty="0"/>
          </a:p>
          <a:p>
            <a:r>
              <a:rPr lang="nl-NL" dirty="0"/>
              <a:t>DPA:  </a:t>
            </a:r>
            <a:r>
              <a:rPr lang="nl-NL" dirty="0" err="1"/>
              <a:t>ibid</a:t>
            </a:r>
            <a:r>
              <a:rPr lang="nl-NL" dirty="0"/>
              <a:t> + Big </a:t>
            </a:r>
            <a:r>
              <a:rPr lang="nl-NL" dirty="0" err="1"/>
              <a:t>Brother</a:t>
            </a:r>
            <a:endParaRPr lang="nl-NL" dirty="0"/>
          </a:p>
        </p:txBody>
      </p:sp>
    </p:spTree>
    <p:extLst>
      <p:ext uri="{BB962C8B-B14F-4D97-AF65-F5344CB8AC3E}">
        <p14:creationId xmlns:p14="http://schemas.microsoft.com/office/powerpoint/2010/main" val="1804326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CB53DC-002D-4BD3-948D-1F4DF8034FF1}"/>
              </a:ext>
            </a:extLst>
          </p:cNvPr>
          <p:cNvSpPr>
            <a:spLocks noGrp="1"/>
          </p:cNvSpPr>
          <p:nvPr>
            <p:ph type="title"/>
          </p:nvPr>
        </p:nvSpPr>
        <p:spPr/>
        <p:txBody>
          <a:bodyPr/>
          <a:lstStyle/>
          <a:p>
            <a:pPr algn="ctr"/>
            <a:r>
              <a:rPr lang="nl-NL" dirty="0" err="1"/>
              <a:t>What</a:t>
            </a:r>
            <a:r>
              <a:rPr lang="nl-NL" dirty="0"/>
              <a:t> is </a:t>
            </a:r>
            <a:r>
              <a:rPr lang="nl-NL" dirty="0" err="1"/>
              <a:t>the</a:t>
            </a:r>
            <a:r>
              <a:rPr lang="nl-NL" dirty="0"/>
              <a:t> real </a:t>
            </a:r>
            <a:r>
              <a:rPr lang="nl-NL" dirty="0" err="1"/>
              <a:t>problem</a:t>
            </a:r>
            <a:r>
              <a:rPr lang="nl-NL" dirty="0"/>
              <a:t>?</a:t>
            </a:r>
          </a:p>
        </p:txBody>
      </p:sp>
      <p:sp>
        <p:nvSpPr>
          <p:cNvPr id="3" name="Tijdelijke aanduiding voor inhoud 2">
            <a:extLst>
              <a:ext uri="{FF2B5EF4-FFF2-40B4-BE49-F238E27FC236}">
                <a16:creationId xmlns:a16="http://schemas.microsoft.com/office/drawing/2014/main" id="{9E488353-EF24-4FB8-A31E-3E2ABEF20038}"/>
              </a:ext>
            </a:extLst>
          </p:cNvPr>
          <p:cNvSpPr>
            <a:spLocks noGrp="1"/>
          </p:cNvSpPr>
          <p:nvPr>
            <p:ph idx="1"/>
          </p:nvPr>
        </p:nvSpPr>
        <p:spPr/>
        <p:txBody>
          <a:bodyPr/>
          <a:lstStyle/>
          <a:p>
            <a:r>
              <a:rPr lang="nl-NL" dirty="0" err="1"/>
              <a:t>Consequence</a:t>
            </a:r>
            <a:r>
              <a:rPr lang="nl-NL" dirty="0"/>
              <a:t>: small privacy </a:t>
            </a:r>
            <a:r>
              <a:rPr lang="nl-NL" dirty="0" err="1"/>
              <a:t>violations</a:t>
            </a:r>
            <a:r>
              <a:rPr lang="nl-NL" dirty="0"/>
              <a:t> </a:t>
            </a:r>
            <a:r>
              <a:rPr lang="nl-NL" dirty="0" err="1"/>
              <a:t>will</a:t>
            </a:r>
            <a:r>
              <a:rPr lang="nl-NL" dirty="0"/>
              <a:t> </a:t>
            </a:r>
            <a:r>
              <a:rPr lang="nl-NL" dirty="0" err="1"/>
              <a:t>be</a:t>
            </a:r>
            <a:r>
              <a:rPr lang="nl-NL" dirty="0"/>
              <a:t> </a:t>
            </a:r>
            <a:r>
              <a:rPr lang="nl-NL" dirty="0" err="1"/>
              <a:t>left</a:t>
            </a:r>
            <a:r>
              <a:rPr lang="nl-NL" dirty="0"/>
              <a:t> </a:t>
            </a:r>
            <a:r>
              <a:rPr lang="nl-NL" dirty="0" err="1"/>
              <a:t>unadressed</a:t>
            </a:r>
            <a:endParaRPr lang="nl-NL" dirty="0"/>
          </a:p>
          <a:p>
            <a:r>
              <a:rPr lang="nl-NL" dirty="0" err="1"/>
              <a:t>Consequence</a:t>
            </a:r>
            <a:r>
              <a:rPr lang="nl-NL" dirty="0"/>
              <a:t>: </a:t>
            </a:r>
            <a:r>
              <a:rPr lang="nl-NL" dirty="0" err="1"/>
              <a:t>normalisation</a:t>
            </a:r>
            <a:r>
              <a:rPr lang="nl-NL" dirty="0"/>
              <a:t> small privacy </a:t>
            </a:r>
            <a:r>
              <a:rPr lang="nl-NL" dirty="0" err="1"/>
              <a:t>violations</a:t>
            </a:r>
            <a:endParaRPr lang="nl-NL" dirty="0"/>
          </a:p>
          <a:p>
            <a:r>
              <a:rPr lang="nl-NL" dirty="0" err="1"/>
              <a:t>Cummalative</a:t>
            </a:r>
            <a:r>
              <a:rPr lang="nl-NL" dirty="0"/>
              <a:t> effect?</a:t>
            </a:r>
          </a:p>
          <a:p>
            <a:r>
              <a:rPr lang="nl-NL" dirty="0"/>
              <a:t>Ex ante </a:t>
            </a:r>
            <a:r>
              <a:rPr lang="nl-NL" dirty="0" err="1"/>
              <a:t>regulation</a:t>
            </a:r>
            <a:r>
              <a:rPr lang="nl-NL" dirty="0"/>
              <a:t> </a:t>
            </a:r>
            <a:r>
              <a:rPr lang="nl-NL" dirty="0" err="1"/>
              <a:t>viable</a:t>
            </a:r>
            <a:r>
              <a:rPr lang="nl-NL" dirty="0"/>
              <a:t> option</a:t>
            </a:r>
          </a:p>
        </p:txBody>
      </p:sp>
    </p:spTree>
    <p:extLst>
      <p:ext uri="{BB962C8B-B14F-4D97-AF65-F5344CB8AC3E}">
        <p14:creationId xmlns:p14="http://schemas.microsoft.com/office/powerpoint/2010/main" val="166752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F3CF990-ACB8-443A-BB74-D36EC8A00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601900C-265D-4146-A578-477541E3DF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0B98862-BEE1-44FB-A335-A1B9106B4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a:noFill/>
        </p:spPr>
      </p:pic>
      <p:sp>
        <p:nvSpPr>
          <p:cNvPr id="14" name="Freeform: Shape 13">
            <a:extLst>
              <a:ext uri="{FF2B5EF4-FFF2-40B4-BE49-F238E27FC236}">
                <a16:creationId xmlns:a16="http://schemas.microsoft.com/office/drawing/2014/main" id="{65F94F98-3A57-49AA-838E-91AAF600B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678519" y="-1660968"/>
            <a:ext cx="5838229" cy="11188733"/>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25000">
                <a:schemeClr val="accent1">
                  <a:alpha val="0"/>
                </a:schemeClr>
              </a:gs>
              <a:gs pos="100000">
                <a:schemeClr val="accent1">
                  <a:alpha val="75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Picture 15">
            <a:extLst>
              <a:ext uri="{FF2B5EF4-FFF2-40B4-BE49-F238E27FC236}">
                <a16:creationId xmlns:a16="http://schemas.microsoft.com/office/drawing/2014/main" id="{7185CF21-0594-48C0-9F3E-254D6BCE9D9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067" y="0"/>
            <a:ext cx="12189867" cy="6858000"/>
          </a:xfrm>
          <a:prstGeom prst="rect">
            <a:avLst/>
          </a:prstGeom>
        </p:spPr>
      </p:pic>
      <p:sp>
        <p:nvSpPr>
          <p:cNvPr id="18" name="Rectangle 17">
            <a:extLst>
              <a:ext uri="{FF2B5EF4-FFF2-40B4-BE49-F238E27FC236}">
                <a16:creationId xmlns:a16="http://schemas.microsoft.com/office/drawing/2014/main" id="{41F8C064-2DC5-4758-B49C-76BFF64052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lumMod val="1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D68200-BC03-4015-860B-CD5C30CD7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3542" y="0"/>
            <a:ext cx="7875912" cy="6858000"/>
          </a:xfrm>
          <a:custGeom>
            <a:avLst/>
            <a:gdLst>
              <a:gd name="connsiteX0" fmla="*/ 0 w 7821919"/>
              <a:gd name="connsiteY0" fmla="*/ 0 h 6858000"/>
              <a:gd name="connsiteX1" fmla="*/ 6983367 w 7821919"/>
              <a:gd name="connsiteY1" fmla="*/ 0 h 6858000"/>
              <a:gd name="connsiteX2" fmla="*/ 6982269 w 7821919"/>
              <a:gd name="connsiteY2" fmla="*/ 1331 h 6858000"/>
              <a:gd name="connsiteX3" fmla="*/ 6833782 w 7821919"/>
              <a:gd name="connsiteY3" fmla="*/ 487443 h 6858000"/>
              <a:gd name="connsiteX4" fmla="*/ 6851446 w 7821919"/>
              <a:gd name="connsiteY4" fmla="*/ 662666 h 6858000"/>
              <a:gd name="connsiteX5" fmla="*/ 6857532 w 7821919"/>
              <a:gd name="connsiteY5" fmla="*/ 686333 h 6858000"/>
              <a:gd name="connsiteX6" fmla="*/ 6806927 w 7821919"/>
              <a:gd name="connsiteY6" fmla="*/ 699345 h 6858000"/>
              <a:gd name="connsiteX7" fmla="*/ 5555365 w 7821919"/>
              <a:gd name="connsiteY7" fmla="*/ 2400515 h 6858000"/>
              <a:gd name="connsiteX8" fmla="*/ 7336617 w 7821919"/>
              <a:gd name="connsiteY8" fmla="*/ 4181767 h 6858000"/>
              <a:gd name="connsiteX9" fmla="*/ 7452815 w 7821919"/>
              <a:gd name="connsiteY9" fmla="*/ 4175900 h 6858000"/>
              <a:gd name="connsiteX10" fmla="*/ 7437456 w 7821919"/>
              <a:gd name="connsiteY10" fmla="*/ 4225378 h 6858000"/>
              <a:gd name="connsiteX11" fmla="*/ 7428275 w 7821919"/>
              <a:gd name="connsiteY11" fmla="*/ 4316448 h 6858000"/>
              <a:gd name="connsiteX12" fmla="*/ 7789089 w 7821919"/>
              <a:gd name="connsiteY12" fmla="*/ 4759152 h 6858000"/>
              <a:gd name="connsiteX13" fmla="*/ 7821919 w 7821919"/>
              <a:gd name="connsiteY13" fmla="*/ 4762461 h 6858000"/>
              <a:gd name="connsiteX14" fmla="*/ 7809638 w 7821919"/>
              <a:gd name="connsiteY14" fmla="*/ 4785088 h 6858000"/>
              <a:gd name="connsiteX15" fmla="*/ 7794661 w 7821919"/>
              <a:gd name="connsiteY15" fmla="*/ 4833335 h 6858000"/>
              <a:gd name="connsiteX16" fmla="*/ 7524776 w 7821919"/>
              <a:gd name="connsiteY16" fmla="*/ 4917113 h 6858000"/>
              <a:gd name="connsiteX17" fmla="*/ 6642110 w 7821919"/>
              <a:gd name="connsiteY17" fmla="*/ 6248746 h 6858000"/>
              <a:gd name="connsiteX18" fmla="*/ 6755682 w 7821919"/>
              <a:gd name="connsiteY18" fmla="*/ 6811285 h 6858000"/>
              <a:gd name="connsiteX19" fmla="*/ 6778185 w 7821919"/>
              <a:gd name="connsiteY19" fmla="*/ 6858000 h 6858000"/>
              <a:gd name="connsiteX20" fmla="*/ 0 w 7821919"/>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821919" h="6858000">
                <a:moveTo>
                  <a:pt x="0" y="0"/>
                </a:moveTo>
                <a:lnTo>
                  <a:pt x="6983367" y="0"/>
                </a:lnTo>
                <a:lnTo>
                  <a:pt x="6982269" y="1331"/>
                </a:lnTo>
                <a:cubicBezTo>
                  <a:pt x="6888522" y="140095"/>
                  <a:pt x="6833782" y="307376"/>
                  <a:pt x="6833782" y="487443"/>
                </a:cubicBezTo>
                <a:cubicBezTo>
                  <a:pt x="6833782" y="547466"/>
                  <a:pt x="6839864" y="606067"/>
                  <a:pt x="6851446" y="662666"/>
                </a:cubicBezTo>
                <a:lnTo>
                  <a:pt x="6857532" y="686333"/>
                </a:lnTo>
                <a:lnTo>
                  <a:pt x="6806927" y="699345"/>
                </a:lnTo>
                <a:cubicBezTo>
                  <a:pt x="6081835" y="924872"/>
                  <a:pt x="5555365" y="1601212"/>
                  <a:pt x="5555365" y="2400515"/>
                </a:cubicBezTo>
                <a:cubicBezTo>
                  <a:pt x="5555365" y="3384273"/>
                  <a:pt x="6352859" y="4181767"/>
                  <a:pt x="7336617" y="4181767"/>
                </a:cubicBezTo>
                <a:lnTo>
                  <a:pt x="7452815" y="4175900"/>
                </a:lnTo>
                <a:lnTo>
                  <a:pt x="7437456" y="4225378"/>
                </a:lnTo>
                <a:cubicBezTo>
                  <a:pt x="7431436" y="4254794"/>
                  <a:pt x="7428275" y="4285252"/>
                  <a:pt x="7428275" y="4316448"/>
                </a:cubicBezTo>
                <a:cubicBezTo>
                  <a:pt x="7428275" y="4534821"/>
                  <a:pt x="7583172" y="4717015"/>
                  <a:pt x="7789089" y="4759152"/>
                </a:cubicBezTo>
                <a:lnTo>
                  <a:pt x="7821919" y="4762461"/>
                </a:lnTo>
                <a:lnTo>
                  <a:pt x="7809638" y="4785088"/>
                </a:lnTo>
                <a:lnTo>
                  <a:pt x="7794661" y="4833335"/>
                </a:lnTo>
                <a:lnTo>
                  <a:pt x="7524776" y="4917113"/>
                </a:lnTo>
                <a:cubicBezTo>
                  <a:pt x="7006070" y="5136507"/>
                  <a:pt x="6642110" y="5650122"/>
                  <a:pt x="6642110" y="6248746"/>
                </a:cubicBezTo>
                <a:cubicBezTo>
                  <a:pt x="6642110" y="6448287"/>
                  <a:pt x="6682550" y="6638383"/>
                  <a:pt x="6755682" y="6811285"/>
                </a:cubicBezTo>
                <a:lnTo>
                  <a:pt x="6778185" y="6858000"/>
                </a:lnTo>
                <a:lnTo>
                  <a:pt x="0" y="6858000"/>
                </a:lnTo>
                <a:close/>
              </a:path>
            </a:pathLst>
          </a:custGeom>
          <a:gradFill>
            <a:gsLst>
              <a:gs pos="15000">
                <a:schemeClr val="bg2">
                  <a:alpha val="0"/>
                </a:schemeClr>
              </a:gs>
              <a:gs pos="100000">
                <a:schemeClr val="bg2"/>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A0B5529D-5CAA-4BF2-B5C9-34705E7661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909"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Oval 23">
            <a:extLst>
              <a:ext uri="{FF2B5EF4-FFF2-40B4-BE49-F238E27FC236}">
                <a16:creationId xmlns:a16="http://schemas.microsoft.com/office/drawing/2014/main" id="{332A6F87-AC28-4AA8-B8A6-AEBC67BD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7567" y="421698"/>
            <a:ext cx="967148" cy="967148"/>
          </a:xfrm>
          <a:prstGeom prst="ellipse">
            <a:avLst/>
          </a:prstGeom>
          <a:gradFill>
            <a:gsLst>
              <a:gs pos="0">
                <a:schemeClr val="bg2">
                  <a:alpha val="0"/>
                </a:schemeClr>
              </a:gs>
              <a:gs pos="100000">
                <a:schemeClr val="accent1">
                  <a:alpha val="21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8329918-C82D-4870-A775-4AE5375B2319}"/>
              </a:ext>
            </a:extLst>
          </p:cNvPr>
          <p:cNvSpPr>
            <a:spLocks noGrp="1"/>
          </p:cNvSpPr>
          <p:nvPr>
            <p:ph type="title"/>
          </p:nvPr>
        </p:nvSpPr>
        <p:spPr>
          <a:xfrm>
            <a:off x="2188901" y="808056"/>
            <a:ext cx="8381238" cy="1077229"/>
          </a:xfrm>
        </p:spPr>
        <p:txBody>
          <a:bodyPr>
            <a:normAutofit/>
          </a:bodyPr>
          <a:lstStyle/>
          <a:p>
            <a:pPr algn="l"/>
            <a:r>
              <a:rPr lang="nl-NL" sz="4800" dirty="0"/>
              <a:t>Research Question</a:t>
            </a:r>
          </a:p>
        </p:txBody>
      </p:sp>
      <p:sp>
        <p:nvSpPr>
          <p:cNvPr id="3" name="Tijdelijke aanduiding voor inhoud 2">
            <a:extLst>
              <a:ext uri="{FF2B5EF4-FFF2-40B4-BE49-F238E27FC236}">
                <a16:creationId xmlns:a16="http://schemas.microsoft.com/office/drawing/2014/main" id="{C9158C9A-3E79-4889-ADE5-48AF55769FA0}"/>
              </a:ext>
            </a:extLst>
          </p:cNvPr>
          <p:cNvSpPr>
            <a:spLocks noGrp="1"/>
          </p:cNvSpPr>
          <p:nvPr>
            <p:ph idx="1"/>
          </p:nvPr>
        </p:nvSpPr>
        <p:spPr>
          <a:xfrm>
            <a:off x="2256639" y="2052116"/>
            <a:ext cx="6572814" cy="3997828"/>
          </a:xfrm>
        </p:spPr>
        <p:txBody>
          <a:bodyPr anchor="t">
            <a:normAutofit/>
          </a:bodyPr>
          <a:lstStyle/>
          <a:p>
            <a:r>
              <a:rPr lang="en-US" sz="1600" dirty="0"/>
              <a:t>• What lessons can be learned from the approach taken by other European countries with regards to the protection of horizontal privacy? </a:t>
            </a:r>
          </a:p>
          <a:p>
            <a:r>
              <a:rPr lang="en-US" sz="1600" dirty="0"/>
              <a:t>To what extent can these solutions be applied in the context of the Netherlands? </a:t>
            </a:r>
          </a:p>
          <a:p>
            <a:r>
              <a:rPr lang="en-US" sz="1600" dirty="0"/>
              <a:t>Are there any undesirable consequences or side-effects associated with the opportunities to provide effective protection to horizontal privacy in the Netherlands?</a:t>
            </a:r>
            <a:endParaRPr lang="nl-NL" sz="1800" dirty="0"/>
          </a:p>
        </p:txBody>
      </p:sp>
    </p:spTree>
    <p:extLst>
      <p:ext uri="{BB962C8B-B14F-4D97-AF65-F5344CB8AC3E}">
        <p14:creationId xmlns:p14="http://schemas.microsoft.com/office/powerpoint/2010/main" val="201152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162354-2402-4877-9892-A508E9969AC1}"/>
              </a:ext>
            </a:extLst>
          </p:cNvPr>
          <p:cNvSpPr>
            <a:spLocks noGrp="1"/>
          </p:cNvSpPr>
          <p:nvPr>
            <p:ph type="title"/>
          </p:nvPr>
        </p:nvSpPr>
        <p:spPr/>
        <p:txBody>
          <a:bodyPr/>
          <a:lstStyle/>
          <a:p>
            <a:pPr algn="ctr"/>
            <a:r>
              <a:rPr lang="en-US" dirty="0"/>
              <a:t>Countries</a:t>
            </a:r>
            <a:endParaRPr lang="nl-NL" dirty="0"/>
          </a:p>
        </p:txBody>
      </p:sp>
      <p:sp>
        <p:nvSpPr>
          <p:cNvPr id="3" name="Tijdelijke aanduiding voor inhoud 2">
            <a:extLst>
              <a:ext uri="{FF2B5EF4-FFF2-40B4-BE49-F238E27FC236}">
                <a16:creationId xmlns:a16="http://schemas.microsoft.com/office/drawing/2014/main" id="{92937EAD-4807-4ACD-9DD7-64E0B7DFBF15}"/>
              </a:ext>
            </a:extLst>
          </p:cNvPr>
          <p:cNvSpPr>
            <a:spLocks noGrp="1"/>
          </p:cNvSpPr>
          <p:nvPr>
            <p:ph idx="1"/>
          </p:nvPr>
        </p:nvSpPr>
        <p:spPr/>
        <p:txBody>
          <a:bodyPr/>
          <a:lstStyle/>
          <a:p>
            <a:r>
              <a:rPr lang="en-US" dirty="0"/>
              <a:t>Germany, </a:t>
            </a:r>
          </a:p>
          <a:p>
            <a:r>
              <a:rPr lang="en-US" dirty="0"/>
              <a:t>Poland, </a:t>
            </a:r>
          </a:p>
          <a:p>
            <a:r>
              <a:rPr lang="en-US" dirty="0"/>
              <a:t>Sweden </a:t>
            </a:r>
          </a:p>
          <a:p>
            <a:r>
              <a:rPr lang="en-US" dirty="0"/>
              <a:t>the United Kingdom.</a:t>
            </a:r>
            <a:endParaRPr lang="nl-NL" dirty="0"/>
          </a:p>
        </p:txBody>
      </p:sp>
    </p:spTree>
    <p:extLst>
      <p:ext uri="{BB962C8B-B14F-4D97-AF65-F5344CB8AC3E}">
        <p14:creationId xmlns:p14="http://schemas.microsoft.com/office/powerpoint/2010/main" val="191189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44CC5A-B664-474C-A252-DF6AC1615D5B}"/>
              </a:ext>
            </a:extLst>
          </p:cNvPr>
          <p:cNvSpPr>
            <a:spLocks noGrp="1"/>
          </p:cNvSpPr>
          <p:nvPr>
            <p:ph type="title"/>
          </p:nvPr>
        </p:nvSpPr>
        <p:spPr>
          <a:xfrm>
            <a:off x="2611808" y="393700"/>
            <a:ext cx="7958331" cy="1077229"/>
          </a:xfrm>
        </p:spPr>
        <p:txBody>
          <a:bodyPr/>
          <a:lstStyle/>
          <a:p>
            <a:pPr algn="ctr"/>
            <a:r>
              <a:rPr lang="nl-NL" dirty="0" err="1"/>
              <a:t>Guiding</a:t>
            </a:r>
            <a:r>
              <a:rPr lang="nl-NL" dirty="0"/>
              <a:t> </a:t>
            </a:r>
            <a:r>
              <a:rPr lang="nl-NL" dirty="0" err="1"/>
              <a:t>questions</a:t>
            </a:r>
            <a:r>
              <a:rPr lang="nl-NL" dirty="0"/>
              <a:t> </a:t>
            </a:r>
            <a:r>
              <a:rPr lang="nl-NL" dirty="0" err="1"/>
              <a:t>for</a:t>
            </a:r>
            <a:r>
              <a:rPr lang="nl-NL" dirty="0"/>
              <a:t> research</a:t>
            </a:r>
          </a:p>
        </p:txBody>
      </p:sp>
      <p:sp>
        <p:nvSpPr>
          <p:cNvPr id="3" name="Tijdelijke aanduiding voor inhoud 2">
            <a:extLst>
              <a:ext uri="{FF2B5EF4-FFF2-40B4-BE49-F238E27FC236}">
                <a16:creationId xmlns:a16="http://schemas.microsoft.com/office/drawing/2014/main" id="{59872B57-9683-4BE4-84A4-5E8FFEA5D0F1}"/>
              </a:ext>
            </a:extLst>
          </p:cNvPr>
          <p:cNvSpPr>
            <a:spLocks noGrp="1"/>
          </p:cNvSpPr>
          <p:nvPr>
            <p:ph idx="1"/>
          </p:nvPr>
        </p:nvSpPr>
        <p:spPr>
          <a:xfrm>
            <a:off x="2773599" y="1600200"/>
            <a:ext cx="7796540" cy="4864100"/>
          </a:xfrm>
        </p:spPr>
        <p:txBody>
          <a:bodyPr>
            <a:normAutofit fontScale="70000" lnSpcReduction="20000"/>
          </a:bodyPr>
          <a:lstStyle/>
          <a:p>
            <a:r>
              <a:rPr lang="en-US" dirty="0"/>
              <a:t>What is ‘horizontal privacy’ and how is it conceptualized in the Netherlands and the investigated European countries? </a:t>
            </a:r>
          </a:p>
          <a:p>
            <a:r>
              <a:rPr lang="en-US" dirty="0"/>
              <a:t>What are the protected interests that may be affected by the impairment or violation of horizontal privacy? </a:t>
            </a:r>
          </a:p>
          <a:p>
            <a:r>
              <a:rPr lang="en-US" dirty="0"/>
              <a:t>What are the current impairments to these interests? </a:t>
            </a:r>
          </a:p>
          <a:p>
            <a:r>
              <a:rPr lang="en-US" dirty="0"/>
              <a:t>What are the various forms of prevention, enforcement and prosecution of violations currently used? </a:t>
            </a:r>
          </a:p>
          <a:p>
            <a:r>
              <a:rPr lang="en-US" dirty="0"/>
              <a:t>What forms of cooperation exist between citizens, businesses and the government to combat the violations of horizontal privacy? </a:t>
            </a:r>
          </a:p>
          <a:p>
            <a:r>
              <a:rPr lang="en-US" b="1" dirty="0"/>
              <a:t>How has the protection of horizontal privacy been designed in Germany, Poland, Sweden, and the United Kingdom? </a:t>
            </a:r>
          </a:p>
          <a:p>
            <a:r>
              <a:rPr lang="en-US" dirty="0"/>
              <a:t>To what extent are protective measures from these countries useful in the context of the Netherlands? </a:t>
            </a:r>
          </a:p>
          <a:p>
            <a:r>
              <a:rPr lang="en-US" dirty="0"/>
              <a:t>What are the potential negative effects of implementing these measures to better protect horizontal privacy?</a:t>
            </a:r>
            <a:endParaRPr lang="nl-NL" dirty="0"/>
          </a:p>
        </p:txBody>
      </p:sp>
    </p:spTree>
    <p:extLst>
      <p:ext uri="{BB962C8B-B14F-4D97-AF65-F5344CB8AC3E}">
        <p14:creationId xmlns:p14="http://schemas.microsoft.com/office/powerpoint/2010/main" val="1411672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A451AE8D-1D6B-4064-935B-504CDAA8E9C6}"/>
              </a:ext>
            </a:extLst>
          </p:cNvPr>
          <p:cNvPicPr>
            <a:picLocks noChangeAspect="1"/>
          </p:cNvPicPr>
          <p:nvPr/>
        </p:nvPicPr>
        <p:blipFill>
          <a:blip r:embed="rId2"/>
          <a:stretch>
            <a:fillRect/>
          </a:stretch>
        </p:blipFill>
        <p:spPr>
          <a:xfrm>
            <a:off x="1822450" y="379362"/>
            <a:ext cx="8547100" cy="6099275"/>
          </a:xfrm>
          <a:prstGeom prst="rect">
            <a:avLst/>
          </a:prstGeom>
        </p:spPr>
      </p:pic>
    </p:spTree>
    <p:extLst>
      <p:ext uri="{BB962C8B-B14F-4D97-AF65-F5344CB8AC3E}">
        <p14:creationId xmlns:p14="http://schemas.microsoft.com/office/powerpoint/2010/main" val="921192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5AA8791A-CBD9-42A1-9278-1279D76FFC8E}"/>
              </a:ext>
            </a:extLst>
          </p:cNvPr>
          <p:cNvPicPr>
            <a:picLocks noChangeAspect="1"/>
          </p:cNvPicPr>
          <p:nvPr/>
        </p:nvPicPr>
        <p:blipFill>
          <a:blip r:embed="rId2"/>
          <a:stretch>
            <a:fillRect/>
          </a:stretch>
        </p:blipFill>
        <p:spPr>
          <a:xfrm>
            <a:off x="1187449" y="373062"/>
            <a:ext cx="9245805" cy="5748338"/>
          </a:xfrm>
          <a:prstGeom prst="rect">
            <a:avLst/>
          </a:prstGeom>
        </p:spPr>
      </p:pic>
    </p:spTree>
    <p:extLst>
      <p:ext uri="{BB962C8B-B14F-4D97-AF65-F5344CB8AC3E}">
        <p14:creationId xmlns:p14="http://schemas.microsoft.com/office/powerpoint/2010/main" val="3151790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1DCF70-A26F-4078-94FB-69534AF70B36}"/>
              </a:ext>
            </a:extLst>
          </p:cNvPr>
          <p:cNvSpPr>
            <a:spLocks noGrp="1"/>
          </p:cNvSpPr>
          <p:nvPr>
            <p:ph type="title"/>
          </p:nvPr>
        </p:nvSpPr>
        <p:spPr/>
        <p:txBody>
          <a:bodyPr/>
          <a:lstStyle/>
          <a:p>
            <a:pPr algn="ctr"/>
            <a:r>
              <a:rPr lang="nl-NL" dirty="0" err="1"/>
              <a:t>Constitution</a:t>
            </a:r>
            <a:endParaRPr lang="nl-NL" dirty="0"/>
          </a:p>
        </p:txBody>
      </p:sp>
      <p:sp>
        <p:nvSpPr>
          <p:cNvPr id="3" name="Tijdelijke aanduiding voor inhoud 2">
            <a:extLst>
              <a:ext uri="{FF2B5EF4-FFF2-40B4-BE49-F238E27FC236}">
                <a16:creationId xmlns:a16="http://schemas.microsoft.com/office/drawing/2014/main" id="{40D74241-1DFF-40B1-84D2-9DC416FFB43F}"/>
              </a:ext>
            </a:extLst>
          </p:cNvPr>
          <p:cNvSpPr>
            <a:spLocks noGrp="1"/>
          </p:cNvSpPr>
          <p:nvPr>
            <p:ph idx="1"/>
          </p:nvPr>
        </p:nvSpPr>
        <p:spPr>
          <a:xfrm>
            <a:off x="1231900" y="1752600"/>
            <a:ext cx="9338239" cy="4673600"/>
          </a:xfrm>
        </p:spPr>
        <p:txBody>
          <a:bodyPr>
            <a:normAutofit fontScale="92500" lnSpcReduction="20000"/>
          </a:bodyPr>
          <a:lstStyle/>
          <a:p>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“We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conclude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basis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both</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developments</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national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legal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order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operation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ECHR,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horizontal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application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fundamental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rights</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has been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accepted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both</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Netherlands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European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countries</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our</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analysis. </a:t>
            </a:r>
          </a:p>
          <a:p>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Poland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Germany have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most explicit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recognition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horizontal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application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right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privacy. We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doubt</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whether</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further</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constitutional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codification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horizontal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application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right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privacy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based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Polish</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model) or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introduction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independent right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informational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self-determination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based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German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model) is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necessary</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or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useful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Explicit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recognition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horizontal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application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fundamental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rights</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Dutch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Constitution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would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appear</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primarily</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symbolic</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because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already</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present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recognition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level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ECtHR</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The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same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applies</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 right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informational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self-determination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p>
          <a:p>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 right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privacy is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absolute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can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restricted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by</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other</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rights</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Introducing</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 right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informational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self-determination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therefore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words</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Franken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Commission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little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more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than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 question of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giving</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 lot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and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taking</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 lot back’. In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addition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it</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should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also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borne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 mind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that</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with</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binding European data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protection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legislation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General Data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Protection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Regulation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room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introducing</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national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right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to</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informational</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selfdetermination</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is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very</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nl-NL" sz="1800"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limited</a:t>
            </a:r>
            <a:r>
              <a:rPr lang="nl-N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3648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8A1BB1-7CB2-40F8-B1EF-7531E2600FD6}"/>
              </a:ext>
            </a:extLst>
          </p:cNvPr>
          <p:cNvSpPr>
            <a:spLocks noGrp="1"/>
          </p:cNvSpPr>
          <p:nvPr>
            <p:ph type="title"/>
          </p:nvPr>
        </p:nvSpPr>
        <p:spPr/>
        <p:txBody>
          <a:bodyPr>
            <a:normAutofit/>
          </a:bodyPr>
          <a:lstStyle/>
          <a:p>
            <a:pPr algn="ctr"/>
            <a:r>
              <a:rPr lang="nl-NL" sz="3600" b="0" u="none" strike="noStrike" baseline="0" dirty="0">
                <a:latin typeface="AvenirNext-Italic"/>
              </a:rPr>
              <a:t>Data </a:t>
            </a:r>
            <a:r>
              <a:rPr lang="nl-NL" sz="3600" b="0" u="none" strike="noStrike" baseline="0" dirty="0" err="1">
                <a:latin typeface="AvenirNext-Italic"/>
              </a:rPr>
              <a:t>protection</a:t>
            </a:r>
            <a:r>
              <a:rPr lang="nl-NL" sz="3600" b="0" u="none" strike="noStrike" baseline="0" dirty="0">
                <a:latin typeface="AvenirNext-Italic"/>
              </a:rPr>
              <a:t> </a:t>
            </a:r>
            <a:r>
              <a:rPr lang="nl-NL" sz="3600" b="0" u="none" strike="noStrike" baseline="0" dirty="0" err="1">
                <a:latin typeface="AvenirNext-Italic"/>
              </a:rPr>
              <a:t>law</a:t>
            </a:r>
            <a:endParaRPr lang="nl-NL" sz="5400" dirty="0"/>
          </a:p>
        </p:txBody>
      </p:sp>
      <p:sp>
        <p:nvSpPr>
          <p:cNvPr id="3" name="Tijdelijke aanduiding voor inhoud 2">
            <a:extLst>
              <a:ext uri="{FF2B5EF4-FFF2-40B4-BE49-F238E27FC236}">
                <a16:creationId xmlns:a16="http://schemas.microsoft.com/office/drawing/2014/main" id="{EAF92C12-A232-4B32-BECE-F793F08B2913}"/>
              </a:ext>
            </a:extLst>
          </p:cNvPr>
          <p:cNvSpPr>
            <a:spLocks noGrp="1"/>
          </p:cNvSpPr>
          <p:nvPr>
            <p:ph idx="1"/>
          </p:nvPr>
        </p:nvSpPr>
        <p:spPr/>
        <p:txBody>
          <a:bodyPr/>
          <a:lstStyle/>
          <a:p>
            <a:pPr algn="l"/>
            <a:r>
              <a:rPr lang="en-US" sz="1800" b="0" i="0" u="none" strike="noStrike" baseline="0" dirty="0">
                <a:latin typeface="AvenirNext-Regular"/>
              </a:rPr>
              <a:t>The high degree of harmonization within the field of data protection law has left this research with an absence of any noteworthy differences that could be relevant for this research.</a:t>
            </a:r>
            <a:endParaRPr lang="nl-NL" dirty="0"/>
          </a:p>
        </p:txBody>
      </p:sp>
    </p:spTree>
    <p:extLst>
      <p:ext uri="{BB962C8B-B14F-4D97-AF65-F5344CB8AC3E}">
        <p14:creationId xmlns:p14="http://schemas.microsoft.com/office/powerpoint/2010/main" val="2282930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42</TotalTime>
  <Words>1379</Words>
  <Application>Microsoft Office PowerPoint</Application>
  <PresentationFormat>Breedbeeld</PresentationFormat>
  <Paragraphs>54</Paragraphs>
  <Slides>21</Slides>
  <Notes>0</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21</vt:i4>
      </vt:variant>
    </vt:vector>
  </HeadingPairs>
  <TitlesOfParts>
    <vt:vector size="30" baseType="lpstr">
      <vt:lpstr>Arial</vt:lpstr>
      <vt:lpstr>AvenirNext-Bold</vt:lpstr>
      <vt:lpstr>AvenirNext-Italic</vt:lpstr>
      <vt:lpstr>AvenirNext-Regular</vt:lpstr>
      <vt:lpstr>Calibri</vt:lpstr>
      <vt:lpstr>MS Shell Dlg 2</vt:lpstr>
      <vt:lpstr>Wingdings</vt:lpstr>
      <vt:lpstr>Wingdings 3</vt:lpstr>
      <vt:lpstr>Madison</vt:lpstr>
      <vt:lpstr>Horizontal Privacy: international comparative legal study</vt:lpstr>
      <vt:lpstr>PowerPoint-presentatie</vt:lpstr>
      <vt:lpstr>Research Question</vt:lpstr>
      <vt:lpstr>Countries</vt:lpstr>
      <vt:lpstr>Guiding questions for research</vt:lpstr>
      <vt:lpstr>PowerPoint-presentatie</vt:lpstr>
      <vt:lpstr>PowerPoint-presentatie</vt:lpstr>
      <vt:lpstr>Constitution</vt:lpstr>
      <vt:lpstr>Data protection law</vt:lpstr>
      <vt:lpstr>Criminal law</vt:lpstr>
      <vt:lpstr>Criminal law</vt:lpstr>
      <vt:lpstr>Criminal law</vt:lpstr>
      <vt:lpstr>Consumer protection law, administrative law and competition law</vt:lpstr>
      <vt:lpstr>Civil law</vt:lpstr>
      <vt:lpstr>The role of producers, distributors, and internet intermediaries</vt:lpstr>
      <vt:lpstr>Other Mechanisms: Self-regulation &amp; Self-regulation</vt:lpstr>
      <vt:lpstr>PowerPoint-presentatie</vt:lpstr>
      <vt:lpstr>PowerPoint-presentatie</vt:lpstr>
      <vt:lpstr>What is the real problem?</vt:lpstr>
      <vt:lpstr>What is the real problem?</vt:lpstr>
      <vt:lpstr>What is the real problem?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Horizontal Privacy: international comparative legal study</dc:title>
  <dc:creator>Bart Van der Sloot</dc:creator>
  <cp:lastModifiedBy>Bart Van der Sloot</cp:lastModifiedBy>
  <cp:revision>6</cp:revision>
  <dcterms:created xsi:type="dcterms:W3CDTF">2020-11-27T12:04:00Z</dcterms:created>
  <dcterms:modified xsi:type="dcterms:W3CDTF">2020-11-27T12:46:33Z</dcterms:modified>
</cp:coreProperties>
</file>