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1" r:id="rId9"/>
    <p:sldId id="262" r:id="rId10"/>
    <p:sldId id="266" r:id="rId11"/>
    <p:sldId id="263" r:id="rId12"/>
  </p:sldIdLst>
  <p:sldSz cx="9144000" cy="6858000" type="screen4x3"/>
  <p:notesSz cx="6810375" cy="99425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FCF1CB2-89FA-4C7C-A48C-97671309D573}" type="datetimeFigureOut">
              <a:rPr lang="nl-NL" smtClean="0"/>
              <a:t>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1042830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FCF1CB2-89FA-4C7C-A48C-97671309D573}" type="datetimeFigureOut">
              <a:rPr lang="nl-NL" smtClean="0"/>
              <a:t>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2598242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FCF1CB2-89FA-4C7C-A48C-97671309D573}" type="datetimeFigureOut">
              <a:rPr lang="nl-NL" smtClean="0"/>
              <a:t>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406176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FCF1CB2-89FA-4C7C-A48C-97671309D573}" type="datetimeFigureOut">
              <a:rPr lang="nl-NL" smtClean="0"/>
              <a:t>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1169177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FCF1CB2-89FA-4C7C-A48C-97671309D573}" type="datetimeFigureOut">
              <a:rPr lang="nl-NL" smtClean="0"/>
              <a:t>4-6-2015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427938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FCF1CB2-89FA-4C7C-A48C-97671309D573}" type="datetimeFigureOut">
              <a:rPr lang="nl-NL" smtClean="0"/>
              <a:t>4-6-2015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3126803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FCF1CB2-89FA-4C7C-A48C-97671309D573}" type="datetimeFigureOut">
              <a:rPr lang="nl-NL" smtClean="0"/>
              <a:t>4-6-2015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4089435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FCF1CB2-89FA-4C7C-A48C-97671309D573}" type="datetimeFigureOut">
              <a:rPr lang="nl-NL" smtClean="0"/>
              <a:t>4-6-2015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2507134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FCF1CB2-89FA-4C7C-A48C-97671309D573}" type="datetimeFigureOut">
              <a:rPr lang="nl-NL" smtClean="0"/>
              <a:t>4-6-2015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391251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FCF1CB2-89FA-4C7C-A48C-97671309D573}" type="datetimeFigureOut">
              <a:rPr lang="nl-NL" smtClean="0"/>
              <a:t>4-6-2015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66421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FCF1CB2-89FA-4C7C-A48C-97671309D573}" type="datetimeFigureOut">
              <a:rPr lang="nl-NL" smtClean="0"/>
              <a:t>4-6-2015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BC9C64F-D8AB-44C0-9EBB-9E9343870FF8}" type="slidenum">
              <a:rPr lang="nl-NL" smtClean="0"/>
              <a:t>‹nr.›</a:t>
            </a:fld>
            <a:endParaRPr lang="nl-NL"/>
          </a:p>
        </p:txBody>
      </p:sp>
    </p:spTree>
    <p:extLst>
      <p:ext uri="{BB962C8B-B14F-4D97-AF65-F5344CB8AC3E}">
        <p14:creationId xmlns:p14="http://schemas.microsoft.com/office/powerpoint/2010/main" val="306553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F1CB2-89FA-4C7C-A48C-97671309D573}" type="datetimeFigureOut">
              <a:rPr lang="nl-NL" smtClean="0"/>
              <a:t>4-6-2015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9C64F-D8AB-44C0-9EBB-9E9343870FF8}" type="slidenum">
              <a:rPr lang="nl-NL" smtClean="0"/>
              <a:t>‹nr.›</a:t>
            </a:fld>
            <a:endParaRPr lang="nl-NL"/>
          </a:p>
        </p:txBody>
      </p:sp>
    </p:spTree>
    <p:extLst>
      <p:ext uri="{BB962C8B-B14F-4D97-AF65-F5344CB8AC3E}">
        <p14:creationId xmlns:p14="http://schemas.microsoft.com/office/powerpoint/2010/main" val="1181637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Hergebruik van overheidsinformatie</a:t>
            </a:r>
            <a:endParaRPr lang="nl-NL" dirty="0"/>
          </a:p>
        </p:txBody>
      </p:sp>
      <p:sp>
        <p:nvSpPr>
          <p:cNvPr id="3" name="Ondertitel 2"/>
          <p:cNvSpPr>
            <a:spLocks noGrp="1"/>
          </p:cNvSpPr>
          <p:nvPr>
            <p:ph type="subTitle" idx="1"/>
          </p:nvPr>
        </p:nvSpPr>
        <p:spPr/>
        <p:txBody>
          <a:bodyPr>
            <a:normAutofit fontScale="77500" lnSpcReduction="20000"/>
          </a:bodyPr>
          <a:lstStyle/>
          <a:p>
            <a:r>
              <a:rPr lang="nl-NL" dirty="0" smtClean="0"/>
              <a:t>Bart van der Sloot</a:t>
            </a:r>
          </a:p>
          <a:p>
            <a:r>
              <a:rPr lang="nl-NL" dirty="0" smtClean="0"/>
              <a:t>Instituut voor Informatierecht, UvA</a:t>
            </a:r>
          </a:p>
          <a:p>
            <a:r>
              <a:rPr lang="nl-NL" dirty="0" smtClean="0"/>
              <a:t>Wetenschappelijke Raad voor Regeringsbeleid</a:t>
            </a:r>
          </a:p>
          <a:p>
            <a:r>
              <a:rPr lang="nl-NL" dirty="0" smtClean="0"/>
              <a:t>Amsterdam Platform </a:t>
            </a:r>
            <a:r>
              <a:rPr lang="nl-NL" dirty="0" err="1" smtClean="0"/>
              <a:t>for</a:t>
            </a:r>
            <a:r>
              <a:rPr lang="nl-NL" dirty="0" smtClean="0"/>
              <a:t> Privacy Research</a:t>
            </a:r>
            <a:endParaRPr lang="nl-NL" dirty="0"/>
          </a:p>
        </p:txBody>
      </p:sp>
    </p:spTree>
    <p:extLst>
      <p:ext uri="{BB962C8B-B14F-4D97-AF65-F5344CB8AC3E}">
        <p14:creationId xmlns:p14="http://schemas.microsoft.com/office/powerpoint/2010/main" val="3374936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 Controle en verantwoordelijkheid</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a:t>Artikel 10 </a:t>
            </a:r>
            <a:r>
              <a:rPr lang="nl-NL" dirty="0" smtClean="0"/>
              <a:t> Informatieverstrekking </a:t>
            </a:r>
            <a:r>
              <a:rPr lang="nl-NL" dirty="0"/>
              <a:t>in geval van verkrijging van gegevens bij de betrokkene</a:t>
            </a:r>
          </a:p>
          <a:p>
            <a:pPr marL="0" indent="0">
              <a:buNone/>
            </a:pPr>
            <a:endParaRPr lang="nl-NL" dirty="0" smtClean="0"/>
          </a:p>
          <a:p>
            <a:pPr marL="0" indent="0">
              <a:buNone/>
            </a:pPr>
            <a:r>
              <a:rPr lang="nl-NL" dirty="0" smtClean="0"/>
              <a:t>De </a:t>
            </a:r>
            <a:r>
              <a:rPr lang="nl-NL" dirty="0" err="1"/>
              <a:t>Lid-Staten</a:t>
            </a:r>
            <a:r>
              <a:rPr lang="nl-NL" dirty="0"/>
              <a:t> bepalen dat de voor de verwerking verantwoordelijke of diens vertegenwoordiger aan de betrokkene, bij wie de betrokkene zelf betreffende gegevens worden verkregen, ten minste de hierna volgende informatie moet verstrekken, behalve indien de betrokkene daarvan reeds op de hoogte is:</a:t>
            </a:r>
          </a:p>
          <a:p>
            <a:pPr marL="0" indent="0">
              <a:buNone/>
            </a:pPr>
            <a:r>
              <a:rPr lang="nl-NL" dirty="0"/>
              <a:t>a) de identiteit van de voor de verwerking verantwoordelijke en, in voorkomend geval, van diens vertegenwoordiger,</a:t>
            </a:r>
          </a:p>
          <a:p>
            <a:pPr marL="0" indent="0">
              <a:buNone/>
            </a:pPr>
            <a:r>
              <a:rPr lang="nl-NL" dirty="0"/>
              <a:t>b) de doeleinden van de verwerking waarvoor de gegevens zijn bestemd,</a:t>
            </a:r>
          </a:p>
          <a:p>
            <a:pPr marL="0" indent="0">
              <a:buNone/>
            </a:pPr>
            <a:r>
              <a:rPr lang="nl-NL" dirty="0"/>
              <a:t>c) verdere informatie zoals</a:t>
            </a:r>
          </a:p>
          <a:p>
            <a:pPr marL="0" indent="0">
              <a:buNone/>
            </a:pPr>
            <a:r>
              <a:rPr lang="nl-NL" dirty="0"/>
              <a:t>- de ontvangers of de categorieën ontvangers van de gegevens;</a:t>
            </a:r>
          </a:p>
          <a:p>
            <a:pPr marL="0" indent="0">
              <a:buNone/>
            </a:pPr>
            <a:r>
              <a:rPr lang="nl-NL" dirty="0"/>
              <a:t>- antwoord op de vraag of men al dan niet verplicht is om te antwoorden en de eventuele gevolgen van niet-beantwoording,</a:t>
            </a:r>
          </a:p>
          <a:p>
            <a:pPr marL="0" indent="0">
              <a:buNone/>
            </a:pPr>
            <a:r>
              <a:rPr lang="nl-NL" dirty="0"/>
              <a:t>- het bestaan van een recht op toegang tot zijn eigen persoonsgegevens en op rectificatie van deze </a:t>
            </a:r>
            <a:r>
              <a:rPr lang="nl-NL" dirty="0" smtClean="0"/>
              <a:t>gegevens, voor </a:t>
            </a:r>
            <a:r>
              <a:rPr lang="nl-NL" dirty="0"/>
              <a:t>zover die, met inachtneming van de specifieke omstandigheden waaronder de verdere informatie verkregen wordt, nodig is om tegenover de betrokkene een eerlijke verwerking te waarborgen.</a:t>
            </a:r>
          </a:p>
        </p:txBody>
      </p:sp>
    </p:spTree>
    <p:extLst>
      <p:ext uri="{BB962C8B-B14F-4D97-AF65-F5344CB8AC3E}">
        <p14:creationId xmlns:p14="http://schemas.microsoft.com/office/powerpoint/2010/main" val="362196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Sociaal contract</a:t>
            </a:r>
            <a:endParaRPr lang="nl-NL" dirty="0"/>
          </a:p>
        </p:txBody>
      </p:sp>
      <p:sp>
        <p:nvSpPr>
          <p:cNvPr id="3" name="Tijdelijke aanduiding voor inhoud 2"/>
          <p:cNvSpPr>
            <a:spLocks noGrp="1"/>
          </p:cNvSpPr>
          <p:nvPr>
            <p:ph idx="1"/>
          </p:nvPr>
        </p:nvSpPr>
        <p:spPr>
          <a:xfrm>
            <a:off x="457200" y="1340768"/>
            <a:ext cx="8229600" cy="5040560"/>
          </a:xfrm>
        </p:spPr>
        <p:txBody>
          <a:bodyPr>
            <a:normAutofit fontScale="47500" lnSpcReduction="20000"/>
          </a:bodyPr>
          <a:lstStyle/>
          <a:p>
            <a:pPr marL="0" indent="0">
              <a:buNone/>
            </a:pPr>
            <a:r>
              <a:rPr lang="nl-NL" sz="3600" dirty="0" smtClean="0"/>
              <a:t>Richtlijn hergebruik overheidsinformatie</a:t>
            </a:r>
          </a:p>
          <a:p>
            <a:pPr marL="0" indent="0">
              <a:buNone/>
            </a:pPr>
            <a:endParaRPr lang="nl-NL" sz="3600" dirty="0" smtClean="0"/>
          </a:p>
          <a:p>
            <a:pPr marL="0" indent="0">
              <a:buNone/>
            </a:pPr>
            <a:r>
              <a:rPr lang="nl-NL" sz="3600" dirty="0" smtClean="0"/>
              <a:t>Overweging 5: Een </a:t>
            </a:r>
            <a:r>
              <a:rPr lang="nl-NL" sz="3600" dirty="0"/>
              <a:t>van de belangrijkste doelstellingen van de totstandbrenging van een interne markt is het scheppen van voorwaarden die de ontwikkeling van de gehele Gemeenschap bestrijkende diensten bevorderen. Overheidsinformatie vormt een belangrijke grondstof voor digitale informatieproducten en -diensten en zal een nog belangrijkere hulpbron worden voor de ontwikkeling van draadloze informatiediensten. In dit verband is een ruime, grensoverschrijdende dekking eveneens van wezenlijk belang. </a:t>
            </a:r>
            <a:r>
              <a:rPr lang="nl-NL" sz="3600" b="1" dirty="0"/>
              <a:t>Ruimere mogelijkheden voor het hergebruik van overheidsinformatie zullen Europese ondernemingen onder meer in staat stellen om de mogelijkheden ervan te benutten en bij te dragen tot economische groei en het scheppen van werkgelegenheid</a:t>
            </a:r>
            <a:r>
              <a:rPr lang="nl-NL" sz="3600" b="1" dirty="0" smtClean="0"/>
              <a:t>.</a:t>
            </a:r>
          </a:p>
          <a:p>
            <a:pPr marL="0" indent="0">
              <a:buNone/>
            </a:pPr>
            <a:endParaRPr lang="nl-NL" sz="3600" b="1" dirty="0" smtClean="0"/>
          </a:p>
          <a:p>
            <a:pPr marL="0" indent="0">
              <a:buNone/>
            </a:pPr>
            <a:r>
              <a:rPr lang="nl-NL" sz="3600" dirty="0" smtClean="0"/>
              <a:t>Overweging 6: </a:t>
            </a:r>
            <a:r>
              <a:rPr lang="nl-NL" sz="3600" b="1" dirty="0"/>
              <a:t>De verschillen tussen de voorschriften en praktijken in de lidstaten ten aanzien van de exploitatie van overheidsinformatie zijn aanzienlijk, waardoor de volledige exploitatie van het economische potentieel van deze essentiële bron van informatie wordt belemmerd. </a:t>
            </a:r>
            <a:r>
              <a:rPr lang="nl-NL" sz="3600" dirty="0"/>
              <a:t>De traditie van overheidsinstanties met betrekking tot het gebruik van overheidsinformatie heeft zich zeer verschillend ontwikkeld. Hiermee dient rekening te worden gehouden. Een minimum aan harmonisatie van nationale voorschriften en praktijken inzake het hergebruik van overheidsdocumenten is noodzakelijk in gevallen waarin de verschillen tussen nationale regelingen en praktijken of het gebrek aan duidelijkheid een belemmering vormen voor de soepele werking van de interne markt en de voorspoedige ontwikkeling van de informatiemaatschappij in de Gemeenschap.</a:t>
            </a:r>
          </a:p>
        </p:txBody>
      </p:sp>
    </p:spTree>
    <p:extLst>
      <p:ext uri="{BB962C8B-B14F-4D97-AF65-F5344CB8AC3E}">
        <p14:creationId xmlns:p14="http://schemas.microsoft.com/office/powerpoint/2010/main" val="1971564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Richtlijn hergebruik overheidsinformatie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Artikel 1 lid 4</a:t>
            </a:r>
            <a:br>
              <a:rPr lang="nl-NL" dirty="0" smtClean="0"/>
            </a:br>
            <a:r>
              <a:rPr lang="nl-NL" dirty="0" smtClean="0"/>
              <a:t>Deze richtlijn laat het niveau van de bescherming van individuen met betrekking tot het verwerken van persoonsgegevens krachtens de bepalingen van het Unierecht en de nationale wetgeving intact en heeft daar geen enkele invloed op, en houdt met name geen wijziging in van de verplichtingen en rechten in Richtlijn 95/46/EG.</a:t>
            </a:r>
            <a:endParaRPr lang="nl-NL" dirty="0"/>
          </a:p>
        </p:txBody>
      </p:sp>
    </p:spTree>
    <p:extLst>
      <p:ext uri="{BB962C8B-B14F-4D97-AF65-F5344CB8AC3E}">
        <p14:creationId xmlns:p14="http://schemas.microsoft.com/office/powerpoint/2010/main" val="63425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 en Gegevensbescherming</a:t>
            </a:r>
            <a:endParaRPr lang="nl-NL" dirty="0"/>
          </a:p>
        </p:txBody>
      </p:sp>
      <p:sp>
        <p:nvSpPr>
          <p:cNvPr id="3" name="Tijdelijke aanduiding voor inhoud 2"/>
          <p:cNvSpPr>
            <a:spLocks noGrp="1"/>
          </p:cNvSpPr>
          <p:nvPr>
            <p:ph idx="1"/>
          </p:nvPr>
        </p:nvSpPr>
        <p:spPr>
          <a:xfrm>
            <a:off x="457200" y="1600200"/>
            <a:ext cx="8229600" cy="4637112"/>
          </a:xfrm>
        </p:spPr>
        <p:txBody>
          <a:bodyPr>
            <a:normAutofit fontScale="62500" lnSpcReduction="20000"/>
          </a:bodyPr>
          <a:lstStyle/>
          <a:p>
            <a:pPr marL="0" indent="0">
              <a:buNone/>
            </a:pPr>
            <a:r>
              <a:rPr lang="nl-NL" dirty="0" smtClean="0"/>
              <a:t>Handvest van de Grondrechten van de Europese Unie</a:t>
            </a:r>
          </a:p>
          <a:p>
            <a:pPr marL="0" indent="0">
              <a:buNone/>
            </a:pPr>
            <a:endParaRPr lang="nl-NL" dirty="0"/>
          </a:p>
          <a:p>
            <a:pPr marL="0" indent="0">
              <a:buNone/>
            </a:pPr>
            <a:r>
              <a:rPr lang="nl-NL" dirty="0" smtClean="0"/>
              <a:t>Artikel 7 Eerbiediging </a:t>
            </a:r>
            <a:r>
              <a:rPr lang="nl-NL" dirty="0"/>
              <a:t>van het </a:t>
            </a:r>
            <a:r>
              <a:rPr lang="nl-NL" dirty="0" err="1"/>
              <a:t>privé-leven</a:t>
            </a:r>
            <a:r>
              <a:rPr lang="nl-NL" dirty="0"/>
              <a:t> en het familie- en </a:t>
            </a:r>
            <a:r>
              <a:rPr lang="nl-NL" dirty="0" smtClean="0"/>
              <a:t>gezinsleven</a:t>
            </a:r>
          </a:p>
          <a:p>
            <a:pPr marL="0" indent="0">
              <a:buNone/>
            </a:pPr>
            <a:endParaRPr lang="nl-NL" dirty="0"/>
          </a:p>
          <a:p>
            <a:pPr marL="0" indent="0">
              <a:buNone/>
            </a:pPr>
            <a:r>
              <a:rPr lang="nl-NL" dirty="0" smtClean="0"/>
              <a:t>Eenieder </a:t>
            </a:r>
            <a:r>
              <a:rPr lang="nl-NL" dirty="0"/>
              <a:t>heeft recht op eerbiediging van zijn </a:t>
            </a:r>
            <a:r>
              <a:rPr lang="nl-NL" dirty="0" err="1"/>
              <a:t>privé-leven</a:t>
            </a:r>
            <a:r>
              <a:rPr lang="nl-NL" dirty="0"/>
              <a:t>, zijn familie- en gezinsleven, zijn woning </a:t>
            </a:r>
            <a:r>
              <a:rPr lang="nl-NL" dirty="0" smtClean="0"/>
              <a:t>en zijn </a:t>
            </a:r>
            <a:r>
              <a:rPr lang="nl-NL" dirty="0"/>
              <a:t>communicatie.</a:t>
            </a:r>
          </a:p>
          <a:p>
            <a:pPr marL="0" indent="0">
              <a:buNone/>
            </a:pPr>
            <a:endParaRPr lang="nl-NL" dirty="0" smtClean="0"/>
          </a:p>
          <a:p>
            <a:pPr marL="0" indent="0">
              <a:buNone/>
            </a:pPr>
            <a:r>
              <a:rPr lang="nl-NL" dirty="0" smtClean="0"/>
              <a:t>Artikel 8 Bescherming </a:t>
            </a:r>
            <a:r>
              <a:rPr lang="nl-NL" dirty="0"/>
              <a:t>van </a:t>
            </a:r>
            <a:r>
              <a:rPr lang="nl-NL" dirty="0" smtClean="0"/>
              <a:t>persoonsgegevens</a:t>
            </a:r>
          </a:p>
          <a:p>
            <a:pPr marL="0" indent="0">
              <a:buNone/>
            </a:pPr>
            <a:endParaRPr lang="nl-NL" dirty="0"/>
          </a:p>
          <a:p>
            <a:pPr marL="0" indent="0">
              <a:buNone/>
            </a:pPr>
            <a:r>
              <a:rPr lang="nl-NL" dirty="0"/>
              <a:t>1. Eenieder heeft recht op bescherming van de hem betreffende persoonsgegevens.</a:t>
            </a:r>
          </a:p>
          <a:p>
            <a:pPr marL="0" indent="0">
              <a:buNone/>
            </a:pPr>
            <a:r>
              <a:rPr lang="nl-NL" dirty="0"/>
              <a:t>2. Deze gegevens moeten eerlijk worden verwerkt, voor bepaalde doeleinden en met </a:t>
            </a:r>
            <a:r>
              <a:rPr lang="nl-NL" dirty="0" smtClean="0"/>
              <a:t>toestemming van </a:t>
            </a:r>
            <a:r>
              <a:rPr lang="nl-NL" dirty="0"/>
              <a:t>de betrokkene of op basis van een andere gerechtvaardigde grondslag waarin de wet </a:t>
            </a:r>
            <a:r>
              <a:rPr lang="nl-NL" dirty="0" smtClean="0"/>
              <a:t>voorziet. Eenieder </a:t>
            </a:r>
            <a:r>
              <a:rPr lang="nl-NL" dirty="0"/>
              <a:t>heeft recht op toegang tot de over hem verzamelde gegevens en op rectificatie daarvan.</a:t>
            </a:r>
          </a:p>
          <a:p>
            <a:pPr marL="0" indent="0">
              <a:buNone/>
            </a:pPr>
            <a:r>
              <a:rPr lang="nl-NL" dirty="0"/>
              <a:t>3. Een onafhankelijke autoriteit ziet toe op de naleving van deze regels.</a:t>
            </a:r>
          </a:p>
        </p:txBody>
      </p:sp>
    </p:spTree>
    <p:extLst>
      <p:ext uri="{BB962C8B-B14F-4D97-AF65-F5344CB8AC3E}">
        <p14:creationId xmlns:p14="http://schemas.microsoft.com/office/powerpoint/2010/main" val="41085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Spanningsvelden</a:t>
            </a:r>
            <a:endParaRPr lang="nl-NL" dirty="0"/>
          </a:p>
        </p:txBody>
      </p:sp>
      <p:sp>
        <p:nvSpPr>
          <p:cNvPr id="3" name="Tijdelijke aanduiding voor inhoud 2"/>
          <p:cNvSpPr>
            <a:spLocks noGrp="1"/>
          </p:cNvSpPr>
          <p:nvPr>
            <p:ph idx="1"/>
          </p:nvPr>
        </p:nvSpPr>
        <p:spPr/>
        <p:txBody>
          <a:bodyPr/>
          <a:lstStyle/>
          <a:p>
            <a:r>
              <a:rPr lang="nl-NL" dirty="0" smtClean="0"/>
              <a:t>(1) Identificeren en anonimiseren</a:t>
            </a:r>
            <a:br>
              <a:rPr lang="nl-NL" dirty="0" smtClean="0"/>
            </a:br>
            <a:endParaRPr lang="nl-NL" dirty="0" smtClean="0"/>
          </a:p>
          <a:p>
            <a:r>
              <a:rPr lang="nl-NL" dirty="0" smtClean="0"/>
              <a:t>(2) Doel en doelbinding</a:t>
            </a:r>
            <a:br>
              <a:rPr lang="nl-NL" dirty="0" smtClean="0"/>
            </a:br>
            <a:endParaRPr lang="nl-NL" dirty="0" smtClean="0"/>
          </a:p>
          <a:p>
            <a:r>
              <a:rPr lang="nl-NL" dirty="0" smtClean="0"/>
              <a:t>(3) Controle en verantwoordelijkheid</a:t>
            </a:r>
            <a:br>
              <a:rPr lang="nl-NL" dirty="0" smtClean="0"/>
            </a:br>
            <a:endParaRPr lang="nl-NL" dirty="0" smtClean="0"/>
          </a:p>
          <a:p>
            <a:r>
              <a:rPr lang="nl-NL" dirty="0" smtClean="0"/>
              <a:t>(4) Sociaal contract</a:t>
            </a:r>
            <a:endParaRPr lang="nl-NL" dirty="0"/>
          </a:p>
        </p:txBody>
      </p:sp>
    </p:spTree>
    <p:extLst>
      <p:ext uri="{BB962C8B-B14F-4D97-AF65-F5344CB8AC3E}">
        <p14:creationId xmlns:p14="http://schemas.microsoft.com/office/powerpoint/2010/main" val="199945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Identificeren en anonimiseren</a:t>
            </a:r>
            <a:endParaRPr lang="nl-NL" b="1" dirty="0"/>
          </a:p>
        </p:txBody>
      </p:sp>
      <p:sp>
        <p:nvSpPr>
          <p:cNvPr id="3" name="Tijdelijke aanduiding voor inhoud 2"/>
          <p:cNvSpPr>
            <a:spLocks noGrp="1"/>
          </p:cNvSpPr>
          <p:nvPr>
            <p:ph idx="1"/>
          </p:nvPr>
        </p:nvSpPr>
        <p:spPr/>
        <p:txBody>
          <a:bodyPr>
            <a:normAutofit fontScale="77500" lnSpcReduction="20000"/>
          </a:bodyPr>
          <a:lstStyle/>
          <a:p>
            <a:r>
              <a:rPr lang="nl-NL" dirty="0" smtClean="0"/>
              <a:t>Artikel 2 sub (a) Richtlijn bescherming persoonsgegevens:  </a:t>
            </a:r>
            <a:r>
              <a:rPr lang="nl-NL" dirty="0"/>
              <a:t>"persoonsgegevens",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r>
              <a:rPr lang="nl-NL" dirty="0" smtClean="0"/>
              <a:t>;</a:t>
            </a:r>
          </a:p>
          <a:p>
            <a:r>
              <a:rPr lang="nl-NL" dirty="0" smtClean="0"/>
              <a:t>Re-identificatie en de-</a:t>
            </a:r>
            <a:r>
              <a:rPr lang="nl-NL" dirty="0" err="1" smtClean="0"/>
              <a:t>annonimisering</a:t>
            </a:r>
            <a:endParaRPr lang="nl-NL" dirty="0" smtClean="0"/>
          </a:p>
          <a:p>
            <a:r>
              <a:rPr lang="nl-NL" dirty="0" smtClean="0"/>
              <a:t>Koppeling anonieme aan identificerende gegevens</a:t>
            </a:r>
          </a:p>
          <a:p>
            <a:r>
              <a:rPr lang="nl-NL" dirty="0" smtClean="0"/>
              <a:t>Impact op de persoonlijke levenssfeer</a:t>
            </a:r>
          </a:p>
          <a:p>
            <a:endParaRPr lang="nl-NL" dirty="0"/>
          </a:p>
        </p:txBody>
      </p:sp>
    </p:spTree>
    <p:extLst>
      <p:ext uri="{BB962C8B-B14F-4D97-AF65-F5344CB8AC3E}">
        <p14:creationId xmlns:p14="http://schemas.microsoft.com/office/powerpoint/2010/main" val="1464283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Doel en doelbinding </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Artikel 7 </a:t>
            </a:r>
            <a:endParaRPr lang="nl-NL" dirty="0" smtClean="0"/>
          </a:p>
          <a:p>
            <a:pPr marL="0" indent="0">
              <a:buNone/>
            </a:pPr>
            <a:r>
              <a:rPr lang="nl-NL" dirty="0" smtClean="0"/>
              <a:t>De </a:t>
            </a:r>
            <a:r>
              <a:rPr lang="nl-NL" dirty="0" err="1" smtClean="0"/>
              <a:t>Lid-Staten</a:t>
            </a:r>
            <a:r>
              <a:rPr lang="nl-NL" dirty="0" smtClean="0"/>
              <a:t> bepalen dat de verwerking van persoonsgegevens slechts mag geschieden indien:</a:t>
            </a:r>
          </a:p>
          <a:p>
            <a:pPr marL="0" indent="0">
              <a:buNone/>
            </a:pPr>
            <a:r>
              <a:rPr lang="nl-NL" dirty="0" smtClean="0"/>
              <a:t>a</a:t>
            </a:r>
            <a:r>
              <a:rPr lang="nl-NL" dirty="0"/>
              <a:t>) de betrokkene daarvoor zijn ondubbelzinnige toestemming heeft verleend, of</a:t>
            </a:r>
          </a:p>
          <a:p>
            <a:pPr marL="0" indent="0">
              <a:buNone/>
            </a:pPr>
            <a:r>
              <a:rPr lang="nl-NL" dirty="0"/>
              <a:t>b) de verwerking noodzakelijk is voor de uitvoering van een overeenkomst waarbij de betrokkene partij is of voor het nemen van precontractuele maatregelen naar aanleiding van een verzoek van de betrokkene, of</a:t>
            </a:r>
          </a:p>
          <a:p>
            <a:pPr marL="0" indent="0">
              <a:buNone/>
            </a:pPr>
            <a:r>
              <a:rPr lang="nl-NL" dirty="0"/>
              <a:t>c) de verwerking noodzakelijk is om een wettelijke verplichting na te komen waaraan de voor de verwerking verantwoordelijke onderworpen is, of</a:t>
            </a:r>
          </a:p>
          <a:p>
            <a:pPr marL="0" indent="0">
              <a:buNone/>
            </a:pPr>
            <a:r>
              <a:rPr lang="nl-NL" dirty="0"/>
              <a:t>d) de verwerking noodzakelijk is ter vrijwaring van een vitaal belang van de betrokkene, of</a:t>
            </a:r>
          </a:p>
          <a:p>
            <a:pPr marL="0" indent="0">
              <a:buNone/>
            </a:pPr>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of</a:t>
            </a:r>
          </a:p>
          <a:p>
            <a:pPr marL="0" indent="0">
              <a:buNone/>
            </a:pPr>
            <a:r>
              <a:rPr lang="nl-NL" dirty="0"/>
              <a:t>f)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r>
              <a:rPr lang="nl-NL" dirty="0" smtClean="0"/>
              <a:t>.</a:t>
            </a:r>
          </a:p>
          <a:p>
            <a:pPr marL="0" indent="0">
              <a:buNone/>
            </a:pPr>
            <a:endParaRPr lang="nl-NL" dirty="0"/>
          </a:p>
          <a:p>
            <a:pPr marL="0" indent="0">
              <a:buNone/>
            </a:pPr>
            <a:endParaRPr lang="nl-NL" dirty="0" smtClean="0"/>
          </a:p>
          <a:p>
            <a:endParaRPr lang="nl-NL" dirty="0"/>
          </a:p>
        </p:txBody>
      </p:sp>
    </p:spTree>
    <p:extLst>
      <p:ext uri="{BB962C8B-B14F-4D97-AF65-F5344CB8AC3E}">
        <p14:creationId xmlns:p14="http://schemas.microsoft.com/office/powerpoint/2010/main" val="3826064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Doel en doelbinding </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Artikel 8 </a:t>
            </a:r>
            <a:r>
              <a:rPr lang="nl-NL" dirty="0" smtClean="0"/>
              <a:t> Verwerkingen </a:t>
            </a:r>
            <a:r>
              <a:rPr lang="nl-NL" dirty="0"/>
              <a:t>die bijzondere categorieën gegevens betreffen</a:t>
            </a:r>
          </a:p>
          <a:p>
            <a:pPr marL="0" indent="0">
              <a:buNone/>
            </a:pPr>
            <a:r>
              <a:rPr lang="nl-NL" dirty="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p>
          <a:p>
            <a:pPr marL="0" indent="0">
              <a:buNone/>
            </a:pPr>
            <a:r>
              <a:rPr lang="nl-NL" dirty="0"/>
              <a:t>2. Lid 1 is niet van toepassing wanneer:</a:t>
            </a:r>
          </a:p>
          <a:p>
            <a:pPr marL="0" indent="0">
              <a:buNone/>
            </a:pPr>
            <a:r>
              <a:rPr lang="nl-NL" dirty="0"/>
              <a:t>a) de betrokkene uitdrukkelijk heeft toegestemd in een dergelijke verwerking, tenzij in de wetgeving van de </a:t>
            </a:r>
            <a:r>
              <a:rPr lang="nl-NL" dirty="0" err="1"/>
              <a:t>Lid-Staat</a:t>
            </a:r>
            <a:r>
              <a:rPr lang="nl-NL" dirty="0"/>
              <a:t> is bepaald dat het in lid 1 bedoelde verbod niet door toestemming van de betrokkene ongedaan kan worden gemaakt; of</a:t>
            </a:r>
          </a:p>
          <a:p>
            <a:pPr marL="0" indent="0">
              <a:buNone/>
            </a:pPr>
            <a:r>
              <a:rPr lang="nl-NL" dirty="0"/>
              <a:t>b) de verwerking noodzakelijk is met het oog op de uitvoering van de verplichtingen en de rechten van de voor de verwerking verantwoordelijke inzake arbeidsrecht, voor zover zulks is toegestaan bij de nationale wetgeving en deze adequate garanties biedt; of</a:t>
            </a:r>
          </a:p>
          <a:p>
            <a:pPr marL="0" indent="0">
              <a:buNone/>
            </a:pPr>
            <a:r>
              <a:rPr lang="nl-NL" dirty="0"/>
              <a:t>c) de verwerking noodzakelijk is ter verdediging van de vitale belangen van de betrokkene of van een andere persoon indien deze lichamelijk of juridisch niet in staat is van zijn instemming te getuigen; of</a:t>
            </a:r>
          </a:p>
          <a:p>
            <a:pPr marL="0" indent="0">
              <a:buNone/>
            </a:pPr>
            <a:r>
              <a:rPr lang="nl-NL" dirty="0"/>
              <a:t>d) de verwerking wordt verricht door een stichting, een vereniging, of enige andere instantie zonder winstoogmerk die op politiek, levensbeschouwelijk, godsdienstig of vakbondsgebied werkzaam is, in het kader van hun gerechtvaardigde activiteiten en met de nodige garanties, mits de verwerking uitsluitend betrekking heeft op de leden van de stichting, de vereniging of de instantie of op de personen die in verband met haar streefdoelen regelmatige contacten met haar onderhouden, en de gegevens niet zonder de toestemming van de betrokkenen aan derden worden doorgegeven; of</a:t>
            </a:r>
          </a:p>
          <a:p>
            <a:pPr marL="0" indent="0">
              <a:buNone/>
            </a:pPr>
            <a:r>
              <a:rPr lang="nl-NL" dirty="0"/>
              <a:t>e) de verwerking betrekking heeft op gegevens die duidelijk door de betrokkene openbaar zijn gemaakt of noodzakelijk is voor de vaststelling, de uitoefening of de verdediging van een recht in rechte.</a:t>
            </a:r>
          </a:p>
          <a:p>
            <a:endParaRPr lang="nl-NL" dirty="0"/>
          </a:p>
        </p:txBody>
      </p:sp>
    </p:spTree>
    <p:extLst>
      <p:ext uri="{BB962C8B-B14F-4D97-AF65-F5344CB8AC3E}">
        <p14:creationId xmlns:p14="http://schemas.microsoft.com/office/powerpoint/2010/main" val="2769342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Doel en doelbinding </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smtClean="0"/>
              <a:t>Artikel 6 </a:t>
            </a:r>
          </a:p>
          <a:p>
            <a:pPr marL="0" indent="0">
              <a:buNone/>
            </a:pPr>
            <a:r>
              <a:rPr lang="nl-NL" dirty="0" smtClean="0"/>
              <a:t>1. De </a:t>
            </a:r>
            <a:r>
              <a:rPr lang="nl-NL" dirty="0" err="1" smtClean="0"/>
              <a:t>Lid-Staten</a:t>
            </a:r>
            <a:r>
              <a:rPr lang="nl-NL" dirty="0" smtClean="0"/>
              <a:t> bepalen dat de persoonsgegevens:</a:t>
            </a:r>
          </a:p>
          <a:p>
            <a:pPr marL="0" indent="0">
              <a:buNone/>
            </a:pPr>
            <a:r>
              <a:rPr lang="nl-NL" dirty="0" smtClean="0"/>
              <a:t>a) eerlijk en rechtmatig moeten worden verwerkt;</a:t>
            </a:r>
          </a:p>
          <a:p>
            <a:pPr marL="0" indent="0">
              <a:buNone/>
            </a:pPr>
            <a:r>
              <a:rPr lang="nl-NL" dirty="0" smtClean="0"/>
              <a:t>b) voor welbepaalde, uitdrukkelijk omschreven en gerechtvaardigde doeleinden moeten worden verkregen en vervolgens niet worden verwerkt op een wijze de onverenigbaar is met die doeleinden. Verdere verwerking van de gegevens voor historische, statistische of wetenschappelijke doeleinden wordt niet als onverenigbaar beschouwd, mits de </a:t>
            </a:r>
            <a:r>
              <a:rPr lang="nl-NL" dirty="0" err="1" smtClean="0"/>
              <a:t>Lid-Staten</a:t>
            </a:r>
            <a:r>
              <a:rPr lang="nl-NL" dirty="0" smtClean="0"/>
              <a:t> passende garanties bieden;</a:t>
            </a:r>
          </a:p>
          <a:p>
            <a:endParaRPr lang="nl-NL" dirty="0"/>
          </a:p>
        </p:txBody>
      </p:sp>
    </p:spTree>
    <p:extLst>
      <p:ext uri="{BB962C8B-B14F-4D97-AF65-F5344CB8AC3E}">
        <p14:creationId xmlns:p14="http://schemas.microsoft.com/office/powerpoint/2010/main" val="4166546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 Controle en verantwoordelijkheid</a:t>
            </a:r>
            <a:endParaRPr lang="nl-NL" dirty="0"/>
          </a:p>
        </p:txBody>
      </p:sp>
      <p:sp>
        <p:nvSpPr>
          <p:cNvPr id="3" name="Tijdelijke aanduiding voor inhoud 2"/>
          <p:cNvSpPr>
            <a:spLocks noGrp="1"/>
          </p:cNvSpPr>
          <p:nvPr>
            <p:ph idx="1"/>
          </p:nvPr>
        </p:nvSpPr>
        <p:spPr>
          <a:xfrm>
            <a:off x="457200" y="1412776"/>
            <a:ext cx="8229600" cy="4752528"/>
          </a:xfrm>
        </p:spPr>
        <p:txBody>
          <a:bodyPr>
            <a:normAutofit fontScale="25000" lnSpcReduction="20000"/>
          </a:bodyPr>
          <a:lstStyle/>
          <a:p>
            <a:pPr marL="0" indent="0">
              <a:buNone/>
            </a:pPr>
            <a:r>
              <a:rPr lang="nl-NL" sz="5200" dirty="0" smtClean="0"/>
              <a:t>Artikel </a:t>
            </a:r>
            <a:r>
              <a:rPr lang="nl-NL" sz="5200" dirty="0"/>
              <a:t>16 </a:t>
            </a:r>
            <a:r>
              <a:rPr lang="nl-NL" sz="5200" dirty="0" smtClean="0"/>
              <a:t> Vertrouwelijkheid </a:t>
            </a:r>
            <a:r>
              <a:rPr lang="nl-NL" sz="5200" dirty="0"/>
              <a:t>van de </a:t>
            </a:r>
            <a:r>
              <a:rPr lang="nl-NL" sz="5200" dirty="0" smtClean="0"/>
              <a:t>verwerking</a:t>
            </a:r>
          </a:p>
          <a:p>
            <a:pPr marL="0" indent="0">
              <a:buNone/>
            </a:pPr>
            <a:endParaRPr lang="nl-NL" sz="5200" dirty="0"/>
          </a:p>
          <a:p>
            <a:pPr marL="0" indent="0">
              <a:buNone/>
            </a:pPr>
            <a:r>
              <a:rPr lang="nl-NL" sz="5200" dirty="0" smtClean="0"/>
              <a:t>Een </a:t>
            </a:r>
            <a:r>
              <a:rPr lang="nl-NL" sz="5200" dirty="0"/>
              <a:t>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pPr marL="0" indent="0">
              <a:buNone/>
            </a:pPr>
            <a:endParaRPr lang="nl-NL" sz="5200" dirty="0" smtClean="0"/>
          </a:p>
          <a:p>
            <a:pPr marL="0" indent="0">
              <a:buNone/>
            </a:pPr>
            <a:r>
              <a:rPr lang="nl-NL" sz="5200" dirty="0" smtClean="0"/>
              <a:t>Artikel </a:t>
            </a:r>
            <a:r>
              <a:rPr lang="nl-NL" sz="5200" dirty="0"/>
              <a:t>17 </a:t>
            </a:r>
            <a:r>
              <a:rPr lang="nl-NL" sz="5200" dirty="0" smtClean="0"/>
              <a:t> Beveiliging </a:t>
            </a:r>
            <a:r>
              <a:rPr lang="nl-NL" sz="5200" dirty="0"/>
              <a:t>van de verwerking</a:t>
            </a:r>
          </a:p>
          <a:p>
            <a:pPr marL="0" indent="0">
              <a:buNone/>
            </a:pPr>
            <a:endParaRPr lang="nl-NL" sz="5200" dirty="0" smtClean="0"/>
          </a:p>
          <a:p>
            <a:pPr marL="0" indent="0">
              <a:buNone/>
            </a:pPr>
            <a:r>
              <a:rPr lang="nl-NL" sz="5200" dirty="0" smtClean="0"/>
              <a:t>1</a:t>
            </a:r>
            <a:r>
              <a:rPr lang="nl-NL" sz="5200" dirty="0"/>
              <a:t>. De </a:t>
            </a:r>
            <a:r>
              <a:rPr lang="nl-NL" sz="5200" dirty="0" err="1"/>
              <a:t>Lid-Staten</a:t>
            </a:r>
            <a:r>
              <a:rPr lang="nl-NL" sz="5200"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a:t>
            </a:r>
            <a:r>
              <a:rPr lang="nl-NL" sz="5200" dirty="0" smtClean="0"/>
              <a:t>verwerking. Deze </a:t>
            </a:r>
            <a:r>
              <a:rPr lang="nl-NL" sz="5200" dirty="0"/>
              <a:t>maatregelen moeten, rekening houdend met de stand van de techniek en de kosten van de tenuitvoerlegging, een passend beveiligingsniveau garanderen gelet op de risico's die de verwerking en de aard van te beschermen gegevens met zich brengen.</a:t>
            </a:r>
          </a:p>
          <a:p>
            <a:pPr marL="0" indent="0">
              <a:buNone/>
            </a:pPr>
            <a:r>
              <a:rPr lang="nl-NL" sz="5200" dirty="0"/>
              <a:t>2. De </a:t>
            </a:r>
            <a:r>
              <a:rPr lang="nl-NL" sz="5200" dirty="0" err="1"/>
              <a:t>Lid-Staten</a:t>
            </a:r>
            <a:r>
              <a:rPr lang="nl-NL" sz="5200" dirty="0"/>
              <a:t> bepalen dat de voor de verwerking verantwoordelijke, in geval van verwerking te zijnen behoeve, een verwerker moet kiezen die voldoende waarborgen biedt ten aanzien van de technische en organisatorische beveiligingsmaatregelen met betrekking tot de te verrichten verwerking en moet toezien op de naleving van die maatregelen.</a:t>
            </a:r>
          </a:p>
          <a:p>
            <a:pPr marL="0" indent="0">
              <a:buNone/>
            </a:pPr>
            <a:r>
              <a:rPr lang="nl-NL" sz="5200" dirty="0"/>
              <a:t>3. De uitvoering van verwerkingen door een verwerker moet worden geregeld in een overeenkomst of een rechtsakte die de verwerker bindt jegens de voor de verwerker verantwoordelijke en waarin met name wordt bepaald dat</a:t>
            </a:r>
          </a:p>
          <a:p>
            <a:pPr marL="0" indent="0">
              <a:buNone/>
            </a:pPr>
            <a:r>
              <a:rPr lang="nl-NL" sz="5200" dirty="0"/>
              <a:t>- de verwerker slechts handelt in opdracht van de voor de verwerking verantwoordelijke,</a:t>
            </a:r>
          </a:p>
          <a:p>
            <a:pPr marL="0" indent="0">
              <a:buNone/>
            </a:pPr>
            <a:r>
              <a:rPr lang="nl-NL" sz="5200" dirty="0"/>
              <a:t>- de in lid 1 bedoelde verplichtingen, zoals gedefinieerd door de wetgeving van de </a:t>
            </a:r>
            <a:r>
              <a:rPr lang="nl-NL" sz="5200" dirty="0" err="1"/>
              <a:t>Lid-Staat</a:t>
            </a:r>
            <a:r>
              <a:rPr lang="nl-NL" sz="5200" dirty="0"/>
              <a:t> waarin de verwerker is gevestigd, eveneens op deze persoon rusten.</a:t>
            </a:r>
          </a:p>
          <a:p>
            <a:pPr marL="0" indent="0">
              <a:buNone/>
            </a:pPr>
            <a:r>
              <a:rPr lang="nl-NL" sz="5200" dirty="0"/>
              <a:t>4. Met het oog op de bewaring van de bewijzen, worden de elementen van de overeenkomst of rechtsakte betreffende de bescherming van de gegevens en de vereisten inzake de in lid 1 bedoelde maatregelen schriftelijk of in een gelijkwaardige vorm vastgelegd.</a:t>
            </a:r>
          </a:p>
          <a:p>
            <a:endParaRPr lang="nl-NL" dirty="0"/>
          </a:p>
        </p:txBody>
      </p:sp>
    </p:spTree>
    <p:extLst>
      <p:ext uri="{BB962C8B-B14F-4D97-AF65-F5344CB8AC3E}">
        <p14:creationId xmlns:p14="http://schemas.microsoft.com/office/powerpoint/2010/main" val="296912208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1634</Words>
  <Application>Microsoft Office PowerPoint</Application>
  <PresentationFormat>Diavoorstelling (4:3)</PresentationFormat>
  <Paragraphs>82</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Hergebruik van overheidsinformatie</vt:lpstr>
      <vt:lpstr>Richtlijn hergebruik overheidsinformatie</vt:lpstr>
      <vt:lpstr>Privacy en Gegevensbescherming</vt:lpstr>
      <vt:lpstr>4 Spanningsvelden</vt:lpstr>
      <vt:lpstr>(1) Identificeren en anonimiseren</vt:lpstr>
      <vt:lpstr>(2) Doel en doelbinding </vt:lpstr>
      <vt:lpstr>(2) Doel en doelbinding </vt:lpstr>
      <vt:lpstr>(2) Doel en doelbinding </vt:lpstr>
      <vt:lpstr>(3) Controle en verantwoordelijkheid</vt:lpstr>
      <vt:lpstr>(3) Controle en verantwoordelijkheid</vt:lpstr>
      <vt:lpstr>(4) Sociaal contract</vt:lpstr>
    </vt:vector>
  </TitlesOfParts>
  <Company>Ministerie van Algemene Zaken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Hergebruik van overheidsinformatie</dc:title>
  <dc:creator>Sloot, B. van der</dc:creator>
  <cp:lastModifiedBy>Sloot, B. van der</cp:lastModifiedBy>
  <cp:revision>5</cp:revision>
  <cp:lastPrinted>2015-06-04T10:27:50Z</cp:lastPrinted>
  <dcterms:created xsi:type="dcterms:W3CDTF">2015-06-04T09:56:03Z</dcterms:created>
  <dcterms:modified xsi:type="dcterms:W3CDTF">2015-06-04T10:46:35Z</dcterms:modified>
</cp:coreProperties>
</file>